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60"/>
  </p:notesMasterIdLst>
  <p:handoutMasterIdLst>
    <p:handoutMasterId r:id="rId61"/>
  </p:handoutMasterIdLst>
  <p:sldIdLst>
    <p:sldId id="256" r:id="rId2"/>
    <p:sldId id="303" r:id="rId3"/>
    <p:sldId id="304" r:id="rId4"/>
    <p:sldId id="305" r:id="rId5"/>
    <p:sldId id="306" r:id="rId6"/>
    <p:sldId id="324" r:id="rId7"/>
    <p:sldId id="325" r:id="rId8"/>
    <p:sldId id="327" r:id="rId9"/>
    <p:sldId id="326" r:id="rId10"/>
    <p:sldId id="309" r:id="rId11"/>
    <p:sldId id="308" r:id="rId12"/>
    <p:sldId id="307" r:id="rId13"/>
    <p:sldId id="312" r:id="rId14"/>
    <p:sldId id="321" r:id="rId15"/>
    <p:sldId id="313" r:id="rId16"/>
    <p:sldId id="322" r:id="rId17"/>
    <p:sldId id="314" r:id="rId18"/>
    <p:sldId id="323" r:id="rId19"/>
    <p:sldId id="328" r:id="rId20"/>
    <p:sldId id="329" r:id="rId21"/>
    <p:sldId id="330" r:id="rId22"/>
    <p:sldId id="331" r:id="rId23"/>
    <p:sldId id="332" r:id="rId24"/>
    <p:sldId id="333" r:id="rId25"/>
    <p:sldId id="310" r:id="rId26"/>
    <p:sldId id="311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15" r:id="rId35"/>
    <p:sldId id="316" r:id="rId36"/>
    <p:sldId id="318" r:id="rId37"/>
    <p:sldId id="341" r:id="rId38"/>
    <p:sldId id="320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65" autoAdjust="0"/>
    <p:restoredTop sz="88078" autoAdjust="0"/>
  </p:normalViewPr>
  <p:slideViewPr>
    <p:cSldViewPr snapToGrid="0">
      <p:cViewPr varScale="1">
        <p:scale>
          <a:sx n="134" d="100"/>
          <a:sy n="134" d="100"/>
        </p:scale>
        <p:origin x="474" y="114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>
            <a:extLst>
              <a:ext uri="{FF2B5EF4-FFF2-40B4-BE49-F238E27FC236}">
                <a16:creationId xmlns:a16="http://schemas.microsoft.com/office/drawing/2014/main" id="{F459D7FB-B0B4-4631-8DE7-4421CE42F0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>
            <a:extLst>
              <a:ext uri="{FF2B5EF4-FFF2-40B4-BE49-F238E27FC236}">
                <a16:creationId xmlns:a16="http://schemas.microsoft.com/office/drawing/2014/main" id="{A0227284-FDF3-42D3-829C-E1F92D408D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>
            <a:extLst>
              <a:ext uri="{FF2B5EF4-FFF2-40B4-BE49-F238E27FC236}">
                <a16:creationId xmlns:a16="http://schemas.microsoft.com/office/drawing/2014/main" id="{90F27355-D4B8-4DAE-9832-BFF5AFDF9B3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>
            <a:extLst>
              <a:ext uri="{FF2B5EF4-FFF2-40B4-BE49-F238E27FC236}">
                <a16:creationId xmlns:a16="http://schemas.microsoft.com/office/drawing/2014/main" id="{751566B1-2110-4F33-9A66-534E72A3674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7F7BCC13-5835-4574-A32B-3081F67B50F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D722529D-D07F-4D4E-8646-0CFA6AA578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2AECA417-7F0C-4129-B66C-51160D375A7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FAA557B8-965B-4EB0-A186-A5048888166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4D1556FF-A6C6-40AE-86AE-9677C2842DE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1542" name="Rectangle 6">
            <a:extLst>
              <a:ext uri="{FF2B5EF4-FFF2-40B4-BE49-F238E27FC236}">
                <a16:creationId xmlns:a16="http://schemas.microsoft.com/office/drawing/2014/main" id="{3ADE1AC1-775F-4D6B-BCCD-3DA36DB50D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>
            <a:extLst>
              <a:ext uri="{FF2B5EF4-FFF2-40B4-BE49-F238E27FC236}">
                <a16:creationId xmlns:a16="http://schemas.microsoft.com/office/drawing/2014/main" id="{D6D1C68E-E0AD-446C-BA38-69161BABE1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5D056A3B-998F-40EF-A269-EB0194FFBD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30FE3EF3-6961-485A-8CEF-7F2B26363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3B7FE7-30D4-4E6B-B98A-7E274347AE5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C8A8D9EF-2FAC-4A5C-9098-13FDD90E6C2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D8E2118-EE58-4169-9E0C-56F2E4F3D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C371B153-9204-40E3-AC91-F7760C537D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EB226618-351C-4A06-A8FA-EDEEB8C44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82CD8C9B-02C8-4E20-AEDC-426C7A194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4C3615-58FA-4B1A-B55B-41F1379FAD50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20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689E0624-6438-4777-AFBD-40D8AC074F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FE51536C-DC38-4A08-93CD-35FB4BD8A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AE8828F5-E2C4-4591-ACCB-CD7EC58A7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DC03A6-D976-4F1E-8F88-D44E77246BD9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21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42616ED7-0797-43A6-95D2-B0A36C16E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DD804F01-DA6A-4D6C-BE4D-E067D6407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4EAB18D6-77AC-4245-BC1F-A5DD12B05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018E4E-44B0-4870-A902-BCF97094B94D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22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3C374D1D-0B3E-4F09-9C06-FD34D6CF68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10C03128-03E7-47ED-94A5-8F4B3E466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D9D86811-669A-4AFC-AC43-F47E3A287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0FD7DC-1BB4-41A2-A70D-8E59C3C16EDF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23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029BF5F2-6689-4998-8610-7181FD0FF0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6182DE63-35AE-4A7A-9E17-CB6934ED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78B109C6-8978-4020-AA54-ACFEBC5B9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72758F-6DBC-49B6-A321-B2761AD12826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24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F6783D94-12C2-4FA4-A080-A585FC5363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4D0F9B49-68C7-4463-9EEF-BBD068910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12C2CE56-5B06-4696-A6C4-7114795FB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72059A-6175-4A98-BE53-991A14449B3D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25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490FD57A-A13C-4919-A7F6-27DEE3B91E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326CEA14-3D0F-4690-9D16-30DEE86A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A70564A8-2574-44A3-A5FC-8F9BECD1B1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79513B-0710-468A-9DF3-756D2BC19AB0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26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CA875016-50DF-400D-993F-151077CB3D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3D1B4B8E-1F2B-4393-887A-9E7B5DB1F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AE8990BC-A0E8-4182-AA12-BF25BBCADF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344570-E427-498C-AE55-CC7A599738A4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27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CAB52322-C846-4C0A-B1B5-ABE141139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D2B872-AF53-4A73-AE4C-46861EC1834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8509A50-0EFC-4F8C-AF5A-2E6F323727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82CA6C1-5BCB-449B-A8F5-93038CF47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879C379C-21E5-436F-9FF0-728CA902AB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BD92B7B7-9D82-45DD-BC34-FD761FFD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53D57249-652B-413A-AAF9-A00EDAEBA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714D2A-DD95-4CDF-9830-F705D1219DC8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29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E6231F16-7E28-4B3D-9C4A-D1CF04E78F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4D821DB8-3052-4850-8A04-6B5D0215F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BDDC9160-CAC1-498A-B186-D732C0E62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47AC2-65DB-4F54-AF4F-9AD5A744B52F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5852E467-94C8-4779-8853-BB6E062883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7FC570F8-6B90-4BA5-8E5D-EA8CA34A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199A61C8-4129-482E-8A67-AE71B36B9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D24F13-98F6-41A0-8F4E-9D7BC82A6BBA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30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55F3ADDE-5570-433E-B464-AF57F5417C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F987E935-3F8D-443F-9EC9-870D13C3E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7004251E-7BBE-4682-87F4-79E77535A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839EC5-1E37-4514-8412-26A22F12CDD7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31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E754B462-8F93-47B4-A5D5-311B6807CF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C18761-3ACC-435F-B066-8137D18E2010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32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117AD60-53FC-4031-AFEF-3BAE1277C97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840C004-7570-41AB-AC46-B56E85F03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3D79CDA5-B0F9-4B28-B9C6-FD6DC4AE34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FD586252-F107-4E5B-A533-7C399DA4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054B79D9-ABD3-490E-A2DD-4167F6628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AF379D-D866-4470-A214-23B78BE1A324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33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44F38B0F-05A6-4233-8A38-57915D9A7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16CBC2-EAA9-4B5C-96BE-0F3D2FA7D7A6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34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623A5F1-20E1-449F-BB04-02EB85A9B25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D545C0-0E91-4451-954A-37805D69E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96492E95-BC8B-448B-B6BA-40ECC31350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297DCAB6-C4DA-459E-AABF-B80A55A4A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72966583-6042-437C-A8F2-E1D0DF449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15CE15-721F-4C88-93BF-7B2C8FEBEC7D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35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293C8BBA-EC3B-473A-914E-BD0EACFACC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06A7E0BC-DDC1-4606-B534-9B185B8B0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2F09679F-1782-40E1-AC17-2082DB339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F21C99-981D-4101-AF41-6F2FD675714C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36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990D5616-2802-444B-855E-26432F7EA6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1EE0F55-DC5E-4439-9F96-008B0220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47FF3728-59E7-4173-96E8-533DAC751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7AB938-DE07-4F9B-AE0C-2E6E37F4C267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37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F0E29F1A-A0B8-44D2-BD48-EB02969265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37A6B3-7692-4D72-8F2B-4B117638D791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38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6F1C80F3-6C84-4FCB-9634-20B4E52E33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71E3B19-A0D1-45EC-8179-C6AE44702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987BC22A-E7D5-43EC-B2A0-E8D0FCD314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8E87EBB6-13CA-4E6C-AAD3-4077CFC40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43A1607E-5A81-41E7-BDEB-E39B0F872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E95664-7F7F-4192-B6ED-FC2B8C307BD4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39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43F4F023-8B4C-4442-90AE-308EC1A29B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281C342A-A4B6-4525-BFFF-A2AEBE967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63ED2BD5-F3ED-4ECC-A878-7716E697B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BF15D6-939A-412C-AFD7-D88DF7BDB8C0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97F62E76-5318-455B-8688-A11A65FFF7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CC7CB6FB-858A-4842-AB8E-F23D16B2C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85B09BEC-18A0-4BC3-946E-D8860EA33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0B90FE-4B57-4358-AE37-CBCCDCA719C1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40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3268F130-0297-4CCE-BCD7-D586DFD006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388D91-1574-4E16-81F8-FAF8E60004D4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BAF74A8-1647-468B-87BB-BD4D9BB0606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EAB4371-CCBB-4B09-86E8-74945E56F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63BA0E97-250D-458F-8C13-3D86209F53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001B7F0E-F9A5-4545-9A07-6877DA093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98824235-A764-44B3-8A2B-EB2EF77D5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234C6-5C37-4B52-8961-311BD37EBF67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42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F88309FE-EF99-4475-903F-2B729CFC14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6A9A10BB-FDF4-428E-A068-5B8A644E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90B2AD80-187B-4BBE-8A37-A3409FC47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D8627A-0388-4315-B542-D912C4A86991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43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00845B67-0E84-4558-96D3-E1922966B2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F57F0BB3-0483-4D84-8432-AE17E372B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C4B7B4F8-DFD5-49E1-B3F9-9BC4BB35B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BE6F7C-316B-423D-937E-FBEF805564F2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44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BCE04DD8-3E18-472C-8CDC-8FF2669544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CF2528-705A-4708-ACAA-4070F129BE8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F00D1A5-9C1C-4F51-957E-15348052E5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7955E37-A0B6-43C4-9F77-179787C82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262AF257-C53B-4511-BB28-35C96B444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76C9B6-0D9A-47E5-94B8-155F1768E929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6A2E11D0-0780-4A1C-BE77-5B35F547B1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D9FB31C-F184-4A5B-B121-8D2D269B2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084886D4-2434-48F7-A59C-CAEB3C5BA8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8F62C610-7E47-4531-8148-0D4022322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216937EA-78B7-4B2E-BF10-7FC9966D4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93851F-7C06-4E0D-A13A-A80FBC46D124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47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264909A9-2421-465B-8BE0-DE0C263A53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DE6F33D7-3D6D-4E5D-A269-51E7CCF53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F64236E4-7EE1-4507-A522-8E9574D8F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4008DD-F563-47B5-BEE2-BD06E668F6DC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48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C2A8642B-AD39-4C0C-9750-2EBB5BCDA3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800023D1-9956-4909-AEB5-8C9A1DFB2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CD969F91-6108-4271-BE14-322B4D653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CE3F02-E8CB-4FC2-B351-DC413974272E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49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CEE4EF0C-B982-4D38-B0DC-5701941F4B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A1651D-E2AF-4B73-9543-459574D43ECC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A41C65B4-512A-46FF-B098-8F99F096F37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EC459EF-AEF3-46D6-9DA0-6886583A5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75974CDF-4879-4EEB-8710-69CD249A74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83299189-68A6-428A-B5F9-440324E0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6D4EA6CB-7870-4664-B4F3-B30A4A7DB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234E31-DCC0-4370-B477-DD61F9C7AC53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51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13AB1861-F8EA-4350-A155-D9B6C92AE9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D0F315CE-A35C-4422-8FB8-64B9325CF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103FCBC7-CC15-4E79-81C7-D12291DE6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6DF434-D8C1-4F1E-8B48-6789723B8610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52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A936F82E-CAAE-4281-A713-CD7BC802A1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B1042272-D959-4824-A6F9-BDE5782E7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F8B7F481-0FB9-4781-A5F6-4E5A4CD66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3CB71C-1EF1-4DFE-9D55-530C7FCF89CD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53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5E77247F-37CE-4997-ADCB-1CA16BBFD5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FE954D83-54F9-4391-8AF6-5E1844611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8A8E10A7-8701-4B8D-B01A-6095E677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09B8A8-F552-488F-A567-894E9B6AAC7F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54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8574256E-F6CF-4604-A255-58D3BCC04C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48DCC03B-D317-4E01-8E64-E14B98E98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A6B750F8-781D-4A40-9783-8134444C1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F78C65-B17C-4934-A342-BFE4B8AB737C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55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0493B76D-88D2-436A-B959-9CBC622F88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054991E2-83F6-440B-B68D-1211ADA0F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50F637F0-60FA-4118-B226-38CD0E43C6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A11256-B3AE-4144-AD95-C2DFC4467070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80CE0288-CB42-4B32-BCE5-B94FFB106C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534CDB1E-20A1-4AC3-AAC1-4605BF91E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ABA1EE92-88C5-4E78-BEDB-7BC98DB0E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F8F0F6-0505-4E3E-8FD5-E2EE61903F27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10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51E9155E-6EE5-4A3E-8DCA-5F15201F62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C56307-788A-41CC-A376-E168E69AE569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11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B6033B93-F696-4D62-855C-3191378ED8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A7FBF08-00B0-4F2C-BB6A-3FB66FD40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2B98614F-503F-4EF7-BA07-5590EC4587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3F9A38A9-8FDB-42BB-9C85-07CDF0D52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2C8A067B-5061-4222-B0DD-C6318B4F8D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B82A03-842C-4DB6-B32B-CF75FB50109E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12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1C262D51-21E0-4D2E-862F-AD3AE540A6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7ADE56-33F0-4319-9285-2E77B2490A1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2FD1142-EC3F-4CFA-97CA-D2520F37DEA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FADF648-E7D6-4043-8DF9-520F6C2F3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>
            <a:extLst>
              <a:ext uri="{FF2B5EF4-FFF2-40B4-BE49-F238E27FC236}">
                <a16:creationId xmlns:a16="http://schemas.microsoft.com/office/drawing/2014/main" id="{D9847ABC-46D7-432C-A846-E10B55A65D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5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3D2FF9B-AA76-4EC6-8AC3-DC9741744C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05743-F63D-4D4E-B2C6-99E46D1B5CB8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FF11E2-553E-4736-AC01-06373DA052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2D00351-C1A0-4A51-938C-C86518923E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E345E-8D1D-4993-A4E7-7A6C5EA8BC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60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F77FD4-AF05-427D-8A41-4B6DC7C9BE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E7560-6E3A-46A2-8C90-23C5DA415A7B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DC1142-4AD9-40A3-A280-47435A0B01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FE2B20E-1B01-488E-B438-95E949F5AC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7896C-1A24-4C96-9A8C-A5D263E70E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511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B0D5A-311F-405A-88FE-55094188EB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7C46-B37E-44D2-8F9C-07EC8B45C7A0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C1189-932A-435A-8ACA-A318CEBE85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05239-3FA9-41F2-9229-08F89625D9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02B2F-EA64-4319-BB19-08BE679A26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465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91E2EE-BF79-4809-8C8C-5F85846D34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63039-EBF4-43BB-8706-A00CC5B185C8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546E82-5384-4AAF-AC7F-FD7405ECA2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DDCB4CC-BA3C-47C9-8961-892ECF3E36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A0B45B-3E21-4B82-A75A-E34453FF61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50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1"/>
            <a:ext cx="8229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172"/>
            <a:ext cx="8229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0828C2-C62B-47EB-BD68-84B40886F6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A13997-5C7E-4637-8E14-9897BF18FE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BAE132A-689F-4844-B7FB-D06E49F72F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B2AA9-1CB0-4FE4-A737-727A854DBF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59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85851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899172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E6702-4E88-4004-8471-9A01522B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6B46D-9598-4CD4-99C9-28B90B8C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B7B22-C781-4330-92A6-A7451554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BE649-D8FC-46F2-891B-9CA8D2A15C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77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31A2D3-32E5-4D34-9EC8-723684C44F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6D9D2-D9EB-4EFA-8531-5A937C9631BE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27C4A0-DDFA-47AD-B38A-1E009BDF60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E67665E-4AB9-4066-8A40-457A004E83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54C19-1879-4D9E-8F26-42292DEC45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61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ECEEBD-E15C-48B9-9871-AD60202A20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B5314-3739-4B44-B901-75CCE01C623A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FDFF58-F305-40EF-A267-FF6EA0CD47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8C1705F-5D85-4DC2-9C70-892799A126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D2482F-716D-47B1-82CD-3667812928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16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6F6A7C-7979-47CD-807A-57AA6CAFD0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81335-47C8-4CC0-B498-54AC56EAB34F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FA434F-B1BA-4FEF-A7BA-507AE5BD3A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3AA2674-FEBF-4536-8459-B3F27D36B6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8008B-57C5-4481-9B82-B03F6F1763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02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98BC604-8D29-4F5A-BF02-22593269CE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A3615-7515-4E02-BD2B-E2AA80AA00FD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DF709D9-7E68-49D4-BA23-2DE1A29A4D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DF31262-CDE3-49D2-98F7-256262D0AB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53B14-389F-4E5E-97D2-F779E3DEA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80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D2E1A81-EC39-45D2-A074-6080635F22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2D727-C7EB-4A73-B58F-A7E4145789A1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127024D-CA6B-461A-8DD3-246DDAE1C4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30A76CB-148E-4CC9-9C9A-65D9566C2E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4364F-C3FD-4F3A-8A0C-4DAB25AFD7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73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DF2B3D7-09C0-4795-8A88-E3189EFE40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BAC19-2F0C-4328-B3B4-DCBDD8D56D4F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44DA25A-88AE-4949-9D15-1ADA05801E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0889068-E5C7-4305-81F6-9D325ABA22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3CD666-B032-45E6-AA48-DED104A308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02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756C18-1D8A-4B81-9B4A-FF5E198ABF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F106D-E465-4661-B291-38141E723B78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EBF624-7B7B-4576-ADDF-4207782BA6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2AB5DB1-763D-46B3-AA0F-A4AA5C7799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66450-3F99-427D-957A-519F6ED032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37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C7BC63-1C5B-4947-A03A-8F807D53DE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67C79-717A-4D1D-9F7D-686E844AEB3F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0CDCDC-13AC-4F3C-9964-17E0B879A9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B76699F-5008-40BC-ADF5-3C3017A9C6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1F82F-B723-4B51-82A4-B38964DF70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758D4862-BB60-4BB2-8F78-48D52D0DB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C6C2C8B-18EA-4CC2-872D-F5C708ACB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12E44F-C6BB-4727-8A1B-6EE61C3AB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FA70C7E6-0BF0-420A-8E1A-B2078C7807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4432B718-92C7-49B3-BD4D-D98E01208045}" type="datetime1">
              <a:rPr lang="en-US"/>
              <a:pPr>
                <a:defRPr/>
              </a:pPr>
              <a:t>8/7/2021</a:t>
            </a:fld>
            <a:endParaRPr lang="en-US" altLang="en-US"/>
          </a:p>
        </p:txBody>
      </p:sp>
      <p:sp>
        <p:nvSpPr>
          <p:cNvPr id="318470" name="Rectangle 6">
            <a:extLst>
              <a:ext uri="{FF2B5EF4-FFF2-40B4-BE49-F238E27FC236}">
                <a16:creationId xmlns:a16="http://schemas.microsoft.com/office/drawing/2014/main" id="{0912BE5F-C490-4A8D-9DD3-338E7877AC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>
            <a:extLst>
              <a:ext uri="{FF2B5EF4-FFF2-40B4-BE49-F238E27FC236}">
                <a16:creationId xmlns:a16="http://schemas.microsoft.com/office/drawing/2014/main" id="{7F1536E0-1692-4D7D-B944-28D724115A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/>
            </a:lvl1pPr>
          </a:lstStyle>
          <a:p>
            <a:fld id="{23F88BC7-2EA2-4954-ACFA-4C676AAA0BE3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05D68BF0-457C-42CB-9F9A-ED8B998180E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447BB5F9-9114-43BC-A979-F905C0178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8B51DCE2-376E-4729-8D09-61D0B4DE6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FD2D760C-7AC7-4403-BF8A-828E548F4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1B32D83B-9FED-4986-8FC1-A9D49FAF4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14772FDE-9902-4EC1-AA0D-8CB2C9194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B36156DF-0B6E-40B8-B565-53824896E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A2219804-4E06-4F42-BBBA-97FD5E487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A5FAADD-52AF-4237-86F4-E91BB1985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27D7A6A1-2AA2-48E0-BEC7-79153CC81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18032DBA-0855-47E0-A8F7-2C4846AE9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A1B1673F-6D65-42D1-8A6C-137896563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21B2364D-77C5-4CFE-B947-E9420DBC8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16EFE0E6-1BB9-4D55-8BF9-2F8FCAA46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95176353-603E-4D87-90A8-DC9623B2C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EEDAD16C-997C-4DD9-8164-A7F1F80A5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755CDEE9-200B-4674-B607-E1BD7E8C2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01FF0EAD-65E7-4616-B3CA-6F55C8E54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A52A072B-A84A-45C4-9E9C-12BD34EC7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1BDC74AC-5AA4-4D45-854A-64DC4678A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98DE63B9-1D0B-4EE0-B6DA-20EE81F27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F2D17157-1965-404A-89FE-4934F9028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AAED94DB-192F-4EFE-B901-1382D3C58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669A8CF3-99B9-44F2-80A2-0C8C19BCC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35437C55-6E5A-46A1-A13D-8C31DA603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34F7DC19-25DC-498F-99DF-9BBFE7591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7E320FB6-6940-472F-99EF-1B5D24F33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870874BD-AE24-4F69-94E0-961CCA4FB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26337CDA-0EC2-4F38-A36C-9EDBDAC9D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E06362F5-148A-4C1D-9F72-1EB799B31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2BE21EB1-CEFE-492D-9BE0-95087618A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5724F598-EC85-468B-9881-B911304A6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9" r:id="rId1"/>
    <p:sldLayoutId id="2147484367" r:id="rId2"/>
    <p:sldLayoutId id="2147484368" r:id="rId3"/>
    <p:sldLayoutId id="2147484369" r:id="rId4"/>
    <p:sldLayoutId id="2147484370" r:id="rId5"/>
    <p:sldLayoutId id="2147484371" r:id="rId6"/>
    <p:sldLayoutId id="2147484372" r:id="rId7"/>
    <p:sldLayoutId id="2147484373" r:id="rId8"/>
    <p:sldLayoutId id="2147484374" r:id="rId9"/>
    <p:sldLayoutId id="2147484375" r:id="rId10"/>
    <p:sldLayoutId id="2147484376" r:id="rId11"/>
    <p:sldLayoutId id="2147484377" r:id="rId12"/>
    <p:sldLayoutId id="2147484378" r:id="rId13"/>
    <p:sldLayoutId id="2147484380" r:id="rId14"/>
    <p:sldLayoutId id="2147484381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Excel_Chart.xls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Chart1.xls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Chart2.xls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FDB3EC3A-6C40-4989-9F66-4548562471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02.03.01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9458" name="Picture 6">
            <a:extLst>
              <a:ext uri="{FF2B5EF4-FFF2-40B4-BE49-F238E27FC236}">
                <a16:creationId xmlns:a16="http://schemas.microsoft.com/office/drawing/2014/main" id="{C7E6A5C9-9C60-487C-87E0-7139B51E8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>
            <a:extLst>
              <a:ext uri="{FF2B5EF4-FFF2-40B4-BE49-F238E27FC236}">
                <a16:creationId xmlns:a16="http://schemas.microsoft.com/office/drawing/2014/main" id="{CB2BF5E7-D055-412E-A7D4-9EA9A69462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Medium Access Control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1">
            <a:extLst>
              <a:ext uri="{FF2B5EF4-FFF2-40B4-BE49-F238E27FC236}">
                <a16:creationId xmlns:a16="http://schemas.microsoft.com/office/drawing/2014/main" id="{354E6CC7-787D-4BA8-99D3-D7847CD26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63838" y="131763"/>
            <a:ext cx="5151437" cy="765175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Scheduling:  Token-Passing</a:t>
            </a:r>
          </a:p>
        </p:txBody>
      </p:sp>
      <p:grpSp>
        <p:nvGrpSpPr>
          <p:cNvPr id="33794" name="Group 1">
            <a:extLst>
              <a:ext uri="{FF2B5EF4-FFF2-40B4-BE49-F238E27FC236}">
                <a16:creationId xmlns:a16="http://schemas.microsoft.com/office/drawing/2014/main" id="{6FB2E588-D953-4647-B053-5D7C021A1DD8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1465263"/>
            <a:ext cx="4687888" cy="2374900"/>
            <a:chOff x="3214688" y="1638300"/>
            <a:chExt cx="4687887" cy="2374900"/>
          </a:xfrm>
        </p:grpSpPr>
        <p:sp>
          <p:nvSpPr>
            <p:cNvPr id="33798" name="Rectangle 3">
              <a:extLst>
                <a:ext uri="{FF2B5EF4-FFF2-40B4-BE49-F238E27FC236}">
                  <a16:creationId xmlns:a16="http://schemas.microsoft.com/office/drawing/2014/main" id="{CDAD7788-62C5-4307-BE56-A479A6B7A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2409825"/>
              <a:ext cx="18542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en-US" sz="1800" b="1">
                  <a:ea typeface="MS PGothic" panose="020B0600070205080204" pitchFamily="34" charset="-128"/>
                </a:rPr>
                <a:t>  Ring networks</a:t>
              </a:r>
            </a:p>
          </p:txBody>
        </p:sp>
        <p:sp>
          <p:nvSpPr>
            <p:cNvPr id="2" name="Oval 44">
              <a:extLst>
                <a:ext uri="{FF2B5EF4-FFF2-40B4-BE49-F238E27FC236}">
                  <a16:creationId xmlns:a16="http://schemas.microsoft.com/office/drawing/2014/main" id="{106E35B1-229A-4E26-A347-666278C49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8" y="2008187"/>
              <a:ext cx="2686049" cy="11096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3796" name="Rectangle 45">
              <a:extLst>
                <a:ext uri="{FF2B5EF4-FFF2-40B4-BE49-F238E27FC236}">
                  <a16:creationId xmlns:a16="http://schemas.microsoft.com/office/drawing/2014/main" id="{765DA92E-2BC3-4E31-A05B-FA366145A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688" y="2087562"/>
              <a:ext cx="187325" cy="22066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3797" name="Rectangle 46">
              <a:extLst>
                <a:ext uri="{FF2B5EF4-FFF2-40B4-BE49-F238E27FC236}">
                  <a16:creationId xmlns:a16="http://schemas.microsoft.com/office/drawing/2014/main" id="{A4353989-C7E8-4759-91DD-3CEF7A63B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113" y="1638300"/>
              <a:ext cx="187325" cy="2190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" name="Rectangle 47">
              <a:extLst>
                <a:ext uri="{FF2B5EF4-FFF2-40B4-BE49-F238E27FC236}">
                  <a16:creationId xmlns:a16="http://schemas.microsoft.com/office/drawing/2014/main" id="{0BE909EB-0A14-4D9D-A773-ACA3E6AB2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012" y="1649412"/>
              <a:ext cx="187325" cy="2190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3799" name="Rectangle 48">
              <a:extLst>
                <a:ext uri="{FF2B5EF4-FFF2-40B4-BE49-F238E27FC236}">
                  <a16:creationId xmlns:a16="http://schemas.microsoft.com/office/drawing/2014/main" id="{9D03336C-C49E-43CB-83DA-E78EE580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37" y="2493962"/>
              <a:ext cx="188913" cy="2190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3800" name="Rectangle 49">
              <a:extLst>
                <a:ext uri="{FF2B5EF4-FFF2-40B4-BE49-F238E27FC236}">
                  <a16:creationId xmlns:a16="http://schemas.microsoft.com/office/drawing/2014/main" id="{2CCBAA19-CAA5-476A-9E4B-A9F85A795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2" y="3279775"/>
              <a:ext cx="187325" cy="2190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3801" name="Rectangle 50">
              <a:extLst>
                <a:ext uri="{FF2B5EF4-FFF2-40B4-BE49-F238E27FC236}">
                  <a16:creationId xmlns:a16="http://schemas.microsoft.com/office/drawing/2014/main" id="{C90071EC-8758-4819-A9DF-67B0D7CC3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451" y="3094037"/>
              <a:ext cx="188912" cy="2190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3802" name="Rectangle 51">
              <a:extLst>
                <a:ext uri="{FF2B5EF4-FFF2-40B4-BE49-F238E27FC236}">
                  <a16:creationId xmlns:a16="http://schemas.microsoft.com/office/drawing/2014/main" id="{F24681E9-476B-4FB1-805F-C8D52CB77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2087562"/>
              <a:ext cx="49213" cy="8255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3803" name="Rectangle 52">
              <a:extLst>
                <a:ext uri="{FF2B5EF4-FFF2-40B4-BE49-F238E27FC236}">
                  <a16:creationId xmlns:a16="http://schemas.microsoft.com/office/drawing/2014/main" id="{3FF4549E-C282-4E99-8F7E-E2F7998F4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525" y="2065337"/>
              <a:ext cx="50800" cy="80963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3804" name="Rectangle 53">
              <a:extLst>
                <a:ext uri="{FF2B5EF4-FFF2-40B4-BE49-F238E27FC236}">
                  <a16:creationId xmlns:a16="http://schemas.microsoft.com/office/drawing/2014/main" id="{BBAE2421-EC8C-4C09-84C4-00760D3E8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50" y="2540000"/>
              <a:ext cx="49212" cy="8096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3805" name="Rectangle 54">
              <a:extLst>
                <a:ext uri="{FF2B5EF4-FFF2-40B4-BE49-F238E27FC236}">
                  <a16:creationId xmlns:a16="http://schemas.microsoft.com/office/drawing/2014/main" id="{87566E3C-75F9-4F67-82B6-7AD293E8B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2" y="2921000"/>
              <a:ext cx="49213" cy="8096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3806" name="Rectangle 55">
              <a:extLst>
                <a:ext uri="{FF2B5EF4-FFF2-40B4-BE49-F238E27FC236}">
                  <a16:creationId xmlns:a16="http://schemas.microsoft.com/office/drawing/2014/main" id="{111EBBDC-B445-41FC-9197-C65A4A96B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063" y="2886075"/>
              <a:ext cx="47625" cy="8096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3807" name="Rectangle 56">
              <a:extLst>
                <a:ext uri="{FF2B5EF4-FFF2-40B4-BE49-F238E27FC236}">
                  <a16:creationId xmlns:a16="http://schemas.microsoft.com/office/drawing/2014/main" id="{70F3B98A-0CCA-42FE-8357-E6D578A60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888" y="2354262"/>
              <a:ext cx="49213" cy="8255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3812" name="Line 57">
              <a:extLst>
                <a:ext uri="{FF2B5EF4-FFF2-40B4-BE49-F238E27FC236}">
                  <a16:creationId xmlns:a16="http://schemas.microsoft.com/office/drawing/2014/main" id="{9B877B8E-9660-4870-9E50-3C8271F20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1063" y="2216150"/>
              <a:ext cx="504825" cy="161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Line 58">
              <a:extLst>
                <a:ext uri="{FF2B5EF4-FFF2-40B4-BE49-F238E27FC236}">
                  <a16:creationId xmlns:a16="http://schemas.microsoft.com/office/drawing/2014/main" id="{21BA2499-A8F5-47F2-B0B7-F7CD94F0F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0538" y="1868488"/>
              <a:ext cx="98425" cy="219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Line 59">
              <a:extLst>
                <a:ext uri="{FF2B5EF4-FFF2-40B4-BE49-F238E27FC236}">
                  <a16:creationId xmlns:a16="http://schemas.microsoft.com/office/drawing/2014/main" id="{AD6E1C50-C53B-4E09-B117-E9AB37866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8688" y="1881188"/>
              <a:ext cx="158750" cy="173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Line 60">
              <a:extLst>
                <a:ext uri="{FF2B5EF4-FFF2-40B4-BE49-F238E27FC236}">
                  <a16:creationId xmlns:a16="http://schemas.microsoft.com/office/drawing/2014/main" id="{994701D9-A5DE-4C69-97E3-D9C036A6A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21463" y="2586038"/>
              <a:ext cx="561975" cy="22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61">
              <a:extLst>
                <a:ext uri="{FF2B5EF4-FFF2-40B4-BE49-F238E27FC236}">
                  <a16:creationId xmlns:a16="http://schemas.microsoft.com/office/drawing/2014/main" id="{F9BC383A-F156-431B-B6F1-D1F96B11B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16650" y="2989263"/>
              <a:ext cx="276225" cy="290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Line 62">
              <a:extLst>
                <a:ext uri="{FF2B5EF4-FFF2-40B4-BE49-F238E27FC236}">
                  <a16:creationId xmlns:a16="http://schemas.microsoft.com/office/drawing/2014/main" id="{7C6DC87D-3E97-42BA-B332-A925D2AA3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5888" y="2944813"/>
              <a:ext cx="257175" cy="25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Freeform 63">
              <a:extLst>
                <a:ext uri="{FF2B5EF4-FFF2-40B4-BE49-F238E27FC236}">
                  <a16:creationId xmlns:a16="http://schemas.microsoft.com/office/drawing/2014/main" id="{B8B24C98-DEE2-40EC-AF0A-5B2708C00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6488" y="2049463"/>
              <a:ext cx="501650" cy="412750"/>
            </a:xfrm>
            <a:custGeom>
              <a:avLst/>
              <a:gdLst>
                <a:gd name="T0" fmla="*/ 0 w 226"/>
                <a:gd name="T1" fmla="*/ 0 h 127"/>
                <a:gd name="T2" fmla="*/ 2147483646 w 226"/>
                <a:gd name="T3" fmla="*/ 2147483646 h 127"/>
                <a:gd name="T4" fmla="*/ 2147483646 w 226"/>
                <a:gd name="T5" fmla="*/ 2147483646 h 127"/>
                <a:gd name="T6" fmla="*/ 0 60000 65536"/>
                <a:gd name="T7" fmla="*/ 0 60000 65536"/>
                <a:gd name="T8" fmla="*/ 0 60000 65536"/>
                <a:gd name="T9" fmla="*/ 0 w 226"/>
                <a:gd name="T10" fmla="*/ 0 h 127"/>
                <a:gd name="T11" fmla="*/ 226 w 226"/>
                <a:gd name="T12" fmla="*/ 127 h 1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127">
                  <a:moveTo>
                    <a:pt x="0" y="0"/>
                  </a:moveTo>
                  <a:cubicBezTo>
                    <a:pt x="51" y="14"/>
                    <a:pt x="103" y="28"/>
                    <a:pt x="141" y="49"/>
                  </a:cubicBezTo>
                  <a:cubicBezTo>
                    <a:pt x="179" y="70"/>
                    <a:pt x="213" y="113"/>
                    <a:pt x="226" y="127"/>
                  </a:cubicBezTo>
                </a:path>
              </a:pathLst>
            </a:custGeom>
            <a:noFill/>
            <a:ln w="571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882" name="Text Box 66">
              <a:extLst>
                <a:ext uri="{FF2B5EF4-FFF2-40B4-BE49-F238E27FC236}">
                  <a16:creationId xmlns:a16="http://schemas.microsoft.com/office/drawing/2014/main" id="{859031BE-3B8E-4994-B922-E9F426B1A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375" y="1871662"/>
              <a:ext cx="606425" cy="30003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token</a:t>
              </a:r>
            </a:p>
          </p:txBody>
        </p:sp>
        <p:sp>
          <p:nvSpPr>
            <p:cNvPr id="33820" name="Text Box 67">
              <a:extLst>
                <a:ext uri="{FF2B5EF4-FFF2-40B4-BE49-F238E27FC236}">
                  <a16:creationId xmlns:a16="http://schemas.microsoft.com/office/drawing/2014/main" id="{4F6D6798-36B8-469A-B976-126D46FB4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063" y="3644900"/>
              <a:ext cx="44815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ea typeface="MS PGothic" panose="020B0600070205080204" pitchFamily="34" charset="-128"/>
                </a:rPr>
                <a:t>Station that holds token transmits into ring</a:t>
              </a:r>
            </a:p>
          </p:txBody>
        </p:sp>
        <p:sp>
          <p:nvSpPr>
            <p:cNvPr id="546889" name="Text Box 73">
              <a:extLst>
                <a:ext uri="{FF2B5EF4-FFF2-40B4-BE49-F238E27FC236}">
                  <a16:creationId xmlns:a16="http://schemas.microsoft.com/office/drawing/2014/main" id="{EA0D0389-B439-440E-AEC9-16D5EA93C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7662" y="2641600"/>
              <a:ext cx="935038" cy="30003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Data to M</a:t>
              </a:r>
            </a:p>
          </p:txBody>
        </p:sp>
      </p:grpSp>
      <p:grpSp>
        <p:nvGrpSpPr>
          <p:cNvPr id="33795" name="Group 12">
            <a:extLst>
              <a:ext uri="{FF2B5EF4-FFF2-40B4-BE49-F238E27FC236}">
                <a16:creationId xmlns:a16="http://schemas.microsoft.com/office/drawing/2014/main" id="{31DBC700-280D-4FE3-AFBD-2B302A1FA2CA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00075"/>
            <a:ext cx="1885950" cy="3698875"/>
            <a:chOff x="685800" y="609600"/>
            <a:chExt cx="2667000" cy="624840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D1B0037F-A0E9-4147-9DE5-BEFDF110390A}"/>
                </a:ext>
              </a:extLst>
            </p:cNvPr>
            <p:cNvSpPr/>
            <p:nvPr/>
          </p:nvSpPr>
          <p:spPr>
            <a:xfrm>
              <a:off x="685800" y="2972193"/>
              <a:ext cx="2667000" cy="38858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B2B8179-4B06-480D-8F89-DA8E66C707DD}"/>
                </a:ext>
              </a:extLst>
            </p:cNvPr>
            <p:cNvSpPr/>
            <p:nvPr/>
          </p:nvSpPr>
          <p:spPr>
            <a:xfrm>
              <a:off x="1143770" y="609600"/>
              <a:ext cx="1903717" cy="25905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Group 2">
            <a:extLst>
              <a:ext uri="{FF2B5EF4-FFF2-40B4-BE49-F238E27FC236}">
                <a16:creationId xmlns:a16="http://schemas.microsoft.com/office/drawing/2014/main" id="{A15F38B8-6A1E-4D7C-AE37-25E86D239962}"/>
              </a:ext>
            </a:extLst>
          </p:cNvPr>
          <p:cNvGrpSpPr>
            <a:grpSpLocks/>
          </p:cNvGrpSpPr>
          <p:nvPr/>
        </p:nvGrpSpPr>
        <p:grpSpPr bwMode="auto">
          <a:xfrm>
            <a:off x="1449388" y="1306513"/>
            <a:ext cx="6223000" cy="2465387"/>
            <a:chOff x="293" y="1242"/>
            <a:chExt cx="5227" cy="2070"/>
          </a:xfrm>
        </p:grpSpPr>
        <p:sp>
          <p:nvSpPr>
            <p:cNvPr id="31761" name="Rectangle 3">
              <a:extLst>
                <a:ext uri="{FF2B5EF4-FFF2-40B4-BE49-F238E27FC236}">
                  <a16:creationId xmlns:a16="http://schemas.microsoft.com/office/drawing/2014/main" id="{1F03E713-7BE1-44F0-9874-17D0604BE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216"/>
              <a:ext cx="203" cy="35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1762" name="Rectangle 4">
              <a:extLst>
                <a:ext uri="{FF2B5EF4-FFF2-40B4-BE49-F238E27FC236}">
                  <a16:creationId xmlns:a16="http://schemas.microsoft.com/office/drawing/2014/main" id="{7051366C-96D2-44FF-BA36-C65B4144B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1449"/>
              <a:ext cx="341" cy="58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1763" name="Rectangle 5">
              <a:extLst>
                <a:ext uri="{FF2B5EF4-FFF2-40B4-BE49-F238E27FC236}">
                  <a16:creationId xmlns:a16="http://schemas.microsoft.com/office/drawing/2014/main" id="{FB762E80-E41E-4D6B-AB99-FFCF86ADD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2216"/>
              <a:ext cx="200" cy="35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1764" name="Rectangle 6">
              <a:extLst>
                <a:ext uri="{FF2B5EF4-FFF2-40B4-BE49-F238E27FC236}">
                  <a16:creationId xmlns:a16="http://schemas.microsoft.com/office/drawing/2014/main" id="{137E6DD2-6715-4F95-9270-52067F0CA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2234"/>
              <a:ext cx="201" cy="35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1765" name="Rectangle 7">
              <a:extLst>
                <a:ext uri="{FF2B5EF4-FFF2-40B4-BE49-F238E27FC236}">
                  <a16:creationId xmlns:a16="http://schemas.microsoft.com/office/drawing/2014/main" id="{711091DA-7CA1-45C2-9D60-E8CDD9627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9" y="2159"/>
              <a:ext cx="201" cy="35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5856" name="Line 8">
              <a:extLst>
                <a:ext uri="{FF2B5EF4-FFF2-40B4-BE49-F238E27FC236}">
                  <a16:creationId xmlns:a16="http://schemas.microsoft.com/office/drawing/2014/main" id="{23FFAA89-9D7F-4DC3-9E69-E21F612AA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" y="1795"/>
              <a:ext cx="4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Line 9">
              <a:extLst>
                <a:ext uri="{FF2B5EF4-FFF2-40B4-BE49-F238E27FC236}">
                  <a16:creationId xmlns:a16="http://schemas.microsoft.com/office/drawing/2014/main" id="{3FA477C8-E042-4A64-9965-ABF36DE6C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804"/>
              <a:ext cx="0" cy="3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Line 10">
              <a:extLst>
                <a:ext uri="{FF2B5EF4-FFF2-40B4-BE49-F238E27FC236}">
                  <a16:creationId xmlns:a16="http://schemas.microsoft.com/office/drawing/2014/main" id="{AA8C8C24-CCF8-4F95-B1FA-06DE4C7BC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4" y="1804"/>
              <a:ext cx="0" cy="3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9" name="Line 11">
              <a:extLst>
                <a:ext uri="{FF2B5EF4-FFF2-40B4-BE49-F238E27FC236}">
                  <a16:creationId xmlns:a16="http://schemas.microsoft.com/office/drawing/2014/main" id="{ACF06353-50AA-4F29-BE53-BE1D501BE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" y="1804"/>
              <a:ext cx="0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Line 12">
              <a:extLst>
                <a:ext uri="{FF2B5EF4-FFF2-40B4-BE49-F238E27FC236}">
                  <a16:creationId xmlns:a16="http://schemas.microsoft.com/office/drawing/2014/main" id="{D4C4EF27-C673-46C3-BC5E-0F0A16F08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5" y="1804"/>
              <a:ext cx="0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1" name="Line 13">
              <a:extLst>
                <a:ext uri="{FF2B5EF4-FFF2-40B4-BE49-F238E27FC236}">
                  <a16:creationId xmlns:a16="http://schemas.microsoft.com/office/drawing/2014/main" id="{6A418F2F-3202-4D3E-B0AF-B33F8592E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" y="1571"/>
              <a:ext cx="45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Line 14">
              <a:extLst>
                <a:ext uri="{FF2B5EF4-FFF2-40B4-BE49-F238E27FC236}">
                  <a16:creationId xmlns:a16="http://schemas.microsoft.com/office/drawing/2014/main" id="{3D4E5BC0-C656-41EC-92B8-E0240470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561"/>
              <a:ext cx="0" cy="6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3" name="Line 15">
              <a:extLst>
                <a:ext uri="{FF2B5EF4-FFF2-40B4-BE49-F238E27FC236}">
                  <a16:creationId xmlns:a16="http://schemas.microsoft.com/office/drawing/2014/main" id="{070C962F-36E3-4855-95C0-CDF95EBA9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9" y="1561"/>
              <a:ext cx="0" cy="6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Line 16">
              <a:extLst>
                <a:ext uri="{FF2B5EF4-FFF2-40B4-BE49-F238E27FC236}">
                  <a16:creationId xmlns:a16="http://schemas.microsoft.com/office/drawing/2014/main" id="{5D89DFD4-6DFB-4DA2-B99C-02F4D0434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6" y="1561"/>
              <a:ext cx="0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5" name="Line 17">
              <a:extLst>
                <a:ext uri="{FF2B5EF4-FFF2-40B4-BE49-F238E27FC236}">
                  <a16:creationId xmlns:a16="http://schemas.microsoft.com/office/drawing/2014/main" id="{DA252494-491D-479F-BEE8-592564651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1" y="1561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6" name="Text Box 18">
              <a:extLst>
                <a:ext uri="{FF2B5EF4-FFF2-40B4-BE49-F238E27FC236}">
                  <a16:creationId xmlns:a16="http://schemas.microsoft.com/office/drawing/2014/main" id="{76D2ADE7-2471-4DA4-B119-4A588CEA2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" y="1242"/>
              <a:ext cx="103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Inbound line</a:t>
              </a:r>
            </a:p>
          </p:txBody>
        </p:sp>
        <p:sp>
          <p:nvSpPr>
            <p:cNvPr id="35867" name="Text Box 19">
              <a:extLst>
                <a:ext uri="{FF2B5EF4-FFF2-40B4-BE49-F238E27FC236}">
                  <a16:creationId xmlns:a16="http://schemas.microsoft.com/office/drawing/2014/main" id="{AB77D20F-DFD9-4482-B905-5D9170321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2" y="1992"/>
              <a:ext cx="11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Outbound line</a:t>
              </a:r>
            </a:p>
          </p:txBody>
        </p:sp>
        <p:sp>
          <p:nvSpPr>
            <p:cNvPr id="35868" name="Text Box 20">
              <a:extLst>
                <a:ext uri="{FF2B5EF4-FFF2-40B4-BE49-F238E27FC236}">
                  <a16:creationId xmlns:a16="http://schemas.microsoft.com/office/drawing/2014/main" id="{AEE61FDC-6345-4C27-83C2-77122DA75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" y="2102"/>
              <a:ext cx="83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Host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computer</a:t>
              </a:r>
            </a:p>
          </p:txBody>
        </p:sp>
        <p:sp>
          <p:nvSpPr>
            <p:cNvPr id="35869" name="Text Box 21">
              <a:extLst>
                <a:ext uri="{FF2B5EF4-FFF2-40B4-BE49-F238E27FC236}">
                  <a16:creationId xmlns:a16="http://schemas.microsoft.com/office/drawing/2014/main" id="{0DDDDF96-CC0C-4F30-9F3D-BCB10BED8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9" y="3041"/>
              <a:ext cx="73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Stations</a:t>
              </a:r>
            </a:p>
          </p:txBody>
        </p:sp>
        <p:sp>
          <p:nvSpPr>
            <p:cNvPr id="31780" name="AutoShape 22">
              <a:extLst>
                <a:ext uri="{FF2B5EF4-FFF2-40B4-BE49-F238E27FC236}">
                  <a16:creationId xmlns:a16="http://schemas.microsoft.com/office/drawing/2014/main" id="{E5E532CA-2488-4745-B8E0-6432D6622B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331" y="825"/>
              <a:ext cx="280" cy="4008"/>
            </a:xfrm>
            <a:prstGeom prst="rightBrace">
              <a:avLst>
                <a:gd name="adj1" fmla="val 11919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866" tIns="33338" rIns="67866" bIns="333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</p:grpSp>
      <p:sp>
        <p:nvSpPr>
          <p:cNvPr id="35842" name="Rectangle 23">
            <a:extLst>
              <a:ext uri="{FF2B5EF4-FFF2-40B4-BE49-F238E27FC236}">
                <a16:creationId xmlns:a16="http://schemas.microsoft.com/office/drawing/2014/main" id="{03AEC7BE-CCD8-4C60-A5CE-E45B4EFBB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Scheduling:  Polling</a:t>
            </a:r>
          </a:p>
        </p:txBody>
      </p:sp>
      <p:sp>
        <p:nvSpPr>
          <p:cNvPr id="31747" name="Text Box 24">
            <a:extLst>
              <a:ext uri="{FF2B5EF4-FFF2-40B4-BE49-F238E27FC236}">
                <a16:creationId xmlns:a16="http://schemas.microsoft.com/office/drawing/2014/main" id="{B6A02488-F25B-4690-B91D-5C95CC40C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238" y="2570163"/>
            <a:ext cx="28098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1</a:t>
            </a:r>
          </a:p>
        </p:txBody>
      </p:sp>
      <p:sp>
        <p:nvSpPr>
          <p:cNvPr id="31748" name="Text Box 25">
            <a:extLst>
              <a:ext uri="{FF2B5EF4-FFF2-40B4-BE49-F238E27FC236}">
                <a16:creationId xmlns:a16="http://schemas.microsoft.com/office/drawing/2014/main" id="{B3A8C031-4729-4858-8D0C-DE62E13E0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2562225"/>
            <a:ext cx="2809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2</a:t>
            </a:r>
          </a:p>
        </p:txBody>
      </p:sp>
      <p:sp>
        <p:nvSpPr>
          <p:cNvPr id="31749" name="Text Box 26">
            <a:extLst>
              <a:ext uri="{FF2B5EF4-FFF2-40B4-BE49-F238E27FC236}">
                <a16:creationId xmlns:a16="http://schemas.microsoft.com/office/drawing/2014/main" id="{4915B1E6-3CB9-4A52-8228-4DDE7130E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463" y="2582863"/>
            <a:ext cx="28098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3</a:t>
            </a:r>
          </a:p>
        </p:txBody>
      </p:sp>
      <p:sp>
        <p:nvSpPr>
          <p:cNvPr id="31750" name="Text Box 27">
            <a:extLst>
              <a:ext uri="{FF2B5EF4-FFF2-40B4-BE49-F238E27FC236}">
                <a16:creationId xmlns:a16="http://schemas.microsoft.com/office/drawing/2014/main" id="{8F9DCC0D-E9F8-4F8F-B91B-0D5622C97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113" y="2489200"/>
            <a:ext cx="328612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M</a:t>
            </a:r>
          </a:p>
        </p:txBody>
      </p:sp>
      <p:sp>
        <p:nvSpPr>
          <p:cNvPr id="35847" name="Freeform 33">
            <a:extLst>
              <a:ext uri="{FF2B5EF4-FFF2-40B4-BE49-F238E27FC236}">
                <a16:creationId xmlns:a16="http://schemas.microsoft.com/office/drawing/2014/main" id="{D872CE89-89CC-4A73-816C-AA29646C5BC5}"/>
              </a:ext>
            </a:extLst>
          </p:cNvPr>
          <p:cNvSpPr>
            <a:spLocks/>
          </p:cNvSpPr>
          <p:nvPr/>
        </p:nvSpPr>
        <p:spPr bwMode="auto">
          <a:xfrm>
            <a:off x="2074863" y="1939925"/>
            <a:ext cx="855662" cy="631825"/>
          </a:xfrm>
          <a:custGeom>
            <a:avLst/>
            <a:gdLst>
              <a:gd name="T0" fmla="*/ 0 w 718"/>
              <a:gd name="T1" fmla="*/ 2147483646 h 530"/>
              <a:gd name="T2" fmla="*/ 2147483646 w 718"/>
              <a:gd name="T3" fmla="*/ 2147483646 h 530"/>
              <a:gd name="T4" fmla="*/ 2147483646 w 718"/>
              <a:gd name="T5" fmla="*/ 2147483646 h 530"/>
              <a:gd name="T6" fmla="*/ 0 60000 65536"/>
              <a:gd name="T7" fmla="*/ 0 60000 65536"/>
              <a:gd name="T8" fmla="*/ 0 60000 65536"/>
              <a:gd name="T9" fmla="*/ 0 w 718"/>
              <a:gd name="T10" fmla="*/ 0 h 530"/>
              <a:gd name="T11" fmla="*/ 718 w 718"/>
              <a:gd name="T12" fmla="*/ 530 h 5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8" h="530">
                <a:moveTo>
                  <a:pt x="0" y="71"/>
                </a:moveTo>
                <a:cubicBezTo>
                  <a:pt x="215" y="35"/>
                  <a:pt x="430" y="0"/>
                  <a:pt x="550" y="77"/>
                </a:cubicBezTo>
                <a:cubicBezTo>
                  <a:pt x="670" y="154"/>
                  <a:pt x="694" y="342"/>
                  <a:pt x="718" y="530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9964" name="Text Box 28">
            <a:extLst>
              <a:ext uri="{FF2B5EF4-FFF2-40B4-BE49-F238E27FC236}">
                <a16:creationId xmlns:a16="http://schemas.microsoft.com/office/drawing/2014/main" id="{7E38CEB7-1A46-4832-AB23-5EFDA2A2F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3" y="1906588"/>
            <a:ext cx="617537" cy="3000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Poll 1</a:t>
            </a:r>
          </a:p>
        </p:txBody>
      </p:sp>
      <p:sp>
        <p:nvSpPr>
          <p:cNvPr id="35849" name="Freeform 34">
            <a:extLst>
              <a:ext uri="{FF2B5EF4-FFF2-40B4-BE49-F238E27FC236}">
                <a16:creationId xmlns:a16="http://schemas.microsoft.com/office/drawing/2014/main" id="{CD680D25-FE5F-486A-A263-B2438AEDF62C}"/>
              </a:ext>
            </a:extLst>
          </p:cNvPr>
          <p:cNvSpPr>
            <a:spLocks/>
          </p:cNvSpPr>
          <p:nvPr/>
        </p:nvSpPr>
        <p:spPr bwMode="auto">
          <a:xfrm>
            <a:off x="2106613" y="1589088"/>
            <a:ext cx="996950" cy="1036637"/>
          </a:xfrm>
          <a:custGeom>
            <a:avLst/>
            <a:gdLst>
              <a:gd name="T0" fmla="*/ 2147483646 w 837"/>
              <a:gd name="T1" fmla="*/ 2147483646 h 870"/>
              <a:gd name="T2" fmla="*/ 2147483646 w 837"/>
              <a:gd name="T3" fmla="*/ 2147483646 h 870"/>
              <a:gd name="T4" fmla="*/ 2147483646 w 837"/>
              <a:gd name="T5" fmla="*/ 2147483646 h 870"/>
              <a:gd name="T6" fmla="*/ 0 w 837"/>
              <a:gd name="T7" fmla="*/ 2147483646 h 870"/>
              <a:gd name="T8" fmla="*/ 0 60000 65536"/>
              <a:gd name="T9" fmla="*/ 0 60000 65536"/>
              <a:gd name="T10" fmla="*/ 0 60000 65536"/>
              <a:gd name="T11" fmla="*/ 0 60000 65536"/>
              <a:gd name="T12" fmla="*/ 0 w 837"/>
              <a:gd name="T13" fmla="*/ 0 h 870"/>
              <a:gd name="T14" fmla="*/ 837 w 837"/>
              <a:gd name="T15" fmla="*/ 870 h 8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7" h="870">
                <a:moveTo>
                  <a:pt x="790" y="870"/>
                </a:moveTo>
                <a:cubicBezTo>
                  <a:pt x="813" y="674"/>
                  <a:pt x="837" y="478"/>
                  <a:pt x="809" y="340"/>
                </a:cubicBezTo>
                <a:cubicBezTo>
                  <a:pt x="781" y="202"/>
                  <a:pt x="756" y="84"/>
                  <a:pt x="621" y="42"/>
                </a:cubicBezTo>
                <a:cubicBezTo>
                  <a:pt x="486" y="0"/>
                  <a:pt x="103" y="80"/>
                  <a:pt x="0" y="87"/>
                </a:cubicBezTo>
              </a:path>
            </a:pathLst>
          </a:cu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9966" name="Text Box 30">
            <a:extLst>
              <a:ext uri="{FF2B5EF4-FFF2-40B4-BE49-F238E27FC236}">
                <a16:creationId xmlns:a16="http://schemas.microsoft.com/office/drawing/2014/main" id="{AD5BA121-ED4E-453A-8F11-87526A03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495425"/>
            <a:ext cx="1089025" cy="3000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Data from 1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>
            <a:extLst>
              <a:ext uri="{FF2B5EF4-FFF2-40B4-BE49-F238E27FC236}">
                <a16:creationId xmlns:a16="http://schemas.microsoft.com/office/drawing/2014/main" id="{4916C92B-866F-4261-B11C-D5E10B19A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2465388"/>
            <a:ext cx="301625" cy="314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9698" name="Rectangle 5">
            <a:extLst>
              <a:ext uri="{FF2B5EF4-FFF2-40B4-BE49-F238E27FC236}">
                <a16:creationId xmlns:a16="http://schemas.microsoft.com/office/drawing/2014/main" id="{0AF0E7AC-DE18-4ECD-BCD3-F76589CF7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3" y="2465388"/>
            <a:ext cx="301625" cy="314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261C7D94-DBBF-4A8C-8542-A34780937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482850"/>
            <a:ext cx="300037" cy="314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9700" name="Rectangle 7">
            <a:extLst>
              <a:ext uri="{FF2B5EF4-FFF2-40B4-BE49-F238E27FC236}">
                <a16:creationId xmlns:a16="http://schemas.microsoft.com/office/drawing/2014/main" id="{061F87D3-BDA7-41A1-A102-F7BB2220A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738" y="2416175"/>
            <a:ext cx="301625" cy="314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7893" name="Line 8">
            <a:extLst>
              <a:ext uri="{FF2B5EF4-FFF2-40B4-BE49-F238E27FC236}">
                <a16:creationId xmlns:a16="http://schemas.microsoft.com/office/drawing/2014/main" id="{F27AC1AC-6782-4E15-8BC4-F42B96707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7188" y="1903413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9">
            <a:extLst>
              <a:ext uri="{FF2B5EF4-FFF2-40B4-BE49-F238E27FC236}">
                <a16:creationId xmlns:a16="http://schemas.microsoft.com/office/drawing/2014/main" id="{7CB29C6A-04BA-424D-96FB-894615DB3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563" y="1920875"/>
            <a:ext cx="0" cy="528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10">
            <a:extLst>
              <a:ext uri="{FF2B5EF4-FFF2-40B4-BE49-F238E27FC236}">
                <a16:creationId xmlns:a16="http://schemas.microsoft.com/office/drawing/2014/main" id="{AA4BCC2E-0C86-4663-86F4-753BBD2D6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025" y="1920875"/>
            <a:ext cx="0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11">
            <a:extLst>
              <a:ext uri="{FF2B5EF4-FFF2-40B4-BE49-F238E27FC236}">
                <a16:creationId xmlns:a16="http://schemas.microsoft.com/office/drawing/2014/main" id="{F529CE6E-62F6-42D4-97D9-9F921AAF2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1920875"/>
            <a:ext cx="0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12">
            <a:extLst>
              <a:ext uri="{FF2B5EF4-FFF2-40B4-BE49-F238E27FC236}">
                <a16:creationId xmlns:a16="http://schemas.microsoft.com/office/drawing/2014/main" id="{D310C364-A94C-4EFD-97A0-3BB125E89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7663" y="1895475"/>
            <a:ext cx="58229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3">
            <a:extLst>
              <a:ext uri="{FF2B5EF4-FFF2-40B4-BE49-F238E27FC236}">
                <a16:creationId xmlns:a16="http://schemas.microsoft.com/office/drawing/2014/main" id="{D1B14E1E-2B27-40F2-A244-15FDECCC4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8475" y="1887538"/>
            <a:ext cx="0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4">
            <a:extLst>
              <a:ext uri="{FF2B5EF4-FFF2-40B4-BE49-F238E27FC236}">
                <a16:creationId xmlns:a16="http://schemas.microsoft.com/office/drawing/2014/main" id="{FDA9782B-9D6B-4958-900D-7E388DB996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3375" y="1887538"/>
            <a:ext cx="0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5">
            <a:extLst>
              <a:ext uri="{FF2B5EF4-FFF2-40B4-BE49-F238E27FC236}">
                <a16:creationId xmlns:a16="http://schemas.microsoft.com/office/drawing/2014/main" id="{1A478D8B-51B6-4C68-8790-5D6D54662F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8438" y="1887538"/>
            <a:ext cx="0" cy="595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6">
            <a:extLst>
              <a:ext uri="{FF2B5EF4-FFF2-40B4-BE49-F238E27FC236}">
                <a16:creationId xmlns:a16="http://schemas.microsoft.com/office/drawing/2014/main" id="{6165D9FD-0A58-45DC-A70C-CBDCE6EECA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6175" y="1887538"/>
            <a:ext cx="0" cy="512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Rectangle 19">
            <a:extLst>
              <a:ext uri="{FF2B5EF4-FFF2-40B4-BE49-F238E27FC236}">
                <a16:creationId xmlns:a16="http://schemas.microsoft.com/office/drawing/2014/main" id="{ADCAEF83-DB03-4D8F-ADBB-92ADEC5BB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3" y="1071563"/>
            <a:ext cx="40227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</a:t>
            </a:r>
            <a:r>
              <a:rPr lang="en-US" altLang="en-US" sz="1800" b="1">
                <a:ea typeface="MS PGothic" panose="020B0600070205080204" pitchFamily="34" charset="-128"/>
              </a:rPr>
              <a:t>Multi-tapped (mulit-access) Bus</a:t>
            </a:r>
            <a:endParaRPr lang="en-US" altLang="en-US" sz="1800">
              <a:ea typeface="MS PGothic" panose="020B0600070205080204" pitchFamily="34" charset="-128"/>
            </a:endParaRPr>
          </a:p>
        </p:txBody>
      </p:sp>
      <p:sp>
        <p:nvSpPr>
          <p:cNvPr id="37903" name="Rectangle 20">
            <a:extLst>
              <a:ext uri="{FF2B5EF4-FFF2-40B4-BE49-F238E27FC236}">
                <a16:creationId xmlns:a16="http://schemas.microsoft.com/office/drawing/2014/main" id="{C28B5708-13E7-4769-93F2-71F1198CF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Random Access</a:t>
            </a:r>
          </a:p>
        </p:txBody>
      </p:sp>
      <p:sp>
        <p:nvSpPr>
          <p:cNvPr id="29712" name="Rectangle 42">
            <a:extLst>
              <a:ext uri="{FF2B5EF4-FFF2-40B4-BE49-F238E27FC236}">
                <a16:creationId xmlns:a16="http://schemas.microsoft.com/office/drawing/2014/main" id="{256E27F5-523C-43F9-994E-200F9783C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2474913"/>
            <a:ext cx="300037" cy="314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7905" name="Line 43">
            <a:extLst>
              <a:ext uri="{FF2B5EF4-FFF2-40B4-BE49-F238E27FC236}">
                <a16:creationId xmlns:a16="http://schemas.microsoft.com/office/drawing/2014/main" id="{0F53BB89-89A4-430A-87E0-162625740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3788" y="1912938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Line 44">
            <a:extLst>
              <a:ext uri="{FF2B5EF4-FFF2-40B4-BE49-F238E27FC236}">
                <a16:creationId xmlns:a16="http://schemas.microsoft.com/office/drawing/2014/main" id="{973DC659-ECA0-432A-B744-C36CC1BAEB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0788" y="1879600"/>
            <a:ext cx="0" cy="595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Rectangle 45">
            <a:extLst>
              <a:ext uri="{FF2B5EF4-FFF2-40B4-BE49-F238E27FC236}">
                <a16:creationId xmlns:a16="http://schemas.microsoft.com/office/drawing/2014/main" id="{9D50B0DC-32B4-4E91-853B-8E626E9DB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950" y="2468563"/>
            <a:ext cx="300038" cy="314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7908" name="Line 46">
            <a:extLst>
              <a:ext uri="{FF2B5EF4-FFF2-40B4-BE49-F238E27FC236}">
                <a16:creationId xmlns:a16="http://schemas.microsoft.com/office/drawing/2014/main" id="{F0735E76-0EB7-442D-8799-A404C4E0B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138" y="1906588"/>
            <a:ext cx="0" cy="544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Line 47">
            <a:extLst>
              <a:ext uri="{FF2B5EF4-FFF2-40B4-BE49-F238E27FC236}">
                <a16:creationId xmlns:a16="http://schemas.microsoft.com/office/drawing/2014/main" id="{A065F877-28B8-443B-AC90-B64D2C4A03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1550" y="1873250"/>
            <a:ext cx="0" cy="595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Text Box 52">
            <a:extLst>
              <a:ext uri="{FF2B5EF4-FFF2-40B4-BE49-F238E27FC236}">
                <a16:creationId xmlns:a16="http://schemas.microsoft.com/office/drawing/2014/main" id="{51922AC0-A1F9-4931-8637-432B9C2B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3205163"/>
            <a:ext cx="2330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PGothic" panose="020B0600070205080204" pitchFamily="34" charset="-128"/>
              </a:rPr>
              <a:t>Transmit when ready</a:t>
            </a:r>
          </a:p>
        </p:txBody>
      </p:sp>
      <p:sp>
        <p:nvSpPr>
          <p:cNvPr id="37911" name="Freeform 53">
            <a:extLst>
              <a:ext uri="{FF2B5EF4-FFF2-40B4-BE49-F238E27FC236}">
                <a16:creationId xmlns:a16="http://schemas.microsoft.com/office/drawing/2014/main" id="{39BA6E0D-2E10-4EDB-9451-FB15D37C970F}"/>
              </a:ext>
            </a:extLst>
          </p:cNvPr>
          <p:cNvSpPr>
            <a:spLocks/>
          </p:cNvSpPr>
          <p:nvPr/>
        </p:nvSpPr>
        <p:spPr bwMode="auto">
          <a:xfrm>
            <a:off x="1763713" y="1838325"/>
            <a:ext cx="2678112" cy="796925"/>
          </a:xfrm>
          <a:custGeom>
            <a:avLst/>
            <a:gdLst>
              <a:gd name="T0" fmla="*/ 2147483646 w 2249"/>
              <a:gd name="T1" fmla="*/ 2147483646 h 669"/>
              <a:gd name="T2" fmla="*/ 2147483646 w 2249"/>
              <a:gd name="T3" fmla="*/ 2147483646 h 669"/>
              <a:gd name="T4" fmla="*/ 2147483646 w 2249"/>
              <a:gd name="T5" fmla="*/ 2147483646 h 669"/>
              <a:gd name="T6" fmla="*/ 2147483646 w 2249"/>
              <a:gd name="T7" fmla="*/ 2147483646 h 669"/>
              <a:gd name="T8" fmla="*/ 0 60000 65536"/>
              <a:gd name="T9" fmla="*/ 0 60000 65536"/>
              <a:gd name="T10" fmla="*/ 0 60000 65536"/>
              <a:gd name="T11" fmla="*/ 0 60000 65536"/>
              <a:gd name="T12" fmla="*/ 0 w 2249"/>
              <a:gd name="T13" fmla="*/ 0 h 669"/>
              <a:gd name="T14" fmla="*/ 2249 w 2249"/>
              <a:gd name="T15" fmla="*/ 669 h 6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9" h="669">
                <a:moveTo>
                  <a:pt x="107" y="669"/>
                </a:moveTo>
                <a:cubicBezTo>
                  <a:pt x="53" y="452"/>
                  <a:pt x="0" y="235"/>
                  <a:pt x="94" y="126"/>
                </a:cubicBezTo>
                <a:cubicBezTo>
                  <a:pt x="188" y="17"/>
                  <a:pt x="311" y="32"/>
                  <a:pt x="670" y="16"/>
                </a:cubicBezTo>
                <a:cubicBezTo>
                  <a:pt x="1029" y="0"/>
                  <a:pt x="1985" y="27"/>
                  <a:pt x="2249" y="29"/>
                </a:cubicBezTo>
              </a:path>
            </a:pathLst>
          </a:cu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Freeform 56">
            <a:extLst>
              <a:ext uri="{FF2B5EF4-FFF2-40B4-BE49-F238E27FC236}">
                <a16:creationId xmlns:a16="http://schemas.microsoft.com/office/drawing/2014/main" id="{972096AA-6952-41BE-812E-921F650F7FEA}"/>
              </a:ext>
            </a:extLst>
          </p:cNvPr>
          <p:cNvSpPr>
            <a:spLocks/>
          </p:cNvSpPr>
          <p:nvPr/>
        </p:nvSpPr>
        <p:spPr bwMode="auto">
          <a:xfrm>
            <a:off x="4572000" y="1838325"/>
            <a:ext cx="3097213" cy="796925"/>
          </a:xfrm>
          <a:custGeom>
            <a:avLst/>
            <a:gdLst>
              <a:gd name="T0" fmla="*/ 2147483646 w 2601"/>
              <a:gd name="T1" fmla="*/ 2147483646 h 669"/>
              <a:gd name="T2" fmla="*/ 2147483646 w 2601"/>
              <a:gd name="T3" fmla="*/ 2147483646 h 669"/>
              <a:gd name="T4" fmla="*/ 2147483646 w 2601"/>
              <a:gd name="T5" fmla="*/ 2147483646 h 669"/>
              <a:gd name="T6" fmla="*/ 2147483646 w 2601"/>
              <a:gd name="T7" fmla="*/ 2147483646 h 669"/>
              <a:gd name="T8" fmla="*/ 0 w 2601"/>
              <a:gd name="T9" fmla="*/ 2147483646 h 6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01"/>
              <a:gd name="T16" fmla="*/ 0 h 669"/>
              <a:gd name="T17" fmla="*/ 2601 w 2601"/>
              <a:gd name="T18" fmla="*/ 669 h 6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01" h="669">
                <a:moveTo>
                  <a:pt x="2524" y="669"/>
                </a:moveTo>
                <a:cubicBezTo>
                  <a:pt x="2520" y="646"/>
                  <a:pt x="2505" y="578"/>
                  <a:pt x="2498" y="533"/>
                </a:cubicBezTo>
                <a:cubicBezTo>
                  <a:pt x="2491" y="488"/>
                  <a:pt x="2531" y="477"/>
                  <a:pt x="2479" y="398"/>
                </a:cubicBezTo>
                <a:cubicBezTo>
                  <a:pt x="2427" y="319"/>
                  <a:pt x="2601" y="122"/>
                  <a:pt x="2188" y="61"/>
                </a:cubicBezTo>
                <a:cubicBezTo>
                  <a:pt x="1775" y="0"/>
                  <a:pt x="338" y="14"/>
                  <a:pt x="0" y="29"/>
                </a:cubicBezTo>
              </a:path>
            </a:pathLst>
          </a:custGeom>
          <a:noFill/>
          <a:ln w="57150">
            <a:solidFill>
              <a:srgbClr val="00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13" name="Group 59">
            <a:extLst>
              <a:ext uri="{FF2B5EF4-FFF2-40B4-BE49-F238E27FC236}">
                <a16:creationId xmlns:a16="http://schemas.microsoft.com/office/drawing/2014/main" id="{0995CA13-6974-4572-9FFD-BAA980C8C267}"/>
              </a:ext>
            </a:extLst>
          </p:cNvPr>
          <p:cNvGrpSpPr>
            <a:grpSpLocks/>
          </p:cNvGrpSpPr>
          <p:nvPr/>
        </p:nvGrpSpPr>
        <p:grpSpPr bwMode="auto">
          <a:xfrm>
            <a:off x="3986213" y="1541463"/>
            <a:ext cx="1293812" cy="793750"/>
            <a:chOff x="2608" y="3437"/>
            <a:chExt cx="1087" cy="666"/>
          </a:xfrm>
        </p:grpSpPr>
        <p:sp>
          <p:nvSpPr>
            <p:cNvPr id="29725" name="AutoShape 57">
              <a:extLst>
                <a:ext uri="{FF2B5EF4-FFF2-40B4-BE49-F238E27FC236}">
                  <a16:creationId xmlns:a16="http://schemas.microsoft.com/office/drawing/2014/main" id="{5BCB5FB1-5530-4728-9EFF-919F99351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437"/>
              <a:ext cx="1087" cy="666"/>
            </a:xfrm>
            <a:prstGeom prst="irregularSeal1">
              <a:avLst/>
            </a:prstGeom>
            <a:solidFill>
              <a:srgbClr val="FF3300"/>
            </a:solidFill>
            <a:ln w="571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7916" name="Text Box 58">
              <a:extLst>
                <a:ext uri="{FF2B5EF4-FFF2-40B4-BE49-F238E27FC236}">
                  <a16:creationId xmlns:a16="http://schemas.microsoft.com/office/drawing/2014/main" id="{C086F009-1036-4325-A105-E404A796B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5" y="3615"/>
              <a:ext cx="94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 i="1">
                  <a:solidFill>
                    <a:srgbClr val="FFFF00"/>
                  </a:solidFill>
                  <a:ea typeface="MS PGothic" panose="020B0600070205080204" pitchFamily="34" charset="-128"/>
                </a:rPr>
                <a:t>Collision!!</a:t>
              </a:r>
            </a:p>
          </p:txBody>
        </p:sp>
      </p:grpSp>
      <p:sp>
        <p:nvSpPr>
          <p:cNvPr id="37914" name="Text Box 60">
            <a:extLst>
              <a:ext uri="{FF2B5EF4-FFF2-40B4-BE49-F238E27FC236}">
                <a16:creationId xmlns:a16="http://schemas.microsoft.com/office/drawing/2014/main" id="{46DBEBAB-C05C-48F2-8CF0-C526D817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3684588"/>
            <a:ext cx="6767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PGothic" panose="020B0600070205080204" pitchFamily="34" charset="-128"/>
              </a:rPr>
              <a:t>Transmission collisions can occur;  need retransmission strategy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EC6F30DF-3FA1-4429-9A0B-2273B9102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Delay-Bandwidth Product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A601F7CE-9BDB-457E-A730-C9CD4E2AE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8325" y="1085850"/>
            <a:ext cx="8139113" cy="1851025"/>
          </a:xfrm>
        </p:spPr>
        <p:txBody>
          <a:bodyPr/>
          <a:lstStyle/>
          <a:p>
            <a:r>
              <a:rPr lang="en-US" altLang="en-US" i="1">
                <a:solidFill>
                  <a:srgbClr val="FF0000"/>
                </a:solidFill>
              </a:rPr>
              <a:t>Delay-bandwidth</a:t>
            </a:r>
            <a:r>
              <a:rPr lang="en-US" altLang="en-US">
                <a:solidFill>
                  <a:srgbClr val="FF0000"/>
                </a:solidFill>
              </a:rPr>
              <a:t> product </a:t>
            </a:r>
            <a:r>
              <a:rPr lang="en-US" altLang="en-US"/>
              <a:t>is key parameter</a:t>
            </a:r>
          </a:p>
          <a:p>
            <a:pPr lvl="1">
              <a:spcBef>
                <a:spcPts val="600"/>
              </a:spcBef>
            </a:pPr>
            <a:r>
              <a:rPr lang="en-US" altLang="en-US"/>
              <a:t>Coordination in sharing medium involves using bandwidth (explicitly or implicitly)</a:t>
            </a:r>
          </a:p>
          <a:p>
            <a:pPr lvl="1">
              <a:spcBef>
                <a:spcPts val="600"/>
              </a:spcBef>
            </a:pPr>
            <a:r>
              <a:rPr lang="en-US" altLang="en-US"/>
              <a:t>Difficulty of coordination commensurate with delay-bandwidth product</a:t>
            </a:r>
          </a:p>
          <a:p>
            <a:pPr lvl="1">
              <a:spcBef>
                <a:spcPts val="600"/>
              </a:spcBef>
            </a:pPr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621319B-D871-4234-9132-D13AA68F4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3032125"/>
            <a:ext cx="6126162" cy="647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Delay-bandwidth product is 2( t</a:t>
            </a:r>
            <a:r>
              <a:rPr lang="en-US" altLang="en-US" baseline="-25000"/>
              <a:t>prop</a:t>
            </a:r>
            <a:r>
              <a:rPr lang="en-US" altLang="en-US"/>
              <a:t> + t</a:t>
            </a:r>
            <a:r>
              <a:rPr lang="en-US" altLang="en-US" baseline="-25000"/>
              <a:t>proc </a:t>
            </a:r>
            <a:r>
              <a:rPr lang="en-US" altLang="en-US"/>
              <a:t>) * R, or 			               RTT * R (if t</a:t>
            </a:r>
            <a:r>
              <a:rPr lang="en-US" altLang="en-US" baseline="-25000"/>
              <a:t>proc </a:t>
            </a:r>
            <a:r>
              <a:rPr lang="en-US" altLang="en-US"/>
              <a:t>is negligible)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85C60C9A-8D41-4F37-959B-B36889B07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1275" y="92075"/>
            <a:ext cx="5419725" cy="765175"/>
          </a:xfrm>
        </p:spPr>
        <p:txBody>
          <a:bodyPr/>
          <a:lstStyle/>
          <a:p>
            <a:r>
              <a:rPr lang="en-US" altLang="en-US"/>
              <a:t>Two-Station Example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F56A5A38-4952-44BF-9310-87BC4A2CB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1275" y="1014413"/>
            <a:ext cx="5983288" cy="3284537"/>
          </a:xfrm>
        </p:spPr>
        <p:txBody>
          <a:bodyPr/>
          <a:lstStyle/>
          <a:p>
            <a:r>
              <a:rPr lang="en-US" altLang="en-US"/>
              <a:t>Simple two-station example</a:t>
            </a:r>
          </a:p>
          <a:p>
            <a:pPr lvl="1">
              <a:spcBef>
                <a:spcPts val="900"/>
              </a:spcBef>
            </a:pPr>
            <a:r>
              <a:rPr lang="en-US" altLang="en-US"/>
              <a:t>Station with frame to send listens to channel and transmits if channel found idle</a:t>
            </a:r>
          </a:p>
          <a:p>
            <a:pPr lvl="1">
              <a:spcBef>
                <a:spcPts val="900"/>
              </a:spcBef>
            </a:pPr>
            <a:r>
              <a:rPr lang="en-US" altLang="en-US"/>
              <a:t>Station monitors channel to detect collision</a:t>
            </a:r>
          </a:p>
          <a:p>
            <a:pPr lvl="1">
              <a:spcBef>
                <a:spcPts val="900"/>
              </a:spcBef>
            </a:pPr>
            <a:r>
              <a:rPr lang="en-US" altLang="en-US"/>
              <a:t>If collision occurs, station that begin transmitting earlier retransmits (the propagation time is fixed &amp; known between two stations)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B3688CD-E208-469F-9284-54EC05153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488" y="3792538"/>
            <a:ext cx="257175" cy="285750"/>
          </a:xfrm>
          <a:prstGeom prst="rect">
            <a:avLst/>
          </a:prstGeom>
          <a:solidFill>
            <a:srgbClr val="B1CCC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A63AF6A-9387-4CE2-B9A8-C9A8953A7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3765550"/>
            <a:ext cx="257175" cy="3143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E545DDA1-7E0A-4DBE-A421-20657742E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63" y="3783013"/>
            <a:ext cx="2651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500">
                <a:latin typeface="Arial" charset="0"/>
              </a:rPr>
              <a:t>A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9C14F006-E1C7-4F5A-BB1E-06FB18A97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3783013"/>
            <a:ext cx="2651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500">
                <a:latin typeface="Arial" charset="0"/>
              </a:rPr>
              <a:t>B</a:t>
            </a:r>
          </a:p>
        </p:txBody>
      </p:sp>
      <p:cxnSp>
        <p:nvCxnSpPr>
          <p:cNvPr id="40967" name="Straight Connector 2">
            <a:extLst>
              <a:ext uri="{FF2B5EF4-FFF2-40B4-BE49-F238E27FC236}">
                <a16:creationId xmlns:a16="http://schemas.microsoft.com/office/drawing/2014/main" id="{82A5EF1F-4155-4682-8705-D0D98DB0A4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36950" y="3913188"/>
            <a:ext cx="383698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968" name="Group 12">
            <a:extLst>
              <a:ext uri="{FF2B5EF4-FFF2-40B4-BE49-F238E27FC236}">
                <a16:creationId xmlns:a16="http://schemas.microsoft.com/office/drawing/2014/main" id="{8DDD68B7-C052-409C-8DDE-3FDF69E08C4B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00075"/>
            <a:ext cx="1885950" cy="3698875"/>
            <a:chOff x="685800" y="609600"/>
            <a:chExt cx="2667000" cy="62484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025C6D9-2B29-4023-8951-016CE3E53024}"/>
                </a:ext>
              </a:extLst>
            </p:cNvPr>
            <p:cNvSpPr/>
            <p:nvPr/>
          </p:nvSpPr>
          <p:spPr>
            <a:xfrm>
              <a:off x="685800" y="2972193"/>
              <a:ext cx="2667000" cy="38858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AD1546-CDD2-46CC-8F74-B64B60143F67}"/>
                </a:ext>
              </a:extLst>
            </p:cNvPr>
            <p:cNvSpPr/>
            <p:nvPr/>
          </p:nvSpPr>
          <p:spPr>
            <a:xfrm>
              <a:off x="1143770" y="609600"/>
              <a:ext cx="1903717" cy="25905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Text Box 2">
            <a:extLst>
              <a:ext uri="{FF2B5EF4-FFF2-40B4-BE49-F238E27FC236}">
                <a16:creationId xmlns:a16="http://schemas.microsoft.com/office/drawing/2014/main" id="{14F156CD-53B3-4738-8A0A-81DD28533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1001713"/>
            <a:ext cx="53514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dirty="0">
                <a:latin typeface="Arial" charset="0"/>
              </a:rPr>
              <a:t>Two stations are trying to share a common channel</a:t>
            </a:r>
          </a:p>
        </p:txBody>
      </p:sp>
      <p:sp>
        <p:nvSpPr>
          <p:cNvPr id="41986" name="Rectangle 5">
            <a:extLst>
              <a:ext uri="{FF2B5EF4-FFF2-40B4-BE49-F238E27FC236}">
                <a16:creationId xmlns:a16="http://schemas.microsoft.com/office/drawing/2014/main" id="{22365C7D-8286-41AA-A7FC-B2D5191C1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Two-Station MAC Example </a:t>
            </a:r>
            <a:r>
              <a:rPr lang="mr-IN" altLang="en-US"/>
              <a:t>–</a:t>
            </a:r>
            <a:r>
              <a:rPr lang="en-US" altLang="en-US"/>
              <a:t> CASE I </a:t>
            </a:r>
          </a:p>
        </p:txBody>
      </p:sp>
      <p:sp>
        <p:nvSpPr>
          <p:cNvPr id="828423" name="Rectangle 7">
            <a:extLst>
              <a:ext uri="{FF2B5EF4-FFF2-40B4-BE49-F238E27FC236}">
                <a16:creationId xmlns:a16="http://schemas.microsoft.com/office/drawing/2014/main" id="{A62E23A2-9885-4905-B3D7-E19E8992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1922463"/>
            <a:ext cx="257175" cy="285750"/>
          </a:xfrm>
          <a:prstGeom prst="rect">
            <a:avLst/>
          </a:prstGeom>
          <a:solidFill>
            <a:srgbClr val="B1CCC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28424" name="Rectangle 8">
            <a:extLst>
              <a:ext uri="{FF2B5EF4-FFF2-40B4-BE49-F238E27FC236}">
                <a16:creationId xmlns:a16="http://schemas.microsoft.com/office/drawing/2014/main" id="{7445CB43-1153-4A28-8D7F-37D5A4FD1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1897063"/>
            <a:ext cx="257175" cy="3143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28425" name="Rectangle 9">
            <a:extLst>
              <a:ext uri="{FF2B5EF4-FFF2-40B4-BE49-F238E27FC236}">
                <a16:creationId xmlns:a16="http://schemas.microsoft.com/office/drawing/2014/main" id="{2DFBEDDC-87BA-41C9-872B-010B12066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1527175"/>
            <a:ext cx="1108075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x-none" dirty="0">
                <a:latin typeface="Arial" charset="0"/>
              </a:rPr>
              <a:t>A transmits at </a:t>
            </a:r>
            <a:r>
              <a:rPr lang="en-US" altLang="x-none" i="1" dirty="0">
                <a:latin typeface="Arial" charset="0"/>
              </a:rPr>
              <a:t>t </a:t>
            </a:r>
            <a:r>
              <a:rPr lang="en-US" altLang="x-none" dirty="0">
                <a:latin typeface="Arial" charset="0"/>
              </a:rPr>
              <a:t>= 0</a:t>
            </a:r>
          </a:p>
        </p:txBody>
      </p:sp>
      <p:sp>
        <p:nvSpPr>
          <p:cNvPr id="828426" name="Rectangle 10">
            <a:extLst>
              <a:ext uri="{FF2B5EF4-FFF2-40B4-BE49-F238E27FC236}">
                <a16:creationId xmlns:a16="http://schemas.microsoft.com/office/drawing/2014/main" id="{552BA5CF-1D89-4557-BC2F-8F767624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1362075"/>
            <a:ext cx="226218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500" dirty="0">
                <a:latin typeface="Arial" charset="0"/>
              </a:rPr>
              <a:t>Distance </a:t>
            </a:r>
            <a:r>
              <a:rPr lang="en-US" altLang="x-none" sz="1500" i="1" dirty="0">
                <a:latin typeface="Arial" charset="0"/>
              </a:rPr>
              <a:t>d</a:t>
            </a:r>
            <a:r>
              <a:rPr lang="en-US" altLang="x-none" sz="1500" dirty="0">
                <a:latin typeface="Arial" charset="0"/>
              </a:rPr>
              <a:t> meters</a:t>
            </a:r>
          </a:p>
          <a:p>
            <a:pPr>
              <a:defRPr/>
            </a:pPr>
            <a:r>
              <a:rPr lang="en-US" altLang="x-none" sz="1500" i="1" dirty="0" err="1">
                <a:solidFill>
                  <a:srgbClr val="FF0000"/>
                </a:solidFill>
                <a:latin typeface="Arial" charset="0"/>
              </a:rPr>
              <a:t>t</a:t>
            </a:r>
            <a:r>
              <a:rPr lang="en-US" altLang="x-none" sz="1500" i="1" baseline="-25000" dirty="0" err="1">
                <a:solidFill>
                  <a:srgbClr val="FF0000"/>
                </a:solidFill>
                <a:latin typeface="Arial" charset="0"/>
              </a:rPr>
              <a:t>prop</a:t>
            </a:r>
            <a:r>
              <a:rPr lang="en-US" altLang="x-none" sz="1500" i="1" dirty="0">
                <a:solidFill>
                  <a:srgbClr val="FF0000"/>
                </a:solidFill>
                <a:latin typeface="Arial" charset="0"/>
              </a:rPr>
              <a:t> = d / </a:t>
            </a:r>
            <a:r>
              <a:rPr lang="en-US" altLang="x-none" sz="1500" i="1" dirty="0">
                <a:solidFill>
                  <a:srgbClr val="FF0000"/>
                </a:solidFill>
                <a:latin typeface="Arial" charset="0"/>
                <a:sym typeface="Symbol" charset="2"/>
              </a:rPr>
              <a:t> </a:t>
            </a:r>
            <a:r>
              <a:rPr lang="en-US" altLang="x-none" sz="1500" dirty="0">
                <a:solidFill>
                  <a:srgbClr val="FF0000"/>
                </a:solidFill>
                <a:latin typeface="Arial" charset="0"/>
              </a:rPr>
              <a:t> seconds</a:t>
            </a:r>
          </a:p>
        </p:txBody>
      </p:sp>
      <p:sp>
        <p:nvSpPr>
          <p:cNvPr id="828427" name="Line 11">
            <a:extLst>
              <a:ext uri="{FF2B5EF4-FFF2-40B4-BE49-F238E27FC236}">
                <a16:creationId xmlns:a16="http://schemas.microsoft.com/office/drawing/2014/main" id="{0ECA8361-4B71-4E81-8F52-494AC8428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5950" y="1766888"/>
            <a:ext cx="1123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28428" name="Line 12">
            <a:extLst>
              <a:ext uri="{FF2B5EF4-FFF2-40B4-BE49-F238E27FC236}">
                <a16:creationId xmlns:a16="http://schemas.microsoft.com/office/drawing/2014/main" id="{4A238558-4547-460C-8B3A-557D1BF0F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4475" y="1738313"/>
            <a:ext cx="676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28429" name="Rectangle 13" descr="Light vertical">
            <a:extLst>
              <a:ext uri="{FF2B5EF4-FFF2-40B4-BE49-F238E27FC236}">
                <a16:creationId xmlns:a16="http://schemas.microsoft.com/office/drawing/2014/main" id="{ACE25127-6A9E-4389-B852-57D93FE43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2016125"/>
            <a:ext cx="133350" cy="57150"/>
          </a:xfrm>
          <a:prstGeom prst="rect">
            <a:avLst/>
          </a:prstGeom>
          <a:pattFill prst="ltVert">
            <a:fgClr>
              <a:schemeClr val="bg1"/>
            </a:fgClr>
            <a:bgClr>
              <a:srgbClr val="000000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28430" name="Rectangle 14">
            <a:extLst>
              <a:ext uri="{FF2B5EF4-FFF2-40B4-BE49-F238E27FC236}">
                <a16:creationId xmlns:a16="http://schemas.microsoft.com/office/drawing/2014/main" id="{EEDFC650-3B70-40FE-B28B-6031F3063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1912938"/>
            <a:ext cx="2651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500">
                <a:latin typeface="Arial" charset="0"/>
              </a:rPr>
              <a:t>A</a:t>
            </a:r>
          </a:p>
        </p:txBody>
      </p:sp>
      <p:sp>
        <p:nvSpPr>
          <p:cNvPr id="828431" name="Rectangle 15">
            <a:extLst>
              <a:ext uri="{FF2B5EF4-FFF2-40B4-BE49-F238E27FC236}">
                <a16:creationId xmlns:a16="http://schemas.microsoft.com/office/drawing/2014/main" id="{6AEE25C6-999D-4E24-9243-B6BE20DE8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1912938"/>
            <a:ext cx="2651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500">
                <a:latin typeface="Arial" charset="0"/>
              </a:rPr>
              <a:t>B</a:t>
            </a:r>
          </a:p>
        </p:txBody>
      </p:sp>
      <p:sp>
        <p:nvSpPr>
          <p:cNvPr id="828432" name="Line 16">
            <a:extLst>
              <a:ext uri="{FF2B5EF4-FFF2-40B4-BE49-F238E27FC236}">
                <a16:creationId xmlns:a16="http://schemas.microsoft.com/office/drawing/2014/main" id="{7B3975FF-2F20-44C0-935C-33C62D75F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3450" y="2039938"/>
            <a:ext cx="180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28473" name="Rectangle 57">
            <a:extLst>
              <a:ext uri="{FF2B5EF4-FFF2-40B4-BE49-F238E27FC236}">
                <a16:creationId xmlns:a16="http://schemas.microsoft.com/office/drawing/2014/main" id="{44F73238-5C35-45D8-9FEE-431D30EE3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2478088"/>
            <a:ext cx="7594600" cy="11779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>
              <a:latin typeface="Arial" charset="0"/>
            </a:endParaRPr>
          </a:p>
        </p:txBody>
      </p:sp>
      <p:sp>
        <p:nvSpPr>
          <p:cNvPr id="828463" name="Rectangle 47">
            <a:extLst>
              <a:ext uri="{FF2B5EF4-FFF2-40B4-BE49-F238E27FC236}">
                <a16:creationId xmlns:a16="http://schemas.microsoft.com/office/drawing/2014/main" id="{20A0DAAA-06EC-49E9-92AC-0F8C5E28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916238"/>
            <a:ext cx="257175" cy="285750"/>
          </a:xfrm>
          <a:prstGeom prst="rect">
            <a:avLst/>
          </a:prstGeom>
          <a:solidFill>
            <a:srgbClr val="B1CCC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28464" name="Rectangle 48">
            <a:extLst>
              <a:ext uri="{FF2B5EF4-FFF2-40B4-BE49-F238E27FC236}">
                <a16:creationId xmlns:a16="http://schemas.microsoft.com/office/drawing/2014/main" id="{FD47F525-C9D0-4766-A312-A892F507E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588" y="2906713"/>
            <a:ext cx="266700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500" dirty="0">
                <a:latin typeface="Arial" charset="0"/>
              </a:rPr>
              <a:t>A</a:t>
            </a:r>
          </a:p>
        </p:txBody>
      </p:sp>
      <p:sp>
        <p:nvSpPr>
          <p:cNvPr id="828468" name="Rectangle 52">
            <a:extLst>
              <a:ext uri="{FF2B5EF4-FFF2-40B4-BE49-F238E27FC236}">
                <a16:creationId xmlns:a16="http://schemas.microsoft.com/office/drawing/2014/main" id="{7D33F4A8-4B86-452A-9A55-3F5C467F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2906713"/>
            <a:ext cx="257175" cy="3143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28469" name="Rectangle 53">
            <a:extLst>
              <a:ext uri="{FF2B5EF4-FFF2-40B4-BE49-F238E27FC236}">
                <a16:creationId xmlns:a16="http://schemas.microsoft.com/office/drawing/2014/main" id="{50E836A4-45F7-4204-91C7-FC78B6F2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2906713"/>
            <a:ext cx="265112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500">
                <a:latin typeface="Arial" charset="0"/>
              </a:rPr>
              <a:t>B</a:t>
            </a:r>
          </a:p>
        </p:txBody>
      </p:sp>
      <p:sp>
        <p:nvSpPr>
          <p:cNvPr id="828471" name="Rectangle 55" descr="Light vertical">
            <a:extLst>
              <a:ext uri="{FF2B5EF4-FFF2-40B4-BE49-F238E27FC236}">
                <a16:creationId xmlns:a16="http://schemas.microsoft.com/office/drawing/2014/main" id="{A2662657-7D5E-43A1-8674-75F989EEF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3003550"/>
            <a:ext cx="3849688" cy="88900"/>
          </a:xfrm>
          <a:prstGeom prst="rect">
            <a:avLst/>
          </a:prstGeom>
          <a:pattFill prst="ltVert">
            <a:fgClr>
              <a:schemeClr val="bg1"/>
            </a:fgClr>
            <a:bgClr>
              <a:srgbClr val="000000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28472" name="Rectangle 56">
            <a:extLst>
              <a:ext uri="{FF2B5EF4-FFF2-40B4-BE49-F238E27FC236}">
                <a16:creationId xmlns:a16="http://schemas.microsoft.com/office/drawing/2014/main" id="{E304E472-0EDC-4851-8E15-5444628F3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2503488"/>
            <a:ext cx="208597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x-none" dirty="0">
                <a:latin typeface="Arial" charset="0"/>
              </a:rPr>
              <a:t>B does not transmit before  </a:t>
            </a:r>
            <a:r>
              <a:rPr lang="en-US" altLang="x-none" i="1" dirty="0">
                <a:latin typeface="Arial" charset="0"/>
              </a:rPr>
              <a:t>t</a:t>
            </a:r>
            <a:r>
              <a:rPr lang="en-US" altLang="x-none" dirty="0">
                <a:latin typeface="Arial" charset="0"/>
              </a:rPr>
              <a:t> = </a:t>
            </a:r>
            <a:r>
              <a:rPr lang="en-US" altLang="x-none" i="1" dirty="0" err="1">
                <a:latin typeface="Arial" charset="0"/>
              </a:rPr>
              <a:t>t</a:t>
            </a:r>
            <a:r>
              <a:rPr lang="en-US" altLang="x-none" i="1" baseline="-25000" dirty="0" err="1">
                <a:latin typeface="Arial" charset="0"/>
              </a:rPr>
              <a:t>prop</a:t>
            </a:r>
            <a:r>
              <a:rPr lang="en-US" altLang="x-none" i="1" baseline="-25000" dirty="0">
                <a:latin typeface="Arial" charset="0"/>
              </a:rPr>
              <a:t> </a:t>
            </a:r>
            <a:r>
              <a:rPr lang="en-US" altLang="x-none" dirty="0">
                <a:latin typeface="Arial" charset="0"/>
              </a:rPr>
              <a:t>&amp;  A captures channel</a:t>
            </a:r>
            <a:endParaRPr lang="en-US" altLang="x-none" i="1" dirty="0">
              <a:latin typeface="Arial" charset="0"/>
            </a:endParaRPr>
          </a:p>
        </p:txBody>
      </p:sp>
      <p:sp>
        <p:nvSpPr>
          <p:cNvPr id="828475" name="Text Box 59">
            <a:extLst>
              <a:ext uri="{FF2B5EF4-FFF2-40B4-BE49-F238E27FC236}">
                <a16:creationId xmlns:a16="http://schemas.microsoft.com/office/drawing/2014/main" id="{7FE48F9D-A1C8-4180-9AC9-CA2B29C2E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2598738"/>
            <a:ext cx="9159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Case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Text Box 2">
            <a:extLst>
              <a:ext uri="{FF2B5EF4-FFF2-40B4-BE49-F238E27FC236}">
                <a16:creationId xmlns:a16="http://schemas.microsoft.com/office/drawing/2014/main" id="{91418BCA-E3DC-497D-AED1-2F70EDAB6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1001713"/>
            <a:ext cx="541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dirty="0">
                <a:latin typeface="Arial" charset="0"/>
              </a:rPr>
              <a:t>Two stations are trying to share a common medium</a:t>
            </a:r>
          </a:p>
        </p:txBody>
      </p:sp>
      <p:sp>
        <p:nvSpPr>
          <p:cNvPr id="43010" name="Rectangle 5">
            <a:extLst>
              <a:ext uri="{FF2B5EF4-FFF2-40B4-BE49-F238E27FC236}">
                <a16:creationId xmlns:a16="http://schemas.microsoft.com/office/drawing/2014/main" id="{2E8C2A9D-14C8-4C8B-AE9A-B9A00B8C3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Two-Station MAC Example </a:t>
            </a:r>
            <a:r>
              <a:rPr lang="mr-IN" altLang="en-US"/>
              <a:t>–</a:t>
            </a:r>
            <a:r>
              <a:rPr lang="en-US" altLang="en-US"/>
              <a:t> Case II </a:t>
            </a:r>
          </a:p>
        </p:txBody>
      </p:sp>
      <p:sp>
        <p:nvSpPr>
          <p:cNvPr id="828423" name="Rectangle 7">
            <a:extLst>
              <a:ext uri="{FF2B5EF4-FFF2-40B4-BE49-F238E27FC236}">
                <a16:creationId xmlns:a16="http://schemas.microsoft.com/office/drawing/2014/main" id="{B5D38844-210F-46A0-93C4-FEB0E8EF5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1922463"/>
            <a:ext cx="257175" cy="285750"/>
          </a:xfrm>
          <a:prstGeom prst="rect">
            <a:avLst/>
          </a:prstGeom>
          <a:solidFill>
            <a:srgbClr val="B1CCC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28424" name="Rectangle 8">
            <a:extLst>
              <a:ext uri="{FF2B5EF4-FFF2-40B4-BE49-F238E27FC236}">
                <a16:creationId xmlns:a16="http://schemas.microsoft.com/office/drawing/2014/main" id="{F4454BCF-B77C-4843-8A39-6DE100835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1897063"/>
            <a:ext cx="257175" cy="3143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28425" name="Rectangle 9">
            <a:extLst>
              <a:ext uri="{FF2B5EF4-FFF2-40B4-BE49-F238E27FC236}">
                <a16:creationId xmlns:a16="http://schemas.microsoft.com/office/drawing/2014/main" id="{1D31A702-C547-4238-85D6-3D04FD2A6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1527175"/>
            <a:ext cx="1108075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A transmits at </a:t>
            </a:r>
            <a:r>
              <a:rPr lang="en-US" altLang="x-none" i="1">
                <a:latin typeface="Arial" charset="0"/>
              </a:rPr>
              <a:t>t </a:t>
            </a:r>
            <a:r>
              <a:rPr lang="en-US" altLang="x-none">
                <a:latin typeface="Arial" charset="0"/>
              </a:rPr>
              <a:t>= 0</a:t>
            </a:r>
          </a:p>
        </p:txBody>
      </p:sp>
      <p:sp>
        <p:nvSpPr>
          <p:cNvPr id="828426" name="Rectangle 10">
            <a:extLst>
              <a:ext uri="{FF2B5EF4-FFF2-40B4-BE49-F238E27FC236}">
                <a16:creationId xmlns:a16="http://schemas.microsoft.com/office/drawing/2014/main" id="{17C59738-A2CC-429C-822E-D039E040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1362075"/>
            <a:ext cx="226218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500" dirty="0">
                <a:latin typeface="Arial" charset="0"/>
              </a:rPr>
              <a:t>Distance </a:t>
            </a:r>
            <a:r>
              <a:rPr lang="en-US" altLang="x-none" sz="1500" i="1" dirty="0">
                <a:latin typeface="Arial" charset="0"/>
              </a:rPr>
              <a:t>d</a:t>
            </a:r>
            <a:r>
              <a:rPr lang="en-US" altLang="x-none" sz="1500" dirty="0">
                <a:latin typeface="Arial" charset="0"/>
              </a:rPr>
              <a:t> meters</a:t>
            </a:r>
          </a:p>
          <a:p>
            <a:pPr>
              <a:defRPr/>
            </a:pPr>
            <a:r>
              <a:rPr lang="en-US" altLang="x-none" sz="1500" i="1" dirty="0" err="1">
                <a:solidFill>
                  <a:srgbClr val="FF0000"/>
                </a:solidFill>
                <a:latin typeface="Arial" charset="0"/>
              </a:rPr>
              <a:t>t</a:t>
            </a:r>
            <a:r>
              <a:rPr lang="en-US" altLang="x-none" sz="1500" i="1" baseline="-25000" dirty="0" err="1">
                <a:solidFill>
                  <a:srgbClr val="FF0000"/>
                </a:solidFill>
                <a:latin typeface="Arial" charset="0"/>
              </a:rPr>
              <a:t>prop</a:t>
            </a:r>
            <a:r>
              <a:rPr lang="en-US" altLang="x-none" sz="1500" i="1" dirty="0">
                <a:solidFill>
                  <a:srgbClr val="FF0000"/>
                </a:solidFill>
                <a:latin typeface="Arial" charset="0"/>
              </a:rPr>
              <a:t> = d / </a:t>
            </a:r>
            <a:r>
              <a:rPr lang="en-US" altLang="x-none" sz="1500" i="1" dirty="0">
                <a:solidFill>
                  <a:srgbClr val="FF0000"/>
                </a:solidFill>
                <a:latin typeface="Arial" charset="0"/>
                <a:sym typeface="Symbol" charset="2"/>
              </a:rPr>
              <a:t> </a:t>
            </a:r>
            <a:r>
              <a:rPr lang="en-US" altLang="x-none" sz="1500" dirty="0">
                <a:solidFill>
                  <a:srgbClr val="FF0000"/>
                </a:solidFill>
                <a:latin typeface="Arial" charset="0"/>
              </a:rPr>
              <a:t> seconds</a:t>
            </a:r>
          </a:p>
        </p:txBody>
      </p:sp>
      <p:sp>
        <p:nvSpPr>
          <p:cNvPr id="828427" name="Line 11">
            <a:extLst>
              <a:ext uri="{FF2B5EF4-FFF2-40B4-BE49-F238E27FC236}">
                <a16:creationId xmlns:a16="http://schemas.microsoft.com/office/drawing/2014/main" id="{DB61FD9F-B016-4C02-8D36-4995DE89F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5950" y="1766888"/>
            <a:ext cx="1123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28428" name="Line 12">
            <a:extLst>
              <a:ext uri="{FF2B5EF4-FFF2-40B4-BE49-F238E27FC236}">
                <a16:creationId xmlns:a16="http://schemas.microsoft.com/office/drawing/2014/main" id="{3DF02056-8BFB-4639-BFF6-03677BAEF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4475" y="1738313"/>
            <a:ext cx="676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28429" name="Rectangle 13" descr="Light vertical">
            <a:extLst>
              <a:ext uri="{FF2B5EF4-FFF2-40B4-BE49-F238E27FC236}">
                <a16:creationId xmlns:a16="http://schemas.microsoft.com/office/drawing/2014/main" id="{C35DF04F-15D5-4108-85BC-2196051B4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2016125"/>
            <a:ext cx="133350" cy="57150"/>
          </a:xfrm>
          <a:prstGeom prst="rect">
            <a:avLst/>
          </a:prstGeom>
          <a:pattFill prst="ltVert">
            <a:fgClr>
              <a:schemeClr val="bg1"/>
            </a:fgClr>
            <a:bgClr>
              <a:srgbClr val="000000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28430" name="Rectangle 14">
            <a:extLst>
              <a:ext uri="{FF2B5EF4-FFF2-40B4-BE49-F238E27FC236}">
                <a16:creationId xmlns:a16="http://schemas.microsoft.com/office/drawing/2014/main" id="{9B802441-45D4-4DF8-8C3B-FB7429F09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1912938"/>
            <a:ext cx="2651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500">
                <a:latin typeface="Arial" charset="0"/>
              </a:rPr>
              <a:t>A</a:t>
            </a:r>
          </a:p>
        </p:txBody>
      </p:sp>
      <p:sp>
        <p:nvSpPr>
          <p:cNvPr id="828431" name="Rectangle 15">
            <a:extLst>
              <a:ext uri="{FF2B5EF4-FFF2-40B4-BE49-F238E27FC236}">
                <a16:creationId xmlns:a16="http://schemas.microsoft.com/office/drawing/2014/main" id="{9B0BE1E3-2187-4B05-BB86-2D0CDC2D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1912938"/>
            <a:ext cx="2651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500">
                <a:latin typeface="Arial" charset="0"/>
              </a:rPr>
              <a:t>B</a:t>
            </a:r>
          </a:p>
        </p:txBody>
      </p:sp>
      <p:sp>
        <p:nvSpPr>
          <p:cNvPr id="828432" name="Line 16">
            <a:extLst>
              <a:ext uri="{FF2B5EF4-FFF2-40B4-BE49-F238E27FC236}">
                <a16:creationId xmlns:a16="http://schemas.microsoft.com/office/drawing/2014/main" id="{3B93AEC3-ABA3-4AFC-864C-8D6A60EC7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3450" y="2039938"/>
            <a:ext cx="180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43021" name="Group 65">
            <a:extLst>
              <a:ext uri="{FF2B5EF4-FFF2-40B4-BE49-F238E27FC236}">
                <a16:creationId xmlns:a16="http://schemas.microsoft.com/office/drawing/2014/main" id="{5E1F04C7-C6C3-496F-8EE2-D8DA1CCA1653}"/>
              </a:ext>
            </a:extLst>
          </p:cNvPr>
          <p:cNvGrpSpPr>
            <a:grpSpLocks/>
          </p:cNvGrpSpPr>
          <p:nvPr/>
        </p:nvGrpSpPr>
        <p:grpSpPr bwMode="auto">
          <a:xfrm>
            <a:off x="690563" y="2674938"/>
            <a:ext cx="7816850" cy="1573212"/>
            <a:chOff x="-195" y="3064"/>
            <a:chExt cx="6565" cy="1322"/>
          </a:xfrm>
        </p:grpSpPr>
        <p:sp>
          <p:nvSpPr>
            <p:cNvPr id="828477" name="Rectangle 61">
              <a:extLst>
                <a:ext uri="{FF2B5EF4-FFF2-40B4-BE49-F238E27FC236}">
                  <a16:creationId xmlns:a16="http://schemas.microsoft.com/office/drawing/2014/main" id="{C05DBEDE-8CA3-498C-B955-0150C2229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" y="3064"/>
              <a:ext cx="6565" cy="12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x-none" altLang="x-none">
                <a:latin typeface="Arial" charset="0"/>
              </a:endParaRPr>
            </a:p>
          </p:txBody>
        </p:sp>
        <p:sp>
          <p:nvSpPr>
            <p:cNvPr id="828433" name="Rectangle 17">
              <a:extLst>
                <a:ext uri="{FF2B5EF4-FFF2-40B4-BE49-F238E27FC236}">
                  <a16:creationId xmlns:a16="http://schemas.microsoft.com/office/drawing/2014/main" id="{38C21249-9226-4DDB-A850-994789C9D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3069"/>
              <a:ext cx="1657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dirty="0">
                  <a:latin typeface="Arial" charset="0"/>
                </a:rPr>
                <a:t>B transmits before  </a:t>
              </a:r>
              <a:r>
                <a:rPr lang="en-US" altLang="x-none" i="1" dirty="0">
                  <a:latin typeface="Arial" charset="0"/>
                </a:rPr>
                <a:t>t</a:t>
              </a:r>
              <a:r>
                <a:rPr lang="en-US" altLang="x-none" dirty="0">
                  <a:latin typeface="Arial" charset="0"/>
                </a:rPr>
                <a:t> = </a:t>
              </a:r>
              <a:r>
                <a:rPr lang="en-US" altLang="x-none" i="1" dirty="0" err="1">
                  <a:latin typeface="Arial" charset="0"/>
                </a:rPr>
                <a:t>t</a:t>
              </a:r>
              <a:r>
                <a:rPr lang="en-US" altLang="x-none" i="1" baseline="-25000" dirty="0" err="1">
                  <a:latin typeface="Arial" charset="0"/>
                </a:rPr>
                <a:t>prop</a:t>
              </a:r>
              <a:r>
                <a:rPr lang="en-US" altLang="x-none" i="1" baseline="-25000" dirty="0">
                  <a:latin typeface="Arial" charset="0"/>
                </a:rPr>
                <a:t> </a:t>
              </a:r>
              <a:r>
                <a:rPr lang="en-US" altLang="x-none" dirty="0">
                  <a:latin typeface="Arial" charset="0"/>
                </a:rPr>
                <a:t>and detects</a:t>
              </a:r>
              <a:br>
                <a:rPr lang="en-US" altLang="x-none" dirty="0">
                  <a:latin typeface="Arial" charset="0"/>
                </a:rPr>
              </a:br>
              <a:r>
                <a:rPr lang="en-US" altLang="x-none" dirty="0">
                  <a:latin typeface="Arial" charset="0"/>
                </a:rPr>
                <a:t>collision soon</a:t>
              </a:r>
            </a:p>
            <a:p>
              <a:pPr>
                <a:defRPr/>
              </a:pPr>
              <a:r>
                <a:rPr lang="en-US" altLang="x-none" dirty="0">
                  <a:latin typeface="Arial" charset="0"/>
                </a:rPr>
                <a:t>thereafter</a:t>
              </a:r>
              <a:endParaRPr lang="en-US" altLang="x-none" i="1" dirty="0">
                <a:latin typeface="Arial" charset="0"/>
              </a:endParaRPr>
            </a:p>
          </p:txBody>
        </p:sp>
        <p:sp>
          <p:nvSpPr>
            <p:cNvPr id="828434" name="Rectangle 18">
              <a:extLst>
                <a:ext uri="{FF2B5EF4-FFF2-40B4-BE49-F238E27FC236}">
                  <a16:creationId xmlns:a16="http://schemas.microsoft.com/office/drawing/2014/main" id="{31C53383-504D-4042-ABFE-A5118447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343"/>
              <a:ext cx="216" cy="24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28435" name="Rectangle 19">
              <a:extLst>
                <a:ext uri="{FF2B5EF4-FFF2-40B4-BE49-F238E27FC236}">
                  <a16:creationId xmlns:a16="http://schemas.microsoft.com/office/drawing/2014/main" id="{47708954-3789-4620-AC1B-CF23DF747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335"/>
              <a:ext cx="22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A</a:t>
              </a:r>
            </a:p>
          </p:txBody>
        </p:sp>
        <p:grpSp>
          <p:nvGrpSpPr>
            <p:cNvPr id="43029" name="Group 20">
              <a:extLst>
                <a:ext uri="{FF2B5EF4-FFF2-40B4-BE49-F238E27FC236}">
                  <a16:creationId xmlns:a16="http://schemas.microsoft.com/office/drawing/2014/main" id="{9A21B3FE-CBC0-4A00-A67A-2A579DE9D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" y="3539"/>
              <a:ext cx="408" cy="56"/>
              <a:chOff x="4663" y="223"/>
              <a:chExt cx="408" cy="56"/>
            </a:xfrm>
          </p:grpSpPr>
          <p:sp>
            <p:nvSpPr>
              <p:cNvPr id="828437" name="Rectangle 21" descr="Light horizontal">
                <a:extLst>
                  <a:ext uri="{FF2B5EF4-FFF2-40B4-BE49-F238E27FC236}">
                    <a16:creationId xmlns:a16="http://schemas.microsoft.com/office/drawing/2014/main" id="{31CD1122-CD41-4B3E-A77A-F1D573C1A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9" y="223"/>
                <a:ext cx="200" cy="56"/>
              </a:xfrm>
              <a:prstGeom prst="rect">
                <a:avLst/>
              </a:prstGeom>
              <a:pattFill prst="ltHorz">
                <a:fgClr>
                  <a:schemeClr val="bg1"/>
                </a:fgClr>
                <a:bgClr>
                  <a:srgbClr val="000000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28438" name="Line 22">
                <a:extLst>
                  <a:ext uri="{FF2B5EF4-FFF2-40B4-BE49-F238E27FC236}">
                    <a16:creationId xmlns:a16="http://schemas.microsoft.com/office/drawing/2014/main" id="{3E5DCF4F-A8E3-464F-9F2C-4233E80BF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0" y="251"/>
                <a:ext cx="1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828439" name="Rectangle 23">
              <a:extLst>
                <a:ext uri="{FF2B5EF4-FFF2-40B4-BE49-F238E27FC236}">
                  <a16:creationId xmlns:a16="http://schemas.microsoft.com/office/drawing/2014/main" id="{F4C01764-8CA6-4924-A3D5-3B4A68416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3335"/>
              <a:ext cx="216" cy="26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28440" name="Rectangle 24">
              <a:extLst>
                <a:ext uri="{FF2B5EF4-FFF2-40B4-BE49-F238E27FC236}">
                  <a16:creationId xmlns:a16="http://schemas.microsoft.com/office/drawing/2014/main" id="{5D7D7218-3D49-4703-AEFF-033337D4F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3335"/>
              <a:ext cx="22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B</a:t>
              </a:r>
            </a:p>
          </p:txBody>
        </p:sp>
        <p:sp>
          <p:nvSpPr>
            <p:cNvPr id="828441" name="Line 25">
              <a:extLst>
                <a:ext uri="{FF2B5EF4-FFF2-40B4-BE49-F238E27FC236}">
                  <a16:creationId xmlns:a16="http://schemas.microsoft.com/office/drawing/2014/main" id="{F6AFBA52-4403-4423-917D-D4BFA3D42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2" y="3443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28442" name="Rectangle 26" descr="Light horizontal">
              <a:extLst>
                <a:ext uri="{FF2B5EF4-FFF2-40B4-BE49-F238E27FC236}">
                  <a16:creationId xmlns:a16="http://schemas.microsoft.com/office/drawing/2014/main" id="{0335791D-15F7-4776-8886-70D51B428E6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312" y="4051"/>
              <a:ext cx="1189" cy="61"/>
            </a:xfrm>
            <a:prstGeom prst="rect">
              <a:avLst/>
            </a:prstGeom>
            <a:pattFill prst="ltHorz">
              <a:fgClr>
                <a:schemeClr val="bg1"/>
              </a:fgClr>
              <a:bgClr>
                <a:srgbClr val="000000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28443" name="Rectangle 27">
              <a:extLst>
                <a:ext uri="{FF2B5EF4-FFF2-40B4-BE49-F238E27FC236}">
                  <a16:creationId xmlns:a16="http://schemas.microsoft.com/office/drawing/2014/main" id="{E14BEED3-CEE4-4DCB-A5DA-E751D9450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3872"/>
              <a:ext cx="216" cy="24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28444" name="Rectangle 28" descr="Light vertical">
              <a:extLst>
                <a:ext uri="{FF2B5EF4-FFF2-40B4-BE49-F238E27FC236}">
                  <a16:creationId xmlns:a16="http://schemas.microsoft.com/office/drawing/2014/main" id="{CB817875-C8E3-4B0B-8382-7B6EE42B2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3944"/>
              <a:ext cx="3016" cy="68"/>
            </a:xfrm>
            <a:prstGeom prst="rect">
              <a:avLst/>
            </a:prstGeom>
            <a:pattFill prst="ltVert">
              <a:fgClr>
                <a:schemeClr val="bg1"/>
              </a:fgClr>
              <a:bgClr>
                <a:srgbClr val="000000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28445" name="Rectangle 29">
              <a:extLst>
                <a:ext uri="{FF2B5EF4-FFF2-40B4-BE49-F238E27FC236}">
                  <a16:creationId xmlns:a16="http://schemas.microsoft.com/office/drawing/2014/main" id="{20BFFF18-1942-4557-86F6-AFE372629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" y="3864"/>
              <a:ext cx="22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A</a:t>
              </a:r>
            </a:p>
          </p:txBody>
        </p:sp>
        <p:sp>
          <p:nvSpPr>
            <p:cNvPr id="828446" name="Line 30">
              <a:extLst>
                <a:ext uri="{FF2B5EF4-FFF2-40B4-BE49-F238E27FC236}">
                  <a16:creationId xmlns:a16="http://schemas.microsoft.com/office/drawing/2014/main" id="{98F5DDD6-45FB-42C9-9311-BA0A19A45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4" y="4081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28447" name="Rectangle 31">
              <a:extLst>
                <a:ext uri="{FF2B5EF4-FFF2-40B4-BE49-F238E27FC236}">
                  <a16:creationId xmlns:a16="http://schemas.microsoft.com/office/drawing/2014/main" id="{FD379A1D-9F09-46EC-B879-2BDF1B5B2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3872"/>
              <a:ext cx="216" cy="26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28448" name="Rectangle 32">
              <a:extLst>
                <a:ext uri="{FF2B5EF4-FFF2-40B4-BE49-F238E27FC236}">
                  <a16:creationId xmlns:a16="http://schemas.microsoft.com/office/drawing/2014/main" id="{2283AEF8-A3E1-430A-836F-729D48A9F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3872"/>
              <a:ext cx="22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B</a:t>
              </a:r>
            </a:p>
          </p:txBody>
        </p:sp>
        <p:sp>
          <p:nvSpPr>
            <p:cNvPr id="828449" name="Line 33">
              <a:extLst>
                <a:ext uri="{FF2B5EF4-FFF2-40B4-BE49-F238E27FC236}">
                  <a16:creationId xmlns:a16="http://schemas.microsoft.com/office/drawing/2014/main" id="{59E9D952-788E-4CB1-8385-BD4E20E68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3980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28450" name="Rectangle 34">
              <a:extLst>
                <a:ext uri="{FF2B5EF4-FFF2-40B4-BE49-F238E27FC236}">
                  <a16:creationId xmlns:a16="http://schemas.microsoft.com/office/drawing/2014/main" id="{90EB1DCB-F677-445E-B2B2-11E8E54D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" y="3399"/>
              <a:ext cx="1291" cy="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A detects</a:t>
              </a:r>
            </a:p>
            <a:p>
              <a:pPr>
                <a:defRPr/>
              </a:pPr>
              <a:r>
                <a:rPr lang="en-US" altLang="x-none" dirty="0">
                  <a:latin typeface="Arial" charset="0"/>
                </a:rPr>
                <a:t>collision at </a:t>
              </a:r>
            </a:p>
            <a:p>
              <a:pPr>
                <a:defRPr/>
              </a:pPr>
              <a:r>
                <a:rPr lang="en-US" altLang="x-none" i="1" dirty="0">
                  <a:latin typeface="Arial" charset="0"/>
                </a:rPr>
                <a:t>t </a:t>
              </a:r>
              <a:r>
                <a:rPr lang="en-US" altLang="x-none" dirty="0">
                  <a:latin typeface="Arial" charset="0"/>
                </a:rPr>
                <a:t>= 2 </a:t>
              </a:r>
              <a:r>
                <a:rPr lang="en-US" altLang="x-none" i="1" dirty="0" err="1">
                  <a:latin typeface="Arial" charset="0"/>
                </a:rPr>
                <a:t>t</a:t>
              </a:r>
              <a:r>
                <a:rPr lang="en-US" altLang="x-none" i="1" baseline="-25000" dirty="0" err="1">
                  <a:latin typeface="Arial" charset="0"/>
                </a:rPr>
                <a:t>prop</a:t>
              </a:r>
              <a:endParaRPr lang="en-US" altLang="x-none" i="1" baseline="-25000" dirty="0">
                <a:latin typeface="Arial" charset="0"/>
              </a:endParaRPr>
            </a:p>
            <a:p>
              <a:pPr>
                <a:defRPr/>
              </a:pPr>
              <a:endParaRPr lang="en-US" altLang="x-none" i="1" dirty="0">
                <a:latin typeface="Arial" charset="0"/>
              </a:endParaRPr>
            </a:p>
          </p:txBody>
        </p:sp>
        <p:sp>
          <p:nvSpPr>
            <p:cNvPr id="828451" name="Rectangle 35" descr="Light vertical">
              <a:extLst>
                <a:ext uri="{FF2B5EF4-FFF2-40B4-BE49-F238E27FC236}">
                  <a16:creationId xmlns:a16="http://schemas.microsoft.com/office/drawing/2014/main" id="{5DD0F25F-25E6-4F3A-8CA2-BB0AD6C8F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3418"/>
              <a:ext cx="3052" cy="68"/>
            </a:xfrm>
            <a:prstGeom prst="rect">
              <a:avLst/>
            </a:prstGeom>
            <a:pattFill prst="ltVert">
              <a:fgClr>
                <a:schemeClr val="bg1"/>
              </a:fgClr>
              <a:bgClr>
                <a:srgbClr val="000000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28479" name="Text Box 63">
              <a:extLst>
                <a:ext uri="{FF2B5EF4-FFF2-40B4-BE49-F238E27FC236}">
                  <a16:creationId xmlns:a16="http://schemas.microsoft.com/office/drawing/2014/main" id="{E718BC65-B0A7-4050-A79A-A9DF1DBA1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" y="3132"/>
              <a:ext cx="76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latin typeface="Arial" charset="0"/>
                </a:rPr>
                <a:t>Case 2</a:t>
              </a:r>
            </a:p>
          </p:txBody>
        </p:sp>
      </p:grpSp>
      <p:grpSp>
        <p:nvGrpSpPr>
          <p:cNvPr id="43022" name="Group 59">
            <a:extLst>
              <a:ext uri="{FF2B5EF4-FFF2-40B4-BE49-F238E27FC236}">
                <a16:creationId xmlns:a16="http://schemas.microsoft.com/office/drawing/2014/main" id="{DE0CBFBE-7656-4F34-A983-01134EB58385}"/>
              </a:ext>
            </a:extLst>
          </p:cNvPr>
          <p:cNvGrpSpPr>
            <a:grpSpLocks/>
          </p:cNvGrpSpPr>
          <p:nvPr/>
        </p:nvGrpSpPr>
        <p:grpSpPr bwMode="auto">
          <a:xfrm>
            <a:off x="5740400" y="3041650"/>
            <a:ext cx="119063" cy="260350"/>
            <a:chOff x="2608" y="3437"/>
            <a:chExt cx="1087" cy="666"/>
          </a:xfrm>
        </p:grpSpPr>
        <p:sp>
          <p:nvSpPr>
            <p:cNvPr id="45" name="AutoShape 57">
              <a:extLst>
                <a:ext uri="{FF2B5EF4-FFF2-40B4-BE49-F238E27FC236}">
                  <a16:creationId xmlns:a16="http://schemas.microsoft.com/office/drawing/2014/main" id="{EC6631BE-C9A2-4ABC-9163-6E9739AA2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437"/>
              <a:ext cx="1087" cy="666"/>
            </a:xfrm>
            <a:prstGeom prst="irregularSeal1">
              <a:avLst/>
            </a:prstGeom>
            <a:solidFill>
              <a:srgbClr val="FF3300"/>
            </a:solidFill>
            <a:ln w="571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43024" name="Text Box 58">
              <a:extLst>
                <a:ext uri="{FF2B5EF4-FFF2-40B4-BE49-F238E27FC236}">
                  <a16:creationId xmlns:a16="http://schemas.microsoft.com/office/drawing/2014/main" id="{A5F395AB-5474-4E1F-A3E3-1520ADFB4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9" y="3615"/>
              <a:ext cx="15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 b="1" i="1">
                <a:solidFill>
                  <a:srgbClr val="FFFF00"/>
                </a:solidFill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5">
            <a:extLst>
              <a:ext uri="{FF2B5EF4-FFF2-40B4-BE49-F238E27FC236}">
                <a16:creationId xmlns:a16="http://schemas.microsoft.com/office/drawing/2014/main" id="{5B6BAF39-CBB5-4C70-A022-1A9F33967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r>
              <a:rPr lang="en-US" altLang="en-US"/>
              <a:t>Efficiency of Two-Station Example</a:t>
            </a:r>
          </a:p>
        </p:txBody>
      </p:sp>
      <p:sp>
        <p:nvSpPr>
          <p:cNvPr id="829493" name="Rectangle 53">
            <a:extLst>
              <a:ext uri="{FF2B5EF4-FFF2-40B4-BE49-F238E27FC236}">
                <a16:creationId xmlns:a16="http://schemas.microsoft.com/office/drawing/2014/main" id="{89A26766-821D-465B-8B21-F943082654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8325" y="981075"/>
            <a:ext cx="8229600" cy="1566863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x-none" sz="1950" dirty="0"/>
              <a:t>Each frame transmission requires 2</a:t>
            </a:r>
            <a:r>
              <a:rPr lang="en-US" altLang="x-none" sz="1950" i="1" dirty="0"/>
              <a:t>t</a:t>
            </a:r>
            <a:r>
              <a:rPr lang="en-US" altLang="x-none" sz="1950" i="1" baseline="-25000" dirty="0"/>
              <a:t>prop</a:t>
            </a:r>
            <a:r>
              <a:rPr lang="en-US" altLang="x-none" sz="1950" dirty="0"/>
              <a:t> of quiet time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dirty="0"/>
              <a:t>Station B needs to be quiet </a:t>
            </a:r>
            <a:r>
              <a:rPr lang="en-US" altLang="x-none" sz="1650" dirty="0" err="1"/>
              <a:t>t</a:t>
            </a:r>
            <a:r>
              <a:rPr lang="en-US" altLang="x-none" sz="1650" baseline="-25000" dirty="0" err="1"/>
              <a:t>prop</a:t>
            </a:r>
            <a:r>
              <a:rPr lang="en-US" altLang="x-none" sz="1650" dirty="0"/>
              <a:t> before </a:t>
            </a:r>
            <a:r>
              <a:rPr lang="en-US" altLang="x-none" sz="1650" i="1" dirty="0"/>
              <a:t>and</a:t>
            </a:r>
            <a:r>
              <a:rPr lang="en-US" altLang="x-none" sz="1650" dirty="0"/>
              <a:t> after time when Station A transmits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i="1" dirty="0"/>
              <a:t>R</a:t>
            </a:r>
            <a:r>
              <a:rPr lang="en-US" altLang="x-none" sz="1650" dirty="0"/>
              <a:t> transmission bit rate (bandwidth)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x-none" sz="1650" i="1" dirty="0"/>
              <a:t>L</a:t>
            </a:r>
            <a:r>
              <a:rPr lang="en-US" altLang="x-none" sz="1650" dirty="0"/>
              <a:t> bits/frame</a:t>
            </a:r>
            <a:endParaRPr lang="en-US" altLang="x-none" sz="1650" i="1" dirty="0"/>
          </a:p>
          <a:p>
            <a:pPr>
              <a:buFont typeface="Wingdings" charset="2"/>
              <a:buChar char="l"/>
              <a:defRPr/>
            </a:pPr>
            <a:endParaRPr lang="en-US" altLang="x-none" sz="1950" dirty="0"/>
          </a:p>
        </p:txBody>
      </p:sp>
      <p:graphicFrame>
        <p:nvGraphicFramePr>
          <p:cNvPr id="44035" name="Object 55">
            <a:extLst>
              <a:ext uri="{FF2B5EF4-FFF2-40B4-BE49-F238E27FC236}">
                <a16:creationId xmlns:a16="http://schemas.microsoft.com/office/drawing/2014/main" id="{922F6B16-0B1A-4770-84A5-90BC7076F214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552575" y="2327275"/>
          <a:ext cx="54530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000" imgH="444500" progId="Equation.3">
                  <p:embed/>
                </p:oleObj>
              </mc:Choice>
              <mc:Fallback>
                <p:oleObj name="Equation" r:id="rId2" imgW="3429000" imgH="4445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2327275"/>
                        <a:ext cx="54530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57">
            <a:extLst>
              <a:ext uri="{FF2B5EF4-FFF2-40B4-BE49-F238E27FC236}">
                <a16:creationId xmlns:a16="http://schemas.microsoft.com/office/drawing/2014/main" id="{9F64B295-5E57-471F-8AFD-0976B8FC5731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474788" y="3178175"/>
          <a:ext cx="61023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98900" imgH="444500" progId="Equation.3">
                  <p:embed/>
                </p:oleObj>
              </mc:Choice>
              <mc:Fallback>
                <p:oleObj name="Equation" r:id="rId4" imgW="3898900" imgH="4445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178175"/>
                        <a:ext cx="61023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5">
            <a:extLst>
              <a:ext uri="{FF2B5EF4-FFF2-40B4-BE49-F238E27FC236}">
                <a16:creationId xmlns:a16="http://schemas.microsoft.com/office/drawing/2014/main" id="{D588B47D-FB81-4A73-AE4F-CEE63FEB1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0075" y="92075"/>
            <a:ext cx="7400925" cy="765175"/>
          </a:xfrm>
        </p:spPr>
        <p:txBody>
          <a:bodyPr/>
          <a:lstStyle/>
          <a:p>
            <a:r>
              <a:rPr lang="en-US" altLang="en-US"/>
              <a:t>Summary: Normalized Delay-Bandwidth</a:t>
            </a:r>
          </a:p>
        </p:txBody>
      </p:sp>
      <p:graphicFrame>
        <p:nvGraphicFramePr>
          <p:cNvPr id="45058" name="Object 50">
            <a:extLst>
              <a:ext uri="{FF2B5EF4-FFF2-40B4-BE49-F238E27FC236}">
                <a16:creationId xmlns:a16="http://schemas.microsoft.com/office/drawing/2014/main" id="{4A8AF088-DE5D-466F-AEA7-4593AF9D85AB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2400300" y="2044700"/>
          <a:ext cx="10429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419100" progId="Equation.3">
                  <p:embed/>
                </p:oleObj>
              </mc:Choice>
              <mc:Fallback>
                <p:oleObj name="Equation" r:id="rId2" imgW="596900" imgH="4191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2044700"/>
                        <a:ext cx="1042988" cy="733425"/>
                      </a:xfrm>
                      <a:prstGeom prst="rect">
                        <a:avLst/>
                      </a:prstGeom>
                      <a:noFill/>
                      <a:ln w="38100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9" name="Text Box 59">
            <a:extLst>
              <a:ext uri="{FF2B5EF4-FFF2-40B4-BE49-F238E27FC236}">
                <a16:creationId xmlns:a16="http://schemas.microsoft.com/office/drawing/2014/main" id="{DB123026-099E-4063-BB56-0C11EC92F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2057400"/>
            <a:ext cx="17399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500">
                <a:latin typeface="Arial" charset="0"/>
              </a:rPr>
              <a:t>Propagation delay</a:t>
            </a:r>
          </a:p>
        </p:txBody>
      </p:sp>
      <p:sp>
        <p:nvSpPr>
          <p:cNvPr id="829500" name="Text Box 60">
            <a:extLst>
              <a:ext uri="{FF2B5EF4-FFF2-40B4-BE49-F238E27FC236}">
                <a16:creationId xmlns:a16="http://schemas.microsoft.com/office/drawing/2014/main" id="{03813198-9034-48DA-AD13-DF67CF1F0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2482850"/>
            <a:ext cx="2260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500" dirty="0">
                <a:latin typeface="Arial" charset="0"/>
              </a:rPr>
              <a:t>Time to transmit a frame</a:t>
            </a:r>
          </a:p>
        </p:txBody>
      </p:sp>
      <p:sp>
        <p:nvSpPr>
          <p:cNvPr id="829501" name="Line 61">
            <a:extLst>
              <a:ext uri="{FF2B5EF4-FFF2-40B4-BE49-F238E27FC236}">
                <a16:creationId xmlns:a16="http://schemas.microsoft.com/office/drawing/2014/main" id="{44D55BF4-7997-4CB1-9F29-5A18C3D24D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2013" y="2187575"/>
            <a:ext cx="423862" cy="1587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29502" name="Line 62">
            <a:extLst>
              <a:ext uri="{FF2B5EF4-FFF2-40B4-BE49-F238E27FC236}">
                <a16:creationId xmlns:a16="http://schemas.microsoft.com/office/drawing/2014/main" id="{126872EA-3F94-4A45-BB24-5F5DBD7537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0913" y="2606675"/>
            <a:ext cx="290512" cy="635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63" name="Text Placeholder 1">
            <a:extLst>
              <a:ext uri="{FF2B5EF4-FFF2-40B4-BE49-F238E27FC236}">
                <a16:creationId xmlns:a16="http://schemas.microsoft.com/office/drawing/2014/main" id="{7AAE1D11-6B1B-4963-8916-4A9DA9CEF08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33425" y="1011238"/>
            <a:ext cx="7486650" cy="754062"/>
          </a:xfrm>
        </p:spPr>
        <p:txBody>
          <a:bodyPr/>
          <a:lstStyle/>
          <a:p>
            <a:r>
              <a:rPr lang="en-US" altLang="en-US"/>
              <a:t>Normalized Delay-bandwidth product plays a key role in performance of medium access control protocols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CDC7C0BB-1399-4E51-A2AA-C24BAA6258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02.03.02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8434" name="Picture 6">
            <a:extLst>
              <a:ext uri="{FF2B5EF4-FFF2-40B4-BE49-F238E27FC236}">
                <a16:creationId xmlns:a16="http://schemas.microsoft.com/office/drawing/2014/main" id="{7599BAEA-2F52-48DD-949D-7A9A5DD8D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>
            <a:extLst>
              <a:ext uri="{FF2B5EF4-FFF2-40B4-BE49-F238E27FC236}">
                <a16:creationId xmlns:a16="http://schemas.microsoft.com/office/drawing/2014/main" id="{9916E67D-4F13-4665-8672-5409504017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MAC Random Access - ALOHA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>
            <a:extLst>
              <a:ext uri="{FF2B5EF4-FFF2-40B4-BE49-F238E27FC236}">
                <a16:creationId xmlns:a16="http://schemas.microsoft.com/office/drawing/2014/main" id="{52FCD507-4C40-4F9C-B1A3-07CE7BB07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5125" y="92075"/>
            <a:ext cx="5095875" cy="765175"/>
          </a:xfrm>
        </p:spPr>
        <p:txBody>
          <a:bodyPr/>
          <a:lstStyle/>
          <a:p>
            <a:pPr eaLnBrk="1" hangingPunct="1"/>
            <a:r>
              <a:rPr lang="en-US" altLang="en-US"/>
              <a:t>Medium Access Control</a:t>
            </a:r>
          </a:p>
        </p:txBody>
      </p:sp>
      <p:sp>
        <p:nvSpPr>
          <p:cNvPr id="21506" name="Rectangle 8">
            <a:extLst>
              <a:ext uri="{FF2B5EF4-FFF2-40B4-BE49-F238E27FC236}">
                <a16:creationId xmlns:a16="http://schemas.microsoft.com/office/drawing/2014/main" id="{80E7D09C-C7FD-4358-8026-869AEEC1060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905125" y="1085850"/>
            <a:ext cx="5781675" cy="3213100"/>
          </a:xfrm>
        </p:spPr>
        <p:txBody>
          <a:bodyPr/>
          <a:lstStyle/>
          <a:p>
            <a:pPr eaLnBrk="1" hangingPunct="1"/>
            <a:r>
              <a:rPr lang="en-US" altLang="en-US" sz="2200"/>
              <a:t>Broadcast LANs</a:t>
            </a:r>
          </a:p>
          <a:p>
            <a:pPr lvl="1" eaLnBrk="1" hangingPunct="1"/>
            <a:r>
              <a:rPr lang="en-US" altLang="en-US"/>
              <a:t>Simple and Cheap</a:t>
            </a:r>
          </a:p>
          <a:p>
            <a:pPr lvl="1" eaLnBrk="1" hangingPunct="1"/>
            <a:r>
              <a:rPr lang="en-US" altLang="en-US"/>
              <a:t>All information sent to all users</a:t>
            </a:r>
          </a:p>
          <a:p>
            <a:pPr lvl="1" eaLnBrk="1" hangingPunct="1"/>
            <a:r>
              <a:rPr lang="en-US" altLang="en-US"/>
              <a:t>No routing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200"/>
              <a:t>Medium Access Control</a:t>
            </a:r>
          </a:p>
          <a:p>
            <a:pPr lvl="1" eaLnBrk="1" hangingPunct="1"/>
            <a:r>
              <a:rPr lang="en-US" altLang="en-US"/>
              <a:t>How to coordinate access to shared medium</a:t>
            </a:r>
          </a:p>
        </p:txBody>
      </p:sp>
      <p:grpSp>
        <p:nvGrpSpPr>
          <p:cNvPr id="21507" name="Group 12">
            <a:extLst>
              <a:ext uri="{FF2B5EF4-FFF2-40B4-BE49-F238E27FC236}">
                <a16:creationId xmlns:a16="http://schemas.microsoft.com/office/drawing/2014/main" id="{2ECD9B2B-B639-465D-90BB-B15142073F6D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00075"/>
            <a:ext cx="1885950" cy="3698875"/>
            <a:chOff x="685800" y="609600"/>
            <a:chExt cx="2667000" cy="62484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1A52ED5-EE46-428B-8E6F-8E3E3E31322E}"/>
                </a:ext>
              </a:extLst>
            </p:cNvPr>
            <p:cNvSpPr/>
            <p:nvPr/>
          </p:nvSpPr>
          <p:spPr>
            <a:xfrm>
              <a:off x="685800" y="2972193"/>
              <a:ext cx="2667000" cy="38858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972B579-F56A-4507-B4E5-E772F381EFDE}"/>
                </a:ext>
              </a:extLst>
            </p:cNvPr>
            <p:cNvSpPr/>
            <p:nvPr/>
          </p:nvSpPr>
          <p:spPr>
            <a:xfrm>
              <a:off x="1143770" y="609600"/>
              <a:ext cx="1903717" cy="25905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>
            <a:extLst>
              <a:ext uri="{FF2B5EF4-FFF2-40B4-BE49-F238E27FC236}">
                <a16:creationId xmlns:a16="http://schemas.microsoft.com/office/drawing/2014/main" id="{5061E23A-4066-4D5E-B3E7-955A42048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5125" y="92075"/>
            <a:ext cx="5095875" cy="765175"/>
          </a:xfrm>
        </p:spPr>
        <p:txBody>
          <a:bodyPr/>
          <a:lstStyle/>
          <a:p>
            <a:pPr eaLnBrk="1" hangingPunct="1"/>
            <a:r>
              <a:rPr lang="en-US" altLang="en-US"/>
              <a:t>Random Access</a:t>
            </a:r>
          </a:p>
        </p:txBody>
      </p:sp>
      <p:sp>
        <p:nvSpPr>
          <p:cNvPr id="20482" name="Rectangle 8">
            <a:extLst>
              <a:ext uri="{FF2B5EF4-FFF2-40B4-BE49-F238E27FC236}">
                <a16:creationId xmlns:a16="http://schemas.microsoft.com/office/drawing/2014/main" id="{8958D7D3-C3D3-40CD-8CAB-E465E54C163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905125" y="1085850"/>
            <a:ext cx="5781675" cy="1565275"/>
          </a:xfrm>
        </p:spPr>
        <p:txBody>
          <a:bodyPr/>
          <a:lstStyle/>
          <a:p>
            <a:pPr eaLnBrk="1" hangingPunct="1"/>
            <a:r>
              <a:rPr lang="en-US" altLang="en-US" sz="2200"/>
              <a:t>Random access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/>
              <a:t>No scheduling overhead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/>
              <a:t>Delay-bandwidth product is important factor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/>
              <a:t>Uniform frame size</a:t>
            </a:r>
          </a:p>
        </p:txBody>
      </p:sp>
      <p:grpSp>
        <p:nvGrpSpPr>
          <p:cNvPr id="20483" name="Group 12">
            <a:extLst>
              <a:ext uri="{FF2B5EF4-FFF2-40B4-BE49-F238E27FC236}">
                <a16:creationId xmlns:a16="http://schemas.microsoft.com/office/drawing/2014/main" id="{9089BFA3-97AC-452D-831C-1E9D354572A2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00075"/>
            <a:ext cx="1885950" cy="3698875"/>
            <a:chOff x="685800" y="609600"/>
            <a:chExt cx="2667000" cy="62484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6D96BAE-5DF8-4784-8C08-72CACD7B3796}"/>
                </a:ext>
              </a:extLst>
            </p:cNvPr>
            <p:cNvSpPr/>
            <p:nvPr/>
          </p:nvSpPr>
          <p:spPr>
            <a:xfrm>
              <a:off x="685800" y="2972193"/>
              <a:ext cx="2667000" cy="38858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ADE24A-7C56-4323-B81B-47D022D45FD9}"/>
                </a:ext>
              </a:extLst>
            </p:cNvPr>
            <p:cNvSpPr/>
            <p:nvPr/>
          </p:nvSpPr>
          <p:spPr>
            <a:xfrm>
              <a:off x="1143770" y="609600"/>
              <a:ext cx="1903717" cy="25905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E8AEB4B0-8B3C-433F-8B0A-96D1D3BF1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ALOHA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122B60F9-E080-4361-9743-CEC860376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9438" y="979488"/>
            <a:ext cx="7421562" cy="2171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Wireless link to provide data transfer between campuses of University of Hawaii, a simple scheme </a:t>
            </a:r>
          </a:p>
          <a:p>
            <a:pPr marL="557213" lvl="1" indent="-214313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500"/>
              <a:t>A station transmits whenever it has data to transmit</a:t>
            </a:r>
          </a:p>
          <a:p>
            <a:pPr marL="557213" lvl="1" indent="-214313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500"/>
              <a:t>If more than one frames are transmitted, they collide with each other and lost </a:t>
            </a:r>
          </a:p>
          <a:p>
            <a:pPr marL="557213" lvl="1" indent="-214313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500"/>
              <a:t>If ACK not received within timeout, then a station picks random backoff</a:t>
            </a:r>
          </a:p>
          <a:p>
            <a:pPr marL="557213" lvl="1" indent="-214313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500"/>
              <a:t>Station retransmits frame after backoff time</a:t>
            </a:r>
          </a:p>
        </p:txBody>
      </p:sp>
      <p:grpSp>
        <p:nvGrpSpPr>
          <p:cNvPr id="22531" name="Group 1">
            <a:extLst>
              <a:ext uri="{FF2B5EF4-FFF2-40B4-BE49-F238E27FC236}">
                <a16:creationId xmlns:a16="http://schemas.microsoft.com/office/drawing/2014/main" id="{5F038086-528F-4DA2-8D6E-EAC985141A5D}"/>
              </a:ext>
            </a:extLst>
          </p:cNvPr>
          <p:cNvGrpSpPr>
            <a:grpSpLocks/>
          </p:cNvGrpSpPr>
          <p:nvPr/>
        </p:nvGrpSpPr>
        <p:grpSpPr bwMode="auto">
          <a:xfrm>
            <a:off x="1209675" y="2711450"/>
            <a:ext cx="6159500" cy="1595438"/>
            <a:chOff x="1490663" y="3260725"/>
            <a:chExt cx="6159500" cy="1595438"/>
          </a:xfrm>
        </p:grpSpPr>
        <p:sp>
          <p:nvSpPr>
            <p:cNvPr id="22532" name="Line 31">
              <a:extLst>
                <a:ext uri="{FF2B5EF4-FFF2-40B4-BE49-F238E27FC236}">
                  <a16:creationId xmlns:a16="http://schemas.microsoft.com/office/drawing/2014/main" id="{142F3D7E-D9FC-4642-B95D-9956F99BC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938" y="3889375"/>
              <a:ext cx="58340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" name="Rectangle 32">
              <a:extLst>
                <a:ext uri="{FF2B5EF4-FFF2-40B4-BE49-F238E27FC236}">
                  <a16:creationId xmlns:a16="http://schemas.microsoft.com/office/drawing/2014/main" id="{C4EF6D25-BAD5-4832-995A-99CD80FEC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250" y="3711575"/>
              <a:ext cx="188913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</a:p>
          </p:txBody>
        </p:sp>
        <p:sp>
          <p:nvSpPr>
            <p:cNvPr id="22534" name="Line 33">
              <a:extLst>
                <a:ext uri="{FF2B5EF4-FFF2-40B4-BE49-F238E27FC236}">
                  <a16:creationId xmlns:a16="http://schemas.microsoft.com/office/drawing/2014/main" id="{5FAA963D-020E-4A80-BDF0-0A5B93CA5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7675" y="3827463"/>
              <a:ext cx="0" cy="171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34">
              <a:extLst>
                <a:ext uri="{FF2B5EF4-FFF2-40B4-BE49-F238E27FC236}">
                  <a16:creationId xmlns:a16="http://schemas.microsoft.com/office/drawing/2014/main" id="{C36DC667-B680-48AC-A193-E16BC1D1E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5063" y="3816350"/>
              <a:ext cx="0" cy="173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019" name="Rectangle 35">
              <a:extLst>
                <a:ext uri="{FF2B5EF4-FFF2-40B4-BE49-F238E27FC236}">
                  <a16:creationId xmlns:a16="http://schemas.microsoft.com/office/drawing/2014/main" id="{E1870C1E-272E-466A-9787-16AE5C023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988" y="3781425"/>
              <a:ext cx="631825" cy="1031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554020" name="Rectangle 36">
              <a:extLst>
                <a:ext uri="{FF2B5EF4-FFF2-40B4-BE49-F238E27FC236}">
                  <a16:creationId xmlns:a16="http://schemas.microsoft.com/office/drawing/2014/main" id="{488553A6-3595-4D40-AEB3-A34CC4B53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6313" y="3781425"/>
              <a:ext cx="633413" cy="1031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22538" name="Rectangle 37">
              <a:extLst>
                <a:ext uri="{FF2B5EF4-FFF2-40B4-BE49-F238E27FC236}">
                  <a16:creationId xmlns:a16="http://schemas.microsoft.com/office/drawing/2014/main" id="{0AECAE90-A9C9-4D35-B3A0-6390CE3BB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113" y="3919538"/>
              <a:ext cx="260350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500" i="1" baseline="-25000">
                  <a:ea typeface="MS PGothic" panose="020B0600070205080204" pitchFamily="34" charset="-128"/>
                </a:rPr>
                <a:t>0</a:t>
              </a:r>
            </a:p>
          </p:txBody>
        </p:sp>
        <p:sp>
          <p:nvSpPr>
            <p:cNvPr id="22539" name="Rectangle 38">
              <a:extLst>
                <a:ext uri="{FF2B5EF4-FFF2-40B4-BE49-F238E27FC236}">
                  <a16:creationId xmlns:a16="http://schemas.microsoft.com/office/drawing/2014/main" id="{59F437C7-32B1-497F-8FF3-5DF3CE1E8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63" y="3941763"/>
              <a:ext cx="452437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500" i="1" baseline="-25000">
                  <a:ea typeface="MS PGothic" panose="020B0600070205080204" pitchFamily="34" charset="-128"/>
                </a:rPr>
                <a:t>0</a:t>
              </a:r>
              <a:r>
                <a:rPr lang="en-US" altLang="en-US" sz="1500" i="1">
                  <a:ea typeface="MS PGothic" panose="020B0600070205080204" pitchFamily="34" charset="-128"/>
                </a:rPr>
                <a:t>-X</a:t>
              </a:r>
            </a:p>
          </p:txBody>
        </p:sp>
        <p:sp>
          <p:nvSpPr>
            <p:cNvPr id="22540" name="Rectangle 39">
              <a:extLst>
                <a:ext uri="{FF2B5EF4-FFF2-40B4-BE49-F238E27FC236}">
                  <a16:creationId xmlns:a16="http://schemas.microsoft.com/office/drawing/2014/main" id="{3DF693EB-2378-4103-B42E-62E4F6DE7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113" y="3930650"/>
              <a:ext cx="500062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500" i="1" baseline="-25000">
                  <a:ea typeface="MS PGothic" panose="020B0600070205080204" pitchFamily="34" charset="-128"/>
                </a:rPr>
                <a:t>0</a:t>
              </a:r>
              <a:r>
                <a:rPr lang="en-US" altLang="en-US" sz="1500" i="1">
                  <a:ea typeface="MS PGothic" panose="020B0600070205080204" pitchFamily="34" charset="-128"/>
                </a:rPr>
                <a:t>+X</a:t>
              </a:r>
            </a:p>
          </p:txBody>
        </p:sp>
        <p:sp>
          <p:nvSpPr>
            <p:cNvPr id="22541" name="Rectangle 40">
              <a:extLst>
                <a:ext uri="{FF2B5EF4-FFF2-40B4-BE49-F238E27FC236}">
                  <a16:creationId xmlns:a16="http://schemas.microsoft.com/office/drawing/2014/main" id="{30D1EC95-6A5F-4CAF-ACAD-93DC69584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013" y="3998913"/>
              <a:ext cx="1028700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500" i="1" baseline="-25000">
                  <a:ea typeface="MS PGothic" panose="020B0600070205080204" pitchFamily="34" charset="-128"/>
                </a:rPr>
                <a:t>0</a:t>
              </a:r>
              <a:r>
                <a:rPr lang="en-US" altLang="en-US" sz="1500" i="1">
                  <a:ea typeface="MS PGothic" panose="020B0600070205080204" pitchFamily="34" charset="-128"/>
                </a:rPr>
                <a:t>+X+2t</a:t>
              </a:r>
              <a:r>
                <a:rPr lang="en-US" altLang="en-US" sz="1500" i="1" baseline="-25000">
                  <a:ea typeface="MS PGothic" panose="020B0600070205080204" pitchFamily="34" charset="-128"/>
                </a:rPr>
                <a:t>prop</a:t>
              </a:r>
              <a:endParaRPr lang="en-US" altLang="en-US" sz="1500" i="1">
                <a:ea typeface="MS PGothic" panose="020B0600070205080204" pitchFamily="34" charset="-128"/>
              </a:endParaRPr>
            </a:p>
          </p:txBody>
        </p:sp>
        <p:sp>
          <p:nvSpPr>
            <p:cNvPr id="22542" name="Rectangle 41">
              <a:extLst>
                <a:ext uri="{FF2B5EF4-FFF2-40B4-BE49-F238E27FC236}">
                  <a16:creationId xmlns:a16="http://schemas.microsoft.com/office/drawing/2014/main" id="{E523748B-727B-4A5F-AB7E-45D2C75E9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0863" y="3954463"/>
              <a:ext cx="1566862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500" i="1" baseline="-25000">
                  <a:ea typeface="MS PGothic" panose="020B0600070205080204" pitchFamily="34" charset="-128"/>
                </a:rPr>
                <a:t>0</a:t>
              </a:r>
              <a:r>
                <a:rPr lang="en-US" altLang="en-US" sz="1500" i="1">
                  <a:ea typeface="MS PGothic" panose="020B0600070205080204" pitchFamily="34" charset="-128"/>
                </a:rPr>
                <a:t>+X+2t</a:t>
              </a:r>
              <a:r>
                <a:rPr lang="en-US" altLang="en-US" sz="1500" i="1" baseline="-25000">
                  <a:ea typeface="MS PGothic" panose="020B0600070205080204" pitchFamily="34" charset="-128"/>
                </a:rPr>
                <a:t>prop</a:t>
              </a:r>
              <a:r>
                <a:rPr lang="en-US" altLang="en-US" sz="1500" i="1">
                  <a:ea typeface="MS PGothic" panose="020B0600070205080204" pitchFamily="34" charset="-128"/>
                </a:rPr>
                <a:t> + B</a:t>
              </a:r>
            </a:p>
          </p:txBody>
        </p:sp>
        <p:sp>
          <p:nvSpPr>
            <p:cNvPr id="22543" name="Rectangle 43">
              <a:extLst>
                <a:ext uri="{FF2B5EF4-FFF2-40B4-BE49-F238E27FC236}">
                  <a16:creationId xmlns:a16="http://schemas.microsoft.com/office/drawing/2014/main" id="{FF24EB18-E23A-4B1B-9749-27BDF6709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075" y="4327525"/>
              <a:ext cx="1052513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FF3300"/>
                  </a:solidFill>
                  <a:ea typeface="MS PGothic" panose="020B0600070205080204" pitchFamily="34" charset="-128"/>
                </a:rPr>
                <a:t>Vulnerable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FF3300"/>
                  </a:solidFill>
                  <a:ea typeface="MS PGothic" panose="020B0600070205080204" pitchFamily="34" charset="-128"/>
                </a:rPr>
                <a:t>period</a:t>
              </a:r>
            </a:p>
          </p:txBody>
        </p:sp>
        <p:sp>
          <p:nvSpPr>
            <p:cNvPr id="22544" name="Rectangle 45">
              <a:extLst>
                <a:ext uri="{FF2B5EF4-FFF2-40B4-BE49-F238E27FC236}">
                  <a16:creationId xmlns:a16="http://schemas.microsoft.com/office/drawing/2014/main" id="{F66133D7-692A-4D41-9665-30D26705D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0" y="4341813"/>
              <a:ext cx="889000" cy="29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Time-out</a:t>
              </a:r>
            </a:p>
          </p:txBody>
        </p:sp>
        <p:sp>
          <p:nvSpPr>
            <p:cNvPr id="22545" name="Line 46">
              <a:extLst>
                <a:ext uri="{FF2B5EF4-FFF2-40B4-BE49-F238E27FC236}">
                  <a16:creationId xmlns:a16="http://schemas.microsoft.com/office/drawing/2014/main" id="{E2A6EDF1-9E01-439D-83AB-4564A822B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525" y="3779838"/>
              <a:ext cx="2365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Rectangle 47">
              <a:extLst>
                <a:ext uri="{FF2B5EF4-FFF2-40B4-BE49-F238E27FC236}">
                  <a16:creationId xmlns:a16="http://schemas.microsoft.com/office/drawing/2014/main" id="{EE964AB4-EEDA-4E73-B54D-9216D1B0E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138" y="3473450"/>
              <a:ext cx="1973262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Backoff period </a:t>
              </a:r>
              <a:r>
                <a:rPr lang="en-US" altLang="en-US" sz="1500" i="1">
                  <a:ea typeface="MS PGothic" panose="020B0600070205080204" pitchFamily="34" charset="-128"/>
                </a:rPr>
                <a:t>B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22547" name="Text Box 50">
              <a:extLst>
                <a:ext uri="{FF2B5EF4-FFF2-40B4-BE49-F238E27FC236}">
                  <a16:creationId xmlns:a16="http://schemas.microsoft.com/office/drawing/2014/main" id="{DB192EAF-2461-4BA3-ADEE-E084BA262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263" y="3260725"/>
              <a:ext cx="1908175" cy="3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First transmission</a:t>
              </a:r>
            </a:p>
          </p:txBody>
        </p:sp>
        <p:sp>
          <p:nvSpPr>
            <p:cNvPr id="22548" name="Text Box 51">
              <a:extLst>
                <a:ext uri="{FF2B5EF4-FFF2-40B4-BE49-F238E27FC236}">
                  <a16:creationId xmlns:a16="http://schemas.microsoft.com/office/drawing/2014/main" id="{3EF78D7F-FD01-4A05-9803-8807E8EF8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2025" y="3289300"/>
              <a:ext cx="160813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Retransmission</a:t>
              </a:r>
            </a:p>
          </p:txBody>
        </p:sp>
        <p:sp>
          <p:nvSpPr>
            <p:cNvPr id="554037" name="AutoShape 53">
              <a:extLst>
                <a:ext uri="{FF2B5EF4-FFF2-40B4-BE49-F238E27FC236}">
                  <a16:creationId xmlns:a16="http://schemas.microsoft.com/office/drawing/2014/main" id="{40C21A0A-F2D9-4294-972D-924BFA85B53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266157" y="3669506"/>
              <a:ext cx="165100" cy="1252538"/>
            </a:xfrm>
            <a:prstGeom prst="leftBrace">
              <a:avLst>
                <a:gd name="adj1" fmla="val 63009"/>
                <a:gd name="adj2" fmla="val 53704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>
            <a:extLst>
              <a:ext uri="{FF2B5EF4-FFF2-40B4-BE49-F238E27FC236}">
                <a16:creationId xmlns:a16="http://schemas.microsoft.com/office/drawing/2014/main" id="{123F16C5-571F-4F9E-A285-32A6026F0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/>
            <a:r>
              <a:rPr lang="en-US" altLang="en-US"/>
              <a:t>ALOHA Model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CC149A44-44CB-4F32-B43E-76F2D6BA9F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88963" y="1025525"/>
            <a:ext cx="7539037" cy="1812925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2000" dirty="0"/>
              <a:t>Definitions and assumptions</a:t>
            </a:r>
          </a:p>
          <a:p>
            <a:pPr marL="557213" lvl="1" indent="-214313" eaLnBrk="1" hangingPunct="1">
              <a:buFont typeface="Wingdings" charset="2"/>
              <a:buChar char="l"/>
              <a:defRPr/>
            </a:pPr>
            <a:r>
              <a:rPr lang="en-US" altLang="x-none" sz="1500" i="1" dirty="0"/>
              <a:t>X:</a:t>
            </a:r>
            <a:r>
              <a:rPr lang="en-US" altLang="x-none" sz="1500" dirty="0"/>
              <a:t> frame transmission time (assume constant)</a:t>
            </a:r>
          </a:p>
          <a:p>
            <a:pPr marL="557213" lvl="1" indent="-214313" eaLnBrk="1" hangingPunct="1">
              <a:buFont typeface="Wingdings" charset="2"/>
              <a:buChar char="l"/>
              <a:defRPr/>
            </a:pPr>
            <a:r>
              <a:rPr lang="en-US" altLang="x-none" sz="1500" i="1" dirty="0"/>
              <a:t>S</a:t>
            </a:r>
            <a:r>
              <a:rPr lang="en-US" altLang="x-none" sz="1500" dirty="0"/>
              <a:t>:  throughput (average # successful frame transmissions per </a:t>
            </a:r>
            <a:r>
              <a:rPr lang="en-US" altLang="x-none" sz="1500" i="1" dirty="0"/>
              <a:t>X </a:t>
            </a:r>
            <a:r>
              <a:rPr lang="en-US" altLang="x-none" sz="1500" dirty="0"/>
              <a:t>seconds)</a:t>
            </a:r>
          </a:p>
          <a:p>
            <a:pPr marL="557213" lvl="1" indent="-214313" eaLnBrk="1" hangingPunct="1">
              <a:buFont typeface="Wingdings" charset="2"/>
              <a:buChar char="l"/>
              <a:defRPr/>
            </a:pPr>
            <a:r>
              <a:rPr lang="en-US" altLang="x-none" sz="1500" i="1" dirty="0"/>
              <a:t>G</a:t>
            </a:r>
            <a:r>
              <a:rPr lang="en-US" altLang="x-none" sz="1500" dirty="0"/>
              <a:t>: load (average # transmission attempts per X sec.) </a:t>
            </a:r>
          </a:p>
          <a:p>
            <a:pPr marL="557213" lvl="1" indent="-214313" eaLnBrk="1" hangingPunct="1">
              <a:buFont typeface="Wingdings" charset="2"/>
              <a:buChar char="l"/>
              <a:defRPr/>
            </a:pPr>
            <a:r>
              <a:rPr lang="en-US" altLang="x-none" sz="1500" i="1" dirty="0" err="1"/>
              <a:t>P</a:t>
            </a:r>
            <a:r>
              <a:rPr lang="en-US" altLang="x-none" sz="1500" i="1" baseline="-25000" dirty="0" err="1"/>
              <a:t>success</a:t>
            </a:r>
            <a:r>
              <a:rPr lang="en-US" altLang="x-none" sz="1500" dirty="0"/>
              <a:t> : probability a frame transmission is successful</a:t>
            </a:r>
            <a:endParaRPr lang="en-US" altLang="x-none" sz="1500" i="1" baseline="-25000" dirty="0"/>
          </a:p>
          <a:p>
            <a:pPr marL="557213" lvl="1" indent="-214313" eaLnBrk="1" hangingPunct="1">
              <a:buFont typeface="Wingdings" charset="2"/>
              <a:buChar char="l"/>
              <a:defRPr/>
            </a:pPr>
            <a:endParaRPr lang="en-US" altLang="x-none" sz="1575" dirty="0">
              <a:sym typeface="Symbol" charset="2"/>
            </a:endParaRPr>
          </a:p>
          <a:p>
            <a:pPr marL="857250" lvl="2" indent="-171450" eaLnBrk="1" hangingPunct="1">
              <a:buFont typeface="Wingdings" charset="2"/>
              <a:buChar char="l"/>
              <a:defRPr/>
            </a:pPr>
            <a:endParaRPr lang="en-US" altLang="x-none" sz="1350" dirty="0">
              <a:sym typeface="Symbol" charset="2"/>
            </a:endParaRPr>
          </a:p>
        </p:txBody>
      </p:sp>
      <p:grpSp>
        <p:nvGrpSpPr>
          <p:cNvPr id="24579" name="Group 2">
            <a:extLst>
              <a:ext uri="{FF2B5EF4-FFF2-40B4-BE49-F238E27FC236}">
                <a16:creationId xmlns:a16="http://schemas.microsoft.com/office/drawing/2014/main" id="{877102AE-11A0-4625-BCA3-D7C666FD955D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2671763"/>
            <a:ext cx="6230937" cy="1925637"/>
            <a:chOff x="1598613" y="3077737"/>
            <a:chExt cx="6230937" cy="1926063"/>
          </a:xfrm>
        </p:grpSpPr>
        <p:graphicFrame>
          <p:nvGraphicFramePr>
            <p:cNvPr id="24580" name="Object 5">
              <a:extLst>
                <a:ext uri="{FF2B5EF4-FFF2-40B4-BE49-F238E27FC236}">
                  <a16:creationId xmlns:a16="http://schemas.microsoft.com/office/drawing/2014/main" id="{333D8BD9-50EB-4F12-A204-EB35F9A146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5692" y="3077737"/>
            <a:ext cx="144145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36600" imgH="228600" progId="Equation.3">
                    <p:embed/>
                  </p:oleObj>
                </mc:Choice>
                <mc:Fallback>
                  <p:oleObj name="Equation" r:id="rId3" imgW="736600" imgH="228600" progId="Equation.3">
                    <p:embed/>
                    <p:pic>
                      <p:nvPicPr>
                        <p:cNvPr id="24580" name="Object 5">
                          <a:extLst>
                            <a:ext uri="{FF2B5EF4-FFF2-40B4-BE49-F238E27FC236}">
                              <a16:creationId xmlns:a16="http://schemas.microsoft.com/office/drawing/2014/main" id="{333D8BD9-50EB-4F12-A204-EB35F9A146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5692" y="3077737"/>
                          <a:ext cx="1441450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81" name="Group 20">
              <a:extLst>
                <a:ext uri="{FF2B5EF4-FFF2-40B4-BE49-F238E27FC236}">
                  <a16:creationId xmlns:a16="http://schemas.microsoft.com/office/drawing/2014/main" id="{5D0107C7-4370-4DBD-B9BB-F79623BE2D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613" y="3614739"/>
              <a:ext cx="3673475" cy="1385042"/>
              <a:chOff x="382" y="3036"/>
              <a:chExt cx="3086" cy="1163"/>
            </a:xfrm>
          </p:grpSpPr>
          <p:sp>
            <p:nvSpPr>
              <p:cNvPr id="24583" name="Line 7">
                <a:extLst>
                  <a:ext uri="{FF2B5EF4-FFF2-40B4-BE49-F238E27FC236}">
                    <a16:creationId xmlns:a16="http://schemas.microsoft.com/office/drawing/2014/main" id="{DC9E28FD-3E34-484B-843E-D1EFBDD82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2" y="3500"/>
                <a:ext cx="3086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27" name="Rectangle 9">
                <a:extLst>
                  <a:ext uri="{FF2B5EF4-FFF2-40B4-BE49-F238E27FC236}">
                    <a16:creationId xmlns:a16="http://schemas.microsoft.com/office/drawing/2014/main" id="{6577C830-F824-49BE-BB0C-FF2948A17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3" y="3429"/>
                <a:ext cx="970" cy="7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  <p:sp>
            <p:nvSpPr>
              <p:cNvPr id="56328" name="Rectangle 10">
                <a:extLst>
                  <a:ext uri="{FF2B5EF4-FFF2-40B4-BE49-F238E27FC236}">
                    <a16:creationId xmlns:a16="http://schemas.microsoft.com/office/drawing/2014/main" id="{87D4D75C-3301-4D93-A6F3-8395C6E89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" y="3433"/>
                <a:ext cx="971" cy="75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  <p:sp>
            <p:nvSpPr>
              <p:cNvPr id="56329" name="Text Box 11">
                <a:extLst>
                  <a:ext uri="{FF2B5EF4-FFF2-40B4-BE49-F238E27FC236}">
                    <a16:creationId xmlns:a16="http://schemas.microsoft.com/office/drawing/2014/main" id="{FF01A01D-CA93-448B-9F72-A278EAF28E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2" y="3525"/>
                <a:ext cx="25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x-none" sz="1350"/>
                  <a:t>X</a:t>
                </a:r>
              </a:p>
            </p:txBody>
          </p:sp>
          <p:sp>
            <p:nvSpPr>
              <p:cNvPr id="56330" name="Text Box 12">
                <a:extLst>
                  <a:ext uri="{FF2B5EF4-FFF2-40B4-BE49-F238E27FC236}">
                    <a16:creationId xmlns:a16="http://schemas.microsoft.com/office/drawing/2014/main" id="{86ACBF7B-40FD-4716-89DD-FA3D8193D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6" y="3533"/>
                <a:ext cx="25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x-none" sz="1350"/>
                  <a:t>X</a:t>
                </a:r>
              </a:p>
            </p:txBody>
          </p:sp>
          <p:sp>
            <p:nvSpPr>
              <p:cNvPr id="56331" name="AutoShape 14">
                <a:extLst>
                  <a:ext uri="{FF2B5EF4-FFF2-40B4-BE49-F238E27FC236}">
                    <a16:creationId xmlns:a16="http://schemas.microsoft.com/office/drawing/2014/main" id="{279BECFD-FC90-449C-AFD7-D53AF4077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3036"/>
                <a:ext cx="163" cy="345"/>
              </a:xfrm>
              <a:prstGeom prst="lightningBolt">
                <a:avLst/>
              </a:prstGeom>
              <a:solidFill>
                <a:srgbClr val="FF3300"/>
              </a:solidFill>
              <a:ln w="57150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  <p:sp>
            <p:nvSpPr>
              <p:cNvPr id="56332" name="Text Box 16">
                <a:extLst>
                  <a:ext uri="{FF2B5EF4-FFF2-40B4-BE49-F238E27FC236}">
                    <a16:creationId xmlns:a16="http://schemas.microsoft.com/office/drawing/2014/main" id="{B65A4F63-2100-4080-9250-E1CC52B8D9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4" y="3772"/>
                <a:ext cx="1299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x-none" sz="1350" dirty="0"/>
                  <a:t>Reference frame transmission</a:t>
                </a:r>
              </a:p>
            </p:txBody>
          </p:sp>
          <p:sp>
            <p:nvSpPr>
              <p:cNvPr id="56333" name="Text Box 17">
                <a:extLst>
                  <a:ext uri="{FF2B5EF4-FFF2-40B4-BE49-F238E27FC236}">
                    <a16:creationId xmlns:a16="http://schemas.microsoft.com/office/drawing/2014/main" id="{717BEDB2-1345-4A11-8104-339FEBD08F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1" y="3772"/>
                <a:ext cx="926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x-none" sz="1350"/>
                  <a:t>Prior interval</a:t>
                </a:r>
              </a:p>
            </p:txBody>
          </p:sp>
          <p:sp>
            <p:nvSpPr>
              <p:cNvPr id="56334" name="Rectangle 18">
                <a:extLst>
                  <a:ext uri="{FF2B5EF4-FFF2-40B4-BE49-F238E27FC236}">
                    <a16:creationId xmlns:a16="http://schemas.microsoft.com/office/drawing/2014/main" id="{67D20116-DF5F-484B-B496-356B1D677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340"/>
                <a:ext cx="971" cy="75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24582" name="Rectangle 19">
              <a:extLst>
                <a:ext uri="{FF2B5EF4-FFF2-40B4-BE49-F238E27FC236}">
                  <a16:creationId xmlns:a16="http://schemas.microsoft.com/office/drawing/2014/main" id="{24BB48C9-B194-40F1-998E-C0165A2E1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950" y="3109913"/>
              <a:ext cx="2260600" cy="1893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ea typeface="MS PGothic" panose="020B0600070205080204" pitchFamily="34" charset="-128"/>
                </a:rPr>
                <a:t>Any transmission that begins during </a:t>
              </a:r>
              <a:r>
                <a:rPr lang="en-US" altLang="en-US" sz="1500">
                  <a:solidFill>
                    <a:srgbClr val="FF0000"/>
                  </a:solidFill>
                  <a:ea typeface="MS PGothic" panose="020B0600070205080204" pitchFamily="34" charset="-128"/>
                </a:rPr>
                <a:t>vulnerable period </a:t>
              </a:r>
              <a:r>
                <a:rPr lang="en-US" altLang="en-US" sz="1500">
                  <a:ea typeface="MS PGothic" panose="020B0600070205080204" pitchFamily="34" charset="-128"/>
                </a:rPr>
                <a:t>leads to collision</a:t>
              </a:r>
            </a:p>
            <a:p>
              <a:pPr eaLnBrk="1" hangingPunct="1"/>
              <a:r>
                <a:rPr lang="en-US" altLang="en-US" sz="1500">
                  <a:ea typeface="MS PGothic" panose="020B0600070205080204" pitchFamily="34" charset="-128"/>
                </a:rPr>
                <a:t>Success if no arrivals during 2X seconds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3437FD3-6456-4DEB-8C82-2704B72EC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/>
            <a:r>
              <a:rPr lang="en-US" altLang="en-US"/>
              <a:t>Abramson</a:t>
            </a:r>
            <a:r>
              <a:rPr lang="ja-JP" altLang="en-US">
                <a:ea typeface="MS PGothic" panose="020B0600070205080204" pitchFamily="34" charset="-128"/>
              </a:rPr>
              <a:t>’</a:t>
            </a:r>
            <a:r>
              <a:rPr lang="en-US" altLang="ja-JP">
                <a:ea typeface="MS PGothic" panose="020B0600070205080204" pitchFamily="34" charset="-128"/>
              </a:rPr>
              <a:t>s Assumption</a:t>
            </a:r>
            <a:endParaRPr lang="en-US" altLang="en-US"/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C586AD6-F68B-4D30-87F7-810FCDDC58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065213"/>
            <a:ext cx="8269288" cy="1728787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2000" dirty="0">
                <a:solidFill>
                  <a:srgbClr val="FF0000"/>
                </a:solidFill>
              </a:rPr>
              <a:t>What is probability of no arrivals in vulnerable period?</a:t>
            </a:r>
          </a:p>
          <a:p>
            <a:pPr lvl="1"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600" dirty="0"/>
              <a:t>Abramson assumption:  Effect of </a:t>
            </a:r>
            <a:r>
              <a:rPr lang="en-US" altLang="x-none" sz="1600" dirty="0" err="1"/>
              <a:t>backoff</a:t>
            </a:r>
            <a:r>
              <a:rPr lang="en-US" altLang="x-none" sz="1600" dirty="0"/>
              <a:t> algorithm is that frame arrivals are equally likely to occur at any time interval</a:t>
            </a:r>
          </a:p>
          <a:p>
            <a:pPr lvl="1"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600" i="1" dirty="0"/>
              <a:t>G</a:t>
            </a:r>
            <a:r>
              <a:rPr lang="en-US" altLang="x-none" sz="1600" dirty="0"/>
              <a:t> is avg. # arrivals per </a:t>
            </a:r>
            <a:r>
              <a:rPr lang="en-US" altLang="x-none" sz="1600" i="1" dirty="0"/>
              <a:t>X</a:t>
            </a:r>
            <a:r>
              <a:rPr lang="en-US" altLang="x-none" sz="1600" dirty="0"/>
              <a:t> seconds, divide </a:t>
            </a:r>
            <a:r>
              <a:rPr lang="en-US" altLang="x-none" sz="1600" i="1" dirty="0"/>
              <a:t>X</a:t>
            </a:r>
            <a:r>
              <a:rPr lang="en-US" altLang="x-none" sz="1600" dirty="0"/>
              <a:t> into </a:t>
            </a:r>
            <a:r>
              <a:rPr lang="en-US" altLang="x-none" sz="1600" i="1" dirty="0"/>
              <a:t>n</a:t>
            </a:r>
            <a:r>
              <a:rPr lang="en-US" altLang="x-none" sz="1600" dirty="0"/>
              <a:t> intervals of duration </a:t>
            </a:r>
            <a:r>
              <a:rPr lang="en-US" altLang="x-none" sz="1600" dirty="0">
                <a:latin typeface="Symbol" charset="2"/>
              </a:rPr>
              <a:t>D </a:t>
            </a:r>
            <a:r>
              <a:rPr lang="en-US" altLang="x-none" sz="1600" dirty="0"/>
              <a:t>= </a:t>
            </a:r>
            <a:r>
              <a:rPr lang="en-US" altLang="x-none" sz="1600" i="1" dirty="0"/>
              <a:t>X/n</a:t>
            </a:r>
            <a:endParaRPr lang="en-US" altLang="x-none" sz="1600" dirty="0"/>
          </a:p>
          <a:p>
            <a:pPr lvl="1"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600" i="1" dirty="0"/>
              <a:t>p = </a:t>
            </a:r>
            <a:r>
              <a:rPr lang="en-US" altLang="x-none" sz="1600" dirty="0"/>
              <a:t>probability of arrival in </a:t>
            </a:r>
            <a:r>
              <a:rPr lang="en-US" altLang="x-none" sz="1600" dirty="0">
                <a:latin typeface="Symbol" charset="2"/>
              </a:rPr>
              <a:t>D</a:t>
            </a:r>
            <a:r>
              <a:rPr lang="en-US" altLang="x-none" sz="1600" dirty="0"/>
              <a:t> interval, then </a:t>
            </a:r>
            <a:r>
              <a:rPr lang="en-US" altLang="x-none" sz="1600" i="1" dirty="0"/>
              <a:t>G = n p</a:t>
            </a:r>
            <a:r>
              <a:rPr lang="en-US" altLang="x-none" sz="1600" dirty="0"/>
              <a:t> since </a:t>
            </a:r>
            <a:r>
              <a:rPr lang="en-US" altLang="x-none" sz="1600" i="1" dirty="0"/>
              <a:t>n</a:t>
            </a:r>
            <a:r>
              <a:rPr lang="en-US" altLang="x-none" sz="1600" dirty="0"/>
              <a:t> intervals in </a:t>
            </a:r>
            <a:r>
              <a:rPr lang="en-US" altLang="x-none" sz="1600" i="1" dirty="0"/>
              <a:t>X</a:t>
            </a:r>
            <a:r>
              <a:rPr lang="en-US" altLang="x-none" sz="1600" dirty="0"/>
              <a:t> seconds</a:t>
            </a:r>
          </a:p>
          <a:p>
            <a:pPr eaLnBrk="1" hangingPunct="1">
              <a:buFont typeface="Wingdings" charset="2"/>
              <a:buChar char="l"/>
              <a:defRPr/>
            </a:pPr>
            <a:endParaRPr lang="en-US" altLang="x-none" sz="1650" dirty="0"/>
          </a:p>
        </p:txBody>
      </p:sp>
      <p:graphicFrame>
        <p:nvGraphicFramePr>
          <p:cNvPr id="26627" name="Object 11">
            <a:extLst>
              <a:ext uri="{FF2B5EF4-FFF2-40B4-BE49-F238E27FC236}">
                <a16:creationId xmlns:a16="http://schemas.microsoft.com/office/drawing/2014/main" id="{309753CA-5845-4CF3-AA26-60FD473E8BD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363663" y="2874963"/>
          <a:ext cx="492918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94000" imgH="863600" progId="Equation.3">
                  <p:embed/>
                </p:oleObj>
              </mc:Choice>
              <mc:Fallback>
                <p:oleObj name="Equation" r:id="rId3" imgW="2794000" imgH="863600" progId="Equation.3">
                  <p:embed/>
                  <p:pic>
                    <p:nvPicPr>
                      <p:cNvPr id="26627" name="Object 11">
                        <a:extLst>
                          <a:ext uri="{FF2B5EF4-FFF2-40B4-BE49-F238E27FC236}">
                            <a16:creationId xmlns:a16="http://schemas.microsoft.com/office/drawing/2014/main" id="{309753CA-5845-4CF3-AA26-60FD473E8B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874963"/>
                        <a:ext cx="4929187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Box 3">
            <a:extLst>
              <a:ext uri="{FF2B5EF4-FFF2-40B4-BE49-F238E27FC236}">
                <a16:creationId xmlns:a16="http://schemas.microsoft.com/office/drawing/2014/main" id="{921D2AB3-3E77-499C-93FB-CCF26D778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163" y="2911475"/>
            <a:ext cx="1273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S = </a:t>
            </a:r>
            <a:r>
              <a:rPr lang="en-US" altLang="en-US" sz="2000" i="1"/>
              <a:t>Ge</a:t>
            </a:r>
            <a:r>
              <a:rPr lang="en-US" altLang="en-US" sz="2000" i="1" baseline="30000"/>
              <a:t>-2G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82825342-D239-4683-865A-0EFEAE2C5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8475" y="92075"/>
            <a:ext cx="4962525" cy="765175"/>
          </a:xfrm>
        </p:spPr>
        <p:txBody>
          <a:bodyPr/>
          <a:lstStyle/>
          <a:p>
            <a:pPr eaLnBrk="1" hangingPunct="1"/>
            <a:r>
              <a:rPr lang="en-US" altLang="en-US"/>
              <a:t>Slotted ALOHA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AC49C1B5-AE7E-48D4-B59C-BEBCE08476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38475" y="1085850"/>
            <a:ext cx="5080000" cy="2632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Char char="l"/>
              <a:defRPr/>
            </a:pPr>
            <a:r>
              <a:rPr lang="en-US" altLang="x-none" dirty="0"/>
              <a:t>ALOHA performance depends on probability of collisions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Char char="l"/>
              <a:defRPr/>
            </a:pPr>
            <a:r>
              <a:rPr lang="en-US" altLang="x-none" dirty="0"/>
              <a:t>Reducing vulnerable period can reduce collision probability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Char char="l"/>
              <a:defRPr/>
            </a:pPr>
            <a:r>
              <a:rPr lang="en-US" altLang="x-none" dirty="0"/>
              <a:t>Slotted ALOHA reduces collision probability by constraining the stations to transmit in synchronized manner.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endParaRPr lang="en-US" altLang="x-none" sz="1950" dirty="0"/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endParaRPr lang="en-US" altLang="x-none" sz="1425" dirty="0"/>
          </a:p>
        </p:txBody>
      </p:sp>
      <p:grpSp>
        <p:nvGrpSpPr>
          <p:cNvPr id="28675" name="Group 12">
            <a:extLst>
              <a:ext uri="{FF2B5EF4-FFF2-40B4-BE49-F238E27FC236}">
                <a16:creationId xmlns:a16="http://schemas.microsoft.com/office/drawing/2014/main" id="{96A15953-A63E-434C-827D-C0F19CCA387D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00075"/>
            <a:ext cx="1885950" cy="3698875"/>
            <a:chOff x="685800" y="609600"/>
            <a:chExt cx="2667000" cy="62484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5F71109-9C75-4F5D-8FF4-94744A7CC9E2}"/>
                </a:ext>
              </a:extLst>
            </p:cNvPr>
            <p:cNvSpPr/>
            <p:nvPr/>
          </p:nvSpPr>
          <p:spPr>
            <a:xfrm>
              <a:off x="685800" y="2972193"/>
              <a:ext cx="2667000" cy="38858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A628D71-DA28-4FD2-A2F7-90886B787977}"/>
                </a:ext>
              </a:extLst>
            </p:cNvPr>
            <p:cNvSpPr/>
            <p:nvPr/>
          </p:nvSpPr>
          <p:spPr>
            <a:xfrm>
              <a:off x="1143770" y="609600"/>
              <a:ext cx="1903717" cy="25905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E5564CD2-9A51-45E9-90DE-74621719E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Slotted ALOHA Model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1FA1CCDF-2A54-4002-BD62-09786054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9925" y="1085850"/>
            <a:ext cx="6988175" cy="1274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Time is slotted in X seconds slots (X is frame transmission time)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Stations synchronized to frame times (may incur waiting time)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Stations transmit frames only at the beginning of a time slot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800" dirty="0" err="1"/>
              <a:t>Backoff</a:t>
            </a:r>
            <a:r>
              <a:rPr lang="en-US" altLang="x-none" sz="1800" dirty="0"/>
              <a:t> intervals in multiples of slots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endParaRPr lang="en-US" altLang="x-none" sz="1950" dirty="0"/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endParaRPr lang="en-US" altLang="x-none" sz="1950" dirty="0"/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endParaRPr lang="en-US" altLang="x-none" sz="1425" dirty="0"/>
          </a:p>
        </p:txBody>
      </p:sp>
      <p:grpSp>
        <p:nvGrpSpPr>
          <p:cNvPr id="30723" name="Group 1">
            <a:extLst>
              <a:ext uri="{FF2B5EF4-FFF2-40B4-BE49-F238E27FC236}">
                <a16:creationId xmlns:a16="http://schemas.microsoft.com/office/drawing/2014/main" id="{1D4A1E93-3C29-40FB-89D5-EB558BAF5DCB}"/>
              </a:ext>
            </a:extLst>
          </p:cNvPr>
          <p:cNvGrpSpPr>
            <a:grpSpLocks/>
          </p:cNvGrpSpPr>
          <p:nvPr/>
        </p:nvGrpSpPr>
        <p:grpSpPr bwMode="auto">
          <a:xfrm>
            <a:off x="1398588" y="2500313"/>
            <a:ext cx="6343650" cy="1524000"/>
            <a:chOff x="1398588" y="2347913"/>
            <a:chExt cx="6343650" cy="1524000"/>
          </a:xfrm>
        </p:grpSpPr>
        <p:grpSp>
          <p:nvGrpSpPr>
            <p:cNvPr id="30724" name="Group 40">
              <a:extLst>
                <a:ext uri="{FF2B5EF4-FFF2-40B4-BE49-F238E27FC236}">
                  <a16:creationId xmlns:a16="http://schemas.microsoft.com/office/drawing/2014/main" id="{DE00F3F7-C53F-4554-9092-C20AEF7B7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9388" y="2801938"/>
              <a:ext cx="5962650" cy="114300"/>
              <a:chOff x="797" y="2493"/>
              <a:chExt cx="4102" cy="60"/>
            </a:xfrm>
          </p:grpSpPr>
          <p:sp>
            <p:nvSpPr>
              <p:cNvPr id="30744" name="Line 41">
                <a:extLst>
                  <a:ext uri="{FF2B5EF4-FFF2-40B4-BE49-F238E27FC236}">
                    <a16:creationId xmlns:a16="http://schemas.microsoft.com/office/drawing/2014/main" id="{73E47423-8094-42A8-82EC-7E99FB1D0D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7" y="2517"/>
                <a:ext cx="406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Freeform 42">
                <a:extLst>
                  <a:ext uri="{FF2B5EF4-FFF2-40B4-BE49-F238E27FC236}">
                    <a16:creationId xmlns:a16="http://schemas.microsoft.com/office/drawing/2014/main" id="{CC95EF0E-EE6A-452A-925A-C7CC5D394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493"/>
                <a:ext cx="60" cy="60"/>
              </a:xfrm>
              <a:custGeom>
                <a:avLst/>
                <a:gdLst>
                  <a:gd name="T0" fmla="*/ 0 w 60"/>
                  <a:gd name="T1" fmla="*/ 60 h 60"/>
                  <a:gd name="T2" fmla="*/ 60 w 60"/>
                  <a:gd name="T3" fmla="*/ 24 h 60"/>
                  <a:gd name="T4" fmla="*/ 0 w 60"/>
                  <a:gd name="T5" fmla="*/ 0 h 60"/>
                  <a:gd name="T6" fmla="*/ 0 w 60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60"/>
                  <a:gd name="T14" fmla="*/ 60 w 6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60">
                    <a:moveTo>
                      <a:pt x="0" y="60"/>
                    </a:moveTo>
                    <a:lnTo>
                      <a:pt x="60" y="24"/>
                    </a:lnTo>
                    <a:lnTo>
                      <a:pt x="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420" name="Rectangle 43">
              <a:extLst>
                <a:ext uri="{FF2B5EF4-FFF2-40B4-BE49-F238E27FC236}">
                  <a16:creationId xmlns:a16="http://schemas.microsoft.com/office/drawing/2014/main" id="{681BCE2C-EB51-4076-B3AB-9350B53D9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813" y="2573338"/>
              <a:ext cx="225425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0726" name="Rectangle 44">
              <a:extLst>
                <a:ext uri="{FF2B5EF4-FFF2-40B4-BE49-F238E27FC236}">
                  <a16:creationId xmlns:a16="http://schemas.microsoft.com/office/drawing/2014/main" id="{A7C10305-0EDA-4CE8-8501-8B6871C35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4263" y="2762250"/>
              <a:ext cx="52387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ea typeface="MS PGothic" panose="020B0600070205080204" pitchFamily="34" charset="-128"/>
                </a:rPr>
                <a:t>t</a:t>
              </a:r>
              <a:endParaRPr lang="en-US" altLang="en-US" sz="900">
                <a:ea typeface="MS PGothic" panose="020B0600070205080204" pitchFamily="34" charset="-128"/>
              </a:endParaRPr>
            </a:p>
          </p:txBody>
        </p:sp>
        <p:sp>
          <p:nvSpPr>
            <p:cNvPr id="30727" name="Line 45">
              <a:extLst>
                <a:ext uri="{FF2B5EF4-FFF2-40B4-BE49-F238E27FC236}">
                  <a16:creationId xmlns:a16="http://schemas.microsoft.com/office/drawing/2014/main" id="{8007EF3E-3F0B-44AE-B826-3DCB7F283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888" y="2735263"/>
              <a:ext cx="1587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Line 46">
              <a:extLst>
                <a:ext uri="{FF2B5EF4-FFF2-40B4-BE49-F238E27FC236}">
                  <a16:creationId xmlns:a16="http://schemas.microsoft.com/office/drawing/2014/main" id="{D06A7DE8-F448-403C-B325-194439FE0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138" y="2711450"/>
              <a:ext cx="1587" cy="230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4" name="Rectangle 47">
              <a:extLst>
                <a:ext uri="{FF2B5EF4-FFF2-40B4-BE49-F238E27FC236}">
                  <a16:creationId xmlns:a16="http://schemas.microsoft.com/office/drawing/2014/main" id="{20D57013-E742-4D10-B5B1-9A4E6D299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488" y="2706688"/>
              <a:ext cx="642937" cy="13335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60425" name="Rectangle 48">
              <a:extLst>
                <a:ext uri="{FF2B5EF4-FFF2-40B4-BE49-F238E27FC236}">
                  <a16:creationId xmlns:a16="http://schemas.microsoft.com/office/drawing/2014/main" id="{DD295627-4AC6-4AE4-989D-474AEF31F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9138" y="2705100"/>
              <a:ext cx="644525" cy="1365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60426" name="Rectangle 49">
              <a:extLst>
                <a:ext uri="{FF2B5EF4-FFF2-40B4-BE49-F238E27FC236}">
                  <a16:creationId xmlns:a16="http://schemas.microsoft.com/office/drawing/2014/main" id="{52DC869F-27F3-4545-9DDC-3815962D8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2849563"/>
              <a:ext cx="833437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0732" name="Rectangle 50">
              <a:extLst>
                <a:ext uri="{FF2B5EF4-FFF2-40B4-BE49-F238E27FC236}">
                  <a16:creationId xmlns:a16="http://schemas.microsoft.com/office/drawing/2014/main" id="{74F92258-ABE6-498C-BD8B-B285133FE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288" y="2941638"/>
              <a:ext cx="573087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ea typeface="MS PGothic" panose="020B0600070205080204" pitchFamily="34" charset="-128"/>
                </a:rPr>
                <a:t>(k+1)X</a:t>
              </a:r>
              <a:endParaRPr lang="en-US" altLang="en-US" sz="900">
                <a:ea typeface="MS PGothic" panose="020B0600070205080204" pitchFamily="34" charset="-128"/>
              </a:endParaRPr>
            </a:p>
          </p:txBody>
        </p:sp>
        <p:sp>
          <p:nvSpPr>
            <p:cNvPr id="60428" name="Rectangle 51">
              <a:extLst>
                <a:ext uri="{FF2B5EF4-FFF2-40B4-BE49-F238E27FC236}">
                  <a16:creationId xmlns:a16="http://schemas.microsoft.com/office/drawing/2014/main" id="{D92651F9-949E-4BCB-8161-B8F57A8F0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588" y="2895600"/>
              <a:ext cx="41592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0734" name="Rectangle 52">
              <a:extLst>
                <a:ext uri="{FF2B5EF4-FFF2-40B4-BE49-F238E27FC236}">
                  <a16:creationId xmlns:a16="http://schemas.microsoft.com/office/drawing/2014/main" id="{40F242BB-5E23-4ABA-BB2D-C6BEB2F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225" y="2986088"/>
              <a:ext cx="223838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ea typeface="MS PGothic" panose="020B0600070205080204" pitchFamily="34" charset="-128"/>
                </a:rPr>
                <a:t>kX</a:t>
              </a:r>
              <a:endParaRPr lang="en-US" altLang="en-US" sz="900">
                <a:ea typeface="MS PGothic" panose="020B0600070205080204" pitchFamily="34" charset="-128"/>
              </a:endParaRPr>
            </a:p>
          </p:txBody>
        </p:sp>
        <p:sp>
          <p:nvSpPr>
            <p:cNvPr id="60430" name="Rectangle 53">
              <a:extLst>
                <a:ext uri="{FF2B5EF4-FFF2-40B4-BE49-F238E27FC236}">
                  <a16:creationId xmlns:a16="http://schemas.microsoft.com/office/drawing/2014/main" id="{2B2DB7C6-056E-4E7C-8D59-869142F97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613" y="2871788"/>
              <a:ext cx="312737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60431" name="Rectangle 54">
              <a:extLst>
                <a:ext uri="{FF2B5EF4-FFF2-40B4-BE49-F238E27FC236}">
                  <a16:creationId xmlns:a16="http://schemas.microsoft.com/office/drawing/2014/main" id="{1077406E-6141-4B74-8220-352B64E8A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2895600"/>
              <a:ext cx="125095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60432" name="Rectangle 55">
              <a:extLst>
                <a:ext uri="{FF2B5EF4-FFF2-40B4-BE49-F238E27FC236}">
                  <a16:creationId xmlns:a16="http://schemas.microsoft.com/office/drawing/2014/main" id="{3F84A847-A9A7-44A9-A24C-969D8D91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713" y="3009900"/>
              <a:ext cx="1585912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  <a:defRPr/>
              </a:pPr>
              <a:r>
                <a:rPr lang="en-US" altLang="x-none" sz="1500" i="1">
                  <a:solidFill>
                    <a:srgbClr val="000000"/>
                  </a:solidFill>
                </a:rPr>
                <a:t>t</a:t>
              </a:r>
              <a:r>
                <a:rPr lang="en-US" altLang="x-none" sz="1500" i="1" baseline="-25000">
                  <a:solidFill>
                    <a:srgbClr val="000000"/>
                  </a:solidFill>
                </a:rPr>
                <a:t>0</a:t>
              </a:r>
              <a:r>
                <a:rPr lang="en-US" altLang="x-none" sz="1050" i="1">
                  <a:solidFill>
                    <a:srgbClr val="000000"/>
                  </a:solidFill>
                </a:rPr>
                <a:t> </a:t>
              </a:r>
              <a:r>
                <a:rPr lang="en-US" altLang="x-none" sz="1500" i="1">
                  <a:solidFill>
                    <a:srgbClr val="000000"/>
                  </a:solidFill>
                </a:rPr>
                <a:t>+X+2</a:t>
              </a:r>
              <a:r>
                <a:rPr lang="en-US" altLang="x-none" sz="1500" i="1"/>
                <a:t>t</a:t>
              </a:r>
              <a:r>
                <a:rPr lang="en-US" altLang="x-none" sz="1500" i="1" baseline="-25000"/>
                <a:t>prop</a:t>
              </a:r>
              <a:r>
                <a:rPr lang="en-US" altLang="x-none" sz="1500" i="1">
                  <a:solidFill>
                    <a:srgbClr val="000000"/>
                  </a:solidFill>
                </a:rPr>
                <a:t>+ B</a:t>
              </a:r>
            </a:p>
          </p:txBody>
        </p:sp>
        <p:sp>
          <p:nvSpPr>
            <p:cNvPr id="30738" name="Rectangle 56">
              <a:extLst>
                <a:ext uri="{FF2B5EF4-FFF2-40B4-BE49-F238E27FC236}">
                  <a16:creationId xmlns:a16="http://schemas.microsoft.com/office/drawing/2014/main" id="{77797AAD-D27F-443C-9AFF-7A747F09D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700" y="3411538"/>
              <a:ext cx="91281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ea typeface="MS PGothic" panose="020B0600070205080204" pitchFamily="34" charset="-128"/>
                </a:rPr>
                <a:t>Vulnerableperiod</a:t>
              </a:r>
              <a:endParaRPr lang="en-US" altLang="en-US" sz="900">
                <a:ea typeface="MS PGothic" panose="020B0600070205080204" pitchFamily="34" charset="-128"/>
              </a:endParaRPr>
            </a:p>
          </p:txBody>
        </p:sp>
        <p:sp>
          <p:nvSpPr>
            <p:cNvPr id="30739" name="Rectangle 61">
              <a:extLst>
                <a:ext uri="{FF2B5EF4-FFF2-40B4-BE49-F238E27FC236}">
                  <a16:creationId xmlns:a16="http://schemas.microsoft.com/office/drawing/2014/main" id="{64F9698E-33AD-4452-9AD4-D2F7DC220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875" y="3309938"/>
              <a:ext cx="752475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ea typeface="MS PGothic" panose="020B0600070205080204" pitchFamily="34" charset="-128"/>
                </a:rPr>
                <a:t>Time-out</a:t>
              </a:r>
              <a:endParaRPr lang="en-US" altLang="en-US" sz="900">
                <a:ea typeface="MS PGothic" panose="020B0600070205080204" pitchFamily="34" charset="-128"/>
              </a:endParaRPr>
            </a:p>
          </p:txBody>
        </p:sp>
        <p:sp>
          <p:nvSpPr>
            <p:cNvPr id="30740" name="Rectangle 62">
              <a:extLst>
                <a:ext uri="{FF2B5EF4-FFF2-40B4-BE49-F238E27FC236}">
                  <a16:creationId xmlns:a16="http://schemas.microsoft.com/office/drawing/2014/main" id="{5C4F997C-E4F7-45C5-9E3B-2998FB340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113" y="2347913"/>
              <a:ext cx="1771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ea typeface="MS PGothic" panose="020B0600070205080204" pitchFamily="34" charset="-128"/>
                </a:rPr>
                <a:t>Backoff period    </a:t>
              </a:r>
              <a:r>
                <a:rPr lang="en-US" altLang="en-US" sz="1500" i="1">
                  <a:solidFill>
                    <a:srgbClr val="000000"/>
                  </a:solidFill>
                  <a:ea typeface="MS PGothic" panose="020B0600070205080204" pitchFamily="34" charset="-128"/>
                </a:rPr>
                <a:t>B</a:t>
              </a:r>
              <a:endParaRPr lang="en-US" altLang="en-US" sz="900">
                <a:ea typeface="MS PGothic" panose="020B0600070205080204" pitchFamily="34" charset="-128"/>
              </a:endParaRPr>
            </a:p>
          </p:txBody>
        </p:sp>
        <p:sp>
          <p:nvSpPr>
            <p:cNvPr id="60436" name="Rectangle 68">
              <a:extLst>
                <a:ext uri="{FF2B5EF4-FFF2-40B4-BE49-F238E27FC236}">
                  <a16:creationId xmlns:a16="http://schemas.microsoft.com/office/drawing/2014/main" id="{08D2F926-D170-40F7-91E3-6D2B5ABA3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738" y="2963863"/>
              <a:ext cx="15875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ea typeface="MS PGothic" panose="020B0600070205080204" pitchFamily="34" charset="-128"/>
                </a:rPr>
                <a:t>t</a:t>
              </a:r>
              <a:r>
                <a:rPr lang="en-US" altLang="en-US" sz="1500" i="1" baseline="-25000">
                  <a:solidFill>
                    <a:srgbClr val="000000"/>
                  </a:solidFill>
                  <a:ea typeface="MS PGothic" panose="020B0600070205080204" pitchFamily="34" charset="-128"/>
                </a:rPr>
                <a:t>0</a:t>
              </a:r>
              <a:r>
                <a:rPr lang="en-US" altLang="en-US" sz="1000" i="1">
                  <a:solidFill>
                    <a:srgbClr val="000000"/>
                  </a:solidFill>
                  <a:ea typeface="MS PGothic" panose="020B0600070205080204" pitchFamily="34" charset="-128"/>
                </a:rPr>
                <a:t> </a:t>
              </a:r>
              <a:r>
                <a:rPr lang="en-US" altLang="en-US" sz="1500" i="1">
                  <a:solidFill>
                    <a:srgbClr val="000000"/>
                  </a:solidFill>
                  <a:ea typeface="MS PGothic" panose="020B0600070205080204" pitchFamily="34" charset="-128"/>
                </a:rPr>
                <a:t>+X+2</a:t>
              </a: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500" i="1" baseline="-25000">
                  <a:ea typeface="MS PGothic" panose="020B0600070205080204" pitchFamily="34" charset="-128"/>
                </a:rPr>
                <a:t>prop</a:t>
              </a:r>
              <a:endParaRPr lang="en-US" altLang="en-US" sz="1500" i="1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0742" name="Line 70">
              <a:extLst>
                <a:ext uri="{FF2B5EF4-FFF2-40B4-BE49-F238E27FC236}">
                  <a16:creationId xmlns:a16="http://schemas.microsoft.com/office/drawing/2014/main" id="{80F24E1B-196D-4663-9E61-4917BA23F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2200" y="2605088"/>
              <a:ext cx="21399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AutoShape 71">
              <a:extLst>
                <a:ext uri="{FF2B5EF4-FFF2-40B4-BE49-F238E27FC236}">
                  <a16:creationId xmlns:a16="http://schemas.microsoft.com/office/drawing/2014/main" id="{AE3E2015-66E0-48E5-9743-0566443FB50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860550" y="2998788"/>
              <a:ext cx="187325" cy="581025"/>
            </a:xfrm>
            <a:prstGeom prst="leftBrace">
              <a:avLst>
                <a:gd name="adj1" fmla="val 25902"/>
                <a:gd name="adj2" fmla="val 50000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75ACFFD3-A9C1-42CC-9431-A760C94F0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/>
            <a:r>
              <a:rPr lang="en-US" altLang="en-US"/>
              <a:t>Throughput of Slotted ALOHA</a:t>
            </a:r>
          </a:p>
        </p:txBody>
      </p:sp>
      <p:graphicFrame>
        <p:nvGraphicFramePr>
          <p:cNvPr id="32770" name="Object 9">
            <a:extLst>
              <a:ext uri="{FF2B5EF4-FFF2-40B4-BE49-F238E27FC236}">
                <a16:creationId xmlns:a16="http://schemas.microsoft.com/office/drawing/2014/main" id="{817C757E-7649-448D-9A38-0AA74B4FF494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50875" y="1071563"/>
          <a:ext cx="3976688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8900" imgH="863600" progId="Equation.3">
                  <p:embed/>
                </p:oleObj>
              </mc:Choice>
              <mc:Fallback>
                <p:oleObj name="Equation" r:id="rId3" imgW="2628900" imgH="863600" progId="Equation.3">
                  <p:embed/>
                  <p:pic>
                    <p:nvPicPr>
                      <p:cNvPr id="32770" name="Object 9">
                        <a:extLst>
                          <a:ext uri="{FF2B5EF4-FFF2-40B4-BE49-F238E27FC236}">
                            <a16:creationId xmlns:a16="http://schemas.microsoft.com/office/drawing/2014/main" id="{817C757E-7649-448D-9A38-0AA74B4FF4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1071563"/>
                        <a:ext cx="3976688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1" name="Group 20">
            <a:extLst>
              <a:ext uri="{FF2B5EF4-FFF2-40B4-BE49-F238E27FC236}">
                <a16:creationId xmlns:a16="http://schemas.microsoft.com/office/drawing/2014/main" id="{A6B8C018-4127-451E-B41A-590D10060C3B}"/>
              </a:ext>
            </a:extLst>
          </p:cNvPr>
          <p:cNvGrpSpPr>
            <a:grpSpLocks/>
          </p:cNvGrpSpPr>
          <p:nvPr/>
        </p:nvGrpSpPr>
        <p:grpSpPr bwMode="auto">
          <a:xfrm>
            <a:off x="3741738" y="1981200"/>
            <a:ext cx="4378325" cy="2411413"/>
            <a:chOff x="1076" y="1224"/>
            <a:chExt cx="3678" cy="2328"/>
          </a:xfrm>
        </p:grpSpPr>
        <p:graphicFrame>
          <p:nvGraphicFramePr>
            <p:cNvPr id="32774" name="Object 21">
              <a:hlinkClick r:id="" action="ppaction://ole?verb=0"/>
              <a:extLst>
                <a:ext uri="{FF2B5EF4-FFF2-40B4-BE49-F238E27FC236}">
                  <a16:creationId xmlns:a16="http://schemas.microsoft.com/office/drawing/2014/main" id="{32F35FE4-B527-4F98-BC69-797E72ED3A1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04" y="1224"/>
            <a:ext cx="3216" cy="2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art" r:id="rId5" imgW="5057908" imgH="3467355" progId="Excel.Chart.8">
                    <p:embed followColorScheme="full"/>
                  </p:oleObj>
                </mc:Choice>
                <mc:Fallback>
                  <p:oleObj name="Chart" r:id="rId5" imgW="5057908" imgH="3467355" progId="Excel.Chart.8">
                    <p:embed followColorScheme="full"/>
                    <p:pic>
                      <p:nvPicPr>
                        <p:cNvPr id="32774" name="Object 21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32F35FE4-B527-4F98-BC69-797E72ED3A1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1224"/>
                          <a:ext cx="3216" cy="2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5" name="Rectangle 22">
              <a:extLst>
                <a:ext uri="{FF2B5EF4-FFF2-40B4-BE49-F238E27FC236}">
                  <a16:creationId xmlns:a16="http://schemas.microsoft.com/office/drawing/2014/main" id="{959E0EAC-2FF0-4170-9465-8DB80BF23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608"/>
              <a:ext cx="4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Ge</a:t>
              </a:r>
              <a:r>
                <a:rPr lang="en-US" altLang="en-US" sz="1500" i="1" baseline="30000">
                  <a:ea typeface="MS PGothic" panose="020B0600070205080204" pitchFamily="34" charset="-128"/>
                </a:rPr>
                <a:t>-G</a:t>
              </a:r>
            </a:p>
          </p:txBody>
        </p:sp>
        <p:sp>
          <p:nvSpPr>
            <p:cNvPr id="32776" name="Rectangle 23">
              <a:extLst>
                <a:ext uri="{FF2B5EF4-FFF2-40B4-BE49-F238E27FC236}">
                  <a16:creationId xmlns:a16="http://schemas.microsoft.com/office/drawing/2014/main" id="{D4ABE981-BBEB-416F-91AB-1686BFC0E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2136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Ge</a:t>
              </a:r>
              <a:r>
                <a:rPr lang="en-US" altLang="en-US" sz="1500" i="1" baseline="30000">
                  <a:ea typeface="MS PGothic" panose="020B0600070205080204" pitchFamily="34" charset="-128"/>
                </a:rPr>
                <a:t>-2G</a:t>
              </a:r>
            </a:p>
          </p:txBody>
        </p:sp>
        <p:sp>
          <p:nvSpPr>
            <p:cNvPr id="32777" name="Rectangle 24">
              <a:extLst>
                <a:ext uri="{FF2B5EF4-FFF2-40B4-BE49-F238E27FC236}">
                  <a16:creationId xmlns:a16="http://schemas.microsoft.com/office/drawing/2014/main" id="{1D408C86-AB05-4B6C-9065-9A36D0EA8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3137"/>
              <a:ext cx="2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G</a:t>
              </a:r>
            </a:p>
          </p:txBody>
        </p:sp>
        <p:sp>
          <p:nvSpPr>
            <p:cNvPr id="32778" name="Rectangle 25">
              <a:extLst>
                <a:ext uri="{FF2B5EF4-FFF2-40B4-BE49-F238E27FC236}">
                  <a16:creationId xmlns:a16="http://schemas.microsoft.com/office/drawing/2014/main" id="{B86C3A24-C162-4D6A-AA63-7E86435C3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190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S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62473" name="Rectangle 26">
              <a:extLst>
                <a:ext uri="{FF2B5EF4-FFF2-40B4-BE49-F238E27FC236}">
                  <a16:creationId xmlns:a16="http://schemas.microsoft.com/office/drawing/2014/main" id="{C94851C0-FA67-4B49-BE68-8B73E8200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1969"/>
              <a:ext cx="92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1/2e = 0.184</a:t>
              </a:r>
            </a:p>
          </p:txBody>
        </p:sp>
        <p:sp>
          <p:nvSpPr>
            <p:cNvPr id="62474" name="Rectangle 27">
              <a:extLst>
                <a:ext uri="{FF2B5EF4-FFF2-40B4-BE49-F238E27FC236}">
                  <a16:creationId xmlns:a16="http://schemas.microsoft.com/office/drawing/2014/main" id="{68657E94-9EA8-4B95-B8C9-952771336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1324"/>
              <a:ext cx="76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 dirty="0"/>
                <a:t>1/e=0.368</a:t>
              </a:r>
            </a:p>
          </p:txBody>
        </p:sp>
        <p:sp>
          <p:nvSpPr>
            <p:cNvPr id="32781" name="Line 28">
              <a:extLst>
                <a:ext uri="{FF2B5EF4-FFF2-40B4-BE49-F238E27FC236}">
                  <a16:creationId xmlns:a16="http://schemas.microsoft.com/office/drawing/2014/main" id="{61EBF479-E094-4BAE-80DD-929B64D1D7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8" y="2306"/>
              <a:ext cx="445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866" tIns="33338" rIns="67866" bIns="33338" anchor="ctr"/>
            <a:lstStyle/>
            <a:p>
              <a:endParaRPr lang="en-US"/>
            </a:p>
          </p:txBody>
        </p:sp>
        <p:sp>
          <p:nvSpPr>
            <p:cNvPr id="32782" name="Line 29">
              <a:extLst>
                <a:ext uri="{FF2B5EF4-FFF2-40B4-BE49-F238E27FC236}">
                  <a16:creationId xmlns:a16="http://schemas.microsoft.com/office/drawing/2014/main" id="{155EE269-9F84-4114-9F73-D0CC6F4DE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0" y="1752"/>
              <a:ext cx="281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866" tIns="33338" rIns="67866" bIns="33338" anchor="ctr"/>
            <a:lstStyle/>
            <a:p>
              <a:endParaRPr lang="en-US"/>
            </a:p>
          </p:txBody>
        </p:sp>
      </p:grpSp>
      <p:cxnSp>
        <p:nvCxnSpPr>
          <p:cNvPr id="32772" name="Straight Connector 2">
            <a:extLst>
              <a:ext uri="{FF2B5EF4-FFF2-40B4-BE49-F238E27FC236}">
                <a16:creationId xmlns:a16="http://schemas.microsoft.com/office/drawing/2014/main" id="{F170B71C-9EAC-47C1-A711-D59C139CEED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97600" y="2946400"/>
            <a:ext cx="9525" cy="558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3" name="Straight Connector 16">
            <a:extLst>
              <a:ext uri="{FF2B5EF4-FFF2-40B4-BE49-F238E27FC236}">
                <a16:creationId xmlns:a16="http://schemas.microsoft.com/office/drawing/2014/main" id="{67F6E631-F4D3-4D1C-BF9D-F61E4FB4E99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73838" y="2397125"/>
            <a:ext cx="9525" cy="1147763"/>
          </a:xfrm>
          <a:prstGeom prst="line">
            <a:avLst/>
          </a:prstGeom>
          <a:noFill/>
          <a:ln w="12700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>
            <a:extLst>
              <a:ext uri="{FF2B5EF4-FFF2-40B4-BE49-F238E27FC236}">
                <a16:creationId xmlns:a16="http://schemas.microsoft.com/office/drawing/2014/main" id="{F5243CDD-15CC-4BA2-8F98-FB6A12989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4875" y="92075"/>
            <a:ext cx="7096125" cy="765175"/>
          </a:xfrm>
        </p:spPr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34818" name="Rectangle 8">
            <a:extLst>
              <a:ext uri="{FF2B5EF4-FFF2-40B4-BE49-F238E27FC236}">
                <a16:creationId xmlns:a16="http://schemas.microsoft.com/office/drawing/2014/main" id="{05EF5FED-60C6-4117-A2CE-E40D48DC80A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04875" y="1085850"/>
            <a:ext cx="7096125" cy="1565275"/>
          </a:xfrm>
        </p:spPr>
        <p:txBody>
          <a:bodyPr/>
          <a:lstStyle/>
          <a:p>
            <a:pPr eaLnBrk="1" hangingPunct="1"/>
            <a:r>
              <a:rPr lang="en-US" altLang="en-US" sz="2200"/>
              <a:t>ALOHA schemes are simple, but low maximum system throughput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AD65F20F-A605-48E4-BBE5-6E7575DF05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02.03.03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032E2BD4-79D3-4661-AC1B-55543FB22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55DA736F-5F6A-4F23-B782-98C631CB97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Random Access: CSMA &amp; CSMA-CD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>
            <a:extLst>
              <a:ext uri="{FF2B5EF4-FFF2-40B4-BE49-F238E27FC236}">
                <a16:creationId xmlns:a16="http://schemas.microsoft.com/office/drawing/2014/main" id="{0722CCF8-10E9-47BC-BC0B-DE715B00A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5125" y="92075"/>
            <a:ext cx="5095875" cy="765175"/>
          </a:xfrm>
        </p:spPr>
        <p:txBody>
          <a:bodyPr/>
          <a:lstStyle/>
          <a:p>
            <a:pPr eaLnBrk="1" hangingPunct="1"/>
            <a:r>
              <a:rPr lang="en-US" altLang="en-US"/>
              <a:t>CSMA</a:t>
            </a:r>
          </a:p>
        </p:txBody>
      </p:sp>
      <p:sp>
        <p:nvSpPr>
          <p:cNvPr id="19458" name="Rectangle 8">
            <a:extLst>
              <a:ext uri="{FF2B5EF4-FFF2-40B4-BE49-F238E27FC236}">
                <a16:creationId xmlns:a16="http://schemas.microsoft.com/office/drawing/2014/main" id="{91D97D31-D160-4284-8D31-24550549A13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905125" y="1095375"/>
            <a:ext cx="5507038" cy="1758950"/>
          </a:xfrm>
        </p:spPr>
        <p:txBody>
          <a:bodyPr/>
          <a:lstStyle/>
          <a:p>
            <a:pPr eaLnBrk="1" hangingPunct="1"/>
            <a:r>
              <a:rPr lang="en-US" altLang="en-US" sz="2200"/>
              <a:t>Carrier Sensing Multiple Access (CSMA)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>
                <a:ea typeface="MS PGothic" panose="020B0600070205080204" pitchFamily="34" charset="-128"/>
              </a:rPr>
              <a:t>When collisions occur they involve entire frame transmission time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/>
              <a:t>Sensing for detecting an ongoing transmission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/>
              <a:t>Avoids transmission certain to cause collisions</a:t>
            </a:r>
          </a:p>
        </p:txBody>
      </p:sp>
      <p:grpSp>
        <p:nvGrpSpPr>
          <p:cNvPr id="19459" name="Group 12">
            <a:extLst>
              <a:ext uri="{FF2B5EF4-FFF2-40B4-BE49-F238E27FC236}">
                <a16:creationId xmlns:a16="http://schemas.microsoft.com/office/drawing/2014/main" id="{81624277-5B94-441C-A61F-450CE7EA5ACC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00075"/>
            <a:ext cx="1885950" cy="3698875"/>
            <a:chOff x="685800" y="609600"/>
            <a:chExt cx="2667000" cy="62484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250B620-14CC-486F-A885-E1A8CF2E3385}"/>
                </a:ext>
              </a:extLst>
            </p:cNvPr>
            <p:cNvSpPr/>
            <p:nvPr/>
          </p:nvSpPr>
          <p:spPr>
            <a:xfrm>
              <a:off x="685800" y="2972193"/>
              <a:ext cx="2667000" cy="38858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C8072DF-35BD-4E25-A680-950F065B9FF9}"/>
                </a:ext>
              </a:extLst>
            </p:cNvPr>
            <p:cNvSpPr/>
            <p:nvPr/>
          </p:nvSpPr>
          <p:spPr>
            <a:xfrm>
              <a:off x="1143770" y="609600"/>
              <a:ext cx="1903717" cy="25905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F72F4E27-E1D5-4BE2-946B-B495E8E53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Multiple Access Communications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2BB779CA-3868-4BE9-8B4F-83A36AF9D7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085850"/>
            <a:ext cx="7853363" cy="1636713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2000" dirty="0"/>
              <a:t>Shared media basis for broadcast networks</a:t>
            </a:r>
          </a:p>
          <a:p>
            <a:pPr marL="557213" lvl="1" indent="-214313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Inexpensive:  radio over air; copper or coaxial cable</a:t>
            </a:r>
          </a:p>
          <a:p>
            <a:pPr marL="557213" lvl="1" indent="-214313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M users communicate by broadcasting into medium</a:t>
            </a:r>
          </a:p>
          <a:p>
            <a:pPr eaLnBrk="1" hangingPunct="1">
              <a:spcBef>
                <a:spcPts val="1200"/>
              </a:spcBef>
              <a:buFont typeface="Wingdings" charset="2"/>
              <a:buChar char="l"/>
              <a:defRPr/>
            </a:pPr>
            <a:r>
              <a:rPr lang="en-US" altLang="x-none" sz="2000" dirty="0"/>
              <a:t>Key issue:  How to share the medium when there is a competition for it?</a:t>
            </a:r>
          </a:p>
        </p:txBody>
      </p:sp>
      <p:grpSp>
        <p:nvGrpSpPr>
          <p:cNvPr id="23555" name="Group 27">
            <a:extLst>
              <a:ext uri="{FF2B5EF4-FFF2-40B4-BE49-F238E27FC236}">
                <a16:creationId xmlns:a16="http://schemas.microsoft.com/office/drawing/2014/main" id="{A84C3B5B-6E92-4A1F-9CCE-DFC6B97DBD38}"/>
              </a:ext>
            </a:extLst>
          </p:cNvPr>
          <p:cNvGrpSpPr>
            <a:grpSpLocks/>
          </p:cNvGrpSpPr>
          <p:nvPr/>
        </p:nvGrpSpPr>
        <p:grpSpPr bwMode="auto">
          <a:xfrm>
            <a:off x="3101975" y="2649538"/>
            <a:ext cx="2789238" cy="1701800"/>
            <a:chOff x="2745" y="2604"/>
            <a:chExt cx="2343" cy="1430"/>
          </a:xfrm>
        </p:grpSpPr>
        <p:sp>
          <p:nvSpPr>
            <p:cNvPr id="23556" name="Cloud">
              <a:extLst>
                <a:ext uri="{FF2B5EF4-FFF2-40B4-BE49-F238E27FC236}">
                  <a16:creationId xmlns:a16="http://schemas.microsoft.com/office/drawing/2014/main" id="{CAAF46F7-8AFB-4EC9-83AE-8A7C4A04CD5D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216" y="2934"/>
              <a:ext cx="1548" cy="9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2 w 21600"/>
                <a:gd name="T13" fmla="*/ 3260 h 21600"/>
                <a:gd name="T14" fmla="*/ 17093 w 21600"/>
                <a:gd name="T15" fmla="*/ 1733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7" name="Rectangle 4">
              <a:extLst>
                <a:ext uri="{FF2B5EF4-FFF2-40B4-BE49-F238E27FC236}">
                  <a16:creationId xmlns:a16="http://schemas.microsoft.com/office/drawing/2014/main" id="{0ECADC28-65A6-40E2-B124-A9E241D63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78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  <a:sym typeface="Symbol" panose="05050102010706020507" pitchFamily="18" charset="2"/>
                </a:rPr>
                <a:t>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23558" name="Rectangle 6">
              <a:extLst>
                <a:ext uri="{FF2B5EF4-FFF2-40B4-BE49-F238E27FC236}">
                  <a16:creationId xmlns:a16="http://schemas.microsoft.com/office/drawing/2014/main" id="{C3480053-1A57-477C-AAA5-86BCF4E2B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" y="2884"/>
              <a:ext cx="117" cy="1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23559" name="Rectangle 7">
              <a:extLst>
                <a:ext uri="{FF2B5EF4-FFF2-40B4-BE49-F238E27FC236}">
                  <a16:creationId xmlns:a16="http://schemas.microsoft.com/office/drawing/2014/main" id="{FE405705-9C09-40F1-92BB-DEF73B2F0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2855"/>
              <a:ext cx="1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/>
                <a:t>1</a:t>
              </a:r>
            </a:p>
          </p:txBody>
        </p:sp>
        <p:sp>
          <p:nvSpPr>
            <p:cNvPr id="23560" name="Rectangle 8">
              <a:extLst>
                <a:ext uri="{FF2B5EF4-FFF2-40B4-BE49-F238E27FC236}">
                  <a16:creationId xmlns:a16="http://schemas.microsoft.com/office/drawing/2014/main" id="{DDD3B08D-2290-4001-9B06-009FD499B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2761"/>
              <a:ext cx="120" cy="1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23561" name="Rectangle 9">
              <a:extLst>
                <a:ext uri="{FF2B5EF4-FFF2-40B4-BE49-F238E27FC236}">
                  <a16:creationId xmlns:a16="http://schemas.microsoft.com/office/drawing/2014/main" id="{94A3110A-154B-4659-85A8-F48DD3974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2732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/>
                <a:t>2</a:t>
              </a:r>
            </a:p>
          </p:txBody>
        </p:sp>
        <p:sp>
          <p:nvSpPr>
            <p:cNvPr id="23562" name="Rectangle 10">
              <a:extLst>
                <a:ext uri="{FF2B5EF4-FFF2-40B4-BE49-F238E27FC236}">
                  <a16:creationId xmlns:a16="http://schemas.microsoft.com/office/drawing/2014/main" id="{194DD16B-291E-4EB4-8EAA-7DDB0BD68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4" y="2633"/>
              <a:ext cx="119" cy="1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23563" name="Rectangle 11">
              <a:extLst>
                <a:ext uri="{FF2B5EF4-FFF2-40B4-BE49-F238E27FC236}">
                  <a16:creationId xmlns:a16="http://schemas.microsoft.com/office/drawing/2014/main" id="{E11268D0-172D-43C9-B13B-3BAE69D49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2604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/>
                <a:t>3</a:t>
              </a:r>
            </a:p>
          </p:txBody>
        </p:sp>
        <p:sp>
          <p:nvSpPr>
            <p:cNvPr id="23564" name="Rectangle 12">
              <a:extLst>
                <a:ext uri="{FF2B5EF4-FFF2-40B4-BE49-F238E27FC236}">
                  <a16:creationId xmlns:a16="http://schemas.microsoft.com/office/drawing/2014/main" id="{CB68B287-2409-46C0-BBB0-6F0CD6D5C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2817"/>
              <a:ext cx="119" cy="1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23565" name="Rectangle 13">
              <a:extLst>
                <a:ext uri="{FF2B5EF4-FFF2-40B4-BE49-F238E27FC236}">
                  <a16:creationId xmlns:a16="http://schemas.microsoft.com/office/drawing/2014/main" id="{B4353533-68BE-42AE-925D-59534365D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" y="2789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/>
                <a:t>4</a:t>
              </a:r>
            </a:p>
          </p:txBody>
        </p:sp>
        <p:sp>
          <p:nvSpPr>
            <p:cNvPr id="23566" name="Rectangle 14">
              <a:extLst>
                <a:ext uri="{FF2B5EF4-FFF2-40B4-BE49-F238E27FC236}">
                  <a16:creationId xmlns:a16="http://schemas.microsoft.com/office/drawing/2014/main" id="{58D12BA3-8D31-4FAE-86E8-8CD0EE9A9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3683"/>
              <a:ext cx="120" cy="1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23567" name="Rectangle 15">
              <a:extLst>
                <a:ext uri="{FF2B5EF4-FFF2-40B4-BE49-F238E27FC236}">
                  <a16:creationId xmlns:a16="http://schemas.microsoft.com/office/drawing/2014/main" id="{C90775CD-C40B-4058-9ECD-3DEC6D77F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" y="3654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/>
                <a:t>5</a:t>
              </a:r>
            </a:p>
          </p:txBody>
        </p:sp>
        <p:sp>
          <p:nvSpPr>
            <p:cNvPr id="23568" name="Rectangle 16">
              <a:extLst>
                <a:ext uri="{FF2B5EF4-FFF2-40B4-BE49-F238E27FC236}">
                  <a16:creationId xmlns:a16="http://schemas.microsoft.com/office/drawing/2014/main" id="{ECF8A52D-4042-4C7E-943B-FA7D40414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718"/>
              <a:ext cx="119" cy="12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23569" name="Rectangle 17">
              <a:extLst>
                <a:ext uri="{FF2B5EF4-FFF2-40B4-BE49-F238E27FC236}">
                  <a16:creationId xmlns:a16="http://schemas.microsoft.com/office/drawing/2014/main" id="{2AEA531E-DFD1-48E3-8B92-158B94EEF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3679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i="1"/>
                <a:t>M</a:t>
              </a:r>
            </a:p>
          </p:txBody>
        </p:sp>
        <p:sp>
          <p:nvSpPr>
            <p:cNvPr id="23570" name="Line 18">
              <a:extLst>
                <a:ext uri="{FF2B5EF4-FFF2-40B4-BE49-F238E27FC236}">
                  <a16:creationId xmlns:a16="http://schemas.microsoft.com/office/drawing/2014/main" id="{231E3B4B-8CF9-45C9-B818-D2D77AB75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" y="2965"/>
              <a:ext cx="158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Line 19">
              <a:extLst>
                <a:ext uri="{FF2B5EF4-FFF2-40B4-BE49-F238E27FC236}">
                  <a16:creationId xmlns:a16="http://schemas.microsoft.com/office/drawing/2014/main" id="{FD753A8F-B338-40C4-9F4B-0E9427AF5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2889"/>
              <a:ext cx="3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20">
              <a:extLst>
                <a:ext uri="{FF2B5EF4-FFF2-40B4-BE49-F238E27FC236}">
                  <a16:creationId xmlns:a16="http://schemas.microsoft.com/office/drawing/2014/main" id="{5F331482-11D4-49F8-B5BD-5F6EEEEAA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3" y="2766"/>
              <a:ext cx="3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Line 21">
              <a:extLst>
                <a:ext uri="{FF2B5EF4-FFF2-40B4-BE49-F238E27FC236}">
                  <a16:creationId xmlns:a16="http://schemas.microsoft.com/office/drawing/2014/main" id="{35E283A9-C1B7-4690-87D4-B2550191D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5" y="2881"/>
              <a:ext cx="172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Line 22">
              <a:extLst>
                <a:ext uri="{FF2B5EF4-FFF2-40B4-BE49-F238E27FC236}">
                  <a16:creationId xmlns:a16="http://schemas.microsoft.com/office/drawing/2014/main" id="{F6E958FF-F2ED-4EEF-80B0-CAF554ECD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30" y="3532"/>
              <a:ext cx="193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Line 23">
              <a:extLst>
                <a:ext uri="{FF2B5EF4-FFF2-40B4-BE49-F238E27FC236}">
                  <a16:creationId xmlns:a16="http://schemas.microsoft.com/office/drawing/2014/main" id="{C2178F64-24BE-4525-9628-1290128C36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0" y="3678"/>
              <a:ext cx="188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Rectangle 24">
              <a:extLst>
                <a:ext uri="{FF2B5EF4-FFF2-40B4-BE49-F238E27FC236}">
                  <a16:creationId xmlns:a16="http://schemas.microsoft.com/office/drawing/2014/main" id="{CDE239C0-ED49-408F-8F7D-6990E2B70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3184"/>
              <a:ext cx="1124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Shared multiple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access medium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DA207D54-910E-4AE4-B536-2917D59D8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/>
              <a:t>Carrier Sensing Multiple Access (CSMA)</a:t>
            </a:r>
          </a:p>
        </p:txBody>
      </p:sp>
      <p:grpSp>
        <p:nvGrpSpPr>
          <p:cNvPr id="21506" name="Group 48">
            <a:extLst>
              <a:ext uri="{FF2B5EF4-FFF2-40B4-BE49-F238E27FC236}">
                <a16:creationId xmlns:a16="http://schemas.microsoft.com/office/drawing/2014/main" id="{50EEEFCB-E434-48D7-96A9-3B3631F5914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435225"/>
            <a:ext cx="6172200" cy="1860550"/>
            <a:chOff x="176" y="1030"/>
            <a:chExt cx="5184" cy="1564"/>
          </a:xfrm>
        </p:grpSpPr>
        <p:sp>
          <p:nvSpPr>
            <p:cNvPr id="21508" name="Line 27">
              <a:extLst>
                <a:ext uri="{FF2B5EF4-FFF2-40B4-BE49-F238E27FC236}">
                  <a16:creationId xmlns:a16="http://schemas.microsoft.com/office/drawing/2014/main" id="{122D6C33-F756-4D88-84A8-C5D04C496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1212"/>
              <a:ext cx="36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Rectangle 28">
              <a:extLst>
                <a:ext uri="{FF2B5EF4-FFF2-40B4-BE49-F238E27FC236}">
                  <a16:creationId xmlns:a16="http://schemas.microsoft.com/office/drawing/2014/main" id="{E859E519-5623-43A2-A552-3B9BEABAC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365"/>
              <a:ext cx="244" cy="226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64520" name="Rectangle 29">
              <a:extLst>
                <a:ext uri="{FF2B5EF4-FFF2-40B4-BE49-F238E27FC236}">
                  <a16:creationId xmlns:a16="http://schemas.microsoft.com/office/drawing/2014/main" id="{D701CD03-7F33-4DC0-9714-7CBEF5AA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1377"/>
              <a:ext cx="241" cy="22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64521" name="Rectangle 30">
              <a:extLst>
                <a:ext uri="{FF2B5EF4-FFF2-40B4-BE49-F238E27FC236}">
                  <a16:creationId xmlns:a16="http://schemas.microsoft.com/office/drawing/2014/main" id="{7A3A8E66-9261-4460-97AF-3307B143D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" y="1325"/>
              <a:ext cx="241" cy="22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21512" name="Line 31">
              <a:extLst>
                <a:ext uri="{FF2B5EF4-FFF2-40B4-BE49-F238E27FC236}">
                  <a16:creationId xmlns:a16="http://schemas.microsoft.com/office/drawing/2014/main" id="{CF3E6B93-2241-4A79-BB92-210117BB6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1208"/>
              <a:ext cx="0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32">
              <a:extLst>
                <a:ext uri="{FF2B5EF4-FFF2-40B4-BE49-F238E27FC236}">
                  <a16:creationId xmlns:a16="http://schemas.microsoft.com/office/drawing/2014/main" id="{EDB278E6-D4F0-4E74-962C-A8FE211F4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0" y="1225"/>
              <a:ext cx="0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33">
              <a:extLst>
                <a:ext uri="{FF2B5EF4-FFF2-40B4-BE49-F238E27FC236}">
                  <a16:creationId xmlns:a16="http://schemas.microsoft.com/office/drawing/2014/main" id="{B88507EB-8582-4DF8-AFF7-2D7F4A867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" y="1216"/>
              <a:ext cx="0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5" name="Rectangle 34" descr="Light vertical">
              <a:extLst>
                <a:ext uri="{FF2B5EF4-FFF2-40B4-BE49-F238E27FC236}">
                  <a16:creationId xmlns:a16="http://schemas.microsoft.com/office/drawing/2014/main" id="{5A1C39D3-373D-4750-A007-C7B66DDC8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1078"/>
              <a:ext cx="447" cy="60"/>
            </a:xfrm>
            <a:prstGeom prst="rect">
              <a:avLst/>
            </a:prstGeom>
            <a:pattFill prst="ltVert">
              <a:fgClr>
                <a:schemeClr val="bg1"/>
              </a:fgClr>
              <a:bgClr>
                <a:srgbClr val="000000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21516" name="Rectangle 35">
              <a:extLst>
                <a:ext uri="{FF2B5EF4-FFF2-40B4-BE49-F238E27FC236}">
                  <a16:creationId xmlns:a16="http://schemas.microsoft.com/office/drawing/2014/main" id="{EB4F436B-232A-44D9-A158-D47309F8D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" y="135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64527" name="Rectangle 36">
              <a:extLst>
                <a:ext uri="{FF2B5EF4-FFF2-40B4-BE49-F238E27FC236}">
                  <a16:creationId xmlns:a16="http://schemas.microsoft.com/office/drawing/2014/main" id="{47A46F0D-C4A9-4A35-860D-60E59DC31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1030"/>
              <a:ext cx="1189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 dirty="0"/>
                <a:t>Station A begins transmission at</a:t>
              </a:r>
              <a:r>
                <a:rPr lang="en-US" altLang="x-none" sz="1350" i="1" dirty="0"/>
                <a:t>  t </a:t>
              </a:r>
              <a:r>
                <a:rPr lang="en-US" altLang="x-none" sz="1350" dirty="0"/>
                <a:t>= 0</a:t>
              </a:r>
            </a:p>
          </p:txBody>
        </p:sp>
        <p:sp>
          <p:nvSpPr>
            <p:cNvPr id="21518" name="Line 37">
              <a:extLst>
                <a:ext uri="{FF2B5EF4-FFF2-40B4-BE49-F238E27FC236}">
                  <a16:creationId xmlns:a16="http://schemas.microsoft.com/office/drawing/2014/main" id="{48C2730F-D419-4B60-AFA7-2F4EBDC29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2188"/>
              <a:ext cx="36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Rectangle 38">
              <a:extLst>
                <a:ext uri="{FF2B5EF4-FFF2-40B4-BE49-F238E27FC236}">
                  <a16:creationId xmlns:a16="http://schemas.microsoft.com/office/drawing/2014/main" id="{5EE96F65-AE0B-4EC6-B018-FC8448D1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2340"/>
              <a:ext cx="241" cy="226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64530" name="Rectangle 39">
              <a:extLst>
                <a:ext uri="{FF2B5EF4-FFF2-40B4-BE49-F238E27FC236}">
                  <a16:creationId xmlns:a16="http://schemas.microsoft.com/office/drawing/2014/main" id="{536AD7B0-0209-438F-BE1C-A907998AE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358"/>
              <a:ext cx="244" cy="22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64531" name="Rectangle 40">
              <a:extLst>
                <a:ext uri="{FF2B5EF4-FFF2-40B4-BE49-F238E27FC236}">
                  <a16:creationId xmlns:a16="http://schemas.microsoft.com/office/drawing/2014/main" id="{902C476D-4F80-4066-AD96-A1226D009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" y="2318"/>
              <a:ext cx="241" cy="22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21522" name="Line 41">
              <a:extLst>
                <a:ext uri="{FF2B5EF4-FFF2-40B4-BE49-F238E27FC236}">
                  <a16:creationId xmlns:a16="http://schemas.microsoft.com/office/drawing/2014/main" id="{0432AA3D-9A21-4B63-9EB4-21349E946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184"/>
              <a:ext cx="0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42">
              <a:extLst>
                <a:ext uri="{FF2B5EF4-FFF2-40B4-BE49-F238E27FC236}">
                  <a16:creationId xmlns:a16="http://schemas.microsoft.com/office/drawing/2014/main" id="{1EC6B775-566E-4D6F-BBBB-FB3458878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2" y="2189"/>
              <a:ext cx="0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Line 43">
              <a:extLst>
                <a:ext uri="{FF2B5EF4-FFF2-40B4-BE49-F238E27FC236}">
                  <a16:creationId xmlns:a16="http://schemas.microsoft.com/office/drawing/2014/main" id="{06FA1522-A548-4E41-8EEA-B18AD56D9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8" y="2189"/>
              <a:ext cx="0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5" name="Rectangle 44" descr="Light vertical">
              <a:extLst>
                <a:ext uri="{FF2B5EF4-FFF2-40B4-BE49-F238E27FC236}">
                  <a16:creationId xmlns:a16="http://schemas.microsoft.com/office/drawing/2014/main" id="{3BA3963A-D0A9-4FEE-9DDA-E09CEF309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2054"/>
              <a:ext cx="3640" cy="69"/>
            </a:xfrm>
            <a:prstGeom prst="rect">
              <a:avLst/>
            </a:prstGeom>
            <a:pattFill prst="ltVert">
              <a:fgClr>
                <a:schemeClr val="bg1"/>
              </a:fgClr>
              <a:bgClr>
                <a:srgbClr val="000000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21526" name="Rectangle 45">
              <a:extLst>
                <a:ext uri="{FF2B5EF4-FFF2-40B4-BE49-F238E27FC236}">
                  <a16:creationId xmlns:a16="http://schemas.microsoft.com/office/drawing/2014/main" id="{100F8853-7BBD-48A1-B039-51AB42EB8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234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64537" name="Rectangle 46">
              <a:extLst>
                <a:ext uri="{FF2B5EF4-FFF2-40B4-BE49-F238E27FC236}">
                  <a16:creationId xmlns:a16="http://schemas.microsoft.com/office/drawing/2014/main" id="{003537F6-F87F-4A19-B76B-869650BEB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" y="2005"/>
              <a:ext cx="132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Station A captures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 dirty="0"/>
                <a:t>channel at </a:t>
              </a:r>
              <a:r>
                <a:rPr lang="en-US" altLang="x-none" sz="1350" i="1" dirty="0"/>
                <a:t>t </a:t>
              </a:r>
              <a:r>
                <a:rPr lang="en-US" altLang="x-none" sz="1350" dirty="0"/>
                <a:t>= </a:t>
              </a:r>
              <a:r>
                <a:rPr lang="en-US" altLang="x-none" sz="1350" i="1" dirty="0" err="1"/>
                <a:t>t</a:t>
              </a:r>
              <a:r>
                <a:rPr lang="en-US" altLang="x-none" sz="1350" i="1" baseline="-25000" dirty="0" err="1"/>
                <a:t>prop</a:t>
              </a:r>
              <a:endParaRPr lang="en-US" altLang="x-none" sz="1350" i="1" baseline="-25000" dirty="0"/>
            </a:p>
          </p:txBody>
        </p:sp>
        <p:sp>
          <p:nvSpPr>
            <p:cNvPr id="21528" name="Line 47">
              <a:extLst>
                <a:ext uri="{FF2B5EF4-FFF2-40B4-BE49-F238E27FC236}">
                  <a16:creationId xmlns:a16="http://schemas.microsoft.com/office/drawing/2014/main" id="{126F1C9F-2BE1-4C68-BD99-F095256D3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6" y="1117"/>
              <a:ext cx="2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07" name="Rectangle 49">
            <a:extLst>
              <a:ext uri="{FF2B5EF4-FFF2-40B4-BE49-F238E27FC236}">
                <a16:creationId xmlns:a16="http://schemas.microsoft.com/office/drawing/2014/main" id="{DEF00012-1785-429D-81D0-C0B3C5826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1011238"/>
            <a:ext cx="7650162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ea typeface="MS PGothic" panose="020B0600070205080204" pitchFamily="34" charset="-128"/>
              </a:rPr>
              <a:t>A station senses the channel before it starts transmission</a:t>
            </a:r>
          </a:p>
          <a:p>
            <a:pPr lvl="1" eaLnBrk="1" hangingPunct="1"/>
            <a:r>
              <a:rPr lang="en-US" altLang="en-US" sz="1500">
                <a:ea typeface="MS PGothic" panose="020B0600070205080204" pitchFamily="34" charset="-128"/>
              </a:rPr>
              <a:t>If busy, either wait or schedule backoff (different options)</a:t>
            </a:r>
          </a:p>
          <a:p>
            <a:pPr lvl="1" eaLnBrk="1" hangingPunct="1"/>
            <a:r>
              <a:rPr lang="en-US" altLang="en-US" sz="1500">
                <a:ea typeface="MS PGothic" panose="020B0600070205080204" pitchFamily="34" charset="-128"/>
              </a:rPr>
              <a:t>If idle, start transmission</a:t>
            </a:r>
          </a:p>
          <a:p>
            <a:pPr lvl="1" eaLnBrk="1" hangingPunct="1"/>
            <a:r>
              <a:rPr lang="en-US" altLang="en-US" sz="1500">
                <a:solidFill>
                  <a:srgbClr val="FF3300"/>
                </a:solidFill>
                <a:ea typeface="MS PGothic" panose="020B0600070205080204" pitchFamily="34" charset="-128"/>
              </a:rPr>
              <a:t>Vulnerable period is reduced to</a:t>
            </a:r>
            <a:r>
              <a:rPr lang="en-US" altLang="en-US" sz="1500" i="1">
                <a:solidFill>
                  <a:srgbClr val="FF3300"/>
                </a:solidFill>
                <a:ea typeface="MS PGothic" panose="020B0600070205080204" pitchFamily="34" charset="-128"/>
              </a:rPr>
              <a:t> t</a:t>
            </a:r>
            <a:r>
              <a:rPr lang="en-US" altLang="en-US" sz="1500" i="1" baseline="-25000">
                <a:solidFill>
                  <a:srgbClr val="FF3300"/>
                </a:solidFill>
                <a:ea typeface="MS PGothic" panose="020B0600070205080204" pitchFamily="34" charset="-128"/>
              </a:rPr>
              <a:t>prop</a:t>
            </a:r>
            <a:r>
              <a:rPr lang="en-US" altLang="en-US" sz="1500" i="1">
                <a:ea typeface="MS PGothic" panose="020B0600070205080204" pitchFamily="34" charset="-128"/>
              </a:rPr>
              <a:t> </a:t>
            </a:r>
            <a:r>
              <a:rPr lang="en-US" altLang="en-US" sz="1500">
                <a:ea typeface="MS PGothic" panose="020B0600070205080204" pitchFamily="34" charset="-128"/>
              </a:rPr>
              <a:t>(due to </a:t>
            </a:r>
            <a:r>
              <a:rPr lang="en-US" altLang="en-US" sz="1500" i="1">
                <a:ea typeface="MS PGothic" panose="020B0600070205080204" pitchFamily="34" charset="-128"/>
              </a:rPr>
              <a:t>channel capture</a:t>
            </a:r>
            <a:r>
              <a:rPr lang="en-US" altLang="en-US" sz="1500">
                <a:ea typeface="MS PGothic" panose="020B0600070205080204" pitchFamily="34" charset="-128"/>
              </a:rPr>
              <a:t> effect)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>
            <a:extLst>
              <a:ext uri="{FF2B5EF4-FFF2-40B4-BE49-F238E27FC236}">
                <a16:creationId xmlns:a16="http://schemas.microsoft.com/office/drawing/2014/main" id="{C646C5FC-26CE-4637-B780-D1ACBA925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66788"/>
            <a:ext cx="7062788" cy="1552575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dirty="0"/>
              <a:t>Transmitter behavior when busy channel is sensed</a:t>
            </a:r>
          </a:p>
          <a:p>
            <a:pPr marL="557213" lvl="1" indent="-214313" eaLnBrk="1" hangingPunct="1">
              <a:buFont typeface="Wingdings" charset="2"/>
              <a:buChar char="l"/>
              <a:defRPr/>
            </a:pPr>
            <a:r>
              <a:rPr lang="en-US" altLang="x-none" sz="2000" dirty="0"/>
              <a:t>1-persistent CSMA (most greedy)</a:t>
            </a:r>
          </a:p>
          <a:p>
            <a:pPr marL="857250" lvl="2" indent="-171450" eaLnBrk="1" hangingPunct="1">
              <a:buFont typeface="Wingdings" charset="2"/>
              <a:buChar char="l"/>
              <a:defRPr/>
            </a:pPr>
            <a:r>
              <a:rPr lang="en-US" altLang="x-none" sz="1800" dirty="0"/>
              <a:t>Start transmission as soon as the channel becomes idle</a:t>
            </a:r>
          </a:p>
          <a:p>
            <a:pPr marL="857250" lvl="2" indent="-171450" eaLnBrk="1" hangingPunct="1">
              <a:buFont typeface="Wingdings" charset="2"/>
              <a:buChar char="l"/>
              <a:defRPr/>
            </a:pPr>
            <a:r>
              <a:rPr lang="en-US" altLang="x-none" sz="1800" dirty="0"/>
              <a:t>Low delay and low efficiency</a:t>
            </a:r>
          </a:p>
          <a:p>
            <a:pPr eaLnBrk="1" hangingPunct="1">
              <a:buFont typeface="Wingdings" charset="2"/>
              <a:buChar char="l"/>
              <a:defRPr/>
            </a:pPr>
            <a:endParaRPr lang="en-US" altLang="x-none" sz="1950" dirty="0"/>
          </a:p>
        </p:txBody>
      </p:sp>
      <p:sp>
        <p:nvSpPr>
          <p:cNvPr id="23554" name="Rectangle 4">
            <a:extLst>
              <a:ext uri="{FF2B5EF4-FFF2-40B4-BE49-F238E27FC236}">
                <a16:creationId xmlns:a16="http://schemas.microsoft.com/office/drawing/2014/main" id="{AD8FE253-B835-460E-A1C8-F3C6B6CB9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CSMA Options: 1-persistent CSMA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16">
            <a:extLst>
              <a:ext uri="{FF2B5EF4-FFF2-40B4-BE49-F238E27FC236}">
                <a16:creationId xmlns:a16="http://schemas.microsoft.com/office/drawing/2014/main" id="{83F502E2-C22D-45B7-9616-A63BBC1A0349}"/>
              </a:ext>
            </a:extLst>
          </p:cNvPr>
          <p:cNvGrpSpPr>
            <a:grpSpLocks/>
          </p:cNvGrpSpPr>
          <p:nvPr/>
        </p:nvGrpSpPr>
        <p:grpSpPr bwMode="auto">
          <a:xfrm>
            <a:off x="960438" y="944563"/>
            <a:ext cx="4722812" cy="3163887"/>
            <a:chOff x="799" y="962"/>
            <a:chExt cx="3967" cy="2657"/>
          </a:xfrm>
        </p:grpSpPr>
        <p:graphicFrame>
          <p:nvGraphicFramePr>
            <p:cNvPr id="25604" name="Object 2">
              <a:hlinkClick r:id="" action="ppaction://ole?verb=0"/>
              <a:extLst>
                <a:ext uri="{FF2B5EF4-FFF2-40B4-BE49-F238E27FC236}">
                  <a16:creationId xmlns:a16="http://schemas.microsoft.com/office/drawing/2014/main" id="{4F411710-45DA-49A2-8B53-36A28945C4F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97" y="962"/>
            <a:ext cx="3622" cy="2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art" r:id="rId3" imgW="5153069" imgH="3648173" progId="Excel.Chart.8">
                    <p:embed followColorScheme="full"/>
                  </p:oleObj>
                </mc:Choice>
                <mc:Fallback>
                  <p:oleObj name="Chart" r:id="rId3" imgW="5153069" imgH="3648173" progId="Excel.Chart.8">
                    <p:embed followColorScheme="full"/>
                    <p:pic>
                      <p:nvPicPr>
                        <p:cNvPr id="25604" name="Object 2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4F411710-45DA-49A2-8B53-36A28945C4F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7" y="962"/>
                          <a:ext cx="3622" cy="2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3" name="Rectangle 4">
              <a:extLst>
                <a:ext uri="{FF2B5EF4-FFF2-40B4-BE49-F238E27FC236}">
                  <a16:creationId xmlns:a16="http://schemas.microsoft.com/office/drawing/2014/main" id="{A7ED0D88-B3FB-46A3-B11E-AE9A7A68B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1205"/>
              <a:ext cx="39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0.53</a:t>
              </a:r>
            </a:p>
          </p:txBody>
        </p:sp>
        <p:sp>
          <p:nvSpPr>
            <p:cNvPr id="68614" name="Rectangle 5">
              <a:extLst>
                <a:ext uri="{FF2B5EF4-FFF2-40B4-BE49-F238E27FC236}">
                  <a16:creationId xmlns:a16="http://schemas.microsoft.com/office/drawing/2014/main" id="{2F89A93F-70B5-40AF-8EFF-EA626B093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1959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0.45</a:t>
              </a:r>
            </a:p>
          </p:txBody>
        </p:sp>
        <p:sp>
          <p:nvSpPr>
            <p:cNvPr id="68615" name="Rectangle 6">
              <a:extLst>
                <a:ext uri="{FF2B5EF4-FFF2-40B4-BE49-F238E27FC236}">
                  <a16:creationId xmlns:a16="http://schemas.microsoft.com/office/drawing/2014/main" id="{577EBAEC-6E90-48E0-83C6-EA228FA95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2384"/>
              <a:ext cx="39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0.16</a:t>
              </a:r>
            </a:p>
          </p:txBody>
        </p:sp>
        <p:sp>
          <p:nvSpPr>
            <p:cNvPr id="25608" name="Text Box 7">
              <a:extLst>
                <a:ext uri="{FF2B5EF4-FFF2-40B4-BE49-F238E27FC236}">
                  <a16:creationId xmlns:a16="http://schemas.microsoft.com/office/drawing/2014/main" id="{807CA294-8F1A-40A4-9D27-E0BE732CE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1015"/>
              <a:ext cx="2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S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25609" name="Text Box 8">
              <a:extLst>
                <a:ext uri="{FF2B5EF4-FFF2-40B4-BE49-F238E27FC236}">
                  <a16:creationId xmlns:a16="http://schemas.microsoft.com/office/drawing/2014/main" id="{6B2877AF-E079-4801-8294-AB78FEC00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3200"/>
              <a:ext cx="26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G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25610" name="Text Box 9">
              <a:extLst>
                <a:ext uri="{FF2B5EF4-FFF2-40B4-BE49-F238E27FC236}">
                  <a16:creationId xmlns:a16="http://schemas.microsoft.com/office/drawing/2014/main" id="{C37207E9-E0CB-4F7D-BF44-E57D58979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" y="1815"/>
              <a:ext cx="83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Times New Roman" panose="02020603050405020304" pitchFamily="18" charset="0"/>
                  <a:ea typeface="MS PGothic" panose="020B0600070205080204" pitchFamily="34" charset="-128"/>
                </a:rPr>
                <a:t>a </a:t>
              </a:r>
              <a:r>
                <a:rPr lang="en-US" altLang="en-US" sz="1800" i="1">
                  <a:latin typeface="Symbol" panose="05050102010706020507" pitchFamily="18" charset="2"/>
                  <a:ea typeface="MS PGothic" panose="020B0600070205080204" pitchFamily="34" charset="-128"/>
                </a:rPr>
                <a:t>= </a:t>
              </a:r>
              <a:r>
                <a:rPr lang="en-US" altLang="en-US" sz="1800">
                  <a:ea typeface="MS PGothic" panose="020B0600070205080204" pitchFamily="34" charset="-128"/>
                </a:rPr>
                <a:t>0.01</a:t>
              </a:r>
            </a:p>
          </p:txBody>
        </p:sp>
        <p:sp>
          <p:nvSpPr>
            <p:cNvPr id="25611" name="Line 10">
              <a:extLst>
                <a:ext uri="{FF2B5EF4-FFF2-40B4-BE49-F238E27FC236}">
                  <a16:creationId xmlns:a16="http://schemas.microsoft.com/office/drawing/2014/main" id="{982DEE1C-1B41-43AD-B3CA-18893182F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4" y="2011"/>
              <a:ext cx="45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12" name="Text Box 11">
              <a:extLst>
                <a:ext uri="{FF2B5EF4-FFF2-40B4-BE49-F238E27FC236}">
                  <a16:creationId xmlns:a16="http://schemas.microsoft.com/office/drawing/2014/main" id="{0AEBEE21-ADF7-4467-B911-6306C3375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" y="2517"/>
              <a:ext cx="90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Times New Roman" panose="02020603050405020304" pitchFamily="18" charset="0"/>
                  <a:ea typeface="MS PGothic" panose="020B0600070205080204" pitchFamily="34" charset="-128"/>
                </a:rPr>
                <a:t>a =</a:t>
              </a:r>
              <a:r>
                <a:rPr lang="en-US" altLang="en-US" sz="1800">
                  <a:ea typeface="MS PGothic" panose="020B0600070205080204" pitchFamily="34" charset="-128"/>
                </a:rPr>
                <a:t>0.1</a:t>
              </a:r>
            </a:p>
          </p:txBody>
        </p:sp>
        <p:sp>
          <p:nvSpPr>
            <p:cNvPr id="25613" name="Line 12">
              <a:extLst>
                <a:ext uri="{FF2B5EF4-FFF2-40B4-BE49-F238E27FC236}">
                  <a16:creationId xmlns:a16="http://schemas.microsoft.com/office/drawing/2014/main" id="{749E512A-8450-4326-AFA5-AD59444FC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42" y="2499"/>
              <a:ext cx="1032" cy="18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14" name="Text Box 13">
              <a:extLst>
                <a:ext uri="{FF2B5EF4-FFF2-40B4-BE49-F238E27FC236}">
                  <a16:creationId xmlns:a16="http://schemas.microsoft.com/office/drawing/2014/main" id="{AD592B13-EAEA-4855-AA40-46350D625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3" y="3309"/>
              <a:ext cx="56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Times New Roman" panose="02020603050405020304" pitchFamily="18" charset="0"/>
                  <a:ea typeface="MS PGothic" panose="020B0600070205080204" pitchFamily="34" charset="-128"/>
                </a:rPr>
                <a:t>a</a:t>
              </a:r>
              <a:r>
                <a:rPr lang="en-US" altLang="en-US" sz="1800">
                  <a:latin typeface="Times New Roman" panose="02020603050405020304" pitchFamily="18" charset="0"/>
                  <a:ea typeface="MS PGothic" panose="020B0600070205080204" pitchFamily="34" charset="-128"/>
                </a:rPr>
                <a:t> = </a:t>
              </a:r>
              <a:r>
                <a:rPr lang="en-US" altLang="en-US" sz="1800"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25615" name="Line 14">
              <a:extLst>
                <a:ext uri="{FF2B5EF4-FFF2-40B4-BE49-F238E27FC236}">
                  <a16:creationId xmlns:a16="http://schemas.microsoft.com/office/drawing/2014/main" id="{77276634-13E1-4DD0-90FB-0C0175E1B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74" y="2943"/>
              <a:ext cx="504" cy="48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5602" name="Rectangle 15">
            <a:extLst>
              <a:ext uri="{FF2B5EF4-FFF2-40B4-BE49-F238E27FC236}">
                <a16:creationId xmlns:a16="http://schemas.microsoft.com/office/drawing/2014/main" id="{A366235F-3C75-479D-9176-FF0648DE2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1-Persistent CSMA Throughput</a:t>
            </a:r>
          </a:p>
        </p:txBody>
      </p:sp>
      <p:sp>
        <p:nvSpPr>
          <p:cNvPr id="25603" name="Rectangle 17">
            <a:extLst>
              <a:ext uri="{FF2B5EF4-FFF2-40B4-BE49-F238E27FC236}">
                <a16:creationId xmlns:a16="http://schemas.microsoft.com/office/drawing/2014/main" id="{8AC89E62-D9A1-4E98-85FB-6297C841E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5" y="1325563"/>
            <a:ext cx="2216150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900"/>
              </a:spcBef>
            </a:pPr>
            <a:r>
              <a:rPr lang="en-US" altLang="en-US" sz="1800">
                <a:solidFill>
                  <a:srgbClr val="FF0000"/>
                </a:solidFill>
                <a:ea typeface="MS PGothic" panose="020B0600070205080204" pitchFamily="34" charset="-128"/>
              </a:rPr>
              <a:t>Normalized propagation delay </a:t>
            </a: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 (t</a:t>
            </a:r>
            <a:r>
              <a:rPr lang="en-US" altLang="en-US" sz="1800" i="1" baseline="-2500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prog</a:t>
            </a: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/X)</a:t>
            </a:r>
            <a:endParaRPr lang="en-US" altLang="en-US" sz="180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spcBef>
                <a:spcPts val="900"/>
              </a:spcBef>
            </a:pPr>
            <a:r>
              <a:rPr lang="en-US" altLang="en-US" sz="1800">
                <a:ea typeface="MS PGothic" panose="020B0600070205080204" pitchFamily="34" charset="-128"/>
              </a:rPr>
              <a:t>Better than Aloha &amp; slotted Aloha for small </a:t>
            </a:r>
            <a:r>
              <a:rPr lang="en-US" altLang="en-US" sz="1800" i="1">
                <a:latin typeface="Times New Roman" panose="02020603050405020304" pitchFamily="18" charset="0"/>
                <a:ea typeface="MS PGothic" panose="020B0600070205080204" pitchFamily="34" charset="-128"/>
              </a:rPr>
              <a:t>a</a:t>
            </a:r>
            <a:r>
              <a:rPr lang="en-US" altLang="en-US" sz="1800">
                <a:ea typeface="MS PGothic" panose="020B0600070205080204" pitchFamily="34" charset="-128"/>
              </a:rPr>
              <a:t> 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1800">
                <a:ea typeface="MS PGothic" panose="020B0600070205080204" pitchFamily="34" charset="-128"/>
              </a:rPr>
              <a:t>Worse than Aloha for </a:t>
            </a:r>
            <a:r>
              <a:rPr lang="en-US" altLang="en-US" sz="1800" i="1">
                <a:latin typeface="Times New Roman" panose="02020603050405020304" pitchFamily="18" charset="0"/>
                <a:ea typeface="MS PGothic" panose="020B0600070205080204" pitchFamily="34" charset="-128"/>
              </a:rPr>
              <a:t>a &gt; 1</a:t>
            </a:r>
            <a:endParaRPr lang="en-US" altLang="en-US" sz="18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>
            <a:extLst>
              <a:ext uri="{FF2B5EF4-FFF2-40B4-BE49-F238E27FC236}">
                <a16:creationId xmlns:a16="http://schemas.microsoft.com/office/drawing/2014/main" id="{86A98B4A-BA29-4C19-A94E-3AF4E458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7138" y="1081088"/>
            <a:ext cx="6240462" cy="2292350"/>
          </a:xfrm>
        </p:spPr>
        <p:txBody>
          <a:bodyPr/>
          <a:lstStyle/>
          <a:p>
            <a:pPr marL="557213" lvl="1" indent="-214313" eaLnBrk="1" hangingPunct="1"/>
            <a:r>
              <a:rPr lang="en-US" altLang="en-US" sz="1800"/>
              <a:t>Non-persistent CSMA (least greedy)</a:t>
            </a:r>
          </a:p>
          <a:p>
            <a:pPr marL="857250" lvl="2" indent="-171450" eaLnBrk="1" hangingPunct="1"/>
            <a:r>
              <a:rPr lang="en-US" altLang="en-US" sz="1600"/>
              <a:t>If busy, wait a backoff period, then sense carrier again</a:t>
            </a:r>
          </a:p>
          <a:p>
            <a:pPr marL="857250" lvl="2" indent="-171450" eaLnBrk="1" hangingPunct="1"/>
            <a:r>
              <a:rPr lang="en-US" altLang="en-US" sz="1600"/>
              <a:t>High delay and high efficiency</a:t>
            </a:r>
          </a:p>
          <a:p>
            <a:pPr marL="557213" lvl="1" indent="-214313" eaLnBrk="1" hangingPunct="1">
              <a:spcBef>
                <a:spcPts val="1200"/>
              </a:spcBef>
            </a:pPr>
            <a:r>
              <a:rPr lang="en-US" altLang="en-US" sz="1800"/>
              <a:t>p-persistent CSMA (adjustable greedy)</a:t>
            </a:r>
          </a:p>
          <a:p>
            <a:pPr marL="857250" lvl="2" indent="-171450" eaLnBrk="1" hangingPunct="1"/>
            <a:r>
              <a:rPr lang="en-US" altLang="en-US" sz="1600"/>
              <a:t>Wait till channel becomes idle, transmit with probability p; or wait one t</a:t>
            </a:r>
            <a:r>
              <a:rPr lang="en-US" altLang="en-US" sz="1600" baseline="-25000"/>
              <a:t>prop </a:t>
            </a:r>
            <a:r>
              <a:rPr lang="en-US" altLang="en-US" sz="1600"/>
              <a:t>&amp; re-sense with probability 1-</a:t>
            </a:r>
            <a:r>
              <a:rPr lang="en-US" altLang="en-US" sz="1600" i="1"/>
              <a:t>p</a:t>
            </a:r>
          </a:p>
          <a:p>
            <a:pPr marL="857250" lvl="2" indent="-171450" eaLnBrk="1" hangingPunct="1"/>
            <a:r>
              <a:rPr lang="en-US" altLang="en-US" sz="1600"/>
              <a:t>Delay and efficiency can be balanced</a:t>
            </a:r>
          </a:p>
        </p:txBody>
      </p:sp>
      <p:sp>
        <p:nvSpPr>
          <p:cNvPr id="27650" name="Rectangle 4">
            <a:extLst>
              <a:ext uri="{FF2B5EF4-FFF2-40B4-BE49-F238E27FC236}">
                <a16:creationId xmlns:a16="http://schemas.microsoft.com/office/drawing/2014/main" id="{18EE2FD2-9183-4427-A9FF-67D52021C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2400" y="92075"/>
            <a:ext cx="5308600" cy="765175"/>
          </a:xfrm>
        </p:spPr>
        <p:txBody>
          <a:bodyPr/>
          <a:lstStyle/>
          <a:p>
            <a:pPr eaLnBrk="1" hangingPunct="1"/>
            <a:r>
              <a:rPr lang="en-US" altLang="en-US"/>
              <a:t>CSMA Options</a:t>
            </a:r>
          </a:p>
        </p:txBody>
      </p:sp>
      <p:grpSp>
        <p:nvGrpSpPr>
          <p:cNvPr id="27651" name="Group 1">
            <a:extLst>
              <a:ext uri="{FF2B5EF4-FFF2-40B4-BE49-F238E27FC236}">
                <a16:creationId xmlns:a16="http://schemas.microsoft.com/office/drawing/2014/main" id="{9574D710-A097-4D9A-8995-00656361EFFB}"/>
              </a:ext>
            </a:extLst>
          </p:cNvPr>
          <p:cNvGrpSpPr>
            <a:grpSpLocks/>
          </p:cNvGrpSpPr>
          <p:nvPr/>
        </p:nvGrpSpPr>
        <p:grpSpPr bwMode="auto">
          <a:xfrm>
            <a:off x="3338513" y="3646488"/>
            <a:ext cx="5122862" cy="652462"/>
            <a:chOff x="2343150" y="4427538"/>
            <a:chExt cx="5122863" cy="652462"/>
          </a:xfrm>
        </p:grpSpPr>
        <p:sp>
          <p:nvSpPr>
            <p:cNvPr id="27655" name="Line 6">
              <a:extLst>
                <a:ext uri="{FF2B5EF4-FFF2-40B4-BE49-F238E27FC236}">
                  <a16:creationId xmlns:a16="http://schemas.microsoft.com/office/drawing/2014/main" id="{56B7452B-6550-4886-B533-CBCA429445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3150" y="4545013"/>
              <a:ext cx="5122863" cy="79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Rectangle 8">
              <a:extLst>
                <a:ext uri="{FF2B5EF4-FFF2-40B4-BE49-F238E27FC236}">
                  <a16:creationId xmlns:a16="http://schemas.microsoft.com/office/drawing/2014/main" id="{196B9462-3957-468A-A429-4B2852080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313" y="4781550"/>
              <a:ext cx="1263650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Sensing</a:t>
              </a:r>
            </a:p>
          </p:txBody>
        </p:sp>
        <p:sp>
          <p:nvSpPr>
            <p:cNvPr id="66565" name="Rectangle 9">
              <a:extLst>
                <a:ext uri="{FF2B5EF4-FFF2-40B4-BE49-F238E27FC236}">
                  <a16:creationId xmlns:a16="http://schemas.microsoft.com/office/drawing/2014/main" id="{9BFA7EDA-9F31-415D-9048-C2FDF1D5B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137" y="4457700"/>
              <a:ext cx="1263650" cy="889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66566" name="Rectangle 10">
              <a:extLst>
                <a:ext uri="{FF2B5EF4-FFF2-40B4-BE49-F238E27FC236}">
                  <a16:creationId xmlns:a16="http://schemas.microsoft.com/office/drawing/2014/main" id="{2B88A0AC-9722-407D-A4C5-BA5E0D253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238" y="4457700"/>
              <a:ext cx="1290638" cy="889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27659" name="Line 11">
              <a:extLst>
                <a:ext uri="{FF2B5EF4-FFF2-40B4-BE49-F238E27FC236}">
                  <a16:creationId xmlns:a16="http://schemas.microsoft.com/office/drawing/2014/main" id="{6C257B0C-A146-402E-B128-2BFF14F6B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4438" y="4546600"/>
              <a:ext cx="0" cy="250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2">
              <a:extLst>
                <a:ext uri="{FF2B5EF4-FFF2-40B4-BE49-F238E27FC236}">
                  <a16:creationId xmlns:a16="http://schemas.microsoft.com/office/drawing/2014/main" id="{A5C546FC-601C-47F2-ADDB-38DC7F4B7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3688" y="4427538"/>
              <a:ext cx="0" cy="160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3">
              <a:extLst>
                <a:ext uri="{FF2B5EF4-FFF2-40B4-BE49-F238E27FC236}">
                  <a16:creationId xmlns:a16="http://schemas.microsoft.com/office/drawing/2014/main" id="{7C2E12FF-2D6D-4092-B058-FA5616154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063" y="4427538"/>
              <a:ext cx="0" cy="160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4">
              <a:extLst>
                <a:ext uri="{FF2B5EF4-FFF2-40B4-BE49-F238E27FC236}">
                  <a16:creationId xmlns:a16="http://schemas.microsoft.com/office/drawing/2014/main" id="{7C66B949-C49D-499D-8C11-200A48119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913" y="4427538"/>
              <a:ext cx="0" cy="160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5">
              <a:extLst>
                <a:ext uri="{FF2B5EF4-FFF2-40B4-BE49-F238E27FC236}">
                  <a16:creationId xmlns:a16="http://schemas.microsoft.com/office/drawing/2014/main" id="{CEB6A8F4-C9ED-4D2F-B305-A7118B228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6188" y="4427538"/>
              <a:ext cx="0" cy="160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6">
              <a:extLst>
                <a:ext uri="{FF2B5EF4-FFF2-40B4-BE49-F238E27FC236}">
                  <a16:creationId xmlns:a16="http://schemas.microsoft.com/office/drawing/2014/main" id="{46D6AC09-829D-4273-8D57-CE3D9C29F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3688" y="4567238"/>
              <a:ext cx="0" cy="249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17">
              <a:extLst>
                <a:ext uri="{FF2B5EF4-FFF2-40B4-BE49-F238E27FC236}">
                  <a16:creationId xmlns:a16="http://schemas.microsoft.com/office/drawing/2014/main" id="{E12498C3-92AF-4C4F-8C1F-818F2A57A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7063" y="4557713"/>
              <a:ext cx="0" cy="249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Line 18">
              <a:extLst>
                <a:ext uri="{FF2B5EF4-FFF2-40B4-BE49-F238E27FC236}">
                  <a16:creationId xmlns:a16="http://schemas.microsoft.com/office/drawing/2014/main" id="{477F8FF8-9859-4266-85A6-FA7B3CFA9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0913" y="4567238"/>
              <a:ext cx="0" cy="249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19">
              <a:extLst>
                <a:ext uri="{FF2B5EF4-FFF2-40B4-BE49-F238E27FC236}">
                  <a16:creationId xmlns:a16="http://schemas.microsoft.com/office/drawing/2014/main" id="{38ADA951-FCC3-4662-9E99-B32528518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6188" y="4567238"/>
              <a:ext cx="0" cy="249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2" name="Group 12">
            <a:extLst>
              <a:ext uri="{FF2B5EF4-FFF2-40B4-BE49-F238E27FC236}">
                <a16:creationId xmlns:a16="http://schemas.microsoft.com/office/drawing/2014/main" id="{D8F8FAD8-5D57-4C69-B4E4-F444F1DE59A9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00075"/>
            <a:ext cx="1885950" cy="3698875"/>
            <a:chOff x="685800" y="609600"/>
            <a:chExt cx="2667000" cy="624840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674F42C-9EF9-4D5D-9F2C-8B173CD1B99E}"/>
                </a:ext>
              </a:extLst>
            </p:cNvPr>
            <p:cNvSpPr/>
            <p:nvPr/>
          </p:nvSpPr>
          <p:spPr>
            <a:xfrm>
              <a:off x="685800" y="2972193"/>
              <a:ext cx="2667000" cy="38858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EF3E05-C500-4C2F-8574-72E08004F051}"/>
                </a:ext>
              </a:extLst>
            </p:cNvPr>
            <p:cNvSpPr/>
            <p:nvPr/>
          </p:nvSpPr>
          <p:spPr>
            <a:xfrm>
              <a:off x="1143770" y="609600"/>
              <a:ext cx="1903717" cy="25905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7" name="Object 3">
            <a:hlinkClick r:id="" action="ppaction://ole?verb=0"/>
            <a:extLst>
              <a:ext uri="{FF2B5EF4-FFF2-40B4-BE49-F238E27FC236}">
                <a16:creationId xmlns:a16="http://schemas.microsoft.com/office/drawing/2014/main" id="{B4759369-AC07-4EB6-958E-E776C2167614}"/>
              </a:ext>
            </a:extLst>
          </p:cNvPr>
          <p:cNvGraphicFramePr>
            <a:graphicFrameLocks/>
          </p:cNvGraphicFramePr>
          <p:nvPr/>
        </p:nvGraphicFramePr>
        <p:xfrm>
          <a:off x="917575" y="1335088"/>
          <a:ext cx="4351338" cy="261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5619839" imgH="3467355" progId="Excel.Chart.8">
                  <p:embed followColorScheme="full"/>
                </p:oleObj>
              </mc:Choice>
              <mc:Fallback>
                <p:oleObj name="Chart" r:id="rId3" imgW="5619839" imgH="3467355" progId="Excel.Chart.8">
                  <p:embed followColorScheme="full"/>
                  <p:pic>
                    <p:nvPicPr>
                      <p:cNvPr id="29697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4759369-AC07-4EB6-958E-E776C216761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1335088"/>
                        <a:ext cx="4351338" cy="261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8" name="Rectangle 5">
            <a:extLst>
              <a:ext uri="{FF2B5EF4-FFF2-40B4-BE49-F238E27FC236}">
                <a16:creationId xmlns:a16="http://schemas.microsoft.com/office/drawing/2014/main" id="{C5E48ECF-5CC4-49C9-9C82-6B28844B9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1698625"/>
            <a:ext cx="474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0.81</a:t>
            </a:r>
          </a:p>
        </p:txBody>
      </p:sp>
      <p:sp>
        <p:nvSpPr>
          <p:cNvPr id="70659" name="Rectangle 6">
            <a:extLst>
              <a:ext uri="{FF2B5EF4-FFF2-40B4-BE49-F238E27FC236}">
                <a16:creationId xmlns:a16="http://schemas.microsoft.com/office/drawing/2014/main" id="{777F7E2F-0575-40AF-AB23-9A1D49CA4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75" y="2151063"/>
            <a:ext cx="4746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0.51</a:t>
            </a:r>
          </a:p>
        </p:txBody>
      </p:sp>
      <p:sp>
        <p:nvSpPr>
          <p:cNvPr id="70660" name="Rectangle 7">
            <a:extLst>
              <a:ext uri="{FF2B5EF4-FFF2-40B4-BE49-F238E27FC236}">
                <a16:creationId xmlns:a16="http://schemas.microsoft.com/office/drawing/2014/main" id="{4B90985C-AF1C-4453-9482-0DE804217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2579688"/>
            <a:ext cx="474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/>
              <a:t>0.14</a:t>
            </a:r>
          </a:p>
        </p:txBody>
      </p:sp>
      <p:sp>
        <p:nvSpPr>
          <p:cNvPr id="29701" name="Text Box 8">
            <a:extLst>
              <a:ext uri="{FF2B5EF4-FFF2-40B4-BE49-F238E27FC236}">
                <a16:creationId xmlns:a16="http://schemas.microsoft.com/office/drawing/2014/main" id="{A2E64868-48BD-45BD-BB8E-B01A67332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330325"/>
            <a:ext cx="250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i="1">
                <a:ea typeface="MS PGothic" panose="020B0600070205080204" pitchFamily="34" charset="-128"/>
              </a:rPr>
              <a:t>S</a:t>
            </a:r>
            <a:endParaRPr lang="en-US" altLang="en-US" sz="1500">
              <a:ea typeface="MS PGothic" panose="020B0600070205080204" pitchFamily="34" charset="-128"/>
            </a:endParaRPr>
          </a:p>
        </p:txBody>
      </p:sp>
      <p:sp>
        <p:nvSpPr>
          <p:cNvPr id="29702" name="Text Box 9">
            <a:extLst>
              <a:ext uri="{FF2B5EF4-FFF2-40B4-BE49-F238E27FC236}">
                <a16:creationId xmlns:a16="http://schemas.microsoft.com/office/drawing/2014/main" id="{CBB77934-3DC5-4AB9-B7A3-A8F3DD6E9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3459163"/>
            <a:ext cx="3048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i="1">
                <a:ea typeface="MS PGothic" panose="020B0600070205080204" pitchFamily="34" charset="-128"/>
              </a:rPr>
              <a:t>G</a:t>
            </a:r>
            <a:endParaRPr lang="en-US" altLang="en-US" sz="1500">
              <a:ea typeface="MS PGothic" panose="020B0600070205080204" pitchFamily="34" charset="-128"/>
            </a:endParaRPr>
          </a:p>
        </p:txBody>
      </p:sp>
      <p:sp>
        <p:nvSpPr>
          <p:cNvPr id="29703" name="Text Box 10">
            <a:extLst>
              <a:ext uri="{FF2B5EF4-FFF2-40B4-BE49-F238E27FC236}">
                <a16:creationId xmlns:a16="http://schemas.microsoft.com/office/drawing/2014/main" id="{8EBDB550-1092-4BE0-A456-33A0CFF0D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1257300"/>
            <a:ext cx="1106487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i="1">
                <a:latin typeface="Times New Roman" panose="02020603050405020304" pitchFamily="18" charset="0"/>
                <a:ea typeface="MS PGothic" panose="020B0600070205080204" pitchFamily="34" charset="-128"/>
              </a:rPr>
              <a:t>a = 0.01</a:t>
            </a:r>
          </a:p>
        </p:txBody>
      </p:sp>
      <p:sp>
        <p:nvSpPr>
          <p:cNvPr id="29704" name="Line 11">
            <a:extLst>
              <a:ext uri="{FF2B5EF4-FFF2-40B4-BE49-F238E27FC236}">
                <a16:creationId xmlns:a16="http://schemas.microsoft.com/office/drawing/2014/main" id="{7AC5C687-36C8-439D-A7D0-9B739B31B4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3675" y="1641475"/>
            <a:ext cx="336550" cy="417513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5" name="Line 14">
            <a:extLst>
              <a:ext uri="{FF2B5EF4-FFF2-40B4-BE49-F238E27FC236}">
                <a16:creationId xmlns:a16="http://schemas.microsoft.com/office/drawing/2014/main" id="{0EBED026-1B05-4C64-A71D-E041957979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8888" y="2779713"/>
            <a:ext cx="533400" cy="6223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6" name="Line 15">
            <a:extLst>
              <a:ext uri="{FF2B5EF4-FFF2-40B4-BE49-F238E27FC236}">
                <a16:creationId xmlns:a16="http://schemas.microsoft.com/office/drawing/2014/main" id="{0A3EC0F4-D2A5-4C3E-AA7D-184924049A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4425" y="2543175"/>
            <a:ext cx="574675" cy="15875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67" name="Rectangle 16">
            <a:extLst>
              <a:ext uri="{FF2B5EF4-FFF2-40B4-BE49-F238E27FC236}">
                <a16:creationId xmlns:a16="http://schemas.microsoft.com/office/drawing/2014/main" id="{5A808A51-FBD2-4AF2-8F37-9774C3C9E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/>
              <a:t>Non-Persistent CSMA Throughput</a:t>
            </a:r>
          </a:p>
        </p:txBody>
      </p:sp>
      <p:sp>
        <p:nvSpPr>
          <p:cNvPr id="29708" name="Text Box 17">
            <a:extLst>
              <a:ext uri="{FF2B5EF4-FFF2-40B4-BE49-F238E27FC236}">
                <a16:creationId xmlns:a16="http://schemas.microsoft.com/office/drawing/2014/main" id="{91D7C762-4690-4A0E-9271-EDE78D9C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0" y="2433638"/>
            <a:ext cx="9715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i="1">
                <a:latin typeface="Times New Roman" panose="02020603050405020304" pitchFamily="18" charset="0"/>
                <a:ea typeface="MS PGothic" panose="020B0600070205080204" pitchFamily="34" charset="-128"/>
              </a:rPr>
              <a:t>a = 0.1</a:t>
            </a:r>
          </a:p>
        </p:txBody>
      </p:sp>
      <p:sp>
        <p:nvSpPr>
          <p:cNvPr id="29709" name="Text Box 18">
            <a:extLst>
              <a:ext uri="{FF2B5EF4-FFF2-40B4-BE49-F238E27FC236}">
                <a16:creationId xmlns:a16="http://schemas.microsoft.com/office/drawing/2014/main" id="{9C76CA3E-6934-427E-9154-73AC97204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3317875"/>
            <a:ext cx="7699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i="1">
                <a:latin typeface="Times New Roman" panose="02020603050405020304" pitchFamily="18" charset="0"/>
                <a:ea typeface="MS PGothic" panose="020B0600070205080204" pitchFamily="34" charset="-128"/>
              </a:rPr>
              <a:t>a = 1</a:t>
            </a:r>
          </a:p>
        </p:txBody>
      </p:sp>
      <p:sp>
        <p:nvSpPr>
          <p:cNvPr id="29710" name="Rectangle 19">
            <a:extLst>
              <a:ext uri="{FF2B5EF4-FFF2-40B4-BE49-F238E27FC236}">
                <a16:creationId xmlns:a16="http://schemas.microsoft.com/office/drawing/2014/main" id="{31E72450-EF2C-4097-AE6B-F2D2BD5CA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382713"/>
            <a:ext cx="2820988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1800">
                <a:ea typeface="MS PGothic" panose="020B0600070205080204" pitchFamily="34" charset="-128"/>
              </a:rPr>
              <a:t>Higher maximum throughput than        1-persistent for small </a:t>
            </a:r>
            <a:r>
              <a:rPr lang="en-US" altLang="en-US" sz="1800" i="1">
                <a:latin typeface="Times New Roman" panose="02020603050405020304" pitchFamily="18" charset="0"/>
                <a:ea typeface="MS PGothic" panose="020B0600070205080204" pitchFamily="34" charset="-128"/>
              </a:rPr>
              <a:t>a</a:t>
            </a:r>
            <a:r>
              <a:rPr lang="en-US" altLang="en-US" sz="1800">
                <a:ea typeface="MS PGothic" panose="020B0600070205080204" pitchFamily="34" charset="-128"/>
              </a:rPr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1800">
                <a:ea typeface="MS PGothic" panose="020B0600070205080204" pitchFamily="34" charset="-128"/>
              </a:rPr>
              <a:t>Worse than Aloha for </a:t>
            </a:r>
            <a:r>
              <a:rPr lang="en-US" altLang="en-US" sz="1800" i="1">
                <a:latin typeface="Times New Roman" panose="02020603050405020304" pitchFamily="18" charset="0"/>
                <a:ea typeface="MS PGothic" panose="020B0600070205080204" pitchFamily="34" charset="-128"/>
              </a:rPr>
              <a:t>a &gt; 1</a:t>
            </a:r>
            <a:endParaRPr lang="en-US" altLang="en-US" sz="180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4">
            <a:extLst>
              <a:ext uri="{FF2B5EF4-FFF2-40B4-BE49-F238E27FC236}">
                <a16:creationId xmlns:a16="http://schemas.microsoft.com/office/drawing/2014/main" id="{D0508712-C72B-478A-8005-9E75F3EDE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>
                <a:solidFill>
                  <a:schemeClr val="tx1"/>
                </a:solidFill>
              </a:rPr>
              <a:t>CSMA with Collision Detection (CSMA/CD)</a:t>
            </a:r>
          </a:p>
        </p:txBody>
      </p:sp>
      <p:sp>
        <p:nvSpPr>
          <p:cNvPr id="72706" name="Rectangle 6">
            <a:extLst>
              <a:ext uri="{FF2B5EF4-FFF2-40B4-BE49-F238E27FC236}">
                <a16:creationId xmlns:a16="http://schemas.microsoft.com/office/drawing/2014/main" id="{E9BB6788-B108-4685-AD75-562BE3056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0225" y="1025525"/>
            <a:ext cx="8431213" cy="3424238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2000" dirty="0"/>
              <a:t>Monitor for collisions &amp; abort transmission</a:t>
            </a:r>
          </a:p>
          <a:p>
            <a:pPr lvl="1"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Stations with frames to send, first do carrier sensing</a:t>
            </a:r>
          </a:p>
          <a:p>
            <a:pPr lvl="1"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After beginning transmissions, stations continue listening to the medium to detect collisions</a:t>
            </a:r>
          </a:p>
          <a:p>
            <a:pPr lvl="1" eaLnBrk="1" hangingPunct="1">
              <a:spcBef>
                <a:spcPts val="6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If collisions detected, all stations involved abort transmission, reschedule random </a:t>
            </a:r>
            <a:r>
              <a:rPr lang="en-US" altLang="x-none" sz="1800" dirty="0" err="1"/>
              <a:t>backoff</a:t>
            </a:r>
            <a:r>
              <a:rPr lang="en-US" altLang="x-none" sz="1800" dirty="0"/>
              <a:t> times, and try again at scheduled times - quickly terminating a damaged frame saves </a:t>
            </a:r>
            <a:r>
              <a:rPr lang="en-US" altLang="x-none" sz="1800" dirty="0">
                <a:solidFill>
                  <a:srgbClr val="0066CC"/>
                </a:solidFill>
              </a:rPr>
              <a:t>time &amp; bandwidth (</a:t>
            </a:r>
            <a:r>
              <a:rPr lang="en-US" altLang="x-none" sz="1800" dirty="0" err="1">
                <a:solidFill>
                  <a:srgbClr val="0066CC"/>
                </a:solidFill>
              </a:rPr>
              <a:t>T_trans</a:t>
            </a:r>
            <a:r>
              <a:rPr lang="en-US" altLang="x-none" sz="1800" dirty="0">
                <a:solidFill>
                  <a:srgbClr val="0066CC"/>
                </a:solidFill>
              </a:rPr>
              <a:t> &gt;&gt; </a:t>
            </a:r>
            <a:r>
              <a:rPr lang="en-US" altLang="x-none" sz="1800" dirty="0" err="1">
                <a:solidFill>
                  <a:srgbClr val="0066CC"/>
                </a:solidFill>
              </a:rPr>
              <a:t>T_prog</a:t>
            </a:r>
            <a:r>
              <a:rPr lang="en-US" altLang="x-none" sz="1800" dirty="0">
                <a:solidFill>
                  <a:srgbClr val="0066CC"/>
                </a:solidFill>
              </a:rPr>
              <a:t>)</a:t>
            </a:r>
            <a:endParaRPr lang="en-US" altLang="x-none" sz="1800" dirty="0"/>
          </a:p>
          <a:p>
            <a:pPr marL="257175" lvl="1" indent="-257175" eaLnBrk="1" hangingPunct="1">
              <a:spcBef>
                <a:spcPts val="1200"/>
              </a:spcBef>
              <a:buClr>
                <a:schemeClr val="tx2"/>
              </a:buClr>
              <a:buFont typeface="Wingdings" charset="2"/>
              <a:buChar char="l"/>
              <a:defRPr/>
            </a:pPr>
            <a:r>
              <a:rPr lang="en-US" altLang="x-none" sz="2000" dirty="0"/>
              <a:t>In CSMA, collisions result in wastage of entire frame transmission time</a:t>
            </a:r>
          </a:p>
          <a:p>
            <a:pPr marL="257175" lvl="1" indent="-257175" eaLnBrk="1" hangingPunct="1">
              <a:spcBef>
                <a:spcPts val="1200"/>
              </a:spcBef>
              <a:buClr>
                <a:schemeClr val="tx2"/>
              </a:buClr>
              <a:buFont typeface="Wingdings" charset="2"/>
              <a:buChar char="l"/>
              <a:defRPr/>
            </a:pPr>
            <a:r>
              <a:rPr lang="en-US" altLang="x-none" sz="1875" dirty="0"/>
              <a:t>CSMA-CD reduces wastage to time to detect collision &amp; abort transmission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8B14ADAC-BF32-452A-B3B5-4A8C8DE3C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CSMA/CD reaction time</a:t>
            </a:r>
          </a:p>
        </p:txBody>
      </p:sp>
      <p:sp>
        <p:nvSpPr>
          <p:cNvPr id="33794" name="Rectangle 28">
            <a:extLst>
              <a:ext uri="{FF2B5EF4-FFF2-40B4-BE49-F238E27FC236}">
                <a16:creationId xmlns:a16="http://schemas.microsoft.com/office/drawing/2014/main" id="{0FF2A9BE-E1D5-4B32-A859-2FFEC7915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5" y="3760788"/>
            <a:ext cx="558958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ea typeface="MS PGothic" panose="020B0600070205080204" pitchFamily="34" charset="-128"/>
              </a:rPr>
              <a:t>It takes </a:t>
            </a:r>
            <a:r>
              <a:rPr lang="en-US" altLang="en-US" sz="1800" i="1">
                <a:solidFill>
                  <a:srgbClr val="FF3300"/>
                </a:solidFill>
                <a:ea typeface="MS PGothic" panose="020B0600070205080204" pitchFamily="34" charset="-128"/>
              </a:rPr>
              <a:t>2 t</a:t>
            </a:r>
            <a:r>
              <a:rPr lang="en-US" altLang="en-US" sz="1800" i="1" baseline="-25000">
                <a:solidFill>
                  <a:srgbClr val="FF3300"/>
                </a:solidFill>
                <a:ea typeface="MS PGothic" panose="020B0600070205080204" pitchFamily="34" charset="-128"/>
              </a:rPr>
              <a:t>prop</a:t>
            </a:r>
            <a:r>
              <a:rPr lang="en-US" altLang="en-US" sz="1800" i="1" baseline="-25000">
                <a:ea typeface="MS PGothic" panose="020B0600070205080204" pitchFamily="34" charset="-128"/>
              </a:rPr>
              <a:t> </a:t>
            </a:r>
            <a:r>
              <a:rPr lang="en-US" altLang="en-US" sz="1800" i="1">
                <a:ea typeface="MS PGothic" panose="020B0600070205080204" pitchFamily="34" charset="-128"/>
              </a:rPr>
              <a:t>to find out if channel has been captured</a:t>
            </a:r>
          </a:p>
        </p:txBody>
      </p:sp>
      <p:grpSp>
        <p:nvGrpSpPr>
          <p:cNvPr id="33795" name="Group 29">
            <a:extLst>
              <a:ext uri="{FF2B5EF4-FFF2-40B4-BE49-F238E27FC236}">
                <a16:creationId xmlns:a16="http://schemas.microsoft.com/office/drawing/2014/main" id="{155EE0C5-9A94-4080-B64C-A3CB4FFEFBE8}"/>
              </a:ext>
            </a:extLst>
          </p:cNvPr>
          <p:cNvGrpSpPr>
            <a:grpSpLocks/>
          </p:cNvGrpSpPr>
          <p:nvPr/>
        </p:nvGrpSpPr>
        <p:grpSpPr bwMode="auto">
          <a:xfrm>
            <a:off x="1158875" y="1468438"/>
            <a:ext cx="6784975" cy="1795462"/>
            <a:chOff x="13" y="1537"/>
            <a:chExt cx="5699" cy="1508"/>
          </a:xfrm>
        </p:grpSpPr>
        <p:sp>
          <p:nvSpPr>
            <p:cNvPr id="76804" name="Rectangle 30">
              <a:extLst>
                <a:ext uri="{FF2B5EF4-FFF2-40B4-BE49-F238E27FC236}">
                  <a16:creationId xmlns:a16="http://schemas.microsoft.com/office/drawing/2014/main" id="{ECEDB293-1E85-4B0C-902F-DC7F0E2E9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1633"/>
              <a:ext cx="216" cy="24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76805" name="Rectangle 31">
              <a:extLst>
                <a:ext uri="{FF2B5EF4-FFF2-40B4-BE49-F238E27FC236}">
                  <a16:creationId xmlns:a16="http://schemas.microsoft.com/office/drawing/2014/main" id="{79B5D03C-FE12-4DA6-BCDE-380B732B1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1633"/>
              <a:ext cx="216" cy="26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76806" name="Rectangle 32">
              <a:extLst>
                <a:ext uri="{FF2B5EF4-FFF2-40B4-BE49-F238E27FC236}">
                  <a16:creationId xmlns:a16="http://schemas.microsoft.com/office/drawing/2014/main" id="{6BF61F31-0AAB-46ED-9763-3EEA32486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1537"/>
              <a:ext cx="8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A begins to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transmit at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 i="1"/>
                <a:t>t </a:t>
              </a:r>
              <a:r>
                <a:rPr lang="en-US" altLang="x-none" sz="1350"/>
                <a:t>= 0</a:t>
              </a:r>
            </a:p>
          </p:txBody>
        </p:sp>
        <p:sp>
          <p:nvSpPr>
            <p:cNvPr id="76807" name="Rectangle 33" descr="Light vertical">
              <a:extLst>
                <a:ext uri="{FF2B5EF4-FFF2-40B4-BE49-F238E27FC236}">
                  <a16:creationId xmlns:a16="http://schemas.microsoft.com/office/drawing/2014/main" id="{0F5DB942-8484-4E1F-9651-7EDB81C62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633"/>
              <a:ext cx="196" cy="96"/>
            </a:xfrm>
            <a:prstGeom prst="rect">
              <a:avLst/>
            </a:prstGeom>
            <a:pattFill prst="ltVert">
              <a:fgClr>
                <a:schemeClr val="bg1"/>
              </a:fgClr>
              <a:bgClr>
                <a:srgbClr val="000000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76808" name="Rectangle 34" descr="Light horizontal">
              <a:extLst>
                <a:ext uri="{FF2B5EF4-FFF2-40B4-BE49-F238E27FC236}">
                  <a16:creationId xmlns:a16="http://schemas.microsoft.com/office/drawing/2014/main" id="{3C15295D-09BB-4CCD-AAFD-6A5D25B24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" y="2217"/>
              <a:ext cx="200" cy="56"/>
            </a:xfrm>
            <a:prstGeom prst="rect">
              <a:avLst/>
            </a:prstGeom>
            <a:pattFill prst="ltHorz">
              <a:fgClr>
                <a:schemeClr val="bg1"/>
              </a:fgClr>
              <a:bgClr>
                <a:srgbClr val="000000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3804" name="Rectangle 35">
              <a:extLst>
                <a:ext uri="{FF2B5EF4-FFF2-40B4-BE49-F238E27FC236}">
                  <a16:creationId xmlns:a16="http://schemas.microsoft.com/office/drawing/2014/main" id="{61150DD2-7F33-4057-9FD0-60BA07B70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" y="162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33805" name="Rectangle 36">
              <a:extLst>
                <a:ext uri="{FF2B5EF4-FFF2-40B4-BE49-F238E27FC236}">
                  <a16:creationId xmlns:a16="http://schemas.microsoft.com/office/drawing/2014/main" id="{B34D639B-060F-4361-95ED-D3B6D6B9F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633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B</a:t>
              </a:r>
            </a:p>
          </p:txBody>
        </p:sp>
        <p:sp>
          <p:nvSpPr>
            <p:cNvPr id="33806" name="Line 37">
              <a:extLst>
                <a:ext uri="{FF2B5EF4-FFF2-40B4-BE49-F238E27FC236}">
                  <a16:creationId xmlns:a16="http://schemas.microsoft.com/office/drawing/2014/main" id="{849875CB-F8BB-4C42-BA4C-60F56999B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1661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2" name="Rectangle 38">
              <a:extLst>
                <a:ext uri="{FF2B5EF4-FFF2-40B4-BE49-F238E27FC236}">
                  <a16:creationId xmlns:a16="http://schemas.microsoft.com/office/drawing/2014/main" id="{59403D20-3F5B-4120-82EE-59275F118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" y="1681"/>
              <a:ext cx="873" cy="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 dirty="0"/>
                <a:t>B begins to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 dirty="0"/>
                <a:t>transmit at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 i="1" dirty="0"/>
                <a:t>t </a:t>
              </a:r>
              <a:r>
                <a:rPr lang="en-US" altLang="x-none" sz="1350" dirty="0"/>
                <a:t>= </a:t>
              </a:r>
              <a:r>
                <a:rPr lang="en-US" altLang="x-none" sz="1350" i="1" dirty="0" err="1"/>
                <a:t>t</a:t>
              </a:r>
              <a:r>
                <a:rPr lang="en-US" altLang="x-none" sz="1350" i="1" baseline="-25000" dirty="0" err="1"/>
                <a:t>prop</a:t>
              </a:r>
              <a:r>
                <a:rPr lang="en-US" altLang="x-none" sz="1350" i="1" dirty="0"/>
                <a:t>- </a:t>
              </a:r>
              <a:r>
                <a:rPr lang="en-US" altLang="x-none" sz="1350" i="1" dirty="0">
                  <a:latin typeface="Symbol" charset="2"/>
                </a:rPr>
                <a:t></a:t>
              </a:r>
              <a:r>
                <a:rPr lang="en-US" altLang="x-none" sz="1350" i="1" dirty="0"/>
                <a:t>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 dirty="0"/>
                <a:t>B detects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 dirty="0"/>
                <a:t>collision at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 i="1" dirty="0"/>
                <a:t>t </a:t>
              </a:r>
              <a:r>
                <a:rPr lang="en-US" altLang="x-none" sz="1350" dirty="0"/>
                <a:t>= </a:t>
              </a:r>
              <a:r>
                <a:rPr lang="en-US" altLang="x-none" sz="1350" i="1" dirty="0" err="1"/>
                <a:t>t</a:t>
              </a:r>
              <a:r>
                <a:rPr lang="en-US" altLang="x-none" sz="1350" i="1" baseline="-25000" dirty="0" err="1"/>
                <a:t>prop</a:t>
              </a:r>
              <a:endParaRPr lang="en-US" altLang="x-none" sz="1350" i="1" baseline="-25000" dirty="0"/>
            </a:p>
          </p:txBody>
        </p:sp>
        <p:sp>
          <p:nvSpPr>
            <p:cNvPr id="76813" name="Rectangle 39">
              <a:extLst>
                <a:ext uri="{FF2B5EF4-FFF2-40B4-BE49-F238E27FC236}">
                  <a16:creationId xmlns:a16="http://schemas.microsoft.com/office/drawing/2014/main" id="{318B95FE-2A16-417A-86ED-B04B572E8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2097"/>
              <a:ext cx="216" cy="24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76814" name="Rectangle 40" descr="Light vertical">
              <a:extLst>
                <a:ext uri="{FF2B5EF4-FFF2-40B4-BE49-F238E27FC236}">
                  <a16:creationId xmlns:a16="http://schemas.microsoft.com/office/drawing/2014/main" id="{0832E1FB-333A-407D-ADB4-94B897876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2113"/>
              <a:ext cx="2872" cy="72"/>
            </a:xfrm>
            <a:prstGeom prst="rect">
              <a:avLst/>
            </a:prstGeom>
            <a:pattFill prst="ltVert">
              <a:fgClr>
                <a:schemeClr val="bg1"/>
              </a:fgClr>
              <a:bgClr>
                <a:srgbClr val="000000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3810" name="Rectangle 41">
              <a:extLst>
                <a:ext uri="{FF2B5EF4-FFF2-40B4-BE49-F238E27FC236}">
                  <a16:creationId xmlns:a16="http://schemas.microsoft.com/office/drawing/2014/main" id="{6D1CFFEB-D213-44C9-B2A8-BA6DBD3C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" y="208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33811" name="Line 42">
              <a:extLst>
                <a:ext uri="{FF2B5EF4-FFF2-40B4-BE49-F238E27FC236}">
                  <a16:creationId xmlns:a16="http://schemas.microsoft.com/office/drawing/2014/main" id="{29796452-0A90-4496-8F73-D102E3564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" y="2245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7" name="Rectangle 43">
              <a:extLst>
                <a:ext uri="{FF2B5EF4-FFF2-40B4-BE49-F238E27FC236}">
                  <a16:creationId xmlns:a16="http://schemas.microsoft.com/office/drawing/2014/main" id="{234724C1-D721-41AD-A02D-E49C0E57A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2065"/>
              <a:ext cx="216" cy="26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3813" name="Rectangle 44">
              <a:extLst>
                <a:ext uri="{FF2B5EF4-FFF2-40B4-BE49-F238E27FC236}">
                  <a16:creationId xmlns:a16="http://schemas.microsoft.com/office/drawing/2014/main" id="{8228C9B7-823B-4165-AD7A-71D6F5F7E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06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B</a:t>
              </a:r>
            </a:p>
          </p:txBody>
        </p:sp>
        <p:sp>
          <p:nvSpPr>
            <p:cNvPr id="33814" name="Line 45">
              <a:extLst>
                <a:ext uri="{FF2B5EF4-FFF2-40B4-BE49-F238E27FC236}">
                  <a16:creationId xmlns:a16="http://schemas.microsoft.com/office/drawing/2014/main" id="{B82AD361-E7B3-47E1-934B-C9E6A1FA7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5" y="2109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0" name="Rectangle 46" descr="Light horizontal">
              <a:extLst>
                <a:ext uri="{FF2B5EF4-FFF2-40B4-BE49-F238E27FC236}">
                  <a16:creationId xmlns:a16="http://schemas.microsoft.com/office/drawing/2014/main" id="{90CE5E51-266B-4C1D-BA96-D4582CAF3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2861"/>
              <a:ext cx="3296" cy="64"/>
            </a:xfrm>
            <a:prstGeom prst="rect">
              <a:avLst/>
            </a:prstGeom>
            <a:pattFill prst="ltHorz">
              <a:fgClr>
                <a:schemeClr val="bg1"/>
              </a:fgClr>
              <a:bgClr>
                <a:srgbClr val="000000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76821" name="Rectangle 47">
              <a:extLst>
                <a:ext uri="{FF2B5EF4-FFF2-40B4-BE49-F238E27FC236}">
                  <a16:creationId xmlns:a16="http://schemas.microsoft.com/office/drawing/2014/main" id="{F01A6AD5-9A1D-4759-A968-A534CFB17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2689"/>
              <a:ext cx="216" cy="24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76822" name="Rectangle 48" descr="Light vertical">
              <a:extLst>
                <a:ext uri="{FF2B5EF4-FFF2-40B4-BE49-F238E27FC236}">
                  <a16:creationId xmlns:a16="http://schemas.microsoft.com/office/drawing/2014/main" id="{41974017-E5CD-402A-AC98-374B09F63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721"/>
              <a:ext cx="3320" cy="64"/>
            </a:xfrm>
            <a:prstGeom prst="rect">
              <a:avLst/>
            </a:prstGeom>
            <a:pattFill prst="ltVert">
              <a:fgClr>
                <a:schemeClr val="bg1"/>
              </a:fgClr>
              <a:bgClr>
                <a:srgbClr val="000000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3818" name="Rectangle 49">
              <a:extLst>
                <a:ext uri="{FF2B5EF4-FFF2-40B4-BE49-F238E27FC236}">
                  <a16:creationId xmlns:a16="http://schemas.microsoft.com/office/drawing/2014/main" id="{99EAD613-268D-47A9-8280-08BF8D8E6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" y="268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33819" name="Line 50">
              <a:extLst>
                <a:ext uri="{FF2B5EF4-FFF2-40B4-BE49-F238E27FC236}">
                  <a16:creationId xmlns:a16="http://schemas.microsoft.com/office/drawing/2014/main" id="{14B4263D-AF5A-46CD-9283-9BAE9A1ED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1" y="2881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5" name="Rectangle 51">
              <a:extLst>
                <a:ext uri="{FF2B5EF4-FFF2-40B4-BE49-F238E27FC236}">
                  <a16:creationId xmlns:a16="http://schemas.microsoft.com/office/drawing/2014/main" id="{08E3EFA8-6422-4D12-8E8D-FAD83DD72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2689"/>
              <a:ext cx="216" cy="26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3821" name="Rectangle 52">
              <a:extLst>
                <a:ext uri="{FF2B5EF4-FFF2-40B4-BE49-F238E27FC236}">
                  <a16:creationId xmlns:a16="http://schemas.microsoft.com/office/drawing/2014/main" id="{B43A629E-9F53-4671-9BCA-CF486F79F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268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B</a:t>
              </a:r>
            </a:p>
          </p:txBody>
        </p:sp>
        <p:sp>
          <p:nvSpPr>
            <p:cNvPr id="33822" name="Line 53">
              <a:extLst>
                <a:ext uri="{FF2B5EF4-FFF2-40B4-BE49-F238E27FC236}">
                  <a16:creationId xmlns:a16="http://schemas.microsoft.com/office/drawing/2014/main" id="{98A78A10-D29C-4A4D-939F-B3522CAEE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" y="2737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8" name="Rectangle 54">
              <a:extLst>
                <a:ext uri="{FF2B5EF4-FFF2-40B4-BE49-F238E27FC236}">
                  <a16:creationId xmlns:a16="http://schemas.microsoft.com/office/drawing/2014/main" id="{66FBD8E7-E049-49CC-A06F-42389814E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2465"/>
              <a:ext cx="992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A detects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collision at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 i="1"/>
                <a:t>t</a:t>
              </a:r>
              <a:r>
                <a:rPr lang="en-US" altLang="x-none" sz="1350"/>
                <a:t>= 2 </a:t>
              </a:r>
              <a:r>
                <a:rPr lang="en-US" altLang="x-none" sz="1350" i="1"/>
                <a:t>t</a:t>
              </a:r>
              <a:r>
                <a:rPr lang="en-US" altLang="x-none" sz="1350" i="1" baseline="-25000"/>
                <a:t>prop</a:t>
              </a:r>
              <a:r>
                <a:rPr lang="en-US" altLang="x-none" sz="1350" i="1"/>
                <a:t>- </a:t>
              </a:r>
              <a:r>
                <a:rPr lang="en-US" altLang="x-none" sz="1350" i="1">
                  <a:latin typeface="Symbol" charset="2"/>
                </a:rPr>
                <a:t>  </a:t>
              </a:r>
            </a:p>
          </p:txBody>
        </p:sp>
      </p:grpSp>
      <p:grpSp>
        <p:nvGrpSpPr>
          <p:cNvPr id="33796" name="Group 59">
            <a:extLst>
              <a:ext uri="{FF2B5EF4-FFF2-40B4-BE49-F238E27FC236}">
                <a16:creationId xmlns:a16="http://schemas.microsoft.com/office/drawing/2014/main" id="{3C330145-F4EC-468D-A76D-483FF011C6AB}"/>
              </a:ext>
            </a:extLst>
          </p:cNvPr>
          <p:cNvGrpSpPr>
            <a:grpSpLocks/>
          </p:cNvGrpSpPr>
          <p:nvPr/>
        </p:nvGrpSpPr>
        <p:grpSpPr bwMode="auto">
          <a:xfrm>
            <a:off x="6007100" y="2168525"/>
            <a:ext cx="119063" cy="260350"/>
            <a:chOff x="2608" y="3437"/>
            <a:chExt cx="1087" cy="666"/>
          </a:xfrm>
        </p:grpSpPr>
        <p:sp>
          <p:nvSpPr>
            <p:cNvPr id="31" name="AutoShape 57">
              <a:extLst>
                <a:ext uri="{FF2B5EF4-FFF2-40B4-BE49-F238E27FC236}">
                  <a16:creationId xmlns:a16="http://schemas.microsoft.com/office/drawing/2014/main" id="{34BA3DCC-0B05-42AC-8E93-781725C1E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437"/>
              <a:ext cx="1087" cy="666"/>
            </a:xfrm>
            <a:prstGeom prst="irregularSeal1">
              <a:avLst/>
            </a:prstGeom>
            <a:solidFill>
              <a:srgbClr val="FF3300"/>
            </a:solidFill>
            <a:ln w="571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3798" name="Text Box 58">
              <a:extLst>
                <a:ext uri="{FF2B5EF4-FFF2-40B4-BE49-F238E27FC236}">
                  <a16:creationId xmlns:a16="http://schemas.microsoft.com/office/drawing/2014/main" id="{7B6F07C4-2D66-44F1-B57B-86BFD58A2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9" y="3615"/>
              <a:ext cx="15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 b="1" i="1">
                <a:solidFill>
                  <a:srgbClr val="FFFF00"/>
                </a:solidFill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EF62706B-B2EC-4957-9160-3DC812A69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92075"/>
            <a:ext cx="5410200" cy="765175"/>
          </a:xfrm>
        </p:spPr>
        <p:txBody>
          <a:bodyPr/>
          <a:lstStyle/>
          <a:p>
            <a:pPr eaLnBrk="1" hangingPunct="1"/>
            <a:r>
              <a:rPr lang="en-US" altLang="en-US"/>
              <a:t>CSMA-CD Model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0F40445E-53FB-4ABB-9AFF-C6501F50F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49525" y="1085850"/>
            <a:ext cx="6392863" cy="2506663"/>
          </a:xfrm>
        </p:spPr>
        <p:txBody>
          <a:bodyPr/>
          <a:lstStyle/>
          <a:p>
            <a:pPr lvl="1" eaLnBrk="1" hangingPunct="1"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Collisions can be detected and resolved in </a:t>
            </a:r>
            <a:r>
              <a:rPr lang="en-US" altLang="x-none" sz="1800" i="1" dirty="0"/>
              <a:t>2t</a:t>
            </a:r>
            <a:r>
              <a:rPr lang="en-US" altLang="x-none" sz="1800" i="1" baseline="-25000" dirty="0"/>
              <a:t>prop</a:t>
            </a:r>
            <a:r>
              <a:rPr lang="en-US" altLang="x-none" sz="1800" dirty="0"/>
              <a:t> </a:t>
            </a:r>
          </a:p>
          <a:p>
            <a:pPr lvl="1" eaLnBrk="1" hangingPunct="1"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Time slotted in </a:t>
            </a:r>
            <a:r>
              <a:rPr lang="en-US" altLang="x-none" sz="1800" i="1" dirty="0"/>
              <a:t>2t</a:t>
            </a:r>
            <a:r>
              <a:rPr lang="en-US" altLang="x-none" sz="1800" i="1" baseline="-25000" dirty="0"/>
              <a:t>prop</a:t>
            </a:r>
            <a:r>
              <a:rPr lang="en-US" altLang="x-none" sz="1800" dirty="0"/>
              <a:t> slots during contention periods</a:t>
            </a:r>
            <a:endParaRPr lang="en-US" altLang="x-none" sz="2100" dirty="0"/>
          </a:p>
          <a:p>
            <a:pPr lvl="1" eaLnBrk="1" hangingPunct="1"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Once the contention period is over (a station successfully occupies the channel), it takes X seconds for a frame to be transmitted</a:t>
            </a:r>
          </a:p>
          <a:p>
            <a:pPr lvl="1" eaLnBrk="1" hangingPunct="1"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800" dirty="0"/>
              <a:t>It takes </a:t>
            </a:r>
            <a:r>
              <a:rPr lang="en-US" altLang="x-none" sz="1800" i="1" dirty="0" err="1"/>
              <a:t>t</a:t>
            </a:r>
            <a:r>
              <a:rPr lang="en-US" altLang="x-none" sz="1800" i="1" baseline="-25000" dirty="0" err="1"/>
              <a:t>prop</a:t>
            </a:r>
            <a:r>
              <a:rPr lang="en-US" altLang="x-none" sz="1800" dirty="0"/>
              <a:t> before the next contention period starts.</a:t>
            </a:r>
            <a:endParaRPr lang="en-US" altLang="x-none" sz="2100" dirty="0"/>
          </a:p>
          <a:p>
            <a:pPr eaLnBrk="1" hangingPunct="1">
              <a:buFont typeface="Wingdings" charset="2"/>
              <a:buChar char="l"/>
              <a:defRPr/>
            </a:pPr>
            <a:endParaRPr lang="en-US" altLang="x-none" sz="1875" dirty="0"/>
          </a:p>
        </p:txBody>
      </p:sp>
      <p:grpSp>
        <p:nvGrpSpPr>
          <p:cNvPr id="35843" name="Group 4">
            <a:extLst>
              <a:ext uri="{FF2B5EF4-FFF2-40B4-BE49-F238E27FC236}">
                <a16:creationId xmlns:a16="http://schemas.microsoft.com/office/drawing/2014/main" id="{AFAF7262-DCC7-419A-9927-2C9C212F5245}"/>
              </a:ext>
            </a:extLst>
          </p:cNvPr>
          <p:cNvGrpSpPr>
            <a:grpSpLocks/>
          </p:cNvGrpSpPr>
          <p:nvPr/>
        </p:nvGrpSpPr>
        <p:grpSpPr bwMode="auto">
          <a:xfrm>
            <a:off x="3033713" y="3405188"/>
            <a:ext cx="5424487" cy="830262"/>
            <a:chOff x="828" y="1324"/>
            <a:chExt cx="4556" cy="697"/>
          </a:xfrm>
        </p:grpSpPr>
        <p:grpSp>
          <p:nvGrpSpPr>
            <p:cNvPr id="35847" name="Group 5">
              <a:extLst>
                <a:ext uri="{FF2B5EF4-FFF2-40B4-BE49-F238E27FC236}">
                  <a16:creationId xmlns:a16="http://schemas.microsoft.com/office/drawing/2014/main" id="{9692A233-C544-4F0F-9827-AD74ED43F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8" y="1564"/>
              <a:ext cx="4488" cy="148"/>
              <a:chOff x="684" y="1668"/>
              <a:chExt cx="4488" cy="148"/>
            </a:xfrm>
          </p:grpSpPr>
          <p:sp>
            <p:nvSpPr>
              <p:cNvPr id="35855" name="Line 6">
                <a:extLst>
                  <a:ext uri="{FF2B5EF4-FFF2-40B4-BE49-F238E27FC236}">
                    <a16:creationId xmlns:a16="http://schemas.microsoft.com/office/drawing/2014/main" id="{6A6D0190-8413-4E1A-84CF-478251D06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" y="1816"/>
                <a:ext cx="44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62" name="Rectangle 7">
                <a:extLst>
                  <a:ext uri="{FF2B5EF4-FFF2-40B4-BE49-F238E27FC236}">
                    <a16:creationId xmlns:a16="http://schemas.microsoft.com/office/drawing/2014/main" id="{6F7CD529-8C90-4E86-B88A-0828B4A6D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" y="1676"/>
                <a:ext cx="616" cy="13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  <p:sp>
            <p:nvSpPr>
              <p:cNvPr id="78863" name="Rectangle 8">
                <a:extLst>
                  <a:ext uri="{FF2B5EF4-FFF2-40B4-BE49-F238E27FC236}">
                    <a16:creationId xmlns:a16="http://schemas.microsoft.com/office/drawing/2014/main" id="{BA94A7FB-6B69-4A56-B9FB-8DF9729BD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676"/>
                <a:ext cx="616" cy="13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  <p:sp>
            <p:nvSpPr>
              <p:cNvPr id="78864" name="Rectangle 9">
                <a:extLst>
                  <a:ext uri="{FF2B5EF4-FFF2-40B4-BE49-F238E27FC236}">
                    <a16:creationId xmlns:a16="http://schemas.microsoft.com/office/drawing/2014/main" id="{566BAB39-7CD4-4517-A07F-16881818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1676"/>
                <a:ext cx="616" cy="13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  <p:sp>
            <p:nvSpPr>
              <p:cNvPr id="78865" name="Rectangle 10">
                <a:extLst>
                  <a:ext uri="{FF2B5EF4-FFF2-40B4-BE49-F238E27FC236}">
                    <a16:creationId xmlns:a16="http://schemas.microsoft.com/office/drawing/2014/main" id="{2736ED5E-84B6-4C97-A628-12B8BE802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" y="1668"/>
                <a:ext cx="40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  <p:sp>
            <p:nvSpPr>
              <p:cNvPr id="78866" name="Rectangle 11">
                <a:extLst>
                  <a:ext uri="{FF2B5EF4-FFF2-40B4-BE49-F238E27FC236}">
                    <a16:creationId xmlns:a16="http://schemas.microsoft.com/office/drawing/2014/main" id="{F5F8D694-5990-4754-81E1-ED9CA4BE3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1668"/>
                <a:ext cx="40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  <p:sp>
            <p:nvSpPr>
              <p:cNvPr id="78867" name="Rectangle 12">
                <a:extLst>
                  <a:ext uri="{FF2B5EF4-FFF2-40B4-BE49-F238E27FC236}">
                    <a16:creationId xmlns:a16="http://schemas.microsoft.com/office/drawing/2014/main" id="{30859F80-5696-428A-9110-7583AB65C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2" y="1668"/>
                <a:ext cx="40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  <p:sp>
            <p:nvSpPr>
              <p:cNvPr id="78868" name="Rectangle 13">
                <a:extLst>
                  <a:ext uri="{FF2B5EF4-FFF2-40B4-BE49-F238E27FC236}">
                    <a16:creationId xmlns:a16="http://schemas.microsoft.com/office/drawing/2014/main" id="{8AD49D30-C22B-4A70-9D14-39739331C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" y="1668"/>
                <a:ext cx="40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  <p:sp>
            <p:nvSpPr>
              <p:cNvPr id="78869" name="Rectangle 14">
                <a:extLst>
                  <a:ext uri="{FF2B5EF4-FFF2-40B4-BE49-F238E27FC236}">
                    <a16:creationId xmlns:a16="http://schemas.microsoft.com/office/drawing/2014/main" id="{6D8939C2-CB7A-4EE3-8A6E-58E4BF4CE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1668"/>
                <a:ext cx="40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  <p:sp>
            <p:nvSpPr>
              <p:cNvPr id="78870" name="Rectangle 15">
                <a:extLst>
                  <a:ext uri="{FF2B5EF4-FFF2-40B4-BE49-F238E27FC236}">
                    <a16:creationId xmlns:a16="http://schemas.microsoft.com/office/drawing/2014/main" id="{277DF7A9-454F-42CC-88A7-45E0A5B89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1668"/>
                <a:ext cx="40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  <p:sp>
            <p:nvSpPr>
              <p:cNvPr id="78871" name="Rectangle 16">
                <a:extLst>
                  <a:ext uri="{FF2B5EF4-FFF2-40B4-BE49-F238E27FC236}">
                    <a16:creationId xmlns:a16="http://schemas.microsoft.com/office/drawing/2014/main" id="{83CDB9D8-0E19-4909-B94C-9C9DE0ADE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8" y="1668"/>
                <a:ext cx="40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  <p:sp>
            <p:nvSpPr>
              <p:cNvPr id="78872" name="Rectangle 17">
                <a:extLst>
                  <a:ext uri="{FF2B5EF4-FFF2-40B4-BE49-F238E27FC236}">
                    <a16:creationId xmlns:a16="http://schemas.microsoft.com/office/drawing/2014/main" id="{1DD0F328-22A5-47AD-AA93-89B622F9E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668"/>
                <a:ext cx="40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35848" name="Rectangle 18">
              <a:extLst>
                <a:ext uri="{FF2B5EF4-FFF2-40B4-BE49-F238E27FC236}">
                  <a16:creationId xmlns:a16="http://schemas.microsoft.com/office/drawing/2014/main" id="{3190BB35-42BF-4953-A7A0-9FD3BD329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1324"/>
              <a:ext cx="4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Busy</a:t>
              </a:r>
            </a:p>
          </p:txBody>
        </p:sp>
        <p:sp>
          <p:nvSpPr>
            <p:cNvPr id="35849" name="Rectangle 19">
              <a:extLst>
                <a:ext uri="{FF2B5EF4-FFF2-40B4-BE49-F238E27FC236}">
                  <a16:creationId xmlns:a16="http://schemas.microsoft.com/office/drawing/2014/main" id="{AD9BEDEF-99EA-4256-839C-EFE17F0AE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1324"/>
              <a:ext cx="7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Contention</a:t>
              </a:r>
            </a:p>
          </p:txBody>
        </p:sp>
        <p:sp>
          <p:nvSpPr>
            <p:cNvPr id="35850" name="Rectangle 20">
              <a:extLst>
                <a:ext uri="{FF2B5EF4-FFF2-40B4-BE49-F238E27FC236}">
                  <a16:creationId xmlns:a16="http://schemas.microsoft.com/office/drawing/2014/main" id="{5A0C5926-A978-4A13-B3F9-720BB0433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324"/>
              <a:ext cx="4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Busy</a:t>
              </a:r>
            </a:p>
          </p:txBody>
        </p:sp>
        <p:sp>
          <p:nvSpPr>
            <p:cNvPr id="35851" name="Text Box 22">
              <a:extLst>
                <a:ext uri="{FF2B5EF4-FFF2-40B4-BE49-F238E27FC236}">
                  <a16:creationId xmlns:a16="http://schemas.microsoft.com/office/drawing/2014/main" id="{06B340F2-C55C-488E-8E6C-9B7DED540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848"/>
              <a:ext cx="6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900">
                  <a:ea typeface="MS PGothic" panose="020B0600070205080204" pitchFamily="34" charset="-128"/>
                </a:rPr>
                <a:t>Time</a:t>
              </a:r>
            </a:p>
          </p:txBody>
        </p:sp>
        <p:sp>
          <p:nvSpPr>
            <p:cNvPr id="35852" name="Rectangle 23">
              <a:extLst>
                <a:ext uri="{FF2B5EF4-FFF2-40B4-BE49-F238E27FC236}">
                  <a16:creationId xmlns:a16="http://schemas.microsoft.com/office/drawing/2014/main" id="{C163A02D-7038-4998-AE34-E3D09CB18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1324"/>
              <a:ext cx="3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Idle</a:t>
              </a:r>
            </a:p>
          </p:txBody>
        </p:sp>
        <p:sp>
          <p:nvSpPr>
            <p:cNvPr id="35853" name="Rectangle 24">
              <a:extLst>
                <a:ext uri="{FF2B5EF4-FFF2-40B4-BE49-F238E27FC236}">
                  <a16:creationId xmlns:a16="http://schemas.microsoft.com/office/drawing/2014/main" id="{4376F877-A125-4E74-8166-11949517E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1324"/>
              <a:ext cx="7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Contention</a:t>
              </a:r>
            </a:p>
          </p:txBody>
        </p:sp>
        <p:sp>
          <p:nvSpPr>
            <p:cNvPr id="35854" name="Rectangle 25">
              <a:extLst>
                <a:ext uri="{FF2B5EF4-FFF2-40B4-BE49-F238E27FC236}">
                  <a16:creationId xmlns:a16="http://schemas.microsoft.com/office/drawing/2014/main" id="{F622B351-CA09-4DCB-9DCB-3730D74B4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1324"/>
              <a:ext cx="4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Busy</a:t>
              </a:r>
            </a:p>
          </p:txBody>
        </p:sp>
      </p:grpSp>
      <p:grpSp>
        <p:nvGrpSpPr>
          <p:cNvPr id="35844" name="Group 12">
            <a:extLst>
              <a:ext uri="{FF2B5EF4-FFF2-40B4-BE49-F238E27FC236}">
                <a16:creationId xmlns:a16="http://schemas.microsoft.com/office/drawing/2014/main" id="{4298737C-D0F8-43E5-8B96-551C14CDC0D5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00075"/>
            <a:ext cx="1885950" cy="3698875"/>
            <a:chOff x="685800" y="609600"/>
            <a:chExt cx="2667000" cy="624840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ED9B1B2-77AB-4939-9E11-3F2EDEDB2D44}"/>
                </a:ext>
              </a:extLst>
            </p:cNvPr>
            <p:cNvSpPr/>
            <p:nvPr/>
          </p:nvSpPr>
          <p:spPr>
            <a:xfrm>
              <a:off x="685800" y="2972193"/>
              <a:ext cx="2667000" cy="38858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6C6A117-085E-46C3-899F-FFCE6DAA9D64}"/>
                </a:ext>
              </a:extLst>
            </p:cNvPr>
            <p:cNvSpPr/>
            <p:nvPr/>
          </p:nvSpPr>
          <p:spPr>
            <a:xfrm>
              <a:off x="1143770" y="609600"/>
              <a:ext cx="1903717" cy="25905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9">
            <a:extLst>
              <a:ext uri="{FF2B5EF4-FFF2-40B4-BE49-F238E27FC236}">
                <a16:creationId xmlns:a16="http://schemas.microsoft.com/office/drawing/2014/main" id="{E8CBD4C4-A344-47EB-9894-AC8FDD41B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/>
            <a:r>
              <a:rPr lang="en-US" altLang="en-US"/>
              <a:t>Contention Resolution</a:t>
            </a:r>
          </a:p>
        </p:txBody>
      </p:sp>
      <p:sp>
        <p:nvSpPr>
          <p:cNvPr id="37890" name="Rectangle 31">
            <a:extLst>
              <a:ext uri="{FF2B5EF4-FFF2-40B4-BE49-F238E27FC236}">
                <a16:creationId xmlns:a16="http://schemas.microsoft.com/office/drawing/2014/main" id="{8D4BA920-F171-4E17-ACB7-68E6364DB3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8325" y="1085850"/>
            <a:ext cx="7804150" cy="3432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/>
              <a:t>Contention is resolved </a:t>
            </a:r>
            <a:r>
              <a:rPr lang="en-US" altLang="ja-JP" sz="2000">
                <a:ea typeface="MS PGothic" panose="020B0600070205080204" pitchFamily="34" charset="-128"/>
              </a:rPr>
              <a:t>if exactly 1 station transmits in a slot</a:t>
            </a:r>
          </a:p>
          <a:p>
            <a:pPr marL="257175" lvl="1" indent="-257175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altLang="en-US" sz="2000"/>
              <a:t>Assume </a:t>
            </a:r>
            <a:r>
              <a:rPr lang="en-US" altLang="en-US" sz="2000" i="1"/>
              <a:t>n</a:t>
            </a:r>
            <a:r>
              <a:rPr lang="en-US" altLang="en-US" sz="2000"/>
              <a:t> busy stations, and each may transmit with probability </a:t>
            </a:r>
            <a:r>
              <a:rPr lang="en-US" altLang="en-US" sz="2000" i="1"/>
              <a:t>p</a:t>
            </a:r>
            <a:r>
              <a:rPr lang="en-US" altLang="en-US" sz="2000"/>
              <a:t> in each contention time slot</a:t>
            </a:r>
          </a:p>
          <a:p>
            <a:pPr marL="257175" lvl="1" indent="-257175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</a:pPr>
            <a:endParaRPr lang="en-US" altLang="en-US" sz="2000"/>
          </a:p>
          <a:p>
            <a:pPr marL="257175" lvl="1" indent="-257175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altLang="en-US" sz="2000"/>
              <a:t>By taking derivative of P</a:t>
            </a:r>
            <a:r>
              <a:rPr lang="en-US" altLang="en-US" sz="2000" baseline="-25000"/>
              <a:t>success</a:t>
            </a:r>
            <a:r>
              <a:rPr lang="en-US" altLang="en-US" sz="2000"/>
              <a:t> we find max occurs at p=1/n</a:t>
            </a:r>
          </a:p>
          <a:p>
            <a:pPr marL="257175" lvl="1" indent="-257175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</a:pPr>
            <a:endParaRPr lang="en-US" altLang="en-US" sz="2000"/>
          </a:p>
          <a:p>
            <a:pPr marL="257175" lvl="1" indent="-257175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</a:pPr>
            <a:endParaRPr lang="en-US" altLang="en-US" sz="2000"/>
          </a:p>
          <a:p>
            <a:pPr marL="257175" lvl="1" indent="-257175" eaLnBrk="1" hangingPunct="1">
              <a:lnSpc>
                <a:spcPct val="9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altLang="en-US" sz="2000"/>
              <a:t>On average, 1/P</a:t>
            </a:r>
            <a:r>
              <a:rPr lang="en-US" altLang="en-US" sz="2000" baseline="30000"/>
              <a:t>max</a:t>
            </a:r>
            <a:r>
              <a:rPr lang="en-US" altLang="en-US" sz="2000"/>
              <a:t> = </a:t>
            </a:r>
            <a:r>
              <a:rPr lang="en-US" altLang="en-US" sz="2000" i="1"/>
              <a:t>e</a:t>
            </a:r>
            <a:r>
              <a:rPr lang="en-US" altLang="en-US" sz="2000"/>
              <a:t> = 2.718 time slots to resolve contention</a:t>
            </a:r>
            <a:endParaRPr lang="en-US" altLang="en-US" sz="2000" i="1"/>
          </a:p>
          <a:p>
            <a:pPr marL="257175" lvl="1" indent="-257175" eaLnBrk="1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</a:pPr>
            <a:endParaRPr lang="en-US" altLang="en-US" sz="2000"/>
          </a:p>
          <a:p>
            <a:pPr marL="257175" lvl="1" indent="-257175"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80899" name="Text Box 30">
            <a:extLst>
              <a:ext uri="{FF2B5EF4-FFF2-40B4-BE49-F238E27FC236}">
                <a16:creationId xmlns:a16="http://schemas.microsoft.com/office/drawing/2014/main" id="{B9E4BF0D-A181-4957-A5E0-B968765ED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2809875"/>
            <a:ext cx="1841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80901" name="Rectangle 35">
            <a:extLst>
              <a:ext uri="{FF2B5EF4-FFF2-40B4-BE49-F238E27FC236}">
                <a16:creationId xmlns:a16="http://schemas.microsoft.com/office/drawing/2014/main" id="{3BB16875-77B0-4291-8973-27D539483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339975"/>
            <a:ext cx="1841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00">
              <a:ea typeface="MS PGothic" panose="020B0600070205080204" pitchFamily="34" charset="-128"/>
            </a:endParaRPr>
          </a:p>
        </p:txBody>
      </p:sp>
      <p:graphicFrame>
        <p:nvGraphicFramePr>
          <p:cNvPr id="37893" name="Object 34">
            <a:extLst>
              <a:ext uri="{FF2B5EF4-FFF2-40B4-BE49-F238E27FC236}">
                <a16:creationId xmlns:a16="http://schemas.microsoft.com/office/drawing/2014/main" id="{5490BE74-DBA7-4C15-A9F5-A57F040275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2413" y="1755775"/>
          <a:ext cx="24542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726" imgH="215806" progId="Equation.3">
                  <p:embed/>
                </p:oleObj>
              </mc:Choice>
              <mc:Fallback>
                <p:oleObj name="Equation" r:id="rId3" imgW="1091726" imgH="215806" progId="Equation.3">
                  <p:embed/>
                  <p:pic>
                    <p:nvPicPr>
                      <p:cNvPr id="37893" name="Object 34">
                        <a:extLst>
                          <a:ext uri="{FF2B5EF4-FFF2-40B4-BE49-F238E27FC236}">
                            <a16:creationId xmlns:a16="http://schemas.microsoft.com/office/drawing/2014/main" id="{5490BE74-DBA7-4C15-A9F5-A57F04027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1755775"/>
                        <a:ext cx="24542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Rectangle 38">
            <a:extLst>
              <a:ext uri="{FF2B5EF4-FFF2-40B4-BE49-F238E27FC236}">
                <a16:creationId xmlns:a16="http://schemas.microsoft.com/office/drawing/2014/main" id="{0D2522A4-5714-4606-9606-FD0A482F2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274888"/>
            <a:ext cx="1841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00">
              <a:ea typeface="MS PGothic" panose="020B0600070205080204" pitchFamily="34" charset="-128"/>
            </a:endParaRPr>
          </a:p>
        </p:txBody>
      </p:sp>
      <p:graphicFrame>
        <p:nvGraphicFramePr>
          <p:cNvPr id="37895" name="Object 37">
            <a:extLst>
              <a:ext uri="{FF2B5EF4-FFF2-40B4-BE49-F238E27FC236}">
                <a16:creationId xmlns:a16="http://schemas.microsoft.com/office/drawing/2014/main" id="{BE43FA87-4767-43A2-B706-77B2288FD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3313" y="2803525"/>
          <a:ext cx="40798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3000" imgH="393700" progId="Equation.3">
                  <p:embed/>
                </p:oleObj>
              </mc:Choice>
              <mc:Fallback>
                <p:oleObj name="Equation" r:id="rId5" imgW="2413000" imgH="393700" progId="Equation.3">
                  <p:embed/>
                  <p:pic>
                    <p:nvPicPr>
                      <p:cNvPr id="37895" name="Object 37">
                        <a:extLst>
                          <a:ext uri="{FF2B5EF4-FFF2-40B4-BE49-F238E27FC236}">
                            <a16:creationId xmlns:a16="http://schemas.microsoft.com/office/drawing/2014/main" id="{BE43FA87-4767-43A2-B706-77B2288FD6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2803525"/>
                        <a:ext cx="407987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40">
            <a:extLst>
              <a:ext uri="{FF2B5EF4-FFF2-40B4-BE49-F238E27FC236}">
                <a16:creationId xmlns:a16="http://schemas.microsoft.com/office/drawing/2014/main" id="{4AE10B3D-5E20-44C4-A65D-C99D3850F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8275" y="4067175"/>
          <a:ext cx="55292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97200" imgH="241300" progId="Equation.3">
                  <p:embed/>
                </p:oleObj>
              </mc:Choice>
              <mc:Fallback>
                <p:oleObj name="Equation" r:id="rId7" imgW="2997200" imgH="241300" progId="Equation.3">
                  <p:embed/>
                  <p:pic>
                    <p:nvPicPr>
                      <p:cNvPr id="37896" name="Object 40">
                        <a:extLst>
                          <a:ext uri="{FF2B5EF4-FFF2-40B4-BE49-F238E27FC236}">
                            <a16:creationId xmlns:a16="http://schemas.microsoft.com/office/drawing/2014/main" id="{4AE10B3D-5E20-44C4-A65D-C99D3850F6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4067175"/>
                        <a:ext cx="55292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C71EED9-8116-4592-B2B3-0D7854B69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CSMA/CD Throughput</a:t>
            </a:r>
          </a:p>
        </p:txBody>
      </p:sp>
      <p:sp>
        <p:nvSpPr>
          <p:cNvPr id="39938" name="Rectangle 54">
            <a:extLst>
              <a:ext uri="{FF2B5EF4-FFF2-40B4-BE49-F238E27FC236}">
                <a16:creationId xmlns:a16="http://schemas.microsoft.com/office/drawing/2014/main" id="{D6EBFD83-8AEF-49E6-BF72-F7D69086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1009650"/>
            <a:ext cx="75088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MS PGothic" panose="020B0600070205080204" pitchFamily="34" charset="-128"/>
              </a:rPr>
              <a:t>At maximum throughput, systems alternates between contention periods and frame transmission times</a:t>
            </a:r>
          </a:p>
        </p:txBody>
      </p:sp>
      <p:pic>
        <p:nvPicPr>
          <p:cNvPr id="39939" name="Picture 55">
            <a:extLst>
              <a:ext uri="{FF2B5EF4-FFF2-40B4-BE49-F238E27FC236}">
                <a16:creationId xmlns:a16="http://schemas.microsoft.com/office/drawing/2014/main" id="{F2725461-22D0-4794-8597-A0033D149C6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4925" y="1804988"/>
            <a:ext cx="6178550" cy="727075"/>
          </a:xfrm>
          <a:noFill/>
        </p:spPr>
      </p:pic>
      <p:sp>
        <p:nvSpPr>
          <p:cNvPr id="82950" name="Rectangle 98">
            <a:extLst>
              <a:ext uri="{FF2B5EF4-FFF2-40B4-BE49-F238E27FC236}">
                <a16:creationId xmlns:a16="http://schemas.microsoft.com/office/drawing/2014/main" id="{6F9699B4-43A3-4FF5-B910-DC838AAFF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2671763"/>
            <a:ext cx="474980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x-none" sz="1650" dirty="0"/>
              <a:t>where: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x-none" sz="1500" i="1" dirty="0"/>
              <a:t>R</a:t>
            </a:r>
            <a:r>
              <a:rPr lang="en-US" altLang="x-none" sz="1500" dirty="0"/>
              <a:t> bits/sec, </a:t>
            </a:r>
            <a:r>
              <a:rPr lang="en-US" altLang="x-none" sz="1500" i="1" dirty="0"/>
              <a:t>L</a:t>
            </a:r>
            <a:r>
              <a:rPr lang="en-US" altLang="x-none" sz="1500" dirty="0"/>
              <a:t> bits/frame, X=</a:t>
            </a:r>
            <a:r>
              <a:rPr lang="en-US" altLang="x-none" sz="1500" i="1" dirty="0"/>
              <a:t>L/R</a:t>
            </a:r>
            <a:r>
              <a:rPr lang="en-US" altLang="x-none" sz="1500" dirty="0"/>
              <a:t> seconds/frame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x-none" sz="1500" i="1" dirty="0">
                <a:latin typeface="Times New Roman" charset="0"/>
              </a:rPr>
              <a:t>a</a:t>
            </a:r>
            <a:r>
              <a:rPr lang="en-US" altLang="x-none" sz="1500" i="1" dirty="0"/>
              <a:t> = </a:t>
            </a:r>
            <a:r>
              <a:rPr lang="en-US" altLang="x-none" sz="1500" i="1" dirty="0" err="1"/>
              <a:t>t</a:t>
            </a:r>
            <a:r>
              <a:rPr lang="en-US" altLang="x-none" sz="1500" i="1" baseline="-25000" dirty="0" err="1"/>
              <a:t>prop</a:t>
            </a:r>
            <a:r>
              <a:rPr lang="en-US" altLang="x-none" sz="1500" i="1" dirty="0"/>
              <a:t>/X </a:t>
            </a:r>
            <a:r>
              <a:rPr lang="en-US" altLang="x-none" sz="1500" dirty="0"/>
              <a:t>(normalized propagation delay)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x-none" sz="1500" i="1" dirty="0">
                <a:latin typeface="Symbol" charset="2"/>
              </a:rPr>
              <a:t>n</a:t>
            </a:r>
            <a:r>
              <a:rPr lang="en-US" altLang="x-none" sz="1500" i="1" dirty="0"/>
              <a:t>  </a:t>
            </a:r>
            <a:r>
              <a:rPr lang="en-US" altLang="x-none" sz="1500" dirty="0"/>
              <a:t>meters/sec. </a:t>
            </a:r>
          </a:p>
          <a:p>
            <a:pPr lvl="1" eaLnBrk="1" hangingPunct="1">
              <a:buFont typeface="Symbol" charset="2"/>
              <a:buNone/>
              <a:defRPr/>
            </a:pPr>
            <a:r>
              <a:rPr lang="en-US" altLang="x-none" sz="1500" i="1" dirty="0"/>
              <a:t>d</a:t>
            </a:r>
            <a:r>
              <a:rPr lang="en-US" altLang="x-none" sz="1500" dirty="0"/>
              <a:t> meters is diameter of system</a:t>
            </a:r>
          </a:p>
          <a:p>
            <a:pPr lvl="1" eaLnBrk="1" hangingPunct="1">
              <a:buFont typeface="Symbol" charset="2"/>
              <a:buNone/>
              <a:defRPr/>
            </a:pPr>
            <a:r>
              <a:rPr lang="en-US" altLang="x-none" sz="1500" dirty="0"/>
              <a:t>2</a:t>
            </a:r>
            <a:r>
              <a:rPr lang="en-US" altLang="x-none" sz="1500" i="1" dirty="0"/>
              <a:t>e</a:t>
            </a:r>
            <a:r>
              <a:rPr lang="en-US" altLang="x-none" sz="1500" dirty="0"/>
              <a:t>+1 = 6.44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2">
            <a:extLst>
              <a:ext uri="{FF2B5EF4-FFF2-40B4-BE49-F238E27FC236}">
                <a16:creationId xmlns:a16="http://schemas.microsoft.com/office/drawing/2014/main" id="{4D938CA2-4014-444C-8B71-ECC1B140B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763" y="26988"/>
            <a:ext cx="7543800" cy="628650"/>
          </a:xfrm>
        </p:spPr>
        <p:txBody>
          <a:bodyPr/>
          <a:lstStyle/>
          <a:p>
            <a:pPr eaLnBrk="1" hangingPunct="1"/>
            <a:r>
              <a:rPr lang="en-US" altLang="en-US"/>
              <a:t>Approaches to Media Sharing</a:t>
            </a:r>
          </a:p>
        </p:txBody>
      </p:sp>
      <p:grpSp>
        <p:nvGrpSpPr>
          <p:cNvPr id="25602" name="Group 1">
            <a:extLst>
              <a:ext uri="{FF2B5EF4-FFF2-40B4-BE49-F238E27FC236}">
                <a16:creationId xmlns:a16="http://schemas.microsoft.com/office/drawing/2014/main" id="{523E8C0C-20C4-474D-B79E-066BC01B0EA4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939800"/>
            <a:ext cx="7539038" cy="3489325"/>
            <a:chOff x="985520" y="1244204"/>
            <a:chExt cx="7538720" cy="3490357"/>
          </a:xfrm>
        </p:grpSpPr>
        <p:sp>
          <p:nvSpPr>
            <p:cNvPr id="25604" name="Text Box 3">
              <a:extLst>
                <a:ext uri="{FF2B5EF4-FFF2-40B4-BE49-F238E27FC236}">
                  <a16:creationId xmlns:a16="http://schemas.microsoft.com/office/drawing/2014/main" id="{94EDBB6D-67C2-4074-A025-0E9E008EC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244" y="1244204"/>
              <a:ext cx="2968229" cy="323165"/>
            </a:xfrm>
            <a:prstGeom prst="rect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500" b="1">
                  <a:ea typeface="MS PGothic" panose="020B0600070205080204" pitchFamily="34" charset="-128"/>
                </a:rPr>
                <a:t>Medium sharing techniques</a:t>
              </a:r>
            </a:p>
          </p:txBody>
        </p:sp>
        <p:sp>
          <p:nvSpPr>
            <p:cNvPr id="25605" name="Line 4">
              <a:extLst>
                <a:ext uri="{FF2B5EF4-FFF2-40B4-BE49-F238E27FC236}">
                  <a16:creationId xmlns:a16="http://schemas.microsoft.com/office/drawing/2014/main" id="{0538F6E3-A249-40D3-A72E-5113AB89D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2610" y="1559719"/>
              <a:ext cx="464344" cy="464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Line 5">
              <a:extLst>
                <a:ext uri="{FF2B5EF4-FFF2-40B4-BE49-F238E27FC236}">
                  <a16:creationId xmlns:a16="http://schemas.microsoft.com/office/drawing/2014/main" id="{84157CBA-2095-4D40-B0FA-C755949A0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335" y="1562100"/>
              <a:ext cx="464344" cy="464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894" name="Text Box 6">
              <a:extLst>
                <a:ext uri="{FF2B5EF4-FFF2-40B4-BE49-F238E27FC236}">
                  <a16:creationId xmlns:a16="http://schemas.microsoft.com/office/drawing/2014/main" id="{5281B494-417A-4045-8374-22630C743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500" y="2015957"/>
              <a:ext cx="1346143" cy="50815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Static channelization</a:t>
              </a:r>
            </a:p>
          </p:txBody>
        </p:sp>
        <p:sp>
          <p:nvSpPr>
            <p:cNvPr id="677895" name="Text Box 7">
              <a:extLst>
                <a:ext uri="{FF2B5EF4-FFF2-40B4-BE49-F238E27FC236}">
                  <a16:creationId xmlns:a16="http://schemas.microsoft.com/office/drawing/2014/main" id="{2F6C5DEF-FAC3-46A4-9989-099F36E17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449" y="2017546"/>
              <a:ext cx="1577908" cy="508150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Dynamic medium access control</a:t>
              </a:r>
            </a:p>
          </p:txBody>
        </p:sp>
        <p:sp>
          <p:nvSpPr>
            <p:cNvPr id="25609" name="Line 8">
              <a:extLst>
                <a:ext uri="{FF2B5EF4-FFF2-40B4-BE49-F238E27FC236}">
                  <a16:creationId xmlns:a16="http://schemas.microsoft.com/office/drawing/2014/main" id="{1439D922-F77A-46CA-97B1-95F277414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7340" y="2530718"/>
              <a:ext cx="877490" cy="4256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9">
              <a:extLst>
                <a:ext uri="{FF2B5EF4-FFF2-40B4-BE49-F238E27FC236}">
                  <a16:creationId xmlns:a16="http://schemas.microsoft.com/office/drawing/2014/main" id="{622FD905-D0B9-429C-BE5D-49F30587E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4831" y="2530718"/>
              <a:ext cx="1001317" cy="4256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898" name="Text Box 10">
              <a:extLst>
                <a:ext uri="{FF2B5EF4-FFF2-40B4-BE49-F238E27FC236}">
                  <a16:creationId xmlns:a16="http://schemas.microsoft.com/office/drawing/2014/main" id="{6AE546A9-5DBE-448B-85E4-447ECF404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812" y="2956035"/>
              <a:ext cx="1177875" cy="300127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Scheduling</a:t>
              </a:r>
            </a:p>
          </p:txBody>
        </p:sp>
        <p:sp>
          <p:nvSpPr>
            <p:cNvPr id="677899" name="Text Box 11">
              <a:extLst>
                <a:ext uri="{FF2B5EF4-FFF2-40B4-BE49-F238E27FC236}">
                  <a16:creationId xmlns:a16="http://schemas.microsoft.com/office/drawing/2014/main" id="{F5FBC01C-30D0-4F3E-BCA1-DB59B350E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6513" y="2956035"/>
              <a:ext cx="1577908" cy="300127"/>
            </a:xfrm>
            <a:prstGeom prst="rect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Random access</a:t>
              </a:r>
            </a:p>
          </p:txBody>
        </p:sp>
        <p:sp>
          <p:nvSpPr>
            <p:cNvPr id="25611" name="Text Box 13">
              <a:extLst>
                <a:ext uri="{FF2B5EF4-FFF2-40B4-BE49-F238E27FC236}">
                  <a16:creationId xmlns:a16="http://schemas.microsoft.com/office/drawing/2014/main" id="{1C7F3885-FBFD-4C20-96B4-8C385C588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4941" y="2884577"/>
              <a:ext cx="185730" cy="300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25614" name="Rectangle 15">
              <a:extLst>
                <a:ext uri="{FF2B5EF4-FFF2-40B4-BE49-F238E27FC236}">
                  <a16:creationId xmlns:a16="http://schemas.microsoft.com/office/drawing/2014/main" id="{0F78BACE-507F-4A69-86C0-9173D6506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520" y="2745581"/>
              <a:ext cx="2258934" cy="184673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92150" indent="-34766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ea typeface="MS PGothic" panose="020B0600070205080204" pitchFamily="34" charset="-128"/>
                </a:rPr>
                <a:t>Partition medium</a:t>
              </a:r>
            </a:p>
            <a:p>
              <a:pPr eaLnBrk="1" hangingPunct="1"/>
              <a:r>
                <a:rPr lang="en-US" altLang="en-US" sz="1600">
                  <a:ea typeface="MS PGothic" panose="020B0600070205080204" pitchFamily="34" charset="-128"/>
                </a:rPr>
                <a:t>Dedicated allocation to users</a:t>
              </a:r>
            </a:p>
            <a:p>
              <a:pPr eaLnBrk="1" hangingPunct="1"/>
              <a:r>
                <a:rPr lang="en-US" altLang="en-US" sz="1600">
                  <a:ea typeface="MS PGothic" panose="020B0600070205080204" pitchFamily="34" charset="-128"/>
                </a:rPr>
                <a:t>Satellite transmission</a:t>
              </a:r>
            </a:p>
            <a:p>
              <a:pPr eaLnBrk="1" hangingPunct="1"/>
              <a:r>
                <a:rPr lang="en-US" altLang="en-US" sz="1600">
                  <a:ea typeface="MS PGothic" panose="020B0600070205080204" pitchFamily="34" charset="-128"/>
                </a:rPr>
                <a:t>Cellular Telephone</a:t>
              </a:r>
            </a:p>
            <a:p>
              <a:pPr lvl="1" eaLnBrk="1" hangingPunct="1"/>
              <a:endParaRPr lang="en-US" altLang="en-US" sz="1600">
                <a:ea typeface="MS PGothic" panose="020B0600070205080204" pitchFamily="34" charset="-128"/>
              </a:endParaRPr>
            </a:p>
          </p:txBody>
        </p:sp>
        <p:sp>
          <p:nvSpPr>
            <p:cNvPr id="25615" name="Rectangle 16">
              <a:extLst>
                <a:ext uri="{FF2B5EF4-FFF2-40B4-BE49-F238E27FC236}">
                  <a16:creationId xmlns:a16="http://schemas.microsoft.com/office/drawing/2014/main" id="{E8EC4ECD-490A-43FA-905C-8DBA2C068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50" y="3326606"/>
              <a:ext cx="2481897" cy="14079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ea typeface="MS PGothic" panose="020B0600070205080204" pitchFamily="34" charset="-128"/>
                </a:rPr>
                <a:t>Polling:  take turns</a:t>
              </a:r>
            </a:p>
            <a:p>
              <a:pPr eaLnBrk="1" hangingPunct="1"/>
              <a:r>
                <a:rPr lang="en-US" altLang="en-US" sz="1500">
                  <a:ea typeface="MS PGothic" panose="020B0600070205080204" pitchFamily="34" charset="-128"/>
                </a:rPr>
                <a:t>Request for slot in transmission schedule</a:t>
              </a:r>
            </a:p>
            <a:p>
              <a:pPr eaLnBrk="1" hangingPunct="1"/>
              <a:r>
                <a:rPr lang="en-US" altLang="en-US" sz="1500">
                  <a:ea typeface="MS PGothic" panose="020B0600070205080204" pitchFamily="34" charset="-128"/>
                </a:rPr>
                <a:t>Token ring</a:t>
              </a:r>
            </a:p>
            <a:p>
              <a:pPr eaLnBrk="1" hangingPunct="1"/>
              <a:r>
                <a:rPr lang="en-US" altLang="en-US" sz="1500">
                  <a:ea typeface="MS PGothic" panose="020B0600070205080204" pitchFamily="34" charset="-128"/>
                </a:rPr>
                <a:t>Wireless LANs</a:t>
              </a:r>
            </a:p>
          </p:txBody>
        </p:sp>
        <p:sp>
          <p:nvSpPr>
            <p:cNvPr id="25616" name="Rectangle 17">
              <a:extLst>
                <a:ext uri="{FF2B5EF4-FFF2-40B4-BE49-F238E27FC236}">
                  <a16:creationId xmlns:a16="http://schemas.microsoft.com/office/drawing/2014/main" id="{E1D6F10D-4CE9-4124-9E22-A9D555EF7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7210" y="3326607"/>
              <a:ext cx="2277030" cy="1407954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ea typeface="MS PGothic" panose="020B0600070205080204" pitchFamily="34" charset="-128"/>
                </a:rPr>
                <a:t>Loose coordination</a:t>
              </a:r>
            </a:p>
            <a:p>
              <a:pPr eaLnBrk="1" hangingPunct="1"/>
              <a:r>
                <a:rPr lang="en-US" altLang="en-US" sz="1500">
                  <a:ea typeface="MS PGothic" panose="020B0600070205080204" pitchFamily="34" charset="-128"/>
                </a:rPr>
                <a:t>Send, wait, retry if necessary</a:t>
              </a:r>
            </a:p>
            <a:p>
              <a:pPr eaLnBrk="1" hangingPunct="1"/>
              <a:r>
                <a:rPr lang="en-US" altLang="en-US" sz="1500">
                  <a:ea typeface="MS PGothic" panose="020B0600070205080204" pitchFamily="34" charset="-128"/>
                </a:rPr>
                <a:t>Aloha</a:t>
              </a:r>
            </a:p>
            <a:p>
              <a:pPr eaLnBrk="1" hangingPunct="1"/>
              <a:r>
                <a:rPr lang="en-US" altLang="en-US" sz="1500">
                  <a:ea typeface="MS PGothic" panose="020B0600070205080204" pitchFamily="34" charset="-128"/>
                </a:rPr>
                <a:t>Ethernet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</p:grpSp>
      <p:sp>
        <p:nvSpPr>
          <p:cNvPr id="25603" name="Line 8">
            <a:extLst>
              <a:ext uri="{FF2B5EF4-FFF2-40B4-BE49-F238E27FC236}">
                <a16:creationId xmlns:a16="http://schemas.microsoft.com/office/drawing/2014/main" id="{B7300F40-95C1-4103-8843-39AD746D9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4263" y="2219325"/>
            <a:ext cx="587375" cy="220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B6E746EB-F9A4-4250-8D9F-EEF0C3988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025" y="138113"/>
            <a:ext cx="7567613" cy="593725"/>
          </a:xfrm>
        </p:spPr>
        <p:txBody>
          <a:bodyPr/>
          <a:lstStyle/>
          <a:p>
            <a:pPr eaLnBrk="1" hangingPunct="1"/>
            <a:r>
              <a:rPr lang="en-US" altLang="en-US" sz="2400"/>
              <a:t>Summary: Throughput for Random Access MACs</a:t>
            </a:r>
          </a:p>
        </p:txBody>
      </p:sp>
      <p:grpSp>
        <p:nvGrpSpPr>
          <p:cNvPr id="41986" name="Group 3">
            <a:extLst>
              <a:ext uri="{FF2B5EF4-FFF2-40B4-BE49-F238E27FC236}">
                <a16:creationId xmlns:a16="http://schemas.microsoft.com/office/drawing/2014/main" id="{ADC580F3-F37E-4CC5-B714-ECC60F59E41A}"/>
              </a:ext>
            </a:extLst>
          </p:cNvPr>
          <p:cNvGrpSpPr>
            <a:grpSpLocks/>
          </p:cNvGrpSpPr>
          <p:nvPr/>
        </p:nvGrpSpPr>
        <p:grpSpPr bwMode="auto">
          <a:xfrm>
            <a:off x="1100138" y="731838"/>
            <a:ext cx="6858000" cy="3200400"/>
            <a:chOff x="0" y="1026"/>
            <a:chExt cx="5184" cy="2478"/>
          </a:xfrm>
        </p:grpSpPr>
        <p:graphicFrame>
          <p:nvGraphicFramePr>
            <p:cNvPr id="41988" name="Object 4">
              <a:extLst>
                <a:ext uri="{FF2B5EF4-FFF2-40B4-BE49-F238E27FC236}">
                  <a16:creationId xmlns:a16="http://schemas.microsoft.com/office/drawing/2014/main" id="{4C109807-5DDD-4FA5-83C6-AB595578F1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" y="1026"/>
            <a:ext cx="3985" cy="2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3" imgW="4267200" imgH="2311400" progId="Excel.Sheet.8">
                    <p:embed/>
                  </p:oleObj>
                </mc:Choice>
                <mc:Fallback>
                  <p:oleObj name="Worksheet" r:id="rId3" imgW="4267200" imgH="2311400" progId="Excel.Sheet.8">
                    <p:embed/>
                    <p:pic>
                      <p:nvPicPr>
                        <p:cNvPr id="41988" name="Object 4">
                          <a:extLst>
                            <a:ext uri="{FF2B5EF4-FFF2-40B4-BE49-F238E27FC236}">
                              <a16:creationId xmlns:a16="http://schemas.microsoft.com/office/drawing/2014/main" id="{4C109807-5DDD-4FA5-83C6-AB595578F1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" y="1026"/>
                          <a:ext cx="3985" cy="2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45" name="Rectangle 5">
              <a:extLst>
                <a:ext uri="{FF2B5EF4-FFF2-40B4-BE49-F238E27FC236}">
                  <a16:creationId xmlns:a16="http://schemas.microsoft.com/office/drawing/2014/main" id="{69853384-9690-4BCE-A304-D7F38E942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400"/>
              <a:ext cx="6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>
                  <a:ea typeface="MS PGothic" panose="020B0600070205080204" pitchFamily="34" charset="-128"/>
                </a:rPr>
                <a:t>ALOHA</a:t>
              </a:r>
              <a:endParaRPr lang="en-US" altLang="en-US" sz="13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87046" name="Rectangle 6">
              <a:extLst>
                <a:ext uri="{FF2B5EF4-FFF2-40B4-BE49-F238E27FC236}">
                  <a16:creationId xmlns:a16="http://schemas.microsoft.com/office/drawing/2014/main" id="{DCB8B51F-18B7-413A-BFEA-3D01E6143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27"/>
              <a:ext cx="110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Slotted ALOHA</a:t>
              </a:r>
            </a:p>
          </p:txBody>
        </p:sp>
        <p:sp>
          <p:nvSpPr>
            <p:cNvPr id="87047" name="Rectangle 7">
              <a:extLst>
                <a:ext uri="{FF2B5EF4-FFF2-40B4-BE49-F238E27FC236}">
                  <a16:creationId xmlns:a16="http://schemas.microsoft.com/office/drawing/2014/main" id="{479EC910-229A-468C-B52E-6308AFCF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212"/>
              <a:ext cx="7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>
                  <a:ea typeface="MS PGothic" panose="020B0600070205080204" pitchFamily="34" charset="-128"/>
                </a:rPr>
                <a:t>1-P CSMA</a:t>
              </a:r>
              <a:endParaRPr lang="en-US" altLang="en-US" sz="13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87048" name="Rectangle 8">
              <a:extLst>
                <a:ext uri="{FF2B5EF4-FFF2-40B4-BE49-F238E27FC236}">
                  <a16:creationId xmlns:a16="http://schemas.microsoft.com/office/drawing/2014/main" id="{FBFE111F-B63E-46AE-B91B-908CD49B2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547"/>
              <a:ext cx="88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>
                  <a:ea typeface="MS PGothic" panose="020B0600070205080204" pitchFamily="34" charset="-128"/>
                </a:rPr>
                <a:t>Non-P CSMA</a:t>
              </a:r>
              <a:endParaRPr lang="en-US" altLang="en-US" sz="13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87049" name="Rectangle 9">
              <a:extLst>
                <a:ext uri="{FF2B5EF4-FFF2-40B4-BE49-F238E27FC236}">
                  <a16:creationId xmlns:a16="http://schemas.microsoft.com/office/drawing/2014/main" id="{ADF01734-2591-4EEF-A925-22FB61287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" y="1161"/>
              <a:ext cx="70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>
                  <a:ea typeface="MS PGothic" panose="020B0600070205080204" pitchFamily="34" charset="-128"/>
                </a:rPr>
                <a:t>CSMA/CD</a:t>
              </a:r>
              <a:endParaRPr lang="en-US" altLang="en-US" sz="13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1994" name="Line 10">
              <a:extLst>
                <a:ext uri="{FF2B5EF4-FFF2-40B4-BE49-F238E27FC236}">
                  <a16:creationId xmlns:a16="http://schemas.microsoft.com/office/drawing/2014/main" id="{0DC7CD78-039B-4C27-9546-C2EF51DA5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5" y="1331"/>
              <a:ext cx="88" cy="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866" tIns="33338" rIns="67866" bIns="33338" anchor="ctr"/>
            <a:lstStyle/>
            <a:p>
              <a:endParaRPr lang="en-US"/>
            </a:p>
          </p:txBody>
        </p:sp>
        <p:sp>
          <p:nvSpPr>
            <p:cNvPr id="41995" name="Line 11">
              <a:extLst>
                <a:ext uri="{FF2B5EF4-FFF2-40B4-BE49-F238E27FC236}">
                  <a16:creationId xmlns:a16="http://schemas.microsoft.com/office/drawing/2014/main" id="{DAE12C8B-B187-4B43-8037-EB1EEC199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3" y="1397"/>
              <a:ext cx="978" cy="7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866" tIns="33338" rIns="67866" bIns="33338" anchor="ctr"/>
            <a:lstStyle/>
            <a:p>
              <a:endParaRPr lang="en-US"/>
            </a:p>
          </p:txBody>
        </p:sp>
        <p:sp>
          <p:nvSpPr>
            <p:cNvPr id="41996" name="Line 12">
              <a:extLst>
                <a:ext uri="{FF2B5EF4-FFF2-40B4-BE49-F238E27FC236}">
                  <a16:creationId xmlns:a16="http://schemas.microsoft.com/office/drawing/2014/main" id="{83D930BC-00AC-4A14-B27E-4B8BE0D93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5" y="1756"/>
              <a:ext cx="1173" cy="3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866" tIns="33338" rIns="67866" bIns="33338" anchor="ctr"/>
            <a:lstStyle/>
            <a:p>
              <a:endParaRPr lang="en-US"/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9F6C0B51-40F5-4B09-AAEA-288A9493F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5" y="2224"/>
              <a:ext cx="216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866" tIns="33338" rIns="67866" bIns="33338" anchor="ctr"/>
            <a:lstStyle/>
            <a:p>
              <a:endParaRPr lang="en-US"/>
            </a:p>
          </p:txBody>
        </p:sp>
        <p:sp>
          <p:nvSpPr>
            <p:cNvPr id="41998" name="Line 14">
              <a:extLst>
                <a:ext uri="{FF2B5EF4-FFF2-40B4-BE49-F238E27FC236}">
                  <a16:creationId xmlns:a16="http://schemas.microsoft.com/office/drawing/2014/main" id="{D99D7ED0-461C-4F58-A439-F82A3EF60D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6" y="2626"/>
              <a:ext cx="313" cy="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866" tIns="33338" rIns="67866" bIns="33338" anchor="ctr"/>
            <a:lstStyle/>
            <a:p>
              <a:endParaRPr lang="en-US"/>
            </a:p>
          </p:txBody>
        </p:sp>
        <p:sp>
          <p:nvSpPr>
            <p:cNvPr id="41999" name="Rectangle 15">
              <a:extLst>
                <a:ext uri="{FF2B5EF4-FFF2-40B4-BE49-F238E27FC236}">
                  <a16:creationId xmlns:a16="http://schemas.microsoft.com/office/drawing/2014/main" id="{4CA0A3C1-0BFB-4742-B796-9D96AC6EE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2914"/>
              <a:ext cx="3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latin typeface="Times New Roman" panose="02020603050405020304" pitchFamily="18" charset="0"/>
                  <a:ea typeface="MS PGothic" panose="020B0600070205080204" pitchFamily="34" charset="-128"/>
                </a:rPr>
                <a:t>a</a:t>
              </a:r>
              <a:endParaRPr lang="en-US" altLang="en-US" sz="15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42000" name="Rectangle 16">
              <a:extLst>
                <a:ext uri="{FF2B5EF4-FFF2-40B4-BE49-F238E27FC236}">
                  <a16:creationId xmlns:a16="http://schemas.microsoft.com/office/drawing/2014/main" id="{8D5392CB-25D4-4CE0-9320-4EA73399D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75"/>
              <a:ext cx="4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latin typeface="Symbol" panose="05050102010706020507" pitchFamily="18" charset="2"/>
                  <a:ea typeface="MS PGothic" panose="020B0600070205080204" pitchFamily="34" charset="-128"/>
                </a:rPr>
                <a:t></a:t>
              </a:r>
              <a:r>
                <a:rPr lang="en-US" altLang="en-US" sz="1500" baseline="-25000">
                  <a:ea typeface="MS PGothic" panose="020B0600070205080204" pitchFamily="34" charset="-128"/>
                </a:rPr>
                <a:t>max</a:t>
              </a:r>
              <a:endParaRPr lang="en-US" altLang="en-US" sz="1500" baseline="-250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41987" name="Rectangle 17">
            <a:extLst>
              <a:ext uri="{FF2B5EF4-FFF2-40B4-BE49-F238E27FC236}">
                <a16:creationId xmlns:a16="http://schemas.microsoft.com/office/drawing/2014/main" id="{8447A07C-B609-49E3-99BA-9CC5BBE429C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98563" y="3757613"/>
            <a:ext cx="7142162" cy="8477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For small </a:t>
            </a:r>
            <a:r>
              <a:rPr lang="en-US" altLang="en-US" sz="1800" i="1">
                <a:latin typeface="Times New Roman" panose="02020603050405020304" pitchFamily="18" charset="0"/>
              </a:rPr>
              <a:t>a</a:t>
            </a:r>
            <a:r>
              <a:rPr lang="en-US" altLang="en-US" sz="1800" i="1"/>
              <a:t>:  </a:t>
            </a:r>
            <a:r>
              <a:rPr lang="en-US" altLang="en-US" sz="1800"/>
              <a:t>CSMA-CD has best </a:t>
            </a:r>
            <a:r>
              <a:rPr lang="en-US" altLang="en-US" sz="1800" i="1"/>
              <a:t>maximum throughput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For larger </a:t>
            </a:r>
            <a:r>
              <a:rPr lang="en-US" altLang="en-US" sz="1800" i="1">
                <a:latin typeface="Times New Roman" panose="02020603050405020304" pitchFamily="18" charset="0"/>
              </a:rPr>
              <a:t>a</a:t>
            </a:r>
            <a:r>
              <a:rPr lang="en-US" altLang="en-US" sz="1800" i="1"/>
              <a:t>:  </a:t>
            </a:r>
            <a:r>
              <a:rPr lang="en-US" altLang="en-US" sz="1800"/>
              <a:t>Aloha &amp; slotted Aloha better </a:t>
            </a:r>
            <a:r>
              <a:rPr lang="en-US" altLang="en-US" sz="1800" i="1"/>
              <a:t>maximum throughput</a:t>
            </a:r>
            <a:r>
              <a:rPr lang="en-US" altLang="en-US" sz="1800"/>
              <a:t>, since not dependent on </a:t>
            </a:r>
            <a:r>
              <a:rPr lang="en-US" altLang="en-US" sz="1800" i="1">
                <a:latin typeface="Times New Roman" panose="02020603050405020304" pitchFamily="18" charset="0"/>
              </a:rPr>
              <a:t>a </a:t>
            </a:r>
            <a:r>
              <a:rPr lang="en-US" altLang="en-US" sz="1800"/>
              <a:t>(normalized propagation delay)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075A0098-56FF-4185-B242-DD0473C9B4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02.03.04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52048274-C9FD-40A3-AFD2-AC2FD3691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CEFF134E-7BD6-4C9F-81E6-4E4CF73FED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Scheduling Approaches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299613FE-3389-4266-862E-0F1D7F08D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35275" y="92075"/>
            <a:ext cx="5165725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Scheduling </a:t>
            </a:r>
            <a:r>
              <a:rPr lang="en-US" altLang="x-none" sz="2625"/>
              <a:t>for MAC</a:t>
            </a:r>
            <a:endParaRPr lang="en-US" altLang="x-none" sz="2625" dirty="0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79C44247-8159-4DA5-BFBD-01530F7D4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46400" y="974725"/>
            <a:ext cx="5476875" cy="3513138"/>
          </a:xfrm>
        </p:spPr>
        <p:txBody>
          <a:bodyPr/>
          <a:lstStyle/>
          <a:p>
            <a:pPr eaLnBrk="1" hangingPunct="1"/>
            <a:r>
              <a:rPr lang="en-US" altLang="en-US"/>
              <a:t>Schedule frame transmissions to avoid collision in shared medium</a:t>
            </a:r>
          </a:p>
          <a:p>
            <a:pPr marL="557213" lvl="1" indent="-214313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More efficient channel utilization</a:t>
            </a:r>
          </a:p>
          <a:p>
            <a:pPr marL="557213" lvl="1" indent="-214313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Less variability in delays</a:t>
            </a:r>
          </a:p>
          <a:p>
            <a:pPr marL="557213" lvl="1" indent="-214313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Can provide fairness to stations</a:t>
            </a:r>
          </a:p>
          <a:p>
            <a:pPr marL="557213" lvl="1" indent="-214313" eaLnBrk="1" hangingPunct="1">
              <a:buFont typeface="Wingdings" panose="05000000000000000000" pitchFamily="2" charset="2"/>
              <a:buChar char="û"/>
            </a:pPr>
            <a:r>
              <a:rPr lang="en-US" altLang="en-US"/>
              <a:t>Increased computational or procedural complexity</a:t>
            </a:r>
          </a:p>
          <a:p>
            <a:pPr eaLnBrk="1" hangingPunct="1"/>
            <a:r>
              <a:rPr lang="en-US" altLang="en-US"/>
              <a:t>Two main approaches</a:t>
            </a:r>
          </a:p>
          <a:p>
            <a:pPr marL="557213" lvl="1" indent="-214313" eaLnBrk="1" hangingPunct="1"/>
            <a:r>
              <a:rPr lang="en-US" altLang="en-US"/>
              <a:t>Reservation</a:t>
            </a:r>
          </a:p>
          <a:p>
            <a:pPr marL="557213" lvl="1" indent="-214313" eaLnBrk="1" hangingPunct="1"/>
            <a:r>
              <a:rPr lang="en-US" altLang="en-US"/>
              <a:t>Polling</a:t>
            </a:r>
          </a:p>
        </p:txBody>
      </p:sp>
      <p:grpSp>
        <p:nvGrpSpPr>
          <p:cNvPr id="19459" name="Group 12">
            <a:extLst>
              <a:ext uri="{FF2B5EF4-FFF2-40B4-BE49-F238E27FC236}">
                <a16:creationId xmlns:a16="http://schemas.microsoft.com/office/drawing/2014/main" id="{14CC23B8-3813-428B-9B45-CFEBF582555C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00075"/>
            <a:ext cx="1885950" cy="3698875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4358150-7783-4E2B-9CF6-ED94AF4B5C35}"/>
                </a:ext>
              </a:extLst>
            </p:cNvPr>
            <p:cNvSpPr/>
            <p:nvPr/>
          </p:nvSpPr>
          <p:spPr>
            <a:xfrm>
              <a:off x="685800" y="2972193"/>
              <a:ext cx="2667000" cy="38858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B12884-A533-4A8B-9F5E-DD534A452036}"/>
                </a:ext>
              </a:extLst>
            </p:cNvPr>
            <p:cNvSpPr/>
            <p:nvPr/>
          </p:nvSpPr>
          <p:spPr>
            <a:xfrm>
              <a:off x="1143770" y="609600"/>
              <a:ext cx="1903717" cy="25905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85EF61F0-6CBF-4C41-8DD9-826083456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Collision-free Reservation System</a:t>
            </a:r>
          </a:p>
        </p:txBody>
      </p:sp>
      <p:sp>
        <p:nvSpPr>
          <p:cNvPr id="21506" name="Line 52">
            <a:extLst>
              <a:ext uri="{FF2B5EF4-FFF2-40B4-BE49-F238E27FC236}">
                <a16:creationId xmlns:a16="http://schemas.microsoft.com/office/drawing/2014/main" id="{CC4EB45F-C8C9-4B3A-B5CF-0D8D78340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8750" y="2581275"/>
            <a:ext cx="5949950" cy="34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Line 53">
            <a:extLst>
              <a:ext uri="{FF2B5EF4-FFF2-40B4-BE49-F238E27FC236}">
                <a16:creationId xmlns:a16="http://schemas.microsoft.com/office/drawing/2014/main" id="{40AF09C2-DCEF-464B-85DB-A141F0CFEE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8275" y="1431925"/>
            <a:ext cx="0" cy="1189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4" name="Rectangle 54">
            <a:extLst>
              <a:ext uri="{FF2B5EF4-FFF2-40B4-BE49-F238E27FC236}">
                <a16:creationId xmlns:a16="http://schemas.microsoft.com/office/drawing/2014/main" id="{A466033F-FCBF-4E58-A66C-91AEC9E2A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338388"/>
            <a:ext cx="344488" cy="2476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97285" name="Rectangle 55">
            <a:extLst>
              <a:ext uri="{FF2B5EF4-FFF2-40B4-BE49-F238E27FC236}">
                <a16:creationId xmlns:a16="http://schemas.microsoft.com/office/drawing/2014/main" id="{828A5A57-82C3-4A49-AE6C-2649E7AB2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288" y="2338388"/>
            <a:ext cx="344487" cy="247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97286" name="Rectangle 56">
            <a:extLst>
              <a:ext uri="{FF2B5EF4-FFF2-40B4-BE49-F238E27FC236}">
                <a16:creationId xmlns:a16="http://schemas.microsoft.com/office/drawing/2014/main" id="{F08E9BE1-A354-4C5B-98DA-91FAE267B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3" y="2338388"/>
            <a:ext cx="344487" cy="247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97287" name="Rectangle 57">
            <a:extLst>
              <a:ext uri="{FF2B5EF4-FFF2-40B4-BE49-F238E27FC236}">
                <a16:creationId xmlns:a16="http://schemas.microsoft.com/office/drawing/2014/main" id="{60A5CB47-3E86-4475-82A7-E8F040019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2338388"/>
            <a:ext cx="344488" cy="247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1512" name="Line 58">
            <a:extLst>
              <a:ext uri="{FF2B5EF4-FFF2-40B4-BE49-F238E27FC236}">
                <a16:creationId xmlns:a16="http://schemas.microsoft.com/office/drawing/2014/main" id="{DD9C10B3-CD55-439E-86AA-42F922330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563" y="2824163"/>
            <a:ext cx="633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59">
            <a:extLst>
              <a:ext uri="{FF2B5EF4-FFF2-40B4-BE49-F238E27FC236}">
                <a16:creationId xmlns:a16="http://schemas.microsoft.com/office/drawing/2014/main" id="{8B00D5D5-78E6-4B5A-9603-FD75163A6C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4825" y="2824163"/>
            <a:ext cx="676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60">
            <a:extLst>
              <a:ext uri="{FF2B5EF4-FFF2-40B4-BE49-F238E27FC236}">
                <a16:creationId xmlns:a16="http://schemas.microsoft.com/office/drawing/2014/main" id="{6AD946FC-CD61-41D0-81E0-9A6B4798F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2341563"/>
            <a:ext cx="5588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Time</a:t>
            </a:r>
          </a:p>
        </p:txBody>
      </p:sp>
      <p:sp>
        <p:nvSpPr>
          <p:cNvPr id="21515" name="Rectangle 61">
            <a:extLst>
              <a:ext uri="{FF2B5EF4-FFF2-40B4-BE49-F238E27FC236}">
                <a16:creationId xmlns:a16="http://schemas.microsoft.com/office/drawing/2014/main" id="{69939116-2830-47E7-8DF3-992F6FE61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617788"/>
            <a:ext cx="7794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Cycle </a:t>
            </a:r>
            <a:r>
              <a:rPr lang="en-US" altLang="en-US" sz="1500" i="1">
                <a:ea typeface="MS PGothic" panose="020B0600070205080204" pitchFamily="34" charset="-128"/>
              </a:rPr>
              <a:t>n</a:t>
            </a:r>
          </a:p>
        </p:txBody>
      </p:sp>
      <p:sp>
        <p:nvSpPr>
          <p:cNvPr id="21516" name="Line 62">
            <a:extLst>
              <a:ext uri="{FF2B5EF4-FFF2-40B4-BE49-F238E27FC236}">
                <a16:creationId xmlns:a16="http://schemas.microsoft.com/office/drawing/2014/main" id="{A420A970-EEA8-4450-BD0A-9804FC4F8D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19288" y="1863725"/>
            <a:ext cx="77787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63">
            <a:extLst>
              <a:ext uri="{FF2B5EF4-FFF2-40B4-BE49-F238E27FC236}">
                <a16:creationId xmlns:a16="http://schemas.microsoft.com/office/drawing/2014/main" id="{D37B6377-B9D2-4F99-9222-EDB917A9D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663" y="1139825"/>
            <a:ext cx="1166812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Reservation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interval</a:t>
            </a:r>
          </a:p>
        </p:txBody>
      </p:sp>
      <p:sp>
        <p:nvSpPr>
          <p:cNvPr id="21518" name="Rectangle 64">
            <a:extLst>
              <a:ext uri="{FF2B5EF4-FFF2-40B4-BE49-F238E27FC236}">
                <a16:creationId xmlns:a16="http://schemas.microsoft.com/office/drawing/2014/main" id="{AF264EB8-5023-4C4E-BECD-642C47CE5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1220788"/>
            <a:ext cx="1316037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Frame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transmissions</a:t>
            </a:r>
          </a:p>
        </p:txBody>
      </p:sp>
      <p:sp>
        <p:nvSpPr>
          <p:cNvPr id="21519" name="Line 65">
            <a:extLst>
              <a:ext uri="{FF2B5EF4-FFF2-40B4-BE49-F238E27FC236}">
                <a16:creationId xmlns:a16="http://schemas.microsoft.com/office/drawing/2014/main" id="{0BB506E7-9AD5-4694-B6C6-C5DED4FDEA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7825" y="1912938"/>
            <a:ext cx="344488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66">
            <a:extLst>
              <a:ext uri="{FF2B5EF4-FFF2-40B4-BE49-F238E27FC236}">
                <a16:creationId xmlns:a16="http://schemas.microsoft.com/office/drawing/2014/main" id="{CCBE9E84-0413-483C-9F5B-B4423B37A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4113" y="1851025"/>
            <a:ext cx="466725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67">
            <a:extLst>
              <a:ext uri="{FF2B5EF4-FFF2-40B4-BE49-F238E27FC236}">
                <a16:creationId xmlns:a16="http://schemas.microsoft.com/office/drawing/2014/main" id="{E3BDE72C-13B2-4447-AD0A-18D5B18B0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2303463"/>
            <a:ext cx="201613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r</a:t>
            </a:r>
          </a:p>
        </p:txBody>
      </p:sp>
      <p:sp>
        <p:nvSpPr>
          <p:cNvPr id="21522" name="Rectangle 68">
            <a:extLst>
              <a:ext uri="{FF2B5EF4-FFF2-40B4-BE49-F238E27FC236}">
                <a16:creationId xmlns:a16="http://schemas.microsoft.com/office/drawing/2014/main" id="{B3737932-5EE9-4D40-AB56-76D762046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2303463"/>
            <a:ext cx="24288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d</a:t>
            </a:r>
          </a:p>
        </p:txBody>
      </p:sp>
      <p:sp>
        <p:nvSpPr>
          <p:cNvPr id="21523" name="Rectangle 69">
            <a:extLst>
              <a:ext uri="{FF2B5EF4-FFF2-40B4-BE49-F238E27FC236}">
                <a16:creationId xmlns:a16="http://schemas.microsoft.com/office/drawing/2014/main" id="{9CC80181-8E55-460E-BFCC-DB3A73936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2312988"/>
            <a:ext cx="2444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d</a:t>
            </a:r>
          </a:p>
        </p:txBody>
      </p:sp>
      <p:sp>
        <p:nvSpPr>
          <p:cNvPr id="21524" name="Rectangle 70">
            <a:extLst>
              <a:ext uri="{FF2B5EF4-FFF2-40B4-BE49-F238E27FC236}">
                <a16:creationId xmlns:a16="http://schemas.microsoft.com/office/drawing/2014/main" id="{398C8E7F-0BC9-43A6-A403-6487AEBC7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2303463"/>
            <a:ext cx="2444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d</a:t>
            </a:r>
          </a:p>
        </p:txBody>
      </p:sp>
      <p:sp>
        <p:nvSpPr>
          <p:cNvPr id="97301" name="Rectangle 71">
            <a:extLst>
              <a:ext uri="{FF2B5EF4-FFF2-40B4-BE49-F238E27FC236}">
                <a16:creationId xmlns:a16="http://schemas.microsoft.com/office/drawing/2014/main" id="{80BFEC3F-CCA9-4652-9686-A508D880A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288" y="2338388"/>
            <a:ext cx="344487" cy="2476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97302" name="Rectangle 72">
            <a:extLst>
              <a:ext uri="{FF2B5EF4-FFF2-40B4-BE49-F238E27FC236}">
                <a16:creationId xmlns:a16="http://schemas.microsoft.com/office/drawing/2014/main" id="{30A030CD-F71E-4D5D-A50C-F5712B8E1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2338388"/>
            <a:ext cx="344487" cy="247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97303" name="Rectangle 73">
            <a:extLst>
              <a:ext uri="{FF2B5EF4-FFF2-40B4-BE49-F238E27FC236}">
                <a16:creationId xmlns:a16="http://schemas.microsoft.com/office/drawing/2014/main" id="{81B6B412-77A0-4008-A2B2-52E3D796D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2338388"/>
            <a:ext cx="342900" cy="247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97304" name="Rectangle 74">
            <a:extLst>
              <a:ext uri="{FF2B5EF4-FFF2-40B4-BE49-F238E27FC236}">
                <a16:creationId xmlns:a16="http://schemas.microsoft.com/office/drawing/2014/main" id="{AFBB9CCC-A6B8-44D0-B639-D6EF7707C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2338388"/>
            <a:ext cx="342900" cy="247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1529" name="Line 75">
            <a:extLst>
              <a:ext uri="{FF2B5EF4-FFF2-40B4-BE49-F238E27FC236}">
                <a16:creationId xmlns:a16="http://schemas.microsoft.com/office/drawing/2014/main" id="{ECC8685A-A714-4199-B4CC-EFE5FD4E9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6838" y="2824163"/>
            <a:ext cx="633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Line 76">
            <a:extLst>
              <a:ext uri="{FF2B5EF4-FFF2-40B4-BE49-F238E27FC236}">
                <a16:creationId xmlns:a16="http://schemas.microsoft.com/office/drawing/2014/main" id="{03AD0FB3-356A-490D-AFED-61F931E324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83100" y="2824163"/>
            <a:ext cx="676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Rectangle 77">
            <a:extLst>
              <a:ext uri="{FF2B5EF4-FFF2-40B4-BE49-F238E27FC236}">
                <a16:creationId xmlns:a16="http://schemas.microsoft.com/office/drawing/2014/main" id="{D662AF52-D5EB-4854-A5EC-1704B11AF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2303463"/>
            <a:ext cx="2000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r</a:t>
            </a:r>
          </a:p>
        </p:txBody>
      </p:sp>
      <p:sp>
        <p:nvSpPr>
          <p:cNvPr id="21532" name="Rectangle 78">
            <a:extLst>
              <a:ext uri="{FF2B5EF4-FFF2-40B4-BE49-F238E27FC236}">
                <a16:creationId xmlns:a16="http://schemas.microsoft.com/office/drawing/2014/main" id="{068F5496-FF99-4633-ADA1-5E0694BAA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2303463"/>
            <a:ext cx="2444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d</a:t>
            </a:r>
          </a:p>
        </p:txBody>
      </p:sp>
      <p:sp>
        <p:nvSpPr>
          <p:cNvPr id="21533" name="Rectangle 79">
            <a:extLst>
              <a:ext uri="{FF2B5EF4-FFF2-40B4-BE49-F238E27FC236}">
                <a16:creationId xmlns:a16="http://schemas.microsoft.com/office/drawing/2014/main" id="{A95D1ADA-02BC-4AAF-B320-B0728BCC1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2303463"/>
            <a:ext cx="2444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d</a:t>
            </a:r>
          </a:p>
        </p:txBody>
      </p:sp>
      <p:sp>
        <p:nvSpPr>
          <p:cNvPr id="21534" name="Rectangle 80">
            <a:extLst>
              <a:ext uri="{FF2B5EF4-FFF2-40B4-BE49-F238E27FC236}">
                <a16:creationId xmlns:a16="http://schemas.microsoft.com/office/drawing/2014/main" id="{0590FD81-AAED-4458-BAAE-E84A0F56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2293938"/>
            <a:ext cx="2428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d</a:t>
            </a:r>
          </a:p>
        </p:txBody>
      </p:sp>
      <p:sp>
        <p:nvSpPr>
          <p:cNvPr id="21535" name="Rectangle 81">
            <a:extLst>
              <a:ext uri="{FF2B5EF4-FFF2-40B4-BE49-F238E27FC236}">
                <a16:creationId xmlns:a16="http://schemas.microsoft.com/office/drawing/2014/main" id="{503498BB-D097-4717-87C7-C17A0A428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2641600"/>
            <a:ext cx="12334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Cycle (</a:t>
            </a:r>
            <a:r>
              <a:rPr lang="en-US" altLang="en-US" sz="1500" i="1">
                <a:ea typeface="MS PGothic" panose="020B0600070205080204" pitchFamily="34" charset="-128"/>
              </a:rPr>
              <a:t>n </a:t>
            </a:r>
            <a:r>
              <a:rPr lang="en-US" altLang="en-US" sz="1500">
                <a:ea typeface="MS PGothic" panose="020B0600070205080204" pitchFamily="34" charset="-128"/>
              </a:rPr>
              <a:t>+ 1)</a:t>
            </a:r>
          </a:p>
        </p:txBody>
      </p:sp>
      <p:sp>
        <p:nvSpPr>
          <p:cNvPr id="97312" name="Rectangle 82">
            <a:extLst>
              <a:ext uri="{FF2B5EF4-FFF2-40B4-BE49-F238E27FC236}">
                <a16:creationId xmlns:a16="http://schemas.microsoft.com/office/drawing/2014/main" id="{58741108-FACD-4CCA-859A-AA5312EF0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3313113"/>
            <a:ext cx="344487" cy="2476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1537" name="Rectangle 83">
            <a:extLst>
              <a:ext uri="{FF2B5EF4-FFF2-40B4-BE49-F238E27FC236}">
                <a16:creationId xmlns:a16="http://schemas.microsoft.com/office/drawing/2014/main" id="{E4E88DB6-D432-4054-9DFB-50BB7D163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59138"/>
            <a:ext cx="2016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r</a:t>
            </a:r>
          </a:p>
        </p:txBody>
      </p:sp>
      <p:sp>
        <p:nvSpPr>
          <p:cNvPr id="21538" name="Rectangle 84">
            <a:extLst>
              <a:ext uri="{FF2B5EF4-FFF2-40B4-BE49-F238E27FC236}">
                <a16:creationId xmlns:a16="http://schemas.microsoft.com/office/drawing/2014/main" id="{554A60DB-59B3-482B-A461-764C0643D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3" y="3238500"/>
            <a:ext cx="2492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=</a:t>
            </a:r>
          </a:p>
        </p:txBody>
      </p:sp>
      <p:grpSp>
        <p:nvGrpSpPr>
          <p:cNvPr id="21539" name="Group 98">
            <a:extLst>
              <a:ext uri="{FF2B5EF4-FFF2-40B4-BE49-F238E27FC236}">
                <a16:creationId xmlns:a16="http://schemas.microsoft.com/office/drawing/2014/main" id="{0E1DF1F7-D92B-4553-9CAE-92A0D26E6C43}"/>
              </a:ext>
            </a:extLst>
          </p:cNvPr>
          <p:cNvGrpSpPr>
            <a:grpSpLocks/>
          </p:cNvGrpSpPr>
          <p:nvPr/>
        </p:nvGrpSpPr>
        <p:grpSpPr bwMode="auto">
          <a:xfrm>
            <a:off x="2906713" y="3267075"/>
            <a:ext cx="2074862" cy="322263"/>
            <a:chOff x="1481" y="2745"/>
            <a:chExt cx="1743" cy="269"/>
          </a:xfrm>
        </p:grpSpPr>
        <p:sp>
          <p:nvSpPr>
            <p:cNvPr id="97321" name="Rectangle 85">
              <a:extLst>
                <a:ext uri="{FF2B5EF4-FFF2-40B4-BE49-F238E27FC236}">
                  <a16:creationId xmlns:a16="http://schemas.microsoft.com/office/drawing/2014/main" id="{A7B97D2C-3F6B-4F30-A9C6-6B874EC88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2745"/>
              <a:ext cx="1743" cy="26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21546" name="Line 86">
              <a:extLst>
                <a:ext uri="{FF2B5EF4-FFF2-40B4-BE49-F238E27FC236}">
                  <a16:creationId xmlns:a16="http://schemas.microsoft.com/office/drawing/2014/main" id="{A420DA53-00A2-4F83-9DC2-4F18716B0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2750"/>
              <a:ext cx="0" cy="2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Line 87">
              <a:extLst>
                <a:ext uri="{FF2B5EF4-FFF2-40B4-BE49-F238E27FC236}">
                  <a16:creationId xmlns:a16="http://schemas.microsoft.com/office/drawing/2014/main" id="{495B70F7-AAB4-4AF6-9EB7-21127CF0B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2750"/>
              <a:ext cx="0" cy="2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Line 88">
              <a:extLst>
                <a:ext uri="{FF2B5EF4-FFF2-40B4-BE49-F238E27FC236}">
                  <a16:creationId xmlns:a16="http://schemas.microsoft.com/office/drawing/2014/main" id="{C63BDE70-D296-4596-BFDD-A37F8F7CF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2750"/>
              <a:ext cx="0" cy="2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Line 89">
              <a:extLst>
                <a:ext uri="{FF2B5EF4-FFF2-40B4-BE49-F238E27FC236}">
                  <a16:creationId xmlns:a16="http://schemas.microsoft.com/office/drawing/2014/main" id="{01E0651C-AF8C-4407-AFEC-E5C786708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0" y="2750"/>
              <a:ext cx="0" cy="2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Rectangle 90">
              <a:extLst>
                <a:ext uri="{FF2B5EF4-FFF2-40B4-BE49-F238E27FC236}">
                  <a16:creationId xmlns:a16="http://schemas.microsoft.com/office/drawing/2014/main" id="{7DA59393-C0B6-4647-8394-53A706721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2751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21551" name="Rectangle 91">
              <a:extLst>
                <a:ext uri="{FF2B5EF4-FFF2-40B4-BE49-F238E27FC236}">
                  <a16:creationId xmlns:a16="http://schemas.microsoft.com/office/drawing/2014/main" id="{90BD4086-4135-4C55-923D-B409232CC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751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21552" name="Rectangle 92">
              <a:extLst>
                <a:ext uri="{FF2B5EF4-FFF2-40B4-BE49-F238E27FC236}">
                  <a16:creationId xmlns:a16="http://schemas.microsoft.com/office/drawing/2014/main" id="{CD06FD64-51AA-48C1-9C9A-8AB1680D2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8" y="2751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3</a:t>
              </a:r>
            </a:p>
          </p:txBody>
        </p:sp>
        <p:sp>
          <p:nvSpPr>
            <p:cNvPr id="21553" name="Rectangle 93">
              <a:extLst>
                <a:ext uri="{FF2B5EF4-FFF2-40B4-BE49-F238E27FC236}">
                  <a16:creationId xmlns:a16="http://schemas.microsoft.com/office/drawing/2014/main" id="{ACAF3EAF-21E5-4F0C-9AB0-CD373C6FF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2754"/>
              <a:ext cx="2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M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</p:grpSp>
      <p:sp>
        <p:nvSpPr>
          <p:cNvPr id="21540" name="Line 94">
            <a:extLst>
              <a:ext uri="{FF2B5EF4-FFF2-40B4-BE49-F238E27FC236}">
                <a16:creationId xmlns:a16="http://schemas.microsoft.com/office/drawing/2014/main" id="{487F4237-40B6-421D-9690-EDFF685E9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138" y="2638425"/>
            <a:ext cx="0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41" name="Line 95">
            <a:extLst>
              <a:ext uri="{FF2B5EF4-FFF2-40B4-BE49-F238E27FC236}">
                <a16:creationId xmlns:a16="http://schemas.microsoft.com/office/drawing/2014/main" id="{1447A963-F450-4D0B-BDE3-F0FA6EBD6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8963" y="2638425"/>
            <a:ext cx="0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42" name="Line 96">
            <a:extLst>
              <a:ext uri="{FF2B5EF4-FFF2-40B4-BE49-F238E27FC236}">
                <a16:creationId xmlns:a16="http://schemas.microsoft.com/office/drawing/2014/main" id="{259532A2-DD3B-497D-BF4E-ADFCE8608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2788" y="2638425"/>
            <a:ext cx="0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43" name="Line 97">
            <a:extLst>
              <a:ext uri="{FF2B5EF4-FFF2-40B4-BE49-F238E27FC236}">
                <a16:creationId xmlns:a16="http://schemas.microsoft.com/office/drawing/2014/main" id="{38CD9A0B-7FC9-40CE-969B-FA357A394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5638" y="2638425"/>
            <a:ext cx="0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320" name="Rectangle 99">
            <a:extLst>
              <a:ext uri="{FF2B5EF4-FFF2-40B4-BE49-F238E27FC236}">
                <a16:creationId xmlns:a16="http://schemas.microsoft.com/office/drawing/2014/main" id="{1F90242D-DE69-4C20-96DB-73F9CDC31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3775075"/>
            <a:ext cx="71786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x-none" sz="1650" dirty="0"/>
              <a:t>Transmissions organized into cycles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650" dirty="0"/>
              <a:t>Cycle: a reservation interval + frame transmissions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>
            <a:extLst>
              <a:ext uri="{FF2B5EF4-FFF2-40B4-BE49-F238E27FC236}">
                <a16:creationId xmlns:a16="http://schemas.microsoft.com/office/drawing/2014/main" id="{305A5E87-8554-45AA-AB42-8714FFC70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0875" y="92075"/>
            <a:ext cx="7350125" cy="765175"/>
          </a:xfrm>
        </p:spPr>
        <p:txBody>
          <a:bodyPr/>
          <a:lstStyle/>
          <a:p>
            <a:pPr eaLnBrk="1" hangingPunct="1"/>
            <a:r>
              <a:rPr lang="en-US" altLang="en-US"/>
              <a:t>Reservation Scheme</a:t>
            </a:r>
          </a:p>
        </p:txBody>
      </p:sp>
      <p:sp>
        <p:nvSpPr>
          <p:cNvPr id="23554" name="Rectangle 5">
            <a:extLst>
              <a:ext uri="{FF2B5EF4-FFF2-40B4-BE49-F238E27FC236}">
                <a16:creationId xmlns:a16="http://schemas.microsoft.com/office/drawing/2014/main" id="{A287D93C-9574-4891-9D03-E73BB99BB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875" y="1065213"/>
            <a:ext cx="7710488" cy="2532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reservation interval has a mini-slot for </a:t>
            </a:r>
            <a:r>
              <a:rPr lang="en-US" altLang="en-US" sz="2000" b="1" i="1"/>
              <a:t>each</a:t>
            </a:r>
            <a:r>
              <a:rPr lang="en-US" altLang="en-US" sz="2000"/>
              <a:t> station to request reservations for frame transmissions </a:t>
            </a:r>
          </a:p>
          <a:p>
            <a:pPr lvl="1"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 sz="1800"/>
              <a:t>The stations announce their intention to transmit a frame by broadcasting their reservation bit during the appropriate mini-slot</a:t>
            </a:r>
          </a:p>
          <a:p>
            <a:pPr lvl="1"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 sz="1800"/>
              <a:t>By listening to the reservation interval, stations determine the order of frame transmissions in the corresponding cycle</a:t>
            </a:r>
          </a:p>
          <a:p>
            <a:pPr lvl="1"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 sz="1800"/>
              <a:t>Mini-slot should cover the round-trip propagation delay</a:t>
            </a:r>
          </a:p>
          <a:p>
            <a:pPr lvl="1"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 sz="1800"/>
              <a:t>Collision is avoided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2">
            <a:extLst>
              <a:ext uri="{FF2B5EF4-FFF2-40B4-BE49-F238E27FC236}">
                <a16:creationId xmlns:a16="http://schemas.microsoft.com/office/drawing/2014/main" id="{77325C16-CAA3-419F-8375-03BA5E12DAA9}"/>
              </a:ext>
            </a:extLst>
          </p:cNvPr>
          <p:cNvGrpSpPr>
            <a:grpSpLocks/>
          </p:cNvGrpSpPr>
          <p:nvPr/>
        </p:nvGrpSpPr>
        <p:grpSpPr bwMode="auto">
          <a:xfrm>
            <a:off x="1168400" y="1679575"/>
            <a:ext cx="5700713" cy="1347788"/>
            <a:chOff x="455" y="1231"/>
            <a:chExt cx="4789" cy="1132"/>
          </a:xfrm>
        </p:grpSpPr>
        <p:grpSp>
          <p:nvGrpSpPr>
            <p:cNvPr id="25608" name="Group 3">
              <a:extLst>
                <a:ext uri="{FF2B5EF4-FFF2-40B4-BE49-F238E27FC236}">
                  <a16:creationId xmlns:a16="http://schemas.microsoft.com/office/drawing/2014/main" id="{D54EC81E-ADF5-454B-AC81-7F81133C67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" y="1231"/>
              <a:ext cx="4789" cy="690"/>
              <a:chOff x="455" y="1231"/>
              <a:chExt cx="4789" cy="690"/>
            </a:xfrm>
          </p:grpSpPr>
          <p:sp>
            <p:nvSpPr>
              <p:cNvPr id="691204" name="Line 4">
                <a:extLst>
                  <a:ext uri="{FF2B5EF4-FFF2-40B4-BE49-F238E27FC236}">
                    <a16:creationId xmlns:a16="http://schemas.microsoft.com/office/drawing/2014/main" id="{CF8E4289-4542-4CED-8DA1-ADB420CCF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" y="1787"/>
                <a:ext cx="44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1205" name="Rectangle 5">
                <a:extLst>
                  <a:ext uri="{FF2B5EF4-FFF2-40B4-BE49-F238E27FC236}">
                    <a16:creationId xmlns:a16="http://schemas.microsoft.com/office/drawing/2014/main" id="{5C17FE87-2E79-4A81-9101-B0AC6A71B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1672"/>
                <a:ext cx="20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500" i="1">
                    <a:latin typeface="Arial" charset="0"/>
                  </a:rPr>
                  <a:t>t</a:t>
                </a:r>
                <a:endParaRPr lang="en-US" altLang="x-none" sz="1500">
                  <a:latin typeface="Arial" charset="0"/>
                </a:endParaRPr>
              </a:p>
            </p:txBody>
          </p:sp>
          <p:sp>
            <p:nvSpPr>
              <p:cNvPr id="691206" name="Rectangle 6">
                <a:extLst>
                  <a:ext uri="{FF2B5EF4-FFF2-40B4-BE49-F238E27FC236}">
                    <a16:creationId xmlns:a16="http://schemas.microsoft.com/office/drawing/2014/main" id="{06EF6E90-E3CA-49E1-A63B-5C723C220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1591"/>
                <a:ext cx="240" cy="2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1207" name="Rectangle 7">
                <a:extLst>
                  <a:ext uri="{FF2B5EF4-FFF2-40B4-BE49-F238E27FC236}">
                    <a16:creationId xmlns:a16="http://schemas.microsoft.com/office/drawing/2014/main" id="{FE16078C-89FD-46BC-9620-D06175732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" y="1566"/>
                <a:ext cx="16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r</a:t>
                </a:r>
              </a:p>
            </p:txBody>
          </p:sp>
          <p:sp>
            <p:nvSpPr>
              <p:cNvPr id="691208" name="Rectangle 8">
                <a:extLst>
                  <a:ext uri="{FF2B5EF4-FFF2-40B4-BE49-F238E27FC236}">
                    <a16:creationId xmlns:a16="http://schemas.microsoft.com/office/drawing/2014/main" id="{BDDAF97F-E46C-4FB8-9EA0-CD89A4675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" y="1591"/>
                <a:ext cx="240" cy="200"/>
              </a:xfrm>
              <a:prstGeom prst="rect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1209" name="Rectangle 9">
                <a:extLst>
                  <a:ext uri="{FF2B5EF4-FFF2-40B4-BE49-F238E27FC236}">
                    <a16:creationId xmlns:a16="http://schemas.microsoft.com/office/drawing/2014/main" id="{DC1B3B07-3A57-4551-B25F-A018EF4FC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" y="1591"/>
                <a:ext cx="240" cy="2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1210" name="Rectangle 10">
                <a:extLst>
                  <a:ext uri="{FF2B5EF4-FFF2-40B4-BE49-F238E27FC236}">
                    <a16:creationId xmlns:a16="http://schemas.microsoft.com/office/drawing/2014/main" id="{A63C750C-3DBA-4703-908B-61FCC6873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1591"/>
                <a:ext cx="240" cy="2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1211" name="Rectangle 11">
                <a:extLst>
                  <a:ext uri="{FF2B5EF4-FFF2-40B4-BE49-F238E27FC236}">
                    <a16:creationId xmlns:a16="http://schemas.microsoft.com/office/drawing/2014/main" id="{F901537C-7DE0-4516-BCDD-0822E1467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1591"/>
                <a:ext cx="240" cy="200"/>
              </a:xfrm>
              <a:prstGeom prst="rect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1212" name="Rectangle 12">
                <a:extLst>
                  <a:ext uri="{FF2B5EF4-FFF2-40B4-BE49-F238E27FC236}">
                    <a16:creationId xmlns:a16="http://schemas.microsoft.com/office/drawing/2014/main" id="{C347DCB0-D506-4F48-8806-E2402C3EE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591"/>
                <a:ext cx="239" cy="2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1213" name="Rectangle 13">
                <a:extLst>
                  <a:ext uri="{FF2B5EF4-FFF2-40B4-BE49-F238E27FC236}">
                    <a16:creationId xmlns:a16="http://schemas.microsoft.com/office/drawing/2014/main" id="{45FC7C8B-CC3A-4364-8591-E8721B6B7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3" y="1591"/>
                <a:ext cx="240" cy="2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1214" name="Rectangle 14">
                <a:extLst>
                  <a:ext uri="{FF2B5EF4-FFF2-40B4-BE49-F238E27FC236}">
                    <a16:creationId xmlns:a16="http://schemas.microsoft.com/office/drawing/2014/main" id="{C3A07C25-F9F6-41E0-BC60-5F621DC90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8" y="1591"/>
                <a:ext cx="240" cy="200"/>
              </a:xfrm>
              <a:prstGeom prst="rect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1215" name="Rectangle 15">
                <a:extLst>
                  <a:ext uri="{FF2B5EF4-FFF2-40B4-BE49-F238E27FC236}">
                    <a16:creationId xmlns:a16="http://schemas.microsoft.com/office/drawing/2014/main" id="{54E5CCAB-1C80-4345-9261-311512A2C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6" y="1591"/>
                <a:ext cx="240" cy="2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1216" name="Rectangle 16">
                <a:extLst>
                  <a:ext uri="{FF2B5EF4-FFF2-40B4-BE49-F238E27FC236}">
                    <a16:creationId xmlns:a16="http://schemas.microsoft.com/office/drawing/2014/main" id="{7E1AAE6E-ACE4-48AD-8163-6E28610FB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1591"/>
                <a:ext cx="240" cy="2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1217" name="Rectangle 17">
                <a:extLst>
                  <a:ext uri="{FF2B5EF4-FFF2-40B4-BE49-F238E27FC236}">
                    <a16:creationId xmlns:a16="http://schemas.microsoft.com/office/drawing/2014/main" id="{59DD720D-45B2-404C-A29E-20B7F04AB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591"/>
                <a:ext cx="240" cy="2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1218" name="Rectangle 18">
                <a:extLst>
                  <a:ext uri="{FF2B5EF4-FFF2-40B4-BE49-F238E27FC236}">
                    <a16:creationId xmlns:a16="http://schemas.microsoft.com/office/drawing/2014/main" id="{93CADE4C-DC46-405B-A286-61E4D16E1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591"/>
                <a:ext cx="239" cy="200"/>
              </a:xfrm>
              <a:prstGeom prst="rect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1219" name="Rectangle 19">
                <a:extLst>
                  <a:ext uri="{FF2B5EF4-FFF2-40B4-BE49-F238E27FC236}">
                    <a16:creationId xmlns:a16="http://schemas.microsoft.com/office/drawing/2014/main" id="{2BE61DE9-1F4D-4D3D-ADE7-535C83D3F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8" y="1591"/>
                <a:ext cx="240" cy="2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1220" name="Rectangle 20">
                <a:extLst>
                  <a:ext uri="{FF2B5EF4-FFF2-40B4-BE49-F238E27FC236}">
                    <a16:creationId xmlns:a16="http://schemas.microsoft.com/office/drawing/2014/main" id="{A1A02AE2-A15B-443E-A7EA-240344945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6" y="1591"/>
                <a:ext cx="240" cy="2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1221" name="Rectangle 21">
                <a:extLst>
                  <a:ext uri="{FF2B5EF4-FFF2-40B4-BE49-F238E27FC236}">
                    <a16:creationId xmlns:a16="http://schemas.microsoft.com/office/drawing/2014/main" id="{3D24F00A-D622-4A3C-ACC3-C997119F7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4" y="1591"/>
                <a:ext cx="240" cy="2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1222" name="Rectangle 22">
                <a:extLst>
                  <a:ext uri="{FF2B5EF4-FFF2-40B4-BE49-F238E27FC236}">
                    <a16:creationId xmlns:a16="http://schemas.microsoft.com/office/drawing/2014/main" id="{52207FB9-560A-4951-A9F4-C1F194A8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1591"/>
                <a:ext cx="240" cy="200"/>
              </a:xfrm>
              <a:prstGeom prst="rect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1223" name="Rectangle 23">
                <a:extLst>
                  <a:ext uri="{FF2B5EF4-FFF2-40B4-BE49-F238E27FC236}">
                    <a16:creationId xmlns:a16="http://schemas.microsoft.com/office/drawing/2014/main" id="{193B5124-B175-49A6-9FB7-D62EB847D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" y="1558"/>
                <a:ext cx="204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500" dirty="0">
                    <a:latin typeface="Arial" charset="0"/>
                  </a:rPr>
                  <a:t>3</a:t>
                </a:r>
              </a:p>
            </p:txBody>
          </p:sp>
          <p:sp>
            <p:nvSpPr>
              <p:cNvPr id="691224" name="Rectangle 24">
                <a:extLst>
                  <a:ext uri="{FF2B5EF4-FFF2-40B4-BE49-F238E27FC236}">
                    <a16:creationId xmlns:a16="http://schemas.microsoft.com/office/drawing/2014/main" id="{F84BC2AB-24DB-4176-A19B-8470FA2A6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1566"/>
                <a:ext cx="204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5</a:t>
                </a:r>
              </a:p>
            </p:txBody>
          </p:sp>
          <p:sp>
            <p:nvSpPr>
              <p:cNvPr id="691225" name="Rectangle 25">
                <a:extLst>
                  <a:ext uri="{FF2B5EF4-FFF2-40B4-BE49-F238E27FC236}">
                    <a16:creationId xmlns:a16="http://schemas.microsoft.com/office/drawing/2014/main" id="{E0B564FF-E57B-4A88-9756-283A187D8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4" y="1566"/>
                <a:ext cx="16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r</a:t>
                </a:r>
              </a:p>
            </p:txBody>
          </p:sp>
          <p:sp>
            <p:nvSpPr>
              <p:cNvPr id="691226" name="Rectangle 26">
                <a:extLst>
                  <a:ext uri="{FF2B5EF4-FFF2-40B4-BE49-F238E27FC236}">
                    <a16:creationId xmlns:a16="http://schemas.microsoft.com/office/drawing/2014/main" id="{AF477A34-CB9A-4B4A-8D32-D91E2132E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4" y="1558"/>
                <a:ext cx="204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3</a:t>
                </a:r>
              </a:p>
            </p:txBody>
          </p:sp>
          <p:sp>
            <p:nvSpPr>
              <p:cNvPr id="691227" name="Rectangle 27">
                <a:extLst>
                  <a:ext uri="{FF2B5EF4-FFF2-40B4-BE49-F238E27FC236}">
                    <a16:creationId xmlns:a16="http://schemas.microsoft.com/office/drawing/2014/main" id="{9CE98E37-0C32-496E-8251-F5F77FBF8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" y="1550"/>
                <a:ext cx="204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5</a:t>
                </a:r>
              </a:p>
            </p:txBody>
          </p:sp>
          <p:sp>
            <p:nvSpPr>
              <p:cNvPr id="691228" name="Rectangle 28">
                <a:extLst>
                  <a:ext uri="{FF2B5EF4-FFF2-40B4-BE49-F238E27FC236}">
                    <a16:creationId xmlns:a16="http://schemas.microsoft.com/office/drawing/2014/main" id="{F1646241-9015-472C-956A-0AA12F23D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0" y="1558"/>
                <a:ext cx="16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r</a:t>
                </a:r>
              </a:p>
            </p:txBody>
          </p:sp>
          <p:sp>
            <p:nvSpPr>
              <p:cNvPr id="691229" name="Rectangle 29">
                <a:extLst>
                  <a:ext uri="{FF2B5EF4-FFF2-40B4-BE49-F238E27FC236}">
                    <a16:creationId xmlns:a16="http://schemas.microsoft.com/office/drawing/2014/main" id="{C1040044-F733-47AA-810F-74135EB2D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1558"/>
                <a:ext cx="20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3</a:t>
                </a:r>
              </a:p>
            </p:txBody>
          </p:sp>
          <p:sp>
            <p:nvSpPr>
              <p:cNvPr id="691230" name="Rectangle 30">
                <a:extLst>
                  <a:ext uri="{FF2B5EF4-FFF2-40B4-BE49-F238E27FC236}">
                    <a16:creationId xmlns:a16="http://schemas.microsoft.com/office/drawing/2014/main" id="{624D9BEE-34BD-48D9-9147-AFA50FE79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1558"/>
                <a:ext cx="20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5</a:t>
                </a:r>
              </a:p>
            </p:txBody>
          </p:sp>
          <p:sp>
            <p:nvSpPr>
              <p:cNvPr id="691231" name="Rectangle 31">
                <a:extLst>
                  <a:ext uri="{FF2B5EF4-FFF2-40B4-BE49-F238E27FC236}">
                    <a16:creationId xmlns:a16="http://schemas.microsoft.com/office/drawing/2014/main" id="{1784CA3A-0B07-4982-8508-D3382BA27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" y="1566"/>
                <a:ext cx="20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500" dirty="0">
                    <a:latin typeface="Arial" charset="0"/>
                  </a:rPr>
                  <a:t>8</a:t>
                </a:r>
              </a:p>
            </p:txBody>
          </p:sp>
          <p:sp>
            <p:nvSpPr>
              <p:cNvPr id="691232" name="Rectangle 32">
                <a:extLst>
                  <a:ext uri="{FF2B5EF4-FFF2-40B4-BE49-F238E27FC236}">
                    <a16:creationId xmlns:a16="http://schemas.microsoft.com/office/drawing/2014/main" id="{9C6B6E81-9DDF-4DBD-8048-EE5BAA30F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" y="1550"/>
                <a:ext cx="169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r</a:t>
                </a:r>
              </a:p>
            </p:txBody>
          </p:sp>
          <p:sp>
            <p:nvSpPr>
              <p:cNvPr id="691233" name="Rectangle 33">
                <a:extLst>
                  <a:ext uri="{FF2B5EF4-FFF2-40B4-BE49-F238E27FC236}">
                    <a16:creationId xmlns:a16="http://schemas.microsoft.com/office/drawing/2014/main" id="{E9D120AA-52E5-46BC-B393-94EC00E80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9" y="1550"/>
                <a:ext cx="20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3</a:t>
                </a:r>
              </a:p>
            </p:txBody>
          </p:sp>
          <p:sp>
            <p:nvSpPr>
              <p:cNvPr id="691234" name="Rectangle 34">
                <a:extLst>
                  <a:ext uri="{FF2B5EF4-FFF2-40B4-BE49-F238E27FC236}">
                    <a16:creationId xmlns:a16="http://schemas.microsoft.com/office/drawing/2014/main" id="{2A30B8A1-41BC-43C4-A551-6B1DC31D2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7" y="1550"/>
                <a:ext cx="20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5</a:t>
                </a:r>
              </a:p>
            </p:txBody>
          </p:sp>
          <p:sp>
            <p:nvSpPr>
              <p:cNvPr id="691235" name="Rectangle 35">
                <a:extLst>
                  <a:ext uri="{FF2B5EF4-FFF2-40B4-BE49-F238E27FC236}">
                    <a16:creationId xmlns:a16="http://schemas.microsoft.com/office/drawing/2014/main" id="{F824679B-9E2D-4805-A24D-150252B98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1566"/>
                <a:ext cx="20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8</a:t>
                </a:r>
              </a:p>
            </p:txBody>
          </p:sp>
          <p:sp>
            <p:nvSpPr>
              <p:cNvPr id="691236" name="Rectangle 36">
                <a:extLst>
                  <a:ext uri="{FF2B5EF4-FFF2-40B4-BE49-F238E27FC236}">
                    <a16:creationId xmlns:a16="http://schemas.microsoft.com/office/drawing/2014/main" id="{43384DF4-C20D-4D0F-8669-E89FD50EC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1558"/>
                <a:ext cx="169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r</a:t>
                </a:r>
              </a:p>
            </p:txBody>
          </p:sp>
          <p:sp>
            <p:nvSpPr>
              <p:cNvPr id="691237" name="Rectangle 37">
                <a:extLst>
                  <a:ext uri="{FF2B5EF4-FFF2-40B4-BE49-F238E27FC236}">
                    <a16:creationId xmlns:a16="http://schemas.microsoft.com/office/drawing/2014/main" id="{17504ECE-3FDE-4569-A1E4-3860B27C9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9" y="1558"/>
                <a:ext cx="204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3</a:t>
                </a:r>
              </a:p>
            </p:txBody>
          </p:sp>
          <p:sp>
            <p:nvSpPr>
              <p:cNvPr id="691238" name="Rectangle 38">
                <a:extLst>
                  <a:ext uri="{FF2B5EF4-FFF2-40B4-BE49-F238E27FC236}">
                    <a16:creationId xmlns:a16="http://schemas.microsoft.com/office/drawing/2014/main" id="{8BC2313F-3048-4CFB-BA52-6DB048B48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1232"/>
                <a:ext cx="31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500">
                    <a:latin typeface="Arial" charset="0"/>
                  </a:rPr>
                  <a:t>(a)</a:t>
                </a:r>
              </a:p>
            </p:txBody>
          </p:sp>
          <p:sp>
            <p:nvSpPr>
              <p:cNvPr id="691239" name="Rectangle 39">
                <a:extLst>
                  <a:ext uri="{FF2B5EF4-FFF2-40B4-BE49-F238E27FC236}">
                    <a16:creationId xmlns:a16="http://schemas.microsoft.com/office/drawing/2014/main" id="{4B078FCE-4E70-41E2-80FC-BCDE529AE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" y="1231"/>
                <a:ext cx="116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endParaRPr lang="x-none" altLang="x-none">
                  <a:latin typeface="Arial" charset="0"/>
                </a:endParaRPr>
              </a:p>
            </p:txBody>
          </p:sp>
        </p:grpSp>
        <p:sp>
          <p:nvSpPr>
            <p:cNvPr id="691240" name="Rectangle 40">
              <a:extLst>
                <a:ext uri="{FF2B5EF4-FFF2-40B4-BE49-F238E27FC236}">
                  <a16:creationId xmlns:a16="http://schemas.microsoft.com/office/drawing/2014/main" id="{E0F34346-3CBB-4F22-9A48-B9EC1DC10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074"/>
              <a:ext cx="11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endParaRPr lang="x-none" altLang="x-none">
                <a:latin typeface="Arial" charset="0"/>
              </a:endParaRPr>
            </a:p>
          </p:txBody>
        </p:sp>
      </p:grpSp>
      <p:sp>
        <p:nvSpPr>
          <p:cNvPr id="691275" name="Rectangle 75">
            <a:extLst>
              <a:ext uri="{FF2B5EF4-FFF2-40B4-BE49-F238E27FC236}">
                <a16:creationId xmlns:a16="http://schemas.microsoft.com/office/drawing/2014/main" id="{32FFF6A1-17D4-444C-8535-B3440C5D3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5" y="1531938"/>
            <a:ext cx="236538" cy="2000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91276" name="Rectangle 76">
            <a:extLst>
              <a:ext uri="{FF2B5EF4-FFF2-40B4-BE49-F238E27FC236}">
                <a16:creationId xmlns:a16="http://schemas.microsoft.com/office/drawing/2014/main" id="{D799AD2D-1425-4F46-8E3A-4A0F2A4CA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1484313"/>
            <a:ext cx="20637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x-none" sz="1500" dirty="0">
                <a:latin typeface="Arial" charset="0"/>
              </a:rPr>
              <a:t>8</a:t>
            </a:r>
          </a:p>
        </p:txBody>
      </p:sp>
      <p:sp>
        <p:nvSpPr>
          <p:cNvPr id="691277" name="Line 77">
            <a:extLst>
              <a:ext uri="{FF2B5EF4-FFF2-40B4-BE49-F238E27FC236}">
                <a16:creationId xmlns:a16="http://schemas.microsoft.com/office/drawing/2014/main" id="{14BE1016-3128-4E88-A3D9-0F9886403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350" y="1736725"/>
            <a:ext cx="398463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5605" name="Rectangle 80">
            <a:extLst>
              <a:ext uri="{FF2B5EF4-FFF2-40B4-BE49-F238E27FC236}">
                <a16:creationId xmlns:a16="http://schemas.microsoft.com/office/drawing/2014/main" id="{B71A1662-38CA-4C72-AC0A-0DE17D891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(negligible propagation delay)</a:t>
            </a:r>
          </a:p>
        </p:txBody>
      </p:sp>
      <p:sp>
        <p:nvSpPr>
          <p:cNvPr id="691281" name="Rectangle 81">
            <a:extLst>
              <a:ext uri="{FF2B5EF4-FFF2-40B4-BE49-F238E27FC236}">
                <a16:creationId xmlns:a16="http://schemas.microsoft.com/office/drawing/2014/main" id="{799E1212-6871-4363-84F2-E5D52427A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1120775"/>
            <a:ext cx="705961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92150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Arial" charset="0"/>
              </a:defRPr>
            </a:lvl2pPr>
            <a:lvl3pPr marL="987425" indent="-293688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100">
                <a:solidFill>
                  <a:schemeClr val="tx1"/>
                </a:solidFill>
                <a:latin typeface="Arial" charset="0"/>
              </a:defRPr>
            </a:lvl3pPr>
            <a:lvl4pPr marL="1281113" indent="-292100" algn="l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 algn="l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x-none" sz="1800" dirty="0"/>
              <a:t>Initially stations 3 &amp; 5 have reservations to transmit frames</a:t>
            </a:r>
          </a:p>
        </p:txBody>
      </p:sp>
      <p:sp>
        <p:nvSpPr>
          <p:cNvPr id="691282" name="Rectangle 82">
            <a:extLst>
              <a:ext uri="{FF2B5EF4-FFF2-40B4-BE49-F238E27FC236}">
                <a16:creationId xmlns:a16="http://schemas.microsoft.com/office/drawing/2014/main" id="{E62E44ED-94F1-4533-8310-3BA1D07D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2554288"/>
            <a:ext cx="6958012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92150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Arial" charset="0"/>
              </a:defRPr>
            </a:lvl2pPr>
            <a:lvl3pPr marL="987425" indent="-293688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100">
                <a:solidFill>
                  <a:schemeClr val="tx1"/>
                </a:solidFill>
                <a:latin typeface="Arial" charset="0"/>
              </a:defRPr>
            </a:lvl3pPr>
            <a:lvl4pPr marL="1281113" indent="-292100" algn="l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 algn="l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x-none" sz="1800" dirty="0"/>
              <a:t>Cycle 3: Station 8 becomes active and makes reservation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x-none" sz="1800" dirty="0"/>
              <a:t>Cycle 3: now includes frame transmission from station 8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80">
            <a:extLst>
              <a:ext uri="{FF2B5EF4-FFF2-40B4-BE49-F238E27FC236}">
                <a16:creationId xmlns:a16="http://schemas.microsoft.com/office/drawing/2014/main" id="{0D8A7B7D-70FF-41A6-B3E0-A1772C23A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(non-negligible prop. delay)</a:t>
            </a:r>
          </a:p>
        </p:txBody>
      </p:sp>
      <p:sp>
        <p:nvSpPr>
          <p:cNvPr id="691281" name="Rectangle 81">
            <a:extLst>
              <a:ext uri="{FF2B5EF4-FFF2-40B4-BE49-F238E27FC236}">
                <a16:creationId xmlns:a16="http://schemas.microsoft.com/office/drawing/2014/main" id="{D31E55BC-DA70-4F28-B6F7-411DB1DCC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1120775"/>
            <a:ext cx="705961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92150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Arial" charset="0"/>
              </a:defRPr>
            </a:lvl2pPr>
            <a:lvl3pPr marL="987425" indent="-293688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100">
                <a:solidFill>
                  <a:schemeClr val="tx1"/>
                </a:solidFill>
                <a:latin typeface="Arial" charset="0"/>
              </a:defRPr>
            </a:lvl3pPr>
            <a:lvl4pPr marL="1281113" indent="-292100" algn="l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 algn="l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x-none" sz="1800" dirty="0"/>
              <a:t>Initially stations 3 &amp; 5 have reservations to transmit frames</a:t>
            </a:r>
          </a:p>
        </p:txBody>
      </p:sp>
      <p:sp>
        <p:nvSpPr>
          <p:cNvPr id="691282" name="Rectangle 82">
            <a:extLst>
              <a:ext uri="{FF2B5EF4-FFF2-40B4-BE49-F238E27FC236}">
                <a16:creationId xmlns:a16="http://schemas.microsoft.com/office/drawing/2014/main" id="{74C87BF8-DCAF-47F0-822E-630611963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2605088"/>
            <a:ext cx="6958012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92150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Arial" charset="0"/>
              </a:defRPr>
            </a:lvl2pPr>
            <a:lvl3pPr marL="987425" indent="-293688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100">
                <a:solidFill>
                  <a:schemeClr val="tx1"/>
                </a:solidFill>
                <a:latin typeface="Arial" charset="0"/>
              </a:defRPr>
            </a:lvl3pPr>
            <a:lvl4pPr marL="1281113" indent="-292100" algn="l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 algn="l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x-none" sz="1800" dirty="0"/>
              <a:t>Cycle 2: Station 8 becomes active and makes reservation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x-none" sz="1800" dirty="0"/>
              <a:t>Cycle 3: now includes frame transmission from station 8</a:t>
            </a:r>
          </a:p>
        </p:txBody>
      </p:sp>
      <p:grpSp>
        <p:nvGrpSpPr>
          <p:cNvPr id="27652" name="Group 41">
            <a:extLst>
              <a:ext uri="{FF2B5EF4-FFF2-40B4-BE49-F238E27FC236}">
                <a16:creationId xmlns:a16="http://schemas.microsoft.com/office/drawing/2014/main" id="{3834BB4F-D953-4D96-8E6E-E7A1E09D8969}"/>
              </a:ext>
            </a:extLst>
          </p:cNvPr>
          <p:cNvGrpSpPr>
            <a:grpSpLocks/>
          </p:cNvGrpSpPr>
          <p:nvPr/>
        </p:nvGrpSpPr>
        <p:grpSpPr bwMode="auto">
          <a:xfrm>
            <a:off x="1281113" y="1516063"/>
            <a:ext cx="5929312" cy="1054100"/>
            <a:chOff x="326" y="2381"/>
            <a:chExt cx="4980" cy="885"/>
          </a:xfrm>
        </p:grpSpPr>
        <p:sp>
          <p:nvSpPr>
            <p:cNvPr id="48" name="Rectangle 42">
              <a:extLst>
                <a:ext uri="{FF2B5EF4-FFF2-40B4-BE49-F238E27FC236}">
                  <a16:creationId xmlns:a16="http://schemas.microsoft.com/office/drawing/2014/main" id="{CA14083C-FE85-443C-A24A-749273923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3015"/>
              <a:ext cx="26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 i="1">
                  <a:latin typeface="Arial" charset="0"/>
                </a:rPr>
                <a:t>t</a:t>
              </a:r>
              <a:endParaRPr lang="en-US" altLang="x-none" sz="1500">
                <a:latin typeface="Arial" charset="0"/>
              </a:endParaRPr>
            </a:p>
          </p:txBody>
        </p:sp>
        <p:sp>
          <p:nvSpPr>
            <p:cNvPr id="49" name="Rectangle 43">
              <a:extLst>
                <a:ext uri="{FF2B5EF4-FFF2-40B4-BE49-F238E27FC236}">
                  <a16:creationId xmlns:a16="http://schemas.microsoft.com/office/drawing/2014/main" id="{FFC4B316-D9F0-485E-B483-40CB19E05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2933"/>
              <a:ext cx="213" cy="2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" name="Rectangle 44">
              <a:extLst>
                <a:ext uri="{FF2B5EF4-FFF2-40B4-BE49-F238E27FC236}">
                  <a16:creationId xmlns:a16="http://schemas.microsoft.com/office/drawing/2014/main" id="{623DA095-D05E-4579-8695-B7BB47072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2909"/>
              <a:ext cx="14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r</a:t>
              </a:r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20C42CAD-34B4-4E4F-A99C-554E45261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2933"/>
              <a:ext cx="213" cy="20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" name="Rectangle 46">
              <a:extLst>
                <a:ext uri="{FF2B5EF4-FFF2-40B4-BE49-F238E27FC236}">
                  <a16:creationId xmlns:a16="http://schemas.microsoft.com/office/drawing/2014/main" id="{65CC443D-BE55-4000-B805-61E0B45E6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2933"/>
              <a:ext cx="213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" name="Rectangle 47">
              <a:extLst>
                <a:ext uri="{FF2B5EF4-FFF2-40B4-BE49-F238E27FC236}">
                  <a16:creationId xmlns:a16="http://schemas.microsoft.com/office/drawing/2014/main" id="{7059FE9E-BAF7-44CA-930C-226E7C4CE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933"/>
              <a:ext cx="213" cy="2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4" name="Rectangle 48">
              <a:extLst>
                <a:ext uri="{FF2B5EF4-FFF2-40B4-BE49-F238E27FC236}">
                  <a16:creationId xmlns:a16="http://schemas.microsoft.com/office/drawing/2014/main" id="{11E3D97C-B9D7-4D8E-9C0D-BD4DD5866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2933"/>
              <a:ext cx="213" cy="20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5" name="Rectangle 49">
              <a:extLst>
                <a:ext uri="{FF2B5EF4-FFF2-40B4-BE49-F238E27FC236}">
                  <a16:creationId xmlns:a16="http://schemas.microsoft.com/office/drawing/2014/main" id="{88BFAA03-BDB7-43D7-9E9F-6336A37AB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2933"/>
              <a:ext cx="213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" name="Rectangle 50">
              <a:extLst>
                <a:ext uri="{FF2B5EF4-FFF2-40B4-BE49-F238E27FC236}">
                  <a16:creationId xmlns:a16="http://schemas.microsoft.com/office/drawing/2014/main" id="{E463524E-263F-4D63-97E5-661DAFB4D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2933"/>
              <a:ext cx="213" cy="2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7" name="Rectangle 51">
              <a:extLst>
                <a:ext uri="{FF2B5EF4-FFF2-40B4-BE49-F238E27FC236}">
                  <a16:creationId xmlns:a16="http://schemas.microsoft.com/office/drawing/2014/main" id="{79FACA50-76C0-4EAD-8FDA-458FF99E5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2933"/>
              <a:ext cx="213" cy="20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8" name="Rectangle 52">
              <a:extLst>
                <a:ext uri="{FF2B5EF4-FFF2-40B4-BE49-F238E27FC236}">
                  <a16:creationId xmlns:a16="http://schemas.microsoft.com/office/drawing/2014/main" id="{0FA56EE1-2D19-46A5-9DB9-DB9D278F4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2933"/>
              <a:ext cx="213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154AF12B-6D56-40F4-951E-6CD07F8E7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933"/>
              <a:ext cx="213" cy="2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0" name="Rectangle 54">
              <a:extLst>
                <a:ext uri="{FF2B5EF4-FFF2-40B4-BE49-F238E27FC236}">
                  <a16:creationId xmlns:a16="http://schemas.microsoft.com/office/drawing/2014/main" id="{A73BEFCA-5DA3-46A9-B9A5-0135045CD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2933"/>
              <a:ext cx="213" cy="2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1" name="Rectangle 55">
              <a:extLst>
                <a:ext uri="{FF2B5EF4-FFF2-40B4-BE49-F238E27FC236}">
                  <a16:creationId xmlns:a16="http://schemas.microsoft.com/office/drawing/2014/main" id="{96A0F5FB-ACB3-4B01-ABF4-C218CECFB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2933"/>
              <a:ext cx="213" cy="20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AAD0F441-8A02-44E9-AC04-96F671923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2933"/>
              <a:ext cx="213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3" name="Rectangle 57">
              <a:extLst>
                <a:ext uri="{FF2B5EF4-FFF2-40B4-BE49-F238E27FC236}">
                  <a16:creationId xmlns:a16="http://schemas.microsoft.com/office/drawing/2014/main" id="{646A386F-94E3-42B8-ACF7-7A619BAA4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2933"/>
              <a:ext cx="213" cy="2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4" name="Rectangle 58">
              <a:extLst>
                <a:ext uri="{FF2B5EF4-FFF2-40B4-BE49-F238E27FC236}">
                  <a16:creationId xmlns:a16="http://schemas.microsoft.com/office/drawing/2014/main" id="{AE4F4680-9F72-47E5-BF74-6095FE65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2933"/>
              <a:ext cx="213" cy="2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" name="Rectangle 59">
              <a:extLst>
                <a:ext uri="{FF2B5EF4-FFF2-40B4-BE49-F238E27FC236}">
                  <a16:creationId xmlns:a16="http://schemas.microsoft.com/office/drawing/2014/main" id="{68D6A78A-4F6B-43F8-BF05-475DA5612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933"/>
              <a:ext cx="213" cy="20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AFD29394-9D0B-4A71-ABEF-8CCC59694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2901"/>
              <a:ext cx="17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3</a:t>
              </a:r>
            </a:p>
          </p:txBody>
        </p:sp>
        <p:sp>
          <p:nvSpPr>
            <p:cNvPr id="67" name="Rectangle 61">
              <a:extLst>
                <a:ext uri="{FF2B5EF4-FFF2-40B4-BE49-F238E27FC236}">
                  <a16:creationId xmlns:a16="http://schemas.microsoft.com/office/drawing/2014/main" id="{9BA295E7-6792-461F-B396-592609EFA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2909"/>
              <a:ext cx="17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5</a:t>
              </a:r>
            </a:p>
          </p:txBody>
        </p:sp>
        <p:sp>
          <p:nvSpPr>
            <p:cNvPr id="68" name="Rectangle 62">
              <a:extLst>
                <a:ext uri="{FF2B5EF4-FFF2-40B4-BE49-F238E27FC236}">
                  <a16:creationId xmlns:a16="http://schemas.microsoft.com/office/drawing/2014/main" id="{EAE7C082-96A6-44C7-975E-44A52D0C3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2909"/>
              <a:ext cx="14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r</a:t>
              </a:r>
            </a:p>
          </p:txBody>
        </p:sp>
        <p:sp>
          <p:nvSpPr>
            <p:cNvPr id="69" name="Rectangle 63">
              <a:extLst>
                <a:ext uri="{FF2B5EF4-FFF2-40B4-BE49-F238E27FC236}">
                  <a16:creationId xmlns:a16="http://schemas.microsoft.com/office/drawing/2014/main" id="{EDC007B0-7370-414C-AE45-83CB2F99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2901"/>
              <a:ext cx="17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3</a:t>
              </a: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03C8344C-9210-43B0-9A75-9FF648ADE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2893"/>
              <a:ext cx="17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5</a:t>
              </a:r>
            </a:p>
          </p:txBody>
        </p:sp>
        <p:sp>
          <p:nvSpPr>
            <p:cNvPr id="71" name="Rectangle 65">
              <a:extLst>
                <a:ext uri="{FF2B5EF4-FFF2-40B4-BE49-F238E27FC236}">
                  <a16:creationId xmlns:a16="http://schemas.microsoft.com/office/drawing/2014/main" id="{151A1322-B7CB-4461-9FE9-AA6C771AB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" y="2901"/>
              <a:ext cx="14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r</a:t>
              </a:r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E071E706-7C53-4519-85CA-AB421C3CB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2901"/>
              <a:ext cx="17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3</a:t>
              </a:r>
            </a:p>
          </p:txBody>
        </p:sp>
        <p:sp>
          <p:nvSpPr>
            <p:cNvPr id="73" name="Rectangle 67">
              <a:extLst>
                <a:ext uri="{FF2B5EF4-FFF2-40B4-BE49-F238E27FC236}">
                  <a16:creationId xmlns:a16="http://schemas.microsoft.com/office/drawing/2014/main" id="{45D4E745-334C-42DD-A15D-D5EF0761C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901"/>
              <a:ext cx="17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5</a:t>
              </a:r>
            </a:p>
          </p:txBody>
        </p:sp>
        <p:sp>
          <p:nvSpPr>
            <p:cNvPr id="74" name="Rectangle 68">
              <a:extLst>
                <a:ext uri="{FF2B5EF4-FFF2-40B4-BE49-F238E27FC236}">
                  <a16:creationId xmlns:a16="http://schemas.microsoft.com/office/drawing/2014/main" id="{94FB3B8A-9076-4163-BA7C-5CD2326C6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2909"/>
              <a:ext cx="17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8</a:t>
              </a:r>
            </a:p>
          </p:txBody>
        </p:sp>
        <p:sp>
          <p:nvSpPr>
            <p:cNvPr id="75" name="Rectangle 69">
              <a:extLst>
                <a:ext uri="{FF2B5EF4-FFF2-40B4-BE49-F238E27FC236}">
                  <a16:creationId xmlns:a16="http://schemas.microsoft.com/office/drawing/2014/main" id="{879C1C86-3A0F-48CF-99ED-1FFDE0371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2893"/>
              <a:ext cx="14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r</a:t>
              </a:r>
            </a:p>
          </p:txBody>
        </p:sp>
        <p:sp>
          <p:nvSpPr>
            <p:cNvPr id="76" name="Rectangle 70">
              <a:extLst>
                <a:ext uri="{FF2B5EF4-FFF2-40B4-BE49-F238E27FC236}">
                  <a16:creationId xmlns:a16="http://schemas.microsoft.com/office/drawing/2014/main" id="{A68211AC-B293-43F4-98FA-457820C39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893"/>
              <a:ext cx="17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3</a:t>
              </a:r>
            </a:p>
          </p:txBody>
        </p:sp>
        <p:sp>
          <p:nvSpPr>
            <p:cNvPr id="77" name="Rectangle 71">
              <a:extLst>
                <a:ext uri="{FF2B5EF4-FFF2-40B4-BE49-F238E27FC236}">
                  <a16:creationId xmlns:a16="http://schemas.microsoft.com/office/drawing/2014/main" id="{3F53A907-0DC7-4DA6-A3A4-425CC1FA7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2893"/>
              <a:ext cx="17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5</a:t>
              </a:r>
            </a:p>
          </p:txBody>
        </p:sp>
        <p:sp>
          <p:nvSpPr>
            <p:cNvPr id="78" name="Rectangle 72">
              <a:extLst>
                <a:ext uri="{FF2B5EF4-FFF2-40B4-BE49-F238E27FC236}">
                  <a16:creationId xmlns:a16="http://schemas.microsoft.com/office/drawing/2014/main" id="{5FB9F615-721B-4B07-A352-0BD2776A6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2909"/>
              <a:ext cx="17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8</a:t>
              </a:r>
            </a:p>
          </p:txBody>
        </p:sp>
        <p:sp>
          <p:nvSpPr>
            <p:cNvPr id="79" name="Rectangle 73">
              <a:extLst>
                <a:ext uri="{FF2B5EF4-FFF2-40B4-BE49-F238E27FC236}">
                  <a16:creationId xmlns:a16="http://schemas.microsoft.com/office/drawing/2014/main" id="{4A8568A4-3295-44F8-ADFD-BDC746C83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2901"/>
              <a:ext cx="14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r</a:t>
              </a:r>
            </a:p>
          </p:txBody>
        </p:sp>
        <p:sp>
          <p:nvSpPr>
            <p:cNvPr id="80" name="Rectangle 74">
              <a:extLst>
                <a:ext uri="{FF2B5EF4-FFF2-40B4-BE49-F238E27FC236}">
                  <a16:creationId xmlns:a16="http://schemas.microsoft.com/office/drawing/2014/main" id="{3827781D-0E9D-4ABA-A8EF-DEE5187D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2901"/>
              <a:ext cx="17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3</a:t>
              </a:r>
            </a:p>
          </p:txBody>
        </p:sp>
        <p:sp>
          <p:nvSpPr>
            <p:cNvPr id="81" name="Rectangle 75">
              <a:extLst>
                <a:ext uri="{FF2B5EF4-FFF2-40B4-BE49-F238E27FC236}">
                  <a16:creationId xmlns:a16="http://schemas.microsoft.com/office/drawing/2014/main" id="{DE50F498-11E2-475A-9D33-D3BEB2C53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2421"/>
              <a:ext cx="199" cy="16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2" name="Rectangle 76">
              <a:extLst>
                <a:ext uri="{FF2B5EF4-FFF2-40B4-BE49-F238E27FC236}">
                  <a16:creationId xmlns:a16="http://schemas.microsoft.com/office/drawing/2014/main" id="{72E11A8A-33E5-490E-84B1-558367B90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" y="2381"/>
              <a:ext cx="17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 dirty="0">
                  <a:latin typeface="Arial" charset="0"/>
                </a:rPr>
                <a:t>8</a:t>
              </a:r>
            </a:p>
          </p:txBody>
        </p:sp>
        <p:sp>
          <p:nvSpPr>
            <p:cNvPr id="83" name="Line 77">
              <a:extLst>
                <a:ext uri="{FF2B5EF4-FFF2-40B4-BE49-F238E27FC236}">
                  <a16:creationId xmlns:a16="http://schemas.microsoft.com/office/drawing/2014/main" id="{689C5CAC-F486-4C8C-9B60-5DB2ECAF6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9" y="2592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4" name="Rectangle 78">
              <a:extLst>
                <a:ext uri="{FF2B5EF4-FFF2-40B4-BE49-F238E27FC236}">
                  <a16:creationId xmlns:a16="http://schemas.microsoft.com/office/drawing/2014/main" id="{FAA134F1-CB78-480C-B074-AA22E31FA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2660"/>
              <a:ext cx="31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500">
                  <a:latin typeface="Arial" charset="0"/>
                </a:rPr>
                <a:t>(b)</a:t>
              </a:r>
            </a:p>
          </p:txBody>
        </p:sp>
        <p:sp>
          <p:nvSpPr>
            <p:cNvPr id="85" name="Line 79">
              <a:extLst>
                <a:ext uri="{FF2B5EF4-FFF2-40B4-BE49-F238E27FC236}">
                  <a16:creationId xmlns:a16="http://schemas.microsoft.com/office/drawing/2014/main" id="{063D6BF4-611E-4777-BB53-19DE38C1B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" y="3137"/>
              <a:ext cx="4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>
            <a:extLst>
              <a:ext uri="{FF2B5EF4-FFF2-40B4-BE49-F238E27FC236}">
                <a16:creationId xmlns:a16="http://schemas.microsoft.com/office/drawing/2014/main" id="{60592FDE-6858-4E88-ACC2-2AABDC756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2563" y="92075"/>
            <a:ext cx="5278437" cy="765175"/>
          </a:xfrm>
        </p:spPr>
        <p:txBody>
          <a:bodyPr/>
          <a:lstStyle/>
          <a:p>
            <a:pPr eaLnBrk="1" hangingPunct="1"/>
            <a:r>
              <a:rPr lang="en-US" altLang="en-US"/>
              <a:t>Reservation System Options</a:t>
            </a:r>
          </a:p>
        </p:txBody>
      </p:sp>
      <p:sp>
        <p:nvSpPr>
          <p:cNvPr id="29698" name="Rectangle 5">
            <a:extLst>
              <a:ext uri="{FF2B5EF4-FFF2-40B4-BE49-F238E27FC236}">
                <a16:creationId xmlns:a16="http://schemas.microsoft.com/office/drawing/2014/main" id="{3EEDEC7B-76F7-405C-A5D3-A50806F282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24163" y="1116013"/>
            <a:ext cx="5476875" cy="2054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Centralized or distributed system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 i="1"/>
              <a:t>Centralized systems</a:t>
            </a:r>
            <a:r>
              <a:rPr lang="en-US" altLang="en-US" sz="1800"/>
              <a:t>: A central controller listens to reservation information, decides order of transmission, issues grants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 i="1"/>
              <a:t>Distributed systems</a:t>
            </a:r>
            <a:r>
              <a:rPr lang="en-US" altLang="en-US" sz="1800"/>
              <a:t>: Each station determines its slot for transmission from the reservation information</a:t>
            </a:r>
          </a:p>
        </p:txBody>
      </p:sp>
      <p:grpSp>
        <p:nvGrpSpPr>
          <p:cNvPr id="29699" name="Group 12">
            <a:extLst>
              <a:ext uri="{FF2B5EF4-FFF2-40B4-BE49-F238E27FC236}">
                <a16:creationId xmlns:a16="http://schemas.microsoft.com/office/drawing/2014/main" id="{9B7262F2-CA68-4BB9-8723-45819CD869CF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00075"/>
            <a:ext cx="1885950" cy="3698875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9B34D00-9F1C-40C4-B9E8-C95DBD0F4D9D}"/>
                </a:ext>
              </a:extLst>
            </p:cNvPr>
            <p:cNvSpPr/>
            <p:nvPr/>
          </p:nvSpPr>
          <p:spPr>
            <a:xfrm>
              <a:off x="685800" y="2972193"/>
              <a:ext cx="2667000" cy="38858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8426650-B1AC-4017-A63D-3E149DB7F4F0}"/>
                </a:ext>
              </a:extLst>
            </p:cNvPr>
            <p:cNvSpPr/>
            <p:nvPr/>
          </p:nvSpPr>
          <p:spPr>
            <a:xfrm>
              <a:off x="1143770" y="609600"/>
              <a:ext cx="1903717" cy="25905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>
            <a:extLst>
              <a:ext uri="{FF2B5EF4-FFF2-40B4-BE49-F238E27FC236}">
                <a16:creationId xmlns:a16="http://schemas.microsoft.com/office/drawing/2014/main" id="{7E7254B4-BE6F-439F-89E3-98C1068FB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Reservation System Options</a:t>
            </a:r>
          </a:p>
        </p:txBody>
      </p:sp>
      <p:sp>
        <p:nvSpPr>
          <p:cNvPr id="99330" name="Rectangle 5">
            <a:extLst>
              <a:ext uri="{FF2B5EF4-FFF2-40B4-BE49-F238E27FC236}">
                <a16:creationId xmlns:a16="http://schemas.microsoft.com/office/drawing/2014/main" id="{9015ABC5-B5AC-4E8C-97AD-BEE0F306F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026400" cy="2765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2000" dirty="0"/>
              <a:t>Single or Multiple Frames</a:t>
            </a:r>
          </a:p>
          <a:p>
            <a:pPr lvl="1" eaLnBrk="1" hangingPunct="1">
              <a:lnSpc>
                <a:spcPct val="80000"/>
              </a:lnSpc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500" i="1" dirty="0"/>
              <a:t>Single frame reservation</a:t>
            </a:r>
            <a:r>
              <a:rPr lang="en-US" altLang="x-none" sz="1500" dirty="0"/>
              <a:t>: Only one frame transmission can be reserved within a reservation cycle</a:t>
            </a:r>
          </a:p>
          <a:p>
            <a:pPr lvl="1" eaLnBrk="1" hangingPunct="1">
              <a:lnSpc>
                <a:spcPct val="80000"/>
              </a:lnSpc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500" i="1" dirty="0"/>
              <a:t>Multiple frame reservation</a:t>
            </a:r>
            <a:r>
              <a:rPr lang="en-US" altLang="x-none" sz="1500" dirty="0"/>
              <a:t>: More than one frame transmission can be reserved within a </a:t>
            </a:r>
            <a:r>
              <a:rPr lang="en-US" altLang="x-none" sz="1500" dirty="0" err="1"/>
              <a:t>minoslot</a:t>
            </a:r>
            <a:endParaRPr lang="en-US" altLang="x-none" sz="1800" dirty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Char char="l"/>
              <a:defRPr/>
            </a:pPr>
            <a:r>
              <a:rPr lang="en-US" altLang="x-none" sz="1650" dirty="0"/>
              <a:t>Channelized or Random Access Reservations</a:t>
            </a:r>
          </a:p>
          <a:p>
            <a:pPr lvl="1" eaLnBrk="1" hangingPunct="1">
              <a:lnSpc>
                <a:spcPct val="80000"/>
              </a:lnSpc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500" i="1" dirty="0"/>
              <a:t>Channelized (typically TDMA) reservation</a:t>
            </a:r>
            <a:r>
              <a:rPr lang="en-US" altLang="x-none" sz="1500" dirty="0"/>
              <a:t>: Reservation messages from different stations are multiplexed without any risk of collision</a:t>
            </a:r>
          </a:p>
          <a:p>
            <a:pPr lvl="1" eaLnBrk="1" hangingPunct="1">
              <a:lnSpc>
                <a:spcPct val="80000"/>
              </a:lnSpc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500" i="1" dirty="0"/>
              <a:t>Random access reservation</a:t>
            </a:r>
            <a:r>
              <a:rPr lang="en-US" altLang="x-none" sz="1500" dirty="0"/>
              <a:t>: Each station transmits its reservation message randomly until the message goes through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>
            <a:extLst>
              <a:ext uri="{FF2B5EF4-FFF2-40B4-BE49-F238E27FC236}">
                <a16:creationId xmlns:a16="http://schemas.microsoft.com/office/drawing/2014/main" id="{84366869-992D-45FD-9A9F-B07E3DA56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/>
              <a:t>Efficiency of Reservation Systems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6AE4C7E2-0AF5-491A-8020-4F2D5492B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9438" y="958850"/>
            <a:ext cx="7742237" cy="12223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Assume mini-slot duration = vX (v &lt; 1; negligible delay)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A single frame reservation scheme, M stations</a:t>
            </a:r>
          </a:p>
          <a:p>
            <a:pPr marL="557213" lvl="1" indent="-214313" eaLnBrk="1" hangingPunct="1">
              <a:lnSpc>
                <a:spcPct val="80000"/>
              </a:lnSpc>
            </a:pPr>
            <a:r>
              <a:rPr lang="en-US" altLang="en-US" sz="1800"/>
              <a:t>a single frame transmission requires </a:t>
            </a:r>
            <a:r>
              <a:rPr lang="en-US" altLang="en-US" sz="1800" i="1"/>
              <a:t>(1+v)X</a:t>
            </a:r>
            <a:r>
              <a:rPr lang="en-US" altLang="en-US" sz="1800"/>
              <a:t> seconds</a:t>
            </a:r>
          </a:p>
          <a:p>
            <a:pPr marL="557213" lvl="1" indent="-214313" eaLnBrk="1" hangingPunct="1">
              <a:lnSpc>
                <a:spcPct val="80000"/>
              </a:lnSpc>
            </a:pPr>
            <a:r>
              <a:rPr lang="en-US" altLang="en-US" sz="1800"/>
              <a:t>Link is fully loaded when all stations transmit, maximum efficiency is:</a:t>
            </a:r>
          </a:p>
        </p:txBody>
      </p:sp>
      <p:sp>
        <p:nvSpPr>
          <p:cNvPr id="33795" name="Rectangle 23">
            <a:extLst>
              <a:ext uri="{FF2B5EF4-FFF2-40B4-BE49-F238E27FC236}">
                <a16:creationId xmlns:a16="http://schemas.microsoft.com/office/drawing/2014/main" id="{BA982129-F37B-49F1-8B90-8C5037C7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2894013"/>
            <a:ext cx="7421562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MS PGothic" panose="020B0600070205080204" pitchFamily="34" charset="-128"/>
              </a:rPr>
              <a:t>A </a:t>
            </a:r>
            <a:r>
              <a:rPr lang="en-US" altLang="en-US" sz="2000" i="1">
                <a:ea typeface="MS PGothic" panose="020B0600070205080204" pitchFamily="34" charset="-128"/>
              </a:rPr>
              <a:t>k</a:t>
            </a:r>
            <a:r>
              <a:rPr lang="en-US" altLang="en-US" sz="2000">
                <a:ea typeface="MS PGothic" panose="020B0600070205080204" pitchFamily="34" charset="-128"/>
              </a:rPr>
              <a:t> frame reservation scheme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If </a:t>
            </a:r>
            <a:r>
              <a:rPr lang="en-US" altLang="en-US" sz="1800" i="1">
                <a:ea typeface="MS PGothic" panose="020B0600070205080204" pitchFamily="34" charset="-128"/>
              </a:rPr>
              <a:t>k</a:t>
            </a:r>
            <a:r>
              <a:rPr lang="en-US" altLang="en-US" sz="1800">
                <a:ea typeface="MS PGothic" panose="020B0600070205080204" pitchFamily="34" charset="-128"/>
              </a:rPr>
              <a:t> frame transmissions can be reserved with a reservation message and if there are </a:t>
            </a:r>
            <a:r>
              <a:rPr lang="en-US" altLang="en-US" sz="1800" i="1">
                <a:ea typeface="MS PGothic" panose="020B0600070205080204" pitchFamily="34" charset="-128"/>
              </a:rPr>
              <a:t>M</a:t>
            </a:r>
            <a:r>
              <a:rPr lang="en-US" altLang="en-US" sz="1800">
                <a:ea typeface="MS PGothic" panose="020B0600070205080204" pitchFamily="34" charset="-128"/>
              </a:rPr>
              <a:t> stations, as many as </a:t>
            </a:r>
            <a:r>
              <a:rPr lang="en-US" altLang="en-US" sz="1800" i="1">
                <a:ea typeface="MS PGothic" panose="020B0600070205080204" pitchFamily="34" charset="-128"/>
              </a:rPr>
              <a:t>Mk</a:t>
            </a:r>
            <a:r>
              <a:rPr lang="en-US" altLang="en-US" sz="1800">
                <a:ea typeface="MS PGothic" panose="020B0600070205080204" pitchFamily="34" charset="-128"/>
              </a:rPr>
              <a:t> frames can be transmitted in </a:t>
            </a:r>
            <a:r>
              <a:rPr lang="en-US" altLang="en-US" sz="1800" i="1">
                <a:ea typeface="MS PGothic" panose="020B0600070205080204" pitchFamily="34" charset="-128"/>
              </a:rPr>
              <a:t>XM(k+v)</a:t>
            </a:r>
            <a:r>
              <a:rPr lang="en-US" altLang="en-US" sz="1800">
                <a:ea typeface="MS PGothic" panose="020B0600070205080204" pitchFamily="34" charset="-128"/>
              </a:rPr>
              <a:t> seconds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Maximum efficiency is:</a:t>
            </a:r>
          </a:p>
        </p:txBody>
      </p:sp>
      <p:graphicFrame>
        <p:nvGraphicFramePr>
          <p:cNvPr id="33796" name="Object 24">
            <a:extLst>
              <a:ext uri="{FF2B5EF4-FFF2-40B4-BE49-F238E27FC236}">
                <a16:creationId xmlns:a16="http://schemas.microsoft.com/office/drawing/2014/main" id="{7DC270BC-2B05-45EC-9768-7734511E8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9213" y="2192338"/>
          <a:ext cx="25828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1000" imgH="393700" progId="Equation.3">
                  <p:embed/>
                </p:oleObj>
              </mc:Choice>
              <mc:Fallback>
                <p:oleObj name="Equation" r:id="rId3" imgW="1651000" imgH="393700" progId="Equation.3">
                  <p:embed/>
                  <p:pic>
                    <p:nvPicPr>
                      <p:cNvPr id="33796" name="Object 24">
                        <a:extLst>
                          <a:ext uri="{FF2B5EF4-FFF2-40B4-BE49-F238E27FC236}">
                            <a16:creationId xmlns:a16="http://schemas.microsoft.com/office/drawing/2014/main" id="{7DC270BC-2B05-45EC-9768-7734511E8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2192338"/>
                        <a:ext cx="258286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26">
            <a:extLst>
              <a:ext uri="{FF2B5EF4-FFF2-40B4-BE49-F238E27FC236}">
                <a16:creationId xmlns:a16="http://schemas.microsoft.com/office/drawing/2014/main" id="{F91CDFFD-392A-484E-B728-1A604BACB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9213" y="3730625"/>
          <a:ext cx="27622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39900" imgH="584200" progId="Equation.3">
                  <p:embed/>
                </p:oleObj>
              </mc:Choice>
              <mc:Fallback>
                <p:oleObj name="Equation" r:id="rId5" imgW="1739900" imgH="584200" progId="Equation.3">
                  <p:embed/>
                  <p:pic>
                    <p:nvPicPr>
                      <p:cNvPr id="33797" name="Object 26">
                        <a:extLst>
                          <a:ext uri="{FF2B5EF4-FFF2-40B4-BE49-F238E27FC236}">
                            <a16:creationId xmlns:a16="http://schemas.microsoft.com/office/drawing/2014/main" id="{F91CDFFD-392A-484E-B728-1A604BACB2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3730625"/>
                        <a:ext cx="27622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Group 1">
            <a:extLst>
              <a:ext uri="{FF2B5EF4-FFF2-40B4-BE49-F238E27FC236}">
                <a16:creationId xmlns:a16="http://schemas.microsoft.com/office/drawing/2014/main" id="{0588BED7-9572-4009-ABA7-C96F89881D05}"/>
              </a:ext>
            </a:extLst>
          </p:cNvPr>
          <p:cNvGrpSpPr>
            <a:grpSpLocks/>
          </p:cNvGrpSpPr>
          <p:nvPr/>
        </p:nvGrpSpPr>
        <p:grpSpPr bwMode="auto">
          <a:xfrm>
            <a:off x="1558925" y="1089025"/>
            <a:ext cx="5943600" cy="2881313"/>
            <a:chOff x="1558529" y="1414463"/>
            <a:chExt cx="5943600" cy="2881312"/>
          </a:xfrm>
        </p:grpSpPr>
        <p:sp>
          <p:nvSpPr>
            <p:cNvPr id="2" name="Rectangle 3">
              <a:extLst>
                <a:ext uri="{FF2B5EF4-FFF2-40B4-BE49-F238E27FC236}">
                  <a16:creationId xmlns:a16="http://schemas.microsoft.com/office/drawing/2014/main" id="{D19E637F-7536-4D5F-BDCD-5EAAA36E4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529" y="1533526"/>
              <a:ext cx="2274888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900" b="1">
                  <a:ea typeface="MS PGothic" panose="020B0600070205080204" pitchFamily="34" charset="-128"/>
                </a:rPr>
                <a:t>Satellite Channel</a:t>
              </a:r>
              <a:endParaRPr lang="en-US" altLang="en-US" sz="1900">
                <a:ea typeface="MS PGothic" panose="020B0600070205080204" pitchFamily="34" charset="-128"/>
              </a:endParaRPr>
            </a:p>
          </p:txBody>
        </p:sp>
        <p:sp>
          <p:nvSpPr>
            <p:cNvPr id="27652" name="Line 4">
              <a:extLst>
                <a:ext uri="{FF2B5EF4-FFF2-40B4-BE49-F238E27FC236}">
                  <a16:creationId xmlns:a16="http://schemas.microsoft.com/office/drawing/2014/main" id="{1A99D829-999A-4644-86C3-A0881228CE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3022" y="2445544"/>
              <a:ext cx="1047750" cy="106441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7653" name="Object 5">
              <a:extLst>
                <a:ext uri="{FF2B5EF4-FFF2-40B4-BE49-F238E27FC236}">
                  <a16:creationId xmlns:a16="http://schemas.microsoft.com/office/drawing/2014/main" id="{ACBC5666-F43E-461E-8245-FDE73A9196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8613" y="1414463"/>
            <a:ext cx="1116806" cy="1351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2333297" imgH="2575843" progId="MS_ClipArt_Gallery.2">
                    <p:embed/>
                  </p:oleObj>
                </mc:Choice>
                <mc:Fallback>
                  <p:oleObj name="Clip" r:id="rId3" imgW="2333297" imgH="2575843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8613" y="1414463"/>
                          <a:ext cx="1116806" cy="1351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4" name="Object 6">
              <a:extLst>
                <a:ext uri="{FF2B5EF4-FFF2-40B4-BE49-F238E27FC236}">
                  <a16:creationId xmlns:a16="http://schemas.microsoft.com/office/drawing/2014/main" id="{D4A3F78F-5BF4-4C45-AC34-495D8406D2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42398" y="3533775"/>
            <a:ext cx="544115" cy="615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620973" imgH="635986" progId="MS_ClipArt_Gallery.2">
                    <p:embed/>
                  </p:oleObj>
                </mc:Choice>
                <mc:Fallback>
                  <p:oleObj name="Clip" r:id="rId5" imgW="620973" imgH="635986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2398" y="3533775"/>
                          <a:ext cx="544115" cy="615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5" name="Object 7">
              <a:extLst>
                <a:ext uri="{FF2B5EF4-FFF2-40B4-BE49-F238E27FC236}">
                  <a16:creationId xmlns:a16="http://schemas.microsoft.com/office/drawing/2014/main" id="{44707CF2-D58C-4EE7-8698-AC83F269E6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2025" y="3681412"/>
            <a:ext cx="544116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620973" imgH="635986" progId="MS_ClipArt_Gallery.2">
                    <p:embed/>
                  </p:oleObj>
                </mc:Choice>
                <mc:Fallback>
                  <p:oleObj name="Clip" r:id="rId7" imgW="620973" imgH="635986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2025" y="3681412"/>
                          <a:ext cx="544116" cy="614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8">
              <a:extLst>
                <a:ext uri="{FF2B5EF4-FFF2-40B4-BE49-F238E27FC236}">
                  <a16:creationId xmlns:a16="http://schemas.microsoft.com/office/drawing/2014/main" id="{1DD19E2B-BCE7-4C6A-B91D-961B5397B4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2719" y="3657600"/>
            <a:ext cx="542925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620973" imgH="635986" progId="MS_ClipArt_Gallery.2">
                    <p:embed/>
                  </p:oleObj>
                </mc:Choice>
                <mc:Fallback>
                  <p:oleObj name="Clip" r:id="rId8" imgW="620973" imgH="635986" progId="MS_ClipArt_Gallery.2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2719" y="3657600"/>
                          <a:ext cx="542925" cy="614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7" name="Object 9">
              <a:extLst>
                <a:ext uri="{FF2B5EF4-FFF2-40B4-BE49-F238E27FC236}">
                  <a16:creationId xmlns:a16="http://schemas.microsoft.com/office/drawing/2014/main" id="{1F6C1665-D28F-49F4-9F0B-64322EBBCC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1654" y="3681412"/>
            <a:ext cx="544115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620973" imgH="635986" progId="MS_ClipArt_Gallery.2">
                    <p:embed/>
                  </p:oleObj>
                </mc:Choice>
                <mc:Fallback>
                  <p:oleObj name="Clip" r:id="rId9" imgW="620973" imgH="635986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1654" y="3681412"/>
                          <a:ext cx="544115" cy="614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8" name="Line 10">
              <a:extLst>
                <a:ext uri="{FF2B5EF4-FFF2-40B4-BE49-F238E27FC236}">
                  <a16:creationId xmlns:a16="http://schemas.microsoft.com/office/drawing/2014/main" id="{91B1E7B5-DF9D-4B76-9316-34E9FD905F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6219" y="2726531"/>
              <a:ext cx="467916" cy="8810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Line 11">
              <a:extLst>
                <a:ext uri="{FF2B5EF4-FFF2-40B4-BE49-F238E27FC236}">
                  <a16:creationId xmlns:a16="http://schemas.microsoft.com/office/drawing/2014/main" id="{E18B4C33-7527-4E42-B39F-59833C1AF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701" y="2506266"/>
              <a:ext cx="1070372" cy="102750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2">
              <a:extLst>
                <a:ext uri="{FF2B5EF4-FFF2-40B4-BE49-F238E27FC236}">
                  <a16:creationId xmlns:a16="http://schemas.microsoft.com/office/drawing/2014/main" id="{4B7F82F2-CC53-4CB8-A97F-44E60213C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156" y="2533650"/>
              <a:ext cx="200025" cy="120729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3">
              <a:extLst>
                <a:ext uri="{FF2B5EF4-FFF2-40B4-BE49-F238E27FC236}">
                  <a16:creationId xmlns:a16="http://schemas.microsoft.com/office/drawing/2014/main" id="{B71458F1-4CAD-4CE0-B7A9-0DD58C6F4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0192" y="2582466"/>
              <a:ext cx="925115" cy="106084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Text Box 16">
              <a:extLst>
                <a:ext uri="{FF2B5EF4-FFF2-40B4-BE49-F238E27FC236}">
                  <a16:creationId xmlns:a16="http://schemas.microsoft.com/office/drawing/2014/main" id="{EA79A51F-AF75-4050-91CA-9F58CBDE6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541" y="2556272"/>
              <a:ext cx="1674019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100" i="1">
                  <a:ea typeface="MS PGothic" panose="020B0600070205080204" pitchFamily="34" charset="-128"/>
                </a:rPr>
                <a:t>uplink f</a:t>
              </a:r>
              <a:r>
                <a:rPr lang="en-US" altLang="en-US" sz="2100" i="1" baseline="-25000">
                  <a:ea typeface="MS PGothic" panose="020B0600070205080204" pitchFamily="34" charset="-128"/>
                </a:rPr>
                <a:t>in</a:t>
              </a:r>
              <a:endParaRPr lang="en-US" altLang="en-US" sz="2100">
                <a:ea typeface="MS PGothic" panose="020B0600070205080204" pitchFamily="34" charset="-128"/>
              </a:endParaRPr>
            </a:p>
          </p:txBody>
        </p:sp>
        <p:sp>
          <p:nvSpPr>
            <p:cNvPr id="27663" name="Text Box 17">
              <a:extLst>
                <a:ext uri="{FF2B5EF4-FFF2-40B4-BE49-F238E27FC236}">
                  <a16:creationId xmlns:a16="http://schemas.microsoft.com/office/drawing/2014/main" id="{231B429E-6055-488B-B36A-FF1978212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7832" y="2555081"/>
              <a:ext cx="199429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100" i="1">
                  <a:ea typeface="MS PGothic" panose="020B0600070205080204" pitchFamily="34" charset="-128"/>
                </a:rPr>
                <a:t>downlink f</a:t>
              </a:r>
              <a:r>
                <a:rPr lang="en-US" altLang="en-US" sz="2100" i="1" baseline="-25000">
                  <a:ea typeface="MS PGothic" panose="020B0600070205080204" pitchFamily="34" charset="-128"/>
                </a:rPr>
                <a:t>out</a:t>
              </a:r>
              <a:endParaRPr lang="en-US" altLang="en-US" sz="2100">
                <a:ea typeface="MS PGothic" panose="020B0600070205080204" pitchFamily="34" charset="-128"/>
              </a:endParaRPr>
            </a:p>
          </p:txBody>
        </p:sp>
      </p:grpSp>
      <p:sp>
        <p:nvSpPr>
          <p:cNvPr id="27650" name="Rectangle 18">
            <a:extLst>
              <a:ext uri="{FF2B5EF4-FFF2-40B4-BE49-F238E27FC236}">
                <a16:creationId xmlns:a16="http://schemas.microsoft.com/office/drawing/2014/main" id="{D0C6B4FF-D748-4EB3-84F4-1C23A1186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Channelization Example:  Satellite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>
            <a:extLst>
              <a:ext uri="{FF2B5EF4-FFF2-40B4-BE49-F238E27FC236}">
                <a16:creationId xmlns:a16="http://schemas.microsoft.com/office/drawing/2014/main" id="{04650136-866D-484B-8648-14D6B7828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2625"/>
              <a:t>Random Access Reservation Systems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92689146-75A3-49A8-B0E5-02CCF1844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17588"/>
            <a:ext cx="7543800" cy="2335212"/>
          </a:xfrm>
        </p:spPr>
        <p:txBody>
          <a:bodyPr/>
          <a:lstStyle/>
          <a:p>
            <a:r>
              <a:rPr lang="en-US" altLang="en-US" i="1"/>
              <a:t>Large number of light-traffic stations</a:t>
            </a:r>
          </a:p>
          <a:p>
            <a:pPr marL="557213" lvl="1" indent="-214313"/>
            <a:r>
              <a:rPr lang="en-US" altLang="en-US"/>
              <a:t>Dedicating a minislot to each station is inefficient </a:t>
            </a:r>
          </a:p>
          <a:p>
            <a:pPr>
              <a:spcBef>
                <a:spcPts val="1200"/>
              </a:spcBef>
            </a:pPr>
            <a:r>
              <a:rPr lang="en-US" altLang="en-US"/>
              <a:t>Slotted ALOHA reservation scheme</a:t>
            </a:r>
          </a:p>
          <a:p>
            <a:pPr marL="557213" lvl="1" indent="-214313"/>
            <a:r>
              <a:rPr lang="en-US" altLang="en-US"/>
              <a:t>Stations use slotted Aloha on reservation minislots</a:t>
            </a:r>
          </a:p>
          <a:p>
            <a:pPr marL="557213" lvl="1" indent="-214313"/>
            <a:r>
              <a:rPr lang="en-US" altLang="en-US"/>
              <a:t>On average, each reservation takes at least </a:t>
            </a:r>
            <a:r>
              <a:rPr lang="en-US" altLang="en-US" i="1"/>
              <a:t>e</a:t>
            </a:r>
            <a:r>
              <a:rPr lang="en-US" altLang="en-US"/>
              <a:t> minislot attempts </a:t>
            </a:r>
          </a:p>
          <a:p>
            <a:pPr marL="557213" lvl="1" indent="-214313"/>
            <a:r>
              <a:rPr lang="en-US" altLang="en-US"/>
              <a:t>Effective time required for the reservation is 2.71</a:t>
            </a:r>
            <a:r>
              <a:rPr lang="en-US" altLang="en-US" i="1"/>
              <a:t>vX</a:t>
            </a:r>
            <a:endParaRPr lang="en-US" altLang="en-US"/>
          </a:p>
        </p:txBody>
      </p:sp>
      <p:grpSp>
        <p:nvGrpSpPr>
          <p:cNvPr id="35843" name="Group 1">
            <a:extLst>
              <a:ext uri="{FF2B5EF4-FFF2-40B4-BE49-F238E27FC236}">
                <a16:creationId xmlns:a16="http://schemas.microsoft.com/office/drawing/2014/main" id="{A76C2D83-4C26-493C-A18C-C40950D38DFC}"/>
              </a:ext>
            </a:extLst>
          </p:cNvPr>
          <p:cNvGrpSpPr>
            <a:grpSpLocks/>
          </p:cNvGrpSpPr>
          <p:nvPr/>
        </p:nvGrpSpPr>
        <p:grpSpPr bwMode="auto">
          <a:xfrm>
            <a:off x="2486025" y="3352800"/>
            <a:ext cx="3325813" cy="709613"/>
            <a:chOff x="2312994" y="3510976"/>
            <a:chExt cx="3325806" cy="709599"/>
          </a:xfrm>
        </p:grpSpPr>
        <p:sp>
          <p:nvSpPr>
            <p:cNvPr id="615431" name="Text Box 7">
              <a:extLst>
                <a:ext uri="{FF2B5EF4-FFF2-40B4-BE49-F238E27FC236}">
                  <a16:creationId xmlns:a16="http://schemas.microsoft.com/office/drawing/2014/main" id="{231D214B-1EEF-4B90-9DC5-B80BA31A8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1180" y="3528439"/>
              <a:ext cx="1177923" cy="692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1950" i="1" dirty="0">
                  <a:latin typeface="Arial" charset="0"/>
                  <a:sym typeface="Symbol" charset="2"/>
                </a:rPr>
                <a:t>   X</a:t>
              </a:r>
              <a:r>
                <a:rPr lang="en-US" altLang="x-none" sz="1950" dirty="0">
                  <a:latin typeface="Arial" charset="0"/>
                </a:rPr>
                <a:t> </a:t>
              </a:r>
              <a:r>
                <a:rPr lang="en-US" altLang="x-none" sz="1950" i="1" dirty="0">
                  <a:latin typeface="Arial" charset="0"/>
                  <a:sym typeface="Symbol" charset="2"/>
                </a:rPr>
                <a:t>X(</a:t>
              </a:r>
              <a:r>
                <a:rPr lang="en-US" altLang="x-none" sz="1950" dirty="0">
                  <a:latin typeface="Arial" charset="0"/>
                  <a:sym typeface="Symbol" charset="2"/>
                </a:rPr>
                <a:t>1</a:t>
              </a:r>
              <a:r>
                <a:rPr lang="en-US" altLang="x-none" sz="1950" i="1" dirty="0">
                  <a:latin typeface="Arial" charset="0"/>
                  <a:sym typeface="Symbol" charset="2"/>
                </a:rPr>
                <a:t>+ev)</a:t>
              </a:r>
            </a:p>
          </p:txBody>
        </p:sp>
        <p:sp>
          <p:nvSpPr>
            <p:cNvPr id="615432" name="Line 8">
              <a:extLst>
                <a:ext uri="{FF2B5EF4-FFF2-40B4-BE49-F238E27FC236}">
                  <a16:creationId xmlns:a16="http://schemas.microsoft.com/office/drawing/2014/main" id="{25691FD3-613A-4462-9B73-69E9EDB4C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880" y="3858632"/>
              <a:ext cx="88741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15434" name="Line 10">
              <a:extLst>
                <a:ext uri="{FF2B5EF4-FFF2-40B4-BE49-F238E27FC236}">
                  <a16:creationId xmlns:a16="http://schemas.microsoft.com/office/drawing/2014/main" id="{410790D0-A888-4A4C-80FF-C1B653B56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7853" y="3855457"/>
              <a:ext cx="100171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15435" name="Text Box 11">
              <a:extLst>
                <a:ext uri="{FF2B5EF4-FFF2-40B4-BE49-F238E27FC236}">
                  <a16:creationId xmlns:a16="http://schemas.microsoft.com/office/drawing/2014/main" id="{612BDBBA-F6B8-446F-9368-97D45F751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7215" y="3510976"/>
              <a:ext cx="1271585" cy="692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1950" dirty="0">
                  <a:latin typeface="Arial" charset="0"/>
                  <a:sym typeface="Symbol" charset="2"/>
                </a:rPr>
                <a:t>     1              </a:t>
              </a:r>
              <a:r>
                <a:rPr lang="en-US" altLang="x-none" sz="1950" dirty="0">
                  <a:latin typeface="Arial" charset="0"/>
                </a:rPr>
                <a:t>  1 + 2.71</a:t>
              </a:r>
              <a:r>
                <a:rPr lang="en-US" altLang="x-none" sz="1950" i="1" dirty="0">
                  <a:latin typeface="Arial" charset="0"/>
                </a:rPr>
                <a:t>v</a:t>
              </a:r>
              <a:endParaRPr lang="en-US" altLang="x-none" sz="1950" i="1" baseline="30000" dirty="0">
                <a:latin typeface="Arial" charset="0"/>
                <a:sym typeface="Symbol" charset="2"/>
              </a:endParaRPr>
            </a:p>
          </p:txBody>
        </p:sp>
        <p:sp>
          <p:nvSpPr>
            <p:cNvPr id="615436" name="Text Box 12">
              <a:extLst>
                <a:ext uri="{FF2B5EF4-FFF2-40B4-BE49-F238E27FC236}">
                  <a16:creationId xmlns:a16="http://schemas.microsoft.com/office/drawing/2014/main" id="{11582CC0-9C4A-478C-AF7C-14F1D8B8C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994" y="3647498"/>
              <a:ext cx="3244843" cy="415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l-GR" altLang="en-US" sz="2100" i="1">
                  <a:cs typeface="Arial" panose="020B0604020202020204" pitchFamily="34" charset="0"/>
                </a:rPr>
                <a:t>ρ</a:t>
              </a:r>
              <a:r>
                <a:rPr lang="en-US" altLang="en-US" baseline="-25000"/>
                <a:t>max</a:t>
              </a:r>
              <a:r>
                <a:rPr lang="en-US" altLang="en-US"/>
                <a:t> =                 =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105F5DC2-A2E3-4870-A9D5-72D34D07A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4638" y="92075"/>
            <a:ext cx="5186362" cy="765175"/>
          </a:xfrm>
        </p:spPr>
        <p:txBody>
          <a:bodyPr/>
          <a:lstStyle/>
          <a:p>
            <a:pPr eaLnBrk="1" hangingPunct="1"/>
            <a:r>
              <a:rPr lang="en-US" altLang="en-US"/>
              <a:t>Example:  GPRS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E5579171-C891-45FE-A51F-8ADED2715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14638" y="1085850"/>
            <a:ext cx="5507037" cy="3213100"/>
          </a:xfrm>
        </p:spPr>
        <p:txBody>
          <a:bodyPr/>
          <a:lstStyle/>
          <a:p>
            <a:pPr eaLnBrk="1" hangingPunct="1"/>
            <a:r>
              <a:rPr lang="en-US" altLang="en-US"/>
              <a:t>General Packet Radio Service</a:t>
            </a:r>
          </a:p>
          <a:p>
            <a:pPr lvl="1" eaLnBrk="1" hangingPunct="1"/>
            <a:r>
              <a:rPr lang="en-US" altLang="en-US"/>
              <a:t>Packet data service in GSM cellular radio</a:t>
            </a:r>
          </a:p>
          <a:p>
            <a:pPr lvl="1" eaLnBrk="1" hangingPunct="1"/>
            <a:r>
              <a:rPr lang="en-US" altLang="en-US"/>
              <a:t>GPRS devices, e.g. cellphones or laptops, send packet data over radio and then to Internet</a:t>
            </a:r>
          </a:p>
          <a:p>
            <a:pPr lvl="1" eaLnBrk="1" hangingPunct="1"/>
            <a:r>
              <a:rPr lang="en-US" altLang="en-US"/>
              <a:t>Slotted Aloha MAC used for reservations</a:t>
            </a:r>
          </a:p>
          <a:p>
            <a:pPr lvl="1" eaLnBrk="1" hangingPunct="1"/>
            <a:r>
              <a:rPr lang="en-US" altLang="en-US"/>
              <a:t>Single &amp; multi-slot reservations supported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grpSp>
        <p:nvGrpSpPr>
          <p:cNvPr id="36867" name="Group 12">
            <a:extLst>
              <a:ext uri="{FF2B5EF4-FFF2-40B4-BE49-F238E27FC236}">
                <a16:creationId xmlns:a16="http://schemas.microsoft.com/office/drawing/2014/main" id="{8960F985-9C35-4199-A503-C1FED329B3E3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00075"/>
            <a:ext cx="1885950" cy="3698875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2D5AABD-ADFC-4DDC-B269-654EC491182C}"/>
                </a:ext>
              </a:extLst>
            </p:cNvPr>
            <p:cNvSpPr/>
            <p:nvPr/>
          </p:nvSpPr>
          <p:spPr>
            <a:xfrm>
              <a:off x="685800" y="2972193"/>
              <a:ext cx="2667000" cy="38858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E062A62-D261-4D96-8802-70257C34CBC4}"/>
                </a:ext>
              </a:extLst>
            </p:cNvPr>
            <p:cNvSpPr/>
            <p:nvPr/>
          </p:nvSpPr>
          <p:spPr>
            <a:xfrm>
              <a:off x="1143770" y="609600"/>
              <a:ext cx="1903717" cy="25905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>
            <a:extLst>
              <a:ext uri="{FF2B5EF4-FFF2-40B4-BE49-F238E27FC236}">
                <a16:creationId xmlns:a16="http://schemas.microsoft.com/office/drawing/2014/main" id="{D760D1AE-652B-4DBC-9E06-ABDFDC4D7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875" y="973138"/>
            <a:ext cx="7015163" cy="1400175"/>
          </a:xfrm>
        </p:spPr>
        <p:txBody>
          <a:bodyPr/>
          <a:lstStyle/>
          <a:p>
            <a:pPr eaLnBrk="1" hangingPunct="1"/>
            <a:r>
              <a:rPr lang="en-US" altLang="en-US" sz="1800" i="1"/>
              <a:t>Centralized systems</a:t>
            </a:r>
            <a:r>
              <a:rPr lang="en-US" altLang="en-US" sz="1800"/>
              <a:t>: A central controller accepts requests from stations and issues grants to transmit</a:t>
            </a:r>
            <a:endParaRPr lang="en-US" altLang="en-US" sz="1800" i="1"/>
          </a:p>
          <a:p>
            <a:pPr eaLnBrk="1" hangingPunct="1">
              <a:spcBef>
                <a:spcPts val="1200"/>
              </a:spcBef>
            </a:pPr>
            <a:r>
              <a:rPr lang="en-US" altLang="en-US" sz="1800" i="1"/>
              <a:t>Distributed systems</a:t>
            </a:r>
            <a:r>
              <a:rPr lang="en-US" altLang="en-US" sz="1800"/>
              <a:t>:  Stations implement a decentralized algorithm to determine transmission order</a:t>
            </a:r>
            <a:endParaRPr lang="en-US" altLang="en-US" sz="2100"/>
          </a:p>
        </p:txBody>
      </p:sp>
      <p:grpSp>
        <p:nvGrpSpPr>
          <p:cNvPr id="38914" name="Group 2">
            <a:extLst>
              <a:ext uri="{FF2B5EF4-FFF2-40B4-BE49-F238E27FC236}">
                <a16:creationId xmlns:a16="http://schemas.microsoft.com/office/drawing/2014/main" id="{65BFEDC2-A895-49F6-9E87-D93890D9A119}"/>
              </a:ext>
            </a:extLst>
          </p:cNvPr>
          <p:cNvGrpSpPr>
            <a:grpSpLocks/>
          </p:cNvGrpSpPr>
          <p:nvPr/>
        </p:nvGrpSpPr>
        <p:grpSpPr bwMode="auto">
          <a:xfrm>
            <a:off x="1485900" y="2425700"/>
            <a:ext cx="1784350" cy="1522413"/>
            <a:chOff x="1709738" y="2894013"/>
            <a:chExt cx="1784350" cy="1522412"/>
          </a:xfrm>
        </p:grpSpPr>
        <p:sp>
          <p:nvSpPr>
            <p:cNvPr id="109571" name="Rectangle 4">
              <a:extLst>
                <a:ext uri="{FF2B5EF4-FFF2-40B4-BE49-F238E27FC236}">
                  <a16:creationId xmlns:a16="http://schemas.microsoft.com/office/drawing/2014/main" id="{465211D4-747F-4878-B168-D22FC8616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988" y="4216400"/>
              <a:ext cx="136525" cy="18256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109572" name="Rectangle 5">
              <a:extLst>
                <a:ext uri="{FF2B5EF4-FFF2-40B4-BE49-F238E27FC236}">
                  <a16:creationId xmlns:a16="http://schemas.microsoft.com/office/drawing/2014/main" id="{BB196FE7-01DC-4134-A488-478BE6B23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438" y="3233738"/>
              <a:ext cx="230188" cy="29845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109573" name="Rectangle 6">
              <a:extLst>
                <a:ext uri="{FF2B5EF4-FFF2-40B4-BE49-F238E27FC236}">
                  <a16:creationId xmlns:a16="http://schemas.microsoft.com/office/drawing/2014/main" id="{7FAA713F-30C9-4BFF-8187-5F6297D6E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638" y="4216400"/>
              <a:ext cx="136525" cy="18256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109574" name="Rectangle 7">
              <a:extLst>
                <a:ext uri="{FF2B5EF4-FFF2-40B4-BE49-F238E27FC236}">
                  <a16:creationId xmlns:a16="http://schemas.microsoft.com/office/drawing/2014/main" id="{7A1196C1-F57C-4503-BAFE-2AAA257D1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226" y="4227512"/>
              <a:ext cx="136525" cy="18256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109575" name="Rectangle 8">
              <a:extLst>
                <a:ext uri="{FF2B5EF4-FFF2-40B4-BE49-F238E27FC236}">
                  <a16:creationId xmlns:a16="http://schemas.microsoft.com/office/drawing/2014/main" id="{77D04422-A521-405A-9786-8BC966743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151" y="4232275"/>
              <a:ext cx="134937" cy="1841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38932" name="Line 9">
              <a:extLst>
                <a:ext uri="{FF2B5EF4-FFF2-40B4-BE49-F238E27FC236}">
                  <a16:creationId xmlns:a16="http://schemas.microsoft.com/office/drawing/2014/main" id="{D512891C-E0C2-4A0E-91CE-4903CFFD7C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3738" y="3489325"/>
              <a:ext cx="603250" cy="71755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Line 10">
              <a:extLst>
                <a:ext uri="{FF2B5EF4-FFF2-40B4-BE49-F238E27FC236}">
                  <a16:creationId xmlns:a16="http://schemas.microsoft.com/office/drawing/2014/main" id="{26A700B2-9D0E-40BE-A672-BECAF56E3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5388" y="3594100"/>
              <a:ext cx="157162" cy="61277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4" name="Line 11">
              <a:extLst>
                <a:ext uri="{FF2B5EF4-FFF2-40B4-BE49-F238E27FC236}">
                  <a16:creationId xmlns:a16="http://schemas.microsoft.com/office/drawing/2014/main" id="{4DB1BE56-021C-48D5-A3D1-29A367484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3525" y="3586163"/>
              <a:ext cx="185738" cy="630237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5" name="Line 12">
              <a:extLst>
                <a:ext uri="{FF2B5EF4-FFF2-40B4-BE49-F238E27FC236}">
                  <a16:creationId xmlns:a16="http://schemas.microsoft.com/office/drawing/2014/main" id="{F2ACA8FC-D987-4EEB-8CA6-453BF7331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6713" y="3527425"/>
              <a:ext cx="477837" cy="695325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6" name="Line 13">
              <a:extLst>
                <a:ext uri="{FF2B5EF4-FFF2-40B4-BE49-F238E27FC236}">
                  <a16:creationId xmlns:a16="http://schemas.microsoft.com/office/drawing/2014/main" id="{EC91083D-8F19-44F8-A184-5B119EDD7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7238" y="3603625"/>
              <a:ext cx="508000" cy="612775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Line 14">
              <a:extLst>
                <a:ext uri="{FF2B5EF4-FFF2-40B4-BE49-F238E27FC236}">
                  <a16:creationId xmlns:a16="http://schemas.microsoft.com/office/drawing/2014/main" id="{FA646766-0B8A-4781-B978-7875C927B9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0475" y="3648075"/>
              <a:ext cx="119063" cy="568325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Line 15">
              <a:extLst>
                <a:ext uri="{FF2B5EF4-FFF2-40B4-BE49-F238E27FC236}">
                  <a16:creationId xmlns:a16="http://schemas.microsoft.com/office/drawing/2014/main" id="{24CDB913-0247-4A27-9CC8-280A302A1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05125" y="3714750"/>
              <a:ext cx="141288" cy="512763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9" name="Line 16">
              <a:extLst>
                <a:ext uri="{FF2B5EF4-FFF2-40B4-BE49-F238E27FC236}">
                  <a16:creationId xmlns:a16="http://schemas.microsoft.com/office/drawing/2014/main" id="{6284CD77-4F41-4E6D-AD00-7B6FB7B87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30538" y="3617913"/>
              <a:ext cx="417512" cy="604837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4" name="Rectangle 17">
              <a:extLst>
                <a:ext uri="{FF2B5EF4-FFF2-40B4-BE49-F238E27FC236}">
                  <a16:creationId xmlns:a16="http://schemas.microsoft.com/office/drawing/2014/main" id="{439B8EA6-5855-4F69-91F7-671F681EE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8" y="2894013"/>
              <a:ext cx="887413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Central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Controller</a:t>
              </a:r>
            </a:p>
          </p:txBody>
        </p:sp>
      </p:grpSp>
      <p:grpSp>
        <p:nvGrpSpPr>
          <p:cNvPr id="38915" name="Group 18">
            <a:extLst>
              <a:ext uri="{FF2B5EF4-FFF2-40B4-BE49-F238E27FC236}">
                <a16:creationId xmlns:a16="http://schemas.microsoft.com/office/drawing/2014/main" id="{F724BF3F-6503-4862-A886-33972A0511A7}"/>
              </a:ext>
            </a:extLst>
          </p:cNvPr>
          <p:cNvGrpSpPr>
            <a:grpSpLocks/>
          </p:cNvGrpSpPr>
          <p:nvPr/>
        </p:nvGrpSpPr>
        <p:grpSpPr bwMode="auto">
          <a:xfrm>
            <a:off x="4592638" y="2470150"/>
            <a:ext cx="1998662" cy="1647825"/>
            <a:chOff x="3441" y="2235"/>
            <a:chExt cx="1961" cy="1653"/>
          </a:xfrm>
        </p:grpSpPr>
        <p:sp>
          <p:nvSpPr>
            <p:cNvPr id="38917" name="Line 19">
              <a:extLst>
                <a:ext uri="{FF2B5EF4-FFF2-40B4-BE49-F238E27FC236}">
                  <a16:creationId xmlns:a16="http://schemas.microsoft.com/office/drawing/2014/main" id="{895B8DAB-F86B-4963-B29E-C12614D9D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0" y="2933"/>
              <a:ext cx="568" cy="1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8" name="Line 20">
              <a:extLst>
                <a:ext uri="{FF2B5EF4-FFF2-40B4-BE49-F238E27FC236}">
                  <a16:creationId xmlns:a16="http://schemas.microsoft.com/office/drawing/2014/main" id="{5D120DAD-CF3B-4F80-A868-5518987C54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7" y="2726"/>
              <a:ext cx="398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9" name="Line 21">
              <a:extLst>
                <a:ext uri="{FF2B5EF4-FFF2-40B4-BE49-F238E27FC236}">
                  <a16:creationId xmlns:a16="http://schemas.microsoft.com/office/drawing/2014/main" id="{EF7163F5-F5B0-4AAF-BB20-A64C7BB62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4" y="2429"/>
              <a:ext cx="43" cy="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0" name="Line 22">
              <a:extLst>
                <a:ext uri="{FF2B5EF4-FFF2-40B4-BE49-F238E27FC236}">
                  <a16:creationId xmlns:a16="http://schemas.microsoft.com/office/drawing/2014/main" id="{A97D1BE7-08FC-4764-AC16-4359FA30A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6" y="3290"/>
              <a:ext cx="376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1" name="Line 23">
              <a:extLst>
                <a:ext uri="{FF2B5EF4-FFF2-40B4-BE49-F238E27FC236}">
                  <a16:creationId xmlns:a16="http://schemas.microsoft.com/office/drawing/2014/main" id="{2065D00C-C0AC-42EF-AE0E-A9ABAE4837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8" y="3319"/>
              <a:ext cx="459" cy="3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8922" name="Object 24">
              <a:hlinkClick r:id="" action="ppaction://ole?verb=0"/>
              <a:extLst>
                <a:ext uri="{FF2B5EF4-FFF2-40B4-BE49-F238E27FC236}">
                  <a16:creationId xmlns:a16="http://schemas.microsoft.com/office/drawing/2014/main" id="{4F7D9370-4589-4E73-8C25-B7536E3C82F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441" y="2817"/>
            <a:ext cx="28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3" imgW="3238500" imgH="3429000" progId="MS_ClipArt_Gallery">
                    <p:embed/>
                  </p:oleObj>
                </mc:Choice>
                <mc:Fallback>
                  <p:oleObj name="Microsoft ClipArt Gallery" r:id="rId3" imgW="3238500" imgH="3429000" progId="MS_ClipArt_Gallery">
                    <p:embed/>
                    <p:pic>
                      <p:nvPicPr>
                        <p:cNvPr id="38922" name="Object 24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4F7D9370-4589-4E73-8C25-B7536E3C82F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1" y="2817"/>
                          <a:ext cx="28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3" name="Object 25">
              <a:hlinkClick r:id="" action="ppaction://ole?verb=0"/>
              <a:extLst>
                <a:ext uri="{FF2B5EF4-FFF2-40B4-BE49-F238E27FC236}">
                  <a16:creationId xmlns:a16="http://schemas.microsoft.com/office/drawing/2014/main" id="{299B588A-2DA5-4DB3-851D-2118191425E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17" y="3622"/>
            <a:ext cx="28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5" imgW="3238500" imgH="3429000" progId="MS_ClipArt_Gallery">
                    <p:embed/>
                  </p:oleObj>
                </mc:Choice>
                <mc:Fallback>
                  <p:oleObj name="Microsoft ClipArt Gallery" r:id="rId5" imgW="3238500" imgH="3429000" progId="MS_ClipArt_Gallery">
                    <p:embed/>
                    <p:pic>
                      <p:nvPicPr>
                        <p:cNvPr id="38923" name="Object 25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299B588A-2DA5-4DB3-851D-2118191425E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7" y="3622"/>
                          <a:ext cx="28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4" name="Object 26">
              <a:hlinkClick r:id="" action="ppaction://ole?verb=0"/>
              <a:extLst>
                <a:ext uri="{FF2B5EF4-FFF2-40B4-BE49-F238E27FC236}">
                  <a16:creationId xmlns:a16="http://schemas.microsoft.com/office/drawing/2014/main" id="{DE36B7E5-7C98-4611-B81A-2771FEB7AF5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17" y="3636"/>
            <a:ext cx="28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6" imgW="3238500" imgH="3429000" progId="MS_ClipArt_Gallery">
                    <p:embed/>
                  </p:oleObj>
                </mc:Choice>
                <mc:Fallback>
                  <p:oleObj name="Microsoft ClipArt Gallery" r:id="rId6" imgW="3238500" imgH="3429000" progId="MS_ClipArt_Gallery">
                    <p:embed/>
                    <p:pic>
                      <p:nvPicPr>
                        <p:cNvPr id="38924" name="Object 26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DE36B7E5-7C98-4611-B81A-2771FEB7AF5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7" y="3636"/>
                          <a:ext cx="28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5" name="Object 27">
              <a:hlinkClick r:id="" action="ppaction://ole?verb=0"/>
              <a:extLst>
                <a:ext uri="{FF2B5EF4-FFF2-40B4-BE49-F238E27FC236}">
                  <a16:creationId xmlns:a16="http://schemas.microsoft.com/office/drawing/2014/main" id="{C4E75EAF-18F3-415B-A178-9EA66FBB61E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119" y="2562"/>
            <a:ext cx="28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7" imgW="3238500" imgH="3429000" progId="MS_ClipArt_Gallery">
                    <p:embed/>
                  </p:oleObj>
                </mc:Choice>
                <mc:Fallback>
                  <p:oleObj name="Microsoft ClipArt Gallery" r:id="rId7" imgW="3238500" imgH="3429000" progId="MS_ClipArt_Gallery">
                    <p:embed/>
                    <p:pic>
                      <p:nvPicPr>
                        <p:cNvPr id="38925" name="Object 27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C4E75EAF-18F3-415B-A178-9EA66FBB61E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9" y="2562"/>
                          <a:ext cx="28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6" name="Object 28">
              <a:hlinkClick r:id="" action="ppaction://ole?verb=0"/>
              <a:extLst>
                <a:ext uri="{FF2B5EF4-FFF2-40B4-BE49-F238E27FC236}">
                  <a16:creationId xmlns:a16="http://schemas.microsoft.com/office/drawing/2014/main" id="{FCCC82FE-ECC2-4074-8D0F-5B329AD9E8A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63" y="2235"/>
            <a:ext cx="28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ClipArt Gallery" r:id="rId8" imgW="3238500" imgH="3429000" progId="MS_ClipArt_Gallery">
                    <p:embed/>
                  </p:oleObj>
                </mc:Choice>
                <mc:Fallback>
                  <p:oleObj name="Microsoft ClipArt Gallery" r:id="rId8" imgW="3238500" imgH="3429000" progId="MS_ClipArt_Gallery">
                    <p:embed/>
                    <p:pic>
                      <p:nvPicPr>
                        <p:cNvPr id="38926" name="Object 28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FCCC82FE-ECC2-4074-8D0F-5B329AD9E8A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2235"/>
                          <a:ext cx="28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6" name="Title 1">
            <a:extLst>
              <a:ext uri="{FF2B5EF4-FFF2-40B4-BE49-F238E27FC236}">
                <a16:creationId xmlns:a16="http://schemas.microsoft.com/office/drawing/2014/main" id="{A5468E28-7CD6-40EE-888E-10C5DD66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Polling Systems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A752EDBF-E93F-4134-926B-0A59E1C99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Polling System Options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369BA02B-AE4E-4D07-B5E2-CB3F095FD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9438" y="1085850"/>
            <a:ext cx="7608887" cy="3506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Service Limits:  How much is a station allowed to transmit per poll?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Exhaustive</a:t>
            </a:r>
            <a:r>
              <a:rPr lang="en-US" altLang="en-US" sz="1800"/>
              <a:t>:  until station</a:t>
            </a:r>
            <a:r>
              <a:rPr lang="ja-JP" altLang="en-US" sz="1800">
                <a:ea typeface="MS PGothic" panose="020B0600070205080204" pitchFamily="34" charset="-128"/>
              </a:rPr>
              <a:t>’</a:t>
            </a:r>
            <a:r>
              <a:rPr lang="en-US" altLang="ja-JP" sz="1800">
                <a:ea typeface="MS PGothic" panose="020B0600070205080204" pitchFamily="34" charset="-128"/>
              </a:rPr>
              <a:t>s data buffer is empty (including new frame arrivals)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Gated</a:t>
            </a:r>
            <a:r>
              <a:rPr lang="en-US" altLang="en-US" sz="1800"/>
              <a:t>:  all data in buffer when poll arrives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Frame-Limited</a:t>
            </a:r>
            <a:r>
              <a:rPr lang="en-US" altLang="en-US" sz="1800"/>
              <a:t>:  one frame per poll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Time-Limited</a:t>
            </a:r>
            <a:r>
              <a:rPr lang="en-US" altLang="en-US" sz="1800"/>
              <a:t>:  up to some maximum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Priority mechanisms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More bandwidth and lower delay for stations that appear multiple times in the polling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Issue polls for stations with message of priority k or higher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7F62AF7A-5B34-4251-B0A2-EF638940D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/>
              <a:t>Comparison of MAC approaches</a:t>
            </a:r>
          </a:p>
        </p:txBody>
      </p:sp>
      <p:sp>
        <p:nvSpPr>
          <p:cNvPr id="113666" name="Rectangle 3">
            <a:extLst>
              <a:ext uri="{FF2B5EF4-FFF2-40B4-BE49-F238E27FC236}">
                <a16:creationId xmlns:a16="http://schemas.microsoft.com/office/drawing/2014/main" id="{BD6CBFAC-F74B-48F4-A523-68AB5E063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7838" y="1065213"/>
            <a:ext cx="7386637" cy="3324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2000" dirty="0"/>
              <a:t>Channelization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Feasible if traffic is steady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2000" dirty="0"/>
              <a:t>Aloha &amp; Slotted Aloha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Simple &amp; quick transfer at very low load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Accommodates large number of low-traffic </a:t>
            </a:r>
            <a:r>
              <a:rPr lang="en-US" altLang="x-none" sz="1650" dirty="0" err="1"/>
              <a:t>bursty</a:t>
            </a:r>
            <a:r>
              <a:rPr lang="en-US" altLang="x-none" sz="1650" dirty="0"/>
              <a:t> users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Highly variable delay at moderate loads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Efficiency does not depend on </a:t>
            </a:r>
            <a:r>
              <a:rPr lang="en-US" altLang="x-none" sz="1650" i="1" dirty="0">
                <a:latin typeface="Times New Roman" charset="0"/>
              </a:rPr>
              <a:t>a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2000" dirty="0"/>
              <a:t>CSMA &amp; CSMA-CD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Quick transfer and high efficiency for low delay-bandwidth product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Can accommodate large number of </a:t>
            </a:r>
            <a:r>
              <a:rPr lang="en-US" altLang="x-none" sz="1650" dirty="0" err="1"/>
              <a:t>bursty</a:t>
            </a:r>
            <a:r>
              <a:rPr lang="en-US" altLang="x-none" sz="1650" dirty="0"/>
              <a:t> users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650" dirty="0"/>
              <a:t>Variable and unpredictable delay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l"/>
              <a:defRPr/>
            </a:pPr>
            <a:endParaRPr lang="en-US" altLang="x-none" sz="165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>
            <a:extLst>
              <a:ext uri="{FF2B5EF4-FFF2-40B4-BE49-F238E27FC236}">
                <a16:creationId xmlns:a16="http://schemas.microsoft.com/office/drawing/2014/main" id="{0E7E662B-2A61-4C18-9479-CC38869A5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Comparison of MAC approaches (</a:t>
            </a:r>
            <a:r>
              <a:rPr lang="en-US" altLang="x-none" sz="2625" dirty="0" err="1"/>
              <a:t>Cont</a:t>
            </a:r>
            <a:r>
              <a:rPr lang="en-US" altLang="x-none" sz="2625" dirty="0"/>
              <a:t>)</a:t>
            </a:r>
          </a:p>
        </p:txBody>
      </p:sp>
      <p:sp>
        <p:nvSpPr>
          <p:cNvPr id="115714" name="Rectangle 3">
            <a:extLst>
              <a:ext uri="{FF2B5EF4-FFF2-40B4-BE49-F238E27FC236}">
                <a16:creationId xmlns:a16="http://schemas.microsoft.com/office/drawing/2014/main" id="{A2B7C59F-2922-4F92-9C8D-84D3FC055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9925" y="1025525"/>
            <a:ext cx="6978650" cy="3729038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1950" dirty="0"/>
              <a:t>Reservation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On-demand transmission of </a:t>
            </a:r>
            <a:r>
              <a:rPr lang="en-US" altLang="x-none" sz="1650" dirty="0" err="1"/>
              <a:t>bursty</a:t>
            </a:r>
            <a:r>
              <a:rPr lang="en-US" altLang="x-none" sz="1650" dirty="0"/>
              <a:t> or steady streams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Accommodates large number of low-traffic users with slotted Aloha reservations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Can incorporate </a:t>
            </a:r>
            <a:r>
              <a:rPr lang="en-US" altLang="x-none" sz="1650" dirty="0" err="1"/>
              <a:t>QoS</a:t>
            </a:r>
            <a:endParaRPr lang="en-US" altLang="x-none" sz="1650" dirty="0"/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Handles large delay-bandwidth product via delayed grants</a:t>
            </a:r>
          </a:p>
          <a:p>
            <a:pPr eaLnBrk="1" hangingPunct="1"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950" dirty="0"/>
              <a:t>Polling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Generalization of time-division multiplexing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Provides fairness through regular access opportunities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Can provide bounds on access delay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650" dirty="0"/>
              <a:t>Performance deteriorates with large delay-bandwidth product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9591F4F8-FFF6-4236-8A09-30F88CA69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1263" y="92075"/>
            <a:ext cx="5519737" cy="765175"/>
          </a:xfrm>
        </p:spPr>
        <p:txBody>
          <a:bodyPr/>
          <a:lstStyle/>
          <a:p>
            <a:r>
              <a:rPr lang="en-US" altLang="en-US"/>
              <a:t>Typical MAC Efficiencies</a:t>
            </a:r>
          </a:p>
        </p:txBody>
      </p:sp>
      <p:sp>
        <p:nvSpPr>
          <p:cNvPr id="548868" name="Text Box 4">
            <a:extLst>
              <a:ext uri="{FF2B5EF4-FFF2-40B4-BE49-F238E27FC236}">
                <a16:creationId xmlns:a16="http://schemas.microsoft.com/office/drawing/2014/main" id="{89AA6810-42FA-4132-B701-F18D84BE2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263" y="2093913"/>
            <a:ext cx="228758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CSMA-CD protocol:</a:t>
            </a:r>
          </a:p>
        </p:txBody>
      </p:sp>
      <p:sp>
        <p:nvSpPr>
          <p:cNvPr id="548869" name="Text Box 5">
            <a:extLst>
              <a:ext uri="{FF2B5EF4-FFF2-40B4-BE49-F238E27FC236}">
                <a16:creationId xmlns:a16="http://schemas.microsoft.com/office/drawing/2014/main" id="{7141CEC0-439D-473B-B308-1988FC223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863" y="3059113"/>
            <a:ext cx="2133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Token-ring network</a:t>
            </a:r>
          </a:p>
        </p:txBody>
      </p:sp>
      <p:sp>
        <p:nvSpPr>
          <p:cNvPr id="548872" name="Text Box 8">
            <a:extLst>
              <a:ext uri="{FF2B5EF4-FFF2-40B4-BE49-F238E27FC236}">
                <a16:creationId xmlns:a16="http://schemas.microsoft.com/office/drawing/2014/main" id="{AF13F39A-EA75-47D7-BC78-5296F74F3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3935413"/>
            <a:ext cx="52181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  <a:ea typeface="MS PGothic" panose="020B0600070205080204" pitchFamily="34" charset="-128"/>
              </a:rPr>
              <a:t>a</a:t>
            </a:r>
            <a:r>
              <a:rPr lang="el-GR" altLang="en-US">
                <a:ea typeface="MS PGothic" panose="020B0600070205080204" pitchFamily="34" charset="-128"/>
              </a:rPr>
              <a:t>΄</a:t>
            </a:r>
            <a:r>
              <a:rPr lang="en-US" altLang="en-US">
                <a:ea typeface="MS PGothic" panose="020B0600070205080204" pitchFamily="34" charset="-128"/>
              </a:rPr>
              <a:t>= latency of the ring (bits)/average frame length</a:t>
            </a:r>
          </a:p>
        </p:txBody>
      </p:sp>
      <p:sp>
        <p:nvSpPr>
          <p:cNvPr id="548887" name="Text Box 23">
            <a:extLst>
              <a:ext uri="{FF2B5EF4-FFF2-40B4-BE49-F238E27FC236}">
                <a16:creationId xmlns:a16="http://schemas.microsoft.com/office/drawing/2014/main" id="{09BEA2C1-F930-4A83-BC70-4FDD45F3E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263" y="1014413"/>
            <a:ext cx="2428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>
                <a:latin typeface="Arial" charset="0"/>
              </a:rPr>
              <a:t>Two-Station Example:</a:t>
            </a:r>
          </a:p>
        </p:txBody>
      </p:sp>
      <p:graphicFrame>
        <p:nvGraphicFramePr>
          <p:cNvPr id="47110" name="Object 37">
            <a:extLst>
              <a:ext uri="{FF2B5EF4-FFF2-40B4-BE49-F238E27FC236}">
                <a16:creationId xmlns:a16="http://schemas.microsoft.com/office/drawing/2014/main" id="{C8461157-0E4B-4EDF-8080-F984FBFEF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4513" y="1293813"/>
          <a:ext cx="18780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366" imgH="393529" progId="Equation.3">
                  <p:embed/>
                </p:oleObj>
              </mc:Choice>
              <mc:Fallback>
                <p:oleObj name="Equation" r:id="rId2" imgW="1231366" imgH="393529" progId="Equation.3">
                  <p:embed/>
                  <p:pic>
                    <p:nvPicPr>
                      <p:cNvPr id="47110" name="Object 37">
                        <a:extLst>
                          <a:ext uri="{FF2B5EF4-FFF2-40B4-BE49-F238E27FC236}">
                            <a16:creationId xmlns:a16="http://schemas.microsoft.com/office/drawing/2014/main" id="{C8461157-0E4B-4EDF-8080-F984FBFEF5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1293813"/>
                        <a:ext cx="187801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41">
            <a:extLst>
              <a:ext uri="{FF2B5EF4-FFF2-40B4-BE49-F238E27FC236}">
                <a16:creationId xmlns:a16="http://schemas.microsoft.com/office/drawing/2014/main" id="{BC569676-085C-4C47-8DD9-C198EF7BB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4513" y="2344738"/>
          <a:ext cx="21685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47111" name="Object 41">
                        <a:extLst>
                          <a:ext uri="{FF2B5EF4-FFF2-40B4-BE49-F238E27FC236}">
                            <a16:creationId xmlns:a16="http://schemas.microsoft.com/office/drawing/2014/main" id="{BC569676-085C-4C47-8DD9-C198EF7BB5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2344738"/>
                        <a:ext cx="21685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42">
            <a:extLst>
              <a:ext uri="{FF2B5EF4-FFF2-40B4-BE49-F238E27FC236}">
                <a16:creationId xmlns:a16="http://schemas.microsoft.com/office/drawing/2014/main" id="{D6C37112-6DC6-4594-9117-CD2AF43F22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6575" y="3249613"/>
          <a:ext cx="18192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800" imgH="393700" progId="Equation.3">
                  <p:embed/>
                </p:oleObj>
              </mc:Choice>
              <mc:Fallback>
                <p:oleObj name="Equation" r:id="rId6" imgW="1193800" imgH="393700" progId="Equation.3">
                  <p:embed/>
                  <p:pic>
                    <p:nvPicPr>
                      <p:cNvPr id="47112" name="Object 42">
                        <a:extLst>
                          <a:ext uri="{FF2B5EF4-FFF2-40B4-BE49-F238E27FC236}">
                            <a16:creationId xmlns:a16="http://schemas.microsoft.com/office/drawing/2014/main" id="{D6C37112-6DC6-4594-9117-CD2AF43F22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3249613"/>
                        <a:ext cx="18192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907" name="Rectangle 43">
            <a:extLst>
              <a:ext uri="{FF2B5EF4-FFF2-40B4-BE49-F238E27FC236}">
                <a16:creationId xmlns:a16="http://schemas.microsoft.com/office/drawing/2014/main" id="{29B32259-0464-41F9-BE04-7D04E8712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1454150"/>
            <a:ext cx="2260600" cy="18923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92150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200">
                <a:solidFill>
                  <a:schemeClr val="tx1"/>
                </a:solidFill>
                <a:latin typeface="Arial" charset="0"/>
              </a:defRPr>
            </a:lvl2pPr>
            <a:lvl3pPr marL="987425" indent="-293688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100">
                <a:solidFill>
                  <a:schemeClr val="tx1"/>
                </a:solidFill>
                <a:latin typeface="Arial" charset="0"/>
              </a:defRPr>
            </a:lvl3pPr>
            <a:lvl4pPr marL="1281113" indent="-292100" algn="l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4pPr>
            <a:lvl5pPr marL="1598613" indent="-315913" algn="l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800"/>
              <a:t>If</a:t>
            </a:r>
            <a:r>
              <a:rPr lang="en-US" altLang="x-none" sz="1800" i="1">
                <a:latin typeface="Times New Roman" charset="0"/>
              </a:rPr>
              <a:t> a&lt;&lt;1, </a:t>
            </a:r>
            <a:r>
              <a:rPr lang="en-US" altLang="x-none" sz="1800"/>
              <a:t>then efficiency close to 100%</a:t>
            </a:r>
          </a:p>
          <a:p>
            <a:pPr>
              <a:defRPr/>
            </a:pPr>
            <a:r>
              <a:rPr lang="en-US" altLang="x-none" sz="1800"/>
              <a:t>As </a:t>
            </a:r>
            <a:r>
              <a:rPr lang="en-US" altLang="x-none" sz="1800" i="1">
                <a:latin typeface="Times New Roman" charset="0"/>
              </a:rPr>
              <a:t>a </a:t>
            </a:r>
            <a:r>
              <a:rPr lang="en-US" altLang="x-none" sz="1800"/>
              <a:t>approaches 1, the efficiency becomes low </a:t>
            </a:r>
            <a:endParaRPr lang="en-US" altLang="x-none" sz="2100"/>
          </a:p>
        </p:txBody>
      </p:sp>
      <p:grpSp>
        <p:nvGrpSpPr>
          <p:cNvPr id="47114" name="Group 12">
            <a:extLst>
              <a:ext uri="{FF2B5EF4-FFF2-40B4-BE49-F238E27FC236}">
                <a16:creationId xmlns:a16="http://schemas.microsoft.com/office/drawing/2014/main" id="{A3F91F10-A948-412C-8581-6A955C029D3D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00075"/>
            <a:ext cx="1885950" cy="3698875"/>
            <a:chOff x="685800" y="609600"/>
            <a:chExt cx="2667000" cy="62484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A75602A-7453-43E4-9365-53E81B74B293}"/>
                </a:ext>
              </a:extLst>
            </p:cNvPr>
            <p:cNvSpPr/>
            <p:nvPr/>
          </p:nvSpPr>
          <p:spPr>
            <a:xfrm>
              <a:off x="685800" y="2972193"/>
              <a:ext cx="2667000" cy="38858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ED28DE-EE16-4FEE-A7FD-04744F503E83}"/>
                </a:ext>
              </a:extLst>
            </p:cNvPr>
            <p:cNvSpPr/>
            <p:nvPr/>
          </p:nvSpPr>
          <p:spPr>
            <a:xfrm>
              <a:off x="1143770" y="609600"/>
              <a:ext cx="1903717" cy="25905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C2C85A06-D89B-4C2F-BB90-5BB7DAFFB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2625"/>
              <a:t>Typical Delay-Bandwidth Products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21E13BEF-094F-494D-A083-E2720976A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9925" y="3897313"/>
            <a:ext cx="7580313" cy="528637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x-none" sz="1950" dirty="0"/>
              <a:t>Long and/or fat pipes give large products and </a:t>
            </a:r>
            <a:r>
              <a:rPr lang="en-US" altLang="x-none" sz="1950" i="1" dirty="0">
                <a:latin typeface="Times New Roman" charset="0"/>
              </a:rPr>
              <a:t>a </a:t>
            </a:r>
            <a:r>
              <a:rPr lang="en-US" altLang="x-none" sz="1950" i="1">
                <a:latin typeface="Times New Roman" charset="0"/>
              </a:rPr>
              <a:t>(normalized </a:t>
            </a:r>
            <a:r>
              <a:rPr lang="en-US" altLang="x-none" sz="1950" i="1" dirty="0">
                <a:latin typeface="Times New Roman" charset="0"/>
              </a:rPr>
              <a:t>delay)</a:t>
            </a:r>
          </a:p>
          <a:p>
            <a:pPr>
              <a:buFont typeface="Wingdings" charset="2"/>
              <a:buChar char="l"/>
              <a:defRPr/>
            </a:pPr>
            <a:endParaRPr lang="en-US" altLang="x-none" sz="1950" dirty="0"/>
          </a:p>
        </p:txBody>
      </p:sp>
      <p:graphicFrame>
        <p:nvGraphicFramePr>
          <p:cNvPr id="837065" name="Group 457">
            <a:extLst>
              <a:ext uri="{FF2B5EF4-FFF2-40B4-BE49-F238E27FC236}">
                <a16:creationId xmlns:a16="http://schemas.microsoft.com/office/drawing/2014/main" id="{8405E555-13E9-48D8-B76B-8B8346898C44}"/>
              </a:ext>
            </a:extLst>
          </p:cNvPr>
          <p:cNvGraphicFramePr>
            <a:graphicFrameLocks noGrp="1"/>
          </p:cNvGraphicFramePr>
          <p:nvPr/>
        </p:nvGraphicFramePr>
        <p:xfrm>
          <a:off x="901700" y="1174750"/>
          <a:ext cx="6505575" cy="2678113"/>
        </p:xfrm>
        <a:graphic>
          <a:graphicData uri="http://schemas.openxmlformats.org/drawingml/2006/table">
            <a:tbl>
              <a:tblPr/>
              <a:tblGrid>
                <a:gridCol w="1127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6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Distance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10 Mbps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100 Mbps</a:t>
                      </a:r>
                      <a:endParaRPr kumimoji="0" lang="en-US" altLang="x-none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 Gbps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Network Type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 m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3.33 x 10</a:t>
                      </a:r>
                      <a:r>
                        <a:rPr kumimoji="0" lang="en-US" altLang="x-none" sz="15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-02</a:t>
                      </a:r>
                      <a:endParaRPr kumimoji="0" lang="en-US" altLang="x-none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3.33 x 10</a:t>
                      </a:r>
                      <a:r>
                        <a:rPr kumimoji="0" lang="en-US" altLang="x-none" sz="15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-01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3.33 x 10</a:t>
                      </a:r>
                      <a:r>
                        <a:rPr kumimoji="0" lang="en-US" altLang="x-none" sz="15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Desk area network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100 m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3.33 x 10</a:t>
                      </a:r>
                      <a:r>
                        <a:rPr kumimoji="0" lang="en-US" altLang="x-none" sz="15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01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3.33 x 10</a:t>
                      </a:r>
                      <a:r>
                        <a:rPr kumimoji="0" lang="en-US" altLang="x-none" sz="15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02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3.33 x 10</a:t>
                      </a:r>
                      <a:r>
                        <a:rPr kumimoji="0" lang="en-US" altLang="x-none" sz="15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03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Local area network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9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10 km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3.33 x 10</a:t>
                      </a:r>
                      <a:r>
                        <a:rPr kumimoji="0" lang="en-US" altLang="x-none" sz="15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02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3.33 x 10</a:t>
                      </a:r>
                      <a:r>
                        <a:rPr kumimoji="0" lang="en-US" altLang="x-none" sz="15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03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tabLst>
                          <a:tab pos="339725" algn="ctr"/>
                        </a:tabLst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tabLst>
                          <a:tab pos="339725" algn="ctr"/>
                        </a:tabLst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tabLst>
                          <a:tab pos="339725" algn="ctr"/>
                        </a:tabLst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tabLst>
                          <a:tab pos="339725" algn="ct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tabLst>
                          <a:tab pos="339725" algn="ct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tabLst>
                          <a:tab pos="339725" algn="ct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tabLst>
                          <a:tab pos="339725" algn="ct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tabLst>
                          <a:tab pos="339725" algn="ct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tabLst>
                          <a:tab pos="339725" algn="ct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ctr"/>
                        </a:tabLst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	3.33 x 10</a:t>
                      </a:r>
                      <a:r>
                        <a:rPr kumimoji="0" lang="en-US" altLang="x-none" sz="15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04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Metropolitan area network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1000 km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3.33 x 10</a:t>
                      </a:r>
                      <a:r>
                        <a:rPr kumimoji="0" lang="en-US" altLang="x-none" sz="15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04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3.33 x 10</a:t>
                      </a:r>
                      <a:r>
                        <a:rPr kumimoji="0" lang="en-US" altLang="x-none" sz="15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05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3.33 x 10</a:t>
                      </a:r>
                      <a:r>
                        <a:rPr kumimoji="0" lang="en-US" altLang="x-none" sz="15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06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Wide area network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9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100000 km</a:t>
                      </a:r>
                      <a:endParaRPr kumimoji="0" lang="en-US" altLang="x-none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3.33 x 10</a:t>
                      </a:r>
                      <a:r>
                        <a:rPr kumimoji="0" lang="en-US" altLang="x-none" sz="15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06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3.33 x 10</a:t>
                      </a:r>
                      <a:r>
                        <a:rPr kumimoji="0" lang="en-US" altLang="x-none" sz="15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07</a:t>
                      </a:r>
                      <a:endParaRPr kumimoji="0" lang="en-US" altLang="x-none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3.33 x 10</a:t>
                      </a:r>
                      <a:r>
                        <a:rPr kumimoji="0" lang="en-US" altLang="x-none" sz="15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08</a:t>
                      </a:r>
                      <a:endParaRPr kumimoji="0" lang="en-US" altLang="x-none" sz="3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Global area network</a:t>
                      </a:r>
                      <a:endParaRPr kumimoji="0" lang="en-US" altLang="x-none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7" marR="68587" marT="34298" marB="3429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36CE7DC3-00CC-4C18-9690-08EE93E57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838" y="92075"/>
            <a:ext cx="7269162" cy="765175"/>
          </a:xfrm>
        </p:spPr>
        <p:txBody>
          <a:bodyPr/>
          <a:lstStyle/>
          <a:p>
            <a:r>
              <a:rPr lang="en-US" altLang="en-US"/>
              <a:t>Summary: MAC protocol features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C37DE500-E7BB-4801-9ED7-8F80E44E9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025525"/>
            <a:ext cx="6615113" cy="3513138"/>
          </a:xfrm>
        </p:spPr>
        <p:txBody>
          <a:bodyPr/>
          <a:lstStyle/>
          <a:p>
            <a:r>
              <a:rPr lang="en-US" altLang="en-US"/>
              <a:t>Delay-bandwidth product / normalized delay</a:t>
            </a:r>
          </a:p>
          <a:p>
            <a:r>
              <a:rPr lang="en-US" altLang="en-US"/>
              <a:t>Efficiency</a:t>
            </a:r>
          </a:p>
          <a:p>
            <a:r>
              <a:rPr lang="en-US" altLang="en-US"/>
              <a:t>Transfer delay</a:t>
            </a:r>
          </a:p>
          <a:p>
            <a:r>
              <a:rPr lang="en-US" altLang="en-US"/>
              <a:t>Fairness</a:t>
            </a:r>
          </a:p>
          <a:p>
            <a:r>
              <a:rPr lang="en-US" altLang="en-US"/>
              <a:t>Reliability</a:t>
            </a:r>
          </a:p>
          <a:p>
            <a:r>
              <a:rPr lang="en-US" altLang="en-US"/>
              <a:t>Capability to carry different types of traffic</a:t>
            </a:r>
          </a:p>
          <a:p>
            <a:r>
              <a:rPr lang="en-US" altLang="en-US"/>
              <a:t>Quality of service</a:t>
            </a:r>
          </a:p>
          <a:p>
            <a:r>
              <a:rPr lang="en-US" altLang="en-US"/>
              <a:t>Cost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10186BFB-214F-480C-BC71-C5F53E36779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2744788" y="92075"/>
            <a:ext cx="5256212" cy="765175"/>
          </a:xfrm>
        </p:spPr>
        <p:txBody>
          <a:bodyPr/>
          <a:lstStyle/>
          <a:p>
            <a:r>
              <a:rPr lang="en-US" altLang="en-US"/>
              <a:t>Channelization:  Cellular</a:t>
            </a:r>
          </a:p>
        </p:txBody>
      </p:sp>
      <p:grpSp>
        <p:nvGrpSpPr>
          <p:cNvPr id="29698" name="Group 1">
            <a:extLst>
              <a:ext uri="{FF2B5EF4-FFF2-40B4-BE49-F238E27FC236}">
                <a16:creationId xmlns:a16="http://schemas.microsoft.com/office/drawing/2014/main" id="{A2DF6C4B-5403-44ED-9957-0CB4D7E349A8}"/>
              </a:ext>
            </a:extLst>
          </p:cNvPr>
          <p:cNvGrpSpPr>
            <a:grpSpLocks/>
          </p:cNvGrpSpPr>
          <p:nvPr/>
        </p:nvGrpSpPr>
        <p:grpSpPr bwMode="auto">
          <a:xfrm>
            <a:off x="3065463" y="1036638"/>
            <a:ext cx="5162550" cy="3262312"/>
            <a:chOff x="2744472" y="1224035"/>
            <a:chExt cx="5162893" cy="3261514"/>
          </a:xfrm>
        </p:grpSpPr>
        <p:pic>
          <p:nvPicPr>
            <p:cNvPr id="817173" name="Picture 21" descr="j0234762">
              <a:extLst>
                <a:ext uri="{FF2B5EF4-FFF2-40B4-BE49-F238E27FC236}">
                  <a16:creationId xmlns:a16="http://schemas.microsoft.com/office/drawing/2014/main" id="{DF8A5845-790F-4624-98D8-D111CB0A9566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253" y="1224035"/>
              <a:ext cx="877945" cy="942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817204" name="Picture 52" descr="j0216035">
              <a:extLst>
                <a:ext uri="{FF2B5EF4-FFF2-40B4-BE49-F238E27FC236}">
                  <a16:creationId xmlns:a16="http://schemas.microsoft.com/office/drawing/2014/main" id="{5C75BF81-5A5D-47BA-B7B2-613266487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472" y="2787340"/>
              <a:ext cx="2549694" cy="1698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17206" name="Freeform 54">
              <a:extLst>
                <a:ext uri="{FF2B5EF4-FFF2-40B4-BE49-F238E27FC236}">
                  <a16:creationId xmlns:a16="http://schemas.microsoft.com/office/drawing/2014/main" id="{DF5CC6F8-412B-4137-9250-CF52835C8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694" y="1727149"/>
              <a:ext cx="723948" cy="1610919"/>
            </a:xfrm>
            <a:custGeom>
              <a:avLst/>
              <a:gdLst>
                <a:gd name="T0" fmla="*/ 176224 w 608"/>
                <a:gd name="T1" fmla="*/ 1610919 h 1353"/>
                <a:gd name="T2" fmla="*/ 7144 w 608"/>
                <a:gd name="T3" fmla="*/ 963218 h 1353"/>
                <a:gd name="T4" fmla="*/ 130977 w 608"/>
                <a:gd name="T5" fmla="*/ 436960 h 1353"/>
                <a:gd name="T6" fmla="*/ 723948 w 608"/>
                <a:gd name="T7" fmla="*/ 0 h 13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8" h="1353">
                  <a:moveTo>
                    <a:pt x="148" y="1353"/>
                  </a:moveTo>
                  <a:cubicBezTo>
                    <a:pt x="124" y="1262"/>
                    <a:pt x="12" y="973"/>
                    <a:pt x="6" y="809"/>
                  </a:cubicBezTo>
                  <a:cubicBezTo>
                    <a:pt x="0" y="645"/>
                    <a:pt x="10" y="502"/>
                    <a:pt x="110" y="367"/>
                  </a:cubicBezTo>
                  <a:cubicBezTo>
                    <a:pt x="210" y="232"/>
                    <a:pt x="504" y="76"/>
                    <a:pt x="608" y="0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7207" name="Freeform 55">
              <a:extLst>
                <a:ext uri="{FF2B5EF4-FFF2-40B4-BE49-F238E27FC236}">
                  <a16:creationId xmlns:a16="http://schemas.microsoft.com/office/drawing/2014/main" id="{0E665424-1E3D-4534-98B6-965CDE81C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309" y="1744608"/>
              <a:ext cx="512796" cy="1671228"/>
            </a:xfrm>
            <a:custGeom>
              <a:avLst/>
              <a:gdLst>
                <a:gd name="T0" fmla="*/ 512796 w 431"/>
                <a:gd name="T1" fmla="*/ 0 h 1404"/>
                <a:gd name="T2" fmla="*/ 83285 w 431"/>
                <a:gd name="T3" fmla="*/ 560647 h 1404"/>
                <a:gd name="T4" fmla="*/ 11898 w 431"/>
                <a:gd name="T5" fmla="*/ 1671228 h 14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" h="1404">
                  <a:moveTo>
                    <a:pt x="431" y="0"/>
                  </a:moveTo>
                  <a:cubicBezTo>
                    <a:pt x="371" y="80"/>
                    <a:pt x="140" y="237"/>
                    <a:pt x="70" y="471"/>
                  </a:cubicBezTo>
                  <a:cubicBezTo>
                    <a:pt x="0" y="705"/>
                    <a:pt x="22" y="1210"/>
                    <a:pt x="10" y="1404"/>
                  </a:cubicBezTo>
                </a:path>
              </a:pathLst>
            </a:custGeom>
            <a:noFill/>
            <a:ln w="57150" cap="flat" cmpd="sng">
              <a:solidFill>
                <a:srgbClr val="00CC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7208" name="Freeform 56">
              <a:extLst>
                <a:ext uri="{FF2B5EF4-FFF2-40B4-BE49-F238E27FC236}">
                  <a16:creationId xmlns:a16="http://schemas.microsoft.com/office/drawing/2014/main" id="{36ADD573-AE05-4C29-9355-98676448D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838" y="1762065"/>
              <a:ext cx="438179" cy="2004523"/>
            </a:xfrm>
            <a:custGeom>
              <a:avLst/>
              <a:gdLst>
                <a:gd name="T0" fmla="*/ 138122 w 368"/>
                <a:gd name="T1" fmla="*/ 2004523 h 1683"/>
                <a:gd name="T2" fmla="*/ 415556 w 368"/>
                <a:gd name="T3" fmla="*/ 863505 h 1683"/>
                <a:gd name="T4" fmla="*/ 0 w 368"/>
                <a:gd name="T5" fmla="*/ 0 h 16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683">
                  <a:moveTo>
                    <a:pt x="116" y="1683"/>
                  </a:moveTo>
                  <a:cubicBezTo>
                    <a:pt x="155" y="1522"/>
                    <a:pt x="368" y="1005"/>
                    <a:pt x="349" y="725"/>
                  </a:cubicBezTo>
                  <a:cubicBezTo>
                    <a:pt x="330" y="445"/>
                    <a:pt x="73" y="151"/>
                    <a:pt x="0" y="0"/>
                  </a:cubicBezTo>
                </a:path>
              </a:pathLst>
            </a:custGeom>
            <a:noFill/>
            <a:ln w="57150" cmpd="sng">
              <a:solidFill>
                <a:srgbClr val="FF33CC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7209" name="Freeform 57">
              <a:extLst>
                <a:ext uri="{FF2B5EF4-FFF2-40B4-BE49-F238E27FC236}">
                  <a16:creationId xmlns:a16="http://schemas.microsoft.com/office/drawing/2014/main" id="{557F016C-C1AF-4005-AED1-EFD852EF9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159" y="1906493"/>
              <a:ext cx="398488" cy="1796610"/>
            </a:xfrm>
            <a:custGeom>
              <a:avLst/>
              <a:gdLst>
                <a:gd name="T0" fmla="*/ 0 w 335"/>
                <a:gd name="T1" fmla="*/ 0 h 1508"/>
                <a:gd name="T2" fmla="*/ 368750 w 335"/>
                <a:gd name="T3" fmla="*/ 825630 h 1508"/>
                <a:gd name="T4" fmla="*/ 176048 w 335"/>
                <a:gd name="T5" fmla="*/ 1796610 h 15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5" h="1508">
                  <a:moveTo>
                    <a:pt x="0" y="0"/>
                  </a:moveTo>
                  <a:cubicBezTo>
                    <a:pt x="53" y="114"/>
                    <a:pt x="285" y="442"/>
                    <a:pt x="310" y="693"/>
                  </a:cubicBezTo>
                  <a:cubicBezTo>
                    <a:pt x="335" y="944"/>
                    <a:pt x="182" y="1338"/>
                    <a:pt x="148" y="1508"/>
                  </a:cubicBezTo>
                </a:path>
              </a:pathLst>
            </a:custGeom>
            <a:noFill/>
            <a:ln w="57150" cap="flat" cmpd="sng">
              <a:solidFill>
                <a:srgbClr val="33CCF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7210" name="Text Box 58">
              <a:extLst>
                <a:ext uri="{FF2B5EF4-FFF2-40B4-BE49-F238E27FC236}">
                  <a16:creationId xmlns:a16="http://schemas.microsoft.com/office/drawing/2014/main" id="{2C448E67-8365-4734-BCF7-0CAF3E7E9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586" y="1860466"/>
              <a:ext cx="3076779" cy="415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2100" i="1" dirty="0">
                  <a:solidFill>
                    <a:srgbClr val="FF3300"/>
                  </a:solidFill>
                  <a:latin typeface="Arial" charset="0"/>
                </a:rPr>
                <a:t>uplink f</a:t>
              </a:r>
              <a:r>
                <a:rPr lang="en-US" altLang="x-none" sz="2100" i="1" baseline="-25000" dirty="0">
                  <a:solidFill>
                    <a:srgbClr val="FF3300"/>
                  </a:solidFill>
                  <a:latin typeface="Arial" charset="0"/>
                </a:rPr>
                <a:t>1</a:t>
              </a:r>
              <a:r>
                <a:rPr lang="en-US" altLang="x-none" sz="2100" i="1" dirty="0">
                  <a:latin typeface="Arial" charset="0"/>
                </a:rPr>
                <a:t> ; </a:t>
              </a:r>
              <a:r>
                <a:rPr lang="en-US" altLang="x-none" sz="2100" i="1" dirty="0">
                  <a:solidFill>
                    <a:srgbClr val="00CC66"/>
                  </a:solidFill>
                  <a:latin typeface="Arial" charset="0"/>
                </a:rPr>
                <a:t>downlink f</a:t>
              </a:r>
              <a:r>
                <a:rPr lang="en-US" altLang="x-none" sz="2100" i="1" baseline="-25000" dirty="0">
                  <a:solidFill>
                    <a:srgbClr val="00CC66"/>
                  </a:solidFill>
                  <a:latin typeface="Arial" charset="0"/>
                </a:rPr>
                <a:t>2</a:t>
              </a:r>
              <a:endParaRPr lang="en-US" altLang="x-none" sz="2100" dirty="0">
                <a:solidFill>
                  <a:srgbClr val="00CC66"/>
                </a:solidFill>
                <a:latin typeface="Arial" charset="0"/>
              </a:endParaRPr>
            </a:p>
          </p:txBody>
        </p:sp>
        <p:sp>
          <p:nvSpPr>
            <p:cNvPr id="817211" name="Text Box 59">
              <a:extLst>
                <a:ext uri="{FF2B5EF4-FFF2-40B4-BE49-F238E27FC236}">
                  <a16:creationId xmlns:a16="http://schemas.microsoft.com/office/drawing/2014/main" id="{D1D04D76-E836-4B07-B232-C202D52EC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159" y="2804798"/>
              <a:ext cx="3076779" cy="415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2100" i="1">
                  <a:solidFill>
                    <a:srgbClr val="FF33CC"/>
                  </a:solidFill>
                  <a:latin typeface="Arial" charset="0"/>
                </a:rPr>
                <a:t>uplink f</a:t>
              </a:r>
              <a:r>
                <a:rPr lang="en-US" altLang="x-none" sz="2100" i="1" baseline="-25000">
                  <a:solidFill>
                    <a:srgbClr val="FF33CC"/>
                  </a:solidFill>
                  <a:latin typeface="Arial" charset="0"/>
                </a:rPr>
                <a:t>3</a:t>
              </a:r>
              <a:r>
                <a:rPr lang="en-US" altLang="x-none" sz="2100" i="1">
                  <a:latin typeface="Arial" charset="0"/>
                </a:rPr>
                <a:t> ; </a:t>
              </a:r>
              <a:r>
                <a:rPr lang="en-US" altLang="x-none" sz="2100" i="1">
                  <a:solidFill>
                    <a:srgbClr val="33CCFF"/>
                  </a:solidFill>
                  <a:latin typeface="Arial" charset="0"/>
                </a:rPr>
                <a:t>downlink f</a:t>
              </a:r>
              <a:r>
                <a:rPr lang="en-US" altLang="x-none" sz="2100" i="1" baseline="-25000">
                  <a:solidFill>
                    <a:srgbClr val="33CCFF"/>
                  </a:solidFill>
                  <a:latin typeface="Arial" charset="0"/>
                </a:rPr>
                <a:t>4</a:t>
              </a:r>
              <a:endParaRPr lang="en-US" altLang="x-none" sz="2100">
                <a:solidFill>
                  <a:srgbClr val="33CCFF"/>
                </a:solidFill>
                <a:latin typeface="Arial" charset="0"/>
              </a:endParaRPr>
            </a:p>
          </p:txBody>
        </p:sp>
      </p:grpSp>
      <p:grpSp>
        <p:nvGrpSpPr>
          <p:cNvPr id="29699" name="Group 12">
            <a:extLst>
              <a:ext uri="{FF2B5EF4-FFF2-40B4-BE49-F238E27FC236}">
                <a16:creationId xmlns:a16="http://schemas.microsoft.com/office/drawing/2014/main" id="{24C61C83-C432-4CF2-9424-24051B978954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600075"/>
            <a:ext cx="1885950" cy="3698875"/>
            <a:chOff x="685800" y="609600"/>
            <a:chExt cx="2667000" cy="624840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6C7164E-330A-49E2-9A9D-7B231122EEF5}"/>
                </a:ext>
              </a:extLst>
            </p:cNvPr>
            <p:cNvSpPr/>
            <p:nvPr/>
          </p:nvSpPr>
          <p:spPr>
            <a:xfrm>
              <a:off x="685800" y="2972193"/>
              <a:ext cx="2667000" cy="38858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36AC06-38C8-4DC9-B487-AC96DEF43DAF}"/>
                </a:ext>
              </a:extLst>
            </p:cNvPr>
            <p:cNvSpPr/>
            <p:nvPr/>
          </p:nvSpPr>
          <p:spPr>
            <a:xfrm>
              <a:off x="1143770" y="609600"/>
              <a:ext cx="1903717" cy="25905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12109376-0281-4942-B70E-89F67CA06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Channelization?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9B27724C-3BD4-472D-B7C5-315A05E6F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0238" y="1055688"/>
            <a:ext cx="7731125" cy="351313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/>
              <a:t>Channelization</a:t>
            </a:r>
          </a:p>
          <a:p>
            <a:pPr lvl="1">
              <a:spcBef>
                <a:spcPts val="600"/>
              </a:spcBef>
            </a:pPr>
            <a:r>
              <a:rPr lang="en-US" altLang="en-US"/>
              <a:t>Semi-static bandwidth allocation of portion of shared medium to a given user</a:t>
            </a:r>
          </a:p>
          <a:p>
            <a:pPr>
              <a:spcBef>
                <a:spcPts val="1200"/>
              </a:spcBef>
            </a:pPr>
            <a:r>
              <a:rPr lang="en-US" altLang="en-US"/>
              <a:t>Highly efficient for constant-bit rate traffic</a:t>
            </a:r>
          </a:p>
          <a:p>
            <a:pPr>
              <a:spcBef>
                <a:spcPts val="1200"/>
              </a:spcBef>
            </a:pPr>
            <a:r>
              <a:rPr lang="en-US" altLang="en-US"/>
              <a:t>Preferred approach in</a:t>
            </a:r>
          </a:p>
          <a:p>
            <a:pPr lvl="1"/>
            <a:r>
              <a:rPr lang="en-US" altLang="en-US"/>
              <a:t>Cellular telephone networks</a:t>
            </a:r>
          </a:p>
          <a:p>
            <a:pPr lvl="1"/>
            <a:r>
              <a:rPr lang="en-US" altLang="en-US"/>
              <a:t>Terrestrial &amp; satellite broadcast radio &amp; TV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7F7C70D2-2A8B-455E-A37F-8FD09E405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Channelization Approaches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B001A3B7-8BBC-4A88-9C9B-FFA7980B5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275" y="1014413"/>
            <a:ext cx="8229600" cy="3513137"/>
          </a:xfrm>
        </p:spPr>
        <p:txBody>
          <a:bodyPr/>
          <a:lstStyle/>
          <a:p>
            <a:r>
              <a:rPr lang="en-US" altLang="en-US" i="1"/>
              <a:t>Frequency Division Multiple Access</a:t>
            </a:r>
            <a:r>
              <a:rPr lang="en-US" altLang="en-US"/>
              <a:t> (FDMA)</a:t>
            </a:r>
          </a:p>
          <a:p>
            <a:pPr marL="557213" lvl="1" indent="-214313"/>
            <a:r>
              <a:rPr lang="en-US" altLang="en-US"/>
              <a:t>Frequency band allocated to users</a:t>
            </a:r>
          </a:p>
          <a:p>
            <a:pPr marL="557213" lvl="1" indent="-214313"/>
            <a:r>
              <a:rPr lang="en-US" altLang="en-US"/>
              <a:t>Broadcast radio &amp; TV, analog cellular phone</a:t>
            </a:r>
          </a:p>
          <a:p>
            <a:r>
              <a:rPr lang="en-US" altLang="en-US" i="1"/>
              <a:t>Time Division Multiple Access</a:t>
            </a:r>
            <a:r>
              <a:rPr lang="en-US" altLang="en-US"/>
              <a:t> (TDMA)</a:t>
            </a:r>
          </a:p>
          <a:p>
            <a:pPr marL="557213" lvl="1" indent="-214313"/>
            <a:r>
              <a:rPr lang="en-US" altLang="en-US"/>
              <a:t>Periodic time slots allocated to users</a:t>
            </a:r>
          </a:p>
          <a:p>
            <a:pPr marL="557213" lvl="1" indent="-214313"/>
            <a:r>
              <a:rPr lang="en-US" altLang="en-US"/>
              <a:t>Telephone backbone, GSM digital cellular phone</a:t>
            </a:r>
          </a:p>
          <a:p>
            <a:r>
              <a:rPr lang="en-US" altLang="en-US" i="1"/>
              <a:t>Code Division Multiple Access</a:t>
            </a:r>
            <a:r>
              <a:rPr lang="en-US" altLang="en-US"/>
              <a:t> (CDMA)</a:t>
            </a:r>
          </a:p>
          <a:p>
            <a:pPr marL="557213" lvl="1" indent="-214313"/>
            <a:r>
              <a:rPr lang="en-US" altLang="en-US"/>
              <a:t>Code allocated to users</a:t>
            </a:r>
          </a:p>
          <a:p>
            <a:pPr marL="557213" lvl="1" indent="-214313"/>
            <a:r>
              <a:rPr lang="en-US" altLang="en-US"/>
              <a:t>Cellular phones, 3G cellular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CAEBECED-3827-42B1-9288-456A98789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not Channelization?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0C3C702A-B9A1-4F5A-BB78-D2E7D5673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0075" y="1027113"/>
            <a:ext cx="8412163" cy="186848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900"/>
              </a:spcBef>
            </a:pPr>
            <a:r>
              <a:rPr lang="en-US" altLang="en-US"/>
              <a:t>Inflexible in allocation of bandwidth to users with different requirements</a:t>
            </a:r>
          </a:p>
          <a:p>
            <a:pPr>
              <a:lnSpc>
                <a:spcPct val="80000"/>
              </a:lnSpc>
              <a:spcBef>
                <a:spcPts val="900"/>
              </a:spcBef>
            </a:pPr>
            <a:r>
              <a:rPr lang="en-US" altLang="en-US"/>
              <a:t>Inefficient for bursty traffic</a:t>
            </a:r>
          </a:p>
          <a:p>
            <a:pPr>
              <a:lnSpc>
                <a:spcPct val="80000"/>
              </a:lnSpc>
              <a:spcBef>
                <a:spcPts val="900"/>
              </a:spcBef>
            </a:pPr>
            <a:r>
              <a:rPr lang="en-US" altLang="en-US"/>
              <a:t>Does not scale well to large numbers of users</a:t>
            </a:r>
          </a:p>
          <a:p>
            <a:pPr>
              <a:lnSpc>
                <a:spcPct val="80000"/>
              </a:lnSpc>
              <a:spcBef>
                <a:spcPts val="900"/>
              </a:spcBef>
            </a:pPr>
            <a:r>
              <a:rPr lang="en-US" altLang="en-US"/>
              <a:t>Dynamic MAC much better at handling bursty traffic</a:t>
            </a:r>
          </a:p>
        </p:txBody>
      </p:sp>
      <p:sp>
        <p:nvSpPr>
          <p:cNvPr id="892933" name="Rectangle 5">
            <a:extLst>
              <a:ext uri="{FF2B5EF4-FFF2-40B4-BE49-F238E27FC236}">
                <a16:creationId xmlns:a16="http://schemas.microsoft.com/office/drawing/2014/main" id="{38252392-0DA1-4039-90AA-A1390176B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85420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6447</TotalTime>
  <Words>2763</Words>
  <Application>Microsoft Office PowerPoint</Application>
  <PresentationFormat>On-screen Show (16:9)</PresentationFormat>
  <Paragraphs>589</Paragraphs>
  <Slides>58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Wingdings</vt:lpstr>
      <vt:lpstr>MS PGothic</vt:lpstr>
      <vt:lpstr>Symbol</vt:lpstr>
      <vt:lpstr>Network</vt:lpstr>
      <vt:lpstr>Microsoft Clip Gallery</vt:lpstr>
      <vt:lpstr>Microsoft Equation 3.0</vt:lpstr>
      <vt:lpstr>Microsoft Excel Chart</vt:lpstr>
      <vt:lpstr>Microsoft Excel Worksheet</vt:lpstr>
      <vt:lpstr>Microsoft ClipArt Gallery</vt:lpstr>
      <vt:lpstr>Unit 02.03.01 CS 5220:  COMPUTER COMMUNICATIONS</vt:lpstr>
      <vt:lpstr>Medium Access Control</vt:lpstr>
      <vt:lpstr>Multiple Access Communications</vt:lpstr>
      <vt:lpstr>Approaches to Media Sharing</vt:lpstr>
      <vt:lpstr>Channelization Example:  Satellite</vt:lpstr>
      <vt:lpstr>Channelization:  Cellular</vt:lpstr>
      <vt:lpstr>Why Channelization?</vt:lpstr>
      <vt:lpstr>Channelization Approaches</vt:lpstr>
      <vt:lpstr>Why not Channelization?</vt:lpstr>
      <vt:lpstr>Scheduling:  Token-Passing</vt:lpstr>
      <vt:lpstr>Scheduling:  Polling</vt:lpstr>
      <vt:lpstr>Random Access</vt:lpstr>
      <vt:lpstr>Delay-Bandwidth Product</vt:lpstr>
      <vt:lpstr>Two-Station Example</vt:lpstr>
      <vt:lpstr>Two-Station MAC Example – CASE I </vt:lpstr>
      <vt:lpstr>Two-Station MAC Example – Case II </vt:lpstr>
      <vt:lpstr>Efficiency of Two-Station Example</vt:lpstr>
      <vt:lpstr>Summary: Normalized Delay-Bandwidth</vt:lpstr>
      <vt:lpstr>Unit 02.03.02 CS 5220:  COMPUTER COMMUNICATIONS</vt:lpstr>
      <vt:lpstr>Random Access</vt:lpstr>
      <vt:lpstr>ALOHA</vt:lpstr>
      <vt:lpstr>ALOHA Model</vt:lpstr>
      <vt:lpstr>Abramson’s Assumption</vt:lpstr>
      <vt:lpstr>Slotted ALOHA</vt:lpstr>
      <vt:lpstr>Slotted ALOHA Model</vt:lpstr>
      <vt:lpstr>Throughput of Slotted ALOHA</vt:lpstr>
      <vt:lpstr>Summary</vt:lpstr>
      <vt:lpstr>Unit 02.03.03 CS 5220:  COMPUTER COMMUNICATIONS</vt:lpstr>
      <vt:lpstr>CSMA</vt:lpstr>
      <vt:lpstr>Carrier Sensing Multiple Access (CSMA)</vt:lpstr>
      <vt:lpstr>CSMA Options: 1-persistent CSMA</vt:lpstr>
      <vt:lpstr>1-Persistent CSMA Throughput</vt:lpstr>
      <vt:lpstr>CSMA Options</vt:lpstr>
      <vt:lpstr>Non-Persistent CSMA Throughput</vt:lpstr>
      <vt:lpstr>CSMA with Collision Detection (CSMA/CD)</vt:lpstr>
      <vt:lpstr>CSMA/CD reaction time</vt:lpstr>
      <vt:lpstr>CSMA-CD Model</vt:lpstr>
      <vt:lpstr>Contention Resolution</vt:lpstr>
      <vt:lpstr>CSMA/CD Throughput</vt:lpstr>
      <vt:lpstr>Summary: Throughput for Random Access MACs</vt:lpstr>
      <vt:lpstr>Unit 02.03.04 CS 5220:  COMPUTER COMMUNICATIONS</vt:lpstr>
      <vt:lpstr>Scheduling for MAC</vt:lpstr>
      <vt:lpstr>Collision-free Reservation System</vt:lpstr>
      <vt:lpstr>Reservation Scheme</vt:lpstr>
      <vt:lpstr>Example (negligible propagation delay)</vt:lpstr>
      <vt:lpstr>Example (non-negligible prop. delay)</vt:lpstr>
      <vt:lpstr>Reservation System Options</vt:lpstr>
      <vt:lpstr>Reservation System Options</vt:lpstr>
      <vt:lpstr>Efficiency of Reservation Systems</vt:lpstr>
      <vt:lpstr>Random Access Reservation Systems</vt:lpstr>
      <vt:lpstr>Example:  GPRS</vt:lpstr>
      <vt:lpstr>Polling Systems</vt:lpstr>
      <vt:lpstr>Polling System Options</vt:lpstr>
      <vt:lpstr>Comparison of MAC approaches</vt:lpstr>
      <vt:lpstr>Comparison of MAC approaches (Cont)</vt:lpstr>
      <vt:lpstr>Typical MAC Efficiencies</vt:lpstr>
      <vt:lpstr>Typical Delay-Bandwidth Products</vt:lpstr>
      <vt:lpstr>Summary: MAC protocol features</vt:lpstr>
    </vt:vector>
  </TitlesOfParts>
  <Company>McGraw-Hill Higher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Nguyen Dang Loc</cp:lastModifiedBy>
  <cp:revision>364</cp:revision>
  <dcterms:created xsi:type="dcterms:W3CDTF">2003-04-11T22:55:48Z</dcterms:created>
  <dcterms:modified xsi:type="dcterms:W3CDTF">2021-08-07T10:32:35Z</dcterms:modified>
</cp:coreProperties>
</file>