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8" r:id="rId3"/>
    <p:sldId id="346" r:id="rId4"/>
    <p:sldId id="329" r:id="rId5"/>
    <p:sldId id="330" r:id="rId6"/>
    <p:sldId id="347" r:id="rId7"/>
    <p:sldId id="331" r:id="rId8"/>
    <p:sldId id="332" r:id="rId9"/>
    <p:sldId id="333" r:id="rId10"/>
    <p:sldId id="334" r:id="rId11"/>
    <p:sldId id="335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8" r:id="rId20"/>
    <p:sldId id="349" r:id="rId21"/>
    <p:sldId id="350" r:id="rId22"/>
    <p:sldId id="372" r:id="rId23"/>
    <p:sldId id="375" r:id="rId24"/>
    <p:sldId id="376" r:id="rId25"/>
    <p:sldId id="377" r:id="rId26"/>
    <p:sldId id="378" r:id="rId27"/>
    <p:sldId id="379" r:id="rId28"/>
    <p:sldId id="380" r:id="rId29"/>
    <p:sldId id="365" r:id="rId30"/>
    <p:sldId id="366" r:id="rId31"/>
    <p:sldId id="371" r:id="rId32"/>
    <p:sldId id="381" r:id="rId33"/>
    <p:sldId id="382" r:id="rId34"/>
    <p:sldId id="383" r:id="rId35"/>
    <p:sldId id="336" r:id="rId36"/>
    <p:sldId id="337" r:id="rId37"/>
    <p:sldId id="384" r:id="rId38"/>
    <p:sldId id="359" r:id="rId39"/>
    <p:sldId id="385" r:id="rId40"/>
    <p:sldId id="386" r:id="rId41"/>
    <p:sldId id="387" r:id="rId42"/>
    <p:sldId id="363" r:id="rId43"/>
    <p:sldId id="388" r:id="rId44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8" autoAdjust="0"/>
    <p:restoredTop sz="88106" autoAdjust="0"/>
  </p:normalViewPr>
  <p:slideViewPr>
    <p:cSldViewPr snapToGrid="0">
      <p:cViewPr varScale="1">
        <p:scale>
          <a:sx n="134" d="100"/>
          <a:sy n="134" d="100"/>
        </p:scale>
        <p:origin x="47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0A49C05A-6958-462F-8B90-371904BD6F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A8B59469-D508-4AD9-B662-0ADA5431AA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C2F57A32-3BED-47CB-9840-BF0E7F8EE7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02951845-F3AE-4A4B-8736-AA0DB98C57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DFCD0FEA-3CD7-4348-A110-DC7B1BD526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49A321C-FD81-47BC-8556-7A9C0EBAD0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F9BEEBE8-8AA1-4E81-802E-4F6AAC6706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D00B41D-022C-4359-A2EB-5ADEE0CD817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0CB1AD93-2F49-4F49-9114-88C6D319E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5280AEF3-E447-4C7C-AF01-6F6CDD1AF6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26AE8D2C-1B02-4EBE-A861-2B84C71AF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305924CD-7CFF-4EC0-8D90-982729E02A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BC4A6C8-A1D0-4A31-BA3D-8125F0B0C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9AD919-9213-4D93-BD8C-AC8A7FD7CEF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B1A0EC0-8143-42FD-B272-5FE3A40691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8006BC9-0AB6-4F72-92E3-7281C74DF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46724041-88D3-4E4A-89D5-239A4D6318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A36A8689-9876-4558-9049-F3A0559E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D0E94242-9F27-4F23-8500-240115CAD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4ACD65-1FE3-4142-8875-A85799019558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0A5FDB9A-87E0-4C26-95C4-1B9C1B1E1C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42639A08-7058-4401-A48E-2E2039CC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A397C360-8B1E-4B44-AE00-F216BB880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688237-4D5E-4A79-BA88-7484F825A216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CCF344F3-6EA0-4F2A-BEBC-8D73E27DF6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1288CE50-A3F7-4FBB-A5FB-0A300A43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A9B444AD-95BA-4155-A04A-F21FC9CF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C5721D-A857-4244-888B-CA2673DEB723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5612F976-DCF0-496D-B746-800E0340F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F098C4-E63B-4977-879E-FF02987AD867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9DB17BE-6598-4BA9-9C37-EFC1CF241D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6988" cy="35877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49A9F3E-1A6A-4F03-9B5C-3CFD42524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93180DB-07F2-465F-87B1-0E9220E55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CD35DD-7DD9-4C49-A9C1-7617C4CE7EEB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317265A-53A4-4149-A422-C70E86B23B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9FAA864-5C6E-4387-95E2-212D81E6A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503EA0B-BD45-4C48-BACD-02362AF5B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B80EF6-1802-40A8-AE37-1A3D80194F3B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7D810AB-8E75-4126-ADB0-D485E881D6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ED55099-9561-4E6A-B7C7-86CA206DF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3797DB1A-1E83-4AFB-AD96-0BECDB92CC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E06E07D0-7822-4AEF-AADD-05A6870C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5E506D54-C6A1-45F1-AF92-E07AF24A9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EE679F-788C-458A-9516-6DA70514A76B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4BF1401-79EA-41C0-A591-3CFFC3559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33F8D-B853-45A4-A9AE-77456BC4D65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32A840B-9CB1-45D4-A900-BBEA72E645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3C46CA-4AB3-425F-8235-78CC78B62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14505768-89FF-4425-A273-201A99F99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14693F23-57E4-4D54-A5FD-775D568A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C70A1733-6E4C-4B06-B991-2AF887AC1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DBE93-4C8A-4306-91E7-23BC9E479D9E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5C4F3529-6592-44F5-A920-E13760050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53359A-C117-4947-AD01-FA9DE5FF013A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388E35F-24BD-4DD2-8643-9DB91F6ECB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EB9D45C-84D6-4DA5-A77E-D9B827C83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B9841935-019D-4F8E-B108-B2E0B8D07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D2D41182-C197-4C45-A88F-82E48D1F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39ED58A-1DDB-4B44-B59D-36AF38C82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B2594-877B-4C39-9E07-02E0AB2466A1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80B14A6E-4E21-4C00-B462-F7867D61C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BB59-9A54-4FCD-A088-206768CDF4C2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2647009-C231-42A5-B50D-287084F07B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DDFD1BA-1DC3-4579-A851-B2ED4A452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E04AECB-B057-445B-A184-3374EA96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C5885D-3BA5-4CF3-B67C-631D95B19D71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D9A5B76-97C3-411B-866B-3E8EDFAC95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715820D-FF90-440D-81C3-8D1F2292B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4A5F231-5B24-4352-8537-4605C5B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4A5B81-4F25-4D0A-BA3D-B3BDE33BDBF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57F40C8-CB7D-4726-8CD5-CB1E793235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1CDBA90-2EB0-49B0-9C35-72E8D32DB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36E34EF-CF6E-4982-AA0E-9624B2B6F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86FE3-0D2E-4E2F-AE29-1B73C60644E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670B678-E96A-42A5-BB33-2A2BB4F1FE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045BD4-B590-4847-83A8-58337138E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9070473-514A-4E1C-9BB2-6134AF3BF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CAF40-8F0D-4739-85C0-E48C013484F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788744F-A274-46D5-A784-8A2B981F45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AE0B79-F4BD-48CA-B315-5476752C3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EEA88F6-646D-499B-B10F-CDD4F9408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E7DD5-9464-4725-8C69-A84FEC5D25A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1655B81-8169-45A7-A769-53BC873AE0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9BDA295-9EEE-4564-8D1C-1F66F3565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1DFED62-584A-4F05-81AA-6204EC2E9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1AC1-878E-478B-A6E6-FE4B670AE478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1955180-B5D1-483E-AA3F-9F31B154D9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861506C-18A9-425F-A290-18B3F26DE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2E033E1-18F4-49C2-8A2A-D92B80BCC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86C534-E7A8-453D-9A24-917C4027C1CB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36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38EB94C-A8F2-48BA-8A5B-C5E9CFBC1D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F35113C-3FEC-4A16-83D4-CFBB64614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AA5569CE-C7EF-4071-82F6-E3978C1F05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2E11956D-E3FA-4B4F-B5A2-68657F29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5D2FD9E-276F-4ED1-9EFA-0FC677B14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893F63-B25A-4702-8A8E-0E4A0AD3B291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20E365E-D8D8-4D68-89FB-71A2B17A4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1F768-984B-4DEB-93D9-B517FDF1E0CA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39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270895B-A2F4-4006-8352-CE3B769B01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F9D24C3-D6AA-4E73-A095-7E6703073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F857D562-6AF0-46C9-898E-380AD7812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66FE7A70-948D-4B52-AF99-EDCE8750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E08FA0D-6F98-4FA3-A875-BBD113339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3D832C-163B-4F69-854B-F467F4D0AFC0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E3E2B1C4-0585-4F0B-8D50-49097DB4B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F23771-FAEB-41B9-A80A-4789E984B56D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40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3867CD7-715F-4D12-A06C-1F46D791B7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A69A93-3ED3-4D3C-B47C-D70D1BA37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9F4F6C33-D9F2-47D2-B7E2-754EF6345B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64A2912B-FB3D-4BAA-B380-F24E2CF5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F11382A-DEB2-48B0-B10A-14D4F324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D3AAFC-336A-4C31-8638-390E93FFEA92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A366A78D-AD01-4B31-943E-4B5A399429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90FA95FA-BA80-49A5-AE7E-8E1DA848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56DBF1D-291F-465E-8334-B131E3E6F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75FE22-1E37-4E6A-84A7-7A3723315B8C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43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7E9E0B30-2AC2-4721-AF86-69238BE6E9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3138C1A8-57C6-40DA-AACD-CB6ABB8B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847F0C42-F305-4EC8-985E-9F850E646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EED7E6-8A0E-4F30-9D3A-13D840FF84D2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18B6D07-4E20-4894-90FB-7589817FD6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0319A26C-CADA-44B3-BC4E-1B3DD50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6CD981C-FA48-4469-B6DE-96DA00E2A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348D92-A7EB-430C-BD34-122CF1235292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C651F108-F419-427A-8C3A-CF1755D81C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7FC9A15-A6B5-4626-84FE-13FFEF8F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5EA63FC-081F-4795-BB37-B8862C839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19055E-419C-4749-8258-C4504C5F7DB3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ABD574DB-205A-43AE-862A-41693D0F9B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9FE2A451-A2F5-4412-8754-4954A757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2C36F3D-7CA8-4BA7-BCA2-EA68B7F6A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F57EF9-D8AC-4493-A4E9-12A319E18A8D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74DCFCEB-4F03-4F56-8286-F00588A256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9AC27BD-1BA7-4C50-BC39-3E21B01B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D1019F9F-84EE-4ABE-9EEC-B3F401A9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DD8A22-D275-4550-8BB3-80A406B11EA6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92462387-7372-4802-94F2-ADB27287F8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EBADCC4A-095E-4F64-A67F-329B67DE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72872F03-4522-450D-AEBD-AB6F8700B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6026D9-04D7-4237-9475-BF8827A4E055}" type="slidenum">
              <a:rPr lang="en-US" altLang="en-US" sz="130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EA802200-3AF5-4D11-8BC8-11E0A6E88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AB44AC-A68E-4CC2-955F-73246B38F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DC82-3C56-43A0-94A4-32866A026FAA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9BAEC-BEB6-441C-8054-E18439FB4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8F28C9-BCE6-415E-91AC-F61CDF384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78B1A-E5D8-48B3-B13C-F5E34A555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4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F54FED-1BA4-4447-BC58-FB3888E47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2B012-D84D-4FB2-82FF-AC668132112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179B58-DE60-42B5-8D25-E84F78777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546F972-0046-4719-BF69-4E4687941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0DE3D-163A-4F2B-BC3A-F7358F8CE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6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84649-BFFA-4E45-8329-521D310D9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A16A-1383-4680-8789-BF99294ED7EC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0DA5B-AEF0-477C-BF2C-BB33CD0DE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DC542-5507-40AB-82BC-48F395539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C43B3-794C-443B-A874-99D4D6FF5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53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9C75EF-F6F5-480E-B2D8-01C3A6D062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02D4E-EC2B-4086-A1E5-29208F92EFEC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ABD257-A959-4377-BAF0-BF032A6A0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8221E9-651D-45EC-BC89-79075BDA0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45C66-4A4B-4367-B9D9-A034471A0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03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3882C1-B6D0-41C2-A456-BDCF14849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BDFD73-9753-42D2-8568-235CF46C9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AF9281-C4E4-494B-804C-76EFF3833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AEE16-2F9F-4892-97A3-C984E2B8C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51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4C21AE-920E-4E45-9A6F-0A7A358F2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CF4934-ABDC-4FB9-B17F-4D1A43747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0141ED0-D73B-4680-B20D-99B03E3EC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A6A-A2E4-4CDD-9EC2-4B427083F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81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7AA899-C126-4B15-BFE6-5EF748634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67800-2198-49F1-B612-0977CC230F80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9CC546-4D9F-43B5-8E26-0959617177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851EFA-0985-46B7-8E30-B87391922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7048A-1323-4FC0-BF58-2B73BAAA3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7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530F1F-2108-4176-B6B0-041081E07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F435B-8568-4F23-9D18-FE349738E6ED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F41075-70DA-4370-908C-EF3ABC177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2283E2E-BD1C-4C76-89A8-BD840A46D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7C98F-A643-4952-9E99-B8F65D4EB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5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117FB-D67D-4DEF-A908-813D21D64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871F-41F3-44FD-8713-8A207787F259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7C8D9-DBA8-41A2-BCD8-80247DDEB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7858AA-73C7-49DF-BB10-2BB277053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6A532-BFB4-4971-B1DF-4D0118C9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14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E5E0E0-4996-44EF-9135-1BC91F16E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489B4-37ED-4EE1-B2D9-B0FDD0444201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05F37C-BE2D-4B44-88B9-7D497806A5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B83381-A2AA-42C6-8F86-B3725B92F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34D72-2B5C-4F9C-ACD3-0F779D83F0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1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D5FC00-6ECA-4517-A1FA-047BA6FFF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22DBF-3A0B-4391-87A0-E59D595D57F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662404-10D8-41A9-AF61-311D4B959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E105B6-37EC-430C-855A-908F2F735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0D0F-D558-492A-9CC6-F5C64D338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61D4267-42B9-4342-A886-A60581CA58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D7B2-89C8-4E88-BE5C-A08BD1A44B4D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65AE65E-9F8E-45BF-98E9-4FA9C557A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E529758-903C-4145-94FC-F086480F7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749C4-C019-466E-858C-88D4F58C01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2F4265-8428-4B08-B382-C94B7707E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1E9DD-700B-419D-BFE1-821A18E26E2E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227705-919E-432F-A655-0F2D8C043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74ABAE-FA95-4FB5-AAE3-15A378556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50A84-89BF-4F97-9A37-64F993A60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6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4E6473-6F78-49B5-BB9A-73580BD394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B2BA-7FF2-40FA-B53C-DBB51A368754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F5FBB5-D703-4F9F-A618-42D712F30F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E5104B-932C-499C-A6F3-0712B0552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9F937-B10F-4145-8BBE-D06404B23A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5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86D74FFA-C1AD-4C56-A5F2-78EFFEC44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EB495D-B759-4EF0-9467-67A9F3EC3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2BC1EA-83F9-459B-B97D-EA28B8C7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8A18F95D-3CD1-42DE-ADC4-9F36C6E1D4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98CA3278-199F-4334-8BB9-7030FF46C5A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10D2D1D2-99E3-419F-9B2E-3E92726315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946D2B74-45E1-4133-9473-B66A360FC2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A57E95FA-C27E-4904-A7D8-D0715371662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781DBE5-1092-470B-849F-BBBFCA9A59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C336DE9-3908-4671-BDA3-6F3DA183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6A7A8C9-B33B-4635-A56D-EFF91E40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53966FE0-D51E-451C-9E26-7B182B89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3D56734D-D622-4730-B3C8-0477564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422D844-BB13-4D1E-8AED-E236ABB6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1418B1F-5F06-421A-A45E-4A1860DD4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DC76E1B-2E14-40B0-893D-B1C43171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51673E8-A7E6-4D77-9049-AD5F89563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0BF00887-F008-4876-9384-288620C2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F17F483-1530-4268-89DC-3EF32901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272BDD13-8CB5-491D-8441-D3874041C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F61287FA-C11C-4639-8ABB-42CC4FCC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F83AB74F-7299-4876-B657-DB06B20A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C3DC2DD-044C-4E5A-A603-58604138B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7A9A3063-46EE-409E-9871-E682C2BC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89DC0BFF-2D6C-4C4C-9543-B3DD7229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D122186A-87D9-464C-ADED-917919FF6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D0294F9-DD9F-4FEA-90F9-710428EA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EAFED15-D382-4EDA-B790-1949C5DB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8199466-41A9-4897-8691-E204046C3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E342497-DD05-4B29-86B5-064717D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A2041E7-7FD2-4FCE-B279-6E724F5A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27E89F0E-7C41-4922-9CB0-88794BAE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906B1394-D1AE-4629-955B-95AD22DB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8F6016C6-93F0-47EA-833E-085EA47F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6470E82A-8F92-460C-8510-DD6F5044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374E14A-3EDA-49E4-A27F-8DE0EE2B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BB99E0A-20C9-44CB-8002-643952297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D93578C-C677-4C28-BFF7-5BE6650C6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9882C216-50D1-415D-9319-F9B5E37D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14B09AB-0E7E-48E3-952A-89314ADF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  <p:sldLayoutId id="2147484397" r:id="rId13"/>
    <p:sldLayoutId id="2147484399" r:id="rId14"/>
    <p:sldLayoutId id="214748440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6.bin"/><Relationship Id="rId2" Type="http://schemas.openxmlformats.org/officeDocument/2006/relationships/notesSlide" Target="../notesSlides/notesSlide20.xml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5.wmf"/><Relationship Id="rId9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E99EA47-4B5B-4501-B9EF-28A21B0EFE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02.04.01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9458" name="Picture 6">
            <a:extLst>
              <a:ext uri="{FF2B5EF4-FFF2-40B4-BE49-F238E27FC236}">
                <a16:creationId xmlns:a16="http://schemas.microsoft.com/office/drawing/2014/main" id="{2E478338-1997-4168-8ACF-A1D1A7AC8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989D8ACF-E25D-4A79-B895-1EEDD9752C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Local Area Networks (LANs)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F87F46CD-F78F-4957-B824-997751D9E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802.3 MAC:  Ethernet</a:t>
            </a:r>
          </a:p>
        </p:txBody>
      </p:sp>
      <p:sp>
        <p:nvSpPr>
          <p:cNvPr id="136194" name="Rectangle 5">
            <a:extLst>
              <a:ext uri="{FF2B5EF4-FFF2-40B4-BE49-F238E27FC236}">
                <a16:creationId xmlns:a16="http://schemas.microsoft.com/office/drawing/2014/main" id="{F718CE79-2547-43CB-A9F0-384508A28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44575"/>
            <a:ext cx="7954963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MAC Protocol: CSMA/CD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000" i="1" dirty="0"/>
              <a:t>Slot Time</a:t>
            </a:r>
            <a:r>
              <a:rPr lang="en-US" altLang="x-none" sz="2000" dirty="0"/>
              <a:t> is the </a:t>
            </a:r>
            <a:r>
              <a:rPr lang="en-US" altLang="x-none" sz="2000" dirty="0">
                <a:solidFill>
                  <a:srgbClr val="FF0000"/>
                </a:solidFill>
              </a:rPr>
              <a:t>critical system parameter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upper bound on time to detect collision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upper bound on time to acquire channel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upper bound on length of frame segment generated by collision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quantum for retransmission scheduling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At least round-trip propagation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Truncated </a:t>
            </a:r>
            <a:r>
              <a:rPr lang="en-US" altLang="x-none" sz="2000" dirty="0">
                <a:solidFill>
                  <a:srgbClr val="FF0000"/>
                </a:solidFill>
              </a:rPr>
              <a:t>binary exponential </a:t>
            </a:r>
            <a:r>
              <a:rPr lang="en-US" altLang="x-none" sz="2000" dirty="0" err="1">
                <a:solidFill>
                  <a:srgbClr val="FF0000"/>
                </a:solidFill>
              </a:rPr>
              <a:t>backoff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 </a:t>
            </a:r>
            <a:r>
              <a:rPr lang="en-US" altLang="x-none" sz="1800" dirty="0"/>
              <a:t>for </a:t>
            </a:r>
            <a:r>
              <a:rPr lang="en-US" altLang="x-none" sz="1800" dirty="0" err="1"/>
              <a:t>n_th</a:t>
            </a:r>
            <a:r>
              <a:rPr lang="en-US" altLang="x-none" sz="1800" dirty="0"/>
              <a:t> retransmission:  0 &lt; r &lt; 2</a:t>
            </a:r>
            <a:r>
              <a:rPr lang="en-US" altLang="x-none" sz="1800" baseline="30000" dirty="0"/>
              <a:t>k</a:t>
            </a:r>
            <a:r>
              <a:rPr lang="en-US" altLang="x-none" sz="1800" dirty="0"/>
              <a:t>,  where k=min(n,10)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00" dirty="0"/>
              <a:t>Give up after 16 retransmissions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>
            <a:extLst>
              <a:ext uri="{FF2B5EF4-FFF2-40B4-BE49-F238E27FC236}">
                <a16:creationId xmlns:a16="http://schemas.microsoft.com/office/drawing/2014/main" id="{547F0538-8CF5-48F1-B657-BA0B45A35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1763" y="92075"/>
            <a:ext cx="53292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IEEE 802.3 Original Parameters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957D8863-F89D-436D-90BF-114F97B93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35275" y="1085850"/>
            <a:ext cx="5851525" cy="3049588"/>
          </a:xfrm>
        </p:spPr>
        <p:txBody>
          <a:bodyPr/>
          <a:lstStyle/>
          <a:p>
            <a:pPr eaLnBrk="1" hangingPunct="1"/>
            <a:r>
              <a:rPr lang="en-US" altLang="en-US"/>
              <a:t>Transmission Rate:  10 Mbps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Minimum Frame:     </a:t>
            </a:r>
            <a:r>
              <a:rPr lang="en-US" altLang="en-US">
                <a:solidFill>
                  <a:srgbClr val="FF3300"/>
                </a:solidFill>
              </a:rPr>
              <a:t>512 bits = 64 bytes</a:t>
            </a:r>
          </a:p>
          <a:p>
            <a:pPr eaLnBrk="1" hangingPunct="1"/>
            <a:r>
              <a:rPr lang="en-US" altLang="en-US"/>
              <a:t>Max Length:   2500 meters + 4 repeaters</a:t>
            </a:r>
          </a:p>
          <a:p>
            <a:pPr eaLnBrk="1" hangingPunct="1"/>
            <a:r>
              <a:rPr lang="en-US" altLang="en-US"/>
              <a:t>Slot time:  51.2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sec =&gt; 512 bits/10 Mbps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i="1"/>
              <a:t>Each x10 increase in bit rate, must be accompanied by x10 decrease in distance, or x10 increase in minimum frame size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7891" name="Group 12">
            <a:extLst>
              <a:ext uri="{FF2B5EF4-FFF2-40B4-BE49-F238E27FC236}">
                <a16:creationId xmlns:a16="http://schemas.microsoft.com/office/drawing/2014/main" id="{7D255FF1-D6BF-408F-8E75-A210BAEC2B56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A17C65E-5037-4AEB-897A-5AF386915BFF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36DEDA-7F37-4873-9DF9-B4E52D565483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7">
            <a:extLst>
              <a:ext uri="{FF2B5EF4-FFF2-40B4-BE49-F238E27FC236}">
                <a16:creationId xmlns:a16="http://schemas.microsoft.com/office/drawing/2014/main" id="{1D2AB902-DF1C-4561-8929-3187D1288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802.3 MAC Frame</a:t>
            </a:r>
          </a:p>
        </p:txBody>
      </p:sp>
      <p:sp>
        <p:nvSpPr>
          <p:cNvPr id="144386" name="Rectangle 57">
            <a:extLst>
              <a:ext uri="{FF2B5EF4-FFF2-40B4-BE49-F238E27FC236}">
                <a16:creationId xmlns:a16="http://schemas.microsoft.com/office/drawing/2014/main" id="{457AAEC0-031C-4558-A5EF-F15A7527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1597025"/>
            <a:ext cx="6188075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4387" name="Rectangle 58">
            <a:extLst>
              <a:ext uri="{FF2B5EF4-FFF2-40B4-BE49-F238E27FC236}">
                <a16:creationId xmlns:a16="http://schemas.microsoft.com/office/drawing/2014/main" id="{B848B532-A953-4637-9075-BFFFC64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1635125"/>
            <a:ext cx="1952625" cy="3016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4388" name="Rectangle 59">
            <a:extLst>
              <a:ext uri="{FF2B5EF4-FFF2-40B4-BE49-F238E27FC236}">
                <a16:creationId xmlns:a16="http://schemas.microsoft.com/office/drawing/2014/main" id="{59C80914-BE43-420E-8AC8-8E7B51E6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651000"/>
            <a:ext cx="87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Preamble</a:t>
            </a:r>
          </a:p>
        </p:txBody>
      </p:sp>
      <p:sp>
        <p:nvSpPr>
          <p:cNvPr id="39941" name="Line 60">
            <a:extLst>
              <a:ext uri="{FF2B5EF4-FFF2-40B4-BE49-F238E27FC236}">
                <a16:creationId xmlns:a16="http://schemas.microsoft.com/office/drawing/2014/main" id="{07003E66-89F0-46A7-8E99-35EDF5F5A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1597025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Rectangle 61">
            <a:extLst>
              <a:ext uri="{FF2B5EF4-FFF2-40B4-BE49-F238E27FC236}">
                <a16:creationId xmlns:a16="http://schemas.microsoft.com/office/drawing/2014/main" id="{839E973A-4645-4F5F-9A14-5233A315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660525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SD</a:t>
            </a:r>
          </a:p>
        </p:txBody>
      </p:sp>
      <p:sp>
        <p:nvSpPr>
          <p:cNvPr id="39943" name="Line 62">
            <a:extLst>
              <a:ext uri="{FF2B5EF4-FFF2-40B4-BE49-F238E27FC236}">
                <a16:creationId xmlns:a16="http://schemas.microsoft.com/office/drawing/2014/main" id="{0C644561-D3AA-4E09-B421-8EA4D3490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Rectangle 63">
            <a:extLst>
              <a:ext uri="{FF2B5EF4-FFF2-40B4-BE49-F238E27FC236}">
                <a16:creationId xmlns:a16="http://schemas.microsoft.com/office/drawing/2014/main" id="{75B4BE94-8CAB-4C6A-86CB-E53B67FF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1555750"/>
            <a:ext cx="1001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Destination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address</a:t>
            </a:r>
          </a:p>
        </p:txBody>
      </p:sp>
      <p:sp>
        <p:nvSpPr>
          <p:cNvPr id="39945" name="Line 64">
            <a:extLst>
              <a:ext uri="{FF2B5EF4-FFF2-40B4-BE49-F238E27FC236}">
                <a16:creationId xmlns:a16="http://schemas.microsoft.com/office/drawing/2014/main" id="{1B058879-2C44-4B78-AB51-5BDB33555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Rectangle 65">
            <a:extLst>
              <a:ext uri="{FF2B5EF4-FFF2-40B4-BE49-F238E27FC236}">
                <a16:creationId xmlns:a16="http://schemas.microsoft.com/office/drawing/2014/main" id="{B5875F2B-C51D-4D6C-B57A-F4B63162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1555750"/>
            <a:ext cx="752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Source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address</a:t>
            </a:r>
          </a:p>
        </p:txBody>
      </p:sp>
      <p:sp>
        <p:nvSpPr>
          <p:cNvPr id="39947" name="Line 66">
            <a:extLst>
              <a:ext uri="{FF2B5EF4-FFF2-40B4-BE49-F238E27FC236}">
                <a16:creationId xmlns:a16="http://schemas.microsoft.com/office/drawing/2014/main" id="{A5D7D830-8D0A-4DA6-9D4D-D8E71FF12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Rectangle 67">
            <a:extLst>
              <a:ext uri="{FF2B5EF4-FFF2-40B4-BE49-F238E27FC236}">
                <a16:creationId xmlns:a16="http://schemas.microsoft.com/office/drawing/2014/main" id="{9400BEC7-9F86-470D-9B72-8FD7506B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651000"/>
            <a:ext cx="66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Length</a:t>
            </a:r>
          </a:p>
        </p:txBody>
      </p:sp>
      <p:sp>
        <p:nvSpPr>
          <p:cNvPr id="39949" name="Line 68">
            <a:extLst>
              <a:ext uri="{FF2B5EF4-FFF2-40B4-BE49-F238E27FC236}">
                <a16:creationId xmlns:a16="http://schemas.microsoft.com/office/drawing/2014/main" id="{E86B5D09-74DB-4D1F-98EA-C2498D43F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Rectangle 69">
            <a:extLst>
              <a:ext uri="{FF2B5EF4-FFF2-40B4-BE49-F238E27FC236}">
                <a16:creationId xmlns:a16="http://schemas.microsoft.com/office/drawing/2014/main" id="{6E4FE5AC-4729-4715-BAD9-3D1AA56E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1631950"/>
            <a:ext cx="1003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Information</a:t>
            </a:r>
          </a:p>
        </p:txBody>
      </p:sp>
      <p:sp>
        <p:nvSpPr>
          <p:cNvPr id="39951" name="Line 70">
            <a:extLst>
              <a:ext uri="{FF2B5EF4-FFF2-40B4-BE49-F238E27FC236}">
                <a16:creationId xmlns:a16="http://schemas.microsoft.com/office/drawing/2014/main" id="{909A4E9C-B6E1-4534-BB64-BA8E0430E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Rectangle 71">
            <a:extLst>
              <a:ext uri="{FF2B5EF4-FFF2-40B4-BE49-F238E27FC236}">
                <a16:creationId xmlns:a16="http://schemas.microsoft.com/office/drawing/2014/main" id="{B3333A98-2E53-4C0A-8F2D-C71CD180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1641475"/>
            <a:ext cx="444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Pad</a:t>
            </a:r>
          </a:p>
        </p:txBody>
      </p:sp>
      <p:sp>
        <p:nvSpPr>
          <p:cNvPr id="39953" name="Line 72">
            <a:extLst>
              <a:ext uri="{FF2B5EF4-FFF2-40B4-BE49-F238E27FC236}">
                <a16:creationId xmlns:a16="http://schemas.microsoft.com/office/drawing/2014/main" id="{EDA86A98-FF17-45C1-AA87-A8B612439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1597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Rectangle 73">
            <a:extLst>
              <a:ext uri="{FF2B5EF4-FFF2-40B4-BE49-F238E27FC236}">
                <a16:creationId xmlns:a16="http://schemas.microsoft.com/office/drawing/2014/main" id="{0BC3B023-9E33-44A6-B172-D3E7017C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163195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FCS</a:t>
            </a:r>
          </a:p>
        </p:txBody>
      </p:sp>
      <p:sp>
        <p:nvSpPr>
          <p:cNvPr id="144403" name="Rectangle 74">
            <a:extLst>
              <a:ext uri="{FF2B5EF4-FFF2-40B4-BE49-F238E27FC236}">
                <a16:creationId xmlns:a16="http://schemas.microsoft.com/office/drawing/2014/main" id="{DDB5E1B0-E506-42D2-8EA9-469CCE09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346200"/>
            <a:ext cx="233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7</a:t>
            </a:r>
          </a:p>
        </p:txBody>
      </p:sp>
      <p:sp>
        <p:nvSpPr>
          <p:cNvPr id="144404" name="Rectangle 75">
            <a:extLst>
              <a:ext uri="{FF2B5EF4-FFF2-40B4-BE49-F238E27FC236}">
                <a16:creationId xmlns:a16="http://schemas.microsoft.com/office/drawing/2014/main" id="{A99244F0-5080-40AE-8279-FC7E7BBA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1346200"/>
            <a:ext cx="233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1</a:t>
            </a:r>
          </a:p>
        </p:txBody>
      </p:sp>
      <p:sp>
        <p:nvSpPr>
          <p:cNvPr id="144405" name="Rectangle 76">
            <a:extLst>
              <a:ext uri="{FF2B5EF4-FFF2-40B4-BE49-F238E27FC236}">
                <a16:creationId xmlns:a16="http://schemas.microsoft.com/office/drawing/2014/main" id="{619362A7-CB2C-43E1-9BF2-69F652D73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346200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 6</a:t>
            </a:r>
          </a:p>
        </p:txBody>
      </p:sp>
      <p:sp>
        <p:nvSpPr>
          <p:cNvPr id="144406" name="Rectangle 77">
            <a:extLst>
              <a:ext uri="{FF2B5EF4-FFF2-40B4-BE49-F238E27FC236}">
                <a16:creationId xmlns:a16="http://schemas.microsoft.com/office/drawing/2014/main" id="{A8A143F8-8F68-4ECF-989D-C451D1D7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1346200"/>
            <a:ext cx="23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6</a:t>
            </a:r>
          </a:p>
        </p:txBody>
      </p:sp>
      <p:sp>
        <p:nvSpPr>
          <p:cNvPr id="144407" name="Rectangle 78">
            <a:extLst>
              <a:ext uri="{FF2B5EF4-FFF2-40B4-BE49-F238E27FC236}">
                <a16:creationId xmlns:a16="http://schemas.microsoft.com/office/drawing/2014/main" id="{37A36516-2968-4008-A152-B574F9E0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346200"/>
            <a:ext cx="233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2</a:t>
            </a:r>
          </a:p>
        </p:txBody>
      </p:sp>
      <p:sp>
        <p:nvSpPr>
          <p:cNvPr id="144408" name="Rectangle 79">
            <a:extLst>
              <a:ext uri="{FF2B5EF4-FFF2-40B4-BE49-F238E27FC236}">
                <a16:creationId xmlns:a16="http://schemas.microsoft.com/office/drawing/2014/main" id="{61DBC6EE-D3B6-459F-99A7-2465EA6E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1346200"/>
            <a:ext cx="233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4</a:t>
            </a:r>
          </a:p>
        </p:txBody>
      </p:sp>
      <p:sp>
        <p:nvSpPr>
          <p:cNvPr id="39961" name="Line 80">
            <a:extLst>
              <a:ext uri="{FF2B5EF4-FFF2-40B4-BE49-F238E27FC236}">
                <a16:creationId xmlns:a16="http://schemas.microsoft.com/office/drawing/2014/main" id="{6A4D7FF8-E363-4658-B0B5-5EB566C67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163" y="1193800"/>
            <a:ext cx="2041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81">
            <a:extLst>
              <a:ext uri="{FF2B5EF4-FFF2-40B4-BE49-F238E27FC236}">
                <a16:creationId xmlns:a16="http://schemas.microsoft.com/office/drawing/2014/main" id="{FB729244-FB7B-46AF-946A-E4FBAD990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1222375"/>
            <a:ext cx="218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1" name="Rectangle 82">
            <a:extLst>
              <a:ext uri="{FF2B5EF4-FFF2-40B4-BE49-F238E27FC236}">
                <a16:creationId xmlns:a16="http://schemas.microsoft.com/office/drawing/2014/main" id="{EDCBD344-97D8-442A-9309-1C82FC36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2051050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64 - 1518 bytes</a:t>
            </a:r>
          </a:p>
        </p:txBody>
      </p:sp>
      <p:sp>
        <p:nvSpPr>
          <p:cNvPr id="144412" name="Rectangle 83">
            <a:extLst>
              <a:ext uri="{FF2B5EF4-FFF2-40B4-BE49-F238E27FC236}">
                <a16:creationId xmlns:a16="http://schemas.microsoft.com/office/drawing/2014/main" id="{9E692078-9000-4069-A571-D1C7353D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2032000"/>
            <a:ext cx="61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Synch</a:t>
            </a:r>
          </a:p>
        </p:txBody>
      </p:sp>
      <p:sp>
        <p:nvSpPr>
          <p:cNvPr id="144413" name="Rectangle 84">
            <a:extLst>
              <a:ext uri="{FF2B5EF4-FFF2-40B4-BE49-F238E27FC236}">
                <a16:creationId xmlns:a16="http://schemas.microsoft.com/office/drawing/2014/main" id="{8B17B980-59FD-4361-8678-F2C96412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032000"/>
            <a:ext cx="5794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Start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frame</a:t>
            </a:r>
          </a:p>
        </p:txBody>
      </p:sp>
      <p:sp>
        <p:nvSpPr>
          <p:cNvPr id="39966" name="Rectangle 98">
            <a:extLst>
              <a:ext uri="{FF2B5EF4-FFF2-40B4-BE49-F238E27FC236}">
                <a16:creationId xmlns:a16="http://schemas.microsoft.com/office/drawing/2014/main" id="{9DFDEA58-8703-4EEF-9854-A27AC9FD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038225"/>
            <a:ext cx="17097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802.3 MAC Frame</a:t>
            </a:r>
          </a:p>
        </p:txBody>
      </p:sp>
      <p:sp>
        <p:nvSpPr>
          <p:cNvPr id="39967" name="Line 99">
            <a:extLst>
              <a:ext uri="{FF2B5EF4-FFF2-40B4-BE49-F238E27FC236}">
                <a16:creationId xmlns:a16="http://schemas.microsoft.com/office/drawing/2014/main" id="{D40D003B-3D0F-4407-BA3D-78CDE4D30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2068513"/>
            <a:ext cx="473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en-US"/>
          </a:p>
        </p:txBody>
      </p:sp>
      <p:sp>
        <p:nvSpPr>
          <p:cNvPr id="39968" name="Text Box 100">
            <a:extLst>
              <a:ext uri="{FF2B5EF4-FFF2-40B4-BE49-F238E27FC236}">
                <a16:creationId xmlns:a16="http://schemas.microsoft.com/office/drawing/2014/main" id="{4FE3F5D9-58D0-49FD-BFCA-BE1E8B89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730500"/>
            <a:ext cx="7853362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Every frame transmission begins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ea typeface="ＭＳ Ｐゴシック" panose="020B0600070205080204" pitchFamily="34" charset="-128"/>
              </a:rPr>
              <a:t>from scratch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ja-JP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Preamble helps receivers synchronize their clocks to transmitter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7 bytes of 10101010 generate a square wave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Start frame byte changes to 1010101</a:t>
            </a:r>
            <a:r>
              <a:rPr lang="en-US" altLang="en-US" sz="1800" b="1">
                <a:solidFill>
                  <a:srgbClr val="FF33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Receivers look for change in 10 pattern</a:t>
            </a:r>
          </a:p>
        </p:txBody>
      </p:sp>
      <p:sp>
        <p:nvSpPr>
          <p:cNvPr id="144417" name="Oval 101">
            <a:extLst>
              <a:ext uri="{FF2B5EF4-FFF2-40B4-BE49-F238E27FC236}">
                <a16:creationId xmlns:a16="http://schemas.microsoft.com/office/drawing/2014/main" id="{D2D7EA8D-5C29-4678-8D99-E5191631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570038"/>
            <a:ext cx="1770063" cy="42227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CDF2905-86D5-4031-B5FF-05238862E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802.3 MAC Frame</a:t>
            </a:r>
          </a:p>
        </p:txBody>
      </p:sp>
      <p:sp>
        <p:nvSpPr>
          <p:cNvPr id="146436" name="Rectangle 4" descr="Narrow horizontal">
            <a:extLst>
              <a:ext uri="{FF2B5EF4-FFF2-40B4-BE49-F238E27FC236}">
                <a16:creationId xmlns:a16="http://schemas.microsoft.com/office/drawing/2014/main" id="{53D0F6C2-48B6-4587-85BE-C26C3054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2693988"/>
            <a:ext cx="2408237" cy="285750"/>
          </a:xfrm>
          <a:prstGeom prst="rect">
            <a:avLst/>
          </a:prstGeom>
          <a:pattFill prst="narHorz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37" name="Rectangle 5" descr="Narrow horizontal">
            <a:extLst>
              <a:ext uri="{FF2B5EF4-FFF2-40B4-BE49-F238E27FC236}">
                <a16:creationId xmlns:a16="http://schemas.microsoft.com/office/drawing/2014/main" id="{A9010C53-BB8B-4B60-ADFB-500BB477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198813"/>
            <a:ext cx="2408238" cy="285750"/>
          </a:xfrm>
          <a:prstGeom prst="rect">
            <a:avLst/>
          </a:prstGeom>
          <a:pattFill prst="narHorz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38" name="Rectangle 6" descr="25%">
            <a:extLst>
              <a:ext uri="{FF2B5EF4-FFF2-40B4-BE49-F238E27FC236}">
                <a16:creationId xmlns:a16="http://schemas.microsoft.com/office/drawing/2014/main" id="{40E91A6B-7528-40D5-A3A9-27ED4275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684588"/>
            <a:ext cx="2108200" cy="285750"/>
          </a:xfrm>
          <a:prstGeom prst="rect">
            <a:avLst/>
          </a:prstGeom>
          <a:pattFill prst="pct2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39" name="Rectangle 7" descr="25%">
            <a:extLst>
              <a:ext uri="{FF2B5EF4-FFF2-40B4-BE49-F238E27FC236}">
                <a16:creationId xmlns:a16="http://schemas.microsoft.com/office/drawing/2014/main" id="{BEA8A1D5-7FDC-40B4-A385-08C2A375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4227513"/>
            <a:ext cx="2106613" cy="285750"/>
          </a:xfrm>
          <a:prstGeom prst="rect">
            <a:avLst/>
          </a:prstGeom>
          <a:pattFill prst="pct2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B246D456-DA60-4E07-8E81-89ED1255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684463"/>
            <a:ext cx="295275" cy="3000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13012BB9-11FA-42BC-987C-5771D30E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189288"/>
            <a:ext cx="304800" cy="3000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2" name="Rectangle 10">
            <a:extLst>
              <a:ext uri="{FF2B5EF4-FFF2-40B4-BE49-F238E27FC236}">
                <a16:creationId xmlns:a16="http://schemas.microsoft.com/office/drawing/2014/main" id="{962EF1A6-593A-45B4-B64E-FE064484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675063"/>
            <a:ext cx="314325" cy="3000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3" name="Rectangle 11">
            <a:extLst>
              <a:ext uri="{FF2B5EF4-FFF2-40B4-BE49-F238E27FC236}">
                <a16:creationId xmlns:a16="http://schemas.microsoft.com/office/drawing/2014/main" id="{BB6E0133-A365-490C-ABC2-1DFE83C0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4217988"/>
            <a:ext cx="314325" cy="3000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4" name="Rectangle 12">
            <a:extLst>
              <a:ext uri="{FF2B5EF4-FFF2-40B4-BE49-F238E27FC236}">
                <a16:creationId xmlns:a16="http://schemas.microsoft.com/office/drawing/2014/main" id="{7AF188C6-6BED-4C1B-9677-C805292E8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1484313"/>
            <a:ext cx="6188075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5" name="Rectangle 13">
            <a:extLst>
              <a:ext uri="{FF2B5EF4-FFF2-40B4-BE49-F238E27FC236}">
                <a16:creationId xmlns:a16="http://schemas.microsoft.com/office/drawing/2014/main" id="{22DD1508-3D87-48D6-A38E-50476EDF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1522413"/>
            <a:ext cx="1952625" cy="3000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  <p:sp>
        <p:nvSpPr>
          <p:cNvPr id="146446" name="Rectangle 14">
            <a:extLst>
              <a:ext uri="{FF2B5EF4-FFF2-40B4-BE49-F238E27FC236}">
                <a16:creationId xmlns:a16="http://schemas.microsoft.com/office/drawing/2014/main" id="{1A6ECDE7-595B-444D-A2BC-C13B5003B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539875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Preamble</a:t>
            </a:r>
          </a:p>
        </p:txBody>
      </p:sp>
      <p:sp>
        <p:nvSpPr>
          <p:cNvPr id="41997" name="Line 15">
            <a:extLst>
              <a:ext uri="{FF2B5EF4-FFF2-40B4-BE49-F238E27FC236}">
                <a16:creationId xmlns:a16="http://schemas.microsoft.com/office/drawing/2014/main" id="{265A6621-6E9F-40EA-81E9-15695DD20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8313" y="1484313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8" name="Rectangle 16">
            <a:extLst>
              <a:ext uri="{FF2B5EF4-FFF2-40B4-BE49-F238E27FC236}">
                <a16:creationId xmlns:a16="http://schemas.microsoft.com/office/drawing/2014/main" id="{263B6238-BCD9-4354-8ACA-F444F953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1549400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SD</a:t>
            </a:r>
          </a:p>
        </p:txBody>
      </p:sp>
      <p:sp>
        <p:nvSpPr>
          <p:cNvPr id="41999" name="Line 17">
            <a:extLst>
              <a:ext uri="{FF2B5EF4-FFF2-40B4-BE49-F238E27FC236}">
                <a16:creationId xmlns:a16="http://schemas.microsoft.com/office/drawing/2014/main" id="{5C9A024A-9143-448A-880A-102B087AA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Rectangle 18">
            <a:extLst>
              <a:ext uri="{FF2B5EF4-FFF2-40B4-BE49-F238E27FC236}">
                <a16:creationId xmlns:a16="http://schemas.microsoft.com/office/drawing/2014/main" id="{9E637F0C-1A59-4688-A9A3-A65E7465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444625"/>
            <a:ext cx="1001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Destination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address</a:t>
            </a:r>
          </a:p>
        </p:txBody>
      </p:sp>
      <p:sp>
        <p:nvSpPr>
          <p:cNvPr id="42001" name="Line 19">
            <a:extLst>
              <a:ext uri="{FF2B5EF4-FFF2-40B4-BE49-F238E27FC236}">
                <a16:creationId xmlns:a16="http://schemas.microsoft.com/office/drawing/2014/main" id="{9524DC86-CAC6-4C47-ABD7-CAD2419D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2" name="Rectangle 20">
            <a:extLst>
              <a:ext uri="{FF2B5EF4-FFF2-40B4-BE49-F238E27FC236}">
                <a16:creationId xmlns:a16="http://schemas.microsoft.com/office/drawing/2014/main" id="{2D960D8A-8063-4758-A5E3-7F989564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444625"/>
            <a:ext cx="752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Source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address</a:t>
            </a:r>
          </a:p>
        </p:txBody>
      </p:sp>
      <p:sp>
        <p:nvSpPr>
          <p:cNvPr id="42003" name="Line 21">
            <a:extLst>
              <a:ext uri="{FF2B5EF4-FFF2-40B4-BE49-F238E27FC236}">
                <a16:creationId xmlns:a16="http://schemas.microsoft.com/office/drawing/2014/main" id="{BD3D87E6-D24E-45EB-A364-099B9B749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4" name="Rectangle 22">
            <a:extLst>
              <a:ext uri="{FF2B5EF4-FFF2-40B4-BE49-F238E27FC236}">
                <a16:creationId xmlns:a16="http://schemas.microsoft.com/office/drawing/2014/main" id="{141F547B-5205-4DA1-894B-FE7B17BA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539875"/>
            <a:ext cx="665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Length</a:t>
            </a:r>
          </a:p>
        </p:txBody>
      </p:sp>
      <p:sp>
        <p:nvSpPr>
          <p:cNvPr id="42005" name="Line 23">
            <a:extLst>
              <a:ext uri="{FF2B5EF4-FFF2-40B4-BE49-F238E27FC236}">
                <a16:creationId xmlns:a16="http://schemas.microsoft.com/office/drawing/2014/main" id="{0F8DA4ED-AC1B-46CE-A6C8-1382AFD23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Rectangle 24">
            <a:extLst>
              <a:ext uri="{FF2B5EF4-FFF2-40B4-BE49-F238E27FC236}">
                <a16:creationId xmlns:a16="http://schemas.microsoft.com/office/drawing/2014/main" id="{DA7B66C1-CE6E-480E-B8C0-7E40D74E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152082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Information</a:t>
            </a:r>
          </a:p>
        </p:txBody>
      </p:sp>
      <p:sp>
        <p:nvSpPr>
          <p:cNvPr id="42007" name="Line 25">
            <a:extLst>
              <a:ext uri="{FF2B5EF4-FFF2-40B4-BE49-F238E27FC236}">
                <a16:creationId xmlns:a16="http://schemas.microsoft.com/office/drawing/2014/main" id="{C5D10659-0C52-4BBC-97A1-B7FF286FF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>
            <a:extLst>
              <a:ext uri="{FF2B5EF4-FFF2-40B4-BE49-F238E27FC236}">
                <a16:creationId xmlns:a16="http://schemas.microsoft.com/office/drawing/2014/main" id="{DADC07F8-5AA3-4FDC-BFAF-0F660E50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530350"/>
            <a:ext cx="446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Pad</a:t>
            </a:r>
          </a:p>
        </p:txBody>
      </p:sp>
      <p:sp>
        <p:nvSpPr>
          <p:cNvPr id="42009" name="Line 27">
            <a:extLst>
              <a:ext uri="{FF2B5EF4-FFF2-40B4-BE49-F238E27FC236}">
                <a16:creationId xmlns:a16="http://schemas.microsoft.com/office/drawing/2014/main" id="{5D99C71B-2F71-432E-B863-878462A03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14843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Rectangle 28">
            <a:extLst>
              <a:ext uri="{FF2B5EF4-FFF2-40B4-BE49-F238E27FC236}">
                <a16:creationId xmlns:a16="http://schemas.microsoft.com/office/drawing/2014/main" id="{2788B0AB-89E3-4629-9385-4B98715A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1520825"/>
            <a:ext cx="484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FCS</a:t>
            </a:r>
          </a:p>
        </p:txBody>
      </p:sp>
      <p:sp>
        <p:nvSpPr>
          <p:cNvPr id="146461" name="Rectangle 29">
            <a:extLst>
              <a:ext uri="{FF2B5EF4-FFF2-40B4-BE49-F238E27FC236}">
                <a16:creationId xmlns:a16="http://schemas.microsoft.com/office/drawing/2014/main" id="{A78061B5-98B4-42BF-AB34-4552127B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1235075"/>
            <a:ext cx="233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7</a:t>
            </a:r>
          </a:p>
        </p:txBody>
      </p:sp>
      <p:sp>
        <p:nvSpPr>
          <p:cNvPr id="146462" name="Rectangle 30">
            <a:extLst>
              <a:ext uri="{FF2B5EF4-FFF2-40B4-BE49-F238E27FC236}">
                <a16:creationId xmlns:a16="http://schemas.microsoft.com/office/drawing/2014/main" id="{DA033136-2DE3-4C52-BD30-084C3302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235075"/>
            <a:ext cx="233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1</a:t>
            </a:r>
          </a:p>
        </p:txBody>
      </p:sp>
      <p:sp>
        <p:nvSpPr>
          <p:cNvPr id="146463" name="Rectangle 31">
            <a:extLst>
              <a:ext uri="{FF2B5EF4-FFF2-40B4-BE49-F238E27FC236}">
                <a16:creationId xmlns:a16="http://schemas.microsoft.com/office/drawing/2014/main" id="{E8DC2494-5EDE-49C6-A11E-E2EA649F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1235075"/>
            <a:ext cx="280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 6</a:t>
            </a:r>
          </a:p>
        </p:txBody>
      </p:sp>
      <p:sp>
        <p:nvSpPr>
          <p:cNvPr id="146464" name="Rectangle 32">
            <a:extLst>
              <a:ext uri="{FF2B5EF4-FFF2-40B4-BE49-F238E27FC236}">
                <a16:creationId xmlns:a16="http://schemas.microsoft.com/office/drawing/2014/main" id="{5F2E87B7-4E90-4CCE-A963-4FE2F0B0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1235075"/>
            <a:ext cx="233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6</a:t>
            </a:r>
          </a:p>
        </p:txBody>
      </p:sp>
      <p:sp>
        <p:nvSpPr>
          <p:cNvPr id="146465" name="Rectangle 33">
            <a:extLst>
              <a:ext uri="{FF2B5EF4-FFF2-40B4-BE49-F238E27FC236}">
                <a16:creationId xmlns:a16="http://schemas.microsoft.com/office/drawing/2014/main" id="{BCECEC3C-7787-4B9D-9E0B-15640E71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1235075"/>
            <a:ext cx="233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2</a:t>
            </a:r>
          </a:p>
        </p:txBody>
      </p:sp>
      <p:sp>
        <p:nvSpPr>
          <p:cNvPr id="146466" name="Rectangle 34">
            <a:extLst>
              <a:ext uri="{FF2B5EF4-FFF2-40B4-BE49-F238E27FC236}">
                <a16:creationId xmlns:a16="http://schemas.microsoft.com/office/drawing/2014/main" id="{F9028F87-BD27-4B4C-90F6-AB03263D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1235075"/>
            <a:ext cx="233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4</a:t>
            </a:r>
          </a:p>
        </p:txBody>
      </p:sp>
      <p:sp>
        <p:nvSpPr>
          <p:cNvPr id="42017" name="Line 35">
            <a:extLst>
              <a:ext uri="{FF2B5EF4-FFF2-40B4-BE49-F238E27FC236}">
                <a16:creationId xmlns:a16="http://schemas.microsoft.com/office/drawing/2014/main" id="{4B2BA439-A988-435F-9E7B-6F12E8B49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163" y="1082675"/>
            <a:ext cx="2041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6">
            <a:extLst>
              <a:ext uri="{FF2B5EF4-FFF2-40B4-BE49-F238E27FC236}">
                <a16:creationId xmlns:a16="http://schemas.microsoft.com/office/drawing/2014/main" id="{C64B8CBE-9124-4819-9745-0F51DA5D4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1111250"/>
            <a:ext cx="218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9" name="Rectangle 37">
            <a:extLst>
              <a:ext uri="{FF2B5EF4-FFF2-40B4-BE49-F238E27FC236}">
                <a16:creationId xmlns:a16="http://schemas.microsoft.com/office/drawing/2014/main" id="{CE595F68-4770-408F-9567-17169656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1939925"/>
            <a:ext cx="1328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64 - 1518 bytes</a:t>
            </a:r>
          </a:p>
        </p:txBody>
      </p:sp>
      <p:sp>
        <p:nvSpPr>
          <p:cNvPr id="146470" name="Rectangle 38">
            <a:extLst>
              <a:ext uri="{FF2B5EF4-FFF2-40B4-BE49-F238E27FC236}">
                <a16:creationId xmlns:a16="http://schemas.microsoft.com/office/drawing/2014/main" id="{0753CBA6-F5FE-463A-B53E-AADDE53A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920875"/>
            <a:ext cx="619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Synch</a:t>
            </a:r>
          </a:p>
        </p:txBody>
      </p:sp>
      <p:sp>
        <p:nvSpPr>
          <p:cNvPr id="146471" name="Rectangle 39">
            <a:extLst>
              <a:ext uri="{FF2B5EF4-FFF2-40B4-BE49-F238E27FC236}">
                <a16:creationId xmlns:a16="http://schemas.microsoft.com/office/drawing/2014/main" id="{1F93D22D-72C9-4F8D-9866-2DF4C3CF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1920875"/>
            <a:ext cx="5794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Start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frame</a:t>
            </a:r>
          </a:p>
        </p:txBody>
      </p:sp>
      <p:sp>
        <p:nvSpPr>
          <p:cNvPr id="146472" name="Rectangle 40">
            <a:extLst>
              <a:ext uri="{FF2B5EF4-FFF2-40B4-BE49-F238E27FC236}">
                <a16:creationId xmlns:a16="http://schemas.microsoft.com/office/drawing/2014/main" id="{460BE347-8A30-47F4-8D9D-8D57E8E6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701925"/>
            <a:ext cx="233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0</a:t>
            </a:r>
          </a:p>
        </p:txBody>
      </p:sp>
      <p:sp>
        <p:nvSpPr>
          <p:cNvPr id="42023" name="Line 41">
            <a:extLst>
              <a:ext uri="{FF2B5EF4-FFF2-40B4-BE49-F238E27FC236}">
                <a16:creationId xmlns:a16="http://schemas.microsoft.com/office/drawing/2014/main" id="{02C89DD6-547F-4774-81F0-5E8820272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375" y="26939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4" name="Rectangle 42">
            <a:extLst>
              <a:ext uri="{FF2B5EF4-FFF2-40B4-BE49-F238E27FC236}">
                <a16:creationId xmlns:a16="http://schemas.microsoft.com/office/drawing/2014/main" id="{D96FEBEA-A708-4CDB-B5A6-5CD6BB67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2711450"/>
            <a:ext cx="1281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dirty="0"/>
              <a:t>Single address</a:t>
            </a:r>
          </a:p>
        </p:txBody>
      </p:sp>
      <p:sp>
        <p:nvSpPr>
          <p:cNvPr id="146475" name="Rectangle 43">
            <a:extLst>
              <a:ext uri="{FF2B5EF4-FFF2-40B4-BE49-F238E27FC236}">
                <a16:creationId xmlns:a16="http://schemas.microsoft.com/office/drawing/2014/main" id="{2927CDA0-4A05-4133-BEAD-3E63C697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206750"/>
            <a:ext cx="233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1</a:t>
            </a:r>
          </a:p>
        </p:txBody>
      </p:sp>
      <p:sp>
        <p:nvSpPr>
          <p:cNvPr id="42026" name="Line 44">
            <a:extLst>
              <a:ext uri="{FF2B5EF4-FFF2-40B4-BE49-F238E27FC236}">
                <a16:creationId xmlns:a16="http://schemas.microsoft.com/office/drawing/2014/main" id="{BA2DEE08-39F8-412A-8711-46D1B0C9A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375" y="31988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7" name="Rectangle 45">
            <a:extLst>
              <a:ext uri="{FF2B5EF4-FFF2-40B4-BE49-F238E27FC236}">
                <a16:creationId xmlns:a16="http://schemas.microsoft.com/office/drawing/2014/main" id="{C95C0C78-5291-42E3-9125-B2806EC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197225"/>
            <a:ext cx="1281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Group address</a:t>
            </a:r>
          </a:p>
        </p:txBody>
      </p:sp>
      <p:sp>
        <p:nvSpPr>
          <p:cNvPr id="146478" name="Rectangle 46">
            <a:extLst>
              <a:ext uri="{FF2B5EF4-FFF2-40B4-BE49-F238E27FC236}">
                <a16:creationId xmlns:a16="http://schemas.microsoft.com/office/drawing/2014/main" id="{F5C31B44-0319-47F4-BA33-099B0A82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811463"/>
            <a:ext cx="47212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 Destination address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single address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group address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broadcast = 111...111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dirty="0"/>
              <a:t>  Addresses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local or global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x-none" sz="1350" dirty="0"/>
              <a:t>  Global addresses</a:t>
            </a:r>
          </a:p>
        </p:txBody>
      </p:sp>
      <p:sp>
        <p:nvSpPr>
          <p:cNvPr id="146479" name="Rectangle 47">
            <a:extLst>
              <a:ext uri="{FF2B5EF4-FFF2-40B4-BE49-F238E27FC236}">
                <a16:creationId xmlns:a16="http://schemas.microsoft.com/office/drawing/2014/main" id="{40BB3B48-A182-4C79-BC20-957BAC54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692525"/>
            <a:ext cx="233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0</a:t>
            </a:r>
          </a:p>
        </p:txBody>
      </p:sp>
      <p:sp>
        <p:nvSpPr>
          <p:cNvPr id="42030" name="Line 48">
            <a:extLst>
              <a:ext uri="{FF2B5EF4-FFF2-40B4-BE49-F238E27FC236}">
                <a16:creationId xmlns:a16="http://schemas.microsoft.com/office/drawing/2014/main" id="{CC720A7E-F69E-408B-9BD7-4208701BA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36941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1" name="Rectangle 49">
            <a:extLst>
              <a:ext uri="{FF2B5EF4-FFF2-40B4-BE49-F238E27FC236}">
                <a16:creationId xmlns:a16="http://schemas.microsoft.com/office/drawing/2014/main" id="{687A19AE-4178-4668-8371-5DEAC013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702050"/>
            <a:ext cx="1262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Local  address</a:t>
            </a:r>
          </a:p>
        </p:txBody>
      </p:sp>
      <p:sp>
        <p:nvSpPr>
          <p:cNvPr id="146482" name="Rectangle 50">
            <a:extLst>
              <a:ext uri="{FF2B5EF4-FFF2-40B4-BE49-F238E27FC236}">
                <a16:creationId xmlns:a16="http://schemas.microsoft.com/office/drawing/2014/main" id="{98CA2BAB-E0F5-40BD-A3D0-66F0E688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235450"/>
            <a:ext cx="233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1</a:t>
            </a:r>
          </a:p>
        </p:txBody>
      </p:sp>
      <p:sp>
        <p:nvSpPr>
          <p:cNvPr id="42033" name="Line 51">
            <a:extLst>
              <a:ext uri="{FF2B5EF4-FFF2-40B4-BE49-F238E27FC236}">
                <a16:creationId xmlns:a16="http://schemas.microsoft.com/office/drawing/2014/main" id="{420473D3-F2B3-46ED-97D5-DCE5AEB21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50" y="42370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4" name="Rectangle 52">
            <a:extLst>
              <a:ext uri="{FF2B5EF4-FFF2-40B4-BE49-F238E27FC236}">
                <a16:creationId xmlns:a16="http://schemas.microsoft.com/office/drawing/2014/main" id="{2000B981-FB0C-4A6E-8AB1-8E4D195E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244975"/>
            <a:ext cx="1349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Global  address</a:t>
            </a:r>
          </a:p>
        </p:txBody>
      </p:sp>
      <p:sp>
        <p:nvSpPr>
          <p:cNvPr id="42035" name="Rectangle 53">
            <a:extLst>
              <a:ext uri="{FF2B5EF4-FFF2-40B4-BE49-F238E27FC236}">
                <a16:creationId xmlns:a16="http://schemas.microsoft.com/office/drawing/2014/main" id="{EB01AE9E-A9E3-4619-92EF-A967A667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927100"/>
            <a:ext cx="17097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802.3 MAC Frame</a:t>
            </a:r>
          </a:p>
        </p:txBody>
      </p:sp>
      <p:sp>
        <p:nvSpPr>
          <p:cNvPr id="42036" name="Line 54">
            <a:extLst>
              <a:ext uri="{FF2B5EF4-FFF2-40B4-BE49-F238E27FC236}">
                <a16:creationId xmlns:a16="http://schemas.microsoft.com/office/drawing/2014/main" id="{44B8FBCB-44E7-4702-9050-9278455E6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1939925"/>
            <a:ext cx="473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en-US"/>
          </a:p>
        </p:txBody>
      </p:sp>
      <p:sp>
        <p:nvSpPr>
          <p:cNvPr id="146435" name="Oval 55">
            <a:extLst>
              <a:ext uri="{FF2B5EF4-FFF2-40B4-BE49-F238E27FC236}">
                <a16:creationId xmlns:a16="http://schemas.microsoft.com/office/drawing/2014/main" id="{32923361-4966-472E-94B4-CA920BF4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1674813"/>
            <a:ext cx="2343150" cy="42227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x-none" altLang="x-none" sz="135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A69AF2C-EC8F-4F49-9EAE-B113BC6D8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802.3 MAC Frame</a:t>
            </a:r>
          </a:p>
        </p:txBody>
      </p:sp>
      <p:grpSp>
        <p:nvGrpSpPr>
          <p:cNvPr id="44034" name="Group 56">
            <a:extLst>
              <a:ext uri="{FF2B5EF4-FFF2-40B4-BE49-F238E27FC236}">
                <a16:creationId xmlns:a16="http://schemas.microsoft.com/office/drawing/2014/main" id="{B33AC2BB-001B-4FB3-8AB5-047B6DF6C877}"/>
              </a:ext>
            </a:extLst>
          </p:cNvPr>
          <p:cNvGrpSpPr>
            <a:grpSpLocks/>
          </p:cNvGrpSpPr>
          <p:nvPr/>
        </p:nvGrpSpPr>
        <p:grpSpPr bwMode="auto">
          <a:xfrm>
            <a:off x="1338263" y="1038225"/>
            <a:ext cx="6334125" cy="1477963"/>
            <a:chOff x="164" y="872"/>
            <a:chExt cx="5320" cy="1241"/>
          </a:xfrm>
        </p:grpSpPr>
        <p:sp>
          <p:nvSpPr>
            <p:cNvPr id="148485" name="Rectangle 12">
              <a:extLst>
                <a:ext uri="{FF2B5EF4-FFF2-40B4-BE49-F238E27FC236}">
                  <a16:creationId xmlns:a16="http://schemas.microsoft.com/office/drawing/2014/main" id="{9445212E-5D18-464A-AE2A-93BFC9BA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1341"/>
              <a:ext cx="5197" cy="32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48486" name="Rectangle 13">
              <a:extLst>
                <a:ext uri="{FF2B5EF4-FFF2-40B4-BE49-F238E27FC236}">
                  <a16:creationId xmlns:a16="http://schemas.microsoft.com/office/drawing/2014/main" id="{981A6024-D777-4D31-82E8-78185692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373"/>
              <a:ext cx="164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48487" name="Rectangle 14">
              <a:extLst>
                <a:ext uri="{FF2B5EF4-FFF2-40B4-BE49-F238E27FC236}">
                  <a16:creationId xmlns:a16="http://schemas.microsoft.com/office/drawing/2014/main" id="{E29F2DA3-EFF0-4FAD-BBBF-5B81FF0B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" y="1387"/>
              <a:ext cx="7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Preamble</a:t>
              </a:r>
            </a:p>
          </p:txBody>
        </p:sp>
        <p:sp>
          <p:nvSpPr>
            <p:cNvPr id="44039" name="Line 15">
              <a:extLst>
                <a:ext uri="{FF2B5EF4-FFF2-40B4-BE49-F238E27FC236}">
                  <a16:creationId xmlns:a16="http://schemas.microsoft.com/office/drawing/2014/main" id="{8B300DE4-A7E4-4747-9BC0-4D17E4900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1341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9" name="Rectangle 16">
              <a:extLst>
                <a:ext uri="{FF2B5EF4-FFF2-40B4-BE49-F238E27FC236}">
                  <a16:creationId xmlns:a16="http://schemas.microsoft.com/office/drawing/2014/main" id="{C09D0762-BC97-4DAF-9C1C-7B032F46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395"/>
              <a:ext cx="31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SD</a:t>
              </a:r>
            </a:p>
          </p:txBody>
        </p:sp>
        <p:sp>
          <p:nvSpPr>
            <p:cNvPr id="44041" name="Line 17">
              <a:extLst>
                <a:ext uri="{FF2B5EF4-FFF2-40B4-BE49-F238E27FC236}">
                  <a16:creationId xmlns:a16="http://schemas.microsoft.com/office/drawing/2014/main" id="{4F4957A6-B7F7-46FE-BC76-0BA542D40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1" name="Rectangle 18">
              <a:extLst>
                <a:ext uri="{FF2B5EF4-FFF2-40B4-BE49-F238E27FC236}">
                  <a16:creationId xmlns:a16="http://schemas.microsoft.com/office/drawing/2014/main" id="{72BF8BCC-3BD0-4F11-B841-A3CFD2DE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307"/>
              <a:ext cx="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Destination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address</a:t>
              </a:r>
            </a:p>
          </p:txBody>
        </p:sp>
        <p:sp>
          <p:nvSpPr>
            <p:cNvPr id="44043" name="Line 19">
              <a:extLst>
                <a:ext uri="{FF2B5EF4-FFF2-40B4-BE49-F238E27FC236}">
                  <a16:creationId xmlns:a16="http://schemas.microsoft.com/office/drawing/2014/main" id="{CAA5161A-7190-4D61-B8EA-F056BAA04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3" name="Rectangle 20">
              <a:extLst>
                <a:ext uri="{FF2B5EF4-FFF2-40B4-BE49-F238E27FC236}">
                  <a16:creationId xmlns:a16="http://schemas.microsoft.com/office/drawing/2014/main" id="{5C4058C7-94DB-4BEA-9549-00FB586F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1307"/>
              <a:ext cx="6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Source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address</a:t>
              </a:r>
            </a:p>
          </p:txBody>
        </p:sp>
        <p:sp>
          <p:nvSpPr>
            <p:cNvPr id="44045" name="Line 21">
              <a:extLst>
                <a:ext uri="{FF2B5EF4-FFF2-40B4-BE49-F238E27FC236}">
                  <a16:creationId xmlns:a16="http://schemas.microsoft.com/office/drawing/2014/main" id="{FAA40491-45E8-48B8-A3B6-0BA2A82E4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5" name="Rectangle 22">
              <a:extLst>
                <a:ext uri="{FF2B5EF4-FFF2-40B4-BE49-F238E27FC236}">
                  <a16:creationId xmlns:a16="http://schemas.microsoft.com/office/drawing/2014/main" id="{BC9C7F3E-2DF1-4E24-B8C8-4F08846CE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1387"/>
              <a:ext cx="5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Length</a:t>
              </a:r>
            </a:p>
          </p:txBody>
        </p:sp>
        <p:sp>
          <p:nvSpPr>
            <p:cNvPr id="44047" name="Line 23">
              <a:extLst>
                <a:ext uri="{FF2B5EF4-FFF2-40B4-BE49-F238E27FC236}">
                  <a16:creationId xmlns:a16="http://schemas.microsoft.com/office/drawing/2014/main" id="{9805EA7F-2579-4C7A-A6B0-D830F141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7" name="Rectangle 24">
              <a:extLst>
                <a:ext uri="{FF2B5EF4-FFF2-40B4-BE49-F238E27FC236}">
                  <a16:creationId xmlns:a16="http://schemas.microsoft.com/office/drawing/2014/main" id="{04EA347E-C726-4292-900C-C70E9D4F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371"/>
              <a:ext cx="8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Information</a:t>
              </a:r>
            </a:p>
          </p:txBody>
        </p:sp>
        <p:sp>
          <p:nvSpPr>
            <p:cNvPr id="44049" name="Line 25">
              <a:extLst>
                <a:ext uri="{FF2B5EF4-FFF2-40B4-BE49-F238E27FC236}">
                  <a16:creationId xmlns:a16="http://schemas.microsoft.com/office/drawing/2014/main" id="{5D198ABD-6E61-4D9C-9168-10246AB6A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9" name="Rectangle 26">
              <a:extLst>
                <a:ext uri="{FF2B5EF4-FFF2-40B4-BE49-F238E27FC236}">
                  <a16:creationId xmlns:a16="http://schemas.microsoft.com/office/drawing/2014/main" id="{B2047C59-749D-4D7E-93C6-710042793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379"/>
              <a:ext cx="37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Pad</a:t>
              </a:r>
            </a:p>
          </p:txBody>
        </p:sp>
        <p:sp>
          <p:nvSpPr>
            <p:cNvPr id="44051" name="Line 27">
              <a:extLst>
                <a:ext uri="{FF2B5EF4-FFF2-40B4-BE49-F238E27FC236}">
                  <a16:creationId xmlns:a16="http://schemas.microsoft.com/office/drawing/2014/main" id="{3AE7D7DA-BA6D-4263-A05E-1FF679137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1341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1" name="Rectangle 28">
              <a:extLst>
                <a:ext uri="{FF2B5EF4-FFF2-40B4-BE49-F238E27FC236}">
                  <a16:creationId xmlns:a16="http://schemas.microsoft.com/office/drawing/2014/main" id="{D830788C-8CA0-464D-B8CA-DBE6D631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371"/>
              <a:ext cx="4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FCS</a:t>
              </a:r>
            </a:p>
          </p:txBody>
        </p:sp>
        <p:sp>
          <p:nvSpPr>
            <p:cNvPr id="148502" name="Rectangle 29">
              <a:extLst>
                <a:ext uri="{FF2B5EF4-FFF2-40B4-BE49-F238E27FC236}">
                  <a16:creationId xmlns:a16="http://schemas.microsoft.com/office/drawing/2014/main" id="{32AB2894-D044-48A1-8DC5-61056DF3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3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7</a:t>
              </a:r>
            </a:p>
          </p:txBody>
        </p:sp>
        <p:sp>
          <p:nvSpPr>
            <p:cNvPr id="148503" name="Rectangle 30">
              <a:extLst>
                <a:ext uri="{FF2B5EF4-FFF2-40B4-BE49-F238E27FC236}">
                  <a16:creationId xmlns:a16="http://schemas.microsoft.com/office/drawing/2014/main" id="{A3CB414C-9E9A-47EA-B3AD-F5051959E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13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</a:t>
              </a:r>
            </a:p>
          </p:txBody>
        </p:sp>
        <p:sp>
          <p:nvSpPr>
            <p:cNvPr id="148504" name="Rectangle 31">
              <a:extLst>
                <a:ext uri="{FF2B5EF4-FFF2-40B4-BE49-F238E27FC236}">
                  <a16:creationId xmlns:a16="http://schemas.microsoft.com/office/drawing/2014/main" id="{1A27BEC1-404F-4223-824D-E51B8DBA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31"/>
              <a:ext cx="2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6</a:t>
              </a:r>
            </a:p>
          </p:txBody>
        </p:sp>
        <p:sp>
          <p:nvSpPr>
            <p:cNvPr id="148505" name="Rectangle 32">
              <a:extLst>
                <a:ext uri="{FF2B5EF4-FFF2-40B4-BE49-F238E27FC236}">
                  <a16:creationId xmlns:a16="http://schemas.microsoft.com/office/drawing/2014/main" id="{92E08955-79B3-4E0D-BE3D-CCF4A7AA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13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6</a:t>
              </a:r>
            </a:p>
          </p:txBody>
        </p:sp>
        <p:sp>
          <p:nvSpPr>
            <p:cNvPr id="148506" name="Rectangle 33">
              <a:extLst>
                <a:ext uri="{FF2B5EF4-FFF2-40B4-BE49-F238E27FC236}">
                  <a16:creationId xmlns:a16="http://schemas.microsoft.com/office/drawing/2014/main" id="{EB6B9560-11E2-4949-88A0-31822B1F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13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2</a:t>
              </a:r>
            </a:p>
          </p:txBody>
        </p:sp>
        <p:sp>
          <p:nvSpPr>
            <p:cNvPr id="148507" name="Rectangle 34">
              <a:extLst>
                <a:ext uri="{FF2B5EF4-FFF2-40B4-BE49-F238E27FC236}">
                  <a16:creationId xmlns:a16="http://schemas.microsoft.com/office/drawing/2014/main" id="{4807D44B-C6A1-4072-A8F8-2190D5056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113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4</a:t>
              </a:r>
            </a:p>
          </p:txBody>
        </p:sp>
        <p:sp>
          <p:nvSpPr>
            <p:cNvPr id="44059" name="Line 35">
              <a:extLst>
                <a:ext uri="{FF2B5EF4-FFF2-40B4-BE49-F238E27FC236}">
                  <a16:creationId xmlns:a16="http://schemas.microsoft.com/office/drawing/2014/main" id="{CD13C47E-E4C8-4F1A-9C2E-9DC63A716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" y="1003"/>
              <a:ext cx="1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36">
              <a:extLst>
                <a:ext uri="{FF2B5EF4-FFF2-40B4-BE49-F238E27FC236}">
                  <a16:creationId xmlns:a16="http://schemas.microsoft.com/office/drawing/2014/main" id="{174CCA52-2408-448E-B15A-2DEE989E9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1027"/>
              <a:ext cx="18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0" name="Rectangle 37">
              <a:extLst>
                <a:ext uri="{FF2B5EF4-FFF2-40B4-BE49-F238E27FC236}">
                  <a16:creationId xmlns:a16="http://schemas.microsoft.com/office/drawing/2014/main" id="{D7FBEC62-8055-49AC-A007-93A47792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722"/>
              <a:ext cx="11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64 - 1518 bytes</a:t>
              </a:r>
            </a:p>
          </p:txBody>
        </p:sp>
        <p:sp>
          <p:nvSpPr>
            <p:cNvPr id="148511" name="Rectangle 38">
              <a:extLst>
                <a:ext uri="{FF2B5EF4-FFF2-40B4-BE49-F238E27FC236}">
                  <a16:creationId xmlns:a16="http://schemas.microsoft.com/office/drawing/2014/main" id="{53754C37-2C6C-463A-9450-7C8AF84B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" y="1706"/>
              <a:ext cx="52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Synch</a:t>
              </a:r>
            </a:p>
          </p:txBody>
        </p:sp>
        <p:sp>
          <p:nvSpPr>
            <p:cNvPr id="148512" name="Rectangle 39">
              <a:extLst>
                <a:ext uri="{FF2B5EF4-FFF2-40B4-BE49-F238E27FC236}">
                  <a16:creationId xmlns:a16="http://schemas.microsoft.com/office/drawing/2014/main" id="{91E744D3-BCDB-45B6-B640-D9E43EDB8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06"/>
              <a:ext cx="4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Start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frame</a:t>
              </a:r>
            </a:p>
          </p:txBody>
        </p:sp>
        <p:sp>
          <p:nvSpPr>
            <p:cNvPr id="44064" name="Rectangle 53">
              <a:extLst>
                <a:ext uri="{FF2B5EF4-FFF2-40B4-BE49-F238E27FC236}">
                  <a16:creationId xmlns:a16="http://schemas.microsoft.com/office/drawing/2014/main" id="{2511E623-CBB7-4792-9C98-36E4B8BC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872"/>
              <a:ext cx="1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802.3 MAC Frame</a:t>
              </a:r>
            </a:p>
          </p:txBody>
        </p:sp>
        <p:sp>
          <p:nvSpPr>
            <p:cNvPr id="44065" name="Line 54">
              <a:extLst>
                <a:ext uri="{FF2B5EF4-FFF2-40B4-BE49-F238E27FC236}">
                  <a16:creationId xmlns:a16="http://schemas.microsoft.com/office/drawing/2014/main" id="{8CF0E0E8-DFAB-4A4F-BAC1-A0B46D496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737"/>
              <a:ext cx="3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148515" name="Oval 55">
              <a:extLst>
                <a:ext uri="{FF2B5EF4-FFF2-40B4-BE49-F238E27FC236}">
                  <a16:creationId xmlns:a16="http://schemas.microsoft.com/office/drawing/2014/main" id="{4E04D830-9259-4206-B038-78CF12DD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1347"/>
              <a:ext cx="2645" cy="35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</p:grpSp>
      <p:sp>
        <p:nvSpPr>
          <p:cNvPr id="148483" name="Text Box 57">
            <a:extLst>
              <a:ext uri="{FF2B5EF4-FFF2-40B4-BE49-F238E27FC236}">
                <a16:creationId xmlns:a16="http://schemas.microsoft.com/office/drawing/2014/main" id="{A4440604-1B93-4CBB-AC9E-BF85619F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738438"/>
            <a:ext cx="73755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dirty="0"/>
              <a:t>Length:  # bytes in information field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x-none" sz="1650" dirty="0"/>
              <a:t>Max frame 1518 bytes, excluding preamble &amp; SD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x-none" sz="1650" dirty="0"/>
              <a:t>Max information 1500 bytes:  05DC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dirty="0"/>
              <a:t>Pad:  ensures minimum frame of 64 bytes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dirty="0"/>
              <a:t>FCS:  CCITT-32 CRC, covers addresses, length, information, pad fields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x-none" sz="1650" dirty="0"/>
              <a:t>NIC discards frames if failed CRC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1">
            <a:extLst>
              <a:ext uri="{FF2B5EF4-FFF2-40B4-BE49-F238E27FC236}">
                <a16:creationId xmlns:a16="http://schemas.microsoft.com/office/drawing/2014/main" id="{7F026062-1862-4B95-A639-AC0C1E631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5438" y="92075"/>
            <a:ext cx="5135562" cy="765175"/>
          </a:xfrm>
        </p:spPr>
        <p:txBody>
          <a:bodyPr/>
          <a:lstStyle/>
          <a:p>
            <a:pPr eaLnBrk="1" hangingPunct="1"/>
            <a:r>
              <a:rPr lang="en-US" altLang="en-US"/>
              <a:t>Ethernet Scalability</a:t>
            </a:r>
          </a:p>
        </p:txBody>
      </p:sp>
      <p:sp>
        <p:nvSpPr>
          <p:cNvPr id="150531" name="Rectangle 12">
            <a:extLst>
              <a:ext uri="{FF2B5EF4-FFF2-40B4-BE49-F238E27FC236}">
                <a16:creationId xmlns:a16="http://schemas.microsoft.com/office/drawing/2014/main" id="{35F73A7B-82C6-4B18-BE53-8E219B086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7675" y="1262063"/>
            <a:ext cx="5364163" cy="2354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CSMA-CD maximum throughput depends on the normalized delay-bandwidth product </a:t>
            </a:r>
            <a:r>
              <a:rPr lang="en-US" altLang="x-none" sz="2000" i="1" dirty="0">
                <a:latin typeface="Times New Roman" charset="0"/>
              </a:rPr>
              <a:t>a</a:t>
            </a:r>
            <a:r>
              <a:rPr lang="en-US" altLang="x-none" sz="2000" i="1" dirty="0"/>
              <a:t>=</a:t>
            </a:r>
            <a:r>
              <a:rPr lang="en-US" altLang="x-none" sz="2000" i="1" dirty="0" err="1"/>
              <a:t>t</a:t>
            </a:r>
            <a:r>
              <a:rPr lang="en-US" altLang="x-none" sz="2000" i="1" baseline="-25000" dirty="0" err="1"/>
              <a:t>prop</a:t>
            </a:r>
            <a:r>
              <a:rPr lang="en-US" altLang="x-none" sz="2000" i="1" dirty="0"/>
              <a:t>/X </a:t>
            </a:r>
            <a:r>
              <a:rPr lang="en-US" altLang="x-none" sz="2000" dirty="0"/>
              <a:t>(X is the frame transmission time)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x10 increase in bit rate = x10 decrease in X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To keep </a:t>
            </a:r>
            <a:r>
              <a:rPr lang="en-US" altLang="x-none" sz="2000" i="1" dirty="0">
                <a:latin typeface="Times New Roman" charset="0"/>
              </a:rPr>
              <a:t>a </a:t>
            </a:r>
            <a:r>
              <a:rPr lang="en-US" altLang="x-none" sz="2000" dirty="0"/>
              <a:t>constant need to either:  decrease </a:t>
            </a:r>
            <a:r>
              <a:rPr lang="en-US" altLang="x-none" sz="2000" i="1" dirty="0" err="1"/>
              <a:t>t</a:t>
            </a:r>
            <a:r>
              <a:rPr lang="en-US" altLang="x-none" sz="2000" i="1" baseline="-25000" dirty="0" err="1"/>
              <a:t>prop</a:t>
            </a:r>
            <a:r>
              <a:rPr lang="en-US" altLang="x-none" sz="2000" i="1" dirty="0"/>
              <a:t> (distance) by x10; </a:t>
            </a:r>
            <a:r>
              <a:rPr lang="en-US" altLang="x-none" sz="2000" dirty="0"/>
              <a:t>or increase frame length x10</a:t>
            </a:r>
            <a:r>
              <a:rPr lang="en-US" altLang="x-none" sz="2000" i="1" dirty="0"/>
              <a:t> </a:t>
            </a:r>
            <a:endParaRPr lang="en-US" altLang="x-none" sz="2000" i="1" baseline="-250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x-none" sz="1875" dirty="0"/>
          </a:p>
        </p:txBody>
      </p:sp>
      <p:grpSp>
        <p:nvGrpSpPr>
          <p:cNvPr id="46083" name="Group 12">
            <a:extLst>
              <a:ext uri="{FF2B5EF4-FFF2-40B4-BE49-F238E27FC236}">
                <a16:creationId xmlns:a16="http://schemas.microsoft.com/office/drawing/2014/main" id="{67413ED3-4682-4803-B322-88400E85F01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CADD5A7-1A4F-4988-B88D-721C325911E4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5D30FE-7305-41FD-BE55-3E3627546C4A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>
            <a:extLst>
              <a:ext uri="{FF2B5EF4-FFF2-40B4-BE49-F238E27FC236}">
                <a16:creationId xmlns:a16="http://schemas.microsoft.com/office/drawing/2014/main" id="{B78B6E16-DA70-4346-9A91-35C530BA5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Fast Ethernet</a:t>
            </a:r>
          </a:p>
        </p:txBody>
      </p:sp>
      <p:graphicFrame>
        <p:nvGraphicFramePr>
          <p:cNvPr id="578623" name="Group 63">
            <a:extLst>
              <a:ext uri="{FF2B5EF4-FFF2-40B4-BE49-F238E27FC236}">
                <a16:creationId xmlns:a16="http://schemas.microsoft.com/office/drawing/2014/main" id="{BCF21366-EB91-405D-A782-56FC06D7CF6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85900" y="1230313"/>
          <a:ext cx="6172200" cy="1698625"/>
        </p:xfrm>
        <a:graphic>
          <a:graphicData uri="http://schemas.openxmlformats.org/drawingml/2006/table">
            <a:tbl>
              <a:tblPr/>
              <a:tblGrid>
                <a:gridCol w="112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96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2" marB="342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100baseT4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100baseT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100baseFX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0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Medium</a:t>
                      </a:r>
                    </a:p>
                  </a:txBody>
                  <a:tcPr marL="68580" marR="68580" marT="34282" marB="342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Twisted pair category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UTP 4 pairs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Twisted pair category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UTP two pairs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Optical fiber multimode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strands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Max. Segment Length</a:t>
                      </a:r>
                    </a:p>
                  </a:txBody>
                  <a:tcPr marL="68580" marR="68580" marT="34282" marB="342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 m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 m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 km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Topology</a:t>
                      </a:r>
                    </a:p>
                  </a:txBody>
                  <a:tcPr marL="68580" marR="68580" marT="34282" marB="342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57" name="Rectangle 188">
            <a:extLst>
              <a:ext uri="{FF2B5EF4-FFF2-40B4-BE49-F238E27FC236}">
                <a16:creationId xmlns:a16="http://schemas.microsoft.com/office/drawing/2014/main" id="{4B37A8AD-77F8-4D36-8066-A450AD00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949325"/>
            <a:ext cx="4062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Table 6.4  IEEE 802.3 100 Mbps Ethernet medium alternatives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2606" name="Rectangle 190">
            <a:extLst>
              <a:ext uri="{FF2B5EF4-FFF2-40B4-BE49-F238E27FC236}">
                <a16:creationId xmlns:a16="http://schemas.microsoft.com/office/drawing/2014/main" id="{CAD84893-D536-4843-8BC3-F1DE5608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00388"/>
            <a:ext cx="72040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x-none" sz="1575" dirty="0"/>
              <a:t>To preserve compatibility with 10 Mbps Ethernet: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00" dirty="0"/>
              <a:t>Same frame format, same interfaces, same protocols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00" dirty="0"/>
              <a:t>Hub topology only with twisted pair &amp; fiber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00" dirty="0"/>
              <a:t>Bus topology &amp; coaxial cable abandoned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1693B170-7141-48CE-93E4-325E200FC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Gigabit Ethernet</a:t>
            </a:r>
          </a:p>
        </p:txBody>
      </p:sp>
      <p:sp>
        <p:nvSpPr>
          <p:cNvPr id="50178" name="Rectangle 30">
            <a:extLst>
              <a:ext uri="{FF2B5EF4-FFF2-40B4-BE49-F238E27FC236}">
                <a16:creationId xmlns:a16="http://schemas.microsoft.com/office/drawing/2014/main" id="{B28F9EAE-44E2-4A9D-A9AB-3B59E7B0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865188"/>
            <a:ext cx="4203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Table 6.3  IEEE 802.3 1 Gbps Fast Ethernet medium alternatives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991263" name="Group 31">
            <a:extLst>
              <a:ext uri="{FF2B5EF4-FFF2-40B4-BE49-F238E27FC236}">
                <a16:creationId xmlns:a16="http://schemas.microsoft.com/office/drawing/2014/main" id="{4645D727-3CDD-48E8-8A73-948E9442D88A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485900" y="1189038"/>
          <a:ext cx="6172200" cy="16129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00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59" marB="342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1000baseSX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1000baseLX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1000baseCX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1000baseT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6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Medium</a:t>
                      </a:r>
                    </a:p>
                  </a:txBody>
                  <a:tcPr marL="68580" marR="68580" marT="34259" marB="342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Optical fiber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multimode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strands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Optical fiber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single mode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strands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Shielded copper cable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Twisted pair category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UTP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Max. Segment Length</a:t>
                      </a:r>
                    </a:p>
                  </a:txBody>
                  <a:tcPr marL="68580" marR="68580" marT="34259" marB="342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550 m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 km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 m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 m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Topology</a:t>
                      </a:r>
                    </a:p>
                  </a:txBody>
                  <a:tcPr marL="68580" marR="68580" marT="34259" marB="342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</a:t>
                      </a:r>
                    </a:p>
                  </a:txBody>
                  <a:tcPr marL="68580" marR="68580" marT="34259" marB="342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11" name="Rectangle 68">
            <a:extLst>
              <a:ext uri="{FF2B5EF4-FFF2-40B4-BE49-F238E27FC236}">
                <a16:creationId xmlns:a16="http://schemas.microsoft.com/office/drawing/2014/main" id="{20B952A9-0DBF-4670-A381-873925C1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006725"/>
            <a:ext cx="7931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Slot time increased to </a:t>
            </a:r>
            <a:r>
              <a:rPr lang="en-US" altLang="en-US" sz="1600" i="1">
                <a:ea typeface="ＭＳ Ｐゴシック" panose="020B0600070205080204" pitchFamily="34" charset="-128"/>
              </a:rPr>
              <a:t>512 bytes; </a:t>
            </a:r>
            <a:r>
              <a:rPr lang="en-US" altLang="en-US" sz="1600">
                <a:ea typeface="ＭＳ Ｐゴシック" panose="020B0600070205080204" pitchFamily="34" charset="-128"/>
              </a:rPr>
              <a:t>small frames need to be extended to 512 Bytes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Frame bursting to allow stations to transmit burst of short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Frame structure preserved but </a:t>
            </a:r>
            <a:r>
              <a:rPr lang="en-US" altLang="en-US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CSMA-CD essentially abandoned</a:t>
            </a:r>
            <a:r>
              <a:rPr lang="en-US" altLang="en-US" sz="1600">
                <a:ea typeface="ＭＳ Ｐゴシック" panose="020B0600070205080204" pitchFamily="34" charset="-128"/>
              </a:rPr>
              <a:t>, and operated primarily in a </a:t>
            </a:r>
            <a:r>
              <a:rPr lang="en-US" altLang="en-US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switched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Extensive deployment in backbone of enterprise data networks and server farms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98FF746A-5C30-4AB6-A2F5-AADC9A922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10 Gigabit Ethernet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F93C7DA1-F14E-481C-9524-D9CC0C57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062038"/>
            <a:ext cx="3967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Table 6.5  IEEE 802.3 10 Gbps Ethernet medium alternatives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Rectangle 30">
            <a:extLst>
              <a:ext uri="{FF2B5EF4-FFF2-40B4-BE49-F238E27FC236}">
                <a16:creationId xmlns:a16="http://schemas.microsoft.com/office/drawing/2014/main" id="{A42CE669-9112-474C-8A36-ABFBEF1E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10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580687" name="Group 79">
            <a:extLst>
              <a:ext uri="{FF2B5EF4-FFF2-40B4-BE49-F238E27FC236}">
                <a16:creationId xmlns:a16="http://schemas.microsoft.com/office/drawing/2014/main" id="{9E7CA9A0-5A25-4462-B485-3E0EFFE12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5900" y="1381125"/>
          <a:ext cx="6172200" cy="17145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0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1" marB="342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10GbaseSR</a:t>
                      </a: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10GBaseLR</a:t>
                      </a: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10GbaseEW</a:t>
                      </a: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10GbaseLX4</a:t>
                      </a: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4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Medium</a:t>
                      </a:r>
                    </a:p>
                  </a:txBody>
                  <a:tcPr marL="68580" marR="68580" marT="34281" marB="342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optical fibers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Multimode at 850 nm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64B66B code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optical fibers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Single-mode at 1310 nm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64B66B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optical fibers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endParaRPr kumimoji="0" lang="en-US" altLang="x-non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Single-mode at 1550 nm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SONET compatibility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Two optical fibers multimode/single-mode with four wavelengths at 1310 nm band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8B10B code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Max. Segment Length</a:t>
                      </a:r>
                    </a:p>
                  </a:txBody>
                  <a:tcPr marL="68580" marR="68580" marT="34281" marB="342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300 m</a:t>
                      </a: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 km</a:t>
                      </a: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 km</a:t>
                      </a: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300 m – 10 km</a:t>
                      </a: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702" name="Rectangle 81">
            <a:extLst>
              <a:ext uri="{FF2B5EF4-FFF2-40B4-BE49-F238E27FC236}">
                <a16:creationId xmlns:a16="http://schemas.microsoft.com/office/drawing/2014/main" id="{BB352E2B-2820-45B7-8CB6-26F8A2989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294063"/>
            <a:ext cx="6392863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x-none" sz="1575" dirty="0"/>
              <a:t>Frame structure preserved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575" dirty="0"/>
              <a:t>CSMA-CD protocol officially abandoned</a:t>
            </a:r>
            <a:endParaRPr lang="en-US" altLang="x-none" sz="1575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575" dirty="0"/>
              <a:t>LAN PHY for local network applications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575" dirty="0"/>
              <a:t>WAN PHY for wide area interconnection using SONET OC-192c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575" dirty="0"/>
              <a:t>Extensive deployment in metro networks and in datacenters</a:t>
            </a:r>
            <a:endParaRPr lang="en-US" altLang="x-none" sz="187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1BF2C40-8680-4ECB-AD77-F9866A77D0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02.04.02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382D776B-8E00-412A-B090-33362061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FB0E31DF-8D59-433D-9831-68FA04DC6E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Wireless LANs: CSMA-CA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CA038D45-E64A-4D29-BC2E-D99387544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2725" y="92075"/>
            <a:ext cx="5248275" cy="765175"/>
          </a:xfrm>
        </p:spPr>
        <p:txBody>
          <a:bodyPr/>
          <a:lstStyle/>
          <a:p>
            <a:pPr eaLnBrk="1" hangingPunct="1"/>
            <a:r>
              <a:rPr lang="en-US" altLang="en-US"/>
              <a:t>What is a LAN?</a:t>
            </a:r>
          </a:p>
        </p:txBody>
      </p:sp>
      <p:sp>
        <p:nvSpPr>
          <p:cNvPr id="21506" name="Rectangle 5">
            <a:extLst>
              <a:ext uri="{FF2B5EF4-FFF2-40B4-BE49-F238E27FC236}">
                <a16:creationId xmlns:a16="http://schemas.microsoft.com/office/drawing/2014/main" id="{45CC6142-34B1-43C7-8969-3FC40D9F9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4325" y="933450"/>
            <a:ext cx="5791200" cy="35131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000"/>
              <a:t>Private ownership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freedom from regulatory constraints of WANs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/>
              <a:t>Short distance (~1km) between computers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low cost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high-speed, relatively error-free communication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complex error control unnecessary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/>
              <a:t>Machines are constantly moved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Keeping track of location of computers a chore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Simply give each machine a unique address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b="1" i="1">
                <a:solidFill>
                  <a:srgbClr val="FF3300"/>
                </a:solidFill>
              </a:rPr>
              <a:t>Broadcast</a:t>
            </a:r>
            <a:r>
              <a:rPr lang="en-US" altLang="en-US" sz="1800" i="1">
                <a:solidFill>
                  <a:srgbClr val="FF3300"/>
                </a:solidFill>
              </a:rPr>
              <a:t> messages to all machines in the LAN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/>
              <a:t>Need a </a:t>
            </a:r>
            <a:r>
              <a:rPr lang="en-US" altLang="en-US" sz="2000" i="1"/>
              <a:t>medium access control protocol</a:t>
            </a:r>
            <a:endParaRPr lang="en-US" altLang="en-US" sz="2000"/>
          </a:p>
        </p:txBody>
      </p:sp>
      <p:grpSp>
        <p:nvGrpSpPr>
          <p:cNvPr id="21507" name="Group 12">
            <a:extLst>
              <a:ext uri="{FF2B5EF4-FFF2-40B4-BE49-F238E27FC236}">
                <a16:creationId xmlns:a16="http://schemas.microsoft.com/office/drawing/2014/main" id="{7FDA62AC-2599-44EA-8EA5-9B3447519EC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F640DC-0654-493A-BE14-05577643343A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2D75FB-12C9-44DD-AFDF-541CC6B21D40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>
            <a:extLst>
              <a:ext uri="{FF2B5EF4-FFF2-40B4-BE49-F238E27FC236}">
                <a16:creationId xmlns:a16="http://schemas.microsoft.com/office/drawing/2014/main" id="{27BF927E-9967-4502-8989-DD320963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1438" y="92075"/>
            <a:ext cx="53895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Wireless Data Communications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C5CE157-19F5-4E20-A626-BB90E7696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3363" y="1085850"/>
            <a:ext cx="5883275" cy="3303588"/>
          </a:xfrm>
        </p:spPr>
        <p:txBody>
          <a:bodyPr/>
          <a:lstStyle/>
          <a:p>
            <a:pPr eaLnBrk="1" hangingPunct="1"/>
            <a:r>
              <a:rPr lang="en-US" altLang="en-US" sz="2000"/>
              <a:t>Wireless communication is compelling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700"/>
              <a:t>Easy, low-cost deployment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700">
                <a:solidFill>
                  <a:srgbClr val="FF3300"/>
                </a:solidFill>
              </a:rPr>
              <a:t>Mobility &amp; roaming:  Access information anywhere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700"/>
              <a:t>Supports personal devices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PDAs, laptops, data-cell-phones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700"/>
              <a:t>Supports communicating devices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Cameras, location devices, wireless identification </a:t>
            </a:r>
          </a:p>
          <a:p>
            <a:pPr lvl="1" eaLnBrk="1" hangingPunct="1">
              <a:buFont typeface="Wingdings" panose="05000000000000000000" pitchFamily="2" charset="2"/>
              <a:buChar char="û"/>
            </a:pPr>
            <a:r>
              <a:rPr lang="en-US" altLang="en-US" sz="1700"/>
              <a:t>Susceptible to noise and interference: reliability!</a:t>
            </a:r>
          </a:p>
          <a:p>
            <a:pPr lvl="1" eaLnBrk="1" hangingPunct="1">
              <a:buFont typeface="Wingdings" panose="05000000000000000000" pitchFamily="2" charset="2"/>
              <a:buChar char="û"/>
            </a:pPr>
            <a:r>
              <a:rPr lang="en-US" altLang="en-US" sz="1700"/>
              <a:t>Signal strength varies in space &amp; time: coverage!</a:t>
            </a:r>
          </a:p>
          <a:p>
            <a:pPr lvl="1" eaLnBrk="1" hangingPunct="1">
              <a:buFont typeface="Wingdings" panose="05000000000000000000" pitchFamily="2" charset="2"/>
              <a:buChar char="û"/>
            </a:pPr>
            <a:r>
              <a:rPr lang="en-US" altLang="en-US" sz="1700"/>
              <a:t>Signal can be captured by snoopers: security!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148107CE-A92C-4377-A440-E362F9D44AD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81038"/>
            <a:ext cx="1692275" cy="36179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B92C89F-BEB8-47E4-97AF-52295031F2B6}"/>
                </a:ext>
              </a:extLst>
            </p:cNvPr>
            <p:cNvSpPr/>
            <p:nvPr/>
          </p:nvSpPr>
          <p:spPr>
            <a:xfrm>
              <a:off x="685800" y="2972971"/>
              <a:ext cx="2667000" cy="388502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640E5A-4B46-4811-8F14-DDDFDAE6BF34}"/>
                </a:ext>
              </a:extLst>
            </p:cNvPr>
            <p:cNvSpPr/>
            <p:nvPr/>
          </p:nvSpPr>
          <p:spPr>
            <a:xfrm>
              <a:off x="1143644" y="609600"/>
              <a:ext cx="1903927" cy="2590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9">
            <a:extLst>
              <a:ext uri="{FF2B5EF4-FFF2-40B4-BE49-F238E27FC236}">
                <a16:creationId xmlns:a16="http://schemas.microsoft.com/office/drawing/2014/main" id="{FDF922B8-8FBF-40E5-8C34-7942789A033E}"/>
              </a:ext>
            </a:extLst>
          </p:cNvPr>
          <p:cNvGrpSpPr>
            <a:grpSpLocks/>
          </p:cNvGrpSpPr>
          <p:nvPr/>
        </p:nvGrpSpPr>
        <p:grpSpPr bwMode="auto">
          <a:xfrm>
            <a:off x="6856413" y="1446213"/>
            <a:ext cx="0" cy="280987"/>
            <a:chOff x="1701" y="3459"/>
            <a:chExt cx="0" cy="235"/>
          </a:xfrm>
        </p:grpSpPr>
        <p:sp>
          <p:nvSpPr>
            <p:cNvPr id="21547" name="Line 10">
              <a:extLst>
                <a:ext uri="{FF2B5EF4-FFF2-40B4-BE49-F238E27FC236}">
                  <a16:creationId xmlns:a16="http://schemas.microsoft.com/office/drawing/2014/main" id="{29A4936A-B738-4F4E-B348-7E18612E3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59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11">
              <a:extLst>
                <a:ext uri="{FF2B5EF4-FFF2-40B4-BE49-F238E27FC236}">
                  <a16:creationId xmlns:a16="http://schemas.microsoft.com/office/drawing/2014/main" id="{46463463-A245-4C89-A1DB-272FE0E46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45"/>
              <a:ext cx="0" cy="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06" name="Group 12">
            <a:extLst>
              <a:ext uri="{FF2B5EF4-FFF2-40B4-BE49-F238E27FC236}">
                <a16:creationId xmlns:a16="http://schemas.microsoft.com/office/drawing/2014/main" id="{30AA41D7-E0B6-4F08-AFCB-CCC090186408}"/>
              </a:ext>
            </a:extLst>
          </p:cNvPr>
          <p:cNvGrpSpPr>
            <a:grpSpLocks/>
          </p:cNvGrpSpPr>
          <p:nvPr/>
        </p:nvGrpSpPr>
        <p:grpSpPr bwMode="auto">
          <a:xfrm>
            <a:off x="2868613" y="1370013"/>
            <a:ext cx="0" cy="279400"/>
            <a:chOff x="1701" y="3459"/>
            <a:chExt cx="0" cy="235"/>
          </a:xfrm>
        </p:grpSpPr>
        <p:sp>
          <p:nvSpPr>
            <p:cNvPr id="21545" name="Line 13">
              <a:extLst>
                <a:ext uri="{FF2B5EF4-FFF2-40B4-BE49-F238E27FC236}">
                  <a16:creationId xmlns:a16="http://schemas.microsoft.com/office/drawing/2014/main" id="{045E2526-E6A4-4D11-B080-E9253EF7E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59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14">
              <a:extLst>
                <a:ext uri="{FF2B5EF4-FFF2-40B4-BE49-F238E27FC236}">
                  <a16:creationId xmlns:a16="http://schemas.microsoft.com/office/drawing/2014/main" id="{0E47D469-02C6-44D2-A1BE-F9A73D080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45"/>
              <a:ext cx="0" cy="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7" name="Text Box 31">
            <a:extLst>
              <a:ext uri="{FF2B5EF4-FFF2-40B4-BE49-F238E27FC236}">
                <a16:creationId xmlns:a16="http://schemas.microsoft.com/office/drawing/2014/main" id="{345E68B2-2465-4681-B346-2FF41D3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103438"/>
            <a:ext cx="2108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A transmits data frame</a:t>
            </a:r>
          </a:p>
        </p:txBody>
      </p:sp>
      <p:sp>
        <p:nvSpPr>
          <p:cNvPr id="21508" name="Text Box 37">
            <a:extLst>
              <a:ext uri="{FF2B5EF4-FFF2-40B4-BE49-F238E27FC236}">
                <a16:creationId xmlns:a16="http://schemas.microsoft.com/office/drawing/2014/main" id="{9F43F1E8-AF98-4F75-A6BE-9D82D94B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395413"/>
            <a:ext cx="420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(a)</a:t>
            </a:r>
          </a:p>
        </p:txBody>
      </p:sp>
      <p:grpSp>
        <p:nvGrpSpPr>
          <p:cNvPr id="21509" name="Group 46">
            <a:extLst>
              <a:ext uri="{FF2B5EF4-FFF2-40B4-BE49-F238E27FC236}">
                <a16:creationId xmlns:a16="http://schemas.microsoft.com/office/drawing/2014/main" id="{2B9305B8-E857-4FD1-92E3-85F1A0E191B6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3125788"/>
            <a:ext cx="6619875" cy="1254125"/>
            <a:chOff x="75" y="2948"/>
            <a:chExt cx="5559" cy="1054"/>
          </a:xfrm>
        </p:grpSpPr>
        <p:grpSp>
          <p:nvGrpSpPr>
            <p:cNvPr id="21524" name="Group 3">
              <a:extLst>
                <a:ext uri="{FF2B5EF4-FFF2-40B4-BE49-F238E27FC236}">
                  <a16:creationId xmlns:a16="http://schemas.microsoft.com/office/drawing/2014/main" id="{C6D2506C-4438-4D25-B5EB-FBC91F3C0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8" y="3056"/>
              <a:ext cx="1" cy="235"/>
              <a:chOff x="1701" y="3459"/>
              <a:chExt cx="0" cy="235"/>
            </a:xfrm>
          </p:grpSpPr>
          <p:sp>
            <p:nvSpPr>
              <p:cNvPr id="21543" name="Line 4">
                <a:extLst>
                  <a:ext uri="{FF2B5EF4-FFF2-40B4-BE49-F238E27FC236}">
                    <a16:creationId xmlns:a16="http://schemas.microsoft.com/office/drawing/2014/main" id="{6F2E9029-A87F-44CB-B6CA-5CAF8B22D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Line 5">
                <a:extLst>
                  <a:ext uri="{FF2B5EF4-FFF2-40B4-BE49-F238E27FC236}">
                    <a16:creationId xmlns:a16="http://schemas.microsoft.com/office/drawing/2014/main" id="{212760F6-6C32-431B-AE7B-1DA076D7F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5" name="Group 15">
              <a:extLst>
                <a:ext uri="{FF2B5EF4-FFF2-40B4-BE49-F238E27FC236}">
                  <a16:creationId xmlns:a16="http://schemas.microsoft.com/office/drawing/2014/main" id="{7F8B6945-77F0-4ADF-B33B-047D1BB4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2948"/>
              <a:ext cx="0" cy="235"/>
              <a:chOff x="1701" y="3459"/>
              <a:chExt cx="0" cy="235"/>
            </a:xfrm>
          </p:grpSpPr>
          <p:sp>
            <p:nvSpPr>
              <p:cNvPr id="21541" name="Line 16">
                <a:extLst>
                  <a:ext uri="{FF2B5EF4-FFF2-40B4-BE49-F238E27FC236}">
                    <a16:creationId xmlns:a16="http://schemas.microsoft.com/office/drawing/2014/main" id="{C77EF0FF-3237-4342-B1AC-B4305ED8A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Line 17">
                <a:extLst>
                  <a:ext uri="{FF2B5EF4-FFF2-40B4-BE49-F238E27FC236}">
                    <a16:creationId xmlns:a16="http://schemas.microsoft.com/office/drawing/2014/main" id="{4285A498-DDF6-47AF-B105-DF94E2B0E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6" name="Group 18">
              <a:extLst>
                <a:ext uri="{FF2B5EF4-FFF2-40B4-BE49-F238E27FC236}">
                  <a16:creationId xmlns:a16="http://schemas.microsoft.com/office/drawing/2014/main" id="{CEB16121-0D6B-478C-A4CF-2250B47F6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5" y="2988"/>
              <a:ext cx="0" cy="235"/>
              <a:chOff x="1701" y="3459"/>
              <a:chExt cx="0" cy="235"/>
            </a:xfrm>
          </p:grpSpPr>
          <p:sp>
            <p:nvSpPr>
              <p:cNvPr id="21539" name="Line 19">
                <a:extLst>
                  <a:ext uri="{FF2B5EF4-FFF2-40B4-BE49-F238E27FC236}">
                    <a16:creationId xmlns:a16="http://schemas.microsoft.com/office/drawing/2014/main" id="{59CA5CB2-808B-4E88-BADF-6A6F868F7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Line 20">
                <a:extLst>
                  <a:ext uri="{FF2B5EF4-FFF2-40B4-BE49-F238E27FC236}">
                    <a16:creationId xmlns:a16="http://schemas.microsoft.com/office/drawing/2014/main" id="{3F3879EE-C19B-4545-AB8B-648ECC953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527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8E89FFA1-3CB7-4800-814C-EC74D72633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4" y="3033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21527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8E89FFA1-3CB7-4800-814C-EC74D72633F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3033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6">
              <a:hlinkClick r:id="" action="ppaction://ole?verb=0"/>
              <a:extLst>
                <a:ext uri="{FF2B5EF4-FFF2-40B4-BE49-F238E27FC236}">
                  <a16:creationId xmlns:a16="http://schemas.microsoft.com/office/drawing/2014/main" id="{54837A54-6DA7-4594-8AD6-ECB297DC1C3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01" y="3065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21528" name="Object 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4837A54-6DA7-4594-8AD6-ECB297DC1C3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065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1A3885BB-2A24-45BE-89E9-A5FAC87E4A8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05" y="3211"/>
            <a:ext cx="971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3886200" imgH="2743200" progId="MS_ClipArt_Gallery">
                    <p:embed/>
                  </p:oleObj>
                </mc:Choice>
                <mc:Fallback>
                  <p:oleObj name="Microsoft ClipArt Gallery" r:id="rId6" imgW="3886200" imgH="2743200" progId="MS_ClipArt_Gallery">
                    <p:embed/>
                    <p:pic>
                      <p:nvPicPr>
                        <p:cNvPr id="21529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A3885BB-2A24-45BE-89E9-A5FAC87E4A8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3211"/>
                          <a:ext cx="971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Text Box 27">
              <a:extLst>
                <a:ext uri="{FF2B5EF4-FFF2-40B4-BE49-F238E27FC236}">
                  <a16:creationId xmlns:a16="http://schemas.microsoft.com/office/drawing/2014/main" id="{3836A36D-8F92-4D8C-B8D5-68F7A14DA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3080"/>
              <a:ext cx="10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Data Frame</a:t>
              </a:r>
            </a:p>
          </p:txBody>
        </p:sp>
        <p:sp>
          <p:nvSpPr>
            <p:cNvPr id="21531" name="Line 28">
              <a:extLst>
                <a:ext uri="{FF2B5EF4-FFF2-40B4-BE49-F238E27FC236}">
                  <a16:creationId xmlns:a16="http://schemas.microsoft.com/office/drawing/2014/main" id="{04CFC4DC-A546-45FE-85F7-E90F3DC8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8" y="2974"/>
              <a:ext cx="1376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9">
              <a:extLst>
                <a:ext uri="{FF2B5EF4-FFF2-40B4-BE49-F238E27FC236}">
                  <a16:creationId xmlns:a16="http://schemas.microsoft.com/office/drawing/2014/main" id="{19274D5F-0978-4A10-8E66-E19B5EA4D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975"/>
              <a:ext cx="1193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Text Box 30">
              <a:extLst>
                <a:ext uri="{FF2B5EF4-FFF2-40B4-BE49-F238E27FC236}">
                  <a16:creationId xmlns:a16="http://schemas.microsoft.com/office/drawing/2014/main" id="{B6DC7A19-38A5-4C2D-BD84-AE9183D2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3113"/>
              <a:ext cx="10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Data Frame</a:t>
              </a:r>
            </a:p>
          </p:txBody>
        </p:sp>
        <p:sp>
          <p:nvSpPr>
            <p:cNvPr id="21534" name="Text Box 33">
              <a:extLst>
                <a:ext uri="{FF2B5EF4-FFF2-40B4-BE49-F238E27FC236}">
                  <a16:creationId xmlns:a16="http://schemas.microsoft.com/office/drawing/2014/main" id="{2CCFD06D-743F-41B4-9303-C4570027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3499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21535" name="Text Box 34">
              <a:extLst>
                <a:ext uri="{FF2B5EF4-FFF2-40B4-BE49-F238E27FC236}">
                  <a16:creationId xmlns:a16="http://schemas.microsoft.com/office/drawing/2014/main" id="{5F14F369-6198-436F-A174-DE6594F1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" y="3082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1536" name="Text Box 35">
              <a:extLst>
                <a:ext uri="{FF2B5EF4-FFF2-40B4-BE49-F238E27FC236}">
                  <a16:creationId xmlns:a16="http://schemas.microsoft.com/office/drawing/2014/main" id="{1CAF5418-E954-495B-ABBF-393DA6B00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" y="3104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1537" name="Text Box 36">
              <a:extLst>
                <a:ext uri="{FF2B5EF4-FFF2-40B4-BE49-F238E27FC236}">
                  <a16:creationId xmlns:a16="http://schemas.microsoft.com/office/drawing/2014/main" id="{53FBADCC-0C72-43E2-8DF6-AC494F46F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537"/>
              <a:ext cx="189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 transmits data frame &amp; collides with A at B</a:t>
              </a:r>
            </a:p>
          </p:txBody>
        </p:sp>
        <p:sp>
          <p:nvSpPr>
            <p:cNvPr id="21538" name="Text Box 38">
              <a:extLst>
                <a:ext uri="{FF2B5EF4-FFF2-40B4-BE49-F238E27FC236}">
                  <a16:creationId xmlns:a16="http://schemas.microsoft.com/office/drawing/2014/main" id="{3769BD88-EE35-44C8-B2D6-96E23651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" y="3004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(b)</a:t>
              </a:r>
            </a:p>
          </p:txBody>
        </p:sp>
      </p:grpSp>
      <p:sp>
        <p:nvSpPr>
          <p:cNvPr id="21510" name="Text Box 39">
            <a:extLst>
              <a:ext uri="{FF2B5EF4-FFF2-40B4-BE49-F238E27FC236}">
                <a16:creationId xmlns:a16="http://schemas.microsoft.com/office/drawing/2014/main" id="{2DAE31C6-F097-41B0-BCA4-B9E3D71EC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136775"/>
            <a:ext cx="23526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C senses medium,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station A is hidden from C</a:t>
            </a:r>
          </a:p>
        </p:txBody>
      </p:sp>
      <p:sp>
        <p:nvSpPr>
          <p:cNvPr id="21511" name="Text Box 40">
            <a:extLst>
              <a:ext uri="{FF2B5EF4-FFF2-40B4-BE49-F238E27FC236}">
                <a16:creationId xmlns:a16="http://schemas.microsoft.com/office/drawing/2014/main" id="{6B61E942-8AF4-4C2A-9A6B-37811AD2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1606550"/>
            <a:ext cx="1200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ＭＳ Ｐゴシック" panose="020B0600070205080204" pitchFamily="34" charset="-128"/>
              </a:rPr>
              <a:t>Data Frame</a:t>
            </a:r>
          </a:p>
        </p:txBody>
      </p:sp>
      <p:sp>
        <p:nvSpPr>
          <p:cNvPr id="21512" name="Line 41">
            <a:extLst>
              <a:ext uri="{FF2B5EF4-FFF2-40B4-BE49-F238E27FC236}">
                <a16:creationId xmlns:a16="http://schemas.microsoft.com/office/drawing/2014/main" id="{D152DDAF-7707-4C82-AD3C-86584820BE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3400" y="1430338"/>
            <a:ext cx="1411288" cy="125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3" name="Group 45">
            <a:extLst>
              <a:ext uri="{FF2B5EF4-FFF2-40B4-BE49-F238E27FC236}">
                <a16:creationId xmlns:a16="http://schemas.microsoft.com/office/drawing/2014/main" id="{EBCEB109-BCA9-46BD-91B7-28B2B2E0E848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1428750"/>
            <a:ext cx="4692650" cy="1401763"/>
            <a:chOff x="909" y="1205"/>
            <a:chExt cx="3941" cy="1177"/>
          </a:xfrm>
        </p:grpSpPr>
        <p:grpSp>
          <p:nvGrpSpPr>
            <p:cNvPr id="21515" name="Group 6">
              <a:extLst>
                <a:ext uri="{FF2B5EF4-FFF2-40B4-BE49-F238E27FC236}">
                  <a16:creationId xmlns:a16="http://schemas.microsoft.com/office/drawing/2014/main" id="{ADB168EA-3816-4536-BBBF-05FC7A06C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" y="1279"/>
              <a:ext cx="0" cy="235"/>
              <a:chOff x="1701" y="3459"/>
              <a:chExt cx="0" cy="235"/>
            </a:xfrm>
          </p:grpSpPr>
          <p:sp>
            <p:nvSpPr>
              <p:cNvPr id="21522" name="Line 7">
                <a:extLst>
                  <a:ext uri="{FF2B5EF4-FFF2-40B4-BE49-F238E27FC236}">
                    <a16:creationId xmlns:a16="http://schemas.microsoft.com/office/drawing/2014/main" id="{9D4488DA-96CC-4DC8-9813-226D9EFB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8">
                <a:extLst>
                  <a:ext uri="{FF2B5EF4-FFF2-40B4-BE49-F238E27FC236}">
                    <a16:creationId xmlns:a16="http://schemas.microsoft.com/office/drawing/2014/main" id="{1D0EF845-41DE-4D76-860C-497650CB6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516" name="Object 2">
              <a:hlinkClick r:id="" action="ppaction://ole?verb=0"/>
              <a:extLst>
                <a:ext uri="{FF2B5EF4-FFF2-40B4-BE49-F238E27FC236}">
                  <a16:creationId xmlns:a16="http://schemas.microsoft.com/office/drawing/2014/main" id="{9C0EE5E2-10D6-43BA-83A1-BD0E6356E57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13" y="1250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3238500" imgH="3429000" progId="MS_ClipArt_Gallery">
                    <p:embed/>
                  </p:oleObj>
                </mc:Choice>
                <mc:Fallback>
                  <p:oleObj name="Microsoft ClipArt Gallery" r:id="rId8" imgW="3238500" imgH="3429000" progId="MS_ClipArt_Gallery">
                    <p:embed/>
                    <p:pic>
                      <p:nvPicPr>
                        <p:cNvPr id="21516" name="Object 2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9C0EE5E2-10D6-43BA-83A1-BD0E6356E57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1250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3">
              <a:hlinkClick r:id="" action="ppaction://ole?verb=0"/>
              <a:extLst>
                <a:ext uri="{FF2B5EF4-FFF2-40B4-BE49-F238E27FC236}">
                  <a16:creationId xmlns:a16="http://schemas.microsoft.com/office/drawing/2014/main" id="{EB6D6786-7C63-47D4-9CA3-296CEEF7BAB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50" y="1282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9" imgW="3238500" imgH="3429000" progId="MS_ClipArt_Gallery">
                    <p:embed/>
                  </p:oleObj>
                </mc:Choice>
                <mc:Fallback>
                  <p:oleObj name="Microsoft ClipArt Gallery" r:id="rId9" imgW="3238500" imgH="3429000" progId="MS_ClipArt_Gallery">
                    <p:embed/>
                    <p:pic>
                      <p:nvPicPr>
                        <p:cNvPr id="21517" name="Object 3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EB6D6786-7C63-47D4-9CA3-296CEEF7BAB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282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4">
              <a:hlinkClick r:id="" action="ppaction://ole?verb=0"/>
              <a:extLst>
                <a:ext uri="{FF2B5EF4-FFF2-40B4-BE49-F238E27FC236}">
                  <a16:creationId xmlns:a16="http://schemas.microsoft.com/office/drawing/2014/main" id="{A32CF03D-CFCF-41C4-9470-CB7A68151A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54" y="1428"/>
            <a:ext cx="971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0" imgW="3886200" imgH="2743200" progId="MS_ClipArt_Gallery">
                    <p:embed/>
                  </p:oleObj>
                </mc:Choice>
                <mc:Fallback>
                  <p:oleObj name="Microsoft ClipArt Gallery" r:id="rId10" imgW="3886200" imgH="2743200" progId="MS_ClipArt_Gallery">
                    <p:embed/>
                    <p:pic>
                      <p:nvPicPr>
                        <p:cNvPr id="21518" name="Object 4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A32CF03D-CFCF-41C4-9470-CB7A68151A4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428"/>
                          <a:ext cx="971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Text Box 32">
              <a:extLst>
                <a:ext uri="{FF2B5EF4-FFF2-40B4-BE49-F238E27FC236}">
                  <a16:creationId xmlns:a16="http://schemas.microsoft.com/office/drawing/2014/main" id="{504E13B3-4A1C-45C8-BBE6-3EDA87822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111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1520" name="Text Box 42">
              <a:extLst>
                <a:ext uri="{FF2B5EF4-FFF2-40B4-BE49-F238E27FC236}">
                  <a16:creationId xmlns:a16="http://schemas.microsoft.com/office/drawing/2014/main" id="{73577A49-26B7-49C1-90A4-4254DEA2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" y="1205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1521" name="Text Box 43">
              <a:extLst>
                <a:ext uri="{FF2B5EF4-FFF2-40B4-BE49-F238E27FC236}">
                  <a16:creationId xmlns:a16="http://schemas.microsoft.com/office/drawing/2014/main" id="{EA02DBA9-19D4-4676-9A4B-65636E418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" y="1209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</a:t>
              </a:r>
            </a:p>
          </p:txBody>
        </p:sp>
      </p:grpSp>
      <p:sp>
        <p:nvSpPr>
          <p:cNvPr id="21514" name="Rectangle 44">
            <a:extLst>
              <a:ext uri="{FF2B5EF4-FFF2-40B4-BE49-F238E27FC236}">
                <a16:creationId xmlns:a16="http://schemas.microsoft.com/office/drawing/2014/main" id="{BF0829C4-3C06-430A-B9D1-55EE47002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Hidden Terminal Problem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82">
            <a:extLst>
              <a:ext uri="{FF2B5EF4-FFF2-40B4-BE49-F238E27FC236}">
                <a16:creationId xmlns:a16="http://schemas.microsoft.com/office/drawing/2014/main" id="{A239B75C-003A-4B3E-B824-B3D5EB3F69FF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203200"/>
            <a:ext cx="6424613" cy="4186238"/>
            <a:chOff x="246" y="182"/>
            <a:chExt cx="4812" cy="4148"/>
          </a:xfrm>
        </p:grpSpPr>
        <p:grpSp>
          <p:nvGrpSpPr>
            <p:cNvPr id="23555" name="Group 3">
              <a:extLst>
                <a:ext uri="{FF2B5EF4-FFF2-40B4-BE49-F238E27FC236}">
                  <a16:creationId xmlns:a16="http://schemas.microsoft.com/office/drawing/2014/main" id="{74DBDA54-8120-4F23-861F-9DFAB1777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1331"/>
              <a:ext cx="1" cy="180"/>
              <a:chOff x="1701" y="3459"/>
              <a:chExt cx="0" cy="235"/>
            </a:xfrm>
          </p:grpSpPr>
          <p:sp>
            <p:nvSpPr>
              <p:cNvPr id="23629" name="Line 4">
                <a:extLst>
                  <a:ext uri="{FF2B5EF4-FFF2-40B4-BE49-F238E27FC236}">
                    <a16:creationId xmlns:a16="http://schemas.microsoft.com/office/drawing/2014/main" id="{DED800F0-A019-47DC-B5E4-E8A48D66B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Line 5">
                <a:extLst>
                  <a:ext uri="{FF2B5EF4-FFF2-40B4-BE49-F238E27FC236}">
                    <a16:creationId xmlns:a16="http://schemas.microsoft.com/office/drawing/2014/main" id="{722500A1-ECA5-4398-81FB-1A39B8A55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6" name="Group 6">
              <a:extLst>
                <a:ext uri="{FF2B5EF4-FFF2-40B4-BE49-F238E27FC236}">
                  <a16:creationId xmlns:a16="http://schemas.microsoft.com/office/drawing/2014/main" id="{5BC94C02-8568-456A-B27F-0D8D3E8F4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2448"/>
              <a:ext cx="1" cy="180"/>
              <a:chOff x="1701" y="3459"/>
              <a:chExt cx="0" cy="235"/>
            </a:xfrm>
          </p:grpSpPr>
          <p:sp>
            <p:nvSpPr>
              <p:cNvPr id="23627" name="Line 7">
                <a:extLst>
                  <a:ext uri="{FF2B5EF4-FFF2-40B4-BE49-F238E27FC236}">
                    <a16:creationId xmlns:a16="http://schemas.microsoft.com/office/drawing/2014/main" id="{5B840F51-F0CB-41A6-B136-6E445BD6D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Line 8">
                <a:extLst>
                  <a:ext uri="{FF2B5EF4-FFF2-40B4-BE49-F238E27FC236}">
                    <a16:creationId xmlns:a16="http://schemas.microsoft.com/office/drawing/2014/main" id="{49B516CC-8972-4BD4-B740-AA1F6A5C3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7" name="Group 9">
              <a:extLst>
                <a:ext uri="{FF2B5EF4-FFF2-40B4-BE49-F238E27FC236}">
                  <a16:creationId xmlns:a16="http://schemas.microsoft.com/office/drawing/2014/main" id="{A4B84C5F-0DBA-4D7D-89DB-44AD66806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5"/>
              <a:ext cx="1" cy="179"/>
              <a:chOff x="1701" y="3459"/>
              <a:chExt cx="0" cy="235"/>
            </a:xfrm>
          </p:grpSpPr>
          <p:sp>
            <p:nvSpPr>
              <p:cNvPr id="23625" name="Line 10">
                <a:extLst>
                  <a:ext uri="{FF2B5EF4-FFF2-40B4-BE49-F238E27FC236}">
                    <a16:creationId xmlns:a16="http://schemas.microsoft.com/office/drawing/2014/main" id="{123B66F4-9368-4D35-96F9-AD58B188F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Line 11">
                <a:extLst>
                  <a:ext uri="{FF2B5EF4-FFF2-40B4-BE49-F238E27FC236}">
                    <a16:creationId xmlns:a16="http://schemas.microsoft.com/office/drawing/2014/main" id="{66441A8F-7091-43A1-8F91-5B916D981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8" name="Group 12">
              <a:extLst>
                <a:ext uri="{FF2B5EF4-FFF2-40B4-BE49-F238E27FC236}">
                  <a16:creationId xmlns:a16="http://schemas.microsoft.com/office/drawing/2014/main" id="{95FA64AA-D7D8-4E10-8F73-03438E281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2395"/>
              <a:ext cx="1" cy="180"/>
              <a:chOff x="1701" y="3459"/>
              <a:chExt cx="0" cy="235"/>
            </a:xfrm>
          </p:grpSpPr>
          <p:sp>
            <p:nvSpPr>
              <p:cNvPr id="23623" name="Line 13">
                <a:extLst>
                  <a:ext uri="{FF2B5EF4-FFF2-40B4-BE49-F238E27FC236}">
                    <a16:creationId xmlns:a16="http://schemas.microsoft.com/office/drawing/2014/main" id="{42E9A5F8-7066-45A6-934A-4C5F66CFC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Line 14">
                <a:extLst>
                  <a:ext uri="{FF2B5EF4-FFF2-40B4-BE49-F238E27FC236}">
                    <a16:creationId xmlns:a16="http://schemas.microsoft.com/office/drawing/2014/main" id="{EBBC9FF1-BAA5-4983-B44A-47039858B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9" name="Group 15">
              <a:extLst>
                <a:ext uri="{FF2B5EF4-FFF2-40B4-BE49-F238E27FC236}">
                  <a16:creationId xmlns:a16="http://schemas.microsoft.com/office/drawing/2014/main" id="{96DC8363-32CB-4E45-AD31-F092D80AC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8" y="1242"/>
              <a:ext cx="1" cy="180"/>
              <a:chOff x="1701" y="3459"/>
              <a:chExt cx="0" cy="235"/>
            </a:xfrm>
          </p:grpSpPr>
          <p:sp>
            <p:nvSpPr>
              <p:cNvPr id="23621" name="Line 16">
                <a:extLst>
                  <a:ext uri="{FF2B5EF4-FFF2-40B4-BE49-F238E27FC236}">
                    <a16:creationId xmlns:a16="http://schemas.microsoft.com/office/drawing/2014/main" id="{8FBAC592-C33A-4186-9EC1-916FAE2D3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Line 17">
                <a:extLst>
                  <a:ext uri="{FF2B5EF4-FFF2-40B4-BE49-F238E27FC236}">
                    <a16:creationId xmlns:a16="http://schemas.microsoft.com/office/drawing/2014/main" id="{F53FC272-798D-4F6C-BCD1-E0CECA53B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18">
              <a:extLst>
                <a:ext uri="{FF2B5EF4-FFF2-40B4-BE49-F238E27FC236}">
                  <a16:creationId xmlns:a16="http://schemas.microsoft.com/office/drawing/2014/main" id="{6EB668B9-7D13-4376-8333-6D318562D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82"/>
              <a:ext cx="1" cy="180"/>
              <a:chOff x="1701" y="3459"/>
              <a:chExt cx="0" cy="235"/>
            </a:xfrm>
          </p:grpSpPr>
          <p:sp>
            <p:nvSpPr>
              <p:cNvPr id="23619" name="Line 19">
                <a:extLst>
                  <a:ext uri="{FF2B5EF4-FFF2-40B4-BE49-F238E27FC236}">
                    <a16:creationId xmlns:a16="http://schemas.microsoft.com/office/drawing/2014/main" id="{0206C643-3C82-43C3-9B40-FAF8CDB78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Line 20">
                <a:extLst>
                  <a:ext uri="{FF2B5EF4-FFF2-40B4-BE49-F238E27FC236}">
                    <a16:creationId xmlns:a16="http://schemas.microsoft.com/office/drawing/2014/main" id="{B7F42303-AB01-4C6F-8ED3-FF8B4DB5E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1" name="Group 21">
              <a:extLst>
                <a:ext uri="{FF2B5EF4-FFF2-40B4-BE49-F238E27FC236}">
                  <a16:creationId xmlns:a16="http://schemas.microsoft.com/office/drawing/2014/main" id="{90AE2BBD-752A-4887-B0D3-126B351E9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90"/>
              <a:ext cx="1" cy="180"/>
              <a:chOff x="1701" y="3459"/>
              <a:chExt cx="0" cy="235"/>
            </a:xfrm>
          </p:grpSpPr>
          <p:sp>
            <p:nvSpPr>
              <p:cNvPr id="23617" name="Line 22">
                <a:extLst>
                  <a:ext uri="{FF2B5EF4-FFF2-40B4-BE49-F238E27FC236}">
                    <a16:creationId xmlns:a16="http://schemas.microsoft.com/office/drawing/2014/main" id="{7A695435-BF73-41AC-B29F-70CBA3594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Line 23">
                <a:extLst>
                  <a:ext uri="{FF2B5EF4-FFF2-40B4-BE49-F238E27FC236}">
                    <a16:creationId xmlns:a16="http://schemas.microsoft.com/office/drawing/2014/main" id="{D84EAC9A-A287-413C-9D84-440773569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2" name="Group 24">
              <a:extLst>
                <a:ext uri="{FF2B5EF4-FFF2-40B4-BE49-F238E27FC236}">
                  <a16:creationId xmlns:a16="http://schemas.microsoft.com/office/drawing/2014/main" id="{F9F3D1BA-F461-45B8-9189-028030745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1269"/>
              <a:ext cx="1" cy="179"/>
              <a:chOff x="1701" y="3459"/>
              <a:chExt cx="0" cy="235"/>
            </a:xfrm>
          </p:grpSpPr>
          <p:sp>
            <p:nvSpPr>
              <p:cNvPr id="23615" name="Line 25">
                <a:extLst>
                  <a:ext uri="{FF2B5EF4-FFF2-40B4-BE49-F238E27FC236}">
                    <a16:creationId xmlns:a16="http://schemas.microsoft.com/office/drawing/2014/main" id="{8ADA124A-C283-4F49-9CE8-79E584A1B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Line 26">
                <a:extLst>
                  <a:ext uri="{FF2B5EF4-FFF2-40B4-BE49-F238E27FC236}">
                    <a16:creationId xmlns:a16="http://schemas.microsoft.com/office/drawing/2014/main" id="{55CEE317-D860-43D3-93FB-D2BDFB4E7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27">
              <a:extLst>
                <a:ext uri="{FF2B5EF4-FFF2-40B4-BE49-F238E27FC236}">
                  <a16:creationId xmlns:a16="http://schemas.microsoft.com/office/drawing/2014/main" id="{DEABA743-2A26-429D-BBE7-6C38E75B1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8" y="2374"/>
              <a:ext cx="1" cy="180"/>
              <a:chOff x="1701" y="3459"/>
              <a:chExt cx="0" cy="235"/>
            </a:xfrm>
          </p:grpSpPr>
          <p:sp>
            <p:nvSpPr>
              <p:cNvPr id="23613" name="Line 28">
                <a:extLst>
                  <a:ext uri="{FF2B5EF4-FFF2-40B4-BE49-F238E27FC236}">
                    <a16:creationId xmlns:a16="http://schemas.microsoft.com/office/drawing/2014/main" id="{B7662267-BB91-4293-9242-7A6223C56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Line 29">
                <a:extLst>
                  <a:ext uri="{FF2B5EF4-FFF2-40B4-BE49-F238E27FC236}">
                    <a16:creationId xmlns:a16="http://schemas.microsoft.com/office/drawing/2014/main" id="{E0C8D3FD-9B1B-4BAD-B8C7-9CCB52348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3564" name="Object 30">
              <a:hlinkClick r:id="" action="ppaction://ole?verb=0"/>
              <a:extLst>
                <a:ext uri="{FF2B5EF4-FFF2-40B4-BE49-F238E27FC236}">
                  <a16:creationId xmlns:a16="http://schemas.microsoft.com/office/drawing/2014/main" id="{62BE57C4-4D9C-4213-B4F1-E758144C21A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05" y="249"/>
            <a:ext cx="40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23564" name="Object 3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2BE57C4-4D9C-4213-B4F1-E758144C21A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249"/>
                          <a:ext cx="40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31">
              <a:hlinkClick r:id="" action="ppaction://ole?verb=0"/>
              <a:extLst>
                <a:ext uri="{FF2B5EF4-FFF2-40B4-BE49-F238E27FC236}">
                  <a16:creationId xmlns:a16="http://schemas.microsoft.com/office/drawing/2014/main" id="{33EAB6E7-D4AD-4B22-9BD9-8CCC7F206C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42" y="273"/>
            <a:ext cx="40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23565" name="Object 31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33EAB6E7-D4AD-4B22-9BD9-8CCC7F206C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73"/>
                          <a:ext cx="40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32">
              <a:hlinkClick r:id="" action="ppaction://ole?verb=0"/>
              <a:extLst>
                <a:ext uri="{FF2B5EF4-FFF2-40B4-BE49-F238E27FC236}">
                  <a16:creationId xmlns:a16="http://schemas.microsoft.com/office/drawing/2014/main" id="{1CC0A44D-BA40-4630-8C8F-2AC327EB10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46" y="385"/>
            <a:ext cx="97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3886200" imgH="2743200" progId="MS_ClipArt_Gallery">
                    <p:embed/>
                  </p:oleObj>
                </mc:Choice>
                <mc:Fallback>
                  <p:oleObj name="Microsoft ClipArt Gallery" r:id="rId6" imgW="3886200" imgH="2743200" progId="MS_ClipArt_Gallery">
                    <p:embed/>
                    <p:pic>
                      <p:nvPicPr>
                        <p:cNvPr id="23566" name="Object 32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CC0A44D-BA40-4630-8C8F-2AC327EB107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85"/>
                          <a:ext cx="971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33">
              <a:extLst>
                <a:ext uri="{FF2B5EF4-FFF2-40B4-BE49-F238E27FC236}">
                  <a16:creationId xmlns:a16="http://schemas.microsoft.com/office/drawing/2014/main" id="{49863C91-1F5A-4ADB-A02C-614CA6202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363"/>
              <a:ext cx="4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RTS</a:t>
              </a:r>
            </a:p>
          </p:txBody>
        </p:sp>
        <p:graphicFrame>
          <p:nvGraphicFramePr>
            <p:cNvPr id="23568" name="Object 34">
              <a:hlinkClick r:id="" action="ppaction://ole?verb=0"/>
              <a:extLst>
                <a:ext uri="{FF2B5EF4-FFF2-40B4-BE49-F238E27FC236}">
                  <a16:creationId xmlns:a16="http://schemas.microsoft.com/office/drawing/2014/main" id="{B3223EBB-8EED-4522-BF04-9234E5CC347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4" y="1310"/>
            <a:ext cx="40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3238500" imgH="3429000" progId="MS_ClipArt_Gallery">
                    <p:embed/>
                  </p:oleObj>
                </mc:Choice>
                <mc:Fallback>
                  <p:oleObj name="Microsoft ClipArt Gallery" r:id="rId8" imgW="3238500" imgH="3429000" progId="MS_ClipArt_Gallery">
                    <p:embed/>
                    <p:pic>
                      <p:nvPicPr>
                        <p:cNvPr id="23568" name="Object 34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B3223EBB-8EED-4522-BF04-9234E5CC347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310"/>
                          <a:ext cx="40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35">
              <a:hlinkClick r:id="" action="ppaction://ole?verb=0"/>
              <a:extLst>
                <a:ext uri="{FF2B5EF4-FFF2-40B4-BE49-F238E27FC236}">
                  <a16:creationId xmlns:a16="http://schemas.microsoft.com/office/drawing/2014/main" id="{1AD341E8-88D0-4EA4-AB16-D037F74033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11" y="1334"/>
            <a:ext cx="4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9" imgW="3238500" imgH="3429000" progId="MS_ClipArt_Gallery">
                    <p:embed/>
                  </p:oleObj>
                </mc:Choice>
                <mc:Fallback>
                  <p:oleObj name="Microsoft ClipArt Gallery" r:id="rId9" imgW="3238500" imgH="3429000" progId="MS_ClipArt_Gallery">
                    <p:embed/>
                    <p:pic>
                      <p:nvPicPr>
                        <p:cNvPr id="23569" name="Object 3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AD341E8-88D0-4EA4-AB16-D037F74033A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334"/>
                          <a:ext cx="40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36">
              <a:hlinkClick r:id="" action="ppaction://ole?verb=0"/>
              <a:extLst>
                <a:ext uri="{FF2B5EF4-FFF2-40B4-BE49-F238E27FC236}">
                  <a16:creationId xmlns:a16="http://schemas.microsoft.com/office/drawing/2014/main" id="{A65CE660-F59C-4E82-8656-9E0C367CBA9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15" y="1446"/>
            <a:ext cx="971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0" imgW="3886200" imgH="2743200" progId="MS_ClipArt_Gallery">
                    <p:embed/>
                  </p:oleObj>
                </mc:Choice>
                <mc:Fallback>
                  <p:oleObj name="Microsoft ClipArt Gallery" r:id="rId10" imgW="3886200" imgH="2743200" progId="MS_ClipArt_Gallery">
                    <p:embed/>
                    <p:pic>
                      <p:nvPicPr>
                        <p:cNvPr id="23570" name="Object 3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A65CE660-F59C-4E82-8656-9E0C367CBA9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1446"/>
                          <a:ext cx="971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37">
              <a:hlinkClick r:id="" action="ppaction://ole?verb=0"/>
              <a:extLst>
                <a:ext uri="{FF2B5EF4-FFF2-40B4-BE49-F238E27FC236}">
                  <a16:creationId xmlns:a16="http://schemas.microsoft.com/office/drawing/2014/main" id="{57E2AD1D-57C1-48CC-B5BD-9BA92B280C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3" y="2457"/>
            <a:ext cx="4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1" imgW="3238500" imgH="3429000" progId="MS_ClipArt_Gallery">
                    <p:embed/>
                  </p:oleObj>
                </mc:Choice>
                <mc:Fallback>
                  <p:oleObj name="Microsoft ClipArt Gallery" r:id="rId11" imgW="3238500" imgH="3429000" progId="MS_ClipArt_Gallery">
                    <p:embed/>
                    <p:pic>
                      <p:nvPicPr>
                        <p:cNvPr id="23571" name="Object 3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7E2AD1D-57C1-48CC-B5BD-9BA92B280C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457"/>
                          <a:ext cx="40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38">
              <a:hlinkClick r:id="" action="ppaction://ole?verb=0"/>
              <a:extLst>
                <a:ext uri="{FF2B5EF4-FFF2-40B4-BE49-F238E27FC236}">
                  <a16:creationId xmlns:a16="http://schemas.microsoft.com/office/drawing/2014/main" id="{D93CEAED-780C-4C81-A9E5-9D2DFC25A8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80" y="2482"/>
            <a:ext cx="40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2" imgW="3238500" imgH="3429000" progId="MS_ClipArt_Gallery">
                    <p:embed/>
                  </p:oleObj>
                </mc:Choice>
                <mc:Fallback>
                  <p:oleObj name="Microsoft ClipArt Gallery" r:id="rId12" imgW="3238500" imgH="3429000" progId="MS_ClipArt_Gallery">
                    <p:embed/>
                    <p:pic>
                      <p:nvPicPr>
                        <p:cNvPr id="23572" name="Object 3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D93CEAED-780C-4C81-A9E5-9D2DFC25A83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2482"/>
                          <a:ext cx="40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39">
              <a:hlinkClick r:id="" action="ppaction://ole?verb=0"/>
              <a:extLst>
                <a:ext uri="{FF2B5EF4-FFF2-40B4-BE49-F238E27FC236}">
                  <a16:creationId xmlns:a16="http://schemas.microsoft.com/office/drawing/2014/main" id="{1A446162-81EE-4BE7-B077-02B62FC846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84" y="2593"/>
            <a:ext cx="971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3" imgW="3886200" imgH="2743200" progId="MS_ClipArt_Gallery">
                    <p:embed/>
                  </p:oleObj>
                </mc:Choice>
                <mc:Fallback>
                  <p:oleObj name="Microsoft ClipArt Gallery" r:id="rId13" imgW="3886200" imgH="2743200" progId="MS_ClipArt_Gallery">
                    <p:embed/>
                    <p:pic>
                      <p:nvPicPr>
                        <p:cNvPr id="23573" name="Object 39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A446162-81EE-4BE7-B077-02B62FC8466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593"/>
                          <a:ext cx="971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Text Box 40">
              <a:extLst>
                <a:ext uri="{FF2B5EF4-FFF2-40B4-BE49-F238E27FC236}">
                  <a16:creationId xmlns:a16="http://schemas.microsoft.com/office/drawing/2014/main" id="{F268BDF2-5621-4F6A-8AF0-7B9648444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304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CTS</a:t>
              </a:r>
            </a:p>
          </p:txBody>
        </p:sp>
        <p:sp>
          <p:nvSpPr>
            <p:cNvPr id="23575" name="Line 41">
              <a:extLst>
                <a:ext uri="{FF2B5EF4-FFF2-40B4-BE49-F238E27FC236}">
                  <a16:creationId xmlns:a16="http://schemas.microsoft.com/office/drawing/2014/main" id="{8A22B0FF-51DD-4594-9CC9-656547DA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45"/>
              <a:ext cx="895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Line 42">
              <a:extLst>
                <a:ext uri="{FF2B5EF4-FFF2-40B4-BE49-F238E27FC236}">
                  <a16:creationId xmlns:a16="http://schemas.microsoft.com/office/drawing/2014/main" id="{758F2AED-EF1D-45EC-A128-0CEBF17B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" y="1265"/>
              <a:ext cx="1419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43">
              <a:extLst>
                <a:ext uri="{FF2B5EF4-FFF2-40B4-BE49-F238E27FC236}">
                  <a16:creationId xmlns:a16="http://schemas.microsoft.com/office/drawing/2014/main" id="{44ACCD43-E270-47F0-94D0-EDA68CDDE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8" y="1319"/>
              <a:ext cx="1109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44">
              <a:extLst>
                <a:ext uri="{FF2B5EF4-FFF2-40B4-BE49-F238E27FC236}">
                  <a16:creationId xmlns:a16="http://schemas.microsoft.com/office/drawing/2014/main" id="{33F6BEB4-44B2-443F-96CF-538959D3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397"/>
              <a:ext cx="1037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45">
              <a:extLst>
                <a:ext uri="{FF2B5EF4-FFF2-40B4-BE49-F238E27FC236}">
                  <a16:creationId xmlns:a16="http://schemas.microsoft.com/office/drawing/2014/main" id="{1D3454B4-AA9C-447C-BB7F-7836F0E8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345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CTS</a:t>
              </a:r>
            </a:p>
          </p:txBody>
        </p:sp>
        <p:sp>
          <p:nvSpPr>
            <p:cNvPr id="23580" name="Text Box 46">
              <a:extLst>
                <a:ext uri="{FF2B5EF4-FFF2-40B4-BE49-F238E27FC236}">
                  <a16:creationId xmlns:a16="http://schemas.microsoft.com/office/drawing/2014/main" id="{4F636572-282E-45AC-BB23-6F0631360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570"/>
              <a:ext cx="10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Data Frame</a:t>
              </a:r>
            </a:p>
          </p:txBody>
        </p:sp>
        <p:sp>
          <p:nvSpPr>
            <p:cNvPr id="23581" name="Text Box 47">
              <a:extLst>
                <a:ext uri="{FF2B5EF4-FFF2-40B4-BE49-F238E27FC236}">
                  <a16:creationId xmlns:a16="http://schemas.microsoft.com/office/drawing/2014/main" id="{EB30D164-2A8D-4DAA-A09C-851B875F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617"/>
              <a:ext cx="149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 requests to send</a:t>
              </a:r>
            </a:p>
          </p:txBody>
        </p:sp>
        <p:sp>
          <p:nvSpPr>
            <p:cNvPr id="23582" name="Text Box 48">
              <a:extLst>
                <a:ext uri="{FF2B5EF4-FFF2-40B4-BE49-F238E27FC236}">
                  <a16:creationId xmlns:a16="http://schemas.microsoft.com/office/drawing/2014/main" id="{286D10AD-92AB-4F9F-A102-62BD42D1B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82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3583" name="Text Box 49">
              <a:extLst>
                <a:ext uri="{FF2B5EF4-FFF2-40B4-BE49-F238E27FC236}">
                  <a16:creationId xmlns:a16="http://schemas.microsoft.com/office/drawing/2014/main" id="{0DD1BD95-7477-4A53-8E46-7F7CC23E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614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3584" name="Text Box 50">
              <a:extLst>
                <a:ext uri="{FF2B5EF4-FFF2-40B4-BE49-F238E27FC236}">
                  <a16:creationId xmlns:a16="http://schemas.microsoft.com/office/drawing/2014/main" id="{0AB1F6B1-717B-44DB-8CAD-D9E0BDB3C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1635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23585" name="Text Box 51">
              <a:extLst>
                <a:ext uri="{FF2B5EF4-FFF2-40B4-BE49-F238E27FC236}">
                  <a16:creationId xmlns:a16="http://schemas.microsoft.com/office/drawing/2014/main" id="{FFBFFB32-7393-4F22-876C-200DB5A1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2837"/>
              <a:ext cx="7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 sends</a:t>
              </a:r>
            </a:p>
          </p:txBody>
        </p:sp>
        <p:sp>
          <p:nvSpPr>
            <p:cNvPr id="23586" name="Text Box 52">
              <a:extLst>
                <a:ext uri="{FF2B5EF4-FFF2-40B4-BE49-F238E27FC236}">
                  <a16:creationId xmlns:a16="http://schemas.microsoft.com/office/drawing/2014/main" id="{DBDE3F6E-03D2-44B5-B804-C745767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316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3587" name="Text Box 53">
              <a:extLst>
                <a:ext uri="{FF2B5EF4-FFF2-40B4-BE49-F238E27FC236}">
                  <a16:creationId xmlns:a16="http://schemas.microsoft.com/office/drawing/2014/main" id="{55CFA8C0-45C2-4DB6-A207-363CFEBE9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" y="2479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3588" name="Text Box 54">
              <a:extLst>
                <a:ext uri="{FF2B5EF4-FFF2-40B4-BE49-F238E27FC236}">
                  <a16:creationId xmlns:a16="http://schemas.microsoft.com/office/drawing/2014/main" id="{F7408630-16A5-4BE8-B5CC-AD5719CD5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1654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3589" name="Text Box 55">
              <a:extLst>
                <a:ext uri="{FF2B5EF4-FFF2-40B4-BE49-F238E27FC236}">
                  <a16:creationId xmlns:a16="http://schemas.microsoft.com/office/drawing/2014/main" id="{5E3FD561-467B-4466-ACD0-98EF6D615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2844"/>
              <a:ext cx="12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 remains quiet</a:t>
              </a:r>
            </a:p>
          </p:txBody>
        </p:sp>
        <p:sp>
          <p:nvSpPr>
            <p:cNvPr id="23590" name="Text Box 56">
              <a:extLst>
                <a:ext uri="{FF2B5EF4-FFF2-40B4-BE49-F238E27FC236}">
                  <a16:creationId xmlns:a16="http://schemas.microsoft.com/office/drawing/2014/main" id="{AF2D9BC8-8863-4AA5-AEFB-8AFAB884F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1958"/>
              <a:ext cx="202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 announces A ok to send</a:t>
              </a:r>
            </a:p>
          </p:txBody>
        </p:sp>
        <p:sp>
          <p:nvSpPr>
            <p:cNvPr id="23591" name="Text Box 57">
              <a:extLst>
                <a:ext uri="{FF2B5EF4-FFF2-40B4-BE49-F238E27FC236}">
                  <a16:creationId xmlns:a16="http://schemas.microsoft.com/office/drawing/2014/main" id="{B001E3FE-1ACF-40FC-8584-30A027F4F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" y="191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(a)</a:t>
              </a:r>
            </a:p>
          </p:txBody>
        </p:sp>
        <p:sp>
          <p:nvSpPr>
            <p:cNvPr id="23592" name="Text Box 58">
              <a:extLst>
                <a:ext uri="{FF2B5EF4-FFF2-40B4-BE49-F238E27FC236}">
                  <a16:creationId xmlns:a16="http://schemas.microsoft.com/office/drawing/2014/main" id="{147C2D44-2E4B-4314-AFE7-DFCA64B4B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273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(b)</a:t>
              </a:r>
            </a:p>
          </p:txBody>
        </p:sp>
        <p:sp>
          <p:nvSpPr>
            <p:cNvPr id="23593" name="Text Box 59">
              <a:extLst>
                <a:ext uri="{FF2B5EF4-FFF2-40B4-BE49-F238E27FC236}">
                  <a16:creationId xmlns:a16="http://schemas.microsoft.com/office/drawing/2014/main" id="{6D4DF40B-18B0-48BA-A7D8-6648D374B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2373"/>
              <a:ext cx="3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(c)</a:t>
              </a:r>
            </a:p>
          </p:txBody>
        </p:sp>
        <p:grpSp>
          <p:nvGrpSpPr>
            <p:cNvPr id="23594" name="Group 61">
              <a:extLst>
                <a:ext uri="{FF2B5EF4-FFF2-40B4-BE49-F238E27FC236}">
                  <a16:creationId xmlns:a16="http://schemas.microsoft.com/office/drawing/2014/main" id="{B8EB29CF-D319-4F59-8790-77038EC63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3420"/>
              <a:ext cx="1" cy="180"/>
              <a:chOff x="1701" y="3459"/>
              <a:chExt cx="0" cy="235"/>
            </a:xfrm>
          </p:grpSpPr>
          <p:sp>
            <p:nvSpPr>
              <p:cNvPr id="23611" name="Line 62">
                <a:extLst>
                  <a:ext uri="{FF2B5EF4-FFF2-40B4-BE49-F238E27FC236}">
                    <a16:creationId xmlns:a16="http://schemas.microsoft.com/office/drawing/2014/main" id="{1A47B64B-FE2A-46DD-A4C1-2A88E6F67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Line 63">
                <a:extLst>
                  <a:ext uri="{FF2B5EF4-FFF2-40B4-BE49-F238E27FC236}">
                    <a16:creationId xmlns:a16="http://schemas.microsoft.com/office/drawing/2014/main" id="{3826A80F-2468-4B8C-A2FA-196093AE2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5" name="Group 64">
              <a:extLst>
                <a:ext uri="{FF2B5EF4-FFF2-40B4-BE49-F238E27FC236}">
                  <a16:creationId xmlns:a16="http://schemas.microsoft.com/office/drawing/2014/main" id="{586F2A7F-E075-41A0-83CD-10F6966C9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3367"/>
              <a:ext cx="1" cy="180"/>
              <a:chOff x="1701" y="3459"/>
              <a:chExt cx="0" cy="235"/>
            </a:xfrm>
          </p:grpSpPr>
          <p:sp>
            <p:nvSpPr>
              <p:cNvPr id="23609" name="Line 65">
                <a:extLst>
                  <a:ext uri="{FF2B5EF4-FFF2-40B4-BE49-F238E27FC236}">
                    <a16:creationId xmlns:a16="http://schemas.microsoft.com/office/drawing/2014/main" id="{414E9911-91B2-492F-BE4E-1255B9B12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Line 66">
                <a:extLst>
                  <a:ext uri="{FF2B5EF4-FFF2-40B4-BE49-F238E27FC236}">
                    <a16:creationId xmlns:a16="http://schemas.microsoft.com/office/drawing/2014/main" id="{38340C70-33C3-4B18-87BF-AA9434B4B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6" name="Group 67">
              <a:extLst>
                <a:ext uri="{FF2B5EF4-FFF2-40B4-BE49-F238E27FC236}">
                  <a16:creationId xmlns:a16="http://schemas.microsoft.com/office/drawing/2014/main" id="{938487DF-1A6C-42BB-BEEA-1B2A266B4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8" y="3346"/>
              <a:ext cx="1" cy="180"/>
              <a:chOff x="1701" y="3459"/>
              <a:chExt cx="0" cy="235"/>
            </a:xfrm>
          </p:grpSpPr>
          <p:sp>
            <p:nvSpPr>
              <p:cNvPr id="23607" name="Line 68">
                <a:extLst>
                  <a:ext uri="{FF2B5EF4-FFF2-40B4-BE49-F238E27FC236}">
                    <a16:creationId xmlns:a16="http://schemas.microsoft.com/office/drawing/2014/main" id="{7B01C259-02B8-47E3-AEE2-FCE2FE958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Line 69">
                <a:extLst>
                  <a:ext uri="{FF2B5EF4-FFF2-40B4-BE49-F238E27FC236}">
                    <a16:creationId xmlns:a16="http://schemas.microsoft.com/office/drawing/2014/main" id="{EFBAB320-2559-4EA8-8E2B-51AA48C0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3597" name="Object 70">
              <a:hlinkClick r:id="" action="ppaction://ole?verb=0"/>
              <a:extLst>
                <a:ext uri="{FF2B5EF4-FFF2-40B4-BE49-F238E27FC236}">
                  <a16:creationId xmlns:a16="http://schemas.microsoft.com/office/drawing/2014/main" id="{B1E495C6-1E0D-41A1-9FFB-DB6E564C6E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3" y="3429"/>
            <a:ext cx="4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4" imgW="3238500" imgH="3429000" progId="MS_ClipArt_Gallery">
                    <p:embed/>
                  </p:oleObj>
                </mc:Choice>
                <mc:Fallback>
                  <p:oleObj name="Microsoft ClipArt Gallery" r:id="rId14" imgW="3238500" imgH="3429000" progId="MS_ClipArt_Gallery">
                    <p:embed/>
                    <p:pic>
                      <p:nvPicPr>
                        <p:cNvPr id="23597" name="Object 7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B1E495C6-1E0D-41A1-9FFB-DB6E564C6E9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3429"/>
                          <a:ext cx="40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71">
              <a:hlinkClick r:id="" action="ppaction://ole?verb=0"/>
              <a:extLst>
                <a:ext uri="{FF2B5EF4-FFF2-40B4-BE49-F238E27FC236}">
                  <a16:creationId xmlns:a16="http://schemas.microsoft.com/office/drawing/2014/main" id="{91803DC9-651D-4AB8-ACF0-4E446C05FF0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80" y="3454"/>
            <a:ext cx="40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5" imgW="3238500" imgH="3429000" progId="MS_ClipArt_Gallery">
                    <p:embed/>
                  </p:oleObj>
                </mc:Choice>
                <mc:Fallback>
                  <p:oleObj name="Microsoft ClipArt Gallery" r:id="rId15" imgW="3238500" imgH="3429000" progId="MS_ClipArt_Gallery">
                    <p:embed/>
                    <p:pic>
                      <p:nvPicPr>
                        <p:cNvPr id="23598" name="Object 71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91803DC9-651D-4AB8-ACF0-4E446C05FF0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3454"/>
                          <a:ext cx="40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72">
              <a:hlinkClick r:id="" action="ppaction://ole?verb=0"/>
              <a:extLst>
                <a:ext uri="{FF2B5EF4-FFF2-40B4-BE49-F238E27FC236}">
                  <a16:creationId xmlns:a16="http://schemas.microsoft.com/office/drawing/2014/main" id="{C2FD200A-BBE6-4266-9FCC-0AB576C9945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84" y="3565"/>
            <a:ext cx="971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16" imgW="3886200" imgH="2743200" progId="MS_ClipArt_Gallery">
                    <p:embed/>
                  </p:oleObj>
                </mc:Choice>
                <mc:Fallback>
                  <p:oleObj name="Microsoft ClipArt Gallery" r:id="rId16" imgW="3886200" imgH="2743200" progId="MS_ClipArt_Gallery">
                    <p:embed/>
                    <p:pic>
                      <p:nvPicPr>
                        <p:cNvPr id="23599" name="Object 72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C2FD200A-BBE6-4266-9FCC-0AB576C9945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3565"/>
                          <a:ext cx="971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0" name="Line 73">
              <a:extLst>
                <a:ext uri="{FF2B5EF4-FFF2-40B4-BE49-F238E27FC236}">
                  <a16:creationId xmlns:a16="http://schemas.microsoft.com/office/drawing/2014/main" id="{91A4E7F4-423A-40B3-A85E-8068318F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369"/>
              <a:ext cx="1037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74">
              <a:extLst>
                <a:ext uri="{FF2B5EF4-FFF2-40B4-BE49-F238E27FC236}">
                  <a16:creationId xmlns:a16="http://schemas.microsoft.com/office/drawing/2014/main" id="{D3D599FE-D94A-4D39-8D0D-E1FA05155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3470"/>
              <a:ext cx="4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ACK</a:t>
              </a:r>
            </a:p>
          </p:txBody>
        </p:sp>
        <p:sp>
          <p:nvSpPr>
            <p:cNvPr id="23602" name="Text Box 76">
              <a:extLst>
                <a:ext uri="{FF2B5EF4-FFF2-40B4-BE49-F238E27FC236}">
                  <a16:creationId xmlns:a16="http://schemas.microsoft.com/office/drawing/2014/main" id="{7ED85BDD-690A-4DBC-8C3C-8251B1EA3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" y="3451"/>
              <a:ext cx="2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</a:t>
              </a:r>
            </a:p>
          </p:txBody>
        </p:sp>
        <p:sp>
          <p:nvSpPr>
            <p:cNvPr id="23603" name="Text Box 78">
              <a:extLst>
                <a:ext uri="{FF2B5EF4-FFF2-40B4-BE49-F238E27FC236}">
                  <a16:creationId xmlns:a16="http://schemas.microsoft.com/office/drawing/2014/main" id="{AA49EBAA-1D55-4ABA-ADA1-65FF442D0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3345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(d)</a:t>
              </a:r>
            </a:p>
          </p:txBody>
        </p:sp>
        <p:sp>
          <p:nvSpPr>
            <p:cNvPr id="23604" name="Line 79">
              <a:extLst>
                <a:ext uri="{FF2B5EF4-FFF2-40B4-BE49-F238E27FC236}">
                  <a16:creationId xmlns:a16="http://schemas.microsoft.com/office/drawing/2014/main" id="{EE38AAA0-E6C7-49E1-A22B-A3308A3E9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6" y="3479"/>
              <a:ext cx="1109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Text Box 80">
              <a:extLst>
                <a:ext uri="{FF2B5EF4-FFF2-40B4-BE49-F238E27FC236}">
                  <a16:creationId xmlns:a16="http://schemas.microsoft.com/office/drawing/2014/main" id="{4552F24E-5F0E-4BD1-90A8-95727D11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464"/>
              <a:ext cx="4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ACK</a:t>
              </a:r>
            </a:p>
          </p:txBody>
        </p:sp>
        <p:sp>
          <p:nvSpPr>
            <p:cNvPr id="23606" name="Text Box 81">
              <a:extLst>
                <a:ext uri="{FF2B5EF4-FFF2-40B4-BE49-F238E27FC236}">
                  <a16:creationId xmlns:a16="http://schemas.microsoft.com/office/drawing/2014/main" id="{EDA8FEC1-5A1C-429A-BE27-84790E5E8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4059"/>
              <a:ext cx="11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B sends ACK</a:t>
              </a:r>
            </a:p>
          </p:txBody>
        </p:sp>
      </p:grpSp>
      <p:sp>
        <p:nvSpPr>
          <p:cNvPr id="23554" name="Rectangle 44">
            <a:extLst>
              <a:ext uri="{FF2B5EF4-FFF2-40B4-BE49-F238E27FC236}">
                <a16:creationId xmlns:a16="http://schemas.microsoft.com/office/drawing/2014/main" id="{6C8B349C-AE29-4407-AFF9-7CA207E04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8" y="3775075"/>
            <a:ext cx="2138362" cy="484188"/>
          </a:xfrm>
        </p:spPr>
        <p:txBody>
          <a:bodyPr/>
          <a:lstStyle/>
          <a:p>
            <a:pPr eaLnBrk="1" hangingPunct="1"/>
            <a:r>
              <a:rPr lang="en-US" altLang="en-US"/>
              <a:t>CSMA-CA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>
            <a:extLst>
              <a:ext uri="{FF2B5EF4-FFF2-40B4-BE49-F238E27FC236}">
                <a16:creationId xmlns:a16="http://schemas.microsoft.com/office/drawing/2014/main" id="{991CD43C-5218-4AED-B08F-E7223F868F29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1106488"/>
            <a:ext cx="4708525" cy="2101850"/>
            <a:chOff x="890" y="815"/>
            <a:chExt cx="3954" cy="2497"/>
          </a:xfrm>
        </p:grpSpPr>
        <p:grpSp>
          <p:nvGrpSpPr>
            <p:cNvPr id="25605" name="Group 3">
              <a:extLst>
                <a:ext uri="{FF2B5EF4-FFF2-40B4-BE49-F238E27FC236}">
                  <a16:creationId xmlns:a16="http://schemas.microsoft.com/office/drawing/2014/main" id="{54BAF990-425D-45FB-96C3-E1E891AEA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9" y="1194"/>
              <a:ext cx="0" cy="235"/>
              <a:chOff x="1701" y="3459"/>
              <a:chExt cx="0" cy="235"/>
            </a:xfrm>
          </p:grpSpPr>
          <p:sp>
            <p:nvSpPr>
              <p:cNvPr id="25626" name="Line 4">
                <a:extLst>
                  <a:ext uri="{FF2B5EF4-FFF2-40B4-BE49-F238E27FC236}">
                    <a16:creationId xmlns:a16="http://schemas.microsoft.com/office/drawing/2014/main" id="{99F1315E-048B-4100-8B6D-888CCA79B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5">
                <a:extLst>
                  <a:ext uri="{FF2B5EF4-FFF2-40B4-BE49-F238E27FC236}">
                    <a16:creationId xmlns:a16="http://schemas.microsoft.com/office/drawing/2014/main" id="{CC10FAAA-ABA9-47AD-A491-EDCC38B91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6" name="Group 6">
              <a:extLst>
                <a:ext uri="{FF2B5EF4-FFF2-40B4-BE49-F238E27FC236}">
                  <a16:creationId xmlns:a16="http://schemas.microsoft.com/office/drawing/2014/main" id="{B74FDD57-A259-4117-954B-DEE16349C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1146"/>
              <a:ext cx="0" cy="235"/>
              <a:chOff x="1701" y="3459"/>
              <a:chExt cx="0" cy="235"/>
            </a:xfrm>
          </p:grpSpPr>
          <p:sp>
            <p:nvSpPr>
              <p:cNvPr id="25624" name="Line 7">
                <a:extLst>
                  <a:ext uri="{FF2B5EF4-FFF2-40B4-BE49-F238E27FC236}">
                    <a16:creationId xmlns:a16="http://schemas.microsoft.com/office/drawing/2014/main" id="{EAA13A89-D1A9-450C-BA46-FB19D0732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459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8">
                <a:extLst>
                  <a:ext uri="{FF2B5EF4-FFF2-40B4-BE49-F238E27FC236}">
                    <a16:creationId xmlns:a16="http://schemas.microsoft.com/office/drawing/2014/main" id="{4A072953-668C-4563-BAAB-C7D4D159F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45"/>
                <a:ext cx="0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5607" name="Object 9">
              <a:hlinkClick r:id="" action="ppaction://ole?verb=0"/>
              <a:extLst>
                <a:ext uri="{FF2B5EF4-FFF2-40B4-BE49-F238E27FC236}">
                  <a16:creationId xmlns:a16="http://schemas.microsoft.com/office/drawing/2014/main" id="{1C8D57D9-7B22-4480-B232-195FBE3CFA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62" y="1239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25607" name="Object 9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1C8D57D9-7B22-4480-B232-195FBE3CFA7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" y="1239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0">
              <a:hlinkClick r:id="" action="ppaction://ole?verb=0"/>
              <a:extLst>
                <a:ext uri="{FF2B5EF4-FFF2-40B4-BE49-F238E27FC236}">
                  <a16:creationId xmlns:a16="http://schemas.microsoft.com/office/drawing/2014/main" id="{430F46EC-4D40-4137-AAD3-086DDD268E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15" y="1256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25608" name="Object 1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30F46EC-4D40-4137-AAD3-086DDD268EE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1256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09" name="Group 11">
              <a:extLst>
                <a:ext uri="{FF2B5EF4-FFF2-40B4-BE49-F238E27FC236}">
                  <a16:creationId xmlns:a16="http://schemas.microsoft.com/office/drawing/2014/main" id="{371C6260-9800-4312-A514-144403812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7" y="2150"/>
              <a:ext cx="400" cy="903"/>
              <a:chOff x="1088" y="1512"/>
              <a:chExt cx="400" cy="903"/>
            </a:xfrm>
          </p:grpSpPr>
          <p:grpSp>
            <p:nvGrpSpPr>
              <p:cNvPr id="25619" name="Group 12">
                <a:extLst>
                  <a:ext uri="{FF2B5EF4-FFF2-40B4-BE49-F238E27FC236}">
                    <a16:creationId xmlns:a16="http://schemas.microsoft.com/office/drawing/2014/main" id="{BDB82620-2FC0-4AEE-AEAD-8DBAFB7B5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4" y="1512"/>
                <a:ext cx="0" cy="235"/>
                <a:chOff x="1701" y="3459"/>
                <a:chExt cx="0" cy="235"/>
              </a:xfrm>
            </p:grpSpPr>
            <p:sp>
              <p:nvSpPr>
                <p:cNvPr id="25622" name="Line 13">
                  <a:extLst>
                    <a:ext uri="{FF2B5EF4-FFF2-40B4-BE49-F238E27FC236}">
                      <a16:creationId xmlns:a16="http://schemas.microsoft.com/office/drawing/2014/main" id="{AD0B3B18-62B7-468C-919A-FDE96CFC9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3" name="Line 14">
                  <a:extLst>
                    <a:ext uri="{FF2B5EF4-FFF2-40B4-BE49-F238E27FC236}">
                      <a16:creationId xmlns:a16="http://schemas.microsoft.com/office/drawing/2014/main" id="{2F3004CB-A2DB-44F6-9DFB-78BA443E9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3545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5620" name="Object 15">
                <a:hlinkClick r:id="" action="ppaction://ole?verb=0"/>
                <a:extLst>
                  <a:ext uri="{FF2B5EF4-FFF2-40B4-BE49-F238E27FC236}">
                    <a16:creationId xmlns:a16="http://schemas.microsoft.com/office/drawing/2014/main" id="{F80C5DD6-6795-4C5A-865C-C4AE9744073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88" y="1620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6" imgW="3238500" imgH="3429000" progId="MS_ClipArt_Gallery">
                      <p:embed/>
                    </p:oleObj>
                  </mc:Choice>
                  <mc:Fallback>
                    <p:oleObj name="Microsoft ClipArt Gallery" r:id="rId6" imgW="3238500" imgH="3429000" progId="MS_ClipArt_Gallery">
                      <p:embed/>
                      <p:pic>
                        <p:nvPicPr>
                          <p:cNvPr id="25620" name="Object 15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F80C5DD6-6795-4C5A-865C-C4AE9744073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8" y="1620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Text Box 16">
                <a:extLst>
                  <a:ext uri="{FF2B5EF4-FFF2-40B4-BE49-F238E27FC236}">
                    <a16:creationId xmlns:a16="http://schemas.microsoft.com/office/drawing/2014/main" id="{F55D8D3F-21DE-43D0-8B23-C2A085F6F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2031"/>
                <a:ext cx="26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B</a:t>
                </a:r>
              </a:p>
            </p:txBody>
          </p:sp>
        </p:grpSp>
        <p:grpSp>
          <p:nvGrpSpPr>
            <p:cNvPr id="25610" name="Group 17">
              <a:extLst>
                <a:ext uri="{FF2B5EF4-FFF2-40B4-BE49-F238E27FC236}">
                  <a16:creationId xmlns:a16="http://schemas.microsoft.com/office/drawing/2014/main" id="{CF57FC12-CD5D-4F51-9962-BB4E36980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40"/>
              <a:ext cx="400" cy="887"/>
              <a:chOff x="2936" y="1707"/>
              <a:chExt cx="400" cy="887"/>
            </a:xfrm>
          </p:grpSpPr>
          <p:grpSp>
            <p:nvGrpSpPr>
              <p:cNvPr id="25614" name="Group 18">
                <a:extLst>
                  <a:ext uri="{FF2B5EF4-FFF2-40B4-BE49-F238E27FC236}">
                    <a16:creationId xmlns:a16="http://schemas.microsoft.com/office/drawing/2014/main" id="{94171989-C111-43C0-9EC9-E6331D386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3" y="1707"/>
                <a:ext cx="0" cy="235"/>
                <a:chOff x="1701" y="3459"/>
                <a:chExt cx="0" cy="235"/>
              </a:xfrm>
            </p:grpSpPr>
            <p:sp>
              <p:nvSpPr>
                <p:cNvPr id="25617" name="Line 19">
                  <a:extLst>
                    <a:ext uri="{FF2B5EF4-FFF2-40B4-BE49-F238E27FC236}">
                      <a16:creationId xmlns:a16="http://schemas.microsoft.com/office/drawing/2014/main" id="{89C6C70F-17EF-478A-BDCF-809CFBDAD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8" name="Line 20">
                  <a:extLst>
                    <a:ext uri="{FF2B5EF4-FFF2-40B4-BE49-F238E27FC236}">
                      <a16:creationId xmlns:a16="http://schemas.microsoft.com/office/drawing/2014/main" id="{57BE16BA-3A35-4114-BB2F-F03818955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3545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5615" name="Object 21">
                <a:hlinkClick r:id="" action="ppaction://ole?verb=0"/>
                <a:extLst>
                  <a:ext uri="{FF2B5EF4-FFF2-40B4-BE49-F238E27FC236}">
                    <a16:creationId xmlns:a16="http://schemas.microsoft.com/office/drawing/2014/main" id="{155201BA-30BE-4059-8D45-9CB04950043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36" y="1807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7" imgW="3238500" imgH="3429000" progId="MS_ClipArt_Gallery">
                      <p:embed/>
                    </p:oleObj>
                  </mc:Choice>
                  <mc:Fallback>
                    <p:oleObj name="Microsoft ClipArt Gallery" r:id="rId7" imgW="3238500" imgH="3429000" progId="MS_ClipArt_Gallery">
                      <p:embed/>
                      <p:pic>
                        <p:nvPicPr>
                          <p:cNvPr id="25615" name="Object 21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155201BA-30BE-4059-8D45-9CB04950043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6" y="1807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6" name="Text Box 22">
                <a:extLst>
                  <a:ext uri="{FF2B5EF4-FFF2-40B4-BE49-F238E27FC236}">
                    <a16:creationId xmlns:a16="http://schemas.microsoft.com/office/drawing/2014/main" id="{9045BE03-7FE4-4D77-BB27-339056AC7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0" y="221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D</a:t>
                </a:r>
              </a:p>
            </p:txBody>
          </p:sp>
        </p:grpSp>
        <p:sp>
          <p:nvSpPr>
            <p:cNvPr id="25611" name="Text Box 23">
              <a:extLst>
                <a:ext uri="{FF2B5EF4-FFF2-40B4-BE49-F238E27FC236}">
                  <a16:creationId xmlns:a16="http://schemas.microsoft.com/office/drawing/2014/main" id="{8676FF52-4EEB-4423-8F55-97F642B50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1124"/>
              <a:ext cx="2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C</a:t>
              </a:r>
            </a:p>
          </p:txBody>
        </p:sp>
        <p:sp>
          <p:nvSpPr>
            <p:cNvPr id="25612" name="Text Box 24">
              <a:extLst>
                <a:ext uri="{FF2B5EF4-FFF2-40B4-BE49-F238E27FC236}">
                  <a16:creationId xmlns:a16="http://schemas.microsoft.com/office/drawing/2014/main" id="{3D6A5636-1B01-4BA4-B636-F54F1585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142"/>
              <a:ext cx="26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A</a:t>
              </a:r>
            </a:p>
          </p:txBody>
        </p:sp>
        <p:sp>
          <p:nvSpPr>
            <p:cNvPr id="164877" name="Oval 25">
              <a:extLst>
                <a:ext uri="{FF2B5EF4-FFF2-40B4-BE49-F238E27FC236}">
                  <a16:creationId xmlns:a16="http://schemas.microsoft.com/office/drawing/2014/main" id="{68DC9EF6-A225-4C28-AFC6-E9ECC116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815"/>
              <a:ext cx="3954" cy="2497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</p:grpSp>
      <p:sp>
        <p:nvSpPr>
          <p:cNvPr id="25602" name="Rectangle 26">
            <a:extLst>
              <a:ext uri="{FF2B5EF4-FFF2-40B4-BE49-F238E27FC236}">
                <a16:creationId xmlns:a16="http://schemas.microsoft.com/office/drawing/2014/main" id="{5A24E58D-D456-41CB-80D1-91B86BE31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 Hoc Communications</a:t>
            </a:r>
          </a:p>
        </p:txBody>
      </p:sp>
      <p:sp>
        <p:nvSpPr>
          <p:cNvPr id="164867" name="Rectangle 27">
            <a:extLst>
              <a:ext uri="{FF2B5EF4-FFF2-40B4-BE49-F238E27FC236}">
                <a16:creationId xmlns:a16="http://schemas.microsoft.com/office/drawing/2014/main" id="{DAA86857-D4D1-4E87-9D1A-FB9CE4870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525" y="3278188"/>
            <a:ext cx="7412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2000" dirty="0"/>
              <a:t>An ad-hoc network: temporary association of group of stations 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650" dirty="0"/>
              <a:t>Within range of each other; Need to exchange information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650" dirty="0"/>
              <a:t>E.g.  Presentation in meeting, or distributed computer game, or both</a:t>
            </a:r>
          </a:p>
        </p:txBody>
      </p:sp>
      <p:sp>
        <p:nvSpPr>
          <p:cNvPr id="164868" name="Text Box 29">
            <a:extLst>
              <a:ext uri="{FF2B5EF4-FFF2-40B4-BE49-F238E27FC236}">
                <a16:creationId xmlns:a16="http://schemas.microsoft.com/office/drawing/2014/main" id="{3E87B0E9-C338-4985-A584-54FAF2E8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1847850"/>
            <a:ext cx="2576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dirty="0"/>
              <a:t>The basic service set (BSS)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dirty="0"/>
              <a:t>   The basic service area (BSA)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55">
            <a:extLst>
              <a:ext uri="{FF2B5EF4-FFF2-40B4-BE49-F238E27FC236}">
                <a16:creationId xmlns:a16="http://schemas.microsoft.com/office/drawing/2014/main" id="{D1B82A5D-7382-426A-81A2-FEE46ABF6169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973138"/>
            <a:ext cx="6350000" cy="3598862"/>
            <a:chOff x="193" y="416"/>
            <a:chExt cx="5333" cy="3022"/>
          </a:xfrm>
        </p:grpSpPr>
        <p:grpSp>
          <p:nvGrpSpPr>
            <p:cNvPr id="27651" name="Group 53">
              <a:extLst>
                <a:ext uri="{FF2B5EF4-FFF2-40B4-BE49-F238E27FC236}">
                  <a16:creationId xmlns:a16="http://schemas.microsoft.com/office/drawing/2014/main" id="{B2F39524-AA8D-49A8-AFE6-D52E6AA25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" y="1961"/>
              <a:ext cx="5190" cy="1449"/>
              <a:chOff x="193" y="1992"/>
              <a:chExt cx="5190" cy="1781"/>
            </a:xfrm>
          </p:grpSpPr>
          <p:sp>
            <p:nvSpPr>
              <p:cNvPr id="752642" name="Rectangle 2">
                <a:extLst>
                  <a:ext uri="{FF2B5EF4-FFF2-40B4-BE49-F238E27FC236}">
                    <a16:creationId xmlns:a16="http://schemas.microsoft.com/office/drawing/2014/main" id="{BF3E927C-9C5B-4C97-B4B5-50EC62F1C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999"/>
                <a:ext cx="2393" cy="177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52643" name="Rectangle 3">
                <a:extLst>
                  <a:ext uri="{FF2B5EF4-FFF2-40B4-BE49-F238E27FC236}">
                    <a16:creationId xmlns:a16="http://schemas.microsoft.com/office/drawing/2014/main" id="{1C7C0A49-6320-4BA3-B050-1A01A1A6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" y="1992"/>
                <a:ext cx="2393" cy="177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5E94782-3F7F-4D40-ADA1-00394703D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501"/>
              <a:ext cx="416" cy="937"/>
              <a:chOff x="1887" y="1660"/>
              <a:chExt cx="400" cy="831"/>
            </a:xfrm>
          </p:grpSpPr>
          <p:grpSp>
            <p:nvGrpSpPr>
              <p:cNvPr id="27697" name="Group 5">
                <a:extLst>
                  <a:ext uri="{FF2B5EF4-FFF2-40B4-BE49-F238E27FC236}">
                    <a16:creationId xmlns:a16="http://schemas.microsoft.com/office/drawing/2014/main" id="{6AC76E86-CE7E-442B-AA90-435251E62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1660"/>
                <a:ext cx="0" cy="235"/>
                <a:chOff x="1701" y="3459"/>
                <a:chExt cx="0" cy="235"/>
              </a:xfrm>
            </p:grpSpPr>
            <p:sp>
              <p:nvSpPr>
                <p:cNvPr id="752646" name="Line 6">
                  <a:extLst>
                    <a:ext uri="{FF2B5EF4-FFF2-40B4-BE49-F238E27FC236}">
                      <a16:creationId xmlns:a16="http://schemas.microsoft.com/office/drawing/2014/main" id="{AAF2FE3A-12A7-41C3-B589-51944C9FF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914981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52647" name="Line 7">
                  <a:extLst>
                    <a:ext uri="{FF2B5EF4-FFF2-40B4-BE49-F238E27FC236}">
                      <a16:creationId xmlns:a16="http://schemas.microsoft.com/office/drawing/2014/main" id="{558B8D2B-D185-4428-9433-485FC79FD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914981" y="3545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27698" name="Object 8">
                <a:hlinkClick r:id="" action="ppaction://ole?verb=0"/>
                <a:extLst>
                  <a:ext uri="{FF2B5EF4-FFF2-40B4-BE49-F238E27FC236}">
                    <a16:creationId xmlns:a16="http://schemas.microsoft.com/office/drawing/2014/main" id="{8B1A98A6-10AF-4D25-9809-9875723F233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87" y="1768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3" imgW="3238500" imgH="3429000" progId="MS_ClipArt_Gallery">
                      <p:embed/>
                    </p:oleObj>
                  </mc:Choice>
                  <mc:Fallback>
                    <p:oleObj name="Microsoft ClipArt Gallery" r:id="rId3" imgW="3238500" imgH="3429000" progId="MS_ClipArt_Gallery">
                      <p:embed/>
                      <p:pic>
                        <p:nvPicPr>
                          <p:cNvPr id="27698" name="Object 8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8B1A98A6-10AF-4D25-9809-9875723F233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7" y="1768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49" name="Text Box 9">
                <a:extLst>
                  <a:ext uri="{FF2B5EF4-FFF2-40B4-BE49-F238E27FC236}">
                    <a16:creationId xmlns:a16="http://schemas.microsoft.com/office/drawing/2014/main" id="{2A370D96-2DF9-4DD3-B0AC-3A1EADCA4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3" y="2249"/>
                <a:ext cx="34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A2</a:t>
                </a:r>
              </a:p>
            </p:txBody>
          </p:sp>
        </p:grpSp>
        <p:grpSp>
          <p:nvGrpSpPr>
            <p:cNvPr id="27653" name="Group 10">
              <a:extLst>
                <a:ext uri="{FF2B5EF4-FFF2-40B4-BE49-F238E27FC236}">
                  <a16:creationId xmlns:a16="http://schemas.microsoft.com/office/drawing/2014/main" id="{D0D94EA2-4C16-4AEB-9237-2326ED847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3" y="2474"/>
              <a:ext cx="436" cy="920"/>
              <a:chOff x="2936" y="1707"/>
              <a:chExt cx="420" cy="816"/>
            </a:xfrm>
          </p:grpSpPr>
          <p:grpSp>
            <p:nvGrpSpPr>
              <p:cNvPr id="27692" name="Group 11">
                <a:extLst>
                  <a:ext uri="{FF2B5EF4-FFF2-40B4-BE49-F238E27FC236}">
                    <a16:creationId xmlns:a16="http://schemas.microsoft.com/office/drawing/2014/main" id="{499D1E09-638D-44B9-94D6-080AA7260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3" y="1707"/>
                <a:ext cx="0" cy="235"/>
                <a:chOff x="1701" y="3459"/>
                <a:chExt cx="0" cy="235"/>
              </a:xfrm>
            </p:grpSpPr>
            <p:sp>
              <p:nvSpPr>
                <p:cNvPr id="752652" name="Line 12">
                  <a:extLst>
                    <a:ext uri="{FF2B5EF4-FFF2-40B4-BE49-F238E27FC236}">
                      <a16:creationId xmlns:a16="http://schemas.microsoft.com/office/drawing/2014/main" id="{244DADB3-1677-4F83-8517-F3297413A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47483648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52653" name="Line 13">
                  <a:extLst>
                    <a:ext uri="{FF2B5EF4-FFF2-40B4-BE49-F238E27FC236}">
                      <a16:creationId xmlns:a16="http://schemas.microsoft.com/office/drawing/2014/main" id="{08D2EC40-E0E5-43BD-8B19-81EFA4006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47483648" y="3547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27693" name="Object 1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45E68014-5786-4993-9B6B-784B75E0C83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36" y="1807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5" imgW="3238500" imgH="3429000" progId="MS_ClipArt_Gallery">
                      <p:embed/>
                    </p:oleObj>
                  </mc:Choice>
                  <mc:Fallback>
                    <p:oleObj name="Microsoft ClipArt Gallery" r:id="rId5" imgW="3238500" imgH="3429000" progId="MS_ClipArt_Gallery">
                      <p:embed/>
                      <p:pic>
                        <p:nvPicPr>
                          <p:cNvPr id="27693" name="Object 14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45E68014-5786-4993-9B6B-784B75E0C83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6" y="1807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55" name="Text Box 15">
                <a:extLst>
                  <a:ext uri="{FF2B5EF4-FFF2-40B4-BE49-F238E27FC236}">
                    <a16:creationId xmlns:a16="http://schemas.microsoft.com/office/drawing/2014/main" id="{E82D2A01-53B3-47F6-924A-A14408B61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2281"/>
                <a:ext cx="33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B2</a:t>
                </a:r>
              </a:p>
            </p:txBody>
          </p:sp>
        </p:grpSp>
        <p:grpSp>
          <p:nvGrpSpPr>
            <p:cNvPr id="27654" name="Group 16">
              <a:extLst>
                <a:ext uri="{FF2B5EF4-FFF2-40B4-BE49-F238E27FC236}">
                  <a16:creationId xmlns:a16="http://schemas.microsoft.com/office/drawing/2014/main" id="{BD58DB9F-CF1F-4520-B8D1-A4680447A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2754"/>
              <a:ext cx="639" cy="548"/>
              <a:chOff x="3592" y="485"/>
              <a:chExt cx="615" cy="486"/>
            </a:xfrm>
          </p:grpSpPr>
          <p:grpSp>
            <p:nvGrpSpPr>
              <p:cNvPr id="27687" name="Group 17">
                <a:extLst>
                  <a:ext uri="{FF2B5EF4-FFF2-40B4-BE49-F238E27FC236}">
                    <a16:creationId xmlns:a16="http://schemas.microsoft.com/office/drawing/2014/main" id="{BA621189-8284-403C-8477-7EB8B240A0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1" y="485"/>
                <a:ext cx="0" cy="235"/>
                <a:chOff x="1701" y="3459"/>
                <a:chExt cx="0" cy="235"/>
              </a:xfrm>
            </p:grpSpPr>
            <p:sp>
              <p:nvSpPr>
                <p:cNvPr id="752658" name="Line 18">
                  <a:extLst>
                    <a:ext uri="{FF2B5EF4-FFF2-40B4-BE49-F238E27FC236}">
                      <a16:creationId xmlns:a16="http://schemas.microsoft.com/office/drawing/2014/main" id="{87F95625-F4A5-49DF-9D51-E19F1859C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973391773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52659" name="Line 19">
                  <a:extLst>
                    <a:ext uri="{FF2B5EF4-FFF2-40B4-BE49-F238E27FC236}">
                      <a16:creationId xmlns:a16="http://schemas.microsoft.com/office/drawing/2014/main" id="{77DCDBB2-5E43-4E88-A6FF-0A309D5CD2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973391773" y="3545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27688" name="Object 20">
                <a:hlinkClick r:id="" action="ppaction://ole?verb=0"/>
                <a:extLst>
                  <a:ext uri="{FF2B5EF4-FFF2-40B4-BE49-F238E27FC236}">
                    <a16:creationId xmlns:a16="http://schemas.microsoft.com/office/drawing/2014/main" id="{44A8694D-E724-43A1-8E3B-5BE2C2EE1F4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07" y="547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6" imgW="3238500" imgH="3429000" progId="MS_ClipArt_Gallery">
                      <p:embed/>
                    </p:oleObj>
                  </mc:Choice>
                  <mc:Fallback>
                    <p:oleObj name="Microsoft ClipArt Gallery" r:id="rId6" imgW="3238500" imgH="3429000" progId="MS_ClipArt_Gallery">
                      <p:embed/>
                      <p:pic>
                        <p:nvPicPr>
                          <p:cNvPr id="27688" name="Object 20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44A8694D-E724-43A1-8E3B-5BE2C2EE1F4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7" y="547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61" name="Text Box 21">
                <a:extLst>
                  <a:ext uri="{FF2B5EF4-FFF2-40B4-BE49-F238E27FC236}">
                    <a16:creationId xmlns:a16="http://schemas.microsoft.com/office/drawing/2014/main" id="{7A606AED-1D13-4542-B1BA-D1F112C7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9" y="486"/>
                <a:ext cx="343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B1</a:t>
                </a:r>
              </a:p>
            </p:txBody>
          </p:sp>
        </p:grpSp>
        <p:grpSp>
          <p:nvGrpSpPr>
            <p:cNvPr id="27655" name="Group 22">
              <a:extLst>
                <a:ext uri="{FF2B5EF4-FFF2-40B4-BE49-F238E27FC236}">
                  <a16:creationId xmlns:a16="http://schemas.microsoft.com/office/drawing/2014/main" id="{BD273EC2-3F36-4999-9045-8EF084E81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2492"/>
              <a:ext cx="647" cy="583"/>
              <a:chOff x="1504" y="437"/>
              <a:chExt cx="622" cy="517"/>
            </a:xfrm>
          </p:grpSpPr>
          <p:grpSp>
            <p:nvGrpSpPr>
              <p:cNvPr id="27682" name="Group 23">
                <a:extLst>
                  <a:ext uri="{FF2B5EF4-FFF2-40B4-BE49-F238E27FC236}">
                    <a16:creationId xmlns:a16="http://schemas.microsoft.com/office/drawing/2014/main" id="{CA6920A2-E344-4272-9A63-93CB518D7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7" y="437"/>
                <a:ext cx="0" cy="235"/>
                <a:chOff x="1701" y="3459"/>
                <a:chExt cx="0" cy="235"/>
              </a:xfrm>
            </p:grpSpPr>
            <p:sp>
              <p:nvSpPr>
                <p:cNvPr id="752664" name="Line 24">
                  <a:extLst>
                    <a:ext uri="{FF2B5EF4-FFF2-40B4-BE49-F238E27FC236}">
                      <a16:creationId xmlns:a16="http://schemas.microsoft.com/office/drawing/2014/main" id="{45EFCE40-19D6-4218-99BE-F50BAD619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47483648" y="3459"/>
                  <a:ext cx="0" cy="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52665" name="Line 25">
                  <a:extLst>
                    <a:ext uri="{FF2B5EF4-FFF2-40B4-BE49-F238E27FC236}">
                      <a16:creationId xmlns:a16="http://schemas.microsoft.com/office/drawing/2014/main" id="{BCA8C11B-77FD-490E-8CD1-5CFA619DF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47483648" y="3546"/>
                  <a:ext cx="0" cy="1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aphicFrame>
            <p:nvGraphicFramePr>
              <p:cNvPr id="27683" name="Object 2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D6BCF4AE-4932-42B1-9C5B-70B67B3C0AE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26" y="530"/>
              <a:ext cx="400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7" imgW="3238500" imgH="3429000" progId="MS_ClipArt_Gallery">
                      <p:embed/>
                    </p:oleObj>
                  </mc:Choice>
                  <mc:Fallback>
                    <p:oleObj name="Microsoft ClipArt Gallery" r:id="rId7" imgW="3238500" imgH="3429000" progId="MS_ClipArt_Gallery">
                      <p:embed/>
                      <p:pic>
                        <p:nvPicPr>
                          <p:cNvPr id="27683" name="Object 26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D6BCF4AE-4932-42B1-9C5B-70B67B3C0AE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6" y="530"/>
                            <a:ext cx="400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67" name="Text Box 27">
                <a:extLst>
                  <a:ext uri="{FF2B5EF4-FFF2-40B4-BE49-F238E27FC236}">
                    <a16:creationId xmlns:a16="http://schemas.microsoft.com/office/drawing/2014/main" id="{F7653395-8597-4E4F-9E7E-7A1ABA64D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505"/>
                <a:ext cx="33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A1</a:t>
                </a:r>
              </a:p>
            </p:txBody>
          </p:sp>
        </p:grpSp>
        <p:sp>
          <p:nvSpPr>
            <p:cNvPr id="752668" name="Rectangle 28">
              <a:extLst>
                <a:ext uri="{FF2B5EF4-FFF2-40B4-BE49-F238E27FC236}">
                  <a16:creationId xmlns:a16="http://schemas.microsoft.com/office/drawing/2014/main" id="{1B4A6353-90BB-4067-A5B4-BBE2CA3B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061"/>
              <a:ext cx="448" cy="295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AP1</a:t>
              </a:r>
            </a:p>
          </p:txBody>
        </p:sp>
        <p:sp>
          <p:nvSpPr>
            <p:cNvPr id="752669" name="Line 29">
              <a:extLst>
                <a:ext uri="{FF2B5EF4-FFF2-40B4-BE49-F238E27FC236}">
                  <a16:creationId xmlns:a16="http://schemas.microsoft.com/office/drawing/2014/main" id="{E29150FA-64F9-4DB5-BC3A-156FD3CBD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2356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2670" name="Line 30">
              <a:extLst>
                <a:ext uri="{FF2B5EF4-FFF2-40B4-BE49-F238E27FC236}">
                  <a16:creationId xmlns:a16="http://schemas.microsoft.com/office/drawing/2014/main" id="{246C124C-20BD-40AA-AA6C-3C215B938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2594"/>
              <a:ext cx="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7659" name="Group 31">
              <a:extLst>
                <a:ext uri="{FF2B5EF4-FFF2-40B4-BE49-F238E27FC236}">
                  <a16:creationId xmlns:a16="http://schemas.microsoft.com/office/drawing/2014/main" id="{CF09B50B-B801-4C98-82EE-EE5F02E21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6" y="2409"/>
              <a:ext cx="0" cy="193"/>
              <a:chOff x="2654" y="775"/>
              <a:chExt cx="0" cy="171"/>
            </a:xfrm>
          </p:grpSpPr>
          <p:sp>
            <p:nvSpPr>
              <p:cNvPr id="752672" name="Line 32">
                <a:extLst>
                  <a:ext uri="{FF2B5EF4-FFF2-40B4-BE49-F238E27FC236}">
                    <a16:creationId xmlns:a16="http://schemas.microsoft.com/office/drawing/2014/main" id="{F3DA23E4-A958-4A3E-9E21-66A219D1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699114" y="775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52673" name="Line 33">
                <a:extLst>
                  <a:ext uri="{FF2B5EF4-FFF2-40B4-BE49-F238E27FC236}">
                    <a16:creationId xmlns:a16="http://schemas.microsoft.com/office/drawing/2014/main" id="{B5E9D453-9D71-4E9F-96C7-3161AF9D1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699114" y="861"/>
                <a:ext cx="0" cy="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752674" name="Rectangle 34">
              <a:extLst>
                <a:ext uri="{FF2B5EF4-FFF2-40B4-BE49-F238E27FC236}">
                  <a16:creationId xmlns:a16="http://schemas.microsoft.com/office/drawing/2014/main" id="{C93B1AE5-CB34-4933-B361-4ABC7DA1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209"/>
              <a:ext cx="448" cy="296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AP2</a:t>
              </a:r>
            </a:p>
          </p:txBody>
        </p:sp>
        <p:sp>
          <p:nvSpPr>
            <p:cNvPr id="752675" name="Line 35">
              <a:extLst>
                <a:ext uri="{FF2B5EF4-FFF2-40B4-BE49-F238E27FC236}">
                  <a16:creationId xmlns:a16="http://schemas.microsoft.com/office/drawing/2014/main" id="{34323EAC-BC53-4C15-B6B1-38C507BD1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4" y="2600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2676" name="Line 36">
              <a:extLst>
                <a:ext uri="{FF2B5EF4-FFF2-40B4-BE49-F238E27FC236}">
                  <a16:creationId xmlns:a16="http://schemas.microsoft.com/office/drawing/2014/main" id="{045E7D88-8707-4CA5-BB1E-825F33078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2492"/>
              <a:ext cx="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7663" name="Group 37">
              <a:extLst>
                <a:ext uri="{FF2B5EF4-FFF2-40B4-BE49-F238E27FC236}">
                  <a16:creationId xmlns:a16="http://schemas.microsoft.com/office/drawing/2014/main" id="{9B80CD4C-3956-4631-8075-6FA1C3AE2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9" y="2306"/>
              <a:ext cx="0" cy="193"/>
              <a:chOff x="2654" y="775"/>
              <a:chExt cx="0" cy="171"/>
            </a:xfrm>
          </p:grpSpPr>
          <p:sp>
            <p:nvSpPr>
              <p:cNvPr id="752678" name="Line 38">
                <a:extLst>
                  <a:ext uri="{FF2B5EF4-FFF2-40B4-BE49-F238E27FC236}">
                    <a16:creationId xmlns:a16="http://schemas.microsoft.com/office/drawing/2014/main" id="{20128EAF-988E-483D-9790-6D6E920D4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744561" y="775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52679" name="Line 39">
                <a:extLst>
                  <a:ext uri="{FF2B5EF4-FFF2-40B4-BE49-F238E27FC236}">
                    <a16:creationId xmlns:a16="http://schemas.microsoft.com/office/drawing/2014/main" id="{2F9C843A-F5CE-40E4-A716-1B62A8E27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744561" y="861"/>
                <a:ext cx="0" cy="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752680" name="Oval 40">
              <a:extLst>
                <a:ext uri="{FF2B5EF4-FFF2-40B4-BE49-F238E27FC236}">
                  <a16:creationId xmlns:a16="http://schemas.microsoft.com/office/drawing/2014/main" id="{733A2954-670A-4B36-A430-21B7C2F3B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079"/>
              <a:ext cx="3566" cy="5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Distribution System</a:t>
              </a:r>
            </a:p>
          </p:txBody>
        </p:sp>
        <p:sp>
          <p:nvSpPr>
            <p:cNvPr id="752681" name="Line 41">
              <a:extLst>
                <a:ext uri="{FF2B5EF4-FFF2-40B4-BE49-F238E27FC236}">
                  <a16:creationId xmlns:a16="http://schemas.microsoft.com/office/drawing/2014/main" id="{5E822C3E-DF42-4E51-802D-E8111C088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8" y="1608"/>
              <a:ext cx="256" cy="4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2682" name="Line 42">
              <a:extLst>
                <a:ext uri="{FF2B5EF4-FFF2-40B4-BE49-F238E27FC236}">
                  <a16:creationId xmlns:a16="http://schemas.microsoft.com/office/drawing/2014/main" id="{71D46C3F-8B34-4337-9EE7-A73221420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3" y="1608"/>
              <a:ext cx="316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2685" name="Text Box 45">
              <a:extLst>
                <a:ext uri="{FF2B5EF4-FFF2-40B4-BE49-F238E27FC236}">
                  <a16:creationId xmlns:a16="http://schemas.microsoft.com/office/drawing/2014/main" id="{2FA9565F-959D-44B2-85CE-96F8DD8AD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073"/>
              <a:ext cx="6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Server</a:t>
              </a:r>
            </a:p>
          </p:txBody>
        </p:sp>
        <p:grpSp>
          <p:nvGrpSpPr>
            <p:cNvPr id="27668" name="Group 54">
              <a:extLst>
                <a:ext uri="{FF2B5EF4-FFF2-40B4-BE49-F238E27FC236}">
                  <a16:creationId xmlns:a16="http://schemas.microsoft.com/office/drawing/2014/main" id="{05573861-6449-4AFC-B645-2D7EEEF27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" y="416"/>
              <a:ext cx="3936" cy="688"/>
              <a:chOff x="619" y="266"/>
              <a:chExt cx="3936" cy="838"/>
            </a:xfrm>
          </p:grpSpPr>
          <p:graphicFrame>
            <p:nvGraphicFramePr>
              <p:cNvPr id="27675" name="Object 43">
                <a:hlinkClick r:id="" action="ppaction://ole?verb=0"/>
                <a:extLst>
                  <a:ext uri="{FF2B5EF4-FFF2-40B4-BE49-F238E27FC236}">
                    <a16:creationId xmlns:a16="http://schemas.microsoft.com/office/drawing/2014/main" id="{A46B565F-E8D7-4625-963E-F7D007C4BE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19" y="266"/>
              <a:ext cx="1010" cy="7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8" imgW="3886200" imgH="2743200" progId="MS_ClipArt_Gallery">
                      <p:embed/>
                    </p:oleObj>
                  </mc:Choice>
                  <mc:Fallback>
                    <p:oleObj name="Microsoft ClipArt Gallery" r:id="rId8" imgW="3886200" imgH="2743200" progId="MS_ClipArt_Gallery">
                      <p:embed/>
                      <p:pic>
                        <p:nvPicPr>
                          <p:cNvPr id="27675" name="Object 43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A46B565F-E8D7-4625-963E-F7D007C4BE0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" y="266"/>
                            <a:ext cx="1010" cy="7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84" name="Line 44">
                <a:extLst>
                  <a:ext uri="{FF2B5EF4-FFF2-40B4-BE49-F238E27FC236}">
                    <a16:creationId xmlns:a16="http://schemas.microsoft.com/office/drawing/2014/main" id="{42E0B84F-CD1B-4ECB-9A06-48AA1757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881"/>
                <a:ext cx="284" cy="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aphicFrame>
            <p:nvGraphicFramePr>
              <p:cNvPr id="27677" name="Object 4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B97A2E69-0E12-4D39-9412-536489D994B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45" y="280"/>
              <a:ext cx="1010" cy="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ClipArt Gallery" r:id="rId10" imgW="3886200" imgH="2743200" progId="MS_ClipArt_Gallery">
                      <p:embed/>
                    </p:oleObj>
                  </mc:Choice>
                  <mc:Fallback>
                    <p:oleObj name="Microsoft ClipArt Gallery" r:id="rId10" imgW="3886200" imgH="2743200" progId="MS_ClipArt_Gallery">
                      <p:embed/>
                      <p:pic>
                        <p:nvPicPr>
                          <p:cNvPr id="27677" name="Object 46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B97A2E69-0E12-4D39-9412-536489D994B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5" y="280"/>
                            <a:ext cx="1010" cy="7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2687" name="Line 47">
              <a:extLst>
                <a:ext uri="{FF2B5EF4-FFF2-40B4-BE49-F238E27FC236}">
                  <a16:creationId xmlns:a16="http://schemas.microsoft.com/office/drawing/2014/main" id="{0015108B-1954-403B-8D0D-7B0B7DEBF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1019"/>
              <a:ext cx="112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2688" name="Text Box 48">
              <a:extLst>
                <a:ext uri="{FF2B5EF4-FFF2-40B4-BE49-F238E27FC236}">
                  <a16:creationId xmlns:a16="http://schemas.microsoft.com/office/drawing/2014/main" id="{905E1902-7D28-4393-8385-ED9B1CF61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976"/>
              <a:ext cx="97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Gateway to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the Internet</a:t>
              </a:r>
            </a:p>
          </p:txBody>
        </p:sp>
        <p:sp>
          <p:nvSpPr>
            <p:cNvPr id="752689" name="Rectangle 49">
              <a:extLst>
                <a:ext uri="{FF2B5EF4-FFF2-40B4-BE49-F238E27FC236}">
                  <a16:creationId xmlns:a16="http://schemas.microsoft.com/office/drawing/2014/main" id="{28750CCC-479F-44EC-A414-FF80067AE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157"/>
              <a:ext cx="584" cy="271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Portal</a:t>
              </a:r>
            </a:p>
          </p:txBody>
        </p:sp>
        <p:sp>
          <p:nvSpPr>
            <p:cNvPr id="752690" name="Rectangle 50">
              <a:extLst>
                <a:ext uri="{FF2B5EF4-FFF2-40B4-BE49-F238E27FC236}">
                  <a16:creationId xmlns:a16="http://schemas.microsoft.com/office/drawing/2014/main" id="{B427DE39-713A-4C0F-81F3-B8672B22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995"/>
              <a:ext cx="569" cy="27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Portal</a:t>
              </a:r>
            </a:p>
          </p:txBody>
        </p:sp>
        <p:sp>
          <p:nvSpPr>
            <p:cNvPr id="752691" name="Text Box 51">
              <a:extLst>
                <a:ext uri="{FF2B5EF4-FFF2-40B4-BE49-F238E27FC236}">
                  <a16:creationId xmlns:a16="http://schemas.microsoft.com/office/drawing/2014/main" id="{A89CC091-BF7E-4D30-BBB6-79600E7BA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3141"/>
              <a:ext cx="5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200" b="1">
                  <a:latin typeface="Arial" charset="0"/>
                </a:rPr>
                <a:t>BSS A</a:t>
              </a:r>
            </a:p>
          </p:txBody>
        </p:sp>
        <p:sp>
          <p:nvSpPr>
            <p:cNvPr id="752692" name="Text Box 52">
              <a:extLst>
                <a:ext uri="{FF2B5EF4-FFF2-40B4-BE49-F238E27FC236}">
                  <a16:creationId xmlns:a16="http://schemas.microsoft.com/office/drawing/2014/main" id="{1AD717A1-4DD0-4014-AC85-BBCB2DD8C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3191"/>
              <a:ext cx="54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200" b="1">
                  <a:latin typeface="Arial" charset="0"/>
                </a:rPr>
                <a:t>BSS B</a:t>
              </a:r>
            </a:p>
          </p:txBody>
        </p:sp>
      </p:grpSp>
      <p:sp>
        <p:nvSpPr>
          <p:cNvPr id="27650" name="Rectangle 56">
            <a:extLst>
              <a:ext uri="{FF2B5EF4-FFF2-40B4-BE49-F238E27FC236}">
                <a16:creationId xmlns:a16="http://schemas.microsoft.com/office/drawing/2014/main" id="{BB1F68B4-80F7-49E0-B4FA-617D6F099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Infrastructure Network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599DABB-E07E-4E08-A5D3-926DB6EC5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725" y="92075"/>
            <a:ext cx="5502275" cy="765175"/>
          </a:xfrm>
        </p:spPr>
        <p:txBody>
          <a:bodyPr/>
          <a:lstStyle/>
          <a:p>
            <a:r>
              <a:rPr lang="en-US" altLang="en-US"/>
              <a:t>IEEE 802.11 Wireless LAN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0FDAA15-1405-49DA-9ED3-09BC22EA9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79500"/>
            <a:ext cx="6248400" cy="3219450"/>
          </a:xfrm>
        </p:spPr>
        <p:txBody>
          <a:bodyPr/>
          <a:lstStyle/>
          <a:p>
            <a:r>
              <a:rPr lang="en-US" altLang="en-US"/>
              <a:t>Stimulated by availability of </a:t>
            </a:r>
            <a:r>
              <a:rPr lang="en-US" altLang="en-US" i="1"/>
              <a:t>unlicensed spectrum</a:t>
            </a:r>
          </a:p>
          <a:p>
            <a:pPr lvl="1"/>
            <a:r>
              <a:rPr lang="en-US" altLang="en-US" sz="1800"/>
              <a:t>U.S. Industrial, Scientific, Medical (ISM) bands</a:t>
            </a:r>
          </a:p>
          <a:p>
            <a:pPr lvl="1"/>
            <a:r>
              <a:rPr lang="en-US" altLang="en-US" sz="1800"/>
              <a:t>902-928 MHz, 2.400-2.4835 GHz, 5.725-5.850 GHz</a:t>
            </a:r>
          </a:p>
          <a:p>
            <a:pPr>
              <a:spcBef>
                <a:spcPts val="600"/>
              </a:spcBef>
            </a:pPr>
            <a:r>
              <a:rPr lang="en-US" altLang="en-US"/>
              <a:t>Targeted wireless LANs @ 20 Mbps</a:t>
            </a:r>
          </a:p>
          <a:p>
            <a:pPr>
              <a:spcBef>
                <a:spcPts val="600"/>
              </a:spcBef>
            </a:pPr>
            <a:r>
              <a:rPr lang="en-US" altLang="en-US"/>
              <a:t>MAC for high speed wireless LAN</a:t>
            </a:r>
          </a:p>
          <a:p>
            <a:pPr>
              <a:spcBef>
                <a:spcPts val="600"/>
              </a:spcBef>
            </a:pPr>
            <a:r>
              <a:rPr lang="en-US" altLang="en-US"/>
              <a:t>Ad Hoc &amp; Infrastructure networks</a:t>
            </a:r>
          </a:p>
          <a:p>
            <a:pPr>
              <a:spcBef>
                <a:spcPts val="600"/>
              </a:spcBef>
            </a:pPr>
            <a:r>
              <a:rPr lang="en-US" altLang="en-US"/>
              <a:t>Variety of physical layers</a:t>
            </a:r>
          </a:p>
          <a:p>
            <a:endParaRPr lang="en-US" altLang="en-US"/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C5ED0A1B-6215-4058-8D94-23F4CB00F62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81038"/>
            <a:ext cx="1692275" cy="36179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2AC03EC-FA1C-4685-A7A5-36136914F255}"/>
                </a:ext>
              </a:extLst>
            </p:cNvPr>
            <p:cNvSpPr/>
            <p:nvPr/>
          </p:nvSpPr>
          <p:spPr>
            <a:xfrm>
              <a:off x="685800" y="2972971"/>
              <a:ext cx="2667000" cy="388502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C0EDC7-B8EF-4CCD-98BE-D45BA0D905EA}"/>
                </a:ext>
              </a:extLst>
            </p:cNvPr>
            <p:cNvSpPr/>
            <p:nvPr/>
          </p:nvSpPr>
          <p:spPr>
            <a:xfrm>
              <a:off x="1143644" y="609600"/>
              <a:ext cx="1903927" cy="2590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5E33156-6F70-448A-A6C8-B7F88B4F4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802.11 Definitions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DD79E18-C4E2-4DE0-BD09-0AD07E154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663" y="933450"/>
            <a:ext cx="7802562" cy="356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Basic Service Set</a:t>
            </a:r>
            <a:r>
              <a:rPr lang="en-US" altLang="en-US"/>
              <a:t> (BSS)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Group of stations that </a:t>
            </a:r>
            <a:r>
              <a:rPr lang="en-US" altLang="en-US" i="1"/>
              <a:t>coordinate their access</a:t>
            </a:r>
            <a:r>
              <a:rPr lang="en-US" altLang="en-US"/>
              <a:t> using a given instance of MAC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Located in a </a:t>
            </a:r>
            <a:r>
              <a:rPr lang="en-US" altLang="en-US" i="1"/>
              <a:t>Basic Service Area</a:t>
            </a:r>
            <a:r>
              <a:rPr lang="en-US" altLang="en-US"/>
              <a:t> (BSA)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Stations in BSS can communicate with each other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Distinct collocated BSS’s can coexist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i="1"/>
              <a:t>Extended Service Set</a:t>
            </a:r>
            <a:r>
              <a:rPr lang="en-US" altLang="en-US"/>
              <a:t> (ESS)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BSSs interconnected by </a:t>
            </a:r>
            <a:r>
              <a:rPr lang="en-US" altLang="en-US" i="1"/>
              <a:t>Distribution System (DS)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BSS is like a cell and stations in BSS communicate with an </a:t>
            </a:r>
            <a:r>
              <a:rPr lang="en-US" altLang="en-US" i="1"/>
              <a:t>Access Point</a:t>
            </a:r>
            <a:r>
              <a:rPr lang="en-US" altLang="en-US"/>
              <a:t> (AP)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Portals</a:t>
            </a:r>
            <a:r>
              <a:rPr lang="en-US" altLang="en-US"/>
              <a:t> (access point) attached to DS provide access to Internet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BD6A94B-E57A-4E1F-B78F-4DA48BF5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 Services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FF051EF1-5798-489E-864E-C85BCCA9A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085850"/>
            <a:ext cx="7720012" cy="2930525"/>
          </a:xfrm>
        </p:spPr>
        <p:txBody>
          <a:bodyPr/>
          <a:lstStyle/>
          <a:p>
            <a:r>
              <a:rPr lang="en-US" altLang="en-US"/>
              <a:t>Stations in BSS can communicate directly with each other</a:t>
            </a:r>
          </a:p>
          <a:p>
            <a:pPr>
              <a:spcBef>
                <a:spcPts val="1200"/>
              </a:spcBef>
            </a:pPr>
            <a:r>
              <a:rPr lang="en-US" altLang="en-US"/>
              <a:t>DS provides </a:t>
            </a:r>
            <a:r>
              <a:rPr lang="en-US" altLang="en-US" i="1"/>
              <a:t>distribution services</a:t>
            </a:r>
            <a:r>
              <a:rPr lang="en-US" altLang="en-US"/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Transfer MSDUs between APs in ESS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Transfer MSDUs between portals &amp; BSSs in ESS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Transfer MSDUs between stations in same BSS</a:t>
            </a:r>
          </a:p>
          <a:p>
            <a:pPr lvl="2">
              <a:spcBef>
                <a:spcPts val="600"/>
              </a:spcBef>
            </a:pPr>
            <a:r>
              <a:rPr lang="en-US" altLang="en-US"/>
              <a:t>Multicast, broadcast, or stations’s preference</a:t>
            </a:r>
          </a:p>
          <a:p>
            <a:pPr>
              <a:spcBef>
                <a:spcPts val="1200"/>
              </a:spcBef>
            </a:pPr>
            <a:r>
              <a:rPr lang="en-US" altLang="en-US"/>
              <a:t>ESS looks like single BSS to LLC layer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7E63739-CF2A-4DF4-988C-3CA3399A8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Infrastructure Services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D38E56FF-CFAC-4C25-AF57-208EACFF0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085850"/>
            <a:ext cx="8015287" cy="2628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/>
              <a:t>Select AP and establish </a:t>
            </a:r>
            <a:r>
              <a:rPr lang="en-US" altLang="en-US" i="1"/>
              <a:t>association</a:t>
            </a:r>
            <a:r>
              <a:rPr lang="en-US" altLang="en-US"/>
              <a:t> with AP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Then can send/receive frames via AP &amp; DS</a:t>
            </a:r>
          </a:p>
          <a:p>
            <a:pPr>
              <a:spcBef>
                <a:spcPts val="600"/>
              </a:spcBef>
            </a:pPr>
            <a:r>
              <a:rPr lang="en-US" altLang="en-US" i="1"/>
              <a:t>Reassociation service</a:t>
            </a:r>
            <a:r>
              <a:rPr lang="en-US" altLang="en-US"/>
              <a:t> to move from one AP to another AP</a:t>
            </a:r>
          </a:p>
          <a:p>
            <a:pPr>
              <a:spcBef>
                <a:spcPts val="600"/>
              </a:spcBef>
            </a:pPr>
            <a:r>
              <a:rPr lang="en-US" altLang="en-US" i="1"/>
              <a:t>Dissociation service</a:t>
            </a:r>
            <a:r>
              <a:rPr lang="en-US" altLang="en-US"/>
              <a:t> to terminate association</a:t>
            </a:r>
          </a:p>
          <a:p>
            <a:pPr>
              <a:spcBef>
                <a:spcPts val="600"/>
              </a:spcBef>
            </a:pPr>
            <a:r>
              <a:rPr lang="en-US" altLang="en-US" i="1"/>
              <a:t>Authentication service</a:t>
            </a:r>
            <a:r>
              <a:rPr lang="en-US" altLang="en-US"/>
              <a:t> to establish identity of other stations</a:t>
            </a:r>
          </a:p>
          <a:p>
            <a:pPr>
              <a:spcBef>
                <a:spcPts val="600"/>
              </a:spcBef>
            </a:pPr>
            <a:r>
              <a:rPr lang="en-US" altLang="en-US" i="1"/>
              <a:t>Privacy service </a:t>
            </a:r>
            <a:r>
              <a:rPr lang="en-US" altLang="en-US"/>
              <a:t>to keep contents secret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0CDBE4A-DBBC-4BBB-A3AD-E9F439FCE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7013" y="92075"/>
            <a:ext cx="5233987" cy="765175"/>
          </a:xfrm>
        </p:spPr>
        <p:txBody>
          <a:bodyPr/>
          <a:lstStyle/>
          <a:p>
            <a:r>
              <a:rPr lang="en-US" altLang="en-US"/>
              <a:t>Frame Types</a:t>
            </a:r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494B68DB-E815-40FC-88ED-09F7E183C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7013" y="1028700"/>
            <a:ext cx="5919787" cy="3513138"/>
          </a:xfrm>
          <a:noFill/>
        </p:spPr>
        <p:txBody>
          <a:bodyPr/>
          <a:lstStyle/>
          <a:p>
            <a:r>
              <a:rPr lang="en-US" altLang="en-US"/>
              <a:t>Management frames</a:t>
            </a:r>
          </a:p>
          <a:p>
            <a:pPr marL="557213" lvl="1" indent="-214313"/>
            <a:r>
              <a:rPr lang="en-US" altLang="en-US"/>
              <a:t>Station association &amp; disassociation with AP</a:t>
            </a:r>
          </a:p>
          <a:p>
            <a:pPr marL="557213" lvl="1" indent="-214313"/>
            <a:r>
              <a:rPr lang="en-US" altLang="en-US"/>
              <a:t>Timing &amp; synchronization</a:t>
            </a:r>
          </a:p>
          <a:p>
            <a:pPr marL="557213" lvl="1" indent="-214313"/>
            <a:r>
              <a:rPr lang="en-US" altLang="en-US"/>
              <a:t>Authentication &amp; de-authentication</a:t>
            </a:r>
          </a:p>
          <a:p>
            <a:r>
              <a:rPr lang="en-US" altLang="en-US"/>
              <a:t>Control frames</a:t>
            </a:r>
          </a:p>
          <a:p>
            <a:pPr marL="557213" lvl="1" indent="-214313"/>
            <a:r>
              <a:rPr lang="en-US" altLang="en-US"/>
              <a:t>Handshaking</a:t>
            </a:r>
          </a:p>
          <a:p>
            <a:pPr marL="557213" lvl="1" indent="-214313"/>
            <a:r>
              <a:rPr lang="en-US" altLang="en-US"/>
              <a:t>ACKs during data transfer</a:t>
            </a:r>
          </a:p>
          <a:p>
            <a:r>
              <a:rPr lang="en-US" altLang="en-US"/>
              <a:t>Data frames</a:t>
            </a:r>
          </a:p>
          <a:p>
            <a:pPr marL="557213" lvl="1" indent="-214313"/>
            <a:r>
              <a:rPr lang="en-US" altLang="en-US"/>
              <a:t>Data transfer</a:t>
            </a:r>
          </a:p>
          <a:p>
            <a:pPr marL="557213" lvl="1" indent="-214313"/>
            <a:endParaRPr lang="en-US" altLang="en-US"/>
          </a:p>
        </p:txBody>
      </p:sp>
      <p:grpSp>
        <p:nvGrpSpPr>
          <p:cNvPr id="33795" name="Group 12">
            <a:extLst>
              <a:ext uri="{FF2B5EF4-FFF2-40B4-BE49-F238E27FC236}">
                <a16:creationId xmlns:a16="http://schemas.microsoft.com/office/drawing/2014/main" id="{1F81C348-CBA3-448B-9444-EE35D053D93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81038"/>
            <a:ext cx="1692275" cy="36179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584DB6-8FBA-4CD1-B4EB-CBA95BEE8881}"/>
                </a:ext>
              </a:extLst>
            </p:cNvPr>
            <p:cNvSpPr/>
            <p:nvPr/>
          </p:nvSpPr>
          <p:spPr>
            <a:xfrm>
              <a:off x="685800" y="2972971"/>
              <a:ext cx="2667000" cy="388502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6AEFBC-2194-4D1F-97B1-20AFA5EC2069}"/>
                </a:ext>
              </a:extLst>
            </p:cNvPr>
            <p:cNvSpPr/>
            <p:nvPr/>
          </p:nvSpPr>
          <p:spPr>
            <a:xfrm>
              <a:off x="1143644" y="609600"/>
              <a:ext cx="1903927" cy="2590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2446C97-1761-4841-A484-FD2B265D6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2550"/>
            <a:ext cx="7543800" cy="765175"/>
          </a:xfrm>
        </p:spPr>
        <p:txBody>
          <a:bodyPr/>
          <a:lstStyle/>
          <a:p>
            <a:r>
              <a:rPr lang="en-US" altLang="en-US"/>
              <a:t>Typical LAN Structure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3074E78B-D273-4C3D-8EA1-6796B77A2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992188"/>
          <a:ext cx="3230562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959333" imgH="2662301" progId="MS_ClipArt_Gallery.2">
                  <p:embed/>
                </p:oleObj>
              </mc:Choice>
              <mc:Fallback>
                <p:oleObj name="Clip" r:id="rId2" imgW="4959333" imgH="2662301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992188"/>
                        <a:ext cx="3230562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4">
            <a:extLst>
              <a:ext uri="{FF2B5EF4-FFF2-40B4-BE49-F238E27FC236}">
                <a16:creationId xmlns:a16="http://schemas.microsoft.com/office/drawing/2014/main" id="{487C9F3D-06FF-4843-85AF-94A29541315A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3938588"/>
            <a:ext cx="735012" cy="285750"/>
            <a:chOff x="3742" y="3390"/>
            <a:chExt cx="848" cy="361"/>
          </a:xfrm>
        </p:grpSpPr>
        <p:sp>
          <p:nvSpPr>
            <p:cNvPr id="562181" name="AutoShape 5">
              <a:extLst>
                <a:ext uri="{FF2B5EF4-FFF2-40B4-BE49-F238E27FC236}">
                  <a16:creationId xmlns:a16="http://schemas.microsoft.com/office/drawing/2014/main" id="{440F1293-BD0A-4288-A8AE-2002559A6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689"/>
              <a:ext cx="93" cy="62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82" name="AutoShape 6">
              <a:extLst>
                <a:ext uri="{FF2B5EF4-FFF2-40B4-BE49-F238E27FC236}">
                  <a16:creationId xmlns:a16="http://schemas.microsoft.com/office/drawing/2014/main" id="{AF3F2EBA-54F8-4496-9A07-7408827C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390"/>
              <a:ext cx="93" cy="62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83" name="AutoShape 7">
              <a:extLst>
                <a:ext uri="{FF2B5EF4-FFF2-40B4-BE49-F238E27FC236}">
                  <a16:creationId xmlns:a16="http://schemas.microsoft.com/office/drawing/2014/main" id="{754C0DAA-8984-4064-8D79-9B075ABC23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18" y="3146"/>
              <a:ext cx="297" cy="848"/>
            </a:xfrm>
            <a:prstGeom prst="can">
              <a:avLst>
                <a:gd name="adj" fmla="val 104705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56" name="Group 8">
            <a:extLst>
              <a:ext uri="{FF2B5EF4-FFF2-40B4-BE49-F238E27FC236}">
                <a16:creationId xmlns:a16="http://schemas.microsoft.com/office/drawing/2014/main" id="{939B74FD-7628-4309-ABFB-CCF477CF66E5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3070225"/>
            <a:ext cx="363537" cy="1436688"/>
            <a:chOff x="4108" y="2036"/>
            <a:chExt cx="420" cy="2071"/>
          </a:xfrm>
        </p:grpSpPr>
        <p:sp>
          <p:nvSpPr>
            <p:cNvPr id="562185" name="Line 9">
              <a:extLst>
                <a:ext uri="{FF2B5EF4-FFF2-40B4-BE49-F238E27FC236}">
                  <a16:creationId xmlns:a16="http://schemas.microsoft.com/office/drawing/2014/main" id="{AA80A727-9C7C-4731-9699-694AB4655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2082"/>
              <a:ext cx="0" cy="202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scene3d>
              <a:camera prst="legacyObliqueTopRight">
                <a:rot lat="0" lon="18900000" rev="0"/>
              </a:camera>
              <a:lightRig rig="legacyFlat2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folHlink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86" name="Line 10">
              <a:extLst>
                <a:ext uri="{FF2B5EF4-FFF2-40B4-BE49-F238E27FC236}">
                  <a16:creationId xmlns:a16="http://schemas.microsoft.com/office/drawing/2014/main" id="{E9B7C3F4-3C77-4E34-A0F7-775159C9C1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664694" flipH="1">
              <a:off x="4318" y="1826"/>
              <a:ext cx="0" cy="42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scene3d>
              <a:camera prst="legacyObliqueTopRight">
                <a:rot lat="0" lon="18900000" rev="0"/>
              </a:camera>
              <a:lightRig rig="legacyFlat2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folHlink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62187" name="Rectangle 11">
            <a:extLst>
              <a:ext uri="{FF2B5EF4-FFF2-40B4-BE49-F238E27FC236}">
                <a16:creationId xmlns:a16="http://schemas.microsoft.com/office/drawing/2014/main" id="{3F10B353-98E5-445C-B184-03E2629F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3205163"/>
            <a:ext cx="3008312" cy="11287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2188" name="Line 12">
            <a:extLst>
              <a:ext uri="{FF2B5EF4-FFF2-40B4-BE49-F238E27FC236}">
                <a16:creationId xmlns:a16="http://schemas.microsoft.com/office/drawing/2014/main" id="{683E8059-B0C4-48C0-88FA-A5A71AD70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1463" y="4330700"/>
            <a:ext cx="0" cy="1905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2189" name="Line 13">
            <a:extLst>
              <a:ext uri="{FF2B5EF4-FFF2-40B4-BE49-F238E27FC236}">
                <a16:creationId xmlns:a16="http://schemas.microsoft.com/office/drawing/2014/main" id="{995F62DE-4ED7-41AC-A007-48EEEF876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0013" y="4332288"/>
            <a:ext cx="0" cy="1905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3560" name="Group 14">
            <a:extLst>
              <a:ext uri="{FF2B5EF4-FFF2-40B4-BE49-F238E27FC236}">
                <a16:creationId xmlns:a16="http://schemas.microsoft.com/office/drawing/2014/main" id="{74D33D9C-6489-4FCF-BCA3-51B847B3FE60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4330700"/>
            <a:ext cx="344488" cy="195263"/>
            <a:chOff x="2642" y="3886"/>
            <a:chExt cx="399" cy="247"/>
          </a:xfrm>
        </p:grpSpPr>
        <p:sp>
          <p:nvSpPr>
            <p:cNvPr id="562191" name="Line 15">
              <a:extLst>
                <a:ext uri="{FF2B5EF4-FFF2-40B4-BE49-F238E27FC236}">
                  <a16:creationId xmlns:a16="http://schemas.microsoft.com/office/drawing/2014/main" id="{61372173-8E53-4866-BE45-4AF10DBE0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2" name="Line 16">
              <a:extLst>
                <a:ext uri="{FF2B5EF4-FFF2-40B4-BE49-F238E27FC236}">
                  <a16:creationId xmlns:a16="http://schemas.microsoft.com/office/drawing/2014/main" id="{243CEF7D-FF80-4EEE-9ABB-53C102DC4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3" name="Line 17">
              <a:extLst>
                <a:ext uri="{FF2B5EF4-FFF2-40B4-BE49-F238E27FC236}">
                  <a16:creationId xmlns:a16="http://schemas.microsoft.com/office/drawing/2014/main" id="{94CC168D-8AEE-4C4A-9D07-D50BA3C6A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6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4" name="Line 18">
              <a:extLst>
                <a:ext uri="{FF2B5EF4-FFF2-40B4-BE49-F238E27FC236}">
                  <a16:creationId xmlns:a16="http://schemas.microsoft.com/office/drawing/2014/main" id="{C42D9DB5-79BF-4B1A-BF6F-44EB2861F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3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5" name="Line 19">
              <a:extLst>
                <a:ext uri="{FF2B5EF4-FFF2-40B4-BE49-F238E27FC236}">
                  <a16:creationId xmlns:a16="http://schemas.microsoft.com/office/drawing/2014/main" id="{0FD8626C-007E-4835-9C41-85E1091D6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0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6" name="Line 20">
              <a:extLst>
                <a:ext uri="{FF2B5EF4-FFF2-40B4-BE49-F238E27FC236}">
                  <a16:creationId xmlns:a16="http://schemas.microsoft.com/office/drawing/2014/main" id="{D0F92B57-C393-4356-9F8E-62F5C503D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7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7" name="Line 21">
              <a:extLst>
                <a:ext uri="{FF2B5EF4-FFF2-40B4-BE49-F238E27FC236}">
                  <a16:creationId xmlns:a16="http://schemas.microsoft.com/office/drawing/2014/main" id="{DA79CF6C-288E-4A3F-9C26-13CC74D74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198" name="Line 22">
              <a:extLst>
                <a:ext uri="{FF2B5EF4-FFF2-40B4-BE49-F238E27FC236}">
                  <a16:creationId xmlns:a16="http://schemas.microsoft.com/office/drawing/2014/main" id="{9A9C7373-5C42-4EC6-A215-F3D7D2BED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61" name="Group 23">
            <a:extLst>
              <a:ext uri="{FF2B5EF4-FFF2-40B4-BE49-F238E27FC236}">
                <a16:creationId xmlns:a16="http://schemas.microsoft.com/office/drawing/2014/main" id="{1A48CA38-9E0A-467A-80B1-1D3F2A145A42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4333875"/>
            <a:ext cx="346075" cy="195263"/>
            <a:chOff x="2642" y="3886"/>
            <a:chExt cx="399" cy="247"/>
          </a:xfrm>
        </p:grpSpPr>
        <p:sp>
          <p:nvSpPr>
            <p:cNvPr id="562200" name="Line 24">
              <a:extLst>
                <a:ext uri="{FF2B5EF4-FFF2-40B4-BE49-F238E27FC236}">
                  <a16:creationId xmlns:a16="http://schemas.microsoft.com/office/drawing/2014/main" id="{CEA8277B-92C7-452F-8993-125F12F3C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1" name="Line 25">
              <a:extLst>
                <a:ext uri="{FF2B5EF4-FFF2-40B4-BE49-F238E27FC236}">
                  <a16:creationId xmlns:a16="http://schemas.microsoft.com/office/drawing/2014/main" id="{78ED09F8-0483-412F-AFFF-7D637333D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2" name="Line 26">
              <a:extLst>
                <a:ext uri="{FF2B5EF4-FFF2-40B4-BE49-F238E27FC236}">
                  <a16:creationId xmlns:a16="http://schemas.microsoft.com/office/drawing/2014/main" id="{7FDC9CEB-3D5F-4446-B7A7-889DF8249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5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3" name="Line 27">
              <a:extLst>
                <a:ext uri="{FF2B5EF4-FFF2-40B4-BE49-F238E27FC236}">
                  <a16:creationId xmlns:a16="http://schemas.microsoft.com/office/drawing/2014/main" id="{D0FF73B5-06C7-492B-B79F-89C08F321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4" name="Line 28">
              <a:extLst>
                <a:ext uri="{FF2B5EF4-FFF2-40B4-BE49-F238E27FC236}">
                  <a16:creationId xmlns:a16="http://schemas.microsoft.com/office/drawing/2014/main" id="{BAEB12A2-E7D0-408A-AB7A-11E5E733B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5" name="Line 29">
              <a:extLst>
                <a:ext uri="{FF2B5EF4-FFF2-40B4-BE49-F238E27FC236}">
                  <a16:creationId xmlns:a16="http://schemas.microsoft.com/office/drawing/2014/main" id="{FB91E838-43B4-4039-B0E9-98F3507EF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6" name="Line 30">
              <a:extLst>
                <a:ext uri="{FF2B5EF4-FFF2-40B4-BE49-F238E27FC236}">
                  <a16:creationId xmlns:a16="http://schemas.microsoft.com/office/drawing/2014/main" id="{B2CC3D2A-3FB0-4451-8FA0-59E87767E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07" name="Line 31">
              <a:extLst>
                <a:ext uri="{FF2B5EF4-FFF2-40B4-BE49-F238E27FC236}">
                  <a16:creationId xmlns:a16="http://schemas.microsoft.com/office/drawing/2014/main" id="{FC8FFC67-99A0-4332-80E2-6D42B1E5D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62" name="Group 32">
            <a:extLst>
              <a:ext uri="{FF2B5EF4-FFF2-40B4-BE49-F238E27FC236}">
                <a16:creationId xmlns:a16="http://schemas.microsoft.com/office/drawing/2014/main" id="{1FFCC179-11B1-4490-8B45-4AFF92356DB8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4335463"/>
            <a:ext cx="346075" cy="195262"/>
            <a:chOff x="2642" y="3886"/>
            <a:chExt cx="399" cy="247"/>
          </a:xfrm>
        </p:grpSpPr>
        <p:sp>
          <p:nvSpPr>
            <p:cNvPr id="562209" name="Line 33">
              <a:extLst>
                <a:ext uri="{FF2B5EF4-FFF2-40B4-BE49-F238E27FC236}">
                  <a16:creationId xmlns:a16="http://schemas.microsoft.com/office/drawing/2014/main" id="{F567AE0D-7FAC-4510-86B6-CFD03F5BF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0" name="Line 34">
              <a:extLst>
                <a:ext uri="{FF2B5EF4-FFF2-40B4-BE49-F238E27FC236}">
                  <a16:creationId xmlns:a16="http://schemas.microsoft.com/office/drawing/2014/main" id="{5886EDA4-C76A-46C1-AA6E-63E5B76AA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1" name="Line 35">
              <a:extLst>
                <a:ext uri="{FF2B5EF4-FFF2-40B4-BE49-F238E27FC236}">
                  <a16:creationId xmlns:a16="http://schemas.microsoft.com/office/drawing/2014/main" id="{05F0D62B-8BF4-41BA-9476-BF3BFCC9C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5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2" name="Line 36">
              <a:extLst>
                <a:ext uri="{FF2B5EF4-FFF2-40B4-BE49-F238E27FC236}">
                  <a16:creationId xmlns:a16="http://schemas.microsoft.com/office/drawing/2014/main" id="{BAD97FB7-9A41-4813-AC94-AE06ABC97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3" name="Line 37">
              <a:extLst>
                <a:ext uri="{FF2B5EF4-FFF2-40B4-BE49-F238E27FC236}">
                  <a16:creationId xmlns:a16="http://schemas.microsoft.com/office/drawing/2014/main" id="{9EFACA4E-0ECB-4D19-8B67-90161B744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4" name="Line 38">
              <a:extLst>
                <a:ext uri="{FF2B5EF4-FFF2-40B4-BE49-F238E27FC236}">
                  <a16:creationId xmlns:a16="http://schemas.microsoft.com/office/drawing/2014/main" id="{A7E9C4BB-1268-41D4-88AB-D0F7BD353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5" name="Line 39">
              <a:extLst>
                <a:ext uri="{FF2B5EF4-FFF2-40B4-BE49-F238E27FC236}">
                  <a16:creationId xmlns:a16="http://schemas.microsoft.com/office/drawing/2014/main" id="{1470D717-BB38-4CE2-95BF-0167A9298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6" name="Line 40">
              <a:extLst>
                <a:ext uri="{FF2B5EF4-FFF2-40B4-BE49-F238E27FC236}">
                  <a16:creationId xmlns:a16="http://schemas.microsoft.com/office/drawing/2014/main" id="{2649E741-0310-43D3-B835-D5FCC9714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63" name="Group 41">
            <a:extLst>
              <a:ext uri="{FF2B5EF4-FFF2-40B4-BE49-F238E27FC236}">
                <a16:creationId xmlns:a16="http://schemas.microsoft.com/office/drawing/2014/main" id="{C987C6E8-86B6-4CC2-AE8D-170256CDD94B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4335463"/>
            <a:ext cx="346075" cy="195262"/>
            <a:chOff x="2642" y="3886"/>
            <a:chExt cx="399" cy="247"/>
          </a:xfrm>
        </p:grpSpPr>
        <p:sp>
          <p:nvSpPr>
            <p:cNvPr id="562218" name="Line 42">
              <a:extLst>
                <a:ext uri="{FF2B5EF4-FFF2-40B4-BE49-F238E27FC236}">
                  <a16:creationId xmlns:a16="http://schemas.microsoft.com/office/drawing/2014/main" id="{17140BEB-1FCF-4CC2-B842-FF9F54ED7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19" name="Line 43">
              <a:extLst>
                <a:ext uri="{FF2B5EF4-FFF2-40B4-BE49-F238E27FC236}">
                  <a16:creationId xmlns:a16="http://schemas.microsoft.com/office/drawing/2014/main" id="{900706E0-CF85-4BB3-9A1D-91355DCA2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0" name="Line 44">
              <a:extLst>
                <a:ext uri="{FF2B5EF4-FFF2-40B4-BE49-F238E27FC236}">
                  <a16:creationId xmlns:a16="http://schemas.microsoft.com/office/drawing/2014/main" id="{5F05B972-977A-4115-8920-D18B4FC6F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5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1" name="Line 45">
              <a:extLst>
                <a:ext uri="{FF2B5EF4-FFF2-40B4-BE49-F238E27FC236}">
                  <a16:creationId xmlns:a16="http://schemas.microsoft.com/office/drawing/2014/main" id="{BBFA23A9-7AFD-448A-AD9A-E48FED922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2" name="Line 46">
              <a:extLst>
                <a:ext uri="{FF2B5EF4-FFF2-40B4-BE49-F238E27FC236}">
                  <a16:creationId xmlns:a16="http://schemas.microsoft.com/office/drawing/2014/main" id="{AF09FCCD-0E48-4A59-968C-60C9106EF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892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3" name="Line 47">
              <a:extLst>
                <a:ext uri="{FF2B5EF4-FFF2-40B4-BE49-F238E27FC236}">
                  <a16:creationId xmlns:a16="http://schemas.microsoft.com/office/drawing/2014/main" id="{9E30715C-5B12-4372-B190-C164509E2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886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4" name="Line 48">
              <a:extLst>
                <a:ext uri="{FF2B5EF4-FFF2-40B4-BE49-F238E27FC236}">
                  <a16:creationId xmlns:a16="http://schemas.microsoft.com/office/drawing/2014/main" id="{DEEA5102-4FE1-4620-A0A7-6BB2E74A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3888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5" name="Line 49">
              <a:extLst>
                <a:ext uri="{FF2B5EF4-FFF2-40B4-BE49-F238E27FC236}">
                  <a16:creationId xmlns:a16="http://schemas.microsoft.com/office/drawing/2014/main" id="{4AFFF6C2-5F29-4739-A57E-2068072EB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3890"/>
              <a:ext cx="0" cy="2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64" name="Group 50">
            <a:extLst>
              <a:ext uri="{FF2B5EF4-FFF2-40B4-BE49-F238E27FC236}">
                <a16:creationId xmlns:a16="http://schemas.microsoft.com/office/drawing/2014/main" id="{79654F80-A9D8-4279-BB8C-7354861E2D92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3297238"/>
            <a:ext cx="371475" cy="415925"/>
            <a:chOff x="662" y="2580"/>
            <a:chExt cx="429" cy="525"/>
          </a:xfrm>
        </p:grpSpPr>
        <p:sp>
          <p:nvSpPr>
            <p:cNvPr id="562227" name="Rectangle 51">
              <a:extLst>
                <a:ext uri="{FF2B5EF4-FFF2-40B4-BE49-F238E27FC236}">
                  <a16:creationId xmlns:a16="http://schemas.microsoft.com/office/drawing/2014/main" id="{211B8E9F-D30A-41FA-9026-C914F7F5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580"/>
              <a:ext cx="381" cy="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28" name="Text Box 52">
              <a:extLst>
                <a:ext uri="{FF2B5EF4-FFF2-40B4-BE49-F238E27FC236}">
                  <a16:creationId xmlns:a16="http://schemas.microsoft.com/office/drawing/2014/main" id="{B15E8431-B55C-43AE-9653-3E1C5A88E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96"/>
              <a:ext cx="42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750" b="1">
                  <a:solidFill>
                    <a:schemeClr val="bg1"/>
                  </a:solidFill>
                  <a:latin typeface="Arial" charset="0"/>
                </a:rPr>
                <a:t>RAM</a:t>
              </a:r>
              <a:endParaRPr lang="en-US" altLang="x-none" sz="750" b="1">
                <a:latin typeface="Times New Roman" charset="0"/>
              </a:endParaRPr>
            </a:p>
          </p:txBody>
        </p:sp>
      </p:grpSp>
      <p:grpSp>
        <p:nvGrpSpPr>
          <p:cNvPr id="23565" name="Group 53">
            <a:extLst>
              <a:ext uri="{FF2B5EF4-FFF2-40B4-BE49-F238E27FC236}">
                <a16:creationId xmlns:a16="http://schemas.microsoft.com/office/drawing/2014/main" id="{356F5DE5-7AEE-417D-BC11-61CC90A56EFE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94125"/>
            <a:ext cx="371475" cy="417513"/>
            <a:chOff x="661" y="2580"/>
            <a:chExt cx="429" cy="527"/>
          </a:xfrm>
        </p:grpSpPr>
        <p:sp>
          <p:nvSpPr>
            <p:cNvPr id="562230" name="Rectangle 54">
              <a:extLst>
                <a:ext uri="{FF2B5EF4-FFF2-40B4-BE49-F238E27FC236}">
                  <a16:creationId xmlns:a16="http://schemas.microsoft.com/office/drawing/2014/main" id="{89D067E3-9BA2-4A6A-B372-8B03C8BA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580"/>
              <a:ext cx="383" cy="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31" name="Text Box 55">
              <a:extLst>
                <a:ext uri="{FF2B5EF4-FFF2-40B4-BE49-F238E27FC236}">
                  <a16:creationId xmlns:a16="http://schemas.microsoft.com/office/drawing/2014/main" id="{9806EF4A-4278-46B2-B236-DB055F651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2698"/>
              <a:ext cx="42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750" b="1">
                  <a:solidFill>
                    <a:schemeClr val="bg1"/>
                  </a:solidFill>
                  <a:latin typeface="Arial" charset="0"/>
                </a:rPr>
                <a:t>RAM</a:t>
              </a:r>
              <a:endParaRPr lang="en-US" altLang="x-none" sz="750" b="1">
                <a:latin typeface="Times New Roman" charset="0"/>
              </a:endParaRPr>
            </a:p>
          </p:txBody>
        </p:sp>
      </p:grpSp>
      <p:sp>
        <p:nvSpPr>
          <p:cNvPr id="562232" name="Line 56">
            <a:extLst>
              <a:ext uri="{FF2B5EF4-FFF2-40B4-BE49-F238E27FC236}">
                <a16:creationId xmlns:a16="http://schemas.microsoft.com/office/drawing/2014/main" id="{8CC215D9-C834-46B1-BF94-971D7AEFF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25" y="3802063"/>
            <a:ext cx="0" cy="395287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2233" name="Line 57">
            <a:extLst>
              <a:ext uri="{FF2B5EF4-FFF2-40B4-BE49-F238E27FC236}">
                <a16:creationId xmlns:a16="http://schemas.microsoft.com/office/drawing/2014/main" id="{706F52E0-5E1E-4F40-B3E9-AA95D4C3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425" y="3803650"/>
            <a:ext cx="0" cy="395288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2234" name="Line 58">
            <a:extLst>
              <a:ext uri="{FF2B5EF4-FFF2-40B4-BE49-F238E27FC236}">
                <a16:creationId xmlns:a16="http://schemas.microsoft.com/office/drawing/2014/main" id="{42FF70CE-63FA-4591-BB61-9F8587686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3300413"/>
            <a:ext cx="0" cy="393700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2235" name="Line 59">
            <a:extLst>
              <a:ext uri="{FF2B5EF4-FFF2-40B4-BE49-F238E27FC236}">
                <a16:creationId xmlns:a16="http://schemas.microsoft.com/office/drawing/2014/main" id="{9E1F16B9-2BA9-49AD-A4AB-26276E84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388" y="3302000"/>
            <a:ext cx="0" cy="395288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3570" name="Group 60">
            <a:extLst>
              <a:ext uri="{FF2B5EF4-FFF2-40B4-BE49-F238E27FC236}">
                <a16:creationId xmlns:a16="http://schemas.microsoft.com/office/drawing/2014/main" id="{E43E8EE9-6A89-48CC-BFCB-B848D57152F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616200" y="3586163"/>
            <a:ext cx="304800" cy="527050"/>
            <a:chOff x="2010" y="1600"/>
            <a:chExt cx="386" cy="506"/>
          </a:xfrm>
        </p:grpSpPr>
        <p:sp>
          <p:nvSpPr>
            <p:cNvPr id="562237" name="Rectangle 61">
              <a:extLst>
                <a:ext uri="{FF2B5EF4-FFF2-40B4-BE49-F238E27FC236}">
                  <a16:creationId xmlns:a16="http://schemas.microsoft.com/office/drawing/2014/main" id="{7CFD9E5D-FFCB-44B5-82DC-E1160F59C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600"/>
              <a:ext cx="382" cy="5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38" name="Line 62">
              <a:extLst>
                <a:ext uri="{FF2B5EF4-FFF2-40B4-BE49-F238E27FC236}">
                  <a16:creationId xmlns:a16="http://schemas.microsoft.com/office/drawing/2014/main" id="{814AA751-7B89-4C1C-B9BA-81731401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1603"/>
              <a:ext cx="0" cy="4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39" name="Line 63">
              <a:extLst>
                <a:ext uri="{FF2B5EF4-FFF2-40B4-BE49-F238E27FC236}">
                  <a16:creationId xmlns:a16="http://schemas.microsoft.com/office/drawing/2014/main" id="{A2EB5718-29D0-4C28-AA6E-3C9778C7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606"/>
              <a:ext cx="0" cy="4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71" name="Group 64">
            <a:extLst>
              <a:ext uri="{FF2B5EF4-FFF2-40B4-BE49-F238E27FC236}">
                <a16:creationId xmlns:a16="http://schemas.microsoft.com/office/drawing/2014/main" id="{9C1169B3-94D7-4B4C-A1DC-FAAED4A2942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482975" y="3213101"/>
            <a:ext cx="452437" cy="525462"/>
            <a:chOff x="2010" y="1600"/>
            <a:chExt cx="386" cy="506"/>
          </a:xfrm>
        </p:grpSpPr>
        <p:sp>
          <p:nvSpPr>
            <p:cNvPr id="562241" name="Rectangle 65">
              <a:extLst>
                <a:ext uri="{FF2B5EF4-FFF2-40B4-BE49-F238E27FC236}">
                  <a16:creationId xmlns:a16="http://schemas.microsoft.com/office/drawing/2014/main" id="{253014AE-E7C4-4876-A340-F167C06B0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600"/>
              <a:ext cx="382" cy="5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2" name="Line 66">
              <a:extLst>
                <a:ext uri="{FF2B5EF4-FFF2-40B4-BE49-F238E27FC236}">
                  <a16:creationId xmlns:a16="http://schemas.microsoft.com/office/drawing/2014/main" id="{AC17FB5F-CEFD-488F-952E-20F598388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1603"/>
              <a:ext cx="0" cy="4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3" name="Line 67">
              <a:extLst>
                <a:ext uri="{FF2B5EF4-FFF2-40B4-BE49-F238E27FC236}">
                  <a16:creationId xmlns:a16="http://schemas.microsoft.com/office/drawing/2014/main" id="{147D0B57-D692-4F2C-844E-F9DA2913B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606"/>
              <a:ext cx="0" cy="4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572" name="Group 68">
            <a:extLst>
              <a:ext uri="{FF2B5EF4-FFF2-40B4-BE49-F238E27FC236}">
                <a16:creationId xmlns:a16="http://schemas.microsoft.com/office/drawing/2014/main" id="{790EB3B8-2454-4FC9-9D59-1FBE7BECA9D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875882" y="3445669"/>
            <a:ext cx="315912" cy="120650"/>
            <a:chOff x="2642" y="3886"/>
            <a:chExt cx="399" cy="247"/>
          </a:xfrm>
        </p:grpSpPr>
        <p:sp>
          <p:nvSpPr>
            <p:cNvPr id="562245" name="Line 69">
              <a:extLst>
                <a:ext uri="{FF2B5EF4-FFF2-40B4-BE49-F238E27FC236}">
                  <a16:creationId xmlns:a16="http://schemas.microsoft.com/office/drawing/2014/main" id="{652F3409-B3E9-44AE-B7E2-4BA6846C9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893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6" name="Line 70">
              <a:extLst>
                <a:ext uri="{FF2B5EF4-FFF2-40B4-BE49-F238E27FC236}">
                  <a16:creationId xmlns:a16="http://schemas.microsoft.com/office/drawing/2014/main" id="{671DE822-8BB1-4228-ACA4-05BE749A5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6" y="3886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7" name="Line 71">
              <a:extLst>
                <a:ext uri="{FF2B5EF4-FFF2-40B4-BE49-F238E27FC236}">
                  <a16:creationId xmlns:a16="http://schemas.microsoft.com/office/drawing/2014/main" id="{081C76F9-FE46-424C-9677-175DBAD44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3889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8" name="Line 72">
              <a:extLst>
                <a:ext uri="{FF2B5EF4-FFF2-40B4-BE49-F238E27FC236}">
                  <a16:creationId xmlns:a16="http://schemas.microsoft.com/office/drawing/2014/main" id="{CF6C018A-C759-41A4-BD92-6234113ED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0" y="3889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49" name="Line 73">
              <a:extLst>
                <a:ext uri="{FF2B5EF4-FFF2-40B4-BE49-F238E27FC236}">
                  <a16:creationId xmlns:a16="http://schemas.microsoft.com/office/drawing/2014/main" id="{4C9F3BD8-D99E-4B18-BC5F-62FAD244F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9" y="3893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50" name="Line 74">
              <a:extLst>
                <a:ext uri="{FF2B5EF4-FFF2-40B4-BE49-F238E27FC236}">
                  <a16:creationId xmlns:a16="http://schemas.microsoft.com/office/drawing/2014/main" id="{AE93E8B1-D0A1-408F-B939-06E4C802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886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51" name="Line 75">
              <a:extLst>
                <a:ext uri="{FF2B5EF4-FFF2-40B4-BE49-F238E27FC236}">
                  <a16:creationId xmlns:a16="http://schemas.microsoft.com/office/drawing/2014/main" id="{5B229980-A03D-481B-8E90-B856FA210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3" y="3889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2252" name="Line 76">
              <a:extLst>
                <a:ext uri="{FF2B5EF4-FFF2-40B4-BE49-F238E27FC236}">
                  <a16:creationId xmlns:a16="http://schemas.microsoft.com/office/drawing/2014/main" id="{F21BDC5E-EC3B-4F5D-8EA6-6930A0778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9" y="3889"/>
              <a:ext cx="0" cy="2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62253" name="Text Box 77">
            <a:extLst>
              <a:ext uri="{FF2B5EF4-FFF2-40B4-BE49-F238E27FC236}">
                <a16:creationId xmlns:a16="http://schemas.microsoft.com/office/drawing/2014/main" id="{78D5E9ED-413D-44D0-BA44-7F580F38D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3778250"/>
            <a:ext cx="5048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750" b="1">
                <a:solidFill>
                  <a:schemeClr val="bg1"/>
                </a:solidFill>
                <a:latin typeface="Arial" charset="0"/>
              </a:rPr>
              <a:t>ROM</a:t>
            </a:r>
          </a:p>
        </p:txBody>
      </p:sp>
      <p:sp>
        <p:nvSpPr>
          <p:cNvPr id="562254" name="Text Box 78">
            <a:extLst>
              <a:ext uri="{FF2B5EF4-FFF2-40B4-BE49-F238E27FC236}">
                <a16:creationId xmlns:a16="http://schemas.microsoft.com/office/drawing/2014/main" id="{5577E422-3372-4020-90F1-D425A3DA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324225"/>
            <a:ext cx="6683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750" b="1">
                <a:solidFill>
                  <a:schemeClr val="bg1"/>
                </a:solidFill>
                <a:latin typeface="Arial" charset="0"/>
              </a:rPr>
              <a:t>Ethernet Processor</a:t>
            </a:r>
            <a:endParaRPr lang="en-US" altLang="x-none" sz="750" b="1">
              <a:latin typeface="Arial" charset="0"/>
            </a:endParaRPr>
          </a:p>
        </p:txBody>
      </p:sp>
      <p:grpSp>
        <p:nvGrpSpPr>
          <p:cNvPr id="23575" name="Group 79">
            <a:extLst>
              <a:ext uri="{FF2B5EF4-FFF2-40B4-BE49-F238E27FC236}">
                <a16:creationId xmlns:a16="http://schemas.microsoft.com/office/drawing/2014/main" id="{0D687BD2-FFFA-4C0A-95F3-95C094E547ED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3092450"/>
            <a:ext cx="1325562" cy="1206500"/>
            <a:chOff x="4488" y="2238"/>
            <a:chExt cx="1114" cy="1013"/>
          </a:xfrm>
        </p:grpSpPr>
        <p:sp>
          <p:nvSpPr>
            <p:cNvPr id="562256" name="AutoShape 80">
              <a:extLst>
                <a:ext uri="{FF2B5EF4-FFF2-40B4-BE49-F238E27FC236}">
                  <a16:creationId xmlns:a16="http://schemas.microsoft.com/office/drawing/2014/main" id="{80867D5D-8CCC-4E84-B2DD-95A2CCAA78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88" y="2697"/>
              <a:ext cx="1114" cy="554"/>
            </a:xfrm>
            <a:prstGeom prst="cube">
              <a:avLst>
                <a:gd name="adj" fmla="val 56630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23581" name="Object 81">
              <a:extLst>
                <a:ext uri="{FF2B5EF4-FFF2-40B4-BE49-F238E27FC236}">
                  <a16:creationId xmlns:a16="http://schemas.microsoft.com/office/drawing/2014/main" id="{AC3EC1AC-EDC0-4DD6-9A7D-B6580AAEB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7" y="2238"/>
            <a:ext cx="848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604618" imgH="471466" progId="MS_ClipArt_Gallery.2">
                    <p:embed/>
                  </p:oleObj>
                </mc:Choice>
                <mc:Fallback>
                  <p:oleObj name="Clip" r:id="rId4" imgW="604618" imgH="471466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238"/>
                          <a:ext cx="848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58" name="Rectangle 82">
              <a:extLst>
                <a:ext uri="{FF2B5EF4-FFF2-40B4-BE49-F238E27FC236}">
                  <a16:creationId xmlns:a16="http://schemas.microsoft.com/office/drawing/2014/main" id="{21A69B91-EA1A-48B9-97D4-85668BAC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" y="3048"/>
              <a:ext cx="264" cy="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3583" name="Group 83">
              <a:extLst>
                <a:ext uri="{FF2B5EF4-FFF2-40B4-BE49-F238E27FC236}">
                  <a16:creationId xmlns:a16="http://schemas.microsoft.com/office/drawing/2014/main" id="{F91432BE-ABB5-4534-B5BE-64D661BE7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4" y="2774"/>
              <a:ext cx="243" cy="371"/>
              <a:chOff x="1665" y="2586"/>
              <a:chExt cx="289" cy="449"/>
            </a:xfrm>
          </p:grpSpPr>
          <p:sp>
            <p:nvSpPr>
              <p:cNvPr id="562260" name="Line 84">
                <a:extLst>
                  <a:ext uri="{FF2B5EF4-FFF2-40B4-BE49-F238E27FC236}">
                    <a16:creationId xmlns:a16="http://schemas.microsoft.com/office/drawing/2014/main" id="{A3D52168-9D14-4BC0-AB35-7A8EA3A65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5" y="2586"/>
                <a:ext cx="2" cy="1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2261" name="Line 85">
                <a:extLst>
                  <a:ext uri="{FF2B5EF4-FFF2-40B4-BE49-F238E27FC236}">
                    <a16:creationId xmlns:a16="http://schemas.microsoft.com/office/drawing/2014/main" id="{3D64CC4A-6D5D-462A-84C7-0D5EF721F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2870"/>
                <a:ext cx="6" cy="1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2262" name="Line 86">
                <a:extLst>
                  <a:ext uri="{FF2B5EF4-FFF2-40B4-BE49-F238E27FC236}">
                    <a16:creationId xmlns:a16="http://schemas.microsoft.com/office/drawing/2014/main" id="{430A015D-01DB-42AA-BA96-84E6FD486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" y="2595"/>
                <a:ext cx="279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2263" name="Line 87">
                <a:extLst>
                  <a:ext uri="{FF2B5EF4-FFF2-40B4-BE49-F238E27FC236}">
                    <a16:creationId xmlns:a16="http://schemas.microsoft.com/office/drawing/2014/main" id="{3BBE529D-9D54-46B4-988F-7E5074445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8" y="2754"/>
                <a:ext cx="279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cxnSp>
        <p:nvCxnSpPr>
          <p:cNvPr id="562264" name="AutoShape 88">
            <a:extLst>
              <a:ext uri="{FF2B5EF4-FFF2-40B4-BE49-F238E27FC236}">
                <a16:creationId xmlns:a16="http://schemas.microsoft.com/office/drawing/2014/main" id="{C5177B6E-0162-4459-81E4-1728CA81C1F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132388" y="3536950"/>
            <a:ext cx="849312" cy="265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2265" name="Rectangle 89">
            <a:extLst>
              <a:ext uri="{FF2B5EF4-FFF2-40B4-BE49-F238E27FC236}">
                <a16:creationId xmlns:a16="http://schemas.microsoft.com/office/drawing/2014/main" id="{C6835B4A-B76E-4E49-9042-94281D28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1044575"/>
            <a:ext cx="25971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950" dirty="0"/>
              <a:t>Transmission Medium</a:t>
            </a:r>
          </a:p>
          <a:p>
            <a:pPr>
              <a:defRPr/>
            </a:pPr>
            <a:r>
              <a:rPr lang="en-US" altLang="x-none" sz="1950" dirty="0"/>
              <a:t>Network Interface Card (NIC)</a:t>
            </a:r>
          </a:p>
          <a:p>
            <a:pPr>
              <a:defRPr/>
            </a:pPr>
            <a:r>
              <a:rPr lang="en-US" altLang="x-none" sz="1950" i="1" dirty="0"/>
              <a:t>Unique MAC “physical” address</a:t>
            </a:r>
          </a:p>
        </p:txBody>
      </p:sp>
      <p:sp>
        <p:nvSpPr>
          <p:cNvPr id="562266" name="Oval 90">
            <a:extLst>
              <a:ext uri="{FF2B5EF4-FFF2-40B4-BE49-F238E27FC236}">
                <a16:creationId xmlns:a16="http://schemas.microsoft.com/office/drawing/2014/main" id="{BA11A1F0-89BE-4333-A04B-E8419ADC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1725613"/>
            <a:ext cx="3860800" cy="38735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79" name="Rectangle 1">
            <a:extLst>
              <a:ext uri="{FF2B5EF4-FFF2-40B4-BE49-F238E27FC236}">
                <a16:creationId xmlns:a16="http://schemas.microsoft.com/office/drawing/2014/main" id="{85E9214C-2B43-447B-92BF-E8BBC16A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640138"/>
            <a:ext cx="58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5CE18001-E9C3-49C1-912E-BB7ADE8C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466850"/>
            <a:ext cx="741362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Address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2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DCB3ACFA-8232-4936-B8E7-AC23F693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1485900"/>
            <a:ext cx="714375" cy="369888"/>
          </a:xfrm>
          <a:prstGeom prst="rect">
            <a:avLst/>
          </a:prstGeom>
          <a:solidFill>
            <a:srgbClr val="B1CC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54692" name="Rectangle 4">
            <a:extLst>
              <a:ext uri="{FF2B5EF4-FFF2-40B4-BE49-F238E27FC236}">
                <a16:creationId xmlns:a16="http://schemas.microsoft.com/office/drawing/2014/main" id="{511D7F99-FEBE-4747-BF97-64B4B184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1466850"/>
            <a:ext cx="739775" cy="404813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Frame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Control</a:t>
            </a:r>
          </a:p>
        </p:txBody>
      </p:sp>
      <p:sp>
        <p:nvSpPr>
          <p:cNvPr id="754693" name="Rectangle 5">
            <a:extLst>
              <a:ext uri="{FF2B5EF4-FFF2-40B4-BE49-F238E27FC236}">
                <a16:creationId xmlns:a16="http://schemas.microsoft.com/office/drawing/2014/main" id="{54BF605F-33F5-415D-A516-4A8C71B5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466850"/>
            <a:ext cx="741363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Duration/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ID</a:t>
            </a:r>
          </a:p>
        </p:txBody>
      </p:sp>
      <p:sp>
        <p:nvSpPr>
          <p:cNvPr id="754694" name="Rectangle 6">
            <a:extLst>
              <a:ext uri="{FF2B5EF4-FFF2-40B4-BE49-F238E27FC236}">
                <a16:creationId xmlns:a16="http://schemas.microsoft.com/office/drawing/2014/main" id="{50ADAC45-2B3D-49A6-832F-956C5A82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1466850"/>
            <a:ext cx="739775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Address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1</a:t>
            </a:r>
          </a:p>
        </p:txBody>
      </p:sp>
      <p:sp>
        <p:nvSpPr>
          <p:cNvPr id="754695" name="Rectangle 7">
            <a:extLst>
              <a:ext uri="{FF2B5EF4-FFF2-40B4-BE49-F238E27FC236}">
                <a16:creationId xmlns:a16="http://schemas.microsoft.com/office/drawing/2014/main" id="{AB457D91-6883-4D57-ADA4-D4A554A4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1466850"/>
            <a:ext cx="739775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Address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3</a:t>
            </a:r>
          </a:p>
        </p:txBody>
      </p:sp>
      <p:sp>
        <p:nvSpPr>
          <p:cNvPr id="754696" name="Rectangle 8">
            <a:extLst>
              <a:ext uri="{FF2B5EF4-FFF2-40B4-BE49-F238E27FC236}">
                <a16:creationId xmlns:a16="http://schemas.microsoft.com/office/drawing/2014/main" id="{1088AE3E-EB39-4D89-B829-1FBE9746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1466850"/>
            <a:ext cx="741363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Sequence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control</a:t>
            </a:r>
          </a:p>
        </p:txBody>
      </p:sp>
      <p:sp>
        <p:nvSpPr>
          <p:cNvPr id="754697" name="Rectangle 9">
            <a:extLst>
              <a:ext uri="{FF2B5EF4-FFF2-40B4-BE49-F238E27FC236}">
                <a16:creationId xmlns:a16="http://schemas.microsoft.com/office/drawing/2014/main" id="{75A605AB-5577-4A49-A6BA-0691F522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1466850"/>
            <a:ext cx="739775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Address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4</a:t>
            </a:r>
          </a:p>
        </p:txBody>
      </p:sp>
      <p:sp>
        <p:nvSpPr>
          <p:cNvPr id="754698" name="Rectangle 10">
            <a:extLst>
              <a:ext uri="{FF2B5EF4-FFF2-40B4-BE49-F238E27FC236}">
                <a16:creationId xmlns:a16="http://schemas.microsoft.com/office/drawing/2014/main" id="{54D66604-D4DE-478A-919D-A3091A091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1466850"/>
            <a:ext cx="741362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Frame</a:t>
            </a:r>
          </a:p>
          <a:p>
            <a:pPr>
              <a:defRPr/>
            </a:pPr>
            <a:r>
              <a:rPr lang="en-US" altLang="x-none" sz="1050">
                <a:latin typeface="Arial" charset="0"/>
              </a:rPr>
              <a:t>body</a:t>
            </a:r>
          </a:p>
        </p:txBody>
      </p:sp>
      <p:sp>
        <p:nvSpPr>
          <p:cNvPr id="754699" name="Rectangle 11">
            <a:extLst>
              <a:ext uri="{FF2B5EF4-FFF2-40B4-BE49-F238E27FC236}">
                <a16:creationId xmlns:a16="http://schemas.microsoft.com/office/drawing/2014/main" id="{C2B11F7B-428F-48B5-8AF2-187812F8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1466850"/>
            <a:ext cx="739775" cy="4048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CRC</a:t>
            </a:r>
          </a:p>
        </p:txBody>
      </p:sp>
      <p:sp>
        <p:nvSpPr>
          <p:cNvPr id="754711" name="Text Box 23">
            <a:extLst>
              <a:ext uri="{FF2B5EF4-FFF2-40B4-BE49-F238E27FC236}">
                <a16:creationId xmlns:a16="http://schemas.microsoft.com/office/drawing/2014/main" id="{4D425D13-0B05-4E3C-8ABC-4750CD2C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2</a:t>
            </a:r>
          </a:p>
        </p:txBody>
      </p:sp>
      <p:sp>
        <p:nvSpPr>
          <p:cNvPr id="754712" name="Text Box 24">
            <a:extLst>
              <a:ext uri="{FF2B5EF4-FFF2-40B4-BE49-F238E27FC236}">
                <a16:creationId xmlns:a16="http://schemas.microsoft.com/office/drawing/2014/main" id="{84EF6719-EB30-47B4-81C3-ED873B94C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2</a:t>
            </a:r>
          </a:p>
        </p:txBody>
      </p:sp>
      <p:sp>
        <p:nvSpPr>
          <p:cNvPr id="754713" name="Text Box 25">
            <a:extLst>
              <a:ext uri="{FF2B5EF4-FFF2-40B4-BE49-F238E27FC236}">
                <a16:creationId xmlns:a16="http://schemas.microsoft.com/office/drawing/2014/main" id="{B5AE749B-16A1-43B6-9893-0186AA22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6</a:t>
            </a:r>
          </a:p>
        </p:txBody>
      </p:sp>
      <p:sp>
        <p:nvSpPr>
          <p:cNvPr id="754714" name="Text Box 26">
            <a:extLst>
              <a:ext uri="{FF2B5EF4-FFF2-40B4-BE49-F238E27FC236}">
                <a16:creationId xmlns:a16="http://schemas.microsoft.com/office/drawing/2014/main" id="{12178044-26E4-4BF6-A871-3DB34AC9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6</a:t>
            </a:r>
          </a:p>
        </p:txBody>
      </p:sp>
      <p:sp>
        <p:nvSpPr>
          <p:cNvPr id="754715" name="Text Box 27">
            <a:extLst>
              <a:ext uri="{FF2B5EF4-FFF2-40B4-BE49-F238E27FC236}">
                <a16:creationId xmlns:a16="http://schemas.microsoft.com/office/drawing/2014/main" id="{9367D538-6C2A-4353-8F46-E2489EF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6</a:t>
            </a:r>
          </a:p>
        </p:txBody>
      </p:sp>
      <p:sp>
        <p:nvSpPr>
          <p:cNvPr id="754716" name="Text Box 28">
            <a:extLst>
              <a:ext uri="{FF2B5EF4-FFF2-40B4-BE49-F238E27FC236}">
                <a16:creationId xmlns:a16="http://schemas.microsoft.com/office/drawing/2014/main" id="{024FE0FB-7E33-405B-9744-5DDAE054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2</a:t>
            </a:r>
          </a:p>
        </p:txBody>
      </p:sp>
      <p:sp>
        <p:nvSpPr>
          <p:cNvPr id="754717" name="Text Box 29">
            <a:extLst>
              <a:ext uri="{FF2B5EF4-FFF2-40B4-BE49-F238E27FC236}">
                <a16:creationId xmlns:a16="http://schemas.microsoft.com/office/drawing/2014/main" id="{86ADBEA8-C318-4702-9F9D-F939A67A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6</a:t>
            </a:r>
          </a:p>
        </p:txBody>
      </p:sp>
      <p:sp>
        <p:nvSpPr>
          <p:cNvPr id="754718" name="Text Box 30">
            <a:extLst>
              <a:ext uri="{FF2B5EF4-FFF2-40B4-BE49-F238E27FC236}">
                <a16:creationId xmlns:a16="http://schemas.microsoft.com/office/drawing/2014/main" id="{39F05510-8A35-4429-B968-4B34E0CA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1241425"/>
            <a:ext cx="606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0-2312</a:t>
            </a:r>
          </a:p>
        </p:txBody>
      </p:sp>
      <p:sp>
        <p:nvSpPr>
          <p:cNvPr id="754719" name="Text Box 31">
            <a:extLst>
              <a:ext uri="{FF2B5EF4-FFF2-40B4-BE49-F238E27FC236}">
                <a16:creationId xmlns:a16="http://schemas.microsoft.com/office/drawing/2014/main" id="{E4F5E781-C8DE-43D9-A315-20D5B6BA6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1241425"/>
            <a:ext cx="2603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4</a:t>
            </a:r>
          </a:p>
        </p:txBody>
      </p:sp>
      <p:sp>
        <p:nvSpPr>
          <p:cNvPr id="754720" name="Line 32">
            <a:extLst>
              <a:ext uri="{FF2B5EF4-FFF2-40B4-BE49-F238E27FC236}">
                <a16:creationId xmlns:a16="http://schemas.microsoft.com/office/drawing/2014/main" id="{15E5BA91-8750-4DE7-B6F1-ECBFF6198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1185863"/>
            <a:ext cx="165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54721" name="Line 33">
            <a:extLst>
              <a:ext uri="{FF2B5EF4-FFF2-40B4-BE49-F238E27FC236}">
                <a16:creationId xmlns:a16="http://schemas.microsoft.com/office/drawing/2014/main" id="{A24F7417-DE7F-42FA-9CB5-24BC79274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1185863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54774" name="Text Box 86">
            <a:extLst>
              <a:ext uri="{FF2B5EF4-FFF2-40B4-BE49-F238E27FC236}">
                <a16:creationId xmlns:a16="http://schemas.microsoft.com/office/drawing/2014/main" id="{D88451D3-E21B-4D36-9B20-553EC7B7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035050"/>
            <a:ext cx="1465263" cy="2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x-none" sz="1050">
                <a:latin typeface="Arial" charset="0"/>
              </a:rPr>
              <a:t>MAC header (bytes)  </a:t>
            </a:r>
          </a:p>
        </p:txBody>
      </p:sp>
      <p:sp>
        <p:nvSpPr>
          <p:cNvPr id="34839" name="Rectangle 97">
            <a:extLst>
              <a:ext uri="{FF2B5EF4-FFF2-40B4-BE49-F238E27FC236}">
                <a16:creationId xmlns:a16="http://schemas.microsoft.com/office/drawing/2014/main" id="{0C4096C6-E4AA-4FCE-8C63-F62DBE60D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 Structure</a:t>
            </a:r>
          </a:p>
        </p:txBody>
      </p:sp>
      <p:sp>
        <p:nvSpPr>
          <p:cNvPr id="34840" name="Rectangle 99">
            <a:extLst>
              <a:ext uri="{FF2B5EF4-FFF2-40B4-BE49-F238E27FC236}">
                <a16:creationId xmlns:a16="http://schemas.microsoft.com/office/drawing/2014/main" id="{60A74594-B358-497F-8A7E-0D83C2FE0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538" y="2216150"/>
            <a:ext cx="7464425" cy="1371600"/>
          </a:xfrm>
        </p:spPr>
        <p:txBody>
          <a:bodyPr/>
          <a:lstStyle/>
          <a:p>
            <a:r>
              <a:rPr lang="en-US" altLang="en-US" sz="2000"/>
              <a:t>MAC Header:  30 bytes</a:t>
            </a:r>
          </a:p>
          <a:p>
            <a:r>
              <a:rPr lang="en-US" altLang="en-US" sz="2000"/>
              <a:t>Frame Body:  0-2312 bytes</a:t>
            </a:r>
          </a:p>
          <a:p>
            <a:r>
              <a:rPr lang="en-US" altLang="en-US" sz="2000"/>
              <a:t>CRC:  CCITT-32 4 bytes CRC over MAC header &amp; frame body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>
            <a:extLst>
              <a:ext uri="{FF2B5EF4-FFF2-40B4-BE49-F238E27FC236}">
                <a16:creationId xmlns:a16="http://schemas.microsoft.com/office/drawing/2014/main" id="{3F071811-4117-4B39-AE07-B38A9AFA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634288" cy="765175"/>
          </a:xfrm>
        </p:spPr>
        <p:txBody>
          <a:bodyPr/>
          <a:lstStyle/>
          <a:p>
            <a:pPr>
              <a:defRPr/>
            </a:pPr>
            <a:r>
              <a:rPr lang="en-US" altLang="x-none" sz="2625"/>
              <a:t>Summary: IEEE </a:t>
            </a:r>
            <a:r>
              <a:rPr lang="en-US" altLang="x-none" sz="2625" dirty="0"/>
              <a:t>802.11 Physical Layer Options</a:t>
            </a:r>
          </a:p>
        </p:txBody>
      </p:sp>
      <p:graphicFrame>
        <p:nvGraphicFramePr>
          <p:cNvPr id="1055807" name="Group 63">
            <a:extLst>
              <a:ext uri="{FF2B5EF4-FFF2-40B4-BE49-F238E27FC236}">
                <a16:creationId xmlns:a16="http://schemas.microsoft.com/office/drawing/2014/main" id="{87574B64-7F72-4D5B-B24E-1AFA87B82E26}"/>
              </a:ext>
            </a:extLst>
          </p:cNvPr>
          <p:cNvGraphicFramePr>
            <a:graphicFrameLocks noGrp="1"/>
          </p:cNvGraphicFramePr>
          <p:nvPr/>
        </p:nvGraphicFramePr>
        <p:xfrm>
          <a:off x="844550" y="1058863"/>
          <a:ext cx="7246937" cy="3182936"/>
        </p:xfrm>
        <a:graphic>
          <a:graphicData uri="http://schemas.openxmlformats.org/drawingml/2006/table">
            <a:tbl>
              <a:tblPr/>
              <a:tblGrid>
                <a:gridCol w="10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8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600" marR="6860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Rate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Modulation Scheme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6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802.11</a:t>
                      </a:r>
                    </a:p>
                  </a:txBody>
                  <a:tcPr marL="68600" marR="6860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 GHz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 Mbps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Frequency-Hopping Spread Spectrum, Direct Sequence Spread Spectrum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802.11b</a:t>
                      </a:r>
                    </a:p>
                  </a:txBody>
                  <a:tcPr marL="68600" marR="6860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 GHz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Mbps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Complementary Code Keying &amp; QPSK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7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802.11g</a:t>
                      </a:r>
                    </a:p>
                  </a:txBody>
                  <a:tcPr marL="68600" marR="6860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 GHz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 Mbps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Orthogonal Frequency Division Multiplexing &amp; CCK for backward compatibility with 802.11b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802.11a</a:t>
                      </a:r>
                    </a:p>
                  </a:txBody>
                  <a:tcPr marL="68600" marR="6860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5-6 GHz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 Mbps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Orthogonal Frequency Division Multiplexing</a:t>
                      </a:r>
                    </a:p>
                  </a:txBody>
                  <a:tcPr marL="68600" marR="6860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EF0B82D-FD1C-470D-B265-0E9A0179B3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02.04.03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659D81F0-C299-4EBD-A41F-E9F4491CD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1285E729-982A-41EB-8E32-8631615F64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Wireless LANs: Medium Access Control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A55C430A-A1AA-46CA-ADB5-8075295DB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1313" y="92075"/>
            <a:ext cx="5119687" cy="765175"/>
          </a:xfrm>
        </p:spPr>
        <p:txBody>
          <a:bodyPr/>
          <a:lstStyle/>
          <a:p>
            <a:r>
              <a:rPr lang="en-US" altLang="en-US"/>
              <a:t>IEEE 802.11 MAC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A22EC48-8172-43A4-89A9-928893D9A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97200" y="1085850"/>
            <a:ext cx="5689600" cy="3348038"/>
          </a:xfrm>
        </p:spPr>
        <p:txBody>
          <a:bodyPr/>
          <a:lstStyle/>
          <a:p>
            <a:r>
              <a:rPr lang="en-US" altLang="en-US"/>
              <a:t>MAC sublayer responsibilities</a:t>
            </a:r>
          </a:p>
          <a:p>
            <a:pPr lvl="1"/>
            <a:r>
              <a:rPr lang="en-US" altLang="en-US"/>
              <a:t>Channel access</a:t>
            </a:r>
          </a:p>
          <a:p>
            <a:pPr lvl="1"/>
            <a:r>
              <a:rPr lang="en-US" altLang="en-US"/>
              <a:t>PDU addressing, formatting, error checking</a:t>
            </a:r>
          </a:p>
          <a:p>
            <a:pPr lvl="1"/>
            <a:r>
              <a:rPr lang="en-US" altLang="en-US"/>
              <a:t>Fragmentation &amp; reassembly of MAC SDUs</a:t>
            </a:r>
          </a:p>
          <a:p>
            <a:pPr>
              <a:spcBef>
                <a:spcPts val="600"/>
              </a:spcBef>
            </a:pPr>
            <a:r>
              <a:rPr lang="en-US" altLang="en-US"/>
              <a:t>MAC security service options</a:t>
            </a:r>
          </a:p>
          <a:p>
            <a:pPr lvl="1"/>
            <a:r>
              <a:rPr lang="en-US" altLang="en-US"/>
              <a:t>Authentication &amp; privacy</a:t>
            </a:r>
          </a:p>
          <a:p>
            <a:pPr>
              <a:spcBef>
                <a:spcPts val="600"/>
              </a:spcBef>
            </a:pPr>
            <a:r>
              <a:rPr lang="en-US" altLang="en-US"/>
              <a:t>MAC management services</a:t>
            </a:r>
          </a:p>
          <a:p>
            <a:pPr lvl="1"/>
            <a:r>
              <a:rPr lang="en-US" altLang="en-US"/>
              <a:t>Roaming within ESS</a:t>
            </a:r>
          </a:p>
          <a:p>
            <a:pPr lvl="1"/>
            <a:r>
              <a:rPr lang="en-US" altLang="en-US"/>
              <a:t>Power management 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2639591D-E435-4FAC-954A-FED3AB9BDC6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81038"/>
            <a:ext cx="1692275" cy="36179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E9BD293-B359-4891-B412-AD648AA203B5}"/>
                </a:ext>
              </a:extLst>
            </p:cNvPr>
            <p:cNvSpPr/>
            <p:nvPr/>
          </p:nvSpPr>
          <p:spPr>
            <a:xfrm>
              <a:off x="685800" y="2972971"/>
              <a:ext cx="2667000" cy="388502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70B6C2-8917-4EF0-869E-05E8440598ED}"/>
                </a:ext>
              </a:extLst>
            </p:cNvPr>
            <p:cNvSpPr/>
            <p:nvPr/>
          </p:nvSpPr>
          <p:spPr>
            <a:xfrm>
              <a:off x="1143644" y="609600"/>
              <a:ext cx="1903927" cy="2590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7">
            <a:extLst>
              <a:ext uri="{FF2B5EF4-FFF2-40B4-BE49-F238E27FC236}">
                <a16:creationId xmlns:a16="http://schemas.microsoft.com/office/drawing/2014/main" id="{3EC6574C-455B-4598-9CFF-C3DF90318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 Services</a:t>
            </a:r>
          </a:p>
        </p:txBody>
      </p:sp>
      <p:sp>
        <p:nvSpPr>
          <p:cNvPr id="20482" name="Rectangle 25">
            <a:extLst>
              <a:ext uri="{FF2B5EF4-FFF2-40B4-BE49-F238E27FC236}">
                <a16:creationId xmlns:a16="http://schemas.microsoft.com/office/drawing/2014/main" id="{D41B4A4C-1D0C-4DD2-8DE7-256A5DB88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08063"/>
            <a:ext cx="7937500" cy="101441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/>
              <a:t>DCF Contention Service: Asynchronous best-effort, required for all stations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/>
              <a:t>PCF Contention-Free Service:  connection-oriented, time-bounded transfer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600"/>
              <a:t>MAC can alternate between Contention Periods (CPs) &amp; Contention-Free Periods (CFPs)</a:t>
            </a:r>
          </a:p>
        </p:txBody>
      </p:sp>
      <p:grpSp>
        <p:nvGrpSpPr>
          <p:cNvPr id="20483" name="Group 26">
            <a:extLst>
              <a:ext uri="{FF2B5EF4-FFF2-40B4-BE49-F238E27FC236}">
                <a16:creationId xmlns:a16="http://schemas.microsoft.com/office/drawing/2014/main" id="{E49B6088-02EF-43F1-9E6E-0B5E70BB292C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1995488"/>
            <a:ext cx="5803900" cy="2408237"/>
            <a:chOff x="352" y="1631"/>
            <a:chExt cx="4875" cy="2022"/>
          </a:xfrm>
        </p:grpSpPr>
        <p:sp>
          <p:nvSpPr>
            <p:cNvPr id="1031170" name="Line 2">
              <a:extLst>
                <a:ext uri="{FF2B5EF4-FFF2-40B4-BE49-F238E27FC236}">
                  <a16:creationId xmlns:a16="http://schemas.microsoft.com/office/drawing/2014/main" id="{7DA2A779-0EE9-468D-BF4F-5432ECD8D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2280"/>
              <a:ext cx="4" cy="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71" name="Rectangle 3">
              <a:extLst>
                <a:ext uri="{FF2B5EF4-FFF2-40B4-BE49-F238E27FC236}">
                  <a16:creationId xmlns:a16="http://schemas.microsoft.com/office/drawing/2014/main" id="{91C1A28E-1A0E-42B9-B47B-4B55E6D1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3254"/>
              <a:ext cx="4187" cy="3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Physical</a:t>
              </a:r>
            </a:p>
          </p:txBody>
        </p:sp>
        <p:sp>
          <p:nvSpPr>
            <p:cNvPr id="1031178" name="Rectangle 10">
              <a:extLst>
                <a:ext uri="{FF2B5EF4-FFF2-40B4-BE49-F238E27FC236}">
                  <a16:creationId xmlns:a16="http://schemas.microsoft.com/office/drawing/2014/main" id="{A50C0646-042E-4702-B6D4-52372302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695"/>
              <a:ext cx="4187" cy="56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Distribution coordination function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(CSMA-CA)</a:t>
              </a:r>
            </a:p>
          </p:txBody>
        </p:sp>
        <p:sp>
          <p:nvSpPr>
            <p:cNvPr id="1031179" name="Rectangle 11">
              <a:extLst>
                <a:ext uri="{FF2B5EF4-FFF2-40B4-BE49-F238E27FC236}">
                  <a16:creationId xmlns:a16="http://schemas.microsoft.com/office/drawing/2014/main" id="{C84EEF1D-6B72-4DFE-9973-E841EAF2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289"/>
              <a:ext cx="2024" cy="40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Point coordination</a:t>
              </a:r>
            </a:p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function</a:t>
              </a:r>
            </a:p>
          </p:txBody>
        </p:sp>
        <p:sp>
          <p:nvSpPr>
            <p:cNvPr id="1031182" name="Text Box 14">
              <a:extLst>
                <a:ext uri="{FF2B5EF4-FFF2-40B4-BE49-F238E27FC236}">
                  <a16:creationId xmlns:a16="http://schemas.microsoft.com/office/drawing/2014/main" id="{1D89E870-231A-4732-B8B2-7ABA828A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1658"/>
              <a:ext cx="947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Contention-free service</a:t>
              </a:r>
            </a:p>
          </p:txBody>
        </p:sp>
        <p:sp>
          <p:nvSpPr>
            <p:cNvPr id="1031183" name="Text Box 15">
              <a:extLst>
                <a:ext uri="{FF2B5EF4-FFF2-40B4-BE49-F238E27FC236}">
                  <a16:creationId xmlns:a16="http://schemas.microsoft.com/office/drawing/2014/main" id="{4C689FF7-654D-4680-AAD7-084647AFD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792"/>
              <a:ext cx="115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Contention service</a:t>
              </a:r>
            </a:p>
          </p:txBody>
        </p:sp>
        <p:sp>
          <p:nvSpPr>
            <p:cNvPr id="1031184" name="Text Box 16">
              <a:extLst>
                <a:ext uri="{FF2B5EF4-FFF2-40B4-BE49-F238E27FC236}">
                  <a16:creationId xmlns:a16="http://schemas.microsoft.com/office/drawing/2014/main" id="{0157E863-4A62-4ABE-9328-64BBAD87A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605"/>
              <a:ext cx="515" cy="27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MAC</a:t>
              </a:r>
            </a:p>
          </p:txBody>
        </p:sp>
        <p:sp>
          <p:nvSpPr>
            <p:cNvPr id="1031186" name="Line 18">
              <a:extLst>
                <a:ext uri="{FF2B5EF4-FFF2-40B4-BE49-F238E27FC236}">
                  <a16:creationId xmlns:a16="http://schemas.microsoft.com/office/drawing/2014/main" id="{353D1C0E-594D-456B-893D-BC6146774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292"/>
              <a:ext cx="218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87" name="Line 19">
              <a:extLst>
                <a:ext uri="{FF2B5EF4-FFF2-40B4-BE49-F238E27FC236}">
                  <a16:creationId xmlns:a16="http://schemas.microsoft.com/office/drawing/2014/main" id="{3D5840A1-5E0F-43D6-92AD-B655FEF1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962"/>
              <a:ext cx="0" cy="32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88" name="Line 20">
              <a:extLst>
                <a:ext uri="{FF2B5EF4-FFF2-40B4-BE49-F238E27FC236}">
                  <a16:creationId xmlns:a16="http://schemas.microsoft.com/office/drawing/2014/main" id="{20FE0CA0-FD76-4BE8-BF05-3409A8F1F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968"/>
              <a:ext cx="0" cy="3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89" name="Line 21">
              <a:extLst>
                <a:ext uri="{FF2B5EF4-FFF2-40B4-BE49-F238E27FC236}">
                  <a16:creationId xmlns:a16="http://schemas.microsoft.com/office/drawing/2014/main" id="{5FC43ED9-52FF-4B1D-A7D1-9E81DDB7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968"/>
              <a:ext cx="0" cy="3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90" name="Line 22">
              <a:extLst>
                <a:ext uri="{FF2B5EF4-FFF2-40B4-BE49-F238E27FC236}">
                  <a16:creationId xmlns:a16="http://schemas.microsoft.com/office/drawing/2014/main" id="{0800DE45-3069-4711-9C6D-111BF2187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1980"/>
              <a:ext cx="0" cy="3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1191" name="Text Box 23">
              <a:extLst>
                <a:ext uri="{FF2B5EF4-FFF2-40B4-BE49-F238E27FC236}">
                  <a16:creationId xmlns:a16="http://schemas.microsoft.com/office/drawing/2014/main" id="{65402BD9-C8C8-4606-8DB5-B57557EA7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1631"/>
              <a:ext cx="82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MSDUs</a:t>
              </a:r>
            </a:p>
          </p:txBody>
        </p:sp>
        <p:sp>
          <p:nvSpPr>
            <p:cNvPr id="1031192" name="Text Box 24">
              <a:extLst>
                <a:ext uri="{FF2B5EF4-FFF2-40B4-BE49-F238E27FC236}">
                  <a16:creationId xmlns:a16="http://schemas.microsoft.com/office/drawing/2014/main" id="{1AEDD70E-AEAC-4F2F-9FC2-AD35264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655"/>
              <a:ext cx="82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MSDUs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34">
            <a:extLst>
              <a:ext uri="{FF2B5EF4-FFF2-40B4-BE49-F238E27FC236}">
                <a16:creationId xmlns:a16="http://schemas.microsoft.com/office/drawing/2014/main" id="{262EAEC8-6690-4F59-B22B-926627920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Distributed Coordination Function (DCF)</a:t>
            </a:r>
          </a:p>
        </p:txBody>
      </p:sp>
      <p:sp>
        <p:nvSpPr>
          <p:cNvPr id="22530" name="Rectangle 35">
            <a:extLst>
              <a:ext uri="{FF2B5EF4-FFF2-40B4-BE49-F238E27FC236}">
                <a16:creationId xmlns:a16="http://schemas.microsoft.com/office/drawing/2014/main" id="{5ABE1441-2462-4FAA-8EA3-BE3828F8F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338" y="2982913"/>
            <a:ext cx="7862887" cy="1141412"/>
          </a:xfrm>
        </p:spPr>
        <p:txBody>
          <a:bodyPr/>
          <a:lstStyle/>
          <a:p>
            <a:pPr eaLnBrk="1" hangingPunct="1"/>
            <a:r>
              <a:rPr lang="en-US" altLang="en-US" sz="2000"/>
              <a:t>CSMA-CA (carrier sense multiple access with collision avoidance)</a:t>
            </a:r>
          </a:p>
          <a:p>
            <a:pPr lvl="1" eaLnBrk="1" hangingPunct="1"/>
            <a:r>
              <a:rPr lang="en-US" altLang="en-US" sz="1800"/>
              <a:t>Ready stations wait for completion of transmission</a:t>
            </a:r>
          </a:p>
          <a:p>
            <a:pPr lvl="1" eaLnBrk="1" hangingPunct="1"/>
            <a:r>
              <a:rPr lang="en-US" altLang="en-US" sz="1800"/>
              <a:t>All stations must wait </a:t>
            </a:r>
            <a:r>
              <a:rPr lang="en-US" altLang="en-US" sz="1800" i="1"/>
              <a:t>Interframe Space (IFS)</a:t>
            </a:r>
            <a:r>
              <a:rPr lang="en-US" altLang="en-US" sz="1800"/>
              <a:t>  </a:t>
            </a:r>
          </a:p>
        </p:txBody>
      </p:sp>
      <p:grpSp>
        <p:nvGrpSpPr>
          <p:cNvPr id="22531" name="Group 38">
            <a:extLst>
              <a:ext uri="{FF2B5EF4-FFF2-40B4-BE49-F238E27FC236}">
                <a16:creationId xmlns:a16="http://schemas.microsoft.com/office/drawing/2014/main" id="{5491D005-694D-4BA7-994C-A1DB01022B31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949325"/>
            <a:ext cx="5775325" cy="1957388"/>
            <a:chOff x="0" y="759"/>
            <a:chExt cx="4851" cy="1644"/>
          </a:xfrm>
        </p:grpSpPr>
        <p:sp>
          <p:nvSpPr>
            <p:cNvPr id="22532" name="Line 3">
              <a:extLst>
                <a:ext uri="{FF2B5EF4-FFF2-40B4-BE49-F238E27FC236}">
                  <a16:creationId xmlns:a16="http://schemas.microsoft.com/office/drawing/2014/main" id="{5686E599-695A-4618-A980-613935A36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915"/>
              <a:ext cx="477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22C880CA-3BEB-4159-BC5A-D15B18A80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64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Text Box 7">
              <a:extLst>
                <a:ext uri="{FF2B5EF4-FFF2-40B4-BE49-F238E27FC236}">
                  <a16:creationId xmlns:a16="http://schemas.microsoft.com/office/drawing/2014/main" id="{9E4C5FF8-FD11-490C-87A6-DADE928B3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1357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2535" name="Line 8">
              <a:extLst>
                <a:ext uri="{FF2B5EF4-FFF2-40B4-BE49-F238E27FC236}">
                  <a16:creationId xmlns:a16="http://schemas.microsoft.com/office/drawing/2014/main" id="{7C41D642-CB91-4350-9267-D3CACECCB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128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9">
              <a:extLst>
                <a:ext uri="{FF2B5EF4-FFF2-40B4-BE49-F238E27FC236}">
                  <a16:creationId xmlns:a16="http://schemas.microsoft.com/office/drawing/2014/main" id="{ADE6A467-B0FE-4CDC-ACAE-BC41224B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981"/>
              <a:ext cx="0" cy="9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10">
              <a:extLst>
                <a:ext uri="{FF2B5EF4-FFF2-40B4-BE49-F238E27FC236}">
                  <a16:creationId xmlns:a16="http://schemas.microsoft.com/office/drawing/2014/main" id="{8A62A7C1-6D55-46A9-8049-3F2776F1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981"/>
              <a:ext cx="0" cy="9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1">
              <a:extLst>
                <a:ext uri="{FF2B5EF4-FFF2-40B4-BE49-F238E27FC236}">
                  <a16:creationId xmlns:a16="http://schemas.microsoft.com/office/drawing/2014/main" id="{3D7CECD9-392C-41F2-B74C-A04FB232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780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2539" name="Line 12">
              <a:extLst>
                <a:ext uri="{FF2B5EF4-FFF2-40B4-BE49-F238E27FC236}">
                  <a16:creationId xmlns:a16="http://schemas.microsoft.com/office/drawing/2014/main" id="{18123108-3B85-4B07-AE66-362BC0814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540"/>
              <a:ext cx="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13">
              <a:extLst>
                <a:ext uri="{FF2B5EF4-FFF2-40B4-BE49-F238E27FC236}">
                  <a16:creationId xmlns:a16="http://schemas.microsoft.com/office/drawing/2014/main" id="{B59DFD6B-4F23-411A-BD63-E6B30D1A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1242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PIFS</a:t>
              </a:r>
            </a:p>
          </p:txBody>
        </p:sp>
        <p:sp>
          <p:nvSpPr>
            <p:cNvPr id="22541" name="Line 14">
              <a:extLst>
                <a:ext uri="{FF2B5EF4-FFF2-40B4-BE49-F238E27FC236}">
                  <a16:creationId xmlns:a16="http://schemas.microsoft.com/office/drawing/2014/main" id="{3FF1E313-1971-4A85-AA5C-10DCFAAF4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806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5">
              <a:extLst>
                <a:ext uri="{FF2B5EF4-FFF2-40B4-BE49-F238E27FC236}">
                  <a16:creationId xmlns:a16="http://schemas.microsoft.com/office/drawing/2014/main" id="{60A42700-2B2A-44ED-B734-F6697107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507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22543" name="Line 16">
              <a:extLst>
                <a:ext uri="{FF2B5EF4-FFF2-40B4-BE49-F238E27FC236}">
                  <a16:creationId xmlns:a16="http://schemas.microsoft.com/office/drawing/2014/main" id="{2E883F01-DBE1-418F-A67D-F45A51CAA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1229"/>
              <a:ext cx="0" cy="65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Text Box 25">
              <a:extLst>
                <a:ext uri="{FF2B5EF4-FFF2-40B4-BE49-F238E27FC236}">
                  <a16:creationId xmlns:a16="http://schemas.microsoft.com/office/drawing/2014/main" id="{6E11E488-7513-425B-9819-4702F867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759"/>
              <a:ext cx="77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Contention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window</a:t>
              </a:r>
            </a:p>
          </p:txBody>
        </p:sp>
        <p:sp>
          <p:nvSpPr>
            <p:cNvPr id="22545" name="Line 26">
              <a:extLst>
                <a:ext uri="{FF2B5EF4-FFF2-40B4-BE49-F238E27FC236}">
                  <a16:creationId xmlns:a16="http://schemas.microsoft.com/office/drawing/2014/main" id="{6BF9D246-0F70-412E-B8DE-74D0F5676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293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46" name="Group 36">
              <a:extLst>
                <a:ext uri="{FF2B5EF4-FFF2-40B4-BE49-F238E27FC236}">
                  <a16:creationId xmlns:a16="http://schemas.microsoft.com/office/drawing/2014/main" id="{DD81561A-3A52-455B-A936-0111DE193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1704"/>
              <a:ext cx="3523" cy="221"/>
              <a:chOff x="621" y="1476"/>
              <a:chExt cx="3523" cy="449"/>
            </a:xfrm>
          </p:grpSpPr>
          <p:sp>
            <p:nvSpPr>
              <p:cNvPr id="177178" name="Rectangle 4">
                <a:extLst>
                  <a:ext uri="{FF2B5EF4-FFF2-40B4-BE49-F238E27FC236}">
                    <a16:creationId xmlns:a16="http://schemas.microsoft.com/office/drawing/2014/main" id="{5CC035E7-5813-43A0-AD07-9C209133D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477"/>
                <a:ext cx="999" cy="45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79" name="Rectangle 17">
                <a:extLst>
                  <a:ext uri="{FF2B5EF4-FFF2-40B4-BE49-F238E27FC236}">
                    <a16:creationId xmlns:a16="http://schemas.microsoft.com/office/drawing/2014/main" id="{91933C16-8156-471F-93F9-1AE5D6A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477"/>
                <a:ext cx="117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0" name="Rectangle 18">
                <a:extLst>
                  <a:ext uri="{FF2B5EF4-FFF2-40B4-BE49-F238E27FC236}">
                    <a16:creationId xmlns:a16="http://schemas.microsoft.com/office/drawing/2014/main" id="{8F49F1D9-C5F0-406F-813D-5476AAC6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1477"/>
                <a:ext cx="119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1" name="Rectangle 19">
                <a:extLst>
                  <a:ext uri="{FF2B5EF4-FFF2-40B4-BE49-F238E27FC236}">
                    <a16:creationId xmlns:a16="http://schemas.microsoft.com/office/drawing/2014/main" id="{05F92B53-1617-41B1-9177-3D28992FB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2" name="Rectangle 20">
                <a:extLst>
                  <a:ext uri="{FF2B5EF4-FFF2-40B4-BE49-F238E27FC236}">
                    <a16:creationId xmlns:a16="http://schemas.microsoft.com/office/drawing/2014/main" id="{C2019B88-07AE-4409-AE71-8CE8E69C6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1477"/>
                <a:ext cx="117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3" name="Rectangle 21">
                <a:extLst>
                  <a:ext uri="{FF2B5EF4-FFF2-40B4-BE49-F238E27FC236}">
                    <a16:creationId xmlns:a16="http://schemas.microsoft.com/office/drawing/2014/main" id="{C4EBE51E-821E-477E-B4F6-62BFCB6C3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477"/>
                <a:ext cx="119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4" name="Rectangle 22">
                <a:extLst>
                  <a:ext uri="{FF2B5EF4-FFF2-40B4-BE49-F238E27FC236}">
                    <a16:creationId xmlns:a16="http://schemas.microsoft.com/office/drawing/2014/main" id="{0A078F7E-55BF-4D3D-8A71-DB68EE979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5" name="Rectangle 23">
                <a:extLst>
                  <a:ext uri="{FF2B5EF4-FFF2-40B4-BE49-F238E27FC236}">
                    <a16:creationId xmlns:a16="http://schemas.microsoft.com/office/drawing/2014/main" id="{30476647-3BC3-48A0-89DF-47ED8D0A4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1477"/>
                <a:ext cx="120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6" name="Rectangle 24">
                <a:extLst>
                  <a:ext uri="{FF2B5EF4-FFF2-40B4-BE49-F238E27FC236}">
                    <a16:creationId xmlns:a16="http://schemas.microsoft.com/office/drawing/2014/main" id="{D421D7AD-0BEE-432D-BEFA-2C6215468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7187" name="Rectangle 27">
                <a:extLst>
                  <a:ext uri="{FF2B5EF4-FFF2-40B4-BE49-F238E27FC236}">
                    <a16:creationId xmlns:a16="http://schemas.microsoft.com/office/drawing/2014/main" id="{4F943FDA-FAEF-455A-BEF4-B4E892953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1477"/>
                <a:ext cx="997" cy="4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</p:grpSp>
        <p:sp>
          <p:nvSpPr>
            <p:cNvPr id="22547" name="Text Box 28">
              <a:extLst>
                <a:ext uri="{FF2B5EF4-FFF2-40B4-BE49-F238E27FC236}">
                  <a16:creationId xmlns:a16="http://schemas.microsoft.com/office/drawing/2014/main" id="{35A7F451-333E-4487-A792-E579EBE17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11"/>
              <a:ext cx="9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Next frame</a:t>
              </a:r>
            </a:p>
          </p:txBody>
        </p:sp>
        <p:sp>
          <p:nvSpPr>
            <p:cNvPr id="177172" name="AutoShape 29">
              <a:extLst>
                <a:ext uri="{FF2B5EF4-FFF2-40B4-BE49-F238E27FC236}">
                  <a16:creationId xmlns:a16="http://schemas.microsoft.com/office/drawing/2014/main" id="{D049A0F1-3E8D-4998-A9C7-8F10A77A170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69" y="1221"/>
              <a:ext cx="89" cy="1584"/>
            </a:xfrm>
            <a:prstGeom prst="leftBrace">
              <a:avLst>
                <a:gd name="adj1" fmla="val 146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77173" name="AutoShape 30">
              <a:extLst>
                <a:ext uri="{FF2B5EF4-FFF2-40B4-BE49-F238E27FC236}">
                  <a16:creationId xmlns:a16="http://schemas.microsoft.com/office/drawing/2014/main" id="{78FAD587-BA0E-42E6-A236-FD3A4D1C753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16" y="1560"/>
              <a:ext cx="120" cy="940"/>
            </a:xfrm>
            <a:prstGeom prst="leftBrace">
              <a:avLst>
                <a:gd name="adj1" fmla="val 6520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2550" name="Text Box 31">
              <a:extLst>
                <a:ext uri="{FF2B5EF4-FFF2-40B4-BE49-F238E27FC236}">
                  <a16:creationId xmlns:a16="http://schemas.microsoft.com/office/drawing/2014/main" id="{6FBA3982-7252-4042-894C-F8D69B5C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2079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Defer access</a:t>
              </a:r>
            </a:p>
          </p:txBody>
        </p:sp>
        <p:sp>
          <p:nvSpPr>
            <p:cNvPr id="22551" name="Text Box 32">
              <a:extLst>
                <a:ext uri="{FF2B5EF4-FFF2-40B4-BE49-F238E27FC236}">
                  <a16:creationId xmlns:a16="http://schemas.microsoft.com/office/drawing/2014/main" id="{9AC175A8-3BC1-47DB-9C89-51AA14F56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2015"/>
              <a:ext cx="123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reattempt time</a:t>
              </a:r>
            </a:p>
          </p:txBody>
        </p:sp>
        <p:sp>
          <p:nvSpPr>
            <p:cNvPr id="177176" name="Text Box 33">
              <a:extLst>
                <a:ext uri="{FF2B5EF4-FFF2-40B4-BE49-F238E27FC236}">
                  <a16:creationId xmlns:a16="http://schemas.microsoft.com/office/drawing/2014/main" id="{3DDCC72B-8DEA-4510-A0AC-25EEE7E0C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1958"/>
              <a:ext cx="4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22553" name="Text Box 5">
              <a:extLst>
                <a:ext uri="{FF2B5EF4-FFF2-40B4-BE49-F238E27FC236}">
                  <a16:creationId xmlns:a16="http://schemas.microsoft.com/office/drawing/2014/main" id="{E935280C-9988-42E7-AF3A-F399A744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705"/>
              <a:ext cx="9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Busy medium</a:t>
              </a: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>
            <a:extLst>
              <a:ext uri="{FF2B5EF4-FFF2-40B4-BE49-F238E27FC236}">
                <a16:creationId xmlns:a16="http://schemas.microsoft.com/office/drawing/2014/main" id="{A5681A88-AF67-4BEA-A942-A5183A14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Priorities through Interframe Spacing</a:t>
            </a:r>
          </a:p>
        </p:txBody>
      </p:sp>
      <p:sp>
        <p:nvSpPr>
          <p:cNvPr id="179202" name="Rectangle 3">
            <a:extLst>
              <a:ext uri="{FF2B5EF4-FFF2-40B4-BE49-F238E27FC236}">
                <a16:creationId xmlns:a16="http://schemas.microsoft.com/office/drawing/2014/main" id="{024380EA-47D2-4C52-812C-F232F2FEE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2906713"/>
            <a:ext cx="7467600" cy="18034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High-Priority frames wait Short IFS (SIFS)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Typically to complete exchange in progress</a:t>
            </a:r>
            <a:endParaRPr lang="en-US" altLang="x-none" sz="1650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ACKs, CTS, data frames of </a:t>
            </a:r>
            <a:r>
              <a:rPr lang="en-US" altLang="x-none" sz="1650" i="1" dirty="0"/>
              <a:t>segmented MSDU</a:t>
            </a:r>
            <a:r>
              <a:rPr lang="en-US" altLang="x-none" sz="1650" dirty="0"/>
              <a:t>, etc.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PCF IFS (PIFS) to initiate Contention-Free Periods 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DCF IFS (DIFS) to transmit data &amp; MPDUs</a:t>
            </a:r>
          </a:p>
        </p:txBody>
      </p:sp>
      <p:grpSp>
        <p:nvGrpSpPr>
          <p:cNvPr id="24579" name="Group 4">
            <a:extLst>
              <a:ext uri="{FF2B5EF4-FFF2-40B4-BE49-F238E27FC236}">
                <a16:creationId xmlns:a16="http://schemas.microsoft.com/office/drawing/2014/main" id="{E4FCAFEC-AA6A-402B-9C65-1DD4D2BD5F83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903288"/>
            <a:ext cx="5775325" cy="1957387"/>
            <a:chOff x="0" y="759"/>
            <a:chExt cx="4851" cy="1644"/>
          </a:xfrm>
        </p:grpSpPr>
        <p:sp>
          <p:nvSpPr>
            <p:cNvPr id="24580" name="Line 5">
              <a:extLst>
                <a:ext uri="{FF2B5EF4-FFF2-40B4-BE49-F238E27FC236}">
                  <a16:creationId xmlns:a16="http://schemas.microsoft.com/office/drawing/2014/main" id="{7B0B0C4B-EF2E-4965-B855-DB411E03C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915"/>
              <a:ext cx="477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Line 6">
              <a:extLst>
                <a:ext uri="{FF2B5EF4-FFF2-40B4-BE49-F238E27FC236}">
                  <a16:creationId xmlns:a16="http://schemas.microsoft.com/office/drawing/2014/main" id="{C8CD765F-776E-4950-8D6D-07784BECC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641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Text Box 7">
              <a:extLst>
                <a:ext uri="{FF2B5EF4-FFF2-40B4-BE49-F238E27FC236}">
                  <a16:creationId xmlns:a16="http://schemas.microsoft.com/office/drawing/2014/main" id="{5C9B2865-BBE1-44F1-B1F6-AD1E962AA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1357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4583" name="Line 8">
              <a:extLst>
                <a:ext uri="{FF2B5EF4-FFF2-40B4-BE49-F238E27FC236}">
                  <a16:creationId xmlns:a16="http://schemas.microsoft.com/office/drawing/2014/main" id="{AB48B845-207F-4BFC-8EC8-D12E9BBBC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128"/>
              <a:ext cx="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9">
              <a:extLst>
                <a:ext uri="{FF2B5EF4-FFF2-40B4-BE49-F238E27FC236}">
                  <a16:creationId xmlns:a16="http://schemas.microsoft.com/office/drawing/2014/main" id="{89784745-5718-4952-8A52-CDEEF7EEC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981"/>
              <a:ext cx="0" cy="9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10">
              <a:extLst>
                <a:ext uri="{FF2B5EF4-FFF2-40B4-BE49-F238E27FC236}">
                  <a16:creationId xmlns:a16="http://schemas.microsoft.com/office/drawing/2014/main" id="{45A772E0-9896-4989-B02E-6F149E0EF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981"/>
              <a:ext cx="0" cy="90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Text Box 11">
              <a:extLst>
                <a:ext uri="{FF2B5EF4-FFF2-40B4-BE49-F238E27FC236}">
                  <a16:creationId xmlns:a16="http://schemas.microsoft.com/office/drawing/2014/main" id="{61CF89F4-2876-4563-ABEE-55F23D7C1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780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4587" name="Line 12">
              <a:extLst>
                <a:ext uri="{FF2B5EF4-FFF2-40B4-BE49-F238E27FC236}">
                  <a16:creationId xmlns:a16="http://schemas.microsoft.com/office/drawing/2014/main" id="{E2121450-5776-4632-9E7D-554A8459A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540"/>
              <a:ext cx="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Text Box 13">
              <a:extLst>
                <a:ext uri="{FF2B5EF4-FFF2-40B4-BE49-F238E27FC236}">
                  <a16:creationId xmlns:a16="http://schemas.microsoft.com/office/drawing/2014/main" id="{F86D01E7-4C52-4A8F-B0DD-C00BCCDB4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1242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PIFS</a:t>
              </a:r>
            </a:p>
          </p:txBody>
        </p:sp>
        <p:sp>
          <p:nvSpPr>
            <p:cNvPr id="24589" name="Line 14">
              <a:extLst>
                <a:ext uri="{FF2B5EF4-FFF2-40B4-BE49-F238E27FC236}">
                  <a16:creationId xmlns:a16="http://schemas.microsoft.com/office/drawing/2014/main" id="{C63331D9-D9D5-40DC-9B50-0333E9681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806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5">
              <a:extLst>
                <a:ext uri="{FF2B5EF4-FFF2-40B4-BE49-F238E27FC236}">
                  <a16:creationId xmlns:a16="http://schemas.microsoft.com/office/drawing/2014/main" id="{0C17B026-9252-4A06-8F1F-C4113773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507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24591" name="Line 16">
              <a:extLst>
                <a:ext uri="{FF2B5EF4-FFF2-40B4-BE49-F238E27FC236}">
                  <a16:creationId xmlns:a16="http://schemas.microsoft.com/office/drawing/2014/main" id="{4BE96338-6B21-4883-AAB1-B1296262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1229"/>
              <a:ext cx="0" cy="65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7">
              <a:extLst>
                <a:ext uri="{FF2B5EF4-FFF2-40B4-BE49-F238E27FC236}">
                  <a16:creationId xmlns:a16="http://schemas.microsoft.com/office/drawing/2014/main" id="{78764EDB-6686-4D3F-8502-F4EDFB578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759"/>
              <a:ext cx="77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Contention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window</a:t>
              </a:r>
            </a:p>
          </p:txBody>
        </p:sp>
        <p:sp>
          <p:nvSpPr>
            <p:cNvPr id="24593" name="Line 18">
              <a:extLst>
                <a:ext uri="{FF2B5EF4-FFF2-40B4-BE49-F238E27FC236}">
                  <a16:creationId xmlns:a16="http://schemas.microsoft.com/office/drawing/2014/main" id="{2280C1B1-C32B-43DA-91E4-85EEBF8EB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293"/>
              <a:ext cx="9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94" name="Group 19">
              <a:extLst>
                <a:ext uri="{FF2B5EF4-FFF2-40B4-BE49-F238E27FC236}">
                  <a16:creationId xmlns:a16="http://schemas.microsoft.com/office/drawing/2014/main" id="{B195BEBA-6526-423B-8FEB-9AC3F3DC7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1704"/>
              <a:ext cx="3523" cy="221"/>
              <a:chOff x="621" y="1476"/>
              <a:chExt cx="3523" cy="449"/>
            </a:xfrm>
          </p:grpSpPr>
          <p:sp>
            <p:nvSpPr>
              <p:cNvPr id="179226" name="Rectangle 20">
                <a:extLst>
                  <a:ext uri="{FF2B5EF4-FFF2-40B4-BE49-F238E27FC236}">
                    <a16:creationId xmlns:a16="http://schemas.microsoft.com/office/drawing/2014/main" id="{ABB5CB7C-6130-417E-963E-13B5E6BB3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477"/>
                <a:ext cx="999" cy="45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27" name="Rectangle 21">
                <a:extLst>
                  <a:ext uri="{FF2B5EF4-FFF2-40B4-BE49-F238E27FC236}">
                    <a16:creationId xmlns:a16="http://schemas.microsoft.com/office/drawing/2014/main" id="{D41ADF7F-FA48-41B6-9A96-73C760764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477"/>
                <a:ext cx="117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28" name="Rectangle 22">
                <a:extLst>
                  <a:ext uri="{FF2B5EF4-FFF2-40B4-BE49-F238E27FC236}">
                    <a16:creationId xmlns:a16="http://schemas.microsoft.com/office/drawing/2014/main" id="{80240B92-E6E8-42DD-A9C0-9FFF5CF13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1477"/>
                <a:ext cx="119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29" name="Rectangle 23">
                <a:extLst>
                  <a:ext uri="{FF2B5EF4-FFF2-40B4-BE49-F238E27FC236}">
                    <a16:creationId xmlns:a16="http://schemas.microsoft.com/office/drawing/2014/main" id="{F30DE95C-13DA-4AC8-9E96-24DD5DD9F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0" name="Rectangle 24">
                <a:extLst>
                  <a:ext uri="{FF2B5EF4-FFF2-40B4-BE49-F238E27FC236}">
                    <a16:creationId xmlns:a16="http://schemas.microsoft.com/office/drawing/2014/main" id="{1F502D84-B490-49E6-A521-2791324BC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1477"/>
                <a:ext cx="117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1" name="Rectangle 25">
                <a:extLst>
                  <a:ext uri="{FF2B5EF4-FFF2-40B4-BE49-F238E27FC236}">
                    <a16:creationId xmlns:a16="http://schemas.microsoft.com/office/drawing/2014/main" id="{0E5F348D-4BB5-4AC9-AEDD-FD358D91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477"/>
                <a:ext cx="119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2" name="Rectangle 26">
                <a:extLst>
                  <a:ext uri="{FF2B5EF4-FFF2-40B4-BE49-F238E27FC236}">
                    <a16:creationId xmlns:a16="http://schemas.microsoft.com/office/drawing/2014/main" id="{883419CE-8E90-4881-A36D-508D2519F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3" name="Rectangle 27">
                <a:extLst>
                  <a:ext uri="{FF2B5EF4-FFF2-40B4-BE49-F238E27FC236}">
                    <a16:creationId xmlns:a16="http://schemas.microsoft.com/office/drawing/2014/main" id="{55F32554-183E-4E77-87DC-5E29964BC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1477"/>
                <a:ext cx="120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4" name="Rectangle 28">
                <a:extLst>
                  <a:ext uri="{FF2B5EF4-FFF2-40B4-BE49-F238E27FC236}">
                    <a16:creationId xmlns:a16="http://schemas.microsoft.com/office/drawing/2014/main" id="{37713CA6-AC17-42D5-ADA0-F57DCD665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477"/>
                <a:ext cx="116" cy="4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79235" name="Rectangle 29">
                <a:extLst>
                  <a:ext uri="{FF2B5EF4-FFF2-40B4-BE49-F238E27FC236}">
                    <a16:creationId xmlns:a16="http://schemas.microsoft.com/office/drawing/2014/main" id="{675C3E91-5420-453E-AA18-B10B4D55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1477"/>
                <a:ext cx="997" cy="4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</p:grpSp>
        <p:sp>
          <p:nvSpPr>
            <p:cNvPr id="24595" name="Text Box 30">
              <a:extLst>
                <a:ext uri="{FF2B5EF4-FFF2-40B4-BE49-F238E27FC236}">
                  <a16:creationId xmlns:a16="http://schemas.microsoft.com/office/drawing/2014/main" id="{942AE6E2-F137-44DE-9562-E16218BA8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11"/>
              <a:ext cx="9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Next frame</a:t>
              </a:r>
            </a:p>
          </p:txBody>
        </p:sp>
        <p:sp>
          <p:nvSpPr>
            <p:cNvPr id="179220" name="AutoShape 31">
              <a:extLst>
                <a:ext uri="{FF2B5EF4-FFF2-40B4-BE49-F238E27FC236}">
                  <a16:creationId xmlns:a16="http://schemas.microsoft.com/office/drawing/2014/main" id="{6B34F753-6DE2-4AD6-B5D0-DC26642FD74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69" y="1221"/>
              <a:ext cx="89" cy="1584"/>
            </a:xfrm>
            <a:prstGeom prst="leftBrace">
              <a:avLst>
                <a:gd name="adj1" fmla="val 146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79221" name="AutoShape 32">
              <a:extLst>
                <a:ext uri="{FF2B5EF4-FFF2-40B4-BE49-F238E27FC236}">
                  <a16:creationId xmlns:a16="http://schemas.microsoft.com/office/drawing/2014/main" id="{575DA8C4-A9FE-45DE-9C57-836B83D55F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16" y="1560"/>
              <a:ext cx="120" cy="940"/>
            </a:xfrm>
            <a:prstGeom prst="leftBrace">
              <a:avLst>
                <a:gd name="adj1" fmla="val 6520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4598" name="Text Box 33">
              <a:extLst>
                <a:ext uri="{FF2B5EF4-FFF2-40B4-BE49-F238E27FC236}">
                  <a16:creationId xmlns:a16="http://schemas.microsoft.com/office/drawing/2014/main" id="{CA890F3F-A01D-48BA-832A-B4AC85AA9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2079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Defer access</a:t>
              </a:r>
            </a:p>
          </p:txBody>
        </p:sp>
        <p:sp>
          <p:nvSpPr>
            <p:cNvPr id="24599" name="Text Box 34">
              <a:extLst>
                <a:ext uri="{FF2B5EF4-FFF2-40B4-BE49-F238E27FC236}">
                  <a16:creationId xmlns:a16="http://schemas.microsoft.com/office/drawing/2014/main" id="{450B4466-DE47-4BAE-B512-F5B26B489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2015"/>
              <a:ext cx="123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Wait for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reattempt time</a:t>
              </a:r>
            </a:p>
          </p:txBody>
        </p:sp>
        <p:sp>
          <p:nvSpPr>
            <p:cNvPr id="179224" name="Text Box 35">
              <a:extLst>
                <a:ext uri="{FF2B5EF4-FFF2-40B4-BE49-F238E27FC236}">
                  <a16:creationId xmlns:a16="http://schemas.microsoft.com/office/drawing/2014/main" id="{831C3366-C170-44C3-8042-D52E36EF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1958"/>
              <a:ext cx="4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24601" name="Text Box 36">
              <a:extLst>
                <a:ext uri="{FF2B5EF4-FFF2-40B4-BE49-F238E27FC236}">
                  <a16:creationId xmlns:a16="http://schemas.microsoft.com/office/drawing/2014/main" id="{0D569D4D-C0CC-455F-BE96-8E19599E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705"/>
              <a:ext cx="9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Busy medium</a:t>
              </a:r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D3DA882-6FCA-4E66-9F76-AC80DD396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Contention &amp; Backoff Behavior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F34E405-2326-4B25-84E2-443AD906D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75" y="963613"/>
            <a:ext cx="7845425" cy="3690937"/>
          </a:xfrm>
        </p:spPr>
        <p:txBody>
          <a:bodyPr/>
          <a:lstStyle/>
          <a:p>
            <a:pPr eaLnBrk="1" hangingPunct="1"/>
            <a:r>
              <a:rPr lang="en-US" altLang="en-US" sz="2000"/>
              <a:t>If channel is still idle after DIFS period, ready station can transmit an </a:t>
            </a:r>
            <a:r>
              <a:rPr lang="en-US" altLang="en-US" sz="2000" i="1"/>
              <a:t>initial</a:t>
            </a:r>
            <a:r>
              <a:rPr lang="en-US" altLang="en-US" sz="2000"/>
              <a:t> MPDU</a:t>
            </a:r>
          </a:p>
          <a:p>
            <a:pPr eaLnBrk="1" hangingPunct="1"/>
            <a:r>
              <a:rPr lang="en-US" altLang="en-US" sz="2000"/>
              <a:t>If channel becomes busy before DIFS, then station must schedule </a:t>
            </a:r>
            <a:r>
              <a:rPr lang="en-US" altLang="en-US" sz="2000" i="1"/>
              <a:t>backoff</a:t>
            </a:r>
            <a:r>
              <a:rPr lang="en-US" altLang="en-US" sz="2000"/>
              <a:t> time for reattempt</a:t>
            </a:r>
          </a:p>
          <a:p>
            <a:pPr lvl="1" eaLnBrk="1" hangingPunct="1"/>
            <a:r>
              <a:rPr lang="en-US" altLang="en-US" sz="1700"/>
              <a:t>Backoff period is integer # of </a:t>
            </a:r>
            <a:r>
              <a:rPr lang="en-US" altLang="en-US" sz="1700" i="1"/>
              <a:t>idle contention time slots</a:t>
            </a:r>
            <a:endParaRPr lang="en-US" altLang="en-US" sz="1700"/>
          </a:p>
          <a:p>
            <a:pPr lvl="1" eaLnBrk="1" hangingPunct="1"/>
            <a:r>
              <a:rPr lang="en-US" altLang="en-US" sz="1700"/>
              <a:t>Waiting station monitors medium &amp; decrements backoff timer each time an idle contention slot transpires</a:t>
            </a:r>
          </a:p>
          <a:p>
            <a:pPr lvl="1" eaLnBrk="1" hangingPunct="1"/>
            <a:r>
              <a:rPr lang="en-US" altLang="en-US" sz="1700"/>
              <a:t>Station can contend when backoff timer expires</a:t>
            </a:r>
          </a:p>
          <a:p>
            <a:pPr eaLnBrk="1" hangingPunct="1"/>
            <a:r>
              <a:rPr lang="en-US" altLang="en-US" sz="2000"/>
              <a:t>A station that completes a frame transmission is not allowed to transmit immediately</a:t>
            </a:r>
          </a:p>
          <a:p>
            <a:pPr lvl="1" eaLnBrk="1" hangingPunct="1"/>
            <a:r>
              <a:rPr lang="en-US" altLang="en-US" sz="1700"/>
              <a:t>Must first perform a backoff procedure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55EFB17-9FED-4F88-B07A-86E1232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4425" y="92075"/>
            <a:ext cx="5616575" cy="765175"/>
          </a:xfrm>
        </p:spPr>
        <p:txBody>
          <a:bodyPr/>
          <a:lstStyle/>
          <a:p>
            <a:r>
              <a:rPr lang="en-US" altLang="en-US"/>
              <a:t>Carrier Sensing in 802.11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E03FDAA-29B7-4D7C-BF30-3147EAB3F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3" y="1035050"/>
            <a:ext cx="6334125" cy="3263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Physical Carrier Sensing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Analyze all detected frames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Monitor relative signal strength from other sources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i="1"/>
              <a:t>Virtual Carrier Sensing </a:t>
            </a:r>
            <a:r>
              <a:rPr lang="en-US" altLang="en-US"/>
              <a:t>at MAC sublayer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Source stations informs other stations of transmission time (in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/>
              <a:t>sec) for an MPDU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Carried in </a:t>
            </a:r>
            <a:r>
              <a:rPr lang="en-US" altLang="en-US" i="1"/>
              <a:t>Duration</a:t>
            </a:r>
            <a:r>
              <a:rPr lang="en-US" altLang="en-US"/>
              <a:t> field of RTS &amp; 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Stations adjust </a:t>
            </a:r>
            <a:r>
              <a:rPr lang="en-US" altLang="en-US" i="1"/>
              <a:t>Network Allocation Vector</a:t>
            </a:r>
            <a:r>
              <a:rPr lang="en-US" altLang="en-US"/>
              <a:t> to indicate when channel will become idle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Channel busy if either sensing is busy</a:t>
            </a:r>
          </a:p>
        </p:txBody>
      </p:sp>
      <p:grpSp>
        <p:nvGrpSpPr>
          <p:cNvPr id="28675" name="Group 12">
            <a:extLst>
              <a:ext uri="{FF2B5EF4-FFF2-40B4-BE49-F238E27FC236}">
                <a16:creationId xmlns:a16="http://schemas.microsoft.com/office/drawing/2014/main" id="{658EC414-8D07-464D-A5C1-48A85C2925A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17550"/>
            <a:ext cx="1654175" cy="3581400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3F4D4EE-9CAE-4FE7-9A96-AB3930F76A32}"/>
                </a:ext>
              </a:extLst>
            </p:cNvPr>
            <p:cNvSpPr/>
            <p:nvPr/>
          </p:nvSpPr>
          <p:spPr>
            <a:xfrm>
              <a:off x="685800" y="2972139"/>
              <a:ext cx="2667000" cy="38858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720C6-2BA8-48CC-BBF5-ECC98970A883}"/>
                </a:ext>
              </a:extLst>
            </p:cNvPr>
            <p:cNvSpPr/>
            <p:nvPr/>
          </p:nvSpPr>
          <p:spPr>
            <a:xfrm>
              <a:off x="1143951" y="609600"/>
              <a:ext cx="1904269" cy="25896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33">
            <a:extLst>
              <a:ext uri="{FF2B5EF4-FFF2-40B4-BE49-F238E27FC236}">
                <a16:creationId xmlns:a16="http://schemas.microsoft.com/office/drawing/2014/main" id="{E025014A-D94B-43D4-ABF5-F828B4CE144D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963613"/>
            <a:ext cx="6284913" cy="3435350"/>
            <a:chOff x="289" y="576"/>
            <a:chExt cx="5279" cy="3217"/>
          </a:xfrm>
        </p:grpSpPr>
        <p:sp>
          <p:nvSpPr>
            <p:cNvPr id="29699" name="Line 2">
              <a:extLst>
                <a:ext uri="{FF2B5EF4-FFF2-40B4-BE49-F238E27FC236}">
                  <a16:creationId xmlns:a16="http://schemas.microsoft.com/office/drawing/2014/main" id="{21CA0B23-F28A-41A3-A981-0AC68DED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048"/>
              <a:ext cx="5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1" name="Rectangle 3">
              <a:extLst>
                <a:ext uri="{FF2B5EF4-FFF2-40B4-BE49-F238E27FC236}">
                  <a16:creationId xmlns:a16="http://schemas.microsoft.com/office/drawing/2014/main" id="{C7A1B2B2-6A7B-420E-B2AC-FF27B2BFB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745"/>
              <a:ext cx="944" cy="30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9701" name="Text Box 4">
              <a:extLst>
                <a:ext uri="{FF2B5EF4-FFF2-40B4-BE49-F238E27FC236}">
                  <a16:creationId xmlns:a16="http://schemas.microsoft.com/office/drawing/2014/main" id="{8A239DEA-4663-4F5F-BFD0-2F8FC5DE8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786"/>
              <a:ext cx="4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Data</a:t>
              </a:r>
            </a:p>
          </p:txBody>
        </p:sp>
        <p:sp>
          <p:nvSpPr>
            <p:cNvPr id="29702" name="Line 5">
              <a:extLst>
                <a:ext uri="{FF2B5EF4-FFF2-40B4-BE49-F238E27FC236}">
                  <a16:creationId xmlns:a16="http://schemas.microsoft.com/office/drawing/2014/main" id="{6835DB12-06E8-4031-8713-E2AC11359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" y="857"/>
              <a:ext cx="5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Text Box 6">
              <a:extLst>
                <a:ext uri="{FF2B5EF4-FFF2-40B4-BE49-F238E27FC236}">
                  <a16:creationId xmlns:a16="http://schemas.microsoft.com/office/drawing/2014/main" id="{6B5D7988-49F2-41FB-807F-30C89F489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626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9704" name="Line 7">
              <a:extLst>
                <a:ext uri="{FF2B5EF4-FFF2-40B4-BE49-F238E27FC236}">
                  <a16:creationId xmlns:a16="http://schemas.microsoft.com/office/drawing/2014/main" id="{A2AB7F3E-70B5-4ECC-9D2C-6408F7E67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576"/>
              <a:ext cx="0" cy="89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8">
              <a:extLst>
                <a:ext uri="{FF2B5EF4-FFF2-40B4-BE49-F238E27FC236}">
                  <a16:creationId xmlns:a16="http://schemas.microsoft.com/office/drawing/2014/main" id="{D20F589A-A327-4B5D-987E-4C2FFE93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250"/>
              <a:ext cx="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9">
              <a:extLst>
                <a:ext uri="{FF2B5EF4-FFF2-40B4-BE49-F238E27FC236}">
                  <a16:creationId xmlns:a16="http://schemas.microsoft.com/office/drawing/2014/main" id="{41E3FA5A-BD4A-4418-A59D-A3F012FAB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347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7286B5C2-1549-4D45-A89F-CE8021CBF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307"/>
              <a:ext cx="0" cy="44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9" name="AutoShape 11">
              <a:extLst>
                <a:ext uri="{FF2B5EF4-FFF2-40B4-BE49-F238E27FC236}">
                  <a16:creationId xmlns:a16="http://schemas.microsoft.com/office/drawing/2014/main" id="{37ED7B8E-A663-4A0F-BF5F-7575A35651E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72" y="1968"/>
              <a:ext cx="224" cy="2388"/>
            </a:xfrm>
            <a:prstGeom prst="leftBrace">
              <a:avLst>
                <a:gd name="adj1" fmla="val 88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10" name="AutoShape 12">
              <a:extLst>
                <a:ext uri="{FF2B5EF4-FFF2-40B4-BE49-F238E27FC236}">
                  <a16:creationId xmlns:a16="http://schemas.microsoft.com/office/drawing/2014/main" id="{D4741E45-979F-422A-9B99-717969856E8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66" y="2717"/>
              <a:ext cx="224" cy="889"/>
            </a:xfrm>
            <a:prstGeom prst="leftBrace">
              <a:avLst>
                <a:gd name="adj1" fmla="val 329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9710" name="Text Box 13">
              <a:extLst>
                <a:ext uri="{FF2B5EF4-FFF2-40B4-BE49-F238E27FC236}">
                  <a16:creationId xmlns:a16="http://schemas.microsoft.com/office/drawing/2014/main" id="{58B2FE3E-FC68-4C19-8CE4-5CADE4A17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3505"/>
              <a:ext cx="1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Defer Access</a:t>
              </a:r>
            </a:p>
          </p:txBody>
        </p:sp>
        <p:sp>
          <p:nvSpPr>
            <p:cNvPr id="29711" name="Text Box 14">
              <a:extLst>
                <a:ext uri="{FF2B5EF4-FFF2-40B4-BE49-F238E27FC236}">
                  <a16:creationId xmlns:a16="http://schemas.microsoft.com/office/drawing/2014/main" id="{D5160F3D-8D70-4631-9D48-5375BDDFF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405"/>
              <a:ext cx="116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Wait for Reattempt Time</a:t>
              </a:r>
            </a:p>
          </p:txBody>
        </p:sp>
        <p:sp>
          <p:nvSpPr>
            <p:cNvPr id="29712" name="Line 15">
              <a:extLst>
                <a:ext uri="{FF2B5EF4-FFF2-40B4-BE49-F238E27FC236}">
                  <a16:creationId xmlns:a16="http://schemas.microsoft.com/office/drawing/2014/main" id="{4C7F9C0A-A812-4860-9A50-7267F7FE8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733"/>
              <a:ext cx="5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4" name="Rectangle 16">
              <a:extLst>
                <a:ext uri="{FF2B5EF4-FFF2-40B4-BE49-F238E27FC236}">
                  <a16:creationId xmlns:a16="http://schemas.microsoft.com/office/drawing/2014/main" id="{5975C671-C1F8-4017-B516-7AE63F88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431"/>
              <a:ext cx="612" cy="30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9714" name="Text Box 17">
              <a:extLst>
                <a:ext uri="{FF2B5EF4-FFF2-40B4-BE49-F238E27FC236}">
                  <a16:creationId xmlns:a16="http://schemas.microsoft.com/office/drawing/2014/main" id="{F534E28E-2D32-4BAE-8AE5-D1AF438AF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469"/>
              <a:ext cx="5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ACK</a:t>
              </a:r>
            </a:p>
          </p:txBody>
        </p:sp>
        <p:sp>
          <p:nvSpPr>
            <p:cNvPr id="29715" name="Line 18">
              <a:extLst>
                <a:ext uri="{FF2B5EF4-FFF2-40B4-BE49-F238E27FC236}">
                  <a16:creationId xmlns:a16="http://schemas.microsoft.com/office/drawing/2014/main" id="{28E76F2D-2872-4009-A4C2-2FF26BD05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2150"/>
              <a:ext cx="5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19">
              <a:extLst>
                <a:ext uri="{FF2B5EF4-FFF2-40B4-BE49-F238E27FC236}">
                  <a16:creationId xmlns:a16="http://schemas.microsoft.com/office/drawing/2014/main" id="{BE4504FD-6171-4AD3-AAA4-C1002181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2215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29717" name="Line 20">
              <a:extLst>
                <a:ext uri="{FF2B5EF4-FFF2-40B4-BE49-F238E27FC236}">
                  <a16:creationId xmlns:a16="http://schemas.microsoft.com/office/drawing/2014/main" id="{98440A5C-CC95-48D5-BAE7-A94D62D74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1307"/>
              <a:ext cx="0" cy="89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1">
              <a:extLst>
                <a:ext uri="{FF2B5EF4-FFF2-40B4-BE49-F238E27FC236}">
                  <a16:creationId xmlns:a16="http://schemas.microsoft.com/office/drawing/2014/main" id="{C793A535-0C51-4B7E-8528-E5D43D809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206"/>
              <a:ext cx="0" cy="73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2">
              <a:extLst>
                <a:ext uri="{FF2B5EF4-FFF2-40B4-BE49-F238E27FC236}">
                  <a16:creationId xmlns:a16="http://schemas.microsoft.com/office/drawing/2014/main" id="{751F04EB-05B6-445B-AC61-434D327E8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" y="2632"/>
              <a:ext cx="5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1" name="Rectangle 23">
              <a:extLst>
                <a:ext uri="{FF2B5EF4-FFF2-40B4-BE49-F238E27FC236}">
                  <a16:creationId xmlns:a16="http://schemas.microsoft.com/office/drawing/2014/main" id="{C8F3D3F5-C9ED-4B81-9341-9F471A4E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329"/>
              <a:ext cx="111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22" name="Rectangle 24">
              <a:extLst>
                <a:ext uri="{FF2B5EF4-FFF2-40B4-BE49-F238E27FC236}">
                  <a16:creationId xmlns:a16="http://schemas.microsoft.com/office/drawing/2014/main" id="{65218731-3C3A-49B8-AAE6-85A3D492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329"/>
              <a:ext cx="111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23" name="Rectangle 25">
              <a:extLst>
                <a:ext uri="{FF2B5EF4-FFF2-40B4-BE49-F238E27FC236}">
                  <a16:creationId xmlns:a16="http://schemas.microsoft.com/office/drawing/2014/main" id="{E64465B1-2FDC-4C02-BFC2-0B1DA6A6E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329"/>
              <a:ext cx="112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24" name="Rectangle 26">
              <a:extLst>
                <a:ext uri="{FF2B5EF4-FFF2-40B4-BE49-F238E27FC236}">
                  <a16:creationId xmlns:a16="http://schemas.microsoft.com/office/drawing/2014/main" id="{7CA883D6-77BD-4D08-809D-AE6E4294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329"/>
              <a:ext cx="112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25" name="Rectangle 27">
              <a:extLst>
                <a:ext uri="{FF2B5EF4-FFF2-40B4-BE49-F238E27FC236}">
                  <a16:creationId xmlns:a16="http://schemas.microsoft.com/office/drawing/2014/main" id="{F1B20576-C0DB-469D-A411-6F31CC03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329"/>
              <a:ext cx="112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3326" name="Rectangle 28">
              <a:extLst>
                <a:ext uri="{FF2B5EF4-FFF2-40B4-BE49-F238E27FC236}">
                  <a16:creationId xmlns:a16="http://schemas.microsoft.com/office/drawing/2014/main" id="{9994830F-1535-4A51-89DA-56BE4D9D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329"/>
              <a:ext cx="111" cy="3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9726" name="Rectangle 29">
              <a:extLst>
                <a:ext uri="{FF2B5EF4-FFF2-40B4-BE49-F238E27FC236}">
                  <a16:creationId xmlns:a16="http://schemas.microsoft.com/office/drawing/2014/main" id="{928917A9-F2EC-456E-B2AB-F20E0945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631"/>
              <a:ext cx="1888" cy="30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NAV</a:t>
              </a: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9727" name="Text Box 30">
              <a:extLst>
                <a:ext uri="{FF2B5EF4-FFF2-40B4-BE49-F238E27FC236}">
                  <a16:creationId xmlns:a16="http://schemas.microsoft.com/office/drawing/2014/main" id="{A934424B-BBF8-4BFC-A0E8-FD82E9FCA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077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Source</a:t>
              </a:r>
            </a:p>
          </p:txBody>
        </p:sp>
        <p:sp>
          <p:nvSpPr>
            <p:cNvPr id="29728" name="Text Box 31">
              <a:extLst>
                <a:ext uri="{FF2B5EF4-FFF2-40B4-BE49-F238E27FC236}">
                  <a16:creationId xmlns:a16="http://schemas.microsoft.com/office/drawing/2014/main" id="{01F4AFF2-0472-4062-ADF3-920D0ED29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" y="1742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Destination</a:t>
              </a:r>
            </a:p>
          </p:txBody>
        </p:sp>
        <p:sp>
          <p:nvSpPr>
            <p:cNvPr id="29729" name="Text Box 32">
              <a:extLst>
                <a:ext uri="{FF2B5EF4-FFF2-40B4-BE49-F238E27FC236}">
                  <a16:creationId xmlns:a16="http://schemas.microsoft.com/office/drawing/2014/main" id="{933C1E6B-D14C-422A-9293-1F4483C6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" y="2695"/>
              <a:ext cx="4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Other</a:t>
              </a:r>
            </a:p>
          </p:txBody>
        </p:sp>
      </p:grpSp>
      <p:sp>
        <p:nvSpPr>
          <p:cNvPr id="183298" name="Rectangle 34">
            <a:extLst>
              <a:ext uri="{FF2B5EF4-FFF2-40B4-BE49-F238E27FC236}">
                <a16:creationId xmlns:a16="http://schemas.microsoft.com/office/drawing/2014/main" id="{228C8B05-4201-4003-8B43-A5BDAE88A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Transmission of MPDU without RTS/CTS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AFFC2A39-B0F6-4355-9AD0-2B8F38821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Medium Access Control Sublayer</a:t>
            </a:r>
          </a:p>
        </p:txBody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80623A6D-70DB-4C16-AEC0-6190D625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085850"/>
            <a:ext cx="6056312" cy="2936875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altLang="x-none" dirty="0"/>
              <a:t>In IEEE 802.1, Data Link Layer divided into:</a:t>
            </a:r>
          </a:p>
          <a:p>
            <a:pPr marL="428625" indent="-428625" eaLnBrk="1" hangingPunct="1">
              <a:buFont typeface="Wingdings" charset="2"/>
              <a:buAutoNum type="arabicPeriod"/>
              <a:defRPr/>
            </a:pPr>
            <a:r>
              <a:rPr lang="en-US" altLang="x-none" dirty="0"/>
              <a:t>Medium Access Control Sublayer</a:t>
            </a:r>
          </a:p>
          <a:p>
            <a:pPr marL="629841" lvl="1" indent="-371475" eaLnBrk="1" hangingPunct="1">
              <a:buFont typeface="Wingdings" charset="2"/>
              <a:buChar char="l"/>
              <a:defRPr/>
            </a:pPr>
            <a:r>
              <a:rPr lang="en-US" altLang="x-none" dirty="0"/>
              <a:t>Coordinate access to medium</a:t>
            </a:r>
          </a:p>
          <a:p>
            <a:pPr marL="629841" lvl="1" indent="-371475" eaLnBrk="1" hangingPunct="1">
              <a:buFont typeface="Wingdings" charset="2"/>
              <a:buChar char="l"/>
              <a:defRPr/>
            </a:pPr>
            <a:r>
              <a:rPr lang="en-US" altLang="x-none" dirty="0"/>
              <a:t>Connectionless frame transfer service</a:t>
            </a:r>
          </a:p>
          <a:p>
            <a:pPr marL="629841" lvl="1" indent="-371475" eaLnBrk="1" hangingPunct="1">
              <a:buFont typeface="Wingdings" charset="2"/>
              <a:buChar char="l"/>
              <a:defRPr/>
            </a:pPr>
            <a:r>
              <a:rPr lang="en-US" altLang="x-none" dirty="0"/>
              <a:t>Machines identified by MAC/physical address</a:t>
            </a:r>
          </a:p>
          <a:p>
            <a:pPr marL="629841" lvl="1" indent="-371475" eaLnBrk="1" hangingPunct="1">
              <a:buFont typeface="Wingdings" charset="2"/>
              <a:buChar char="l"/>
              <a:defRPr/>
            </a:pPr>
            <a:r>
              <a:rPr lang="en-US" altLang="x-none" dirty="0"/>
              <a:t>Broadcast frames with MAC addresses</a:t>
            </a:r>
          </a:p>
          <a:p>
            <a:pPr marL="428625" indent="-428625" eaLnBrk="1" hangingPunct="1">
              <a:spcBef>
                <a:spcPts val="800"/>
              </a:spcBef>
              <a:buFont typeface="Wingdings" charset="2"/>
              <a:buAutoNum type="arabicPeriod"/>
              <a:defRPr/>
            </a:pPr>
            <a:r>
              <a:rPr lang="en-US" altLang="x-none" dirty="0"/>
              <a:t>Logical Link Control Sublayer</a:t>
            </a:r>
          </a:p>
          <a:p>
            <a:pPr marL="629841" lvl="1" indent="-371475" eaLnBrk="1" hangingPunct="1">
              <a:buFont typeface="Wingdings" charset="2"/>
              <a:buChar char="l"/>
              <a:defRPr/>
            </a:pPr>
            <a:r>
              <a:rPr lang="en-US" altLang="x-none" dirty="0"/>
              <a:t>Between Network layer &amp; MAC sublayer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3">
            <a:extLst>
              <a:ext uri="{FF2B5EF4-FFF2-40B4-BE49-F238E27FC236}">
                <a16:creationId xmlns:a16="http://schemas.microsoft.com/office/drawing/2014/main" id="{1C4E0320-F58E-4C5C-9747-7A9EEF66435B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028700"/>
            <a:ext cx="5972175" cy="3519488"/>
            <a:chOff x="388" y="743"/>
            <a:chExt cx="4820" cy="3243"/>
          </a:xfrm>
        </p:grpSpPr>
        <p:sp>
          <p:nvSpPr>
            <p:cNvPr id="31747" name="Line 2">
              <a:extLst>
                <a:ext uri="{FF2B5EF4-FFF2-40B4-BE49-F238E27FC236}">
                  <a16:creationId xmlns:a16="http://schemas.microsoft.com/office/drawing/2014/main" id="{62764D1D-7D5A-46C7-984F-8B79910F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1235"/>
              <a:ext cx="4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0" name="Rectangle 3">
              <a:extLst>
                <a:ext uri="{FF2B5EF4-FFF2-40B4-BE49-F238E27FC236}">
                  <a16:creationId xmlns:a16="http://schemas.microsoft.com/office/drawing/2014/main" id="{12932BFA-5D36-4C94-A317-F924BC932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919"/>
              <a:ext cx="861" cy="3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49" name="Text Box 4">
              <a:extLst>
                <a:ext uri="{FF2B5EF4-FFF2-40B4-BE49-F238E27FC236}">
                  <a16:creationId xmlns:a16="http://schemas.microsoft.com/office/drawing/2014/main" id="{13116655-D038-47AD-AB30-76D4620FC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" y="967"/>
              <a:ext cx="4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Data</a:t>
              </a:r>
            </a:p>
          </p:txBody>
        </p:sp>
        <p:sp>
          <p:nvSpPr>
            <p:cNvPr id="31750" name="Line 5">
              <a:extLst>
                <a:ext uri="{FF2B5EF4-FFF2-40B4-BE49-F238E27FC236}">
                  <a16:creationId xmlns:a16="http://schemas.microsoft.com/office/drawing/2014/main" id="{ACD47D60-FEE0-4E4E-BDCE-FCBF83E9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743"/>
              <a:ext cx="0" cy="93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6">
              <a:extLst>
                <a:ext uri="{FF2B5EF4-FFF2-40B4-BE49-F238E27FC236}">
                  <a16:creationId xmlns:a16="http://schemas.microsoft.com/office/drawing/2014/main" id="{250B9BCF-61AF-4526-9841-7C7782A8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446"/>
              <a:ext cx="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Text Box 7">
              <a:extLst>
                <a:ext uri="{FF2B5EF4-FFF2-40B4-BE49-F238E27FC236}">
                  <a16:creationId xmlns:a16="http://schemas.microsoft.com/office/drawing/2014/main" id="{9FD88A1F-77B3-4D6F-859E-E0002339C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552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31753" name="Line 8">
              <a:extLst>
                <a:ext uri="{FF2B5EF4-FFF2-40B4-BE49-F238E27FC236}">
                  <a16:creationId xmlns:a16="http://schemas.microsoft.com/office/drawing/2014/main" id="{0E0F7AF7-FAB4-4DD8-979B-7BD0F1830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1505"/>
              <a:ext cx="0" cy="4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6" name="AutoShape 9">
              <a:extLst>
                <a:ext uri="{FF2B5EF4-FFF2-40B4-BE49-F238E27FC236}">
                  <a16:creationId xmlns:a16="http://schemas.microsoft.com/office/drawing/2014/main" id="{229740F5-E4F1-465D-81DC-D4D8747D0F8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73" y="2205"/>
              <a:ext cx="234" cy="2884"/>
            </a:xfrm>
            <a:prstGeom prst="leftBrace">
              <a:avLst>
                <a:gd name="adj1" fmla="val 10270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55" name="Text Box 10">
              <a:extLst>
                <a:ext uri="{FF2B5EF4-FFF2-40B4-BE49-F238E27FC236}">
                  <a16:creationId xmlns:a16="http://schemas.microsoft.com/office/drawing/2014/main" id="{69EC2F62-523F-4904-AB98-B596F3B19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3753"/>
              <a:ext cx="10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Defer access</a:t>
              </a:r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10E813B1-A785-428F-ADF8-341C23E60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1950"/>
              <a:ext cx="4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9" name="Rectangle 12">
              <a:extLst>
                <a:ext uri="{FF2B5EF4-FFF2-40B4-BE49-F238E27FC236}">
                  <a16:creationId xmlns:a16="http://schemas.microsoft.com/office/drawing/2014/main" id="{39FFB82D-6861-48FD-ACAC-48546762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634"/>
              <a:ext cx="556" cy="3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58" name="Text Box 13">
              <a:extLst>
                <a:ext uri="{FF2B5EF4-FFF2-40B4-BE49-F238E27FC236}">
                  <a16:creationId xmlns:a16="http://schemas.microsoft.com/office/drawing/2014/main" id="{6DC4523F-5E21-40E5-B452-C94E3B37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682"/>
              <a:ext cx="39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Ack</a:t>
              </a:r>
            </a:p>
          </p:txBody>
        </p:sp>
        <p:sp>
          <p:nvSpPr>
            <p:cNvPr id="31759" name="Line 14">
              <a:extLst>
                <a:ext uri="{FF2B5EF4-FFF2-40B4-BE49-F238E27FC236}">
                  <a16:creationId xmlns:a16="http://schemas.microsoft.com/office/drawing/2014/main" id="{76B15E0E-4705-4456-BFB9-660F38ADC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2384"/>
              <a:ext cx="5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15">
              <a:extLst>
                <a:ext uri="{FF2B5EF4-FFF2-40B4-BE49-F238E27FC236}">
                  <a16:creationId xmlns:a16="http://schemas.microsoft.com/office/drawing/2014/main" id="{2724E7A4-E602-4580-B3B1-1E6EDB48E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2455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31761" name="Line 16">
              <a:extLst>
                <a:ext uri="{FF2B5EF4-FFF2-40B4-BE49-F238E27FC236}">
                  <a16:creationId xmlns:a16="http://schemas.microsoft.com/office/drawing/2014/main" id="{79B74813-EB52-455F-BE9F-FA9234486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1505"/>
              <a:ext cx="0" cy="93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17">
              <a:extLst>
                <a:ext uri="{FF2B5EF4-FFF2-40B4-BE49-F238E27FC236}">
                  <a16:creationId xmlns:a16="http://schemas.microsoft.com/office/drawing/2014/main" id="{A871EB39-AC74-429E-B462-F7CE3FC4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326"/>
              <a:ext cx="0" cy="76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8">
              <a:extLst>
                <a:ext uri="{FF2B5EF4-FFF2-40B4-BE49-F238E27FC236}">
                  <a16:creationId xmlns:a16="http://schemas.microsoft.com/office/drawing/2014/main" id="{524272DB-D620-49DC-9902-E0566C27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" y="2887"/>
              <a:ext cx="4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6" name="Rectangle 19">
              <a:extLst>
                <a:ext uri="{FF2B5EF4-FFF2-40B4-BE49-F238E27FC236}">
                  <a16:creationId xmlns:a16="http://schemas.microsoft.com/office/drawing/2014/main" id="{8FE3E129-13A6-4BCA-9E38-660422C6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563"/>
              <a:ext cx="100" cy="31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5367" name="Rectangle 20">
              <a:extLst>
                <a:ext uri="{FF2B5EF4-FFF2-40B4-BE49-F238E27FC236}">
                  <a16:creationId xmlns:a16="http://schemas.microsoft.com/office/drawing/2014/main" id="{44D0746C-02EA-4954-A460-3D210162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563"/>
              <a:ext cx="101" cy="31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85368" name="Rectangle 21">
              <a:extLst>
                <a:ext uri="{FF2B5EF4-FFF2-40B4-BE49-F238E27FC236}">
                  <a16:creationId xmlns:a16="http://schemas.microsoft.com/office/drawing/2014/main" id="{D4E7A364-3360-4BCF-8DB7-A2F59591E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563"/>
              <a:ext cx="101" cy="31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67" name="Rectangle 22">
              <a:extLst>
                <a:ext uri="{FF2B5EF4-FFF2-40B4-BE49-F238E27FC236}">
                  <a16:creationId xmlns:a16="http://schemas.microsoft.com/office/drawing/2014/main" id="{F0E98E97-B8E2-4B91-9B07-D4313197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568"/>
              <a:ext cx="2884" cy="3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NAV (RTS)</a:t>
              </a: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1768" name="Text Box 23">
              <a:extLst>
                <a:ext uri="{FF2B5EF4-FFF2-40B4-BE49-F238E27FC236}">
                  <a16:creationId xmlns:a16="http://schemas.microsoft.com/office/drawing/2014/main" id="{BE6F9E9B-1283-4F18-A50B-644A9EF9D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" y="1270"/>
              <a:ext cx="5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Source</a:t>
              </a:r>
            </a:p>
          </p:txBody>
        </p:sp>
        <p:sp>
          <p:nvSpPr>
            <p:cNvPr id="31769" name="Text Box 24">
              <a:extLst>
                <a:ext uri="{FF2B5EF4-FFF2-40B4-BE49-F238E27FC236}">
                  <a16:creationId xmlns:a16="http://schemas.microsoft.com/office/drawing/2014/main" id="{EF899083-9A11-4F67-9CAF-D5C1801F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1963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Destination</a:t>
              </a:r>
            </a:p>
          </p:txBody>
        </p:sp>
        <p:sp>
          <p:nvSpPr>
            <p:cNvPr id="31770" name="Text Box 25">
              <a:extLst>
                <a:ext uri="{FF2B5EF4-FFF2-40B4-BE49-F238E27FC236}">
                  <a16:creationId xmlns:a16="http://schemas.microsoft.com/office/drawing/2014/main" id="{9C7BB4B7-4679-4059-8C4B-85A366C5E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959"/>
              <a:ext cx="4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Other</a:t>
              </a:r>
            </a:p>
          </p:txBody>
        </p:sp>
        <p:sp>
          <p:nvSpPr>
            <p:cNvPr id="185373" name="Rectangle 26">
              <a:extLst>
                <a:ext uri="{FF2B5EF4-FFF2-40B4-BE49-F238E27FC236}">
                  <a16:creationId xmlns:a16="http://schemas.microsoft.com/office/drawing/2014/main" id="{6CD57857-F254-4D27-8337-DF33E14EE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919"/>
              <a:ext cx="456" cy="3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72" name="Text Box 27">
              <a:extLst>
                <a:ext uri="{FF2B5EF4-FFF2-40B4-BE49-F238E27FC236}">
                  <a16:creationId xmlns:a16="http://schemas.microsoft.com/office/drawing/2014/main" id="{5A4B0ECB-3666-4620-9B38-57A9BC32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967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RTS</a:t>
              </a:r>
            </a:p>
          </p:txBody>
        </p:sp>
        <p:sp>
          <p:nvSpPr>
            <p:cNvPr id="31773" name="Line 28">
              <a:extLst>
                <a:ext uri="{FF2B5EF4-FFF2-40B4-BE49-F238E27FC236}">
                  <a16:creationId xmlns:a16="http://schemas.microsoft.com/office/drawing/2014/main" id="{D5D099C7-693F-4232-8830-676A8F552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1036"/>
              <a:ext cx="5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Text Box 29">
              <a:extLst>
                <a:ext uri="{FF2B5EF4-FFF2-40B4-BE49-F238E27FC236}">
                  <a16:creationId xmlns:a16="http://schemas.microsoft.com/office/drawing/2014/main" id="{214D619B-3375-4C30-8791-AB1D252B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801"/>
              <a:ext cx="4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DIFS</a:t>
              </a:r>
            </a:p>
          </p:txBody>
        </p:sp>
        <p:sp>
          <p:nvSpPr>
            <p:cNvPr id="31775" name="Line 30">
              <a:extLst>
                <a:ext uri="{FF2B5EF4-FFF2-40B4-BE49-F238E27FC236}">
                  <a16:creationId xmlns:a16="http://schemas.microsoft.com/office/drawing/2014/main" id="{E811DAF8-A681-4798-8708-899CBE457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743"/>
              <a:ext cx="0" cy="93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Line 31">
              <a:extLst>
                <a:ext uri="{FF2B5EF4-FFF2-40B4-BE49-F238E27FC236}">
                  <a16:creationId xmlns:a16="http://schemas.microsoft.com/office/drawing/2014/main" id="{249C9BC6-90A2-4C78-BB24-D421514A6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1446"/>
              <a:ext cx="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Text Box 32">
              <a:extLst>
                <a:ext uri="{FF2B5EF4-FFF2-40B4-BE49-F238E27FC236}">
                  <a16:creationId xmlns:a16="http://schemas.microsoft.com/office/drawing/2014/main" id="{4D47201C-6623-432C-B5FD-38554C1B8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1552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31778" name="Line 33">
              <a:extLst>
                <a:ext uri="{FF2B5EF4-FFF2-40B4-BE49-F238E27FC236}">
                  <a16:creationId xmlns:a16="http://schemas.microsoft.com/office/drawing/2014/main" id="{BFEACC90-CF2D-42E8-9C50-18ACDA9F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505"/>
              <a:ext cx="0" cy="4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1" name="Rectangle 34">
              <a:extLst>
                <a:ext uri="{FF2B5EF4-FFF2-40B4-BE49-F238E27FC236}">
                  <a16:creationId xmlns:a16="http://schemas.microsoft.com/office/drawing/2014/main" id="{57FEBCFB-F365-4D95-B516-CA5A35F0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634"/>
              <a:ext cx="557" cy="3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80" name="Text Box 35">
              <a:extLst>
                <a:ext uri="{FF2B5EF4-FFF2-40B4-BE49-F238E27FC236}">
                  <a16:creationId xmlns:a16="http://schemas.microsoft.com/office/drawing/2014/main" id="{0A6E2D0E-D3E0-41E2-BCD0-1DF286F46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694"/>
              <a:ext cx="4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CTS</a:t>
              </a:r>
            </a:p>
          </p:txBody>
        </p:sp>
        <p:sp>
          <p:nvSpPr>
            <p:cNvPr id="31781" name="Line 36">
              <a:extLst>
                <a:ext uri="{FF2B5EF4-FFF2-40B4-BE49-F238E27FC236}">
                  <a16:creationId xmlns:a16="http://schemas.microsoft.com/office/drawing/2014/main" id="{9C9BE7E7-0840-4A19-A049-08D879555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743"/>
              <a:ext cx="0" cy="93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37">
              <a:extLst>
                <a:ext uri="{FF2B5EF4-FFF2-40B4-BE49-F238E27FC236}">
                  <a16:creationId xmlns:a16="http://schemas.microsoft.com/office/drawing/2014/main" id="{0FDBD3FC-289F-45D3-937D-FBAEF1CE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1446"/>
              <a:ext cx="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38">
              <a:extLst>
                <a:ext uri="{FF2B5EF4-FFF2-40B4-BE49-F238E27FC236}">
                  <a16:creationId xmlns:a16="http://schemas.microsoft.com/office/drawing/2014/main" id="{48CFE9C9-BEB1-4E00-BBA2-7ED1EC996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1552"/>
              <a:ext cx="4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SIFS</a:t>
              </a:r>
            </a:p>
          </p:txBody>
        </p:sp>
        <p:sp>
          <p:nvSpPr>
            <p:cNvPr id="31784" name="Rectangle 39">
              <a:extLst>
                <a:ext uri="{FF2B5EF4-FFF2-40B4-BE49-F238E27FC236}">
                  <a16:creationId xmlns:a16="http://schemas.microsoft.com/office/drawing/2014/main" id="{FA41FC73-42E4-48A2-A7A8-6E093964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2886"/>
              <a:ext cx="2024" cy="3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NAV (CTS)</a:t>
              </a: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1785" name="Rectangle 40">
              <a:extLst>
                <a:ext uri="{FF2B5EF4-FFF2-40B4-BE49-F238E27FC236}">
                  <a16:creationId xmlns:a16="http://schemas.microsoft.com/office/drawing/2014/main" id="{EE8586E4-64F2-4938-A604-C8CF34FF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3205"/>
              <a:ext cx="1670" cy="3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NAV (Data)</a:t>
              </a: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5346" name="Rectangle 42">
            <a:extLst>
              <a:ext uri="{FF2B5EF4-FFF2-40B4-BE49-F238E27FC236}">
                <a16:creationId xmlns:a16="http://schemas.microsoft.com/office/drawing/2014/main" id="{A2E82D64-CA0C-4D55-8CEB-28E2B30A6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Transmission of MPDU with RTS/CTS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7ABBC1A-1944-4B55-962C-B89555F61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Collisions, Losses &amp; Errors</a:t>
            </a:r>
          </a:p>
        </p:txBody>
      </p:sp>
      <p:sp>
        <p:nvSpPr>
          <p:cNvPr id="187394" name="Rectangle 3">
            <a:extLst>
              <a:ext uri="{FF2B5EF4-FFF2-40B4-BE49-F238E27FC236}">
                <a16:creationId xmlns:a16="http://schemas.microsoft.com/office/drawing/2014/main" id="{1A49F476-E854-4F1B-B475-43C7CF8F9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3057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Collision Avoidance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When station senses channel busy, it waits until channel becomes idle for DIFS period &amp; then begins random </a:t>
            </a:r>
            <a:r>
              <a:rPr lang="en-US" altLang="x-none" sz="1700" dirty="0" err="1"/>
              <a:t>backoff</a:t>
            </a:r>
            <a:r>
              <a:rPr lang="en-US" altLang="x-none" sz="1700" dirty="0"/>
              <a:t> time (in units of idle slots)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Station transmits frame when </a:t>
            </a:r>
            <a:r>
              <a:rPr lang="en-US" altLang="x-none" sz="1700" dirty="0" err="1"/>
              <a:t>backoff</a:t>
            </a:r>
            <a:r>
              <a:rPr lang="en-US" altLang="x-none" sz="1700" dirty="0"/>
              <a:t> timer expires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If collision, </a:t>
            </a:r>
            <a:r>
              <a:rPr lang="en-US" altLang="x-none" sz="1700" dirty="0" err="1"/>
              <a:t>recompute</a:t>
            </a:r>
            <a:r>
              <a:rPr lang="en-US" altLang="x-none" sz="1700" dirty="0"/>
              <a:t> </a:t>
            </a:r>
            <a:r>
              <a:rPr lang="en-US" altLang="x-none" sz="1700" dirty="0" err="1"/>
              <a:t>backoff</a:t>
            </a:r>
            <a:r>
              <a:rPr lang="en-US" altLang="x-none" sz="1700" dirty="0"/>
              <a:t> over interval that is twice as long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Receiving stations of error-free frames send ACK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Sending station interprets non-arrival of ACK as loss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Executes </a:t>
            </a:r>
            <a:r>
              <a:rPr lang="en-US" altLang="x-none" sz="1700" dirty="0" err="1"/>
              <a:t>backoff</a:t>
            </a:r>
            <a:r>
              <a:rPr lang="en-US" altLang="x-none" sz="1700" dirty="0"/>
              <a:t> and then retransmits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700" dirty="0"/>
              <a:t>Receiving stations use sequence numbers to identify duplicate frames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3AA6213-AC05-45BB-9094-307246F1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2538" y="92075"/>
            <a:ext cx="5478462" cy="765175"/>
          </a:xfrm>
        </p:spPr>
        <p:txBody>
          <a:bodyPr/>
          <a:lstStyle/>
          <a:p>
            <a:r>
              <a:rPr lang="en-US" altLang="en-US"/>
              <a:t>Point Coordination Function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FDBD9C5-C5FF-4AF3-969C-61AB99C29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5088" y="1085850"/>
            <a:ext cx="6081712" cy="2838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Point coordinator (PC)</a:t>
            </a:r>
            <a:r>
              <a:rPr lang="en-US" altLang="en-US"/>
              <a:t> in AP performs PCF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Polling table up to implementor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CFP repetition interval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Determines frequency with which CFP occurs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Initiated by </a:t>
            </a:r>
            <a:r>
              <a:rPr lang="en-US" altLang="en-US" i="1"/>
              <a:t>beacon frame</a:t>
            </a:r>
            <a:r>
              <a:rPr lang="en-US" altLang="en-US"/>
              <a:t> transmitted by PC in AP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Contains CFP and CP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During CFP stations may only transmit to respond to a poll from PC or to send ACK</a:t>
            </a:r>
            <a:endParaRPr lang="en-US" altLang="en-US" i="1"/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C4779E8B-B016-44D3-ACCE-A7AC5867CF56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17550"/>
            <a:ext cx="1654175" cy="3581400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2AA30EC-8E2A-400B-8B32-CADEB66A96F5}"/>
                </a:ext>
              </a:extLst>
            </p:cNvPr>
            <p:cNvSpPr/>
            <p:nvPr/>
          </p:nvSpPr>
          <p:spPr>
            <a:xfrm>
              <a:off x="685800" y="2972139"/>
              <a:ext cx="2667000" cy="38858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214FCF-9CC3-419D-A9CC-67F06FC33970}"/>
                </a:ext>
              </a:extLst>
            </p:cNvPr>
            <p:cNvSpPr/>
            <p:nvPr/>
          </p:nvSpPr>
          <p:spPr>
            <a:xfrm>
              <a:off x="1143951" y="609600"/>
              <a:ext cx="1904269" cy="25896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A992CA26-C3B3-485F-9D4E-66102AD3D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F67A667-8E08-46C7-A77A-3083CF0ED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Distributed Coordination Function DCF is required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Point Coordination Function PCF is optional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DF75DE9-E735-4E8C-8FA4-333AACFA9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49238"/>
            <a:ext cx="2935288" cy="444500"/>
          </a:xfrm>
        </p:spPr>
        <p:txBody>
          <a:bodyPr/>
          <a:lstStyle/>
          <a:p>
            <a:pPr eaLnBrk="1" hangingPunct="1"/>
            <a:r>
              <a:rPr lang="en-US" altLang="en-US"/>
              <a:t>MAC Sub-layer</a:t>
            </a:r>
          </a:p>
        </p:txBody>
      </p:sp>
      <p:grpSp>
        <p:nvGrpSpPr>
          <p:cNvPr id="26626" name="Group 60">
            <a:extLst>
              <a:ext uri="{FF2B5EF4-FFF2-40B4-BE49-F238E27FC236}">
                <a16:creationId xmlns:a16="http://schemas.microsoft.com/office/drawing/2014/main" id="{929F47F2-FC57-4946-BACF-4AAEDB996CD3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508000"/>
            <a:ext cx="5751512" cy="3806825"/>
            <a:chOff x="126" y="862"/>
            <a:chExt cx="4831" cy="3197"/>
          </a:xfrm>
        </p:grpSpPr>
        <p:sp>
          <p:nvSpPr>
            <p:cNvPr id="128003" name="Rectangle 31">
              <a:extLst>
                <a:ext uri="{FF2B5EF4-FFF2-40B4-BE49-F238E27FC236}">
                  <a16:creationId xmlns:a16="http://schemas.microsoft.com/office/drawing/2014/main" id="{7C1C4526-B989-4B53-9E17-BEB28A1A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1337"/>
              <a:ext cx="1120" cy="272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28004" name="Rectangle 32">
              <a:extLst>
                <a:ext uri="{FF2B5EF4-FFF2-40B4-BE49-F238E27FC236}">
                  <a16:creationId xmlns:a16="http://schemas.microsoft.com/office/drawing/2014/main" id="{AADFFF09-E311-449A-9256-1F8F5EDE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407"/>
              <a:ext cx="1115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28005" name="Rectangle 33">
              <a:extLst>
                <a:ext uri="{FF2B5EF4-FFF2-40B4-BE49-F238E27FC236}">
                  <a16:creationId xmlns:a16="http://schemas.microsoft.com/office/drawing/2014/main" id="{774BD713-4F5C-4D7E-BF0E-D342659F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3452"/>
              <a:ext cx="1115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28006" name="Rectangle 34" descr="Light horizontal">
              <a:extLst>
                <a:ext uri="{FF2B5EF4-FFF2-40B4-BE49-F238E27FC236}">
                  <a16:creationId xmlns:a16="http://schemas.microsoft.com/office/drawing/2014/main" id="{A9F18C4F-9044-44C1-8D9B-D987530A2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491"/>
              <a:ext cx="2692" cy="769"/>
            </a:xfrm>
            <a:prstGeom prst="rect">
              <a:avLst/>
            </a:prstGeom>
            <a:pattFill prst="ltHorz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6631" name="Rectangle 35">
              <a:extLst>
                <a:ext uri="{FF2B5EF4-FFF2-40B4-BE49-F238E27FC236}">
                  <a16:creationId xmlns:a16="http://schemas.microsoft.com/office/drawing/2014/main" id="{DEFDFC0D-4D8A-4D7A-B3C6-AED47997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203"/>
              <a:ext cx="65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layer</a:t>
              </a:r>
            </a:p>
          </p:txBody>
        </p:sp>
        <p:sp>
          <p:nvSpPr>
            <p:cNvPr id="26632" name="Line 36">
              <a:extLst>
                <a:ext uri="{FF2B5EF4-FFF2-40B4-BE49-F238E27FC236}">
                  <a16:creationId xmlns:a16="http://schemas.microsoft.com/office/drawing/2014/main" id="{B35F84FD-57E5-4726-AB0C-460C3FE2C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486"/>
              <a:ext cx="0" cy="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Rectangle 37" descr="Narrow horizontal">
              <a:extLst>
                <a:ext uri="{FF2B5EF4-FFF2-40B4-BE49-F238E27FC236}">
                  <a16:creationId xmlns:a16="http://schemas.microsoft.com/office/drawing/2014/main" id="{B888EF59-1D46-4EC3-BB7E-3EBC8D55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723"/>
              <a:ext cx="2692" cy="769"/>
            </a:xfrm>
            <a:prstGeom prst="rect">
              <a:avLst/>
            </a:prstGeom>
            <a:pattFill prst="narHorz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6634" name="Line 38">
              <a:extLst>
                <a:ext uri="{FF2B5EF4-FFF2-40B4-BE49-F238E27FC236}">
                  <a16:creationId xmlns:a16="http://schemas.microsoft.com/office/drawing/2014/main" id="{A9AAB46C-B86D-4808-85B2-019E58D07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490"/>
              <a:ext cx="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39">
              <a:extLst>
                <a:ext uri="{FF2B5EF4-FFF2-40B4-BE49-F238E27FC236}">
                  <a16:creationId xmlns:a16="http://schemas.microsoft.com/office/drawing/2014/main" id="{1FD7DED1-3C12-4A9F-84C6-228469AA8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620"/>
              <a:ext cx="71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802.3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CSMA-CD</a:t>
              </a:r>
            </a:p>
          </p:txBody>
        </p:sp>
        <p:sp>
          <p:nvSpPr>
            <p:cNvPr id="26636" name="Rectangle 40">
              <a:extLst>
                <a:ext uri="{FF2B5EF4-FFF2-40B4-BE49-F238E27FC236}">
                  <a16:creationId xmlns:a16="http://schemas.microsoft.com/office/drawing/2014/main" id="{273DCA0A-E837-4674-B17F-AED0B0DB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620"/>
              <a:ext cx="7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802.5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Token Ring</a:t>
              </a:r>
            </a:p>
          </p:txBody>
        </p:sp>
        <p:sp>
          <p:nvSpPr>
            <p:cNvPr id="26637" name="Rectangle 41">
              <a:extLst>
                <a:ext uri="{FF2B5EF4-FFF2-40B4-BE49-F238E27FC236}">
                  <a16:creationId xmlns:a16="http://schemas.microsoft.com/office/drawing/2014/main" id="{D42CC995-2AC4-421B-8228-AAF7578C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1925"/>
              <a:ext cx="15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802.2  Logical link control</a:t>
              </a:r>
            </a:p>
          </p:txBody>
        </p:sp>
        <p:sp>
          <p:nvSpPr>
            <p:cNvPr id="128014" name="Rectangle 42" descr="Narrow horizontal">
              <a:extLst>
                <a:ext uri="{FF2B5EF4-FFF2-40B4-BE49-F238E27FC236}">
                  <a16:creationId xmlns:a16="http://schemas.microsoft.com/office/drawing/2014/main" id="{EEC83065-4EE3-421A-8691-0E0AA18C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079"/>
              <a:ext cx="2692" cy="961"/>
            </a:xfrm>
            <a:prstGeom prst="rect">
              <a:avLst/>
            </a:prstGeom>
            <a:pattFill prst="narHorz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6639" name="Rectangle 43">
              <a:extLst>
                <a:ext uri="{FF2B5EF4-FFF2-40B4-BE49-F238E27FC236}">
                  <a16:creationId xmlns:a16="http://schemas.microsoft.com/office/drawing/2014/main" id="{70F00E5D-3E1D-4D2D-AE68-77B8594C6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475"/>
              <a:ext cx="59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Physical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layer</a:t>
              </a:r>
            </a:p>
          </p:txBody>
        </p:sp>
        <p:sp>
          <p:nvSpPr>
            <p:cNvPr id="26640" name="Rectangle 44">
              <a:extLst>
                <a:ext uri="{FF2B5EF4-FFF2-40B4-BE49-F238E27FC236}">
                  <a16:creationId xmlns:a16="http://schemas.microsoft.com/office/drawing/2014/main" id="{305035DA-D571-4FF3-A9B0-472FA8513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705"/>
              <a:ext cx="4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MAC</a:t>
              </a:r>
            </a:p>
          </p:txBody>
        </p:sp>
        <p:sp>
          <p:nvSpPr>
            <p:cNvPr id="26641" name="Rectangle 45">
              <a:extLst>
                <a:ext uri="{FF2B5EF4-FFF2-40B4-BE49-F238E27FC236}">
                  <a16:creationId xmlns:a16="http://schemas.microsoft.com/office/drawing/2014/main" id="{0BCBDCD0-7D8F-4FCC-974F-704176FE1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936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LLC</a:t>
              </a:r>
            </a:p>
          </p:txBody>
        </p:sp>
        <p:sp>
          <p:nvSpPr>
            <p:cNvPr id="26642" name="Rectangle 46">
              <a:extLst>
                <a:ext uri="{FF2B5EF4-FFF2-40B4-BE49-F238E27FC236}">
                  <a16:creationId xmlns:a16="http://schemas.microsoft.com/office/drawing/2014/main" id="{404B8FCD-86F2-4272-9F14-40A47A96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586"/>
              <a:ext cx="609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802.11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Wireless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 LAN</a:t>
              </a:r>
            </a:p>
          </p:txBody>
        </p:sp>
        <p:sp>
          <p:nvSpPr>
            <p:cNvPr id="128019" name="Rectangle 47" descr="Narrow horizontal">
              <a:extLst>
                <a:ext uri="{FF2B5EF4-FFF2-40B4-BE49-F238E27FC236}">
                  <a16:creationId xmlns:a16="http://schemas.microsoft.com/office/drawing/2014/main" id="{13B518D4-055A-4F12-933A-7226BAAFF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37"/>
              <a:ext cx="2695" cy="385"/>
            </a:xfrm>
            <a:prstGeom prst="rect">
              <a:avLst/>
            </a:prstGeom>
            <a:pattFill prst="narHorz">
              <a:fgClr>
                <a:schemeClr val="accent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6644" name="Text Box 48">
              <a:extLst>
                <a:ext uri="{FF2B5EF4-FFF2-40B4-BE49-F238E27FC236}">
                  <a16:creationId xmlns:a16="http://schemas.microsoft.com/office/drawing/2014/main" id="{AD21B180-35E6-446E-85B2-A4852A474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1424"/>
              <a:ext cx="1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26645" name="Line 49">
              <a:extLst>
                <a:ext uri="{FF2B5EF4-FFF2-40B4-BE49-F238E27FC236}">
                  <a16:creationId xmlns:a16="http://schemas.microsoft.com/office/drawing/2014/main" id="{5AF5169C-2B65-48EB-A215-EBBA1370B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092"/>
              <a:ext cx="1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50">
              <a:extLst>
                <a:ext uri="{FF2B5EF4-FFF2-40B4-BE49-F238E27FC236}">
                  <a16:creationId xmlns:a16="http://schemas.microsoft.com/office/drawing/2014/main" id="{9BD5D985-01A3-43AA-BBF0-FD5873424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1724"/>
              <a:ext cx="1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51">
              <a:extLst>
                <a:ext uri="{FF2B5EF4-FFF2-40B4-BE49-F238E27FC236}">
                  <a16:creationId xmlns:a16="http://schemas.microsoft.com/office/drawing/2014/main" id="{A397C495-B24D-48B4-B084-13057B8A3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1440"/>
              <a:ext cx="1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26648" name="Rectangle 52">
              <a:extLst>
                <a:ext uri="{FF2B5EF4-FFF2-40B4-BE49-F238E27FC236}">
                  <a16:creationId xmlns:a16="http://schemas.microsoft.com/office/drawing/2014/main" id="{486DF263-ED46-4E9E-B01D-D3DBFD9A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3386"/>
              <a:ext cx="65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Physical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layer</a:t>
              </a:r>
            </a:p>
          </p:txBody>
        </p:sp>
        <p:sp>
          <p:nvSpPr>
            <p:cNvPr id="128025" name="AutoShape 53">
              <a:extLst>
                <a:ext uri="{FF2B5EF4-FFF2-40B4-BE49-F238E27FC236}">
                  <a16:creationId xmlns:a16="http://schemas.microsoft.com/office/drawing/2014/main" id="{7EA1F0E9-0614-46FB-A932-E2E15ED22B9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917" y="-125"/>
              <a:ext cx="179" cy="2655"/>
            </a:xfrm>
            <a:prstGeom prst="leftBrace">
              <a:avLst>
                <a:gd name="adj1" fmla="val 37275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28026" name="AutoShape 54">
              <a:extLst>
                <a:ext uri="{FF2B5EF4-FFF2-40B4-BE49-F238E27FC236}">
                  <a16:creationId xmlns:a16="http://schemas.microsoft.com/office/drawing/2014/main" id="{DA86D748-FBD9-443C-8F25-7908001110C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177" y="670"/>
              <a:ext cx="208" cy="1045"/>
            </a:xfrm>
            <a:prstGeom prst="leftBrace">
              <a:avLst>
                <a:gd name="adj1" fmla="val 125721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26651" name="Text Box 55">
              <a:extLst>
                <a:ext uri="{FF2B5EF4-FFF2-40B4-BE49-F238E27FC236}">
                  <a16:creationId xmlns:a16="http://schemas.microsoft.com/office/drawing/2014/main" id="{24283C2B-B8A0-4130-AF34-2D77B8D7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862"/>
              <a:ext cx="5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OSI</a:t>
              </a:r>
            </a:p>
          </p:txBody>
        </p:sp>
        <p:sp>
          <p:nvSpPr>
            <p:cNvPr id="26652" name="Text Box 56">
              <a:extLst>
                <a:ext uri="{FF2B5EF4-FFF2-40B4-BE49-F238E27FC236}">
                  <a16:creationId xmlns:a16="http://schemas.microsoft.com/office/drawing/2014/main" id="{72458104-EA33-49E0-9236-A0EC59291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63"/>
              <a:ext cx="9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IEEE 802</a:t>
              </a:r>
            </a:p>
          </p:txBody>
        </p:sp>
        <p:sp>
          <p:nvSpPr>
            <p:cNvPr id="26653" name="Rectangle 57">
              <a:extLst>
                <a:ext uri="{FF2B5EF4-FFF2-40B4-BE49-F238E27FC236}">
                  <a16:creationId xmlns:a16="http://schemas.microsoft.com/office/drawing/2014/main" id="{35CC0264-767F-41B9-873C-3A0C2BD5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3456"/>
              <a:ext cx="1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Various physical layers</a:t>
              </a:r>
            </a:p>
          </p:txBody>
        </p:sp>
        <p:sp>
          <p:nvSpPr>
            <p:cNvPr id="26654" name="Line 58">
              <a:extLst>
                <a:ext uri="{FF2B5EF4-FFF2-40B4-BE49-F238E27FC236}">
                  <a16:creationId xmlns:a16="http://schemas.microsoft.com/office/drawing/2014/main" id="{0EE6D905-C0D6-4A8D-9D0D-80ED238F0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2494"/>
              <a:ext cx="0" cy="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Rectangle 59">
              <a:extLst>
                <a:ext uri="{FF2B5EF4-FFF2-40B4-BE49-F238E27FC236}">
                  <a16:creationId xmlns:a16="http://schemas.microsoft.com/office/drawing/2014/main" id="{6C4A5A19-4A2A-4F13-80F7-3E36E277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608"/>
              <a:ext cx="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ＭＳ Ｐゴシック" panose="020B0600070205080204" pitchFamily="34" charset="-128"/>
                </a:rPr>
                <a:t>LANs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D554C26-7188-4429-8C4A-13F5BE199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Link Control Layer</a:t>
            </a:r>
          </a:p>
        </p:txBody>
      </p:sp>
      <p:grpSp>
        <p:nvGrpSpPr>
          <p:cNvPr id="28674" name="Group 325">
            <a:extLst>
              <a:ext uri="{FF2B5EF4-FFF2-40B4-BE49-F238E27FC236}">
                <a16:creationId xmlns:a16="http://schemas.microsoft.com/office/drawing/2014/main" id="{53D089B7-C44F-4EDB-B9D0-17E83B46DA2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12888"/>
            <a:ext cx="6513513" cy="2833687"/>
            <a:chOff x="289" y="1509"/>
            <a:chExt cx="5471" cy="2380"/>
          </a:xfrm>
        </p:grpSpPr>
        <p:grpSp>
          <p:nvGrpSpPr>
            <p:cNvPr id="28676" name="Group 162">
              <a:extLst>
                <a:ext uri="{FF2B5EF4-FFF2-40B4-BE49-F238E27FC236}">
                  <a16:creationId xmlns:a16="http://schemas.microsoft.com/office/drawing/2014/main" id="{BB5B023B-BBE7-4AC9-85CC-81D371ECE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1529"/>
              <a:ext cx="1915" cy="474"/>
              <a:chOff x="849" y="1212"/>
              <a:chExt cx="2463" cy="677"/>
            </a:xfrm>
          </p:grpSpPr>
          <p:sp>
            <p:nvSpPr>
              <p:cNvPr id="28784" name="Rectangle 163">
                <a:extLst>
                  <a:ext uri="{FF2B5EF4-FFF2-40B4-BE49-F238E27FC236}">
                    <a16:creationId xmlns:a16="http://schemas.microsoft.com/office/drawing/2014/main" id="{13F428DA-102D-4B2E-AB34-009A100EB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" y="1224"/>
                <a:ext cx="24" cy="26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85" name="Rectangle 164">
                <a:extLst>
                  <a:ext uri="{FF2B5EF4-FFF2-40B4-BE49-F238E27FC236}">
                    <a16:creationId xmlns:a16="http://schemas.microsoft.com/office/drawing/2014/main" id="{F6BD1DB0-77AB-4932-A94D-133F44B0E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1216"/>
                <a:ext cx="24" cy="26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86" name="Rectangle 165">
                <a:extLst>
                  <a:ext uri="{FF2B5EF4-FFF2-40B4-BE49-F238E27FC236}">
                    <a16:creationId xmlns:a16="http://schemas.microsoft.com/office/drawing/2014/main" id="{345DC74A-B1DC-4B9B-90F4-6A0B028D8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1219"/>
                <a:ext cx="24" cy="26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87" name="Rectangle 166">
                <a:extLst>
                  <a:ext uri="{FF2B5EF4-FFF2-40B4-BE49-F238E27FC236}">
                    <a16:creationId xmlns:a16="http://schemas.microsoft.com/office/drawing/2014/main" id="{A64B44A9-9828-4E91-8F30-ECB413CBF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212"/>
                <a:ext cx="2431" cy="24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8788" name="Group 167">
                <a:extLst>
                  <a:ext uri="{FF2B5EF4-FFF2-40B4-BE49-F238E27FC236}">
                    <a16:creationId xmlns:a16="http://schemas.microsoft.com/office/drawing/2014/main" id="{14644ABA-A3FA-49B7-8722-E90289BC5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" y="1368"/>
                <a:ext cx="588" cy="521"/>
                <a:chOff x="849" y="1368"/>
                <a:chExt cx="588" cy="521"/>
              </a:xfrm>
            </p:grpSpPr>
            <p:grpSp>
              <p:nvGrpSpPr>
                <p:cNvPr id="28821" name="Group 168">
                  <a:extLst>
                    <a:ext uri="{FF2B5EF4-FFF2-40B4-BE49-F238E27FC236}">
                      <a16:creationId xmlns:a16="http://schemas.microsoft.com/office/drawing/2014/main" id="{23A6EDE5-BAC5-48F0-BE96-EBC0D31C5E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3" y="1694"/>
                  <a:ext cx="540" cy="165"/>
                  <a:chOff x="873" y="1694"/>
                  <a:chExt cx="540" cy="165"/>
                </a:xfrm>
              </p:grpSpPr>
              <p:sp>
                <p:nvSpPr>
                  <p:cNvPr id="28834" name="Rectangle 169">
                    <a:extLst>
                      <a:ext uri="{FF2B5EF4-FFF2-40B4-BE49-F238E27FC236}">
                        <a16:creationId xmlns:a16="http://schemas.microsoft.com/office/drawing/2014/main" id="{F783D6E9-EF97-4D89-8A46-CB5DFAC6D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3" y="1694"/>
                    <a:ext cx="540" cy="165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35" name="Rectangle 170">
                    <a:extLst>
                      <a:ext uri="{FF2B5EF4-FFF2-40B4-BE49-F238E27FC236}">
                        <a16:creationId xmlns:a16="http://schemas.microsoft.com/office/drawing/2014/main" id="{B2CDEDA0-5BCC-49E4-B25A-152CA97F47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2" y="1722"/>
                    <a:ext cx="188" cy="76"/>
                  </a:xfrm>
                  <a:prstGeom prst="rect">
                    <a:avLst/>
                  </a:prstGeom>
                  <a:solidFill>
                    <a:srgbClr val="80808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28822" name="Group 171">
                  <a:extLst>
                    <a:ext uri="{FF2B5EF4-FFF2-40B4-BE49-F238E27FC236}">
                      <a16:creationId xmlns:a16="http://schemas.microsoft.com/office/drawing/2014/main" id="{25CB6E91-797B-4C52-92F8-DA5E4FCFFA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1784"/>
                  <a:ext cx="588" cy="105"/>
                  <a:chOff x="849" y="1784"/>
                  <a:chExt cx="588" cy="105"/>
                </a:xfrm>
              </p:grpSpPr>
              <p:sp>
                <p:nvSpPr>
                  <p:cNvPr id="28831" name="Freeform 172">
                    <a:extLst>
                      <a:ext uri="{FF2B5EF4-FFF2-40B4-BE49-F238E27FC236}">
                        <a16:creationId xmlns:a16="http://schemas.microsoft.com/office/drawing/2014/main" id="{196601A8-4B26-4079-ABF0-28F48A5EB2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" y="1784"/>
                    <a:ext cx="588" cy="105"/>
                  </a:xfrm>
                  <a:custGeom>
                    <a:avLst/>
                    <a:gdLst>
                      <a:gd name="T0" fmla="*/ 74 w 1176"/>
                      <a:gd name="T1" fmla="*/ 0 h 210"/>
                      <a:gd name="T2" fmla="*/ 517 w 1176"/>
                      <a:gd name="T3" fmla="*/ 0 h 210"/>
                      <a:gd name="T4" fmla="*/ 587 w 1176"/>
                      <a:gd name="T5" fmla="*/ 95 h 210"/>
                      <a:gd name="T6" fmla="*/ 588 w 1176"/>
                      <a:gd name="T7" fmla="*/ 99 h 210"/>
                      <a:gd name="T8" fmla="*/ 586 w 1176"/>
                      <a:gd name="T9" fmla="*/ 103 h 210"/>
                      <a:gd name="T10" fmla="*/ 581 w 1176"/>
                      <a:gd name="T11" fmla="*/ 105 h 210"/>
                      <a:gd name="T12" fmla="*/ 9 w 1176"/>
                      <a:gd name="T13" fmla="*/ 105 h 210"/>
                      <a:gd name="T14" fmla="*/ 3 w 1176"/>
                      <a:gd name="T15" fmla="*/ 103 h 210"/>
                      <a:gd name="T16" fmla="*/ 0 w 1176"/>
                      <a:gd name="T17" fmla="*/ 98 h 210"/>
                      <a:gd name="T18" fmla="*/ 1 w 1176"/>
                      <a:gd name="T19" fmla="*/ 93 h 210"/>
                      <a:gd name="T20" fmla="*/ 74 w 1176"/>
                      <a:gd name="T21" fmla="*/ 0 h 21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176" h="210">
                        <a:moveTo>
                          <a:pt x="147" y="0"/>
                        </a:moveTo>
                        <a:lnTo>
                          <a:pt x="1033" y="0"/>
                        </a:lnTo>
                        <a:lnTo>
                          <a:pt x="1173" y="189"/>
                        </a:lnTo>
                        <a:lnTo>
                          <a:pt x="1176" y="198"/>
                        </a:lnTo>
                        <a:lnTo>
                          <a:pt x="1171" y="206"/>
                        </a:lnTo>
                        <a:lnTo>
                          <a:pt x="1161" y="210"/>
                        </a:lnTo>
                        <a:lnTo>
                          <a:pt x="17" y="210"/>
                        </a:lnTo>
                        <a:lnTo>
                          <a:pt x="6" y="205"/>
                        </a:lnTo>
                        <a:lnTo>
                          <a:pt x="0" y="196"/>
                        </a:lnTo>
                        <a:lnTo>
                          <a:pt x="2" y="186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32" name="Freeform 173">
                    <a:extLst>
                      <a:ext uri="{FF2B5EF4-FFF2-40B4-BE49-F238E27FC236}">
                        <a16:creationId xmlns:a16="http://schemas.microsoft.com/office/drawing/2014/main" id="{2BE1B57A-5A86-4594-92F1-9AD9F7EA91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1806"/>
                    <a:ext cx="390" cy="67"/>
                  </a:xfrm>
                  <a:custGeom>
                    <a:avLst/>
                    <a:gdLst>
                      <a:gd name="T0" fmla="*/ 52 w 781"/>
                      <a:gd name="T1" fmla="*/ 0 h 134"/>
                      <a:gd name="T2" fmla="*/ 372 w 781"/>
                      <a:gd name="T3" fmla="*/ 0 h 134"/>
                      <a:gd name="T4" fmla="*/ 390 w 781"/>
                      <a:gd name="T5" fmla="*/ 67 h 134"/>
                      <a:gd name="T6" fmla="*/ 0 w 781"/>
                      <a:gd name="T7" fmla="*/ 67 h 134"/>
                      <a:gd name="T8" fmla="*/ 52 w 781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81" h="134">
                        <a:moveTo>
                          <a:pt x="105" y="0"/>
                        </a:moveTo>
                        <a:lnTo>
                          <a:pt x="745" y="0"/>
                        </a:lnTo>
                        <a:lnTo>
                          <a:pt x="781" y="134"/>
                        </a:lnTo>
                        <a:lnTo>
                          <a:pt x="0" y="134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33" name="Freeform 174">
                    <a:extLst>
                      <a:ext uri="{FF2B5EF4-FFF2-40B4-BE49-F238E27FC236}">
                        <a16:creationId xmlns:a16="http://schemas.microsoft.com/office/drawing/2014/main" id="{ECA1D10D-E692-4989-B73C-4546D9F76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5" y="1806"/>
                    <a:ext cx="119" cy="67"/>
                  </a:xfrm>
                  <a:custGeom>
                    <a:avLst/>
                    <a:gdLst>
                      <a:gd name="T0" fmla="*/ 0 w 236"/>
                      <a:gd name="T1" fmla="*/ 0 h 134"/>
                      <a:gd name="T2" fmla="*/ 70 w 236"/>
                      <a:gd name="T3" fmla="*/ 0 h 134"/>
                      <a:gd name="T4" fmla="*/ 119 w 236"/>
                      <a:gd name="T5" fmla="*/ 67 h 134"/>
                      <a:gd name="T6" fmla="*/ 22 w 236"/>
                      <a:gd name="T7" fmla="*/ 67 h 134"/>
                      <a:gd name="T8" fmla="*/ 0 w 236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6" h="134">
                        <a:moveTo>
                          <a:pt x="0" y="0"/>
                        </a:moveTo>
                        <a:lnTo>
                          <a:pt x="139" y="0"/>
                        </a:lnTo>
                        <a:lnTo>
                          <a:pt x="236" y="134"/>
                        </a:lnTo>
                        <a:lnTo>
                          <a:pt x="44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23" name="Group 175">
                  <a:extLst>
                    <a:ext uri="{FF2B5EF4-FFF2-40B4-BE49-F238E27FC236}">
                      <a16:creationId xmlns:a16="http://schemas.microsoft.com/office/drawing/2014/main" id="{B8474D68-31A9-4847-9A7E-29A50B2DF7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1368"/>
                  <a:ext cx="392" cy="322"/>
                  <a:chOff x="948" y="1368"/>
                  <a:chExt cx="392" cy="322"/>
                </a:xfrm>
              </p:grpSpPr>
              <p:sp>
                <p:nvSpPr>
                  <p:cNvPr id="28824" name="Rectangle 176">
                    <a:extLst>
                      <a:ext uri="{FF2B5EF4-FFF2-40B4-BE49-F238E27FC236}">
                        <a16:creationId xmlns:a16="http://schemas.microsoft.com/office/drawing/2014/main" id="{6DDA72AA-39AC-4685-9054-F32FEFB6F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8" y="1368"/>
                    <a:ext cx="392" cy="32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5" name="Rectangle 177">
                    <a:extLst>
                      <a:ext uri="{FF2B5EF4-FFF2-40B4-BE49-F238E27FC236}">
                        <a16:creationId xmlns:a16="http://schemas.microsoft.com/office/drawing/2014/main" id="{6C0389F4-C5A8-4A84-AB51-88B2AA9A47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3" y="1395"/>
                    <a:ext cx="342" cy="272"/>
                  </a:xfrm>
                  <a:prstGeom prst="rect">
                    <a:avLst/>
                  </a:prstGeom>
                  <a:solidFill>
                    <a:srgbClr val="114FFB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6" name="Rectangle 178">
                    <a:extLst>
                      <a:ext uri="{FF2B5EF4-FFF2-40B4-BE49-F238E27FC236}">
                        <a16:creationId xmlns:a16="http://schemas.microsoft.com/office/drawing/2014/main" id="{B229B39C-FE35-4E82-8AA6-048AD8100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1395"/>
                    <a:ext cx="48" cy="27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7" name="Rectangle 179">
                    <a:extLst>
                      <a:ext uri="{FF2B5EF4-FFF2-40B4-BE49-F238E27FC236}">
                        <a16:creationId xmlns:a16="http://schemas.microsoft.com/office/drawing/2014/main" id="{40216FAB-5F95-478A-B892-31F4FDBD9F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1409"/>
                    <a:ext cx="24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8" name="Oval 180">
                    <a:extLst>
                      <a:ext uri="{FF2B5EF4-FFF2-40B4-BE49-F238E27FC236}">
                        <a16:creationId xmlns:a16="http://schemas.microsoft.com/office/drawing/2014/main" id="{39E47471-1512-43CA-9777-99747926AF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8" y="1527"/>
                    <a:ext cx="19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9" name="Oval 181">
                    <a:extLst>
                      <a:ext uri="{FF2B5EF4-FFF2-40B4-BE49-F238E27FC236}">
                        <a16:creationId xmlns:a16="http://schemas.microsoft.com/office/drawing/2014/main" id="{8435BDF1-BCCD-44EC-A3D0-5E0E554399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8" y="1576"/>
                    <a:ext cx="19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30" name="Oval 182">
                    <a:extLst>
                      <a:ext uri="{FF2B5EF4-FFF2-40B4-BE49-F238E27FC236}">
                        <a16:creationId xmlns:a16="http://schemas.microsoft.com/office/drawing/2014/main" id="{EDB88590-002C-449A-B25F-A889F4B8AA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8" y="1623"/>
                    <a:ext cx="19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28789" name="Group 183">
                <a:extLst>
                  <a:ext uri="{FF2B5EF4-FFF2-40B4-BE49-F238E27FC236}">
                    <a16:creationId xmlns:a16="http://schemas.microsoft.com/office/drawing/2014/main" id="{DB4764DE-0F5F-40F0-B51D-B770DA41B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1" y="1368"/>
                <a:ext cx="587" cy="521"/>
                <a:chOff x="1761" y="1368"/>
                <a:chExt cx="587" cy="521"/>
              </a:xfrm>
            </p:grpSpPr>
            <p:grpSp>
              <p:nvGrpSpPr>
                <p:cNvPr id="28806" name="Group 184">
                  <a:extLst>
                    <a:ext uri="{FF2B5EF4-FFF2-40B4-BE49-F238E27FC236}">
                      <a16:creationId xmlns:a16="http://schemas.microsoft.com/office/drawing/2014/main" id="{3E3CF19D-00F2-44E5-996F-4A85F93B87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84" y="1694"/>
                  <a:ext cx="540" cy="165"/>
                  <a:chOff x="1784" y="1694"/>
                  <a:chExt cx="540" cy="165"/>
                </a:xfrm>
              </p:grpSpPr>
              <p:sp>
                <p:nvSpPr>
                  <p:cNvPr id="28819" name="Rectangle 185">
                    <a:extLst>
                      <a:ext uri="{FF2B5EF4-FFF2-40B4-BE49-F238E27FC236}">
                        <a16:creationId xmlns:a16="http://schemas.microsoft.com/office/drawing/2014/main" id="{A3B3A588-C45D-474F-AD17-D5ADCFD950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4" y="1694"/>
                    <a:ext cx="540" cy="165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20" name="Rectangle 186">
                    <a:extLst>
                      <a:ext uri="{FF2B5EF4-FFF2-40B4-BE49-F238E27FC236}">
                        <a16:creationId xmlns:a16="http://schemas.microsoft.com/office/drawing/2014/main" id="{4311D384-F216-4183-B714-66392CF97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4" y="1722"/>
                    <a:ext cx="187" cy="76"/>
                  </a:xfrm>
                  <a:prstGeom prst="rect">
                    <a:avLst/>
                  </a:prstGeom>
                  <a:solidFill>
                    <a:srgbClr val="80808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28807" name="Group 187">
                  <a:extLst>
                    <a:ext uri="{FF2B5EF4-FFF2-40B4-BE49-F238E27FC236}">
                      <a16:creationId xmlns:a16="http://schemas.microsoft.com/office/drawing/2014/main" id="{16D4F3A9-F912-4417-BC54-1ADEEC3D7D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61" y="1784"/>
                  <a:ext cx="587" cy="105"/>
                  <a:chOff x="1761" y="1784"/>
                  <a:chExt cx="587" cy="105"/>
                </a:xfrm>
              </p:grpSpPr>
              <p:sp>
                <p:nvSpPr>
                  <p:cNvPr id="28816" name="Freeform 188">
                    <a:extLst>
                      <a:ext uri="{FF2B5EF4-FFF2-40B4-BE49-F238E27FC236}">
                        <a16:creationId xmlns:a16="http://schemas.microsoft.com/office/drawing/2014/main" id="{A3C5A94E-BEEF-46C3-BDD4-A4B5506015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1" y="1784"/>
                    <a:ext cx="587" cy="105"/>
                  </a:xfrm>
                  <a:custGeom>
                    <a:avLst/>
                    <a:gdLst>
                      <a:gd name="T0" fmla="*/ 74 w 1174"/>
                      <a:gd name="T1" fmla="*/ 0 h 210"/>
                      <a:gd name="T2" fmla="*/ 517 w 1174"/>
                      <a:gd name="T3" fmla="*/ 0 h 210"/>
                      <a:gd name="T4" fmla="*/ 586 w 1174"/>
                      <a:gd name="T5" fmla="*/ 95 h 210"/>
                      <a:gd name="T6" fmla="*/ 587 w 1174"/>
                      <a:gd name="T7" fmla="*/ 99 h 210"/>
                      <a:gd name="T8" fmla="*/ 585 w 1174"/>
                      <a:gd name="T9" fmla="*/ 103 h 210"/>
                      <a:gd name="T10" fmla="*/ 580 w 1174"/>
                      <a:gd name="T11" fmla="*/ 105 h 210"/>
                      <a:gd name="T12" fmla="*/ 8 w 1174"/>
                      <a:gd name="T13" fmla="*/ 105 h 210"/>
                      <a:gd name="T14" fmla="*/ 3 w 1174"/>
                      <a:gd name="T15" fmla="*/ 103 h 210"/>
                      <a:gd name="T16" fmla="*/ 0 w 1174"/>
                      <a:gd name="T17" fmla="*/ 98 h 210"/>
                      <a:gd name="T18" fmla="*/ 1 w 1174"/>
                      <a:gd name="T19" fmla="*/ 93 h 210"/>
                      <a:gd name="T20" fmla="*/ 74 w 1174"/>
                      <a:gd name="T21" fmla="*/ 0 h 21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174" h="210">
                        <a:moveTo>
                          <a:pt x="147" y="0"/>
                        </a:moveTo>
                        <a:lnTo>
                          <a:pt x="1033" y="0"/>
                        </a:lnTo>
                        <a:lnTo>
                          <a:pt x="1172" y="189"/>
                        </a:lnTo>
                        <a:lnTo>
                          <a:pt x="1174" y="198"/>
                        </a:lnTo>
                        <a:lnTo>
                          <a:pt x="1169" y="206"/>
                        </a:lnTo>
                        <a:lnTo>
                          <a:pt x="1160" y="210"/>
                        </a:lnTo>
                        <a:lnTo>
                          <a:pt x="15" y="210"/>
                        </a:lnTo>
                        <a:lnTo>
                          <a:pt x="6" y="205"/>
                        </a:lnTo>
                        <a:lnTo>
                          <a:pt x="0" y="196"/>
                        </a:lnTo>
                        <a:lnTo>
                          <a:pt x="1" y="186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17" name="Freeform 189">
                    <a:extLst>
                      <a:ext uri="{FF2B5EF4-FFF2-40B4-BE49-F238E27FC236}">
                        <a16:creationId xmlns:a16="http://schemas.microsoft.com/office/drawing/2014/main" id="{BA74347A-B903-4E57-8187-2750C0D82E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3" y="1806"/>
                    <a:ext cx="391" cy="67"/>
                  </a:xfrm>
                  <a:custGeom>
                    <a:avLst/>
                    <a:gdLst>
                      <a:gd name="T0" fmla="*/ 53 w 781"/>
                      <a:gd name="T1" fmla="*/ 0 h 134"/>
                      <a:gd name="T2" fmla="*/ 372 w 781"/>
                      <a:gd name="T3" fmla="*/ 0 h 134"/>
                      <a:gd name="T4" fmla="*/ 391 w 781"/>
                      <a:gd name="T5" fmla="*/ 67 h 134"/>
                      <a:gd name="T6" fmla="*/ 0 w 781"/>
                      <a:gd name="T7" fmla="*/ 67 h 134"/>
                      <a:gd name="T8" fmla="*/ 53 w 781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81" h="134">
                        <a:moveTo>
                          <a:pt x="105" y="0"/>
                        </a:moveTo>
                        <a:lnTo>
                          <a:pt x="744" y="0"/>
                        </a:lnTo>
                        <a:lnTo>
                          <a:pt x="781" y="134"/>
                        </a:lnTo>
                        <a:lnTo>
                          <a:pt x="0" y="134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18" name="Freeform 190">
                    <a:extLst>
                      <a:ext uri="{FF2B5EF4-FFF2-40B4-BE49-F238E27FC236}">
                        <a16:creationId xmlns:a16="http://schemas.microsoft.com/office/drawing/2014/main" id="{6740A77D-CA51-4359-85C3-6AFFCD265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6" y="1806"/>
                    <a:ext cx="119" cy="67"/>
                  </a:xfrm>
                  <a:custGeom>
                    <a:avLst/>
                    <a:gdLst>
                      <a:gd name="T0" fmla="*/ 0 w 238"/>
                      <a:gd name="T1" fmla="*/ 0 h 134"/>
                      <a:gd name="T2" fmla="*/ 71 w 238"/>
                      <a:gd name="T3" fmla="*/ 0 h 134"/>
                      <a:gd name="T4" fmla="*/ 119 w 238"/>
                      <a:gd name="T5" fmla="*/ 67 h 134"/>
                      <a:gd name="T6" fmla="*/ 22 w 238"/>
                      <a:gd name="T7" fmla="*/ 67 h 134"/>
                      <a:gd name="T8" fmla="*/ 0 w 238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8" h="134">
                        <a:moveTo>
                          <a:pt x="0" y="0"/>
                        </a:moveTo>
                        <a:lnTo>
                          <a:pt x="141" y="0"/>
                        </a:lnTo>
                        <a:lnTo>
                          <a:pt x="238" y="134"/>
                        </a:lnTo>
                        <a:lnTo>
                          <a:pt x="44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08" name="Group 191">
                  <a:extLst>
                    <a:ext uri="{FF2B5EF4-FFF2-40B4-BE49-F238E27FC236}">
                      <a16:creationId xmlns:a16="http://schemas.microsoft.com/office/drawing/2014/main" id="{EB7051B2-31BC-4FB0-9079-A6478A4F5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368"/>
                  <a:ext cx="392" cy="322"/>
                  <a:chOff x="1859" y="1368"/>
                  <a:chExt cx="392" cy="322"/>
                </a:xfrm>
              </p:grpSpPr>
              <p:sp>
                <p:nvSpPr>
                  <p:cNvPr id="28809" name="Rectangle 192">
                    <a:extLst>
                      <a:ext uri="{FF2B5EF4-FFF2-40B4-BE49-F238E27FC236}">
                        <a16:creationId xmlns:a16="http://schemas.microsoft.com/office/drawing/2014/main" id="{B49DF4A9-38CD-4727-ABDF-FDFD7B9F6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9" y="1368"/>
                    <a:ext cx="392" cy="32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0" name="Rectangle 193">
                    <a:extLst>
                      <a:ext uri="{FF2B5EF4-FFF2-40B4-BE49-F238E27FC236}">
                        <a16:creationId xmlns:a16="http://schemas.microsoft.com/office/drawing/2014/main" id="{45F92018-BF49-4CC0-A187-834D3AD2B1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1395"/>
                    <a:ext cx="341" cy="272"/>
                  </a:xfrm>
                  <a:prstGeom prst="rect">
                    <a:avLst/>
                  </a:prstGeom>
                  <a:solidFill>
                    <a:srgbClr val="114FFB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1" name="Rectangle 194">
                    <a:extLst>
                      <a:ext uri="{FF2B5EF4-FFF2-40B4-BE49-F238E27FC236}">
                        <a16:creationId xmlns:a16="http://schemas.microsoft.com/office/drawing/2014/main" id="{E9DC93FA-C1D3-4F0D-A58A-A94E0D1B05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5" y="1395"/>
                    <a:ext cx="50" cy="27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2" name="Rectangle 195">
                    <a:extLst>
                      <a:ext uri="{FF2B5EF4-FFF2-40B4-BE49-F238E27FC236}">
                        <a16:creationId xmlns:a16="http://schemas.microsoft.com/office/drawing/2014/main" id="{64BF26AF-1323-4FCB-A078-2F2DABEF8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7" y="1409"/>
                    <a:ext cx="25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3" name="Oval 196">
                    <a:extLst>
                      <a:ext uri="{FF2B5EF4-FFF2-40B4-BE49-F238E27FC236}">
                        <a16:creationId xmlns:a16="http://schemas.microsoft.com/office/drawing/2014/main" id="{0D500CCC-5C99-4FED-A490-62AE4E6448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0" y="1527"/>
                    <a:ext cx="18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4" name="Oval 197">
                    <a:extLst>
                      <a:ext uri="{FF2B5EF4-FFF2-40B4-BE49-F238E27FC236}">
                        <a16:creationId xmlns:a16="http://schemas.microsoft.com/office/drawing/2014/main" id="{8D39526B-A409-40F7-A1B6-C88D26222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0" y="1576"/>
                    <a:ext cx="18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15" name="Oval 198">
                    <a:extLst>
                      <a:ext uri="{FF2B5EF4-FFF2-40B4-BE49-F238E27FC236}">
                        <a16:creationId xmlns:a16="http://schemas.microsoft.com/office/drawing/2014/main" id="{04D897A8-8C47-4F52-8AF2-DBD5669157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0" y="1623"/>
                    <a:ext cx="18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28790" name="Group 199">
                <a:extLst>
                  <a:ext uri="{FF2B5EF4-FFF2-40B4-BE49-F238E27FC236}">
                    <a16:creationId xmlns:a16="http://schemas.microsoft.com/office/drawing/2014/main" id="{2B5F57C8-140C-4EDA-A7E5-444A38CE43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5" y="1368"/>
                <a:ext cx="587" cy="521"/>
                <a:chOff x="2715" y="1368"/>
                <a:chExt cx="587" cy="521"/>
              </a:xfrm>
            </p:grpSpPr>
            <p:grpSp>
              <p:nvGrpSpPr>
                <p:cNvPr id="28791" name="Group 200">
                  <a:extLst>
                    <a:ext uri="{FF2B5EF4-FFF2-40B4-BE49-F238E27FC236}">
                      <a16:creationId xmlns:a16="http://schemas.microsoft.com/office/drawing/2014/main" id="{E16188B7-B38B-4D28-A2FB-868C6462E5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7" y="1694"/>
                  <a:ext cx="541" cy="165"/>
                  <a:chOff x="2737" y="1694"/>
                  <a:chExt cx="541" cy="165"/>
                </a:xfrm>
              </p:grpSpPr>
              <p:sp>
                <p:nvSpPr>
                  <p:cNvPr id="28804" name="Rectangle 201">
                    <a:extLst>
                      <a:ext uri="{FF2B5EF4-FFF2-40B4-BE49-F238E27FC236}">
                        <a16:creationId xmlns:a16="http://schemas.microsoft.com/office/drawing/2014/main" id="{BA84B252-315A-46C1-B198-3017D9C95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7" y="1694"/>
                    <a:ext cx="541" cy="165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05" name="Rectangle 202">
                    <a:extLst>
                      <a:ext uri="{FF2B5EF4-FFF2-40B4-BE49-F238E27FC236}">
                        <a16:creationId xmlns:a16="http://schemas.microsoft.com/office/drawing/2014/main" id="{18509035-31FF-4683-9CF6-18F113A89D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722"/>
                    <a:ext cx="187" cy="76"/>
                  </a:xfrm>
                  <a:prstGeom prst="rect">
                    <a:avLst/>
                  </a:prstGeom>
                  <a:solidFill>
                    <a:srgbClr val="80808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28792" name="Group 203">
                  <a:extLst>
                    <a:ext uri="{FF2B5EF4-FFF2-40B4-BE49-F238E27FC236}">
                      <a16:creationId xmlns:a16="http://schemas.microsoft.com/office/drawing/2014/main" id="{6760FBBC-F01F-4458-87E4-4C76A81C5B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15" y="1784"/>
                  <a:ext cx="587" cy="105"/>
                  <a:chOff x="2715" y="1784"/>
                  <a:chExt cx="587" cy="105"/>
                </a:xfrm>
              </p:grpSpPr>
              <p:sp>
                <p:nvSpPr>
                  <p:cNvPr id="28801" name="Freeform 204">
                    <a:extLst>
                      <a:ext uri="{FF2B5EF4-FFF2-40B4-BE49-F238E27FC236}">
                        <a16:creationId xmlns:a16="http://schemas.microsoft.com/office/drawing/2014/main" id="{4EDA18E2-17B5-4CD2-9622-1A6A4DCDA5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5" y="1784"/>
                    <a:ext cx="587" cy="105"/>
                  </a:xfrm>
                  <a:custGeom>
                    <a:avLst/>
                    <a:gdLst>
                      <a:gd name="T0" fmla="*/ 73 w 1175"/>
                      <a:gd name="T1" fmla="*/ 0 h 210"/>
                      <a:gd name="T2" fmla="*/ 516 w 1175"/>
                      <a:gd name="T3" fmla="*/ 0 h 210"/>
                      <a:gd name="T4" fmla="*/ 586 w 1175"/>
                      <a:gd name="T5" fmla="*/ 95 h 210"/>
                      <a:gd name="T6" fmla="*/ 587 w 1175"/>
                      <a:gd name="T7" fmla="*/ 99 h 210"/>
                      <a:gd name="T8" fmla="*/ 585 w 1175"/>
                      <a:gd name="T9" fmla="*/ 103 h 210"/>
                      <a:gd name="T10" fmla="*/ 581 w 1175"/>
                      <a:gd name="T11" fmla="*/ 105 h 210"/>
                      <a:gd name="T12" fmla="*/ 8 w 1175"/>
                      <a:gd name="T13" fmla="*/ 105 h 210"/>
                      <a:gd name="T14" fmla="*/ 3 w 1175"/>
                      <a:gd name="T15" fmla="*/ 103 h 210"/>
                      <a:gd name="T16" fmla="*/ 0 w 1175"/>
                      <a:gd name="T17" fmla="*/ 98 h 210"/>
                      <a:gd name="T18" fmla="*/ 1 w 1175"/>
                      <a:gd name="T19" fmla="*/ 93 h 210"/>
                      <a:gd name="T20" fmla="*/ 73 w 1175"/>
                      <a:gd name="T21" fmla="*/ 0 h 21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175" h="210">
                        <a:moveTo>
                          <a:pt x="147" y="0"/>
                        </a:moveTo>
                        <a:lnTo>
                          <a:pt x="1033" y="0"/>
                        </a:lnTo>
                        <a:lnTo>
                          <a:pt x="1173" y="189"/>
                        </a:lnTo>
                        <a:lnTo>
                          <a:pt x="1175" y="198"/>
                        </a:lnTo>
                        <a:lnTo>
                          <a:pt x="1171" y="206"/>
                        </a:lnTo>
                        <a:lnTo>
                          <a:pt x="1162" y="210"/>
                        </a:lnTo>
                        <a:lnTo>
                          <a:pt x="16" y="210"/>
                        </a:lnTo>
                        <a:lnTo>
                          <a:pt x="7" y="205"/>
                        </a:lnTo>
                        <a:lnTo>
                          <a:pt x="0" y="196"/>
                        </a:lnTo>
                        <a:lnTo>
                          <a:pt x="3" y="186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02" name="Freeform 205">
                    <a:extLst>
                      <a:ext uri="{FF2B5EF4-FFF2-40B4-BE49-F238E27FC236}">
                        <a16:creationId xmlns:a16="http://schemas.microsoft.com/office/drawing/2014/main" id="{D3462ED8-D0C2-4198-9817-394BAD7A09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806"/>
                    <a:ext cx="391" cy="67"/>
                  </a:xfrm>
                  <a:custGeom>
                    <a:avLst/>
                    <a:gdLst>
                      <a:gd name="T0" fmla="*/ 53 w 782"/>
                      <a:gd name="T1" fmla="*/ 0 h 134"/>
                      <a:gd name="T2" fmla="*/ 373 w 782"/>
                      <a:gd name="T3" fmla="*/ 0 h 134"/>
                      <a:gd name="T4" fmla="*/ 391 w 782"/>
                      <a:gd name="T5" fmla="*/ 67 h 134"/>
                      <a:gd name="T6" fmla="*/ 0 w 782"/>
                      <a:gd name="T7" fmla="*/ 67 h 134"/>
                      <a:gd name="T8" fmla="*/ 53 w 782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82" h="134">
                        <a:moveTo>
                          <a:pt x="105" y="0"/>
                        </a:moveTo>
                        <a:lnTo>
                          <a:pt x="745" y="0"/>
                        </a:lnTo>
                        <a:lnTo>
                          <a:pt x="782" y="134"/>
                        </a:lnTo>
                        <a:lnTo>
                          <a:pt x="0" y="134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803" name="Freeform 206">
                    <a:extLst>
                      <a:ext uri="{FF2B5EF4-FFF2-40B4-BE49-F238E27FC236}">
                        <a16:creationId xmlns:a16="http://schemas.microsoft.com/office/drawing/2014/main" id="{0ED11583-404E-4657-88B7-62BBE473C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0" y="1806"/>
                    <a:ext cx="119" cy="67"/>
                  </a:xfrm>
                  <a:custGeom>
                    <a:avLst/>
                    <a:gdLst>
                      <a:gd name="T0" fmla="*/ 0 w 238"/>
                      <a:gd name="T1" fmla="*/ 0 h 134"/>
                      <a:gd name="T2" fmla="*/ 70 w 238"/>
                      <a:gd name="T3" fmla="*/ 0 h 134"/>
                      <a:gd name="T4" fmla="*/ 119 w 238"/>
                      <a:gd name="T5" fmla="*/ 67 h 134"/>
                      <a:gd name="T6" fmla="*/ 22 w 238"/>
                      <a:gd name="T7" fmla="*/ 67 h 134"/>
                      <a:gd name="T8" fmla="*/ 0 w 238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8" h="134">
                        <a:moveTo>
                          <a:pt x="0" y="0"/>
                        </a:moveTo>
                        <a:lnTo>
                          <a:pt x="140" y="0"/>
                        </a:lnTo>
                        <a:lnTo>
                          <a:pt x="238" y="134"/>
                        </a:lnTo>
                        <a:lnTo>
                          <a:pt x="44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793" name="Group 207">
                  <a:extLst>
                    <a:ext uri="{FF2B5EF4-FFF2-40B4-BE49-F238E27FC236}">
                      <a16:creationId xmlns:a16="http://schemas.microsoft.com/office/drawing/2014/main" id="{E964A658-DDD8-48D1-BA64-A5D59F9507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3" y="1368"/>
                  <a:ext cx="392" cy="322"/>
                  <a:chOff x="2813" y="1368"/>
                  <a:chExt cx="392" cy="322"/>
                </a:xfrm>
              </p:grpSpPr>
              <p:sp>
                <p:nvSpPr>
                  <p:cNvPr id="28794" name="Rectangle 208">
                    <a:extLst>
                      <a:ext uri="{FF2B5EF4-FFF2-40B4-BE49-F238E27FC236}">
                        <a16:creationId xmlns:a16="http://schemas.microsoft.com/office/drawing/2014/main" id="{250C3C31-BB11-4B01-A167-E10775FBBC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3" y="1368"/>
                    <a:ext cx="392" cy="32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795" name="Rectangle 209">
                    <a:extLst>
                      <a:ext uri="{FF2B5EF4-FFF2-40B4-BE49-F238E27FC236}">
                        <a16:creationId xmlns:a16="http://schemas.microsoft.com/office/drawing/2014/main" id="{C4C5FDEE-3DA6-4463-865E-BD7A2EDEB0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8" y="1395"/>
                    <a:ext cx="342" cy="272"/>
                  </a:xfrm>
                  <a:prstGeom prst="rect">
                    <a:avLst/>
                  </a:prstGeom>
                  <a:solidFill>
                    <a:srgbClr val="114FFB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796" name="Rectangle 210">
                    <a:extLst>
                      <a:ext uri="{FF2B5EF4-FFF2-40B4-BE49-F238E27FC236}">
                        <a16:creationId xmlns:a16="http://schemas.microsoft.com/office/drawing/2014/main" id="{1D467671-99D3-430A-A367-7295F8C7E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0" y="1395"/>
                    <a:ext cx="48" cy="272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797" name="Rectangle 211">
                    <a:extLst>
                      <a:ext uri="{FF2B5EF4-FFF2-40B4-BE49-F238E27FC236}">
                        <a16:creationId xmlns:a16="http://schemas.microsoft.com/office/drawing/2014/main" id="{9C9E3AE0-28D6-43A5-8093-7ECCB8F534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1409"/>
                    <a:ext cx="24" cy="19"/>
                  </a:xfrm>
                  <a:prstGeom prst="rect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798" name="Oval 212">
                    <a:extLst>
                      <a:ext uri="{FF2B5EF4-FFF2-40B4-BE49-F238E27FC236}">
                        <a16:creationId xmlns:a16="http://schemas.microsoft.com/office/drawing/2014/main" id="{13E3991A-DE4D-4AF7-A8C8-1E4EF6424A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3" y="1527"/>
                    <a:ext cx="19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799" name="Oval 213">
                    <a:extLst>
                      <a:ext uri="{FF2B5EF4-FFF2-40B4-BE49-F238E27FC236}">
                        <a16:creationId xmlns:a16="http://schemas.microsoft.com/office/drawing/2014/main" id="{2248C0BC-742E-4CF8-A90E-8C2DA0C7FD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3" y="1576"/>
                    <a:ext cx="19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8800" name="Oval 214">
                    <a:extLst>
                      <a:ext uri="{FF2B5EF4-FFF2-40B4-BE49-F238E27FC236}">
                        <a16:creationId xmlns:a16="http://schemas.microsoft.com/office/drawing/2014/main" id="{72EC98F4-0FCD-4F6E-B386-440316B7FC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3" y="1623"/>
                    <a:ext cx="19" cy="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grpSp>
          <p:nvGrpSpPr>
            <p:cNvPr id="28677" name="Group 324">
              <a:extLst>
                <a:ext uri="{FF2B5EF4-FFF2-40B4-BE49-F238E27FC236}">
                  <a16:creationId xmlns:a16="http://schemas.microsoft.com/office/drawing/2014/main" id="{70CE1A61-2BB1-4650-BAE2-B3D838C1A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539"/>
              <a:ext cx="2523" cy="1350"/>
              <a:chOff x="184" y="1743"/>
              <a:chExt cx="2523" cy="1350"/>
            </a:xfrm>
          </p:grpSpPr>
          <p:grpSp>
            <p:nvGrpSpPr>
              <p:cNvPr id="28763" name="Group 215">
                <a:extLst>
                  <a:ext uri="{FF2B5EF4-FFF2-40B4-BE49-F238E27FC236}">
                    <a16:creationId xmlns:a16="http://schemas.microsoft.com/office/drawing/2014/main" id="{9DB7F9CA-8A3A-40A2-842D-CD0B815D82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" y="2227"/>
                <a:ext cx="471" cy="723"/>
                <a:chOff x="1313" y="2446"/>
                <a:chExt cx="605" cy="1034"/>
              </a:xfrm>
            </p:grpSpPr>
            <p:sp>
              <p:nvSpPr>
                <p:cNvPr id="564440" name="Rectangle 216" descr="Narrow horizontal">
                  <a:extLst>
                    <a:ext uri="{FF2B5EF4-FFF2-40B4-BE49-F238E27FC236}">
                      <a16:creationId xmlns:a16="http://schemas.microsoft.com/office/drawing/2014/main" id="{8ACA9E6D-E9A7-45A2-A992-B9656F190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3" y="3114"/>
                  <a:ext cx="599" cy="366"/>
                </a:xfrm>
                <a:prstGeom prst="rect">
                  <a:avLst/>
                </a:prstGeom>
                <a:pattFill prst="narHorz">
                  <a:fgClr>
                    <a:schemeClr val="accent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PHY</a:t>
                  </a:r>
                </a:p>
              </p:txBody>
            </p:sp>
            <p:sp>
              <p:nvSpPr>
                <p:cNvPr id="564441" name="Rectangle 217" descr="Narrow horizontal">
                  <a:extLst>
                    <a:ext uri="{FF2B5EF4-FFF2-40B4-BE49-F238E27FC236}">
                      <a16:creationId xmlns:a16="http://schemas.microsoft.com/office/drawing/2014/main" id="{714A02CE-9CDB-4398-8F73-933A9E6CC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8" y="2447"/>
                  <a:ext cx="599" cy="366"/>
                </a:xfrm>
                <a:prstGeom prst="rect">
                  <a:avLst/>
                </a:prstGeom>
                <a:pattFill prst="narHorz">
                  <a:fgClr>
                    <a:schemeClr val="folHlink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MAC</a:t>
                  </a:r>
                </a:p>
              </p:txBody>
            </p:sp>
          </p:grpSp>
          <p:grpSp>
            <p:nvGrpSpPr>
              <p:cNvPr id="28764" name="Group 218">
                <a:extLst>
                  <a:ext uri="{FF2B5EF4-FFF2-40B4-BE49-F238E27FC236}">
                    <a16:creationId xmlns:a16="http://schemas.microsoft.com/office/drawing/2014/main" id="{D59FED4A-4999-4DAD-A669-18A003317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2" y="2225"/>
                <a:ext cx="470" cy="724"/>
                <a:chOff x="2536" y="2444"/>
                <a:chExt cx="605" cy="1034"/>
              </a:xfrm>
            </p:grpSpPr>
            <p:sp>
              <p:nvSpPr>
                <p:cNvPr id="564443" name="Rectangle 219" descr="Narrow horizontal">
                  <a:extLst>
                    <a:ext uri="{FF2B5EF4-FFF2-40B4-BE49-F238E27FC236}">
                      <a16:creationId xmlns:a16="http://schemas.microsoft.com/office/drawing/2014/main" id="{8BE23197-C4C8-4210-BF46-9CF7DD15F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5" y="3110"/>
                  <a:ext cx="601" cy="368"/>
                </a:xfrm>
                <a:prstGeom prst="rect">
                  <a:avLst/>
                </a:prstGeom>
                <a:pattFill prst="narHorz">
                  <a:fgClr>
                    <a:schemeClr val="accent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PHY</a:t>
                  </a:r>
                </a:p>
              </p:txBody>
            </p:sp>
            <p:sp>
              <p:nvSpPr>
                <p:cNvPr id="564444" name="Rectangle 220" descr="Narrow horizontal">
                  <a:extLst>
                    <a:ext uri="{FF2B5EF4-FFF2-40B4-BE49-F238E27FC236}">
                      <a16:creationId xmlns:a16="http://schemas.microsoft.com/office/drawing/2014/main" id="{0F5D3DC8-7F53-4C0F-A8D4-893E7C095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" y="2444"/>
                  <a:ext cx="601" cy="368"/>
                </a:xfrm>
                <a:prstGeom prst="rect">
                  <a:avLst/>
                </a:prstGeom>
                <a:pattFill prst="narHorz">
                  <a:fgClr>
                    <a:schemeClr val="folHlink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MAC</a:t>
                  </a:r>
                </a:p>
              </p:txBody>
            </p:sp>
          </p:grpSp>
          <p:grpSp>
            <p:nvGrpSpPr>
              <p:cNvPr id="28765" name="Group 221">
                <a:extLst>
                  <a:ext uri="{FF2B5EF4-FFF2-40B4-BE49-F238E27FC236}">
                    <a16:creationId xmlns:a16="http://schemas.microsoft.com/office/drawing/2014/main" id="{7EBFC656-05E8-479B-9698-623FD9309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3" y="2224"/>
                <a:ext cx="470" cy="723"/>
                <a:chOff x="3759" y="2442"/>
                <a:chExt cx="605" cy="1034"/>
              </a:xfrm>
            </p:grpSpPr>
            <p:sp>
              <p:nvSpPr>
                <p:cNvPr id="564446" name="Rectangle 222" descr="Narrow horizontal">
                  <a:extLst>
                    <a:ext uri="{FF2B5EF4-FFF2-40B4-BE49-F238E27FC236}">
                      <a16:creationId xmlns:a16="http://schemas.microsoft.com/office/drawing/2014/main" id="{7678FFDE-0291-4C11-BA50-0F32551F4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0" y="3111"/>
                  <a:ext cx="599" cy="366"/>
                </a:xfrm>
                <a:prstGeom prst="rect">
                  <a:avLst/>
                </a:prstGeom>
                <a:pattFill prst="narHorz">
                  <a:fgClr>
                    <a:schemeClr val="accent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PHY</a:t>
                  </a:r>
                </a:p>
              </p:txBody>
            </p:sp>
            <p:sp>
              <p:nvSpPr>
                <p:cNvPr id="564447" name="Rectangle 223" descr="Narrow horizontal">
                  <a:extLst>
                    <a:ext uri="{FF2B5EF4-FFF2-40B4-BE49-F238E27FC236}">
                      <a16:creationId xmlns:a16="http://schemas.microsoft.com/office/drawing/2014/main" id="{03380859-B5F8-4F6B-826D-410A84A79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443"/>
                  <a:ext cx="599" cy="366"/>
                </a:xfrm>
                <a:prstGeom prst="rect">
                  <a:avLst/>
                </a:prstGeom>
                <a:pattFill prst="narHorz">
                  <a:fgClr>
                    <a:schemeClr val="folHlink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x-none" sz="1500">
                      <a:latin typeface="Arial" charset="0"/>
                    </a:rPr>
                    <a:t>MAC</a:t>
                  </a:r>
                </a:p>
              </p:txBody>
            </p:sp>
          </p:grpSp>
          <p:sp>
            <p:nvSpPr>
              <p:cNvPr id="564448" name="Line 224">
                <a:extLst>
                  <a:ext uri="{FF2B5EF4-FFF2-40B4-BE49-F238E27FC236}">
                    <a16:creationId xmlns:a16="http://schemas.microsoft.com/office/drawing/2014/main" id="{37C4737B-114B-4001-AFF9-C8997A4DE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" y="2952"/>
                <a:ext cx="0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49" name="Line 225">
                <a:extLst>
                  <a:ext uri="{FF2B5EF4-FFF2-40B4-BE49-F238E27FC236}">
                    <a16:creationId xmlns:a16="http://schemas.microsoft.com/office/drawing/2014/main" id="{EE4C1A1D-3B47-4645-BA1A-4431ABDE0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9" y="2954"/>
                <a:ext cx="0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0" name="Line 226">
                <a:extLst>
                  <a:ext uri="{FF2B5EF4-FFF2-40B4-BE49-F238E27FC236}">
                    <a16:creationId xmlns:a16="http://schemas.microsoft.com/office/drawing/2014/main" id="{50C326BB-0293-4E2F-9EA5-181741E6A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2953"/>
                <a:ext cx="0" cy="1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1" name="Line 227">
                <a:extLst>
                  <a:ext uri="{FF2B5EF4-FFF2-40B4-BE49-F238E27FC236}">
                    <a16:creationId xmlns:a16="http://schemas.microsoft.com/office/drawing/2014/main" id="{2F8750F1-91C3-46CA-B026-41F08343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" y="3085"/>
                <a:ext cx="19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2" name="Line 228">
                <a:extLst>
                  <a:ext uri="{FF2B5EF4-FFF2-40B4-BE49-F238E27FC236}">
                    <a16:creationId xmlns:a16="http://schemas.microsoft.com/office/drawing/2014/main" id="{56D49A9F-7303-44B0-9A53-D61020797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481"/>
                <a:ext cx="1" cy="2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3" name="Line 229">
                <a:extLst>
                  <a:ext uri="{FF2B5EF4-FFF2-40B4-BE49-F238E27FC236}">
                    <a16:creationId xmlns:a16="http://schemas.microsoft.com/office/drawing/2014/main" id="{AEF6B5B0-17B2-4A82-9DEB-A637DC12F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3" y="2485"/>
                <a:ext cx="1" cy="2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4" name="Line 230">
                <a:extLst>
                  <a:ext uri="{FF2B5EF4-FFF2-40B4-BE49-F238E27FC236}">
                    <a16:creationId xmlns:a16="http://schemas.microsoft.com/office/drawing/2014/main" id="{1573E249-DCCB-44AB-BC1D-6E29EF07A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7" y="2488"/>
                <a:ext cx="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5" name="Line 231">
                <a:extLst>
                  <a:ext uri="{FF2B5EF4-FFF2-40B4-BE49-F238E27FC236}">
                    <a16:creationId xmlns:a16="http://schemas.microsoft.com/office/drawing/2014/main" id="{315F85CC-D6CB-4358-8A2A-69C5C2F13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" y="2020"/>
                <a:ext cx="0" cy="2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6" name="Line 232">
                <a:extLst>
                  <a:ext uri="{FF2B5EF4-FFF2-40B4-BE49-F238E27FC236}">
                    <a16:creationId xmlns:a16="http://schemas.microsoft.com/office/drawing/2014/main" id="{D8E82D71-7DE4-4AD9-A8FC-2AC9D1807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2024"/>
                <a:ext cx="1" cy="2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7" name="Line 233">
                <a:extLst>
                  <a:ext uri="{FF2B5EF4-FFF2-40B4-BE49-F238E27FC236}">
                    <a16:creationId xmlns:a16="http://schemas.microsoft.com/office/drawing/2014/main" id="{FF1224C6-020F-41AD-A92A-D40721BA3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3" y="2026"/>
                <a:ext cx="1" cy="2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8" name="Line 234">
                <a:extLst>
                  <a:ext uri="{FF2B5EF4-FFF2-40B4-BE49-F238E27FC236}">
                    <a16:creationId xmlns:a16="http://schemas.microsoft.com/office/drawing/2014/main" id="{45A97FBC-D263-41E5-B542-75ACF547A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" y="2098"/>
                <a:ext cx="2523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459" name="Text Box 235">
                <a:extLst>
                  <a:ext uri="{FF2B5EF4-FFF2-40B4-BE49-F238E27FC236}">
                    <a16:creationId xmlns:a16="http://schemas.microsoft.com/office/drawing/2014/main" id="{1758FA18-0DFF-47EA-A59C-8B215390C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" y="1744"/>
                <a:ext cx="222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Unreliable Datagram Service</a:t>
                </a:r>
              </a:p>
            </p:txBody>
          </p:sp>
        </p:grpSp>
        <p:grpSp>
          <p:nvGrpSpPr>
            <p:cNvPr id="28678" name="Group 322">
              <a:extLst>
                <a:ext uri="{FF2B5EF4-FFF2-40B4-BE49-F238E27FC236}">
                  <a16:creationId xmlns:a16="http://schemas.microsoft.com/office/drawing/2014/main" id="{70B40166-D4AB-455C-AB6E-1C0923BB9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1509"/>
              <a:ext cx="2711" cy="2380"/>
              <a:chOff x="2907" y="1040"/>
              <a:chExt cx="2711" cy="2380"/>
            </a:xfrm>
          </p:grpSpPr>
          <p:grpSp>
            <p:nvGrpSpPr>
              <p:cNvPr id="28679" name="Group 237">
                <a:extLst>
                  <a:ext uri="{FF2B5EF4-FFF2-40B4-BE49-F238E27FC236}">
                    <a16:creationId xmlns:a16="http://schemas.microsoft.com/office/drawing/2014/main" id="{B6BB7B13-B132-4E57-871F-0EEFD90F36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7" y="1040"/>
                <a:ext cx="1894" cy="476"/>
                <a:chOff x="849" y="1212"/>
                <a:chExt cx="2463" cy="677"/>
              </a:xfrm>
            </p:grpSpPr>
            <p:sp>
              <p:nvSpPr>
                <p:cNvPr id="28711" name="Rectangle 238">
                  <a:extLst>
                    <a:ext uri="{FF2B5EF4-FFF2-40B4-BE49-F238E27FC236}">
                      <a16:creationId xmlns:a16="http://schemas.microsoft.com/office/drawing/2014/main" id="{9DD526A9-303F-4E36-830D-90507496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9" y="1224"/>
                  <a:ext cx="24" cy="265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2" name="Rectangle 239">
                  <a:extLst>
                    <a:ext uri="{FF2B5EF4-FFF2-40B4-BE49-F238E27FC236}">
                      <a16:creationId xmlns:a16="http://schemas.microsoft.com/office/drawing/2014/main" id="{48A0D3FB-D47B-4C7A-A5C6-AF2FEF86C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2" y="1216"/>
                  <a:ext cx="24" cy="265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3" name="Rectangle 240">
                  <a:extLst>
                    <a:ext uri="{FF2B5EF4-FFF2-40B4-BE49-F238E27FC236}">
                      <a16:creationId xmlns:a16="http://schemas.microsoft.com/office/drawing/2014/main" id="{CA1AEFEB-3FFC-4306-8BD7-C70908523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219"/>
                  <a:ext cx="24" cy="265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4" name="Rectangle 241">
                  <a:extLst>
                    <a:ext uri="{FF2B5EF4-FFF2-40B4-BE49-F238E27FC236}">
                      <a16:creationId xmlns:a16="http://schemas.microsoft.com/office/drawing/2014/main" id="{919EBB21-C352-4874-8546-AD8F31B01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" y="1212"/>
                  <a:ext cx="2431" cy="24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28715" name="Group 242">
                  <a:extLst>
                    <a:ext uri="{FF2B5EF4-FFF2-40B4-BE49-F238E27FC236}">
                      <a16:creationId xmlns:a16="http://schemas.microsoft.com/office/drawing/2014/main" id="{BCBF2680-2464-4F3F-9A14-CBFCD272B6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1368"/>
                  <a:ext cx="588" cy="521"/>
                  <a:chOff x="849" y="1368"/>
                  <a:chExt cx="588" cy="521"/>
                </a:xfrm>
              </p:grpSpPr>
              <p:grpSp>
                <p:nvGrpSpPr>
                  <p:cNvPr id="28748" name="Group 243">
                    <a:extLst>
                      <a:ext uri="{FF2B5EF4-FFF2-40B4-BE49-F238E27FC236}">
                        <a16:creationId xmlns:a16="http://schemas.microsoft.com/office/drawing/2014/main" id="{53D02114-946D-419A-AE3E-1B34FE8E64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3" y="1694"/>
                    <a:ext cx="540" cy="165"/>
                    <a:chOff x="873" y="1694"/>
                    <a:chExt cx="540" cy="165"/>
                  </a:xfrm>
                </p:grpSpPr>
                <p:sp>
                  <p:nvSpPr>
                    <p:cNvPr id="28761" name="Rectangle 244">
                      <a:extLst>
                        <a:ext uri="{FF2B5EF4-FFF2-40B4-BE49-F238E27FC236}">
                          <a16:creationId xmlns:a16="http://schemas.microsoft.com/office/drawing/2014/main" id="{0FD3F1E7-5E64-43CC-8C12-1BD601030A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3" y="1694"/>
                      <a:ext cx="540" cy="1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62" name="Rectangle 245">
                      <a:extLst>
                        <a:ext uri="{FF2B5EF4-FFF2-40B4-BE49-F238E27FC236}">
                          <a16:creationId xmlns:a16="http://schemas.microsoft.com/office/drawing/2014/main" id="{35698385-2A16-4001-BBC5-49F500B09E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2" y="1722"/>
                      <a:ext cx="188" cy="76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28749" name="Group 246">
                    <a:extLst>
                      <a:ext uri="{FF2B5EF4-FFF2-40B4-BE49-F238E27FC236}">
                        <a16:creationId xmlns:a16="http://schemas.microsoft.com/office/drawing/2014/main" id="{AE024ED7-4867-4797-8757-7B5E42FF37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49" y="1784"/>
                    <a:ext cx="588" cy="105"/>
                    <a:chOff x="849" y="1784"/>
                    <a:chExt cx="588" cy="105"/>
                  </a:xfrm>
                </p:grpSpPr>
                <p:sp>
                  <p:nvSpPr>
                    <p:cNvPr id="28758" name="Freeform 247">
                      <a:extLst>
                        <a:ext uri="{FF2B5EF4-FFF2-40B4-BE49-F238E27FC236}">
                          <a16:creationId xmlns:a16="http://schemas.microsoft.com/office/drawing/2014/main" id="{C76BB568-4EC3-4AD5-9DE8-8523ACA04F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9" y="1784"/>
                      <a:ext cx="588" cy="105"/>
                    </a:xfrm>
                    <a:custGeom>
                      <a:avLst/>
                      <a:gdLst>
                        <a:gd name="T0" fmla="*/ 74 w 1176"/>
                        <a:gd name="T1" fmla="*/ 0 h 210"/>
                        <a:gd name="T2" fmla="*/ 517 w 1176"/>
                        <a:gd name="T3" fmla="*/ 0 h 210"/>
                        <a:gd name="T4" fmla="*/ 587 w 1176"/>
                        <a:gd name="T5" fmla="*/ 95 h 210"/>
                        <a:gd name="T6" fmla="*/ 588 w 1176"/>
                        <a:gd name="T7" fmla="*/ 99 h 210"/>
                        <a:gd name="T8" fmla="*/ 586 w 1176"/>
                        <a:gd name="T9" fmla="*/ 103 h 210"/>
                        <a:gd name="T10" fmla="*/ 581 w 1176"/>
                        <a:gd name="T11" fmla="*/ 105 h 210"/>
                        <a:gd name="T12" fmla="*/ 9 w 1176"/>
                        <a:gd name="T13" fmla="*/ 105 h 210"/>
                        <a:gd name="T14" fmla="*/ 3 w 1176"/>
                        <a:gd name="T15" fmla="*/ 103 h 210"/>
                        <a:gd name="T16" fmla="*/ 0 w 1176"/>
                        <a:gd name="T17" fmla="*/ 98 h 210"/>
                        <a:gd name="T18" fmla="*/ 1 w 1176"/>
                        <a:gd name="T19" fmla="*/ 93 h 210"/>
                        <a:gd name="T20" fmla="*/ 74 w 1176"/>
                        <a:gd name="T21" fmla="*/ 0 h 2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176" h="210">
                          <a:moveTo>
                            <a:pt x="147" y="0"/>
                          </a:moveTo>
                          <a:lnTo>
                            <a:pt x="1033" y="0"/>
                          </a:lnTo>
                          <a:lnTo>
                            <a:pt x="1173" y="189"/>
                          </a:lnTo>
                          <a:lnTo>
                            <a:pt x="1176" y="198"/>
                          </a:lnTo>
                          <a:lnTo>
                            <a:pt x="1171" y="206"/>
                          </a:lnTo>
                          <a:lnTo>
                            <a:pt x="1161" y="210"/>
                          </a:lnTo>
                          <a:lnTo>
                            <a:pt x="17" y="210"/>
                          </a:lnTo>
                          <a:lnTo>
                            <a:pt x="6" y="205"/>
                          </a:lnTo>
                          <a:lnTo>
                            <a:pt x="0" y="196"/>
                          </a:lnTo>
                          <a:lnTo>
                            <a:pt x="2" y="186"/>
                          </a:lnTo>
                          <a:lnTo>
                            <a:pt x="14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59" name="Freeform 248">
                      <a:extLst>
                        <a:ext uri="{FF2B5EF4-FFF2-40B4-BE49-F238E27FC236}">
                          <a16:creationId xmlns:a16="http://schemas.microsoft.com/office/drawing/2014/main" id="{DF345B95-4C8D-4E63-8B92-8FC47A3438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806"/>
                      <a:ext cx="390" cy="67"/>
                    </a:xfrm>
                    <a:custGeom>
                      <a:avLst/>
                      <a:gdLst>
                        <a:gd name="T0" fmla="*/ 52 w 781"/>
                        <a:gd name="T1" fmla="*/ 0 h 134"/>
                        <a:gd name="T2" fmla="*/ 372 w 781"/>
                        <a:gd name="T3" fmla="*/ 0 h 134"/>
                        <a:gd name="T4" fmla="*/ 390 w 781"/>
                        <a:gd name="T5" fmla="*/ 67 h 134"/>
                        <a:gd name="T6" fmla="*/ 0 w 781"/>
                        <a:gd name="T7" fmla="*/ 67 h 134"/>
                        <a:gd name="T8" fmla="*/ 52 w 781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81" h="134">
                          <a:moveTo>
                            <a:pt x="105" y="0"/>
                          </a:moveTo>
                          <a:lnTo>
                            <a:pt x="745" y="0"/>
                          </a:lnTo>
                          <a:lnTo>
                            <a:pt x="781" y="134"/>
                          </a:lnTo>
                          <a:lnTo>
                            <a:pt x="0" y="134"/>
                          </a:lnTo>
                          <a:lnTo>
                            <a:pt x="10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60" name="Freeform 249">
                      <a:extLst>
                        <a:ext uri="{FF2B5EF4-FFF2-40B4-BE49-F238E27FC236}">
                          <a16:creationId xmlns:a16="http://schemas.microsoft.com/office/drawing/2014/main" id="{658DCF0F-25B5-47BA-8BAF-58A88C760E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85" y="1806"/>
                      <a:ext cx="119" cy="67"/>
                    </a:xfrm>
                    <a:custGeom>
                      <a:avLst/>
                      <a:gdLst>
                        <a:gd name="T0" fmla="*/ 0 w 236"/>
                        <a:gd name="T1" fmla="*/ 0 h 134"/>
                        <a:gd name="T2" fmla="*/ 70 w 236"/>
                        <a:gd name="T3" fmla="*/ 0 h 134"/>
                        <a:gd name="T4" fmla="*/ 119 w 236"/>
                        <a:gd name="T5" fmla="*/ 67 h 134"/>
                        <a:gd name="T6" fmla="*/ 22 w 236"/>
                        <a:gd name="T7" fmla="*/ 67 h 134"/>
                        <a:gd name="T8" fmla="*/ 0 w 236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36" h="134">
                          <a:moveTo>
                            <a:pt x="0" y="0"/>
                          </a:moveTo>
                          <a:lnTo>
                            <a:pt x="139" y="0"/>
                          </a:lnTo>
                          <a:lnTo>
                            <a:pt x="236" y="134"/>
                          </a:lnTo>
                          <a:lnTo>
                            <a:pt x="44" y="1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750" name="Group 250">
                    <a:extLst>
                      <a:ext uri="{FF2B5EF4-FFF2-40B4-BE49-F238E27FC236}">
                        <a16:creationId xmlns:a16="http://schemas.microsoft.com/office/drawing/2014/main" id="{985BC157-3991-4573-9D0B-E06679BBDE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48" y="1368"/>
                    <a:ext cx="392" cy="322"/>
                    <a:chOff x="948" y="1368"/>
                    <a:chExt cx="392" cy="322"/>
                  </a:xfrm>
                </p:grpSpPr>
                <p:sp>
                  <p:nvSpPr>
                    <p:cNvPr id="28751" name="Rectangle 251">
                      <a:extLst>
                        <a:ext uri="{FF2B5EF4-FFF2-40B4-BE49-F238E27FC236}">
                          <a16:creationId xmlns:a16="http://schemas.microsoft.com/office/drawing/2014/main" id="{13BD03B3-AEE0-4A62-A282-D3EAE7C3CE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8" y="1368"/>
                      <a:ext cx="392" cy="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2" name="Rectangle 252">
                      <a:extLst>
                        <a:ext uri="{FF2B5EF4-FFF2-40B4-BE49-F238E27FC236}">
                          <a16:creationId xmlns:a16="http://schemas.microsoft.com/office/drawing/2014/main" id="{42E69CD5-D123-44FB-BB1F-5C138C92D8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3" y="1395"/>
                      <a:ext cx="342" cy="272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3" name="Rectangle 253">
                      <a:extLst>
                        <a:ext uri="{FF2B5EF4-FFF2-40B4-BE49-F238E27FC236}">
                          <a16:creationId xmlns:a16="http://schemas.microsoft.com/office/drawing/2014/main" id="{93E19476-CAAF-40E9-BC18-DB91184397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395"/>
                      <a:ext cx="48" cy="2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4" name="Rectangle 254">
                      <a:extLst>
                        <a:ext uri="{FF2B5EF4-FFF2-40B4-BE49-F238E27FC236}">
                          <a16:creationId xmlns:a16="http://schemas.microsoft.com/office/drawing/2014/main" id="{8DA3BAD0-458F-4752-A63F-384C3FB6EF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6" y="1409"/>
                      <a:ext cx="24" cy="1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5" name="Oval 255">
                      <a:extLst>
                        <a:ext uri="{FF2B5EF4-FFF2-40B4-BE49-F238E27FC236}">
                          <a16:creationId xmlns:a16="http://schemas.microsoft.com/office/drawing/2014/main" id="{68E1A768-0A45-4A4D-8D99-8ABBFD2803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8" y="1527"/>
                      <a:ext cx="19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6" name="Oval 256">
                      <a:extLst>
                        <a:ext uri="{FF2B5EF4-FFF2-40B4-BE49-F238E27FC236}">
                          <a16:creationId xmlns:a16="http://schemas.microsoft.com/office/drawing/2014/main" id="{D275830E-1FDA-442F-977E-E8AF24F9BB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8" y="1576"/>
                      <a:ext cx="19" cy="1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57" name="Oval 257">
                      <a:extLst>
                        <a:ext uri="{FF2B5EF4-FFF2-40B4-BE49-F238E27FC236}">
                          <a16:creationId xmlns:a16="http://schemas.microsoft.com/office/drawing/2014/main" id="{9C0683F1-D9BD-4B2E-AA8A-BBA2722A4C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8" y="1623"/>
                      <a:ext cx="19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28716" name="Group 258">
                  <a:extLst>
                    <a:ext uri="{FF2B5EF4-FFF2-40B4-BE49-F238E27FC236}">
                      <a16:creationId xmlns:a16="http://schemas.microsoft.com/office/drawing/2014/main" id="{B087F1EB-DB45-4AFA-827D-37C7CC1368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61" y="1368"/>
                  <a:ext cx="587" cy="521"/>
                  <a:chOff x="1761" y="1368"/>
                  <a:chExt cx="587" cy="521"/>
                </a:xfrm>
              </p:grpSpPr>
              <p:grpSp>
                <p:nvGrpSpPr>
                  <p:cNvPr id="28733" name="Group 259">
                    <a:extLst>
                      <a:ext uri="{FF2B5EF4-FFF2-40B4-BE49-F238E27FC236}">
                        <a16:creationId xmlns:a16="http://schemas.microsoft.com/office/drawing/2014/main" id="{A8A769A5-4C51-4E82-8BD0-FD563E1EBE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84" y="1694"/>
                    <a:ext cx="540" cy="165"/>
                    <a:chOff x="1784" y="1694"/>
                    <a:chExt cx="540" cy="165"/>
                  </a:xfrm>
                </p:grpSpPr>
                <p:sp>
                  <p:nvSpPr>
                    <p:cNvPr id="28746" name="Rectangle 260">
                      <a:extLst>
                        <a:ext uri="{FF2B5EF4-FFF2-40B4-BE49-F238E27FC236}">
                          <a16:creationId xmlns:a16="http://schemas.microsoft.com/office/drawing/2014/main" id="{6AEA3090-661C-4A3E-B1ED-D48676E6B1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4" y="1694"/>
                      <a:ext cx="540" cy="1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47" name="Rectangle 261">
                      <a:extLst>
                        <a:ext uri="{FF2B5EF4-FFF2-40B4-BE49-F238E27FC236}">
                          <a16:creationId xmlns:a16="http://schemas.microsoft.com/office/drawing/2014/main" id="{12529478-E660-4406-814A-83063E4E80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4" y="1722"/>
                      <a:ext cx="187" cy="76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28734" name="Group 262">
                    <a:extLst>
                      <a:ext uri="{FF2B5EF4-FFF2-40B4-BE49-F238E27FC236}">
                        <a16:creationId xmlns:a16="http://schemas.microsoft.com/office/drawing/2014/main" id="{4EDB75EB-BD5C-4AFE-8AC5-D70CA2BC72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61" y="1784"/>
                    <a:ext cx="587" cy="105"/>
                    <a:chOff x="1761" y="1784"/>
                    <a:chExt cx="587" cy="105"/>
                  </a:xfrm>
                </p:grpSpPr>
                <p:sp>
                  <p:nvSpPr>
                    <p:cNvPr id="28743" name="Freeform 263">
                      <a:extLst>
                        <a:ext uri="{FF2B5EF4-FFF2-40B4-BE49-F238E27FC236}">
                          <a16:creationId xmlns:a16="http://schemas.microsoft.com/office/drawing/2014/main" id="{C3F77579-6891-4ECC-A2A4-5A37FB5662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61" y="1784"/>
                      <a:ext cx="587" cy="105"/>
                    </a:xfrm>
                    <a:custGeom>
                      <a:avLst/>
                      <a:gdLst>
                        <a:gd name="T0" fmla="*/ 74 w 1174"/>
                        <a:gd name="T1" fmla="*/ 0 h 210"/>
                        <a:gd name="T2" fmla="*/ 517 w 1174"/>
                        <a:gd name="T3" fmla="*/ 0 h 210"/>
                        <a:gd name="T4" fmla="*/ 586 w 1174"/>
                        <a:gd name="T5" fmla="*/ 95 h 210"/>
                        <a:gd name="T6" fmla="*/ 587 w 1174"/>
                        <a:gd name="T7" fmla="*/ 99 h 210"/>
                        <a:gd name="T8" fmla="*/ 585 w 1174"/>
                        <a:gd name="T9" fmla="*/ 103 h 210"/>
                        <a:gd name="T10" fmla="*/ 580 w 1174"/>
                        <a:gd name="T11" fmla="*/ 105 h 210"/>
                        <a:gd name="T12" fmla="*/ 8 w 1174"/>
                        <a:gd name="T13" fmla="*/ 105 h 210"/>
                        <a:gd name="T14" fmla="*/ 3 w 1174"/>
                        <a:gd name="T15" fmla="*/ 103 h 210"/>
                        <a:gd name="T16" fmla="*/ 0 w 1174"/>
                        <a:gd name="T17" fmla="*/ 98 h 210"/>
                        <a:gd name="T18" fmla="*/ 1 w 1174"/>
                        <a:gd name="T19" fmla="*/ 93 h 210"/>
                        <a:gd name="T20" fmla="*/ 74 w 1174"/>
                        <a:gd name="T21" fmla="*/ 0 h 2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174" h="210">
                          <a:moveTo>
                            <a:pt x="147" y="0"/>
                          </a:moveTo>
                          <a:lnTo>
                            <a:pt x="1033" y="0"/>
                          </a:lnTo>
                          <a:lnTo>
                            <a:pt x="1172" y="189"/>
                          </a:lnTo>
                          <a:lnTo>
                            <a:pt x="1174" y="198"/>
                          </a:lnTo>
                          <a:lnTo>
                            <a:pt x="1169" y="206"/>
                          </a:lnTo>
                          <a:lnTo>
                            <a:pt x="1160" y="210"/>
                          </a:lnTo>
                          <a:lnTo>
                            <a:pt x="15" y="210"/>
                          </a:lnTo>
                          <a:lnTo>
                            <a:pt x="6" y="205"/>
                          </a:lnTo>
                          <a:lnTo>
                            <a:pt x="0" y="196"/>
                          </a:lnTo>
                          <a:lnTo>
                            <a:pt x="1" y="186"/>
                          </a:lnTo>
                          <a:lnTo>
                            <a:pt x="14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44" name="Freeform 264">
                      <a:extLst>
                        <a:ext uri="{FF2B5EF4-FFF2-40B4-BE49-F238E27FC236}">
                          <a16:creationId xmlns:a16="http://schemas.microsoft.com/office/drawing/2014/main" id="{64CF3E35-0E8A-4BA5-AA36-24749264237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3" y="1806"/>
                      <a:ext cx="391" cy="67"/>
                    </a:xfrm>
                    <a:custGeom>
                      <a:avLst/>
                      <a:gdLst>
                        <a:gd name="T0" fmla="*/ 53 w 781"/>
                        <a:gd name="T1" fmla="*/ 0 h 134"/>
                        <a:gd name="T2" fmla="*/ 372 w 781"/>
                        <a:gd name="T3" fmla="*/ 0 h 134"/>
                        <a:gd name="T4" fmla="*/ 391 w 781"/>
                        <a:gd name="T5" fmla="*/ 67 h 134"/>
                        <a:gd name="T6" fmla="*/ 0 w 781"/>
                        <a:gd name="T7" fmla="*/ 67 h 134"/>
                        <a:gd name="T8" fmla="*/ 53 w 781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81" h="134">
                          <a:moveTo>
                            <a:pt x="105" y="0"/>
                          </a:moveTo>
                          <a:lnTo>
                            <a:pt x="744" y="0"/>
                          </a:lnTo>
                          <a:lnTo>
                            <a:pt x="781" y="134"/>
                          </a:lnTo>
                          <a:lnTo>
                            <a:pt x="0" y="134"/>
                          </a:lnTo>
                          <a:lnTo>
                            <a:pt x="10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45" name="Freeform 265">
                      <a:extLst>
                        <a:ext uri="{FF2B5EF4-FFF2-40B4-BE49-F238E27FC236}">
                          <a16:creationId xmlns:a16="http://schemas.microsoft.com/office/drawing/2014/main" id="{624A8E91-BDAA-4871-B258-8E648A948F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96" y="1806"/>
                      <a:ext cx="119" cy="67"/>
                    </a:xfrm>
                    <a:custGeom>
                      <a:avLst/>
                      <a:gdLst>
                        <a:gd name="T0" fmla="*/ 0 w 238"/>
                        <a:gd name="T1" fmla="*/ 0 h 134"/>
                        <a:gd name="T2" fmla="*/ 71 w 238"/>
                        <a:gd name="T3" fmla="*/ 0 h 134"/>
                        <a:gd name="T4" fmla="*/ 119 w 238"/>
                        <a:gd name="T5" fmla="*/ 67 h 134"/>
                        <a:gd name="T6" fmla="*/ 22 w 238"/>
                        <a:gd name="T7" fmla="*/ 67 h 134"/>
                        <a:gd name="T8" fmla="*/ 0 w 238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38" h="134">
                          <a:moveTo>
                            <a:pt x="0" y="0"/>
                          </a:moveTo>
                          <a:lnTo>
                            <a:pt x="141" y="0"/>
                          </a:lnTo>
                          <a:lnTo>
                            <a:pt x="238" y="134"/>
                          </a:lnTo>
                          <a:lnTo>
                            <a:pt x="44" y="1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735" name="Group 266">
                    <a:extLst>
                      <a:ext uri="{FF2B5EF4-FFF2-40B4-BE49-F238E27FC236}">
                        <a16:creationId xmlns:a16="http://schemas.microsoft.com/office/drawing/2014/main" id="{69B572BA-91A6-4B18-9F7C-827E581600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59" y="1368"/>
                    <a:ext cx="392" cy="322"/>
                    <a:chOff x="1859" y="1368"/>
                    <a:chExt cx="392" cy="322"/>
                  </a:xfrm>
                </p:grpSpPr>
                <p:sp>
                  <p:nvSpPr>
                    <p:cNvPr id="28736" name="Rectangle 267">
                      <a:extLst>
                        <a:ext uri="{FF2B5EF4-FFF2-40B4-BE49-F238E27FC236}">
                          <a16:creationId xmlns:a16="http://schemas.microsoft.com/office/drawing/2014/main" id="{CF47069C-A012-4144-B812-61B043DB25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9" y="1368"/>
                      <a:ext cx="392" cy="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37" name="Rectangle 268">
                      <a:extLst>
                        <a:ext uri="{FF2B5EF4-FFF2-40B4-BE49-F238E27FC236}">
                          <a16:creationId xmlns:a16="http://schemas.microsoft.com/office/drawing/2014/main" id="{5AE333F7-165A-4234-BF75-476A48AD9A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4" y="1395"/>
                      <a:ext cx="341" cy="272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38" name="Rectangle 269">
                      <a:extLst>
                        <a:ext uri="{FF2B5EF4-FFF2-40B4-BE49-F238E27FC236}">
                          <a16:creationId xmlns:a16="http://schemas.microsoft.com/office/drawing/2014/main" id="{2C3847B9-8F2A-4AA2-A10B-7D96374BD7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5" y="1395"/>
                      <a:ext cx="50" cy="2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39" name="Rectangle 270">
                      <a:extLst>
                        <a:ext uri="{FF2B5EF4-FFF2-40B4-BE49-F238E27FC236}">
                          <a16:creationId xmlns:a16="http://schemas.microsoft.com/office/drawing/2014/main" id="{BFAD8F90-B193-4D46-A309-448BB001B3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7" y="1409"/>
                      <a:ext cx="25" cy="1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40" name="Oval 271">
                      <a:extLst>
                        <a:ext uri="{FF2B5EF4-FFF2-40B4-BE49-F238E27FC236}">
                          <a16:creationId xmlns:a16="http://schemas.microsoft.com/office/drawing/2014/main" id="{51583021-D56B-429C-AAE7-B013D80D60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0" y="1527"/>
                      <a:ext cx="18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41" name="Oval 272">
                      <a:extLst>
                        <a:ext uri="{FF2B5EF4-FFF2-40B4-BE49-F238E27FC236}">
                          <a16:creationId xmlns:a16="http://schemas.microsoft.com/office/drawing/2014/main" id="{8C3BB903-9947-4FDC-A39B-4CC8CA7C00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0" y="1576"/>
                      <a:ext cx="18" cy="1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42" name="Oval 273">
                      <a:extLst>
                        <a:ext uri="{FF2B5EF4-FFF2-40B4-BE49-F238E27FC236}">
                          <a16:creationId xmlns:a16="http://schemas.microsoft.com/office/drawing/2014/main" id="{34E2825F-C344-441A-A657-2E15D10D9D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0" y="1623"/>
                      <a:ext cx="18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  <p:grpSp>
              <p:nvGrpSpPr>
                <p:cNvPr id="28717" name="Group 274">
                  <a:extLst>
                    <a:ext uri="{FF2B5EF4-FFF2-40B4-BE49-F238E27FC236}">
                      <a16:creationId xmlns:a16="http://schemas.microsoft.com/office/drawing/2014/main" id="{02B6F582-9FD4-48CB-BE4C-3C7E97ED8F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15" y="1368"/>
                  <a:ext cx="587" cy="521"/>
                  <a:chOff x="2715" y="1368"/>
                  <a:chExt cx="587" cy="521"/>
                </a:xfrm>
              </p:grpSpPr>
              <p:grpSp>
                <p:nvGrpSpPr>
                  <p:cNvPr id="28718" name="Group 275">
                    <a:extLst>
                      <a:ext uri="{FF2B5EF4-FFF2-40B4-BE49-F238E27FC236}">
                        <a16:creationId xmlns:a16="http://schemas.microsoft.com/office/drawing/2014/main" id="{2DEA075E-A309-4422-8A9D-71597C04CB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7" y="1694"/>
                    <a:ext cx="541" cy="165"/>
                    <a:chOff x="2737" y="1694"/>
                    <a:chExt cx="541" cy="165"/>
                  </a:xfrm>
                </p:grpSpPr>
                <p:sp>
                  <p:nvSpPr>
                    <p:cNvPr id="28731" name="Rectangle 276">
                      <a:extLst>
                        <a:ext uri="{FF2B5EF4-FFF2-40B4-BE49-F238E27FC236}">
                          <a16:creationId xmlns:a16="http://schemas.microsoft.com/office/drawing/2014/main" id="{A6D81A3C-C92B-42D1-9D45-1E0D0F73E2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7" y="1694"/>
                      <a:ext cx="541" cy="1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32" name="Rectangle 277">
                      <a:extLst>
                        <a:ext uri="{FF2B5EF4-FFF2-40B4-BE49-F238E27FC236}">
                          <a16:creationId xmlns:a16="http://schemas.microsoft.com/office/drawing/2014/main" id="{2AB7AC78-A280-486F-862D-8C5E2BD7CF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8" y="1722"/>
                      <a:ext cx="187" cy="76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28719" name="Group 278">
                    <a:extLst>
                      <a:ext uri="{FF2B5EF4-FFF2-40B4-BE49-F238E27FC236}">
                        <a16:creationId xmlns:a16="http://schemas.microsoft.com/office/drawing/2014/main" id="{D10E936F-76E7-4504-8A15-D0535DA2B7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15" y="1784"/>
                    <a:ext cx="587" cy="105"/>
                    <a:chOff x="2715" y="1784"/>
                    <a:chExt cx="587" cy="105"/>
                  </a:xfrm>
                </p:grpSpPr>
                <p:sp>
                  <p:nvSpPr>
                    <p:cNvPr id="28728" name="Freeform 279">
                      <a:extLst>
                        <a:ext uri="{FF2B5EF4-FFF2-40B4-BE49-F238E27FC236}">
                          <a16:creationId xmlns:a16="http://schemas.microsoft.com/office/drawing/2014/main" id="{8844785E-D2FA-45C7-A926-C13648453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5" y="1784"/>
                      <a:ext cx="587" cy="105"/>
                    </a:xfrm>
                    <a:custGeom>
                      <a:avLst/>
                      <a:gdLst>
                        <a:gd name="T0" fmla="*/ 73 w 1175"/>
                        <a:gd name="T1" fmla="*/ 0 h 210"/>
                        <a:gd name="T2" fmla="*/ 516 w 1175"/>
                        <a:gd name="T3" fmla="*/ 0 h 210"/>
                        <a:gd name="T4" fmla="*/ 586 w 1175"/>
                        <a:gd name="T5" fmla="*/ 95 h 210"/>
                        <a:gd name="T6" fmla="*/ 587 w 1175"/>
                        <a:gd name="T7" fmla="*/ 99 h 210"/>
                        <a:gd name="T8" fmla="*/ 585 w 1175"/>
                        <a:gd name="T9" fmla="*/ 103 h 210"/>
                        <a:gd name="T10" fmla="*/ 581 w 1175"/>
                        <a:gd name="T11" fmla="*/ 105 h 210"/>
                        <a:gd name="T12" fmla="*/ 8 w 1175"/>
                        <a:gd name="T13" fmla="*/ 105 h 210"/>
                        <a:gd name="T14" fmla="*/ 3 w 1175"/>
                        <a:gd name="T15" fmla="*/ 103 h 210"/>
                        <a:gd name="T16" fmla="*/ 0 w 1175"/>
                        <a:gd name="T17" fmla="*/ 98 h 210"/>
                        <a:gd name="T18" fmla="*/ 1 w 1175"/>
                        <a:gd name="T19" fmla="*/ 93 h 210"/>
                        <a:gd name="T20" fmla="*/ 73 w 1175"/>
                        <a:gd name="T21" fmla="*/ 0 h 2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175" h="210">
                          <a:moveTo>
                            <a:pt x="147" y="0"/>
                          </a:moveTo>
                          <a:lnTo>
                            <a:pt x="1033" y="0"/>
                          </a:lnTo>
                          <a:lnTo>
                            <a:pt x="1173" y="189"/>
                          </a:lnTo>
                          <a:lnTo>
                            <a:pt x="1175" y="198"/>
                          </a:lnTo>
                          <a:lnTo>
                            <a:pt x="1171" y="206"/>
                          </a:lnTo>
                          <a:lnTo>
                            <a:pt x="1162" y="210"/>
                          </a:lnTo>
                          <a:lnTo>
                            <a:pt x="16" y="210"/>
                          </a:lnTo>
                          <a:lnTo>
                            <a:pt x="7" y="205"/>
                          </a:lnTo>
                          <a:lnTo>
                            <a:pt x="0" y="196"/>
                          </a:lnTo>
                          <a:lnTo>
                            <a:pt x="3" y="186"/>
                          </a:lnTo>
                          <a:lnTo>
                            <a:pt x="14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29" name="Freeform 280">
                      <a:extLst>
                        <a:ext uri="{FF2B5EF4-FFF2-40B4-BE49-F238E27FC236}">
                          <a16:creationId xmlns:a16="http://schemas.microsoft.com/office/drawing/2014/main" id="{094FBEF5-D86B-4B1B-89C1-9859FA6BB9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47" y="1806"/>
                      <a:ext cx="391" cy="67"/>
                    </a:xfrm>
                    <a:custGeom>
                      <a:avLst/>
                      <a:gdLst>
                        <a:gd name="T0" fmla="*/ 53 w 782"/>
                        <a:gd name="T1" fmla="*/ 0 h 134"/>
                        <a:gd name="T2" fmla="*/ 373 w 782"/>
                        <a:gd name="T3" fmla="*/ 0 h 134"/>
                        <a:gd name="T4" fmla="*/ 391 w 782"/>
                        <a:gd name="T5" fmla="*/ 67 h 134"/>
                        <a:gd name="T6" fmla="*/ 0 w 782"/>
                        <a:gd name="T7" fmla="*/ 67 h 134"/>
                        <a:gd name="T8" fmla="*/ 53 w 782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82" h="134">
                          <a:moveTo>
                            <a:pt x="105" y="0"/>
                          </a:moveTo>
                          <a:lnTo>
                            <a:pt x="745" y="0"/>
                          </a:lnTo>
                          <a:lnTo>
                            <a:pt x="782" y="134"/>
                          </a:lnTo>
                          <a:lnTo>
                            <a:pt x="0" y="134"/>
                          </a:lnTo>
                          <a:lnTo>
                            <a:pt x="10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30" name="Freeform 281">
                      <a:extLst>
                        <a:ext uri="{FF2B5EF4-FFF2-40B4-BE49-F238E27FC236}">
                          <a16:creationId xmlns:a16="http://schemas.microsoft.com/office/drawing/2014/main" id="{28FE8A24-4BBD-460E-95EA-D93701F987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0" y="1806"/>
                      <a:ext cx="119" cy="67"/>
                    </a:xfrm>
                    <a:custGeom>
                      <a:avLst/>
                      <a:gdLst>
                        <a:gd name="T0" fmla="*/ 0 w 238"/>
                        <a:gd name="T1" fmla="*/ 0 h 134"/>
                        <a:gd name="T2" fmla="*/ 70 w 238"/>
                        <a:gd name="T3" fmla="*/ 0 h 134"/>
                        <a:gd name="T4" fmla="*/ 119 w 238"/>
                        <a:gd name="T5" fmla="*/ 67 h 134"/>
                        <a:gd name="T6" fmla="*/ 22 w 238"/>
                        <a:gd name="T7" fmla="*/ 67 h 134"/>
                        <a:gd name="T8" fmla="*/ 0 w 238"/>
                        <a:gd name="T9" fmla="*/ 0 h 1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38" h="134">
                          <a:moveTo>
                            <a:pt x="0" y="0"/>
                          </a:moveTo>
                          <a:lnTo>
                            <a:pt x="140" y="0"/>
                          </a:lnTo>
                          <a:lnTo>
                            <a:pt x="238" y="134"/>
                          </a:lnTo>
                          <a:lnTo>
                            <a:pt x="44" y="1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720" name="Group 282">
                    <a:extLst>
                      <a:ext uri="{FF2B5EF4-FFF2-40B4-BE49-F238E27FC236}">
                        <a16:creationId xmlns:a16="http://schemas.microsoft.com/office/drawing/2014/main" id="{C2BD1F2A-8ACC-4C2F-B209-81B6CEFF90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13" y="1368"/>
                    <a:ext cx="392" cy="322"/>
                    <a:chOff x="2813" y="1368"/>
                    <a:chExt cx="392" cy="322"/>
                  </a:xfrm>
                </p:grpSpPr>
                <p:sp>
                  <p:nvSpPr>
                    <p:cNvPr id="28721" name="Rectangle 283">
                      <a:extLst>
                        <a:ext uri="{FF2B5EF4-FFF2-40B4-BE49-F238E27FC236}">
                          <a16:creationId xmlns:a16="http://schemas.microsoft.com/office/drawing/2014/main" id="{18C1E4AC-DC0D-4AE2-B0FA-3D316863C8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3" y="1368"/>
                      <a:ext cx="392" cy="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2" name="Rectangle 284">
                      <a:extLst>
                        <a:ext uri="{FF2B5EF4-FFF2-40B4-BE49-F238E27FC236}">
                          <a16:creationId xmlns:a16="http://schemas.microsoft.com/office/drawing/2014/main" id="{E36E2212-739D-46B9-A12A-C37022B6E6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8" y="1395"/>
                      <a:ext cx="342" cy="272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3" name="Rectangle 285">
                      <a:extLst>
                        <a:ext uri="{FF2B5EF4-FFF2-40B4-BE49-F238E27FC236}">
                          <a16:creationId xmlns:a16="http://schemas.microsoft.com/office/drawing/2014/main" id="{0C3F953F-F49B-47D4-AC0F-309BCDD2E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0" y="1395"/>
                      <a:ext cx="48" cy="2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4" name="Rectangle 286">
                      <a:extLst>
                        <a:ext uri="{FF2B5EF4-FFF2-40B4-BE49-F238E27FC236}">
                          <a16:creationId xmlns:a16="http://schemas.microsoft.com/office/drawing/2014/main" id="{3794A2F6-368B-4ED6-B87D-5935F51036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1409"/>
                      <a:ext cx="24" cy="1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5" name="Oval 287">
                      <a:extLst>
                        <a:ext uri="{FF2B5EF4-FFF2-40B4-BE49-F238E27FC236}">
                          <a16:creationId xmlns:a16="http://schemas.microsoft.com/office/drawing/2014/main" id="{73EAE8D3-BD1D-4E79-A82C-A63251E860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3" y="1527"/>
                      <a:ext cx="19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6" name="Oval 288">
                      <a:extLst>
                        <a:ext uri="{FF2B5EF4-FFF2-40B4-BE49-F238E27FC236}">
                          <a16:creationId xmlns:a16="http://schemas.microsoft.com/office/drawing/2014/main" id="{3FEA96F0-3692-450F-B0A2-F14358B613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3" y="1576"/>
                      <a:ext cx="19" cy="1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8727" name="Oval 289">
                      <a:extLst>
                        <a:ext uri="{FF2B5EF4-FFF2-40B4-BE49-F238E27FC236}">
                          <a16:creationId xmlns:a16="http://schemas.microsoft.com/office/drawing/2014/main" id="{357BDC4A-DA6F-4511-BBEB-1B0441E099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3" y="1623"/>
                      <a:ext cx="19" cy="1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28680" name="Group 321">
                <a:extLst>
                  <a:ext uri="{FF2B5EF4-FFF2-40B4-BE49-F238E27FC236}">
                    <a16:creationId xmlns:a16="http://schemas.microsoft.com/office/drawing/2014/main" id="{0A743BFA-F720-4B3E-827B-AED7D9970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1" y="2342"/>
                <a:ext cx="2697" cy="1078"/>
                <a:chOff x="2921" y="2342"/>
                <a:chExt cx="2697" cy="1078"/>
              </a:xfrm>
            </p:grpSpPr>
            <p:grpSp>
              <p:nvGrpSpPr>
                <p:cNvPr id="28691" name="Group 291">
                  <a:extLst>
                    <a:ext uri="{FF2B5EF4-FFF2-40B4-BE49-F238E27FC236}">
                      <a16:creationId xmlns:a16="http://schemas.microsoft.com/office/drawing/2014/main" id="{092CE741-2A16-4C5F-AA09-F00371A66E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4" y="2550"/>
                  <a:ext cx="465" cy="727"/>
                  <a:chOff x="1313" y="2614"/>
                  <a:chExt cx="605" cy="1034"/>
                </a:xfrm>
              </p:grpSpPr>
              <p:sp>
                <p:nvSpPr>
                  <p:cNvPr id="564516" name="Rectangle 292" descr="Narrow horizontal">
                    <a:extLst>
                      <a:ext uri="{FF2B5EF4-FFF2-40B4-BE49-F238E27FC236}">
                        <a16:creationId xmlns:a16="http://schemas.microsoft.com/office/drawing/2014/main" id="{D012BA2F-3222-438D-A91B-8F36A765C8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3282"/>
                    <a:ext cx="600" cy="366"/>
                  </a:xfrm>
                  <a:prstGeom prst="rect">
                    <a:avLst/>
                  </a:prstGeom>
                  <a:pattFill prst="narHorz">
                    <a:fgClr>
                      <a:schemeClr val="accent1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PHY</a:t>
                    </a:r>
                  </a:p>
                </p:txBody>
              </p:sp>
              <p:sp>
                <p:nvSpPr>
                  <p:cNvPr id="564517" name="Rectangle 293" descr="Light horizontal">
                    <a:extLst>
                      <a:ext uri="{FF2B5EF4-FFF2-40B4-BE49-F238E27FC236}">
                        <a16:creationId xmlns:a16="http://schemas.microsoft.com/office/drawing/2014/main" id="{9E5F47B0-CCDF-4CDC-9185-9CF78306DC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615"/>
                    <a:ext cx="600" cy="366"/>
                  </a:xfrm>
                  <a:prstGeom prst="rect">
                    <a:avLst/>
                  </a:prstGeom>
                  <a:pattFill prst="ltHorz">
                    <a:fgClr>
                      <a:schemeClr val="folHlink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8692" name="Group 294">
                  <a:extLst>
                    <a:ext uri="{FF2B5EF4-FFF2-40B4-BE49-F238E27FC236}">
                      <a16:creationId xmlns:a16="http://schemas.microsoft.com/office/drawing/2014/main" id="{5816F6A5-B45C-4F18-886E-C3D1021C0F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4" y="2549"/>
                  <a:ext cx="466" cy="726"/>
                  <a:chOff x="2536" y="2612"/>
                  <a:chExt cx="605" cy="1034"/>
                </a:xfrm>
              </p:grpSpPr>
              <p:sp>
                <p:nvSpPr>
                  <p:cNvPr id="564519" name="Rectangle 295" descr="Narrow horizontal">
                    <a:extLst>
                      <a:ext uri="{FF2B5EF4-FFF2-40B4-BE49-F238E27FC236}">
                        <a16:creationId xmlns:a16="http://schemas.microsoft.com/office/drawing/2014/main" id="{595AD101-164C-4D0C-9C7F-C2A82A1B40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5" y="3279"/>
                    <a:ext cx="601" cy="367"/>
                  </a:xfrm>
                  <a:prstGeom prst="rect">
                    <a:avLst/>
                  </a:prstGeom>
                  <a:pattFill prst="narHorz">
                    <a:fgClr>
                      <a:schemeClr val="accent1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PHY</a:t>
                    </a:r>
                  </a:p>
                </p:txBody>
              </p:sp>
              <p:sp>
                <p:nvSpPr>
                  <p:cNvPr id="564520" name="Rectangle 296" descr="Light horizontal">
                    <a:extLst>
                      <a:ext uri="{FF2B5EF4-FFF2-40B4-BE49-F238E27FC236}">
                        <a16:creationId xmlns:a16="http://schemas.microsoft.com/office/drawing/2014/main" id="{F54C51CE-3FD0-4A69-BC26-1D5CE93191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2612"/>
                    <a:ext cx="601" cy="367"/>
                  </a:xfrm>
                  <a:prstGeom prst="rect">
                    <a:avLst/>
                  </a:prstGeom>
                  <a:pattFill prst="ltHorz">
                    <a:fgClr>
                      <a:schemeClr val="folHlink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8693" name="Group 297">
                  <a:extLst>
                    <a:ext uri="{FF2B5EF4-FFF2-40B4-BE49-F238E27FC236}">
                      <a16:creationId xmlns:a16="http://schemas.microsoft.com/office/drawing/2014/main" id="{9A249200-1DD7-40EA-B44B-AEF95FB05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05" y="2547"/>
                  <a:ext cx="465" cy="727"/>
                  <a:chOff x="3759" y="2610"/>
                  <a:chExt cx="605" cy="1034"/>
                </a:xfrm>
              </p:grpSpPr>
              <p:sp>
                <p:nvSpPr>
                  <p:cNvPr id="564522" name="Rectangle 298" descr="Narrow horizontal">
                    <a:extLst>
                      <a:ext uri="{FF2B5EF4-FFF2-40B4-BE49-F238E27FC236}">
                        <a16:creationId xmlns:a16="http://schemas.microsoft.com/office/drawing/2014/main" id="{27DCDFDB-D49B-44C3-949F-17AD8D37C8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9" y="3279"/>
                    <a:ext cx="600" cy="366"/>
                  </a:xfrm>
                  <a:prstGeom prst="rect">
                    <a:avLst/>
                  </a:prstGeom>
                  <a:pattFill prst="narHorz">
                    <a:fgClr>
                      <a:schemeClr val="accent1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PHY</a:t>
                    </a:r>
                  </a:p>
                </p:txBody>
              </p:sp>
              <p:sp>
                <p:nvSpPr>
                  <p:cNvPr id="564523" name="Rectangle 299" descr="Light horizontal">
                    <a:extLst>
                      <a:ext uri="{FF2B5EF4-FFF2-40B4-BE49-F238E27FC236}">
                        <a16:creationId xmlns:a16="http://schemas.microsoft.com/office/drawing/2014/main" id="{F7228EBD-985E-4FA1-88F0-B51C9712D3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64" y="2611"/>
                    <a:ext cx="600" cy="366"/>
                  </a:xfrm>
                  <a:prstGeom prst="rect">
                    <a:avLst/>
                  </a:prstGeom>
                  <a:pattFill prst="ltHorz">
                    <a:fgClr>
                      <a:schemeClr val="folHlink"/>
                    </a:fgClr>
                    <a:bgClr>
                      <a:srgbClr val="FFFFFF"/>
                    </a:bgClr>
                  </a:patt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x-none" sz="1500">
                        <a:latin typeface="Arial" charset="0"/>
                      </a:rPr>
                      <a:t>MAC</a:t>
                    </a:r>
                  </a:p>
                </p:txBody>
              </p:sp>
            </p:grpSp>
            <p:sp>
              <p:nvSpPr>
                <p:cNvPr id="564524" name="Line 300">
                  <a:extLst>
                    <a:ext uri="{FF2B5EF4-FFF2-40B4-BE49-F238E27FC236}">
                      <a16:creationId xmlns:a16="http://schemas.microsoft.com/office/drawing/2014/main" id="{296BB520-6EF8-46EB-9580-3BD2798E2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6" y="3277"/>
                  <a:ext cx="0" cy="1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25" name="Line 301">
                  <a:extLst>
                    <a:ext uri="{FF2B5EF4-FFF2-40B4-BE49-F238E27FC236}">
                      <a16:creationId xmlns:a16="http://schemas.microsoft.com/office/drawing/2014/main" id="{C1D10778-C87D-4BA2-9625-68FFEC417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07" y="3281"/>
                  <a:ext cx="0" cy="1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26" name="Line 302">
                  <a:extLst>
                    <a:ext uri="{FF2B5EF4-FFF2-40B4-BE49-F238E27FC236}">
                      <a16:creationId xmlns:a16="http://schemas.microsoft.com/office/drawing/2014/main" id="{8AF7F46F-9D6D-491F-B1A5-B942FD2121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70" y="3279"/>
                  <a:ext cx="0" cy="1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27" name="Line 303">
                  <a:extLst>
                    <a:ext uri="{FF2B5EF4-FFF2-40B4-BE49-F238E27FC236}">
                      <a16:creationId xmlns:a16="http://schemas.microsoft.com/office/drawing/2014/main" id="{EA1DEE3D-F886-4E80-90CB-37921C73E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6" y="3412"/>
                  <a:ext cx="19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28" name="Line 304">
                  <a:extLst>
                    <a:ext uri="{FF2B5EF4-FFF2-40B4-BE49-F238E27FC236}">
                      <a16:creationId xmlns:a16="http://schemas.microsoft.com/office/drawing/2014/main" id="{1EB145F7-7C5A-479C-B17B-0919C3F55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2807"/>
                  <a:ext cx="1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29" name="Line 305">
                  <a:extLst>
                    <a:ext uri="{FF2B5EF4-FFF2-40B4-BE49-F238E27FC236}">
                      <a16:creationId xmlns:a16="http://schemas.microsoft.com/office/drawing/2014/main" id="{A103CE80-109D-437D-90DD-AB7B5A1B1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4" y="2809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30" name="Line 306">
                  <a:extLst>
                    <a:ext uri="{FF2B5EF4-FFF2-40B4-BE49-F238E27FC236}">
                      <a16:creationId xmlns:a16="http://schemas.microsoft.com/office/drawing/2014/main" id="{7140847D-53D2-4C1D-91D7-34BE59AA4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66" y="2813"/>
                  <a:ext cx="4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31" name="Line 307">
                  <a:extLst>
                    <a:ext uri="{FF2B5EF4-FFF2-40B4-BE49-F238E27FC236}">
                      <a16:creationId xmlns:a16="http://schemas.microsoft.com/office/drawing/2014/main" id="{A3E7E4FC-CD2F-4E29-B80F-61F8FB936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5" y="2343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32" name="Line 308">
                  <a:extLst>
                    <a:ext uri="{FF2B5EF4-FFF2-40B4-BE49-F238E27FC236}">
                      <a16:creationId xmlns:a16="http://schemas.microsoft.com/office/drawing/2014/main" id="{D9FF036D-A4E3-49CC-89EB-C2A4036EB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3" y="2347"/>
                  <a:ext cx="0" cy="2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33" name="Line 309">
                  <a:extLst>
                    <a:ext uri="{FF2B5EF4-FFF2-40B4-BE49-F238E27FC236}">
                      <a16:creationId xmlns:a16="http://schemas.microsoft.com/office/drawing/2014/main" id="{971923C2-66DD-43A3-B9FE-70BC5A0F8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3" y="2349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564534" name="Line 310">
                  <a:extLst>
                    <a:ext uri="{FF2B5EF4-FFF2-40B4-BE49-F238E27FC236}">
                      <a16:creationId xmlns:a16="http://schemas.microsoft.com/office/drawing/2014/main" id="{2EF0E076-0D6C-4870-BCCC-BDF123B3E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1" y="2429"/>
                  <a:ext cx="2697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564535" name="Text Box 311">
                <a:extLst>
                  <a:ext uri="{FF2B5EF4-FFF2-40B4-BE49-F238E27FC236}">
                    <a16:creationId xmlns:a16="http://schemas.microsoft.com/office/drawing/2014/main" id="{4750E1A0-6DC2-4D91-A065-ACB34F445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7" y="1671"/>
                <a:ext cx="175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Reliable frame service</a:t>
                </a:r>
              </a:p>
            </p:txBody>
          </p:sp>
          <p:sp>
            <p:nvSpPr>
              <p:cNvPr id="564536" name="Rectangle 312" descr="Narrow horizontal">
                <a:extLst>
                  <a:ext uri="{FF2B5EF4-FFF2-40B4-BE49-F238E27FC236}">
                    <a16:creationId xmlns:a16="http://schemas.microsoft.com/office/drawing/2014/main" id="{5BB9EA05-5733-4C70-AF51-B834B7F41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2091"/>
                <a:ext cx="463" cy="259"/>
              </a:xfrm>
              <a:prstGeom prst="rect">
                <a:avLst/>
              </a:prstGeom>
              <a:pattFill prst="narHorz">
                <a:fgClr>
                  <a:schemeClr val="fol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LLC</a:t>
                </a:r>
              </a:p>
            </p:txBody>
          </p:sp>
          <p:sp>
            <p:nvSpPr>
              <p:cNvPr id="564537" name="Rectangle 313" descr="Narrow horizontal">
                <a:extLst>
                  <a:ext uri="{FF2B5EF4-FFF2-40B4-BE49-F238E27FC236}">
                    <a16:creationId xmlns:a16="http://schemas.microsoft.com/office/drawing/2014/main" id="{41C7730C-D6BB-44EB-AB2B-24ED81F07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" y="2083"/>
                <a:ext cx="463" cy="259"/>
              </a:xfrm>
              <a:prstGeom prst="rect">
                <a:avLst/>
              </a:prstGeom>
              <a:pattFill prst="narHorz">
                <a:fgClr>
                  <a:schemeClr val="fol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LLC</a:t>
                </a:r>
              </a:p>
            </p:txBody>
          </p:sp>
          <p:sp>
            <p:nvSpPr>
              <p:cNvPr id="564538" name="Rectangle 314" descr="Narrow horizontal">
                <a:extLst>
                  <a:ext uri="{FF2B5EF4-FFF2-40B4-BE49-F238E27FC236}">
                    <a16:creationId xmlns:a16="http://schemas.microsoft.com/office/drawing/2014/main" id="{986382B2-437C-4B16-AED8-6577E6BA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2083"/>
                <a:ext cx="461" cy="257"/>
              </a:xfrm>
              <a:prstGeom prst="rect">
                <a:avLst/>
              </a:prstGeom>
              <a:pattFill prst="narHorz">
                <a:fgClr>
                  <a:schemeClr val="folHlink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LLC</a:t>
                </a:r>
              </a:p>
            </p:txBody>
          </p:sp>
          <p:sp>
            <p:nvSpPr>
              <p:cNvPr id="564539" name="Text Box 315">
                <a:extLst>
                  <a:ext uri="{FF2B5EF4-FFF2-40B4-BE49-F238E27FC236}">
                    <a16:creationId xmlns:a16="http://schemas.microsoft.com/office/drawing/2014/main" id="{3FA931A4-33A9-4364-A7A6-4A71295BC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7" y="1199"/>
                <a:ext cx="26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A</a:t>
                </a:r>
              </a:p>
            </p:txBody>
          </p:sp>
          <p:sp>
            <p:nvSpPr>
              <p:cNvPr id="564540" name="Text Box 316">
                <a:extLst>
                  <a:ext uri="{FF2B5EF4-FFF2-40B4-BE49-F238E27FC236}">
                    <a16:creationId xmlns:a16="http://schemas.microsoft.com/office/drawing/2014/main" id="{21075BA6-096F-49E3-B542-646ACE573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9" y="1143"/>
                <a:ext cx="27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C</a:t>
                </a:r>
              </a:p>
            </p:txBody>
          </p:sp>
          <p:sp>
            <p:nvSpPr>
              <p:cNvPr id="564541" name="Text Box 317">
                <a:extLst>
                  <a:ext uri="{FF2B5EF4-FFF2-40B4-BE49-F238E27FC236}">
                    <a16:creationId xmlns:a16="http://schemas.microsoft.com/office/drawing/2014/main" id="{E4F19DA6-E513-443A-9EC6-548D434F9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9" y="1721"/>
                <a:ext cx="26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A</a:t>
                </a:r>
              </a:p>
            </p:txBody>
          </p:sp>
          <p:sp>
            <p:nvSpPr>
              <p:cNvPr id="564542" name="Text Box 318">
                <a:extLst>
                  <a:ext uri="{FF2B5EF4-FFF2-40B4-BE49-F238E27FC236}">
                    <a16:creationId xmlns:a16="http://schemas.microsoft.com/office/drawing/2014/main" id="{CD2D8903-CC77-43C6-946D-B16DCB6BA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4" y="1743"/>
                <a:ext cx="17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C</a:t>
                </a:r>
              </a:p>
            </p:txBody>
          </p:sp>
          <p:sp>
            <p:nvSpPr>
              <p:cNvPr id="564543" name="Line 319">
                <a:extLst>
                  <a:ext uri="{FF2B5EF4-FFF2-40B4-BE49-F238E27FC236}">
                    <a16:creationId xmlns:a16="http://schemas.microsoft.com/office/drawing/2014/main" id="{7AC98E17-A70F-4746-8865-4296C388E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1935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4544" name="Line 320">
                <a:extLst>
                  <a:ext uri="{FF2B5EF4-FFF2-40B4-BE49-F238E27FC236}">
                    <a16:creationId xmlns:a16="http://schemas.microsoft.com/office/drawing/2014/main" id="{14014D89-5DA0-415B-8781-0C8E28217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5" y="1931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564550" name="Text Box 326">
            <a:extLst>
              <a:ext uri="{FF2B5EF4-FFF2-40B4-BE49-F238E27FC236}">
                <a16:creationId xmlns:a16="http://schemas.microsoft.com/office/drawing/2014/main" id="{72107765-4A7D-4EBC-B6D1-2E41182E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987425"/>
            <a:ext cx="703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571500" indent="-5715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39788" indent="-4953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31888" indent="-438150" algn="l">
              <a:defRPr>
                <a:solidFill>
                  <a:schemeClr val="tx1"/>
                </a:solidFill>
                <a:latin typeface="Arial" charset="0"/>
              </a:defRPr>
            </a:lvl3pPr>
            <a:lvl4pPr marL="1370013" indent="-381000" algn="l">
              <a:defRPr>
                <a:solidFill>
                  <a:schemeClr val="tx1"/>
                </a:solidFill>
                <a:latin typeface="Arial" charset="0"/>
              </a:defRPr>
            </a:lvl4pPr>
            <a:lvl5pPr marL="1663700" indent="-3810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1209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81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53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925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x-none" sz="1950"/>
              <a:t>IEEE 802.2: LLC enhances service provided by MAC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0AD533F-5D03-4F58-9EEC-2D66FF4D7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1438" y="92075"/>
            <a:ext cx="5389562" cy="765175"/>
          </a:xfrm>
        </p:spPr>
        <p:txBody>
          <a:bodyPr/>
          <a:lstStyle/>
          <a:p>
            <a:pPr eaLnBrk="1" hangingPunct="1"/>
            <a:r>
              <a:rPr lang="en-US" altLang="en-US"/>
              <a:t>Logical Link Control Services</a:t>
            </a:r>
          </a:p>
        </p:txBody>
      </p:sp>
      <p:sp>
        <p:nvSpPr>
          <p:cNvPr id="130050" name="Rectangle 3">
            <a:extLst>
              <a:ext uri="{FF2B5EF4-FFF2-40B4-BE49-F238E27FC236}">
                <a16:creationId xmlns:a16="http://schemas.microsoft.com/office/drawing/2014/main" id="{29A4D623-6579-4190-B6A7-18E927256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3525" y="1085850"/>
            <a:ext cx="5883275" cy="3513138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Type 1: Unacknowledged connectionless service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Unnumbered frame mode of HDLC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Type 2: Reliable connection-oriented service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Asynchronous balanced mode of HDLC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Type 3: Acknowledged connectionless service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200" dirty="0"/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Additional addressing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A workstation has a single MAC physical address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Can handle several logical connections, distinguished by their SAP (service access points).</a:t>
            </a:r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625E0597-64CF-41F9-8A64-17CE0311DC4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B268E45-7CDB-4C15-B828-83446EC1AD09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7013CA-EC67-477A-B8E6-319A319807B0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E7564A4-807A-40FE-8F18-010776A35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of MAC frames</a:t>
            </a:r>
          </a:p>
        </p:txBody>
      </p:sp>
      <p:grpSp>
        <p:nvGrpSpPr>
          <p:cNvPr id="31746" name="Group 20">
            <a:extLst>
              <a:ext uri="{FF2B5EF4-FFF2-40B4-BE49-F238E27FC236}">
                <a16:creationId xmlns:a16="http://schemas.microsoft.com/office/drawing/2014/main" id="{E5B3AB88-D474-4BC2-AA84-1CE696669F5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162050"/>
            <a:ext cx="5632450" cy="3154363"/>
            <a:chOff x="592" y="976"/>
            <a:chExt cx="4730" cy="2649"/>
          </a:xfrm>
        </p:grpSpPr>
        <p:sp>
          <p:nvSpPr>
            <p:cNvPr id="132099" name="Rectangle 21">
              <a:extLst>
                <a:ext uri="{FF2B5EF4-FFF2-40B4-BE49-F238E27FC236}">
                  <a16:creationId xmlns:a16="http://schemas.microsoft.com/office/drawing/2014/main" id="{2929839F-64FE-45A7-94FB-1129F6A4C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976"/>
              <a:ext cx="2904" cy="56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48" name="Rectangle 22">
              <a:extLst>
                <a:ext uri="{FF2B5EF4-FFF2-40B4-BE49-F238E27FC236}">
                  <a16:creationId xmlns:a16="http://schemas.microsoft.com/office/drawing/2014/main" id="{78E16A79-E701-42E1-AE2A-5AB953CA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0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ＭＳ Ｐゴシック" panose="020B0600070205080204" pitchFamily="34" charset="-128"/>
                </a:rPr>
                <a:t>IP</a:t>
              </a:r>
            </a:p>
          </p:txBody>
        </p:sp>
        <p:grpSp>
          <p:nvGrpSpPr>
            <p:cNvPr id="31749" name="Group 23">
              <a:extLst>
                <a:ext uri="{FF2B5EF4-FFF2-40B4-BE49-F238E27FC236}">
                  <a16:creationId xmlns:a16="http://schemas.microsoft.com/office/drawing/2014/main" id="{28FC0B07-F1CC-48D4-BACA-C784A3DC4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890"/>
              <a:ext cx="3518" cy="566"/>
              <a:chOff x="1248" y="1826"/>
              <a:chExt cx="3518" cy="566"/>
            </a:xfrm>
          </p:grpSpPr>
          <p:sp>
            <p:nvSpPr>
              <p:cNvPr id="132115" name="Rectangle 24">
                <a:extLst>
                  <a:ext uri="{FF2B5EF4-FFF2-40B4-BE49-F238E27FC236}">
                    <a16:creationId xmlns:a16="http://schemas.microsoft.com/office/drawing/2014/main" id="{73B69011-6448-45AB-B6DE-D947957B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827"/>
                <a:ext cx="3501" cy="559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32116" name="Rectangle 25">
                <a:extLst>
                  <a:ext uri="{FF2B5EF4-FFF2-40B4-BE49-F238E27FC236}">
                    <a16:creationId xmlns:a16="http://schemas.microsoft.com/office/drawing/2014/main" id="{B00FB996-F5C9-4126-BD40-4A6B9B872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1981"/>
                <a:ext cx="568" cy="2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31765" name="Rectangle 26">
                <a:extLst>
                  <a:ext uri="{FF2B5EF4-FFF2-40B4-BE49-F238E27FC236}">
                    <a16:creationId xmlns:a16="http://schemas.microsoft.com/office/drawing/2014/main" id="{B4777D4C-D872-41AB-A2A8-E1CB9BC97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881"/>
                <a:ext cx="672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LLC Header</a:t>
                </a:r>
              </a:p>
            </p:txBody>
          </p:sp>
          <p:sp>
            <p:nvSpPr>
              <p:cNvPr id="31766" name="Line 27">
                <a:extLst>
                  <a:ext uri="{FF2B5EF4-FFF2-40B4-BE49-F238E27FC236}">
                    <a16:creationId xmlns:a16="http://schemas.microsoft.com/office/drawing/2014/main" id="{53AE48F9-E5CF-4D1C-89EA-B72CA2425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7" y="1834"/>
                <a:ext cx="0" cy="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Rectangle 28">
                <a:extLst>
                  <a:ext uri="{FF2B5EF4-FFF2-40B4-BE49-F238E27FC236}">
                    <a16:creationId xmlns:a16="http://schemas.microsoft.com/office/drawing/2014/main" id="{75FADA98-F402-4220-9AD3-5C81D87A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958"/>
                <a:ext cx="4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Data</a:t>
                </a:r>
              </a:p>
            </p:txBody>
          </p:sp>
        </p:grpSp>
        <p:grpSp>
          <p:nvGrpSpPr>
            <p:cNvPr id="31750" name="Group 29">
              <a:extLst>
                <a:ext uri="{FF2B5EF4-FFF2-40B4-BE49-F238E27FC236}">
                  <a16:creationId xmlns:a16="http://schemas.microsoft.com/office/drawing/2014/main" id="{AF6B97A8-163F-43A3-B5C6-FA96CD52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010"/>
              <a:ext cx="4706" cy="615"/>
              <a:chOff x="680" y="3010"/>
              <a:chExt cx="4706" cy="615"/>
            </a:xfrm>
          </p:grpSpPr>
          <p:sp>
            <p:nvSpPr>
              <p:cNvPr id="132108" name="Rectangle 30">
                <a:extLst>
                  <a:ext uri="{FF2B5EF4-FFF2-40B4-BE49-F238E27FC236}">
                    <a16:creationId xmlns:a16="http://schemas.microsoft.com/office/drawing/2014/main" id="{864661FC-E0D4-4EEA-93E8-CB96B50EC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" y="3010"/>
                <a:ext cx="4706" cy="605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32109" name="Rectangle 31">
                <a:extLst>
                  <a:ext uri="{FF2B5EF4-FFF2-40B4-BE49-F238E27FC236}">
                    <a16:creationId xmlns:a16="http://schemas.microsoft.com/office/drawing/2014/main" id="{816EF5CF-24E6-4B79-8FA0-593AF8CFE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3153"/>
                <a:ext cx="544" cy="2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132110" name="Rectangle 32">
                <a:extLst>
                  <a:ext uri="{FF2B5EF4-FFF2-40B4-BE49-F238E27FC236}">
                    <a16:creationId xmlns:a16="http://schemas.microsoft.com/office/drawing/2014/main" id="{86FB7A79-69CB-413A-8BCC-B5AE449D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3189"/>
                <a:ext cx="648" cy="2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x-none" altLang="x-none" sz="1350"/>
              </a:p>
            </p:txBody>
          </p:sp>
          <p:sp>
            <p:nvSpPr>
              <p:cNvPr id="31759" name="Line 33">
                <a:extLst>
                  <a:ext uri="{FF2B5EF4-FFF2-40B4-BE49-F238E27FC236}">
                    <a16:creationId xmlns:a16="http://schemas.microsoft.com/office/drawing/2014/main" id="{258C6EF6-E79D-456D-80B0-C812D45A1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2" y="3019"/>
                <a:ext cx="0" cy="6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0" name="Line 34">
                <a:extLst>
                  <a:ext uri="{FF2B5EF4-FFF2-40B4-BE49-F238E27FC236}">
                    <a16:creationId xmlns:a16="http://schemas.microsoft.com/office/drawing/2014/main" id="{321829F9-8BC0-42E1-BD1F-F583A8CF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3019"/>
                <a:ext cx="0" cy="5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1" name="Rectangle 35">
                <a:extLst>
                  <a:ext uri="{FF2B5EF4-FFF2-40B4-BE49-F238E27FC236}">
                    <a16:creationId xmlns:a16="http://schemas.microsoft.com/office/drawing/2014/main" id="{E0B24E2E-E1ED-482D-9711-DDB9108A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078"/>
                <a:ext cx="715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MAC Header</a:t>
                </a:r>
              </a:p>
            </p:txBody>
          </p:sp>
          <p:sp>
            <p:nvSpPr>
              <p:cNvPr id="31762" name="Rectangle 36">
                <a:extLst>
                  <a:ext uri="{FF2B5EF4-FFF2-40B4-BE49-F238E27FC236}">
                    <a16:creationId xmlns:a16="http://schemas.microsoft.com/office/drawing/2014/main" id="{ACC8C399-E073-4A41-90F4-5CEDE529C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" y="312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ＭＳ Ｐゴシック" panose="020B0600070205080204" pitchFamily="34" charset="-128"/>
                  </a:rPr>
                  <a:t>FCS</a:t>
                </a:r>
              </a:p>
            </p:txBody>
          </p:sp>
        </p:grpSp>
        <p:sp>
          <p:nvSpPr>
            <p:cNvPr id="132103" name="AutoShape 37">
              <a:extLst>
                <a:ext uri="{FF2B5EF4-FFF2-40B4-BE49-F238E27FC236}">
                  <a16:creationId xmlns:a16="http://schemas.microsoft.com/office/drawing/2014/main" id="{AABC5B31-9DEA-4ED8-82CC-B2D5BA6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584"/>
              <a:ext cx="168" cy="293"/>
            </a:xfrm>
            <a:prstGeom prst="downArrow">
              <a:avLst>
                <a:gd name="adj1" fmla="val 50000"/>
                <a:gd name="adj2" fmla="val 4334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32104" name="AutoShape 38">
              <a:extLst>
                <a:ext uri="{FF2B5EF4-FFF2-40B4-BE49-F238E27FC236}">
                  <a16:creationId xmlns:a16="http://schemas.microsoft.com/office/drawing/2014/main" id="{168BD0B7-4004-440A-8C31-F7843FBE08F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56" y="845"/>
              <a:ext cx="172" cy="3464"/>
            </a:xfrm>
            <a:prstGeom prst="leftBrace">
              <a:avLst>
                <a:gd name="adj1" fmla="val 1688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132105" name="AutoShape 39">
              <a:extLst>
                <a:ext uri="{FF2B5EF4-FFF2-40B4-BE49-F238E27FC236}">
                  <a16:creationId xmlns:a16="http://schemas.microsoft.com/office/drawing/2014/main" id="{53EE1F60-A4EC-43C8-8A8E-443ACA05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678"/>
              <a:ext cx="169" cy="292"/>
            </a:xfrm>
            <a:prstGeom prst="downArrow">
              <a:avLst>
                <a:gd name="adj1" fmla="val 50000"/>
                <a:gd name="adj2" fmla="val 4334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x-none" altLang="x-none" sz="1350"/>
            </a:p>
          </p:txBody>
        </p:sp>
        <p:sp>
          <p:nvSpPr>
            <p:cNvPr id="31754" name="Text Box 40">
              <a:extLst>
                <a:ext uri="{FF2B5EF4-FFF2-40B4-BE49-F238E27FC236}">
                  <a16:creationId xmlns:a16="http://schemas.microsoft.com/office/drawing/2014/main" id="{CF0F8537-B29B-49CB-93CF-FF022673C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912"/>
              <a:ext cx="7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ＭＳ Ｐゴシック" panose="020B0600070205080204" pitchFamily="34" charset="-128"/>
                </a:rPr>
                <a:t>LLC PDU</a:t>
              </a:r>
            </a:p>
          </p:txBody>
        </p:sp>
        <p:sp>
          <p:nvSpPr>
            <p:cNvPr id="31755" name="Text Box 41">
              <a:extLst>
                <a:ext uri="{FF2B5EF4-FFF2-40B4-BE49-F238E27FC236}">
                  <a16:creationId xmlns:a16="http://schemas.microsoft.com/office/drawing/2014/main" id="{1A47EA85-68F6-4297-A4C9-006F2960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988"/>
              <a:ext cx="7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ＭＳ Ｐゴシック" panose="020B0600070205080204" pitchFamily="34" charset="-128"/>
                </a:rPr>
                <a:t>IP Packet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3FA0166-CB8F-4E94-9F9F-43F7CEA4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Ethernet - A bit of history…</a:t>
            </a:r>
          </a:p>
        </p:txBody>
      </p:sp>
      <p:sp>
        <p:nvSpPr>
          <p:cNvPr id="134146" name="Rectangle 3">
            <a:extLst>
              <a:ext uri="{FF2B5EF4-FFF2-40B4-BE49-F238E27FC236}">
                <a16:creationId xmlns:a16="http://schemas.microsoft.com/office/drawing/2014/main" id="{BE70995E-78D8-472D-A2E0-DF9D2AF90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238" y="1011238"/>
            <a:ext cx="6815137" cy="171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1970 </a:t>
            </a:r>
            <a:r>
              <a:rPr lang="en-US" altLang="x-none" sz="1425" dirty="0" err="1"/>
              <a:t>ALOHAnet</a:t>
            </a:r>
            <a:r>
              <a:rPr lang="en-US" altLang="x-none" sz="1425" dirty="0"/>
              <a:t> radio network deployed in Hawaiian islands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1973  Metcalf and Boggs invent Ethernet, random access in wired net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1979  DIX Ethernet II Standard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1985  IEEE 802.3 LAN Standard (10 Mbps)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1995  Fast Ethernet (100 Mbps)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1998  Gigabit Ethernet 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2002  10 Gigabit Ethernet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425" dirty="0"/>
              <a:t>Ethernet is dominant LAN standard</a:t>
            </a:r>
          </a:p>
        </p:txBody>
      </p:sp>
      <p:pic>
        <p:nvPicPr>
          <p:cNvPr id="33795" name="Picture 4" descr="metcalfe-enet">
            <a:extLst>
              <a:ext uri="{FF2B5EF4-FFF2-40B4-BE49-F238E27FC236}">
                <a16:creationId xmlns:a16="http://schemas.microsoft.com/office/drawing/2014/main" id="{24486EB9-A5D6-4003-AB45-54928D52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2225675"/>
            <a:ext cx="4741862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 Box 5">
            <a:extLst>
              <a:ext uri="{FF2B5EF4-FFF2-40B4-BE49-F238E27FC236}">
                <a16:creationId xmlns:a16="http://schemas.microsoft.com/office/drawing/2014/main" id="{68EC32E1-8743-4EF2-A059-C1825A5C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939925"/>
            <a:ext cx="149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Metcalf</a:t>
            </a:r>
            <a:r>
              <a:rPr lang="ja-JP" altLang="en-US" sz="1350" dirty="0"/>
              <a:t>’</a:t>
            </a:r>
            <a:r>
              <a:rPr lang="en-US" altLang="ja-JP" sz="1350" dirty="0"/>
              <a:t>s Sketch</a:t>
            </a:r>
            <a:endParaRPr lang="en-US" altLang="x-none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6611</TotalTime>
  <Words>2338</Words>
  <Application>Microsoft Office PowerPoint</Application>
  <PresentationFormat>On-screen Show (16:9)</PresentationFormat>
  <Paragraphs>642</Paragraphs>
  <Slides>43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Wingdings</vt:lpstr>
      <vt:lpstr>Times New Roman</vt:lpstr>
      <vt:lpstr>ＭＳ Ｐゴシック</vt:lpstr>
      <vt:lpstr>Symbol</vt:lpstr>
      <vt:lpstr>Network</vt:lpstr>
      <vt:lpstr>Microsoft Clip Gallery</vt:lpstr>
      <vt:lpstr>Microsoft ClipArt Gallery</vt:lpstr>
      <vt:lpstr>Unit 02.04.01 CS 5220:  COMPUTER COMMUNICATIONS</vt:lpstr>
      <vt:lpstr>What is a LAN?</vt:lpstr>
      <vt:lpstr>Typical LAN Structure</vt:lpstr>
      <vt:lpstr>Medium Access Control Sublayer</vt:lpstr>
      <vt:lpstr>MAC Sub-layer</vt:lpstr>
      <vt:lpstr>Logical Link Control Layer</vt:lpstr>
      <vt:lpstr>Logical Link Control Services</vt:lpstr>
      <vt:lpstr>Encapsulation of MAC frames</vt:lpstr>
      <vt:lpstr>Ethernet - A bit of history…</vt:lpstr>
      <vt:lpstr>IEEE 802.3 MAC:  Ethernet</vt:lpstr>
      <vt:lpstr>IEEE 802.3 Original Parameters</vt:lpstr>
      <vt:lpstr>IEEE 802.3 MAC Frame</vt:lpstr>
      <vt:lpstr>IEEE 802.3 MAC Frame</vt:lpstr>
      <vt:lpstr>IEEE 802.3 MAC Frame</vt:lpstr>
      <vt:lpstr>Ethernet Scalability</vt:lpstr>
      <vt:lpstr>Fast Ethernet</vt:lpstr>
      <vt:lpstr>Gigabit Ethernet</vt:lpstr>
      <vt:lpstr>10 Gigabit Ethernet</vt:lpstr>
      <vt:lpstr>Unit 02.04.02 CS 5220:  COMPUTER COMMUNICATIONS</vt:lpstr>
      <vt:lpstr>Wireless Data Communications</vt:lpstr>
      <vt:lpstr>Hidden Terminal Problem</vt:lpstr>
      <vt:lpstr>CSMA-CA</vt:lpstr>
      <vt:lpstr>Ad Hoc Communications</vt:lpstr>
      <vt:lpstr>Infrastructure Network</vt:lpstr>
      <vt:lpstr>IEEE 802.11 Wireless LAN</vt:lpstr>
      <vt:lpstr>802.11 Definitions</vt:lpstr>
      <vt:lpstr>Distribution Services</vt:lpstr>
      <vt:lpstr>Infrastructure Services</vt:lpstr>
      <vt:lpstr>Frame Types</vt:lpstr>
      <vt:lpstr>Frame Structure</vt:lpstr>
      <vt:lpstr>Summary: IEEE 802.11 Physical Layer Options</vt:lpstr>
      <vt:lpstr>Unit 02.04.03 CS 5220:  COMPUTER COMMUNICATIONS</vt:lpstr>
      <vt:lpstr>IEEE 802.11 MAC</vt:lpstr>
      <vt:lpstr>MAC Services</vt:lpstr>
      <vt:lpstr>Distributed Coordination Function (DCF)</vt:lpstr>
      <vt:lpstr>Priorities through Interframe Spacing</vt:lpstr>
      <vt:lpstr>Contention &amp; Backoff Behavior</vt:lpstr>
      <vt:lpstr>Carrier Sensing in 802.11</vt:lpstr>
      <vt:lpstr>Transmission of MPDU without RTS/CTS</vt:lpstr>
      <vt:lpstr>Transmission of MPDU with RTS/CTS</vt:lpstr>
      <vt:lpstr>Collisions, Losses &amp; Errors</vt:lpstr>
      <vt:lpstr>Point Coordination Function</vt:lpstr>
      <vt:lpstr>SUMMARY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381</cp:revision>
  <dcterms:created xsi:type="dcterms:W3CDTF">2003-04-11T22:55:48Z</dcterms:created>
  <dcterms:modified xsi:type="dcterms:W3CDTF">2021-08-07T10:33:49Z</dcterms:modified>
</cp:coreProperties>
</file>