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8"/>
  </p:notesMasterIdLst>
  <p:handoutMasterIdLst>
    <p:handoutMasterId r:id="rId49"/>
  </p:handoutMasterIdLst>
  <p:sldIdLst>
    <p:sldId id="256" r:id="rId2"/>
    <p:sldId id="352" r:id="rId3"/>
    <p:sldId id="355" r:id="rId4"/>
    <p:sldId id="357" r:id="rId5"/>
    <p:sldId id="354" r:id="rId6"/>
    <p:sldId id="356" r:id="rId7"/>
    <p:sldId id="362" r:id="rId8"/>
    <p:sldId id="358" r:id="rId9"/>
    <p:sldId id="359" r:id="rId10"/>
    <p:sldId id="360" r:id="rId11"/>
    <p:sldId id="363" r:id="rId12"/>
    <p:sldId id="342" r:id="rId13"/>
    <p:sldId id="344" r:id="rId14"/>
    <p:sldId id="343" r:id="rId15"/>
    <p:sldId id="364" r:id="rId16"/>
    <p:sldId id="365" r:id="rId17"/>
    <p:sldId id="347" r:id="rId18"/>
    <p:sldId id="350" r:id="rId19"/>
    <p:sldId id="351" r:id="rId20"/>
    <p:sldId id="353" r:id="rId21"/>
    <p:sldId id="366" r:id="rId22"/>
    <p:sldId id="367" r:id="rId23"/>
    <p:sldId id="368" r:id="rId24"/>
    <p:sldId id="369" r:id="rId25"/>
    <p:sldId id="370" r:id="rId26"/>
    <p:sldId id="361" r:id="rId27"/>
    <p:sldId id="371" r:id="rId28"/>
    <p:sldId id="340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tual circuit" id="{6FD1AF77-A15A-4B0C-90F5-B0BECB05FD65}">
          <p14:sldIdLst>
            <p14:sldId id="256"/>
            <p14:sldId id="352"/>
            <p14:sldId id="355"/>
            <p14:sldId id="357"/>
            <p14:sldId id="354"/>
            <p14:sldId id="356"/>
            <p14:sldId id="362"/>
            <p14:sldId id="358"/>
            <p14:sldId id="359"/>
            <p14:sldId id="360"/>
          </p14:sldIdLst>
        </p14:section>
        <p14:section name="Routing in Packet Networks" id="{3A74E859-D7BC-46FA-8038-77344E9919A5}">
          <p14:sldIdLst>
            <p14:sldId id="363"/>
            <p14:sldId id="342"/>
            <p14:sldId id="344"/>
            <p14:sldId id="343"/>
            <p14:sldId id="364"/>
            <p14:sldId id="365"/>
            <p14:sldId id="347"/>
            <p14:sldId id="350"/>
            <p14:sldId id="351"/>
            <p14:sldId id="353"/>
            <p14:sldId id="366"/>
            <p14:sldId id="367"/>
            <p14:sldId id="368"/>
            <p14:sldId id="369"/>
            <p14:sldId id="370"/>
            <p14:sldId id="361"/>
            <p14:sldId id="371"/>
            <p14:sldId id="340"/>
          </p14:sldIdLst>
        </p14:section>
        <p14:section name="Shortest Path routing" id="{3D4C8269-55A1-430F-AC4A-20DD1855FD30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06" autoAdjust="0"/>
    <p:restoredTop sz="90112" autoAdjust="0"/>
  </p:normalViewPr>
  <p:slideViewPr>
    <p:cSldViewPr snapToGrid="0">
      <p:cViewPr varScale="1">
        <p:scale>
          <a:sx n="137" d="100"/>
          <a:sy n="137" d="100"/>
        </p:scale>
        <p:origin x="38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C4A4FF-6B76-3946-B7A9-74BA5E56114A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8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27F70-6D26-2B4F-A53F-67395EA9BB3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32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706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7C076-02BF-D646-B366-D89A9231FC1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(Destination, next hop, cost)</a:t>
            </a:r>
          </a:p>
        </p:txBody>
      </p:sp>
    </p:spTree>
    <p:extLst>
      <p:ext uri="{BB962C8B-B14F-4D97-AF65-F5344CB8AC3E}">
        <p14:creationId xmlns:p14="http://schemas.microsoft.com/office/powerpoint/2010/main" val="164241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C311-F73B-FF48-8B7E-27F6696C6CF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47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EEC78-52DD-584E-B15C-1A335688396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06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CDEA9-E919-B340-B7BF-A25AD7A084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Synthesis: tổng hợp</a:t>
            </a:r>
          </a:p>
          <a:p>
            <a:r>
              <a:rPr lang="vi-VN"/>
              <a:t>Không tổng hợp tuyến đường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992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533DA-0DFE-274D-9F48-8FA32142483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45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F6E6DE-480B-DB48-BCC9-BAB0D8F502FE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8455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1A024-36F6-FE45-A166-C6378E6882D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8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9EF57-9495-A94E-A2E5-617A066E456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54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C95F5-1FC6-B642-A08B-6104F919599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448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2468C4A-71D3-3C40-BDA7-E144E7F607FE}" type="slidenum">
              <a:rPr lang="en-US" altLang="zh-CN" sz="1300">
                <a:ea typeface="ＭＳ Ｐゴシック" charset="-128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53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29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Số liệu định tuyến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507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25F24D-112D-3340-8488-A00552A17C95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53776-014D-044E-ABB9-5900346B3353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6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3BD65-4E9E-614B-8A0F-F3B57D7E2988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51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136E2E-7160-6149-820E-08F109040CD8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88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A1604-4C19-394E-9722-39DDD3364788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93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81237C-6B18-0D46-8ADD-2E8B39763F0A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653" tIns="46986" rIns="95653" bIns="46986"/>
          <a:lstStyle/>
          <a:p>
            <a:pPr eaLnBrk="1" hangingPunct="1"/>
            <a:endParaRPr lang="en-US" altLang="en-US"/>
          </a:p>
        </p:txBody>
      </p:sp>
      <p:sp>
        <p:nvSpPr>
          <p:cNvPr id="1464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1911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C9EE90-D742-9544-80A8-19FFD2827111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4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98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DE0B2-8A9C-764F-BE77-7791B37FB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4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1679"/>
            <a:ext cx="8229600" cy="45065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A64F95E-F4B1-6549-9866-E342F2BA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3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8/11/2021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  <p:sldLayoutId id="214748448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03.02.01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Packet Switching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Virtual Circuits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631407" y="2321719"/>
            <a:ext cx="803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latin typeface="Times New Roman" charset="0"/>
              </a:rPr>
              <a:t>5-4</a:t>
            </a:r>
          </a:p>
        </p:txBody>
      </p:sp>
      <p:pic>
        <p:nvPicPr>
          <p:cNvPr id="35844" name="Picture 4" descr="5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79" y="436619"/>
            <a:ext cx="6172200" cy="39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62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03.02.02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Routing in Packet Networks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778" name="Group 1026"/>
          <p:cNvGrpSpPr>
            <a:grpSpLocks/>
          </p:cNvGrpSpPr>
          <p:nvPr/>
        </p:nvGrpSpPr>
        <p:grpSpPr bwMode="auto">
          <a:xfrm>
            <a:off x="1899682" y="1114624"/>
            <a:ext cx="3296841" cy="1653778"/>
            <a:chOff x="1613" y="1374"/>
            <a:chExt cx="2769" cy="1389"/>
          </a:xfrm>
        </p:grpSpPr>
        <p:sp>
          <p:nvSpPr>
            <p:cNvPr id="1227779" name="Freeform 1027"/>
            <p:cNvSpPr>
              <a:spLocks/>
            </p:cNvSpPr>
            <p:nvPr/>
          </p:nvSpPr>
          <p:spPr bwMode="auto">
            <a:xfrm>
              <a:off x="1848" y="1566"/>
              <a:ext cx="1692" cy="948"/>
            </a:xfrm>
            <a:custGeom>
              <a:avLst/>
              <a:gdLst>
                <a:gd name="T0" fmla="*/ 0 w 1692"/>
                <a:gd name="T1" fmla="*/ 0 h 948"/>
                <a:gd name="T2" fmla="*/ 684 w 1692"/>
                <a:gd name="T3" fmla="*/ 444 h 948"/>
                <a:gd name="T4" fmla="*/ 846 w 1692"/>
                <a:gd name="T5" fmla="*/ 624 h 948"/>
                <a:gd name="T6" fmla="*/ 1044 w 1692"/>
                <a:gd name="T7" fmla="*/ 930 h 948"/>
                <a:gd name="T8" fmla="*/ 1104 w 1692"/>
                <a:gd name="T9" fmla="*/ 948 h 948"/>
                <a:gd name="T10" fmla="*/ 1146 w 1692"/>
                <a:gd name="T11" fmla="*/ 930 h 948"/>
                <a:gd name="T12" fmla="*/ 1692 w 1692"/>
                <a:gd name="T13" fmla="*/ 15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2" h="948">
                  <a:moveTo>
                    <a:pt x="0" y="0"/>
                  </a:moveTo>
                  <a:lnTo>
                    <a:pt x="684" y="444"/>
                  </a:lnTo>
                  <a:lnTo>
                    <a:pt x="846" y="624"/>
                  </a:lnTo>
                  <a:lnTo>
                    <a:pt x="1044" y="930"/>
                  </a:lnTo>
                  <a:lnTo>
                    <a:pt x="1104" y="948"/>
                  </a:lnTo>
                  <a:lnTo>
                    <a:pt x="1146" y="930"/>
                  </a:lnTo>
                  <a:lnTo>
                    <a:pt x="1692" y="15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0" name="Freeform 1028"/>
            <p:cNvSpPr>
              <a:spLocks/>
            </p:cNvSpPr>
            <p:nvPr/>
          </p:nvSpPr>
          <p:spPr bwMode="auto">
            <a:xfrm>
              <a:off x="1848" y="1428"/>
              <a:ext cx="1722" cy="156"/>
            </a:xfrm>
            <a:custGeom>
              <a:avLst/>
              <a:gdLst>
                <a:gd name="T0" fmla="*/ 0 w 1722"/>
                <a:gd name="T1" fmla="*/ 0 h 156"/>
                <a:gd name="T2" fmla="*/ 804 w 1722"/>
                <a:gd name="T3" fmla="*/ 18 h 156"/>
                <a:gd name="T4" fmla="*/ 1032 w 1722"/>
                <a:gd name="T5" fmla="*/ 30 h 156"/>
                <a:gd name="T6" fmla="*/ 1722 w 1722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2" h="156">
                  <a:moveTo>
                    <a:pt x="0" y="0"/>
                  </a:moveTo>
                  <a:lnTo>
                    <a:pt x="804" y="18"/>
                  </a:lnTo>
                  <a:lnTo>
                    <a:pt x="1032" y="30"/>
                  </a:lnTo>
                  <a:lnTo>
                    <a:pt x="1722" y="156"/>
                  </a:lnTo>
                </a:path>
              </a:pathLst>
            </a:custGeom>
            <a:noFill/>
            <a:ln w="28575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1" name="Freeform 1029"/>
            <p:cNvSpPr>
              <a:spLocks/>
            </p:cNvSpPr>
            <p:nvPr/>
          </p:nvSpPr>
          <p:spPr bwMode="auto">
            <a:xfrm>
              <a:off x="1674" y="1626"/>
              <a:ext cx="1914" cy="1056"/>
            </a:xfrm>
            <a:custGeom>
              <a:avLst/>
              <a:gdLst>
                <a:gd name="T0" fmla="*/ 24 w 1914"/>
                <a:gd name="T1" fmla="*/ 0 h 1056"/>
                <a:gd name="T2" fmla="*/ 24 w 1914"/>
                <a:gd name="T3" fmla="*/ 762 h 1056"/>
                <a:gd name="T4" fmla="*/ 0 w 1914"/>
                <a:gd name="T5" fmla="*/ 918 h 1056"/>
                <a:gd name="T6" fmla="*/ 42 w 1914"/>
                <a:gd name="T7" fmla="*/ 972 h 1056"/>
                <a:gd name="T8" fmla="*/ 144 w 1914"/>
                <a:gd name="T9" fmla="*/ 984 h 1056"/>
                <a:gd name="T10" fmla="*/ 1164 w 1914"/>
                <a:gd name="T11" fmla="*/ 1044 h 1056"/>
                <a:gd name="T12" fmla="*/ 1284 w 1914"/>
                <a:gd name="T13" fmla="*/ 1056 h 1056"/>
                <a:gd name="T14" fmla="*/ 1356 w 1914"/>
                <a:gd name="T15" fmla="*/ 972 h 1056"/>
                <a:gd name="T16" fmla="*/ 1368 w 1914"/>
                <a:gd name="T17" fmla="*/ 924 h 1056"/>
                <a:gd name="T18" fmla="*/ 1914 w 1914"/>
                <a:gd name="T19" fmla="*/ 1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4" h="1056">
                  <a:moveTo>
                    <a:pt x="24" y="0"/>
                  </a:moveTo>
                  <a:lnTo>
                    <a:pt x="24" y="762"/>
                  </a:lnTo>
                  <a:lnTo>
                    <a:pt x="0" y="918"/>
                  </a:lnTo>
                  <a:lnTo>
                    <a:pt x="42" y="972"/>
                  </a:lnTo>
                  <a:lnTo>
                    <a:pt x="144" y="984"/>
                  </a:lnTo>
                  <a:lnTo>
                    <a:pt x="1164" y="1044"/>
                  </a:lnTo>
                  <a:lnTo>
                    <a:pt x="1284" y="1056"/>
                  </a:lnTo>
                  <a:lnTo>
                    <a:pt x="1356" y="972"/>
                  </a:lnTo>
                  <a:lnTo>
                    <a:pt x="1368" y="924"/>
                  </a:lnTo>
                  <a:lnTo>
                    <a:pt x="1914" y="156"/>
                  </a:ln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2" name="Oval 1030"/>
            <p:cNvSpPr>
              <a:spLocks noChangeArrowheads="1"/>
            </p:cNvSpPr>
            <p:nvPr/>
          </p:nvSpPr>
          <p:spPr bwMode="auto">
            <a:xfrm>
              <a:off x="1613" y="2380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3" name="Oval 1031"/>
            <p:cNvSpPr>
              <a:spLocks noChangeArrowheads="1"/>
            </p:cNvSpPr>
            <p:nvPr/>
          </p:nvSpPr>
          <p:spPr bwMode="auto">
            <a:xfrm>
              <a:off x="3535" y="1545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4" name="Oval 1032"/>
            <p:cNvSpPr>
              <a:spLocks noChangeArrowheads="1"/>
            </p:cNvSpPr>
            <p:nvPr/>
          </p:nvSpPr>
          <p:spPr bwMode="auto">
            <a:xfrm>
              <a:off x="2488" y="1975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5" name="Oval 1033"/>
            <p:cNvSpPr>
              <a:spLocks noChangeArrowheads="1"/>
            </p:cNvSpPr>
            <p:nvPr/>
          </p:nvSpPr>
          <p:spPr bwMode="auto">
            <a:xfrm>
              <a:off x="1623" y="1374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6" name="Oval 1034"/>
            <p:cNvSpPr>
              <a:spLocks noChangeArrowheads="1"/>
            </p:cNvSpPr>
            <p:nvPr/>
          </p:nvSpPr>
          <p:spPr bwMode="auto">
            <a:xfrm>
              <a:off x="2636" y="1374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7" name="Oval 1035"/>
            <p:cNvSpPr>
              <a:spLocks noChangeArrowheads="1"/>
            </p:cNvSpPr>
            <p:nvPr/>
          </p:nvSpPr>
          <p:spPr bwMode="auto">
            <a:xfrm>
              <a:off x="2814" y="2471"/>
              <a:ext cx="243" cy="25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8" name="Line 1036"/>
            <p:cNvSpPr>
              <a:spLocks noChangeShapeType="1"/>
            </p:cNvSpPr>
            <p:nvPr/>
          </p:nvSpPr>
          <p:spPr bwMode="auto">
            <a:xfrm>
              <a:off x="1870" y="1496"/>
              <a:ext cx="76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89" name="Line 1037"/>
            <p:cNvSpPr>
              <a:spLocks noChangeShapeType="1"/>
            </p:cNvSpPr>
            <p:nvPr/>
          </p:nvSpPr>
          <p:spPr bwMode="auto">
            <a:xfrm flipH="1">
              <a:off x="2641" y="1624"/>
              <a:ext cx="69" cy="35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0" name="Line 1038"/>
            <p:cNvSpPr>
              <a:spLocks noChangeShapeType="1"/>
            </p:cNvSpPr>
            <p:nvPr/>
          </p:nvSpPr>
          <p:spPr bwMode="auto">
            <a:xfrm>
              <a:off x="2650" y="2234"/>
              <a:ext cx="208" cy="2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1" name="Line 1039"/>
            <p:cNvSpPr>
              <a:spLocks noChangeShapeType="1"/>
            </p:cNvSpPr>
            <p:nvPr/>
          </p:nvSpPr>
          <p:spPr bwMode="auto">
            <a:xfrm>
              <a:off x="2868" y="1506"/>
              <a:ext cx="672" cy="1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2" name="Line 1040"/>
            <p:cNvSpPr>
              <a:spLocks noChangeShapeType="1"/>
            </p:cNvSpPr>
            <p:nvPr/>
          </p:nvSpPr>
          <p:spPr bwMode="auto">
            <a:xfrm flipV="1">
              <a:off x="3026" y="1752"/>
              <a:ext cx="533" cy="75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3" name="Line 1041"/>
            <p:cNvSpPr>
              <a:spLocks noChangeShapeType="1"/>
            </p:cNvSpPr>
            <p:nvPr/>
          </p:nvSpPr>
          <p:spPr bwMode="auto">
            <a:xfrm flipH="1" flipV="1">
              <a:off x="1840" y="2569"/>
              <a:ext cx="978" cy="5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4" name="Line 1042"/>
            <p:cNvSpPr>
              <a:spLocks noChangeShapeType="1"/>
            </p:cNvSpPr>
            <p:nvPr/>
          </p:nvSpPr>
          <p:spPr bwMode="auto">
            <a:xfrm>
              <a:off x="1732" y="1614"/>
              <a:ext cx="1" cy="7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5" name="Line 1043"/>
            <p:cNvSpPr>
              <a:spLocks noChangeShapeType="1"/>
            </p:cNvSpPr>
            <p:nvPr/>
          </p:nvSpPr>
          <p:spPr bwMode="auto">
            <a:xfrm>
              <a:off x="1811" y="1584"/>
              <a:ext cx="681" cy="4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6" name="Line 1044"/>
            <p:cNvSpPr>
              <a:spLocks noChangeShapeType="1"/>
            </p:cNvSpPr>
            <p:nvPr/>
          </p:nvSpPr>
          <p:spPr bwMode="auto">
            <a:xfrm flipH="1">
              <a:off x="1831" y="2156"/>
              <a:ext cx="652" cy="27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7" name="Rectangle 1045"/>
            <p:cNvSpPr>
              <a:spLocks noChangeArrowheads="1"/>
            </p:cNvSpPr>
            <p:nvPr/>
          </p:nvSpPr>
          <p:spPr bwMode="auto">
            <a:xfrm>
              <a:off x="1714" y="1431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1227798" name="Rectangle 1046"/>
            <p:cNvSpPr>
              <a:spLocks noChangeArrowheads="1"/>
            </p:cNvSpPr>
            <p:nvPr/>
          </p:nvSpPr>
          <p:spPr bwMode="auto">
            <a:xfrm>
              <a:off x="1702" y="2452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2</a:t>
              </a:r>
              <a:endParaRPr lang="en-US" altLang="en-US" sz="1350"/>
            </a:p>
          </p:txBody>
        </p:sp>
        <p:sp>
          <p:nvSpPr>
            <p:cNvPr id="1227799" name="Rectangle 1047"/>
            <p:cNvSpPr>
              <a:spLocks noChangeArrowheads="1"/>
            </p:cNvSpPr>
            <p:nvPr/>
          </p:nvSpPr>
          <p:spPr bwMode="auto">
            <a:xfrm>
              <a:off x="2720" y="1448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3</a:t>
              </a:r>
              <a:endParaRPr lang="en-US" altLang="en-US" sz="1350"/>
            </a:p>
          </p:txBody>
        </p:sp>
        <p:sp>
          <p:nvSpPr>
            <p:cNvPr id="1227800" name="Rectangle 1048"/>
            <p:cNvSpPr>
              <a:spLocks noChangeArrowheads="1"/>
            </p:cNvSpPr>
            <p:nvPr/>
          </p:nvSpPr>
          <p:spPr bwMode="auto">
            <a:xfrm>
              <a:off x="2581" y="2039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4</a:t>
              </a:r>
              <a:endParaRPr lang="en-US" altLang="en-US" sz="1350"/>
            </a:p>
          </p:txBody>
        </p:sp>
        <p:sp>
          <p:nvSpPr>
            <p:cNvPr id="1227801" name="Rectangle 1049"/>
            <p:cNvSpPr>
              <a:spLocks noChangeArrowheads="1"/>
            </p:cNvSpPr>
            <p:nvPr/>
          </p:nvSpPr>
          <p:spPr bwMode="auto">
            <a:xfrm>
              <a:off x="2907" y="2541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5</a:t>
              </a:r>
              <a:endParaRPr lang="en-US" altLang="en-US" sz="1350"/>
            </a:p>
          </p:txBody>
        </p:sp>
        <p:sp>
          <p:nvSpPr>
            <p:cNvPr id="1227802" name="Rectangle 1050"/>
            <p:cNvSpPr>
              <a:spLocks noChangeArrowheads="1"/>
            </p:cNvSpPr>
            <p:nvPr/>
          </p:nvSpPr>
          <p:spPr bwMode="auto">
            <a:xfrm>
              <a:off x="3625" y="1601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6</a:t>
              </a:r>
              <a:endParaRPr lang="en-US" altLang="en-US" sz="1350"/>
            </a:p>
          </p:txBody>
        </p:sp>
        <p:sp>
          <p:nvSpPr>
            <p:cNvPr id="1227803" name="Rectangle 1051"/>
            <p:cNvSpPr>
              <a:spLocks noChangeArrowheads="1"/>
            </p:cNvSpPr>
            <p:nvPr/>
          </p:nvSpPr>
          <p:spPr bwMode="auto">
            <a:xfrm>
              <a:off x="3473" y="2472"/>
              <a:ext cx="9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Node 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 dirty="0">
                  <a:solidFill>
                    <a:srgbClr val="000000"/>
                  </a:solidFill>
                </a:rPr>
                <a:t>(switch or router)</a:t>
              </a:r>
              <a:endParaRPr lang="en-US" altLang="en-US" sz="1350" dirty="0"/>
            </a:p>
          </p:txBody>
        </p:sp>
        <p:sp>
          <p:nvSpPr>
            <p:cNvPr id="1227804" name="Line 1052"/>
            <p:cNvSpPr>
              <a:spLocks noChangeShapeType="1"/>
            </p:cNvSpPr>
            <p:nvPr/>
          </p:nvSpPr>
          <p:spPr bwMode="auto">
            <a:xfrm flipH="1">
              <a:off x="3060" y="2574"/>
              <a:ext cx="32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7805" name="Rectangle 1053"/>
          <p:cNvSpPr>
            <a:spLocks noGrp="1" noChangeArrowheads="1"/>
          </p:cNvSpPr>
          <p:nvPr>
            <p:ph type="title"/>
          </p:nvPr>
        </p:nvSpPr>
        <p:spPr>
          <a:xfrm>
            <a:off x="468630" y="104775"/>
            <a:ext cx="5481320" cy="765175"/>
          </a:xfrm>
        </p:spPr>
        <p:txBody>
          <a:bodyPr/>
          <a:lstStyle/>
          <a:p>
            <a:r>
              <a:rPr lang="en-US" altLang="en-US"/>
              <a:t>Routing in Packet Networks</a:t>
            </a:r>
          </a:p>
        </p:txBody>
      </p:sp>
      <p:sp>
        <p:nvSpPr>
          <p:cNvPr id="122780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570230" y="2970809"/>
            <a:ext cx="6040835" cy="1512291"/>
          </a:xfrm>
        </p:spPr>
        <p:txBody>
          <a:bodyPr/>
          <a:lstStyle/>
          <a:p>
            <a:r>
              <a:rPr lang="en-US" altLang="en-US" dirty="0"/>
              <a:t>Three possible (</a:t>
            </a:r>
            <a:r>
              <a:rPr lang="en-US" altLang="en-US" dirty="0" err="1"/>
              <a:t>loopfree</a:t>
            </a:r>
            <a:r>
              <a:rPr lang="en-US" altLang="en-US" dirty="0"/>
              <a:t>) routes from 1 to 6:</a:t>
            </a:r>
          </a:p>
          <a:p>
            <a:pPr lvl="1"/>
            <a:r>
              <a:rPr lang="en-US" altLang="en-US" sz="1800" dirty="0"/>
              <a:t>1-3-6, 1-4-5-6, 1-2-5-6</a:t>
            </a:r>
          </a:p>
          <a:p>
            <a:r>
              <a:rPr lang="en-US" altLang="en-US" dirty="0"/>
              <a:t>Which is “best”?</a:t>
            </a:r>
          </a:p>
          <a:p>
            <a:pPr lvl="1"/>
            <a:r>
              <a:rPr lang="en-US" altLang="en-US" sz="1800" dirty="0"/>
              <a:t>Min delay? Min hop? Max bandwidth? Min cost?  </a:t>
            </a:r>
          </a:p>
        </p:txBody>
      </p:sp>
    </p:spTree>
    <p:extLst>
      <p:ext uri="{BB962C8B-B14F-4D97-AF65-F5344CB8AC3E}">
        <p14:creationId xmlns:p14="http://schemas.microsoft.com/office/powerpoint/2010/main" val="171138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5610" y="207249"/>
            <a:ext cx="5657850" cy="561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625"/>
              <a:t>Routing Algorithm Requirements </a:t>
            </a:r>
          </a:p>
        </p:txBody>
      </p:sp>
      <p:sp>
        <p:nvSpPr>
          <p:cNvPr id="1232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844154"/>
            <a:ext cx="7843520" cy="3738006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dirty="0"/>
              <a:t>Responsiveness to changes</a:t>
            </a:r>
          </a:p>
          <a:p>
            <a:pPr lvl="1"/>
            <a:r>
              <a:rPr lang="en-US" altLang="en-US" sz="1700" dirty="0"/>
              <a:t>Topology or bandwidth changes, congestion </a:t>
            </a:r>
          </a:p>
          <a:p>
            <a:pPr lvl="1"/>
            <a:r>
              <a:rPr lang="en-US" altLang="en-US" sz="1700" dirty="0"/>
              <a:t>Rapid convergence of routers to consistent set of routes</a:t>
            </a:r>
          </a:p>
          <a:p>
            <a:pPr lvl="1"/>
            <a:r>
              <a:rPr lang="en-US" altLang="en-US" sz="1700" dirty="0"/>
              <a:t>Freedom from persistent loops</a:t>
            </a:r>
          </a:p>
          <a:p>
            <a:r>
              <a:rPr lang="en-US" altLang="en-US" sz="1950" dirty="0"/>
              <a:t>Optimality</a:t>
            </a:r>
          </a:p>
          <a:p>
            <a:pPr lvl="1"/>
            <a:r>
              <a:rPr lang="en-US" altLang="en-US" sz="1700" dirty="0"/>
              <a:t>Resource utilization, path length </a:t>
            </a:r>
          </a:p>
          <a:p>
            <a:r>
              <a:rPr lang="en-US" altLang="en-US" sz="2000" dirty="0"/>
              <a:t>Robustness</a:t>
            </a:r>
          </a:p>
          <a:p>
            <a:pPr lvl="1"/>
            <a:r>
              <a:rPr lang="en-US" altLang="en-US" sz="1700" dirty="0"/>
              <a:t>Continues working under high load, congestion, faults, equipment failures, incorrect implementations</a:t>
            </a:r>
          </a:p>
          <a:p>
            <a:r>
              <a:rPr lang="en-US" altLang="en-US" sz="2000" dirty="0"/>
              <a:t>Simplicity</a:t>
            </a:r>
          </a:p>
          <a:p>
            <a:pPr lvl="1"/>
            <a:r>
              <a:rPr lang="en-US" altLang="en-US" sz="1700" dirty="0"/>
              <a:t>Efficient software implementation, reasonable processing load</a:t>
            </a:r>
          </a:p>
        </p:txBody>
      </p:sp>
    </p:spTree>
    <p:extLst>
      <p:ext uri="{BB962C8B-B14F-4D97-AF65-F5344CB8AC3E}">
        <p14:creationId xmlns:p14="http://schemas.microsoft.com/office/powerpoint/2010/main" val="6341902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Routing Tables</a:t>
            </a:r>
          </a:p>
        </p:txBody>
      </p:sp>
      <p:sp>
        <p:nvSpPr>
          <p:cNvPr id="1231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1040" y="1085850"/>
            <a:ext cx="7477760" cy="2988310"/>
          </a:xfrm>
        </p:spPr>
        <p:txBody>
          <a:bodyPr/>
          <a:lstStyle/>
          <a:p>
            <a:r>
              <a:rPr lang="en-US" altLang="en-US" dirty="0"/>
              <a:t>Need information on state of links</a:t>
            </a:r>
          </a:p>
          <a:p>
            <a:pPr lvl="1"/>
            <a:r>
              <a:rPr lang="en-US" altLang="en-US" dirty="0"/>
              <a:t>Link up/down; congested; delay or other metrics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Need to distribute link state info using a routing protocol</a:t>
            </a:r>
          </a:p>
          <a:p>
            <a:pPr lvl="1"/>
            <a:r>
              <a:rPr lang="en-US" altLang="en-US" dirty="0"/>
              <a:t>What information is exchanged? How often?</a:t>
            </a:r>
          </a:p>
          <a:p>
            <a:pPr lvl="1"/>
            <a:r>
              <a:rPr lang="en-US" altLang="en-US" dirty="0"/>
              <a:t>Exchange with neighbors; Broadcast or flood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Need to compute routes based on information</a:t>
            </a:r>
          </a:p>
          <a:p>
            <a:pPr lvl="1"/>
            <a:r>
              <a:rPr lang="en-US" altLang="en-US" dirty="0"/>
              <a:t>Single metric;  multiple metrics</a:t>
            </a:r>
          </a:p>
          <a:p>
            <a:pPr lvl="1"/>
            <a:r>
              <a:rPr lang="en-US" altLang="en-US" dirty="0"/>
              <a:t>Single route; alternate routes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284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234" name="Group 2"/>
          <p:cNvGrpSpPr>
            <a:grpSpLocks/>
          </p:cNvGrpSpPr>
          <p:nvPr/>
        </p:nvGrpSpPr>
        <p:grpSpPr bwMode="auto">
          <a:xfrm>
            <a:off x="1038225" y="952739"/>
            <a:ext cx="3081338" cy="3487182"/>
            <a:chOff x="1590" y="638"/>
            <a:chExt cx="2588" cy="2996"/>
          </a:xfrm>
        </p:grpSpPr>
        <p:sp>
          <p:nvSpPr>
            <p:cNvPr id="991235" name="Rectangle 3"/>
            <p:cNvSpPr>
              <a:spLocks noChangeArrowheads="1"/>
            </p:cNvSpPr>
            <p:nvPr/>
          </p:nvSpPr>
          <p:spPr bwMode="auto">
            <a:xfrm>
              <a:off x="1590" y="1091"/>
              <a:ext cx="2585" cy="2543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36" name="Line 4"/>
            <p:cNvSpPr>
              <a:spLocks noChangeShapeType="1"/>
            </p:cNvSpPr>
            <p:nvPr/>
          </p:nvSpPr>
          <p:spPr bwMode="auto">
            <a:xfrm>
              <a:off x="2861" y="1091"/>
              <a:ext cx="3" cy="25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37" name="Rectangle 5"/>
            <p:cNvSpPr>
              <a:spLocks noChangeArrowheads="1"/>
            </p:cNvSpPr>
            <p:nvPr/>
          </p:nvSpPr>
          <p:spPr bwMode="auto">
            <a:xfrm>
              <a:off x="1590" y="1851"/>
              <a:ext cx="2588" cy="171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38" name="Rectangle 6"/>
            <p:cNvSpPr>
              <a:spLocks noChangeArrowheads="1"/>
            </p:cNvSpPr>
            <p:nvPr/>
          </p:nvSpPr>
          <p:spPr bwMode="auto">
            <a:xfrm>
              <a:off x="1625" y="655"/>
              <a:ext cx="1127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39" name="Rectangle 7"/>
            <p:cNvSpPr>
              <a:spLocks noChangeArrowheads="1"/>
            </p:cNvSpPr>
            <p:nvPr/>
          </p:nvSpPr>
          <p:spPr bwMode="auto">
            <a:xfrm>
              <a:off x="1974" y="694"/>
              <a:ext cx="6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Destination</a:t>
              </a:r>
              <a:endParaRPr lang="en-US" altLang="en-US" sz="3000"/>
            </a:p>
          </p:txBody>
        </p:sp>
        <p:sp>
          <p:nvSpPr>
            <p:cNvPr id="991240" name="Rectangle 8"/>
            <p:cNvSpPr>
              <a:spLocks noChangeArrowheads="1"/>
            </p:cNvSpPr>
            <p:nvPr/>
          </p:nvSpPr>
          <p:spPr bwMode="auto">
            <a:xfrm>
              <a:off x="2052" y="880"/>
              <a:ext cx="4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address</a:t>
              </a:r>
              <a:endParaRPr lang="en-US" altLang="en-US" sz="3000"/>
            </a:p>
          </p:txBody>
        </p:sp>
        <p:sp>
          <p:nvSpPr>
            <p:cNvPr id="991241" name="Rectangle 9"/>
            <p:cNvSpPr>
              <a:spLocks noChangeArrowheads="1"/>
            </p:cNvSpPr>
            <p:nvPr/>
          </p:nvSpPr>
          <p:spPr bwMode="auto">
            <a:xfrm>
              <a:off x="3113" y="638"/>
              <a:ext cx="735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2" name="Rectangle 10"/>
            <p:cNvSpPr>
              <a:spLocks noChangeArrowheads="1"/>
            </p:cNvSpPr>
            <p:nvPr/>
          </p:nvSpPr>
          <p:spPr bwMode="auto">
            <a:xfrm>
              <a:off x="3371" y="701"/>
              <a:ext cx="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Output</a:t>
              </a:r>
              <a:endParaRPr lang="en-US" altLang="en-US" sz="3000"/>
            </a:p>
          </p:txBody>
        </p:sp>
        <p:sp>
          <p:nvSpPr>
            <p:cNvPr id="991243" name="Rectangle 11"/>
            <p:cNvSpPr>
              <a:spLocks noChangeArrowheads="1"/>
            </p:cNvSpPr>
            <p:nvPr/>
          </p:nvSpPr>
          <p:spPr bwMode="auto">
            <a:xfrm>
              <a:off x="3448" y="890"/>
              <a:ext cx="2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port</a:t>
              </a:r>
              <a:endParaRPr lang="en-US" altLang="en-US" sz="3000"/>
            </a:p>
          </p:txBody>
        </p:sp>
        <p:sp>
          <p:nvSpPr>
            <p:cNvPr id="991244" name="Rectangle 12"/>
            <p:cNvSpPr>
              <a:spLocks noChangeArrowheads="1"/>
            </p:cNvSpPr>
            <p:nvPr/>
          </p:nvSpPr>
          <p:spPr bwMode="auto">
            <a:xfrm>
              <a:off x="1948" y="1824"/>
              <a:ext cx="5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5" name="Rectangle 13"/>
            <p:cNvSpPr>
              <a:spLocks noChangeArrowheads="1"/>
            </p:cNvSpPr>
            <p:nvPr/>
          </p:nvSpPr>
          <p:spPr bwMode="auto">
            <a:xfrm>
              <a:off x="2134" y="185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1345</a:t>
              </a:r>
              <a:endParaRPr lang="en-US" altLang="en-US" sz="3000"/>
            </a:p>
          </p:txBody>
        </p:sp>
        <p:sp>
          <p:nvSpPr>
            <p:cNvPr id="991246" name="Rectangle 14"/>
            <p:cNvSpPr>
              <a:spLocks noChangeArrowheads="1"/>
            </p:cNvSpPr>
            <p:nvPr/>
          </p:nvSpPr>
          <p:spPr bwMode="auto">
            <a:xfrm>
              <a:off x="3233" y="1851"/>
              <a:ext cx="34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7" name="Rectangle 15"/>
            <p:cNvSpPr>
              <a:spLocks noChangeArrowheads="1"/>
            </p:cNvSpPr>
            <p:nvPr/>
          </p:nvSpPr>
          <p:spPr bwMode="auto">
            <a:xfrm>
              <a:off x="3391" y="187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12</a:t>
              </a:r>
              <a:endParaRPr lang="en-US" altLang="en-US" sz="3000"/>
            </a:p>
          </p:txBody>
        </p:sp>
        <p:sp>
          <p:nvSpPr>
            <p:cNvPr id="991248" name="Rectangle 16"/>
            <p:cNvSpPr>
              <a:spLocks noChangeArrowheads="1"/>
            </p:cNvSpPr>
            <p:nvPr/>
          </p:nvSpPr>
          <p:spPr bwMode="auto">
            <a:xfrm>
              <a:off x="1590" y="1292"/>
              <a:ext cx="2585" cy="172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49" name="Rectangle 17"/>
            <p:cNvSpPr>
              <a:spLocks noChangeArrowheads="1"/>
            </p:cNvSpPr>
            <p:nvPr/>
          </p:nvSpPr>
          <p:spPr bwMode="auto">
            <a:xfrm>
              <a:off x="1590" y="2289"/>
              <a:ext cx="2585" cy="174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50" name="Rectangle 18"/>
            <p:cNvSpPr>
              <a:spLocks noChangeArrowheads="1"/>
            </p:cNvSpPr>
            <p:nvPr/>
          </p:nvSpPr>
          <p:spPr bwMode="auto">
            <a:xfrm>
              <a:off x="1590" y="3286"/>
              <a:ext cx="2585" cy="174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51" name="Rectangle 19"/>
            <p:cNvSpPr>
              <a:spLocks noChangeArrowheads="1"/>
            </p:cNvSpPr>
            <p:nvPr/>
          </p:nvSpPr>
          <p:spPr bwMode="auto">
            <a:xfrm>
              <a:off x="1983" y="3274"/>
              <a:ext cx="53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2" name="Rectangle 20"/>
            <p:cNvSpPr>
              <a:spLocks noChangeArrowheads="1"/>
            </p:cNvSpPr>
            <p:nvPr/>
          </p:nvSpPr>
          <p:spPr bwMode="auto">
            <a:xfrm>
              <a:off x="2172" y="330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2458</a:t>
              </a:r>
              <a:endParaRPr lang="en-US" altLang="en-US" sz="3000"/>
            </a:p>
          </p:txBody>
        </p:sp>
        <p:sp>
          <p:nvSpPr>
            <p:cNvPr id="991253" name="Rectangle 21"/>
            <p:cNvSpPr>
              <a:spLocks noChangeArrowheads="1"/>
            </p:cNvSpPr>
            <p:nvPr/>
          </p:nvSpPr>
          <p:spPr bwMode="auto">
            <a:xfrm>
              <a:off x="3283" y="1292"/>
              <a:ext cx="25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4" name="Rectangle 22"/>
            <p:cNvSpPr>
              <a:spLocks noChangeArrowheads="1"/>
            </p:cNvSpPr>
            <p:nvPr/>
          </p:nvSpPr>
          <p:spPr bwMode="auto">
            <a:xfrm>
              <a:off x="3430" y="131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7</a:t>
              </a:r>
              <a:endParaRPr lang="en-US" altLang="en-US" sz="3000"/>
            </a:p>
          </p:txBody>
        </p:sp>
        <p:sp>
          <p:nvSpPr>
            <p:cNvPr id="991255" name="Rectangle 23"/>
            <p:cNvSpPr>
              <a:spLocks noChangeArrowheads="1"/>
            </p:cNvSpPr>
            <p:nvPr/>
          </p:nvSpPr>
          <p:spPr bwMode="auto">
            <a:xfrm>
              <a:off x="1914" y="1278"/>
              <a:ext cx="53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6" name="Rectangle 24"/>
            <p:cNvSpPr>
              <a:spLocks noChangeArrowheads="1"/>
            </p:cNvSpPr>
            <p:nvPr/>
          </p:nvSpPr>
          <p:spPr bwMode="auto">
            <a:xfrm>
              <a:off x="2106" y="1304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0785</a:t>
              </a:r>
              <a:endParaRPr lang="en-US" altLang="en-US" sz="3000"/>
            </a:p>
          </p:txBody>
        </p:sp>
        <p:sp>
          <p:nvSpPr>
            <p:cNvPr id="991257" name="Rectangle 25"/>
            <p:cNvSpPr>
              <a:spLocks noChangeArrowheads="1"/>
            </p:cNvSpPr>
            <p:nvPr/>
          </p:nvSpPr>
          <p:spPr bwMode="auto">
            <a:xfrm>
              <a:off x="3267" y="2301"/>
              <a:ext cx="25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8" name="Rectangle 26"/>
            <p:cNvSpPr>
              <a:spLocks noChangeArrowheads="1"/>
            </p:cNvSpPr>
            <p:nvPr/>
          </p:nvSpPr>
          <p:spPr bwMode="auto">
            <a:xfrm>
              <a:off x="3408" y="233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 sz="3000"/>
            </a:p>
          </p:txBody>
        </p:sp>
        <p:sp>
          <p:nvSpPr>
            <p:cNvPr id="991259" name="Rectangle 27"/>
            <p:cNvSpPr>
              <a:spLocks noChangeArrowheads="1"/>
            </p:cNvSpPr>
            <p:nvPr/>
          </p:nvSpPr>
          <p:spPr bwMode="auto">
            <a:xfrm>
              <a:off x="3283" y="3274"/>
              <a:ext cx="34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60" name="Rectangle 28"/>
            <p:cNvSpPr>
              <a:spLocks noChangeArrowheads="1"/>
            </p:cNvSpPr>
            <p:nvPr/>
          </p:nvSpPr>
          <p:spPr bwMode="auto">
            <a:xfrm>
              <a:off x="3444" y="330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12</a:t>
              </a:r>
              <a:endParaRPr lang="en-US" altLang="en-US" sz="3000"/>
            </a:p>
          </p:txBody>
        </p:sp>
        <p:sp>
          <p:nvSpPr>
            <p:cNvPr id="991261" name="Rectangle 29"/>
            <p:cNvSpPr>
              <a:spLocks noChangeArrowheads="1"/>
            </p:cNvSpPr>
            <p:nvPr/>
          </p:nvSpPr>
          <p:spPr bwMode="auto">
            <a:xfrm>
              <a:off x="1967" y="2301"/>
              <a:ext cx="53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62" name="Rectangle 30"/>
            <p:cNvSpPr>
              <a:spLocks noChangeArrowheads="1"/>
            </p:cNvSpPr>
            <p:nvPr/>
          </p:nvSpPr>
          <p:spPr bwMode="auto">
            <a:xfrm>
              <a:off x="2156" y="233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1566</a:t>
              </a:r>
              <a:endParaRPr lang="en-US" altLang="en-US" sz="3000"/>
            </a:p>
          </p:txBody>
        </p:sp>
      </p:grpSp>
      <p:sp>
        <p:nvSpPr>
          <p:cNvPr id="99126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Routing Tables in Datagram Networks</a:t>
            </a:r>
          </a:p>
        </p:txBody>
      </p:sp>
      <p:sp>
        <p:nvSpPr>
          <p:cNvPr id="991267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798218" y="1272779"/>
            <a:ext cx="3502501" cy="3248422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altLang="en-US" sz="1650" dirty="0"/>
              <a:t>Route determined by table lookup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Routing decision involves finding next hop in route to given destination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Routing table has an entry for each destination specifying output port that leads to next hop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Size of table becomes impractical for very large number of destinations</a:t>
            </a:r>
          </a:p>
          <a:p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97099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10" y="117475"/>
            <a:ext cx="5552440" cy="765175"/>
          </a:xfrm>
        </p:spPr>
        <p:txBody>
          <a:bodyPr/>
          <a:lstStyle/>
          <a:p>
            <a:r>
              <a:rPr lang="en-US" altLang="en-US"/>
              <a:t>Example:  Internet Routing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190" y="1111250"/>
            <a:ext cx="6322060" cy="321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Internet protocol uses datagram packet switching </a:t>
            </a:r>
            <a:r>
              <a:rPr lang="en-US" altLang="en-US" i="1" dirty="0"/>
              <a:t>across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Networks are treated as data links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b="1" dirty="0"/>
              <a:t>Hosts have two-part IP address: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Network address + Host address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/>
              <a:t>Routers do table lookup on network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reduces size of routing table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/>
              <a:t>In addition, network addresses are assigned so that they can also be aggregated</a:t>
            </a:r>
          </a:p>
        </p:txBody>
      </p:sp>
    </p:spTree>
    <p:extLst>
      <p:ext uri="{BB962C8B-B14F-4D97-AF65-F5344CB8AC3E}">
        <p14:creationId xmlns:p14="http://schemas.microsoft.com/office/powerpoint/2010/main" val="34730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866" name="Group 1026"/>
          <p:cNvGrpSpPr>
            <a:grpSpLocks/>
          </p:cNvGrpSpPr>
          <p:nvPr/>
        </p:nvGrpSpPr>
        <p:grpSpPr bwMode="auto">
          <a:xfrm>
            <a:off x="1909762" y="1348978"/>
            <a:ext cx="5291138" cy="2306242"/>
            <a:chOff x="596" y="1253"/>
            <a:chExt cx="4444" cy="1937"/>
          </a:xfrm>
        </p:grpSpPr>
        <p:sp>
          <p:nvSpPr>
            <p:cNvPr id="932867" name="Freeform 1027"/>
            <p:cNvSpPr>
              <a:spLocks/>
            </p:cNvSpPr>
            <p:nvPr/>
          </p:nvSpPr>
          <p:spPr bwMode="auto">
            <a:xfrm>
              <a:off x="950" y="1551"/>
              <a:ext cx="3821" cy="1395"/>
            </a:xfrm>
            <a:custGeom>
              <a:avLst/>
              <a:gdLst>
                <a:gd name="T0" fmla="*/ 0 w 3416"/>
                <a:gd name="T1" fmla="*/ 1136 h 1136"/>
                <a:gd name="T2" fmla="*/ 488 w 3416"/>
                <a:gd name="T3" fmla="*/ 1048 h 1136"/>
                <a:gd name="T4" fmla="*/ 752 w 3416"/>
                <a:gd name="T5" fmla="*/ 936 h 1136"/>
                <a:gd name="T6" fmla="*/ 1544 w 3416"/>
                <a:gd name="T7" fmla="*/ 648 h 1136"/>
                <a:gd name="T8" fmla="*/ 1776 w 3416"/>
                <a:gd name="T9" fmla="*/ 496 h 1136"/>
                <a:gd name="T10" fmla="*/ 1880 w 3416"/>
                <a:gd name="T11" fmla="*/ 72 h 1136"/>
                <a:gd name="T12" fmla="*/ 1976 w 3416"/>
                <a:gd name="T13" fmla="*/ 8 h 1136"/>
                <a:gd name="T14" fmla="*/ 2776 w 3416"/>
                <a:gd name="T15" fmla="*/ 160 h 1136"/>
                <a:gd name="T16" fmla="*/ 3048 w 3416"/>
                <a:gd name="T17" fmla="*/ 176 h 1136"/>
                <a:gd name="T18" fmla="*/ 3416 w 3416"/>
                <a:gd name="T19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6" h="1136">
                  <a:moveTo>
                    <a:pt x="0" y="1136"/>
                  </a:moveTo>
                  <a:lnTo>
                    <a:pt x="488" y="1048"/>
                  </a:lnTo>
                  <a:lnTo>
                    <a:pt x="752" y="936"/>
                  </a:lnTo>
                  <a:lnTo>
                    <a:pt x="1544" y="648"/>
                  </a:lnTo>
                  <a:lnTo>
                    <a:pt x="1776" y="496"/>
                  </a:lnTo>
                  <a:lnTo>
                    <a:pt x="1880" y="72"/>
                  </a:lnTo>
                  <a:lnTo>
                    <a:pt x="1976" y="8"/>
                  </a:lnTo>
                  <a:lnTo>
                    <a:pt x="2776" y="160"/>
                  </a:lnTo>
                  <a:lnTo>
                    <a:pt x="3048" y="176"/>
                  </a:lnTo>
                  <a:lnTo>
                    <a:pt x="3416" y="0"/>
                  </a:ln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68" name="Freeform 1028"/>
            <p:cNvSpPr>
              <a:spLocks/>
            </p:cNvSpPr>
            <p:nvPr/>
          </p:nvSpPr>
          <p:spPr bwMode="auto">
            <a:xfrm>
              <a:off x="878" y="1561"/>
              <a:ext cx="3231" cy="1543"/>
            </a:xfrm>
            <a:custGeom>
              <a:avLst/>
              <a:gdLst>
                <a:gd name="T0" fmla="*/ 0 w 2888"/>
                <a:gd name="T1" fmla="*/ 144 h 1256"/>
                <a:gd name="T2" fmla="*/ 560 w 2888"/>
                <a:gd name="T3" fmla="*/ 16 h 1256"/>
                <a:gd name="T4" fmla="*/ 848 w 2888"/>
                <a:gd name="T5" fmla="*/ 0 h 1256"/>
                <a:gd name="T6" fmla="*/ 1776 w 2888"/>
                <a:gd name="T7" fmla="*/ 0 h 1256"/>
                <a:gd name="T8" fmla="*/ 1840 w 2888"/>
                <a:gd name="T9" fmla="*/ 72 h 1256"/>
                <a:gd name="T10" fmla="*/ 1728 w 2888"/>
                <a:gd name="T11" fmla="*/ 448 h 1256"/>
                <a:gd name="T12" fmla="*/ 1768 w 2888"/>
                <a:gd name="T13" fmla="*/ 680 h 1256"/>
                <a:gd name="T14" fmla="*/ 1984 w 2888"/>
                <a:gd name="T15" fmla="*/ 968 h 1256"/>
                <a:gd name="T16" fmla="*/ 2224 w 2888"/>
                <a:gd name="T17" fmla="*/ 1136 h 1256"/>
                <a:gd name="T18" fmla="*/ 2888 w 2888"/>
                <a:gd name="T1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8" h="1256">
                  <a:moveTo>
                    <a:pt x="0" y="144"/>
                  </a:moveTo>
                  <a:lnTo>
                    <a:pt x="560" y="16"/>
                  </a:lnTo>
                  <a:lnTo>
                    <a:pt x="848" y="0"/>
                  </a:lnTo>
                  <a:lnTo>
                    <a:pt x="1776" y="0"/>
                  </a:lnTo>
                  <a:lnTo>
                    <a:pt x="1840" y="72"/>
                  </a:lnTo>
                  <a:lnTo>
                    <a:pt x="1728" y="448"/>
                  </a:lnTo>
                  <a:lnTo>
                    <a:pt x="1768" y="680"/>
                  </a:lnTo>
                  <a:lnTo>
                    <a:pt x="1984" y="968"/>
                  </a:lnTo>
                  <a:lnTo>
                    <a:pt x="2224" y="1136"/>
                  </a:lnTo>
                  <a:lnTo>
                    <a:pt x="2888" y="1256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69" name="Freeform 1029"/>
            <p:cNvSpPr>
              <a:spLocks/>
            </p:cNvSpPr>
            <p:nvPr/>
          </p:nvSpPr>
          <p:spPr bwMode="auto">
            <a:xfrm>
              <a:off x="887" y="1414"/>
              <a:ext cx="3876" cy="216"/>
            </a:xfrm>
            <a:custGeom>
              <a:avLst/>
              <a:gdLst>
                <a:gd name="T0" fmla="*/ 0 w 3464"/>
                <a:gd name="T1" fmla="*/ 152 h 176"/>
                <a:gd name="T2" fmla="*/ 568 w 3464"/>
                <a:gd name="T3" fmla="*/ 16 h 176"/>
                <a:gd name="T4" fmla="*/ 816 w 3464"/>
                <a:gd name="T5" fmla="*/ 0 h 176"/>
                <a:gd name="T6" fmla="*/ 1768 w 3464"/>
                <a:gd name="T7" fmla="*/ 16 h 176"/>
                <a:gd name="T8" fmla="*/ 2024 w 3464"/>
                <a:gd name="T9" fmla="*/ 8 h 176"/>
                <a:gd name="T10" fmla="*/ 2864 w 3464"/>
                <a:gd name="T11" fmla="*/ 176 h 176"/>
                <a:gd name="T12" fmla="*/ 3088 w 3464"/>
                <a:gd name="T13" fmla="*/ 168 h 176"/>
                <a:gd name="T14" fmla="*/ 3464 w 3464"/>
                <a:gd name="T15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4" h="176">
                  <a:moveTo>
                    <a:pt x="0" y="152"/>
                  </a:moveTo>
                  <a:lnTo>
                    <a:pt x="568" y="16"/>
                  </a:lnTo>
                  <a:lnTo>
                    <a:pt x="816" y="0"/>
                  </a:lnTo>
                  <a:lnTo>
                    <a:pt x="1768" y="16"/>
                  </a:lnTo>
                  <a:lnTo>
                    <a:pt x="2024" y="8"/>
                  </a:lnTo>
                  <a:lnTo>
                    <a:pt x="2864" y="176"/>
                  </a:lnTo>
                  <a:lnTo>
                    <a:pt x="3088" y="168"/>
                  </a:lnTo>
                  <a:lnTo>
                    <a:pt x="3464" y="16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70" name="Oval 1030"/>
            <p:cNvSpPr>
              <a:spLocks noChangeArrowheads="1"/>
            </p:cNvSpPr>
            <p:nvPr/>
          </p:nvSpPr>
          <p:spPr bwMode="auto">
            <a:xfrm>
              <a:off x="1488" y="1355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1" name="Oval 1031"/>
            <p:cNvSpPr>
              <a:spLocks noChangeArrowheads="1"/>
            </p:cNvSpPr>
            <p:nvPr/>
          </p:nvSpPr>
          <p:spPr bwMode="auto">
            <a:xfrm>
              <a:off x="1475" y="2589"/>
              <a:ext cx="325" cy="31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2" name="Oval 1032"/>
            <p:cNvSpPr>
              <a:spLocks noChangeArrowheads="1"/>
            </p:cNvSpPr>
            <p:nvPr/>
          </p:nvSpPr>
          <p:spPr bwMode="auto">
            <a:xfrm>
              <a:off x="2843" y="1355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3" name="Oval 1033"/>
            <p:cNvSpPr>
              <a:spLocks noChangeArrowheads="1"/>
            </p:cNvSpPr>
            <p:nvPr/>
          </p:nvSpPr>
          <p:spPr bwMode="auto">
            <a:xfrm>
              <a:off x="3081" y="2702"/>
              <a:ext cx="326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4" name="Oval 1034"/>
            <p:cNvSpPr>
              <a:spLocks noChangeArrowheads="1"/>
            </p:cNvSpPr>
            <p:nvPr/>
          </p:nvSpPr>
          <p:spPr bwMode="auto">
            <a:xfrm>
              <a:off x="2645" y="2093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5" name="Oval 1035"/>
            <p:cNvSpPr>
              <a:spLocks noChangeArrowheads="1"/>
            </p:cNvSpPr>
            <p:nvPr/>
          </p:nvSpPr>
          <p:spPr bwMode="auto">
            <a:xfrm>
              <a:off x="4045" y="1564"/>
              <a:ext cx="326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6" name="Rectangle 1036"/>
            <p:cNvSpPr>
              <a:spLocks noChangeArrowheads="1"/>
            </p:cNvSpPr>
            <p:nvPr/>
          </p:nvSpPr>
          <p:spPr bwMode="auto">
            <a:xfrm>
              <a:off x="1611" y="142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77" name="Rectangle 1037"/>
            <p:cNvSpPr>
              <a:spLocks noChangeArrowheads="1"/>
            </p:cNvSpPr>
            <p:nvPr/>
          </p:nvSpPr>
          <p:spPr bwMode="auto">
            <a:xfrm>
              <a:off x="1594" y="267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878" name="Rectangle 1038"/>
            <p:cNvSpPr>
              <a:spLocks noChangeArrowheads="1"/>
            </p:cNvSpPr>
            <p:nvPr/>
          </p:nvSpPr>
          <p:spPr bwMode="auto">
            <a:xfrm>
              <a:off x="2956" y="144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879" name="Rectangle 1039"/>
            <p:cNvSpPr>
              <a:spLocks noChangeArrowheads="1"/>
            </p:cNvSpPr>
            <p:nvPr/>
          </p:nvSpPr>
          <p:spPr bwMode="auto">
            <a:xfrm>
              <a:off x="2770" y="216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32880" name="Rectangle 1040"/>
            <p:cNvSpPr>
              <a:spLocks noChangeArrowheads="1"/>
            </p:cNvSpPr>
            <p:nvPr/>
          </p:nvSpPr>
          <p:spPr bwMode="auto">
            <a:xfrm>
              <a:off x="3206" y="27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81" name="Rectangle 1041"/>
            <p:cNvSpPr>
              <a:spLocks noChangeArrowheads="1"/>
            </p:cNvSpPr>
            <p:nvPr/>
          </p:nvSpPr>
          <p:spPr bwMode="auto">
            <a:xfrm>
              <a:off x="4158" y="1648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932882" name="Rectangle 1042"/>
            <p:cNvSpPr>
              <a:spLocks noChangeArrowheads="1"/>
            </p:cNvSpPr>
            <p:nvPr/>
          </p:nvSpPr>
          <p:spPr bwMode="auto">
            <a:xfrm>
              <a:off x="596" y="1521"/>
              <a:ext cx="279" cy="25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3" name="Rectangle 1043"/>
            <p:cNvSpPr>
              <a:spLocks noChangeArrowheads="1"/>
            </p:cNvSpPr>
            <p:nvPr/>
          </p:nvSpPr>
          <p:spPr bwMode="auto">
            <a:xfrm>
              <a:off x="4761" y="1357"/>
              <a:ext cx="279" cy="25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4" name="Rectangle 1044"/>
            <p:cNvSpPr>
              <a:spLocks noChangeArrowheads="1"/>
            </p:cNvSpPr>
            <p:nvPr/>
          </p:nvSpPr>
          <p:spPr bwMode="auto">
            <a:xfrm>
              <a:off x="688" y="1569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932885" name="Rectangle 1045"/>
            <p:cNvSpPr>
              <a:spLocks noChangeArrowheads="1"/>
            </p:cNvSpPr>
            <p:nvPr/>
          </p:nvSpPr>
          <p:spPr bwMode="auto">
            <a:xfrm>
              <a:off x="4846" y="1415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32886" name="Rectangle 1046"/>
            <p:cNvSpPr>
              <a:spLocks noChangeArrowheads="1"/>
            </p:cNvSpPr>
            <p:nvPr/>
          </p:nvSpPr>
          <p:spPr bwMode="auto">
            <a:xfrm>
              <a:off x="665" y="2746"/>
              <a:ext cx="279" cy="2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7" name="Rectangle 1047"/>
            <p:cNvSpPr>
              <a:spLocks noChangeArrowheads="1"/>
            </p:cNvSpPr>
            <p:nvPr/>
          </p:nvSpPr>
          <p:spPr bwMode="auto">
            <a:xfrm>
              <a:off x="752" y="2803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32888" name="Rectangle 1048"/>
            <p:cNvSpPr>
              <a:spLocks noChangeArrowheads="1"/>
            </p:cNvSpPr>
            <p:nvPr/>
          </p:nvSpPr>
          <p:spPr bwMode="auto">
            <a:xfrm>
              <a:off x="4096" y="2919"/>
              <a:ext cx="278" cy="25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9" name="Rectangle 1049"/>
            <p:cNvSpPr>
              <a:spLocks noChangeArrowheads="1"/>
            </p:cNvSpPr>
            <p:nvPr/>
          </p:nvSpPr>
          <p:spPr bwMode="auto">
            <a:xfrm>
              <a:off x="4177" y="2975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32890" name="Rectangle 1050"/>
            <p:cNvSpPr>
              <a:spLocks noChangeArrowheads="1"/>
            </p:cNvSpPr>
            <p:nvPr/>
          </p:nvSpPr>
          <p:spPr bwMode="auto">
            <a:xfrm>
              <a:off x="1174" y="13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91" name="Rectangle 1051"/>
            <p:cNvSpPr>
              <a:spLocks noChangeArrowheads="1"/>
            </p:cNvSpPr>
            <p:nvPr/>
          </p:nvSpPr>
          <p:spPr bwMode="auto">
            <a:xfrm>
              <a:off x="1174" y="167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92" name="Rectangle 1052"/>
            <p:cNvSpPr>
              <a:spLocks noChangeArrowheads="1"/>
            </p:cNvSpPr>
            <p:nvPr/>
          </p:nvSpPr>
          <p:spPr bwMode="auto">
            <a:xfrm>
              <a:off x="2264" y="125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893" name="Rectangle 1053"/>
            <p:cNvSpPr>
              <a:spLocks noChangeArrowheads="1"/>
            </p:cNvSpPr>
            <p:nvPr/>
          </p:nvSpPr>
          <p:spPr bwMode="auto">
            <a:xfrm>
              <a:off x="2274" y="156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894" name="Rectangle 1054"/>
            <p:cNvSpPr>
              <a:spLocks noChangeArrowheads="1"/>
            </p:cNvSpPr>
            <p:nvPr/>
          </p:nvSpPr>
          <p:spPr bwMode="auto">
            <a:xfrm>
              <a:off x="3672" y="132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932895" name="Rectangle 1055"/>
            <p:cNvSpPr>
              <a:spLocks noChangeArrowheads="1"/>
            </p:cNvSpPr>
            <p:nvPr/>
          </p:nvSpPr>
          <p:spPr bwMode="auto">
            <a:xfrm>
              <a:off x="3573" y="165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96" name="Rectangle 1056"/>
            <p:cNvSpPr>
              <a:spLocks noChangeArrowheads="1"/>
            </p:cNvSpPr>
            <p:nvPr/>
          </p:nvSpPr>
          <p:spPr bwMode="auto">
            <a:xfrm>
              <a:off x="4514" y="135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932897" name="Rectangle 1057"/>
            <p:cNvSpPr>
              <a:spLocks noChangeArrowheads="1"/>
            </p:cNvSpPr>
            <p:nvPr/>
          </p:nvSpPr>
          <p:spPr bwMode="auto">
            <a:xfrm>
              <a:off x="4604" y="165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98" name="Rectangle 1058"/>
            <p:cNvSpPr>
              <a:spLocks noChangeArrowheads="1"/>
            </p:cNvSpPr>
            <p:nvPr/>
          </p:nvSpPr>
          <p:spPr bwMode="auto">
            <a:xfrm>
              <a:off x="2764" y="175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32899" name="Rectangle 1059"/>
            <p:cNvSpPr>
              <a:spLocks noChangeArrowheads="1"/>
            </p:cNvSpPr>
            <p:nvPr/>
          </p:nvSpPr>
          <p:spPr bwMode="auto">
            <a:xfrm>
              <a:off x="3047" y="181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900" name="Rectangle 1060"/>
            <p:cNvSpPr>
              <a:spLocks noChangeArrowheads="1"/>
            </p:cNvSpPr>
            <p:nvPr/>
          </p:nvSpPr>
          <p:spPr bwMode="auto">
            <a:xfrm>
              <a:off x="2284" y="251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901" name="Rectangle 1061"/>
            <p:cNvSpPr>
              <a:spLocks noChangeArrowheads="1"/>
            </p:cNvSpPr>
            <p:nvPr/>
          </p:nvSpPr>
          <p:spPr bwMode="auto">
            <a:xfrm>
              <a:off x="1234" y="289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932902" name="Rectangle 1062"/>
            <p:cNvSpPr>
              <a:spLocks noChangeArrowheads="1"/>
            </p:cNvSpPr>
            <p:nvPr/>
          </p:nvSpPr>
          <p:spPr bwMode="auto">
            <a:xfrm>
              <a:off x="2880" y="25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903" name="Rectangle 1063"/>
            <p:cNvSpPr>
              <a:spLocks noChangeArrowheads="1"/>
            </p:cNvSpPr>
            <p:nvPr/>
          </p:nvSpPr>
          <p:spPr bwMode="auto">
            <a:xfrm>
              <a:off x="3692" y="30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904" name="Rectangle 1064"/>
            <p:cNvSpPr>
              <a:spLocks noChangeArrowheads="1"/>
            </p:cNvSpPr>
            <p:nvPr/>
          </p:nvSpPr>
          <p:spPr bwMode="auto">
            <a:xfrm>
              <a:off x="3889" y="2482"/>
              <a:ext cx="9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Switch or router</a:t>
              </a:r>
              <a:endParaRPr lang="en-US" altLang="en-US"/>
            </a:p>
          </p:txBody>
        </p:sp>
        <p:sp>
          <p:nvSpPr>
            <p:cNvPr id="932905" name="Rectangle 1065"/>
            <p:cNvSpPr>
              <a:spLocks noChangeArrowheads="1"/>
            </p:cNvSpPr>
            <p:nvPr/>
          </p:nvSpPr>
          <p:spPr bwMode="auto">
            <a:xfrm>
              <a:off x="704" y="2195"/>
              <a:ext cx="28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Host</a:t>
              </a:r>
              <a:endParaRPr lang="en-US" altLang="en-US"/>
            </a:p>
          </p:txBody>
        </p:sp>
        <p:sp>
          <p:nvSpPr>
            <p:cNvPr id="932906" name="Line 1066"/>
            <p:cNvSpPr>
              <a:spLocks noChangeShapeType="1"/>
            </p:cNvSpPr>
            <p:nvPr/>
          </p:nvSpPr>
          <p:spPr bwMode="auto">
            <a:xfrm flipH="1" flipV="1">
              <a:off x="717" y="1784"/>
              <a:ext cx="96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7" name="Line 1067"/>
            <p:cNvSpPr>
              <a:spLocks noChangeShapeType="1"/>
            </p:cNvSpPr>
            <p:nvPr/>
          </p:nvSpPr>
          <p:spPr bwMode="auto">
            <a:xfrm flipH="1">
              <a:off x="3427" y="2567"/>
              <a:ext cx="432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8" name="Line 1068"/>
            <p:cNvSpPr>
              <a:spLocks noChangeShapeType="1"/>
            </p:cNvSpPr>
            <p:nvPr/>
          </p:nvSpPr>
          <p:spPr bwMode="auto">
            <a:xfrm flipV="1">
              <a:off x="878" y="1522"/>
              <a:ext cx="609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9" name="Line 1069"/>
            <p:cNvSpPr>
              <a:spLocks noChangeShapeType="1"/>
            </p:cNvSpPr>
            <p:nvPr/>
          </p:nvSpPr>
          <p:spPr bwMode="auto">
            <a:xfrm>
              <a:off x="1818" y="1502"/>
              <a:ext cx="10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0" name="Line 1070"/>
            <p:cNvSpPr>
              <a:spLocks noChangeShapeType="1"/>
            </p:cNvSpPr>
            <p:nvPr/>
          </p:nvSpPr>
          <p:spPr bwMode="auto">
            <a:xfrm>
              <a:off x="3169" y="1502"/>
              <a:ext cx="886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1" name="Line 1071"/>
            <p:cNvSpPr>
              <a:spLocks noChangeShapeType="1"/>
            </p:cNvSpPr>
            <p:nvPr/>
          </p:nvSpPr>
          <p:spPr bwMode="auto">
            <a:xfrm flipV="1">
              <a:off x="4369" y="1502"/>
              <a:ext cx="39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2" name="Line 1072"/>
            <p:cNvSpPr>
              <a:spLocks noChangeShapeType="1"/>
            </p:cNvSpPr>
            <p:nvPr/>
          </p:nvSpPr>
          <p:spPr bwMode="auto">
            <a:xfrm flipH="1">
              <a:off x="1648" y="1669"/>
              <a:ext cx="9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3" name="Line 1073"/>
            <p:cNvSpPr>
              <a:spLocks noChangeShapeType="1"/>
            </p:cNvSpPr>
            <p:nvPr/>
          </p:nvSpPr>
          <p:spPr bwMode="auto">
            <a:xfrm>
              <a:off x="1791" y="1610"/>
              <a:ext cx="877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4" name="Line 1074"/>
            <p:cNvSpPr>
              <a:spLocks noChangeShapeType="1"/>
            </p:cNvSpPr>
            <p:nvPr/>
          </p:nvSpPr>
          <p:spPr bwMode="auto">
            <a:xfrm flipH="1">
              <a:off x="2883" y="1669"/>
              <a:ext cx="116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5" name="Line 1075"/>
            <p:cNvSpPr>
              <a:spLocks noChangeShapeType="1"/>
            </p:cNvSpPr>
            <p:nvPr/>
          </p:nvSpPr>
          <p:spPr bwMode="auto">
            <a:xfrm flipV="1">
              <a:off x="941" y="2789"/>
              <a:ext cx="54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6" name="Line 1076"/>
            <p:cNvSpPr>
              <a:spLocks noChangeShapeType="1"/>
            </p:cNvSpPr>
            <p:nvPr/>
          </p:nvSpPr>
          <p:spPr bwMode="auto">
            <a:xfrm>
              <a:off x="1800" y="2789"/>
              <a:ext cx="128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7" name="Line 1077"/>
            <p:cNvSpPr>
              <a:spLocks noChangeShapeType="1"/>
            </p:cNvSpPr>
            <p:nvPr/>
          </p:nvSpPr>
          <p:spPr bwMode="auto">
            <a:xfrm flipV="1">
              <a:off x="1755" y="2298"/>
              <a:ext cx="895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8" name="Line 1078"/>
            <p:cNvSpPr>
              <a:spLocks noChangeShapeType="1"/>
            </p:cNvSpPr>
            <p:nvPr/>
          </p:nvSpPr>
          <p:spPr bwMode="auto">
            <a:xfrm>
              <a:off x="2928" y="2347"/>
              <a:ext cx="241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9" name="Line 1079"/>
            <p:cNvSpPr>
              <a:spLocks noChangeShapeType="1"/>
            </p:cNvSpPr>
            <p:nvPr/>
          </p:nvSpPr>
          <p:spPr bwMode="auto">
            <a:xfrm flipH="1">
              <a:off x="3393" y="1866"/>
              <a:ext cx="761" cy="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20" name="Line 1080"/>
            <p:cNvSpPr>
              <a:spLocks noChangeShapeType="1"/>
            </p:cNvSpPr>
            <p:nvPr/>
          </p:nvSpPr>
          <p:spPr bwMode="auto">
            <a:xfrm>
              <a:off x="3402" y="2917"/>
              <a:ext cx="69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21" name="Text Box 1081"/>
            <p:cNvSpPr txBox="1">
              <a:spLocks noChangeArrowheads="1"/>
            </p:cNvSpPr>
            <p:nvPr/>
          </p:nvSpPr>
          <p:spPr bwMode="auto">
            <a:xfrm>
              <a:off x="1198" y="2024"/>
              <a:ext cx="3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VCI</a:t>
              </a:r>
            </a:p>
          </p:txBody>
        </p:sp>
        <p:sp>
          <p:nvSpPr>
            <p:cNvPr id="932922" name="Line 1082"/>
            <p:cNvSpPr>
              <a:spLocks noChangeShapeType="1"/>
            </p:cNvSpPr>
            <p:nvPr/>
          </p:nvSpPr>
          <p:spPr bwMode="auto">
            <a:xfrm flipH="1" flipV="1">
              <a:off x="1227" y="1807"/>
              <a:ext cx="9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923" name="Rectangle 10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Routing in Virtual-Circuit Packet Networks</a:t>
            </a:r>
          </a:p>
        </p:txBody>
      </p:sp>
      <p:sp>
        <p:nvSpPr>
          <p:cNvPr id="932924" name="Rectangle 1084"/>
          <p:cNvSpPr>
            <a:spLocks noGrp="1" noChangeArrowheads="1"/>
          </p:cNvSpPr>
          <p:nvPr>
            <p:ph type="body" idx="1"/>
          </p:nvPr>
        </p:nvSpPr>
        <p:spPr>
          <a:xfrm>
            <a:off x="688697" y="3882631"/>
            <a:ext cx="7965440" cy="7084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50"/>
              <a:t>Route determined during connection setup</a:t>
            </a:r>
          </a:p>
          <a:p>
            <a:pPr>
              <a:lnSpc>
                <a:spcPct val="90000"/>
              </a:lnSpc>
            </a:pPr>
            <a:r>
              <a:rPr lang="en-US" altLang="en-US" sz="1950" dirty="0"/>
              <a:t>Tables </a:t>
            </a:r>
            <a:r>
              <a:rPr lang="en-US" altLang="en-US" sz="1950"/>
              <a:t>in switches </a:t>
            </a:r>
            <a:r>
              <a:rPr lang="en-US" altLang="en-US" sz="1950" dirty="0"/>
              <a:t>implement forwarding that realizes selected route</a:t>
            </a:r>
          </a:p>
        </p:txBody>
      </p:sp>
    </p:spTree>
    <p:extLst>
      <p:ext uri="{BB962C8B-B14F-4D97-AF65-F5344CB8AC3E}">
        <p14:creationId xmlns:p14="http://schemas.microsoft.com/office/powerpoint/2010/main" val="187376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998" name="Group 30"/>
          <p:cNvGrpSpPr>
            <a:grpSpLocks/>
          </p:cNvGrpSpPr>
          <p:nvPr/>
        </p:nvGrpSpPr>
        <p:grpSpPr bwMode="auto">
          <a:xfrm>
            <a:off x="1720454" y="998935"/>
            <a:ext cx="4991099" cy="2181225"/>
            <a:chOff x="688" y="1952"/>
            <a:chExt cx="4192" cy="1832"/>
          </a:xfrm>
        </p:grpSpPr>
        <p:sp>
          <p:nvSpPr>
            <p:cNvPr id="1235999" name="Oval 31"/>
            <p:cNvSpPr>
              <a:spLocks noChangeArrowheads="1"/>
            </p:cNvSpPr>
            <p:nvPr/>
          </p:nvSpPr>
          <p:spPr bwMode="auto">
            <a:xfrm>
              <a:off x="1394" y="2185"/>
              <a:ext cx="529" cy="559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0" name="Text Box 32"/>
            <p:cNvSpPr txBox="1">
              <a:spLocks noChangeArrowheads="1"/>
            </p:cNvSpPr>
            <p:nvPr/>
          </p:nvSpPr>
          <p:spPr bwMode="auto">
            <a:xfrm>
              <a:off x="1515" y="2203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0000 0111 1010 1101</a:t>
              </a:r>
            </a:p>
          </p:txBody>
        </p:sp>
        <p:sp>
          <p:nvSpPr>
            <p:cNvPr id="1236001" name="Oval 33"/>
            <p:cNvSpPr>
              <a:spLocks noChangeArrowheads="1"/>
            </p:cNvSpPr>
            <p:nvPr/>
          </p:nvSpPr>
          <p:spPr bwMode="auto">
            <a:xfrm>
              <a:off x="4280" y="2185"/>
              <a:ext cx="503" cy="435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2" name="Text Box 34"/>
            <p:cNvSpPr txBox="1">
              <a:spLocks noChangeArrowheads="1"/>
            </p:cNvSpPr>
            <p:nvPr/>
          </p:nvSpPr>
          <p:spPr bwMode="auto">
            <a:xfrm>
              <a:off x="4375" y="21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0001 0100 1011 1110</a:t>
              </a:r>
            </a:p>
          </p:txBody>
        </p:sp>
        <p:sp>
          <p:nvSpPr>
            <p:cNvPr id="1236003" name="Oval 35"/>
            <p:cNvSpPr>
              <a:spLocks noChangeArrowheads="1"/>
            </p:cNvSpPr>
            <p:nvPr/>
          </p:nvSpPr>
          <p:spPr bwMode="auto">
            <a:xfrm>
              <a:off x="4344" y="3125"/>
              <a:ext cx="536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4" name="Text Box 36"/>
            <p:cNvSpPr txBox="1">
              <a:spLocks noChangeArrowheads="1"/>
            </p:cNvSpPr>
            <p:nvPr/>
          </p:nvSpPr>
          <p:spPr bwMode="auto">
            <a:xfrm>
              <a:off x="4472" y="30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0011 0101 1000 1111</a:t>
              </a:r>
            </a:p>
          </p:txBody>
        </p:sp>
        <p:sp>
          <p:nvSpPr>
            <p:cNvPr id="1236005" name="Oval 37"/>
            <p:cNvSpPr>
              <a:spLocks noChangeArrowheads="1"/>
            </p:cNvSpPr>
            <p:nvPr/>
          </p:nvSpPr>
          <p:spPr bwMode="auto">
            <a:xfrm>
              <a:off x="1407" y="3031"/>
              <a:ext cx="549" cy="558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6" name="Text Box 38"/>
            <p:cNvSpPr txBox="1">
              <a:spLocks noChangeArrowheads="1"/>
            </p:cNvSpPr>
            <p:nvPr/>
          </p:nvSpPr>
          <p:spPr bwMode="auto">
            <a:xfrm>
              <a:off x="1529" y="3067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0011 0110 1001 1100</a:t>
              </a:r>
            </a:p>
          </p:txBody>
        </p:sp>
        <p:sp>
          <p:nvSpPr>
            <p:cNvPr id="1236007" name="Line 39"/>
            <p:cNvSpPr>
              <a:spLocks noChangeShapeType="1"/>
            </p:cNvSpPr>
            <p:nvPr/>
          </p:nvSpPr>
          <p:spPr bwMode="auto">
            <a:xfrm>
              <a:off x="1960" y="2488"/>
              <a:ext cx="640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8" name="Line 40"/>
            <p:cNvSpPr>
              <a:spLocks noChangeShapeType="1"/>
            </p:cNvSpPr>
            <p:nvPr/>
          </p:nvSpPr>
          <p:spPr bwMode="auto">
            <a:xfrm>
              <a:off x="3720" y="2920"/>
              <a:ext cx="65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9" name="Oval 41"/>
            <p:cNvSpPr>
              <a:spLocks noChangeArrowheads="1"/>
            </p:cNvSpPr>
            <p:nvPr/>
          </p:nvSpPr>
          <p:spPr bwMode="auto">
            <a:xfrm>
              <a:off x="2568" y="2653"/>
              <a:ext cx="272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0" name="Text Box 42"/>
            <p:cNvSpPr txBox="1">
              <a:spLocks noChangeArrowheads="1"/>
            </p:cNvSpPr>
            <p:nvPr/>
          </p:nvSpPr>
          <p:spPr bwMode="auto">
            <a:xfrm>
              <a:off x="2560" y="2760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R</a:t>
              </a:r>
              <a:r>
                <a:rPr lang="en-US" altLang="en-US" sz="1200" baseline="-25000"/>
                <a:t>1</a:t>
              </a:r>
              <a:endParaRPr lang="en-US" altLang="en-US" sz="1200" b="1"/>
            </a:p>
          </p:txBody>
        </p:sp>
        <p:sp>
          <p:nvSpPr>
            <p:cNvPr id="1236011" name="Line 43"/>
            <p:cNvSpPr>
              <a:spLocks noChangeShapeType="1"/>
            </p:cNvSpPr>
            <p:nvPr/>
          </p:nvSpPr>
          <p:spPr bwMode="auto">
            <a:xfrm flipV="1">
              <a:off x="2840" y="2828"/>
              <a:ext cx="675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2" name="Line 44"/>
            <p:cNvSpPr>
              <a:spLocks noChangeShapeType="1"/>
            </p:cNvSpPr>
            <p:nvPr/>
          </p:nvSpPr>
          <p:spPr bwMode="auto">
            <a:xfrm flipH="1">
              <a:off x="1976" y="2984"/>
              <a:ext cx="60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3" name="Line 45"/>
            <p:cNvSpPr>
              <a:spLocks noChangeShapeType="1"/>
            </p:cNvSpPr>
            <p:nvPr/>
          </p:nvSpPr>
          <p:spPr bwMode="auto">
            <a:xfrm flipV="1">
              <a:off x="3744" y="2488"/>
              <a:ext cx="544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4" name="Text Box 46"/>
            <p:cNvSpPr txBox="1">
              <a:spLocks noChangeArrowheads="1"/>
            </p:cNvSpPr>
            <p:nvPr/>
          </p:nvSpPr>
          <p:spPr bwMode="auto">
            <a:xfrm>
              <a:off x="2096" y="232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  <a:endParaRPr lang="en-US" altLang="en-US" sz="1200" b="1"/>
            </a:p>
          </p:txBody>
        </p:sp>
        <p:sp>
          <p:nvSpPr>
            <p:cNvPr id="1236015" name="Text Box 47"/>
            <p:cNvSpPr txBox="1">
              <a:spLocks noChangeArrowheads="1"/>
            </p:cNvSpPr>
            <p:nvPr/>
          </p:nvSpPr>
          <p:spPr bwMode="auto">
            <a:xfrm>
              <a:off x="2104" y="2912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  <a:endParaRPr lang="en-US" altLang="en-US" sz="1200" b="1"/>
            </a:p>
          </p:txBody>
        </p:sp>
        <p:sp>
          <p:nvSpPr>
            <p:cNvPr id="1236016" name="Text Box 48"/>
            <p:cNvSpPr txBox="1">
              <a:spLocks noChangeArrowheads="1"/>
            </p:cNvSpPr>
            <p:nvPr/>
          </p:nvSpPr>
          <p:spPr bwMode="auto">
            <a:xfrm>
              <a:off x="4000" y="290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  <a:endParaRPr lang="en-US" altLang="en-US" sz="1200" b="1"/>
            </a:p>
          </p:txBody>
        </p:sp>
        <p:sp>
          <p:nvSpPr>
            <p:cNvPr id="1236017" name="Text Box 49"/>
            <p:cNvSpPr txBox="1">
              <a:spLocks noChangeArrowheads="1"/>
            </p:cNvSpPr>
            <p:nvPr/>
          </p:nvSpPr>
          <p:spPr bwMode="auto">
            <a:xfrm>
              <a:off x="3864" y="23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  <a:endParaRPr lang="en-US" altLang="en-US" sz="1200" b="1"/>
            </a:p>
          </p:txBody>
        </p:sp>
        <p:sp>
          <p:nvSpPr>
            <p:cNvPr id="1236018" name="Text Box 50"/>
            <p:cNvSpPr txBox="1">
              <a:spLocks noChangeArrowheads="1"/>
            </p:cNvSpPr>
            <p:nvPr/>
          </p:nvSpPr>
          <p:spPr bwMode="auto">
            <a:xfrm>
              <a:off x="3016" y="261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  <a:endParaRPr lang="en-US" altLang="en-US" sz="1200" b="1"/>
            </a:p>
          </p:txBody>
        </p:sp>
        <p:sp>
          <p:nvSpPr>
            <p:cNvPr id="1236019" name="Text Box 51"/>
            <p:cNvSpPr txBox="1">
              <a:spLocks noChangeArrowheads="1"/>
            </p:cNvSpPr>
            <p:nvPr/>
          </p:nvSpPr>
          <p:spPr bwMode="auto">
            <a:xfrm>
              <a:off x="2480" y="3168"/>
              <a:ext cx="59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0000   1 0111   1 1010   1 </a:t>
              </a:r>
              <a:r>
                <a:rPr lang="en-US" altLang="en-US" sz="1050" b="1"/>
                <a:t>…       …</a:t>
              </a:r>
            </a:p>
          </p:txBody>
        </p:sp>
        <p:sp>
          <p:nvSpPr>
            <p:cNvPr id="1236020" name="Line 52"/>
            <p:cNvSpPr>
              <a:spLocks noChangeShapeType="1"/>
            </p:cNvSpPr>
            <p:nvPr/>
          </p:nvSpPr>
          <p:spPr bwMode="auto">
            <a:xfrm>
              <a:off x="2832" y="3176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1" name="Text Box 53"/>
            <p:cNvSpPr txBox="1">
              <a:spLocks noChangeArrowheads="1"/>
            </p:cNvSpPr>
            <p:nvPr/>
          </p:nvSpPr>
          <p:spPr bwMode="auto">
            <a:xfrm>
              <a:off x="3320" y="3160"/>
              <a:ext cx="568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0001   4 0100   4 1011   4 </a:t>
              </a:r>
              <a:r>
                <a:rPr lang="en-US" altLang="en-US" sz="1050" b="1"/>
                <a:t>…      …</a:t>
              </a:r>
              <a:endParaRPr lang="en-US" altLang="en-US" sz="1050"/>
            </a:p>
          </p:txBody>
        </p:sp>
        <p:sp>
          <p:nvSpPr>
            <p:cNvPr id="1236022" name="Line 54"/>
            <p:cNvSpPr>
              <a:spLocks noChangeShapeType="1"/>
            </p:cNvSpPr>
            <p:nvPr/>
          </p:nvSpPr>
          <p:spPr bwMode="auto">
            <a:xfrm>
              <a:off x="3656" y="3168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3" name="Text Box 55"/>
            <p:cNvSpPr txBox="1">
              <a:spLocks noChangeArrowheads="1"/>
            </p:cNvSpPr>
            <p:nvPr/>
          </p:nvSpPr>
          <p:spPr bwMode="auto">
            <a:xfrm>
              <a:off x="688" y="195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236024" name="Oval 56"/>
            <p:cNvSpPr>
              <a:spLocks noChangeArrowheads="1"/>
            </p:cNvSpPr>
            <p:nvPr/>
          </p:nvSpPr>
          <p:spPr bwMode="auto">
            <a:xfrm>
              <a:off x="3515" y="2645"/>
              <a:ext cx="256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5" name="Text Box 57"/>
            <p:cNvSpPr txBox="1">
              <a:spLocks noChangeArrowheads="1"/>
            </p:cNvSpPr>
            <p:nvPr/>
          </p:nvSpPr>
          <p:spPr bwMode="auto">
            <a:xfrm>
              <a:off x="3525" y="2744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R</a:t>
              </a:r>
              <a:r>
                <a:rPr lang="en-US" altLang="en-US" sz="1200" baseline="-25000" dirty="0"/>
                <a:t>2</a:t>
              </a:r>
              <a:endParaRPr lang="en-US" altLang="en-US" sz="1200" b="1" dirty="0"/>
            </a:p>
          </p:txBody>
        </p:sp>
      </p:grpSp>
      <p:sp>
        <p:nvSpPr>
          <p:cNvPr id="1236026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Non-Hierarchical Addresses and Routing</a:t>
            </a:r>
          </a:p>
        </p:txBody>
      </p:sp>
      <p:sp>
        <p:nvSpPr>
          <p:cNvPr id="123602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934720" y="3382567"/>
            <a:ext cx="7477760" cy="904953"/>
          </a:xfrm>
        </p:spPr>
        <p:txBody>
          <a:bodyPr/>
          <a:lstStyle/>
          <a:p>
            <a:r>
              <a:rPr lang="en-US" altLang="en-US"/>
              <a:t>No relationship between addresses &amp; routing proximity</a:t>
            </a:r>
          </a:p>
          <a:p>
            <a:r>
              <a:rPr lang="en-US" altLang="en-US" dirty="0"/>
              <a:t>Routing tables require 16 entries each</a:t>
            </a:r>
          </a:p>
        </p:txBody>
      </p:sp>
    </p:spTree>
    <p:extLst>
      <p:ext uri="{BB962C8B-B14F-4D97-AF65-F5344CB8AC3E}">
        <p14:creationId xmlns:p14="http://schemas.microsoft.com/office/powerpoint/2010/main" val="208168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78" name="Group 2"/>
          <p:cNvGrpSpPr>
            <a:grpSpLocks/>
          </p:cNvGrpSpPr>
          <p:nvPr/>
        </p:nvGrpSpPr>
        <p:grpSpPr bwMode="auto">
          <a:xfrm>
            <a:off x="2181225" y="1120418"/>
            <a:ext cx="3946922" cy="1924050"/>
            <a:chOff x="1368" y="384"/>
            <a:chExt cx="3315" cy="1616"/>
          </a:xfrm>
        </p:grpSpPr>
        <p:sp>
          <p:nvSpPr>
            <p:cNvPr id="946179" name="Oval 3"/>
            <p:cNvSpPr>
              <a:spLocks noChangeArrowheads="1"/>
            </p:cNvSpPr>
            <p:nvPr/>
          </p:nvSpPr>
          <p:spPr bwMode="auto">
            <a:xfrm>
              <a:off x="1368" y="445"/>
              <a:ext cx="576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0" name="Text Box 4"/>
            <p:cNvSpPr txBox="1">
              <a:spLocks noChangeArrowheads="1"/>
            </p:cNvSpPr>
            <p:nvPr/>
          </p:nvSpPr>
          <p:spPr bwMode="auto">
            <a:xfrm>
              <a:off x="1512" y="393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0000 0001 0010 0011</a:t>
              </a:r>
            </a:p>
          </p:txBody>
        </p:sp>
        <p:sp>
          <p:nvSpPr>
            <p:cNvPr id="946181" name="Oval 5"/>
            <p:cNvSpPr>
              <a:spLocks noChangeArrowheads="1"/>
            </p:cNvSpPr>
            <p:nvPr/>
          </p:nvSpPr>
          <p:spPr bwMode="auto">
            <a:xfrm>
              <a:off x="4144" y="429"/>
              <a:ext cx="488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2" name="Text Box 6"/>
            <p:cNvSpPr txBox="1">
              <a:spLocks noChangeArrowheads="1"/>
            </p:cNvSpPr>
            <p:nvPr/>
          </p:nvSpPr>
          <p:spPr bwMode="auto">
            <a:xfrm>
              <a:off x="4259" y="38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0100 0101 0110 0111</a:t>
              </a:r>
            </a:p>
          </p:txBody>
        </p:sp>
        <p:sp>
          <p:nvSpPr>
            <p:cNvPr id="946183" name="Oval 7"/>
            <p:cNvSpPr>
              <a:spLocks noChangeArrowheads="1"/>
            </p:cNvSpPr>
            <p:nvPr/>
          </p:nvSpPr>
          <p:spPr bwMode="auto">
            <a:xfrm>
              <a:off x="4128" y="1385"/>
              <a:ext cx="555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4" name="Text Box 8"/>
            <p:cNvSpPr txBox="1">
              <a:spLocks noChangeArrowheads="1"/>
            </p:cNvSpPr>
            <p:nvPr/>
          </p:nvSpPr>
          <p:spPr bwMode="auto">
            <a:xfrm>
              <a:off x="4248" y="13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1100 1101 1110 1111</a:t>
              </a:r>
            </a:p>
          </p:txBody>
        </p:sp>
        <p:sp>
          <p:nvSpPr>
            <p:cNvPr id="946185" name="Oval 9"/>
            <p:cNvSpPr>
              <a:spLocks noChangeArrowheads="1"/>
            </p:cNvSpPr>
            <p:nvPr/>
          </p:nvSpPr>
          <p:spPr bwMode="auto">
            <a:xfrm>
              <a:off x="1382" y="1364"/>
              <a:ext cx="592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6" name="Text Box 10"/>
            <p:cNvSpPr txBox="1">
              <a:spLocks noChangeArrowheads="1"/>
            </p:cNvSpPr>
            <p:nvPr/>
          </p:nvSpPr>
          <p:spPr bwMode="auto">
            <a:xfrm>
              <a:off x="1511" y="1330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1000 1001 1010 1011</a:t>
              </a:r>
            </a:p>
          </p:txBody>
        </p:sp>
        <p:sp>
          <p:nvSpPr>
            <p:cNvPr id="946187" name="Line 11"/>
            <p:cNvSpPr>
              <a:spLocks noChangeShapeType="1"/>
            </p:cNvSpPr>
            <p:nvPr/>
          </p:nvSpPr>
          <p:spPr bwMode="auto">
            <a:xfrm>
              <a:off x="1960" y="704"/>
              <a:ext cx="640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8" name="Line 12"/>
            <p:cNvSpPr>
              <a:spLocks noChangeShapeType="1"/>
            </p:cNvSpPr>
            <p:nvPr/>
          </p:nvSpPr>
          <p:spPr bwMode="auto">
            <a:xfrm>
              <a:off x="3651" y="1110"/>
              <a:ext cx="65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9" name="Oval 13"/>
            <p:cNvSpPr>
              <a:spLocks noChangeArrowheads="1"/>
            </p:cNvSpPr>
            <p:nvPr/>
          </p:nvSpPr>
          <p:spPr bwMode="auto">
            <a:xfrm>
              <a:off x="2568" y="869"/>
              <a:ext cx="246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0" name="Text Box 14"/>
            <p:cNvSpPr txBox="1">
              <a:spLocks noChangeArrowheads="1"/>
            </p:cNvSpPr>
            <p:nvPr/>
          </p:nvSpPr>
          <p:spPr bwMode="auto">
            <a:xfrm>
              <a:off x="2560" y="97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R</a:t>
              </a:r>
              <a:r>
                <a:rPr lang="en-US" altLang="en-US" sz="1200" baseline="-25000" dirty="0"/>
                <a:t>1</a:t>
              </a:r>
              <a:endParaRPr lang="en-US" altLang="en-US" sz="1200" b="1" dirty="0"/>
            </a:p>
          </p:txBody>
        </p:sp>
        <p:sp>
          <p:nvSpPr>
            <p:cNvPr id="946191" name="Oval 15"/>
            <p:cNvSpPr>
              <a:spLocks noChangeArrowheads="1"/>
            </p:cNvSpPr>
            <p:nvPr/>
          </p:nvSpPr>
          <p:spPr bwMode="auto">
            <a:xfrm>
              <a:off x="3368" y="861"/>
              <a:ext cx="248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2" name="Text Box 16"/>
            <p:cNvSpPr txBox="1">
              <a:spLocks noChangeArrowheads="1"/>
            </p:cNvSpPr>
            <p:nvPr/>
          </p:nvSpPr>
          <p:spPr bwMode="auto">
            <a:xfrm>
              <a:off x="3368" y="960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R</a:t>
              </a:r>
              <a:r>
                <a:rPr lang="en-US" altLang="en-US" sz="1200" baseline="-25000"/>
                <a:t>2</a:t>
              </a:r>
              <a:endParaRPr lang="en-US" altLang="en-US" sz="1200" b="1"/>
            </a:p>
          </p:txBody>
        </p:sp>
        <p:sp>
          <p:nvSpPr>
            <p:cNvPr id="946193" name="Line 17"/>
            <p:cNvSpPr>
              <a:spLocks noChangeShapeType="1"/>
            </p:cNvSpPr>
            <p:nvPr/>
          </p:nvSpPr>
          <p:spPr bwMode="auto">
            <a:xfrm>
              <a:off x="2822" y="1083"/>
              <a:ext cx="554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4" name="Line 18"/>
            <p:cNvSpPr>
              <a:spLocks noChangeShapeType="1"/>
            </p:cNvSpPr>
            <p:nvPr/>
          </p:nvSpPr>
          <p:spPr bwMode="auto">
            <a:xfrm flipH="1">
              <a:off x="1976" y="1200"/>
              <a:ext cx="60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5" name="Line 19"/>
            <p:cNvSpPr>
              <a:spLocks noChangeShapeType="1"/>
            </p:cNvSpPr>
            <p:nvPr/>
          </p:nvSpPr>
          <p:spPr bwMode="auto">
            <a:xfrm flipV="1">
              <a:off x="3639" y="738"/>
              <a:ext cx="544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6" name="Text Box 20"/>
            <p:cNvSpPr txBox="1">
              <a:spLocks noChangeArrowheads="1"/>
            </p:cNvSpPr>
            <p:nvPr/>
          </p:nvSpPr>
          <p:spPr bwMode="auto">
            <a:xfrm>
              <a:off x="2096" y="54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  <a:endParaRPr lang="en-US" altLang="en-US" sz="1200" b="1"/>
            </a:p>
          </p:txBody>
        </p:sp>
        <p:sp>
          <p:nvSpPr>
            <p:cNvPr id="946197" name="Text Box 21"/>
            <p:cNvSpPr txBox="1">
              <a:spLocks noChangeArrowheads="1"/>
            </p:cNvSpPr>
            <p:nvPr/>
          </p:nvSpPr>
          <p:spPr bwMode="auto">
            <a:xfrm>
              <a:off x="2104" y="112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  <a:endParaRPr lang="en-US" altLang="en-US" sz="1200" b="1"/>
            </a:p>
          </p:txBody>
        </p:sp>
        <p:sp>
          <p:nvSpPr>
            <p:cNvPr id="946198" name="Text Box 22"/>
            <p:cNvSpPr txBox="1">
              <a:spLocks noChangeArrowheads="1"/>
            </p:cNvSpPr>
            <p:nvPr/>
          </p:nvSpPr>
          <p:spPr bwMode="auto">
            <a:xfrm>
              <a:off x="4000" y="112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5</a:t>
              </a:r>
              <a:endParaRPr lang="en-US" altLang="en-US" sz="1200" b="1" dirty="0"/>
            </a:p>
          </p:txBody>
        </p:sp>
        <p:sp>
          <p:nvSpPr>
            <p:cNvPr id="946199" name="Text Box 23"/>
            <p:cNvSpPr txBox="1">
              <a:spLocks noChangeArrowheads="1"/>
            </p:cNvSpPr>
            <p:nvPr/>
          </p:nvSpPr>
          <p:spPr bwMode="auto">
            <a:xfrm>
              <a:off x="3864" y="60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  <a:endParaRPr lang="en-US" altLang="en-US" sz="1200" b="1"/>
            </a:p>
          </p:txBody>
        </p:sp>
        <p:sp>
          <p:nvSpPr>
            <p:cNvPr id="946200" name="Text Box 24"/>
            <p:cNvSpPr txBox="1">
              <a:spLocks noChangeArrowheads="1"/>
            </p:cNvSpPr>
            <p:nvPr/>
          </p:nvSpPr>
          <p:spPr bwMode="auto">
            <a:xfrm>
              <a:off x="3016" y="832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  <a:endParaRPr lang="en-US" altLang="en-US" sz="1200" b="1"/>
            </a:p>
          </p:txBody>
        </p:sp>
        <p:sp>
          <p:nvSpPr>
            <p:cNvPr id="946201" name="Text Box 25"/>
            <p:cNvSpPr txBox="1">
              <a:spLocks noChangeArrowheads="1"/>
            </p:cNvSpPr>
            <p:nvPr/>
          </p:nvSpPr>
          <p:spPr bwMode="auto">
            <a:xfrm>
              <a:off x="2600" y="1384"/>
              <a:ext cx="43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00   1 01   3 10   2 11   3</a:t>
              </a:r>
            </a:p>
          </p:txBody>
        </p:sp>
        <p:sp>
          <p:nvSpPr>
            <p:cNvPr id="946202" name="Line 26"/>
            <p:cNvSpPr>
              <a:spLocks noChangeShapeType="1"/>
            </p:cNvSpPr>
            <p:nvPr/>
          </p:nvSpPr>
          <p:spPr bwMode="auto">
            <a:xfrm>
              <a:off x="2832" y="1392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203" name="Text Box 27"/>
            <p:cNvSpPr txBox="1">
              <a:spLocks noChangeArrowheads="1"/>
            </p:cNvSpPr>
            <p:nvPr/>
          </p:nvSpPr>
          <p:spPr bwMode="auto">
            <a:xfrm>
              <a:off x="3336" y="1384"/>
              <a:ext cx="43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00   3 01   4 10   3 11   5</a:t>
              </a:r>
            </a:p>
          </p:txBody>
        </p:sp>
        <p:sp>
          <p:nvSpPr>
            <p:cNvPr id="946204" name="Line 28"/>
            <p:cNvSpPr>
              <a:spLocks noChangeShapeType="1"/>
            </p:cNvSpPr>
            <p:nvPr/>
          </p:nvSpPr>
          <p:spPr bwMode="auto">
            <a:xfrm>
              <a:off x="3568" y="1392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6235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Hierarchical Addresses and Routing</a:t>
            </a:r>
          </a:p>
        </p:txBody>
      </p:sp>
      <p:sp>
        <p:nvSpPr>
          <p:cNvPr id="946236" name="Rectangle 60"/>
          <p:cNvSpPr>
            <a:spLocks noChangeArrowheads="1"/>
          </p:cNvSpPr>
          <p:nvPr/>
        </p:nvSpPr>
        <p:spPr bwMode="auto">
          <a:xfrm>
            <a:off x="694055" y="3310177"/>
            <a:ext cx="6936740" cy="84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lr>
                <a:schemeClr val="tx2"/>
              </a:buClr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buClr>
                <a:schemeClr val="tx2"/>
              </a:buClr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250"/>
              <a:t>Prefix indicates network where host is attached</a:t>
            </a:r>
          </a:p>
          <a:p>
            <a:pPr>
              <a:buFont typeface="Arial" charset="0"/>
              <a:buChar char="•"/>
            </a:pPr>
            <a:r>
              <a:rPr lang="en-US" altLang="en-US" sz="2250" dirty="0"/>
              <a:t>Routing tables require 4 entries each</a:t>
            </a:r>
          </a:p>
        </p:txBody>
      </p:sp>
    </p:spTree>
    <p:extLst>
      <p:ext uri="{BB962C8B-B14F-4D97-AF65-F5344CB8AC3E}">
        <p14:creationId xmlns:p14="http://schemas.microsoft.com/office/powerpoint/2010/main" val="3871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2"/>
          <p:cNvSpPr>
            <a:spLocks noGrp="1" noChangeArrowheads="1"/>
          </p:cNvSpPr>
          <p:nvPr>
            <p:ph type="title"/>
          </p:nvPr>
        </p:nvSpPr>
        <p:spPr>
          <a:xfrm>
            <a:off x="453232" y="0"/>
            <a:ext cx="5579268" cy="765572"/>
          </a:xfrm>
        </p:spPr>
        <p:txBody>
          <a:bodyPr/>
          <a:lstStyle/>
          <a:p>
            <a:pPr eaLnBrk="1" hangingPunct="1"/>
            <a:r>
              <a:rPr lang="en-US" altLang="en-US" sz="2625"/>
              <a:t>Packet Switching – Virtual Circuit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8921" y="3023787"/>
            <a:ext cx="6172200" cy="1437917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Call set-up phase sets ups pointers in fixed path along networks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All packets for a connection follow the same path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Abbreviated header identifies connection on each link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Variable bit rates possible, negotiated during call set-up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Physical-layer circuit vs Network-layer virtual circuit</a:t>
            </a:r>
          </a:p>
        </p:txBody>
      </p:sp>
      <p:grpSp>
        <p:nvGrpSpPr>
          <p:cNvPr id="27652" name="Group 24"/>
          <p:cNvGrpSpPr>
            <a:grpSpLocks/>
          </p:cNvGrpSpPr>
          <p:nvPr/>
        </p:nvGrpSpPr>
        <p:grpSpPr bwMode="auto">
          <a:xfrm>
            <a:off x="1580992" y="896713"/>
            <a:ext cx="3917156" cy="1939528"/>
            <a:chOff x="370" y="502"/>
            <a:chExt cx="5018" cy="2397"/>
          </a:xfrm>
        </p:grpSpPr>
        <p:sp>
          <p:nvSpPr>
            <p:cNvPr id="27653" name="Line 25"/>
            <p:cNvSpPr>
              <a:spLocks noChangeShapeType="1"/>
            </p:cNvSpPr>
            <p:nvPr/>
          </p:nvSpPr>
          <p:spPr bwMode="auto">
            <a:xfrm>
              <a:off x="1728" y="1283"/>
              <a:ext cx="1137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26"/>
            <p:cNvSpPr>
              <a:spLocks noChangeShapeType="1"/>
            </p:cNvSpPr>
            <p:nvPr/>
          </p:nvSpPr>
          <p:spPr bwMode="auto">
            <a:xfrm>
              <a:off x="3069" y="1492"/>
              <a:ext cx="1004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27"/>
            <p:cNvSpPr>
              <a:spLocks noChangeShapeType="1"/>
            </p:cNvSpPr>
            <p:nvPr/>
          </p:nvSpPr>
          <p:spPr bwMode="auto">
            <a:xfrm flipH="1">
              <a:off x="2967" y="2037"/>
              <a:ext cx="1167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28"/>
            <p:cNvSpPr>
              <a:spLocks noChangeShapeType="1"/>
            </p:cNvSpPr>
            <p:nvPr/>
          </p:nvSpPr>
          <p:spPr bwMode="auto">
            <a:xfrm>
              <a:off x="2103" y="2389"/>
              <a:ext cx="658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29"/>
            <p:cNvSpPr>
              <a:spLocks noChangeShapeType="1"/>
            </p:cNvSpPr>
            <p:nvPr/>
          </p:nvSpPr>
          <p:spPr bwMode="auto">
            <a:xfrm>
              <a:off x="1652" y="1406"/>
              <a:ext cx="288" cy="8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30"/>
            <p:cNvSpPr>
              <a:spLocks noChangeArrowheads="1"/>
            </p:cNvSpPr>
            <p:nvPr/>
          </p:nvSpPr>
          <p:spPr bwMode="auto">
            <a:xfrm>
              <a:off x="2168" y="2004"/>
              <a:ext cx="116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Virtual circuit</a:t>
              </a:r>
            </a:p>
          </p:txBody>
        </p:sp>
        <p:grpSp>
          <p:nvGrpSpPr>
            <p:cNvPr id="27659" name="Group 31"/>
            <p:cNvGrpSpPr>
              <a:grpSpLocks/>
            </p:cNvGrpSpPr>
            <p:nvPr/>
          </p:nvGrpSpPr>
          <p:grpSpPr bwMode="auto">
            <a:xfrm>
              <a:off x="370" y="1195"/>
              <a:ext cx="463" cy="381"/>
              <a:chOff x="3840" y="1279"/>
              <a:chExt cx="266" cy="310"/>
            </a:xfrm>
          </p:grpSpPr>
          <p:sp>
            <p:nvSpPr>
              <p:cNvPr id="27735" name="Freeform 32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Freeform 33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Freeform 34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Freeform 35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Freeform 36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Freeform 37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Freeform 38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Freeform 39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Freeform 40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Freeform 41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Freeform 42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6" name="Freeform 43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7" name="Freeform 44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Freeform 45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9" name="Freeform 46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0" name="Freeform 47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1" name="Freeform 48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Freeform 49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Freeform 50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4" name="Freeform 51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Freeform 52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Freeform 53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Freeform 54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8" name="Freeform 55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9" name="Freeform 56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0" name="Freeform 57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1" name="Freeform 58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2" name="Freeform 59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3" name="Freeform 60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Freeform 61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5" name="Freeform 62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6" name="Freeform 63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7" name="Freeform 6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8" name="Freeform 65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9" name="Freeform 66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0" name="Freeform 67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1" name="Freeform 68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2" name="Freeform 69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3" name="Freeform 70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4" name="Freeform 71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5" name="Freeform 72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6" name="Freeform 73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7" name="Freeform 74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8" name="Freeform 75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9" name="Freeform 76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0" name="Freeform 77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1" name="Freeform 78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2" name="Freeform 7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3" name="Freeform 80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4" name="Freeform 81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5" name="Freeform 82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6" name="Freeform 83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7" name="Freeform 84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8" name="Freeform 85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9" name="Freeform 86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0" name="Freeform 87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0" name="Group 88"/>
            <p:cNvGrpSpPr>
              <a:grpSpLocks/>
            </p:cNvGrpSpPr>
            <p:nvPr/>
          </p:nvGrpSpPr>
          <p:grpSpPr bwMode="auto">
            <a:xfrm>
              <a:off x="4925" y="1956"/>
              <a:ext cx="463" cy="381"/>
              <a:chOff x="3840" y="1279"/>
              <a:chExt cx="266" cy="310"/>
            </a:xfrm>
          </p:grpSpPr>
          <p:sp>
            <p:nvSpPr>
              <p:cNvPr id="27679" name="Freeform 8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Freeform 9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Freeform 9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Freeform 9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Freeform 9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Freeform 9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Freeform 9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Freeform 9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9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9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Freeform 9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Freeform 10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Freeform 10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Freeform 10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Freeform 10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Freeform 10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Freeform 10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Freeform 10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Freeform 10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Freeform 10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Freeform 10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Freeform 11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Freeform 11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Freeform 11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Freeform 11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Freeform 11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Freeform 11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Freeform 11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Freeform 11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Freeform 11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Freeform 11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Freeform 12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Freeform 12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Freeform 12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Freeform 12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Freeform 12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Freeform 12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Freeform 12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Freeform 12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Freeform 12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Freeform 12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Freeform 13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Freeform 13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Freeform 13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Freeform 13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Freeform 13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Freeform 13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Freeform 13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Freeform 13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Freeform 13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Freeform 13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Freeform 14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Freeform 14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Freeform 14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Freeform 14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Freeform 14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1" name="Line 145"/>
            <p:cNvSpPr>
              <a:spLocks noChangeShapeType="1"/>
            </p:cNvSpPr>
            <p:nvPr/>
          </p:nvSpPr>
          <p:spPr bwMode="auto">
            <a:xfrm flipV="1">
              <a:off x="732" y="1306"/>
              <a:ext cx="79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6"/>
            <p:cNvSpPr>
              <a:spLocks noChangeShapeType="1"/>
            </p:cNvSpPr>
            <p:nvPr/>
          </p:nvSpPr>
          <p:spPr bwMode="auto">
            <a:xfrm>
              <a:off x="4269" y="1956"/>
              <a:ext cx="6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47"/>
            <p:cNvSpPr>
              <a:spLocks noChangeShapeType="1"/>
            </p:cNvSpPr>
            <p:nvPr/>
          </p:nvSpPr>
          <p:spPr bwMode="auto">
            <a:xfrm flipH="1" flipV="1">
              <a:off x="2381" y="1443"/>
              <a:ext cx="152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48"/>
            <p:cNvSpPr>
              <a:spLocks noChangeShapeType="1"/>
            </p:cNvSpPr>
            <p:nvPr/>
          </p:nvSpPr>
          <p:spPr bwMode="auto">
            <a:xfrm flipV="1">
              <a:off x="826" y="1250"/>
              <a:ext cx="673" cy="111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49"/>
            <p:cNvSpPr>
              <a:spLocks noChangeShapeType="1"/>
            </p:cNvSpPr>
            <p:nvPr/>
          </p:nvSpPr>
          <p:spPr bwMode="auto">
            <a:xfrm>
              <a:off x="1766" y="1203"/>
              <a:ext cx="1078" cy="166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50"/>
            <p:cNvSpPr>
              <a:spLocks noChangeShapeType="1"/>
            </p:cNvSpPr>
            <p:nvPr/>
          </p:nvSpPr>
          <p:spPr bwMode="auto">
            <a:xfrm>
              <a:off x="3155" y="1417"/>
              <a:ext cx="926" cy="373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51"/>
            <p:cNvSpPr>
              <a:spLocks noChangeShapeType="1"/>
            </p:cNvSpPr>
            <p:nvPr/>
          </p:nvSpPr>
          <p:spPr bwMode="auto">
            <a:xfrm>
              <a:off x="4334" y="1909"/>
              <a:ext cx="536" cy="23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152"/>
            <p:cNvSpPr>
              <a:spLocks noChangeArrowheads="1"/>
            </p:cNvSpPr>
            <p:nvPr/>
          </p:nvSpPr>
          <p:spPr bwMode="auto">
            <a:xfrm>
              <a:off x="815" y="1004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69" name="Rectangle 153"/>
            <p:cNvSpPr>
              <a:spLocks noChangeArrowheads="1"/>
            </p:cNvSpPr>
            <p:nvPr/>
          </p:nvSpPr>
          <p:spPr bwMode="auto">
            <a:xfrm>
              <a:off x="2074" y="966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0" name="Rectangle 154"/>
            <p:cNvSpPr>
              <a:spLocks noChangeArrowheads="1"/>
            </p:cNvSpPr>
            <p:nvPr/>
          </p:nvSpPr>
          <p:spPr bwMode="auto">
            <a:xfrm>
              <a:off x="3340" y="1219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1" name="Rectangle 155"/>
            <p:cNvSpPr>
              <a:spLocks noChangeArrowheads="1"/>
            </p:cNvSpPr>
            <p:nvPr/>
          </p:nvSpPr>
          <p:spPr bwMode="auto">
            <a:xfrm>
              <a:off x="4445" y="1617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2" name="Freeform 156"/>
            <p:cNvSpPr>
              <a:spLocks/>
            </p:cNvSpPr>
            <p:nvPr/>
          </p:nvSpPr>
          <p:spPr bwMode="auto">
            <a:xfrm rot="388125">
              <a:off x="1267" y="502"/>
              <a:ext cx="3433" cy="2397"/>
            </a:xfrm>
            <a:custGeom>
              <a:avLst/>
              <a:gdLst>
                <a:gd name="T0" fmla="*/ 43626227 w 1082"/>
                <a:gd name="T1" fmla="*/ 1064141451 h 670"/>
                <a:gd name="T2" fmla="*/ 1951718 w 1082"/>
                <a:gd name="T3" fmla="*/ 1306374885 h 670"/>
                <a:gd name="T4" fmla="*/ 8176726 w 1082"/>
                <a:gd name="T5" fmla="*/ 1534790613 h 670"/>
                <a:gd name="T6" fmla="*/ 43626227 w 1082"/>
                <a:gd name="T7" fmla="*/ 1702044654 h 670"/>
                <a:gd name="T8" fmla="*/ 32164353 w 1082"/>
                <a:gd name="T9" fmla="*/ 1855587231 h 670"/>
                <a:gd name="T10" fmla="*/ 26886013 w 1082"/>
                <a:gd name="T11" fmla="*/ 2084378007 h 670"/>
                <a:gd name="T12" fmla="*/ 58426029 w 1082"/>
                <a:gd name="T13" fmla="*/ 2147483647 h 670"/>
                <a:gd name="T14" fmla="*/ 138418447 w 1082"/>
                <a:gd name="T15" fmla="*/ 2147483647 h 670"/>
                <a:gd name="T16" fmla="*/ 165306452 w 1082"/>
                <a:gd name="T17" fmla="*/ 2147483647 h 670"/>
                <a:gd name="T18" fmla="*/ 248659553 w 1082"/>
                <a:gd name="T19" fmla="*/ 2147483647 h 670"/>
                <a:gd name="T20" fmla="*/ 352961178 w 1082"/>
                <a:gd name="T21" fmla="*/ 2147483647 h 670"/>
                <a:gd name="T22" fmla="*/ 428752748 w 1082"/>
                <a:gd name="T23" fmla="*/ 2147483647 h 670"/>
                <a:gd name="T24" fmla="*/ 492324620 w 1082"/>
                <a:gd name="T25" fmla="*/ 2147483647 h 670"/>
                <a:gd name="T26" fmla="*/ 575644571 w 1082"/>
                <a:gd name="T27" fmla="*/ 2147483647 h 670"/>
                <a:gd name="T28" fmla="*/ 680697725 w 1082"/>
                <a:gd name="T29" fmla="*/ 2147483647 h 670"/>
                <a:gd name="T30" fmla="*/ 738999760 w 1082"/>
                <a:gd name="T31" fmla="*/ 2147483647 h 670"/>
                <a:gd name="T32" fmla="*/ 782625771 w 1082"/>
                <a:gd name="T33" fmla="*/ 2147483647 h 670"/>
                <a:gd name="T34" fmla="*/ 854475015 w 1082"/>
                <a:gd name="T35" fmla="*/ 2147483647 h 670"/>
                <a:gd name="T36" fmla="*/ 907623364 w 1082"/>
                <a:gd name="T37" fmla="*/ 2147483647 h 670"/>
                <a:gd name="T38" fmla="*/ 956530178 w 1082"/>
                <a:gd name="T39" fmla="*/ 2147483647 h 670"/>
                <a:gd name="T40" fmla="*/ 973281078 w 1082"/>
                <a:gd name="T41" fmla="*/ 2106378996 h 670"/>
                <a:gd name="T42" fmla="*/ 1005445113 w 1082"/>
                <a:gd name="T43" fmla="*/ 2022948887 h 670"/>
                <a:gd name="T44" fmla="*/ 1083486293 w 1082"/>
                <a:gd name="T45" fmla="*/ 1837441132 h 670"/>
                <a:gd name="T46" fmla="*/ 1114605783 w 1082"/>
                <a:gd name="T47" fmla="*/ 1652910150 h 670"/>
                <a:gd name="T48" fmla="*/ 1126077100 w 1082"/>
                <a:gd name="T49" fmla="*/ 1429266096 h 670"/>
                <a:gd name="T50" fmla="*/ 1116586845 w 1082"/>
                <a:gd name="T51" fmla="*/ 1226295022 h 670"/>
                <a:gd name="T52" fmla="*/ 1088765064 w 1082"/>
                <a:gd name="T53" fmla="*/ 1045997184 h 670"/>
                <a:gd name="T54" fmla="*/ 1100237193 w 1082"/>
                <a:gd name="T55" fmla="*/ 848096586 h 670"/>
                <a:gd name="T56" fmla="*/ 1072015789 w 1082"/>
                <a:gd name="T57" fmla="*/ 549318358 h 670"/>
                <a:gd name="T58" fmla="*/ 998204774 w 1082"/>
                <a:gd name="T59" fmla="*/ 369954591 h 670"/>
                <a:gd name="T60" fmla="*/ 969963063 w 1082"/>
                <a:gd name="T61" fmla="*/ 158717748 h 670"/>
                <a:gd name="T62" fmla="*/ 896152860 w 1082"/>
                <a:gd name="T63" fmla="*/ 8535796 h 670"/>
                <a:gd name="T64" fmla="*/ 833493341 w 1082"/>
                <a:gd name="T65" fmla="*/ 21979058 h 670"/>
                <a:gd name="T66" fmla="*/ 786991987 w 1082"/>
                <a:gd name="T67" fmla="*/ 122996594 h 670"/>
                <a:gd name="T68" fmla="*/ 758738499 w 1082"/>
                <a:gd name="T69" fmla="*/ 92081430 h 670"/>
                <a:gd name="T70" fmla="*/ 712861354 w 1082"/>
                <a:gd name="T71" fmla="*/ 8535796 h 670"/>
                <a:gd name="T72" fmla="*/ 655678997 w 1082"/>
                <a:gd name="T73" fmla="*/ 17178878 h 670"/>
                <a:gd name="T74" fmla="*/ 602533084 w 1082"/>
                <a:gd name="T75" fmla="*/ 131533059 h 670"/>
                <a:gd name="T76" fmla="*/ 564173254 w 1082"/>
                <a:gd name="T77" fmla="*/ 172056225 h 670"/>
                <a:gd name="T78" fmla="*/ 501517187 w 1082"/>
                <a:gd name="T79" fmla="*/ 92081430 h 670"/>
                <a:gd name="T80" fmla="*/ 432995503 w 1082"/>
                <a:gd name="T81" fmla="*/ 127805017 h 670"/>
                <a:gd name="T82" fmla="*/ 375606328 w 1082"/>
                <a:gd name="T83" fmla="*/ 295052590 h 670"/>
                <a:gd name="T84" fmla="*/ 321421149 w 1082"/>
                <a:gd name="T85" fmla="*/ 289957157 h 670"/>
                <a:gd name="T86" fmla="*/ 240473356 w 1082"/>
                <a:gd name="T87" fmla="*/ 281316626 h 670"/>
                <a:gd name="T88" fmla="*/ 176807314 w 1082"/>
                <a:gd name="T89" fmla="*/ 373691105 h 670"/>
                <a:gd name="T90" fmla="*/ 130274588 w 1082"/>
                <a:gd name="T91" fmla="*/ 545446983 h 670"/>
                <a:gd name="T92" fmla="*/ 102968302 w 1082"/>
                <a:gd name="T93" fmla="*/ 769465627 h 670"/>
                <a:gd name="T94" fmla="*/ 101016633 w 1082"/>
                <a:gd name="T95" fmla="*/ 980703100 h 6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82"/>
                <a:gd name="T145" fmla="*/ 0 h 670"/>
                <a:gd name="T146" fmla="*/ 1082 w 1082"/>
                <a:gd name="T147" fmla="*/ 670 h 6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157"/>
            <p:cNvSpPr>
              <a:spLocks noChangeArrowheads="1"/>
            </p:cNvSpPr>
            <p:nvPr/>
          </p:nvSpPr>
          <p:spPr bwMode="auto">
            <a:xfrm>
              <a:off x="1535" y="1118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4" name="Rectangle 158"/>
            <p:cNvSpPr>
              <a:spLocks noChangeArrowheads="1"/>
            </p:cNvSpPr>
            <p:nvPr/>
          </p:nvSpPr>
          <p:spPr bwMode="auto">
            <a:xfrm>
              <a:off x="4052" y="1774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5" name="Rectangle 159"/>
            <p:cNvSpPr>
              <a:spLocks noChangeArrowheads="1"/>
            </p:cNvSpPr>
            <p:nvPr/>
          </p:nvSpPr>
          <p:spPr bwMode="auto">
            <a:xfrm>
              <a:off x="2866" y="1277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6" name="Rectangle 160"/>
            <p:cNvSpPr>
              <a:spLocks noChangeArrowheads="1"/>
            </p:cNvSpPr>
            <p:nvPr/>
          </p:nvSpPr>
          <p:spPr bwMode="auto">
            <a:xfrm>
              <a:off x="2750" y="2409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7" name="Rectangle 161"/>
            <p:cNvSpPr>
              <a:spLocks noChangeArrowheads="1"/>
            </p:cNvSpPr>
            <p:nvPr/>
          </p:nvSpPr>
          <p:spPr bwMode="auto">
            <a:xfrm>
              <a:off x="1882" y="2165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8" name="Freeform 162"/>
            <p:cNvSpPr>
              <a:spLocks/>
            </p:cNvSpPr>
            <p:nvPr/>
          </p:nvSpPr>
          <p:spPr bwMode="auto">
            <a:xfrm>
              <a:off x="746" y="1335"/>
              <a:ext cx="4181" cy="968"/>
            </a:xfrm>
            <a:custGeom>
              <a:avLst/>
              <a:gdLst>
                <a:gd name="T0" fmla="*/ 0 w 3468"/>
                <a:gd name="T1" fmla="*/ 3766 h 732"/>
                <a:gd name="T2" fmla="*/ 6157 w 3468"/>
                <a:gd name="T3" fmla="*/ 525 h 732"/>
                <a:gd name="T4" fmla="*/ 7642 w 3468"/>
                <a:gd name="T5" fmla="*/ 0 h 732"/>
                <a:gd name="T6" fmla="*/ 16566 w 3468"/>
                <a:gd name="T7" fmla="*/ 3602 h 732"/>
                <a:gd name="T8" fmla="*/ 18150 w 3468"/>
                <a:gd name="T9" fmla="*/ 4628 h 732"/>
                <a:gd name="T10" fmla="*/ 26134 w 3468"/>
                <a:gd name="T11" fmla="*/ 13397 h 732"/>
                <a:gd name="T12" fmla="*/ 27498 w 3468"/>
                <a:gd name="T13" fmla="*/ 14913 h 732"/>
                <a:gd name="T14" fmla="*/ 32695 w 3468"/>
                <a:gd name="T15" fmla="*/ 20944 h 7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8"/>
                <a:gd name="T25" fmla="*/ 0 h 732"/>
                <a:gd name="T26" fmla="*/ 3468 w 3468"/>
                <a:gd name="T27" fmla="*/ 732 h 7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8" h="732">
                  <a:moveTo>
                    <a:pt x="0" y="132"/>
                  </a:moveTo>
                  <a:lnTo>
                    <a:pt x="654" y="18"/>
                  </a:lnTo>
                  <a:lnTo>
                    <a:pt x="810" y="0"/>
                  </a:lnTo>
                  <a:lnTo>
                    <a:pt x="1758" y="126"/>
                  </a:lnTo>
                  <a:lnTo>
                    <a:pt x="1926" y="162"/>
                  </a:lnTo>
                  <a:lnTo>
                    <a:pt x="2772" y="468"/>
                  </a:lnTo>
                  <a:lnTo>
                    <a:pt x="2916" y="522"/>
                  </a:lnTo>
                  <a:lnTo>
                    <a:pt x="3468" y="732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5546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08" y="0"/>
            <a:ext cx="5547167" cy="765175"/>
          </a:xfrm>
        </p:spPr>
        <p:txBody>
          <a:bodyPr/>
          <a:lstStyle/>
          <a:p>
            <a:r>
              <a:rPr lang="en-US" altLang="en-US"/>
              <a:t>Specialized Routing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791" y="1252663"/>
            <a:ext cx="5760720" cy="2663190"/>
          </a:xfrm>
        </p:spPr>
        <p:txBody>
          <a:bodyPr/>
          <a:lstStyle/>
          <a:p>
            <a:r>
              <a:rPr lang="en-US" altLang="en-US" dirty="0"/>
              <a:t>Flooding</a:t>
            </a:r>
          </a:p>
          <a:p>
            <a:pPr lvl="1"/>
            <a:r>
              <a:rPr lang="en-US" altLang="en-US" dirty="0"/>
              <a:t>Useful in starting up network</a:t>
            </a:r>
          </a:p>
          <a:p>
            <a:pPr lvl="1"/>
            <a:r>
              <a:rPr lang="en-US" altLang="en-US" dirty="0"/>
              <a:t>Useful in propagating information to all nodes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Deflection Routing</a:t>
            </a:r>
          </a:p>
          <a:p>
            <a:pPr lvl="1"/>
            <a:r>
              <a:rPr lang="en-US" altLang="en-US" dirty="0"/>
              <a:t>Fixed, preset routing procedure</a:t>
            </a:r>
          </a:p>
          <a:p>
            <a:pPr lvl="1"/>
            <a:r>
              <a:rPr lang="en-US" altLang="en-US" dirty="0"/>
              <a:t>No route synthesis</a:t>
            </a:r>
          </a:p>
        </p:txBody>
      </p:sp>
    </p:spTree>
    <p:extLst>
      <p:ext uri="{BB962C8B-B14F-4D97-AF65-F5344CB8AC3E}">
        <p14:creationId xmlns:p14="http://schemas.microsoft.com/office/powerpoint/2010/main" val="8191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Flooding</a:t>
            </a:r>
          </a:p>
        </p:txBody>
      </p:sp>
      <p:sp>
        <p:nvSpPr>
          <p:cNvPr id="65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0720" y="1113235"/>
            <a:ext cx="7934960" cy="30861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Send a packet to all nodes in a network</a:t>
            </a:r>
          </a:p>
          <a:p>
            <a:r>
              <a:rPr lang="en-US" altLang="en-US" sz="2000" dirty="0"/>
              <a:t>No routing tables available</a:t>
            </a:r>
          </a:p>
          <a:p>
            <a:r>
              <a:rPr lang="en-US" altLang="en-US" sz="2000" dirty="0"/>
              <a:t>Need to broadcast packet to all nodes (e.g. to propagate link state information)</a:t>
            </a:r>
          </a:p>
          <a:p>
            <a:endParaRPr lang="en-US" altLang="en-US" sz="1800" dirty="0"/>
          </a:p>
          <a:p>
            <a:pPr>
              <a:buFont typeface="Wingdings" charset="2"/>
              <a:buNone/>
            </a:pPr>
            <a:r>
              <a:rPr lang="en-US" altLang="en-US" dirty="0"/>
              <a:t>Approach</a:t>
            </a:r>
          </a:p>
          <a:p>
            <a:r>
              <a:rPr lang="en-US" altLang="en-US" sz="2000" dirty="0"/>
              <a:t>Send packet on all ports except one where it arrived</a:t>
            </a:r>
          </a:p>
          <a:p>
            <a:r>
              <a:rPr lang="en-US" altLang="en-US" sz="2000" dirty="0"/>
              <a:t>Exponential growth in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22810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093" name="Group 1061"/>
          <p:cNvGrpSpPr>
            <a:grpSpLocks/>
          </p:cNvGrpSpPr>
          <p:nvPr/>
        </p:nvGrpSpPr>
        <p:grpSpPr bwMode="auto">
          <a:xfrm>
            <a:off x="1893531" y="864544"/>
            <a:ext cx="4851797" cy="2853929"/>
            <a:chOff x="1097" y="940"/>
            <a:chExt cx="4075" cy="2397"/>
          </a:xfrm>
        </p:grpSpPr>
        <p:sp>
          <p:nvSpPr>
            <p:cNvPr id="1069060" name="Oval 1028"/>
            <p:cNvSpPr>
              <a:spLocks noChangeArrowheads="1"/>
            </p:cNvSpPr>
            <p:nvPr/>
          </p:nvSpPr>
          <p:spPr bwMode="auto">
            <a:xfrm>
              <a:off x="1130" y="940"/>
              <a:ext cx="456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1" name="Oval 1029"/>
            <p:cNvSpPr>
              <a:spLocks noChangeArrowheads="1"/>
            </p:cNvSpPr>
            <p:nvPr/>
          </p:nvSpPr>
          <p:spPr bwMode="auto">
            <a:xfrm>
              <a:off x="1110" y="2720"/>
              <a:ext cx="459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2" name="Oval 1030"/>
            <p:cNvSpPr>
              <a:spLocks noChangeArrowheads="1"/>
            </p:cNvSpPr>
            <p:nvPr/>
          </p:nvSpPr>
          <p:spPr bwMode="auto">
            <a:xfrm>
              <a:off x="3029" y="940"/>
              <a:ext cx="456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3" name="Oval 1031"/>
            <p:cNvSpPr>
              <a:spLocks noChangeArrowheads="1"/>
            </p:cNvSpPr>
            <p:nvPr/>
          </p:nvSpPr>
          <p:spPr bwMode="auto">
            <a:xfrm>
              <a:off x="3362" y="2881"/>
              <a:ext cx="458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4" name="Line 1032"/>
            <p:cNvSpPr>
              <a:spLocks noChangeShapeType="1"/>
            </p:cNvSpPr>
            <p:nvPr/>
          </p:nvSpPr>
          <p:spPr bwMode="auto">
            <a:xfrm>
              <a:off x="1593" y="1157"/>
              <a:ext cx="1432" cy="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5" name="Oval 1033"/>
            <p:cNvSpPr>
              <a:spLocks noChangeArrowheads="1"/>
            </p:cNvSpPr>
            <p:nvPr/>
          </p:nvSpPr>
          <p:spPr bwMode="auto">
            <a:xfrm>
              <a:off x="2751" y="2003"/>
              <a:ext cx="456" cy="45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6" name="Oval 1034"/>
            <p:cNvSpPr>
              <a:spLocks noChangeArrowheads="1"/>
            </p:cNvSpPr>
            <p:nvPr/>
          </p:nvSpPr>
          <p:spPr bwMode="auto">
            <a:xfrm>
              <a:off x="4713" y="1242"/>
              <a:ext cx="459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7" name="Line 1035"/>
            <p:cNvSpPr>
              <a:spLocks noChangeShapeType="1"/>
            </p:cNvSpPr>
            <p:nvPr/>
          </p:nvSpPr>
          <p:spPr bwMode="auto">
            <a:xfrm flipH="1">
              <a:off x="3038" y="1383"/>
              <a:ext cx="130" cy="62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8" name="Line 1036"/>
            <p:cNvSpPr>
              <a:spLocks noChangeShapeType="1"/>
            </p:cNvSpPr>
            <p:nvPr/>
          </p:nvSpPr>
          <p:spPr bwMode="auto">
            <a:xfrm>
              <a:off x="3057" y="2464"/>
              <a:ext cx="389" cy="4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9" name="Line 1037"/>
            <p:cNvSpPr>
              <a:spLocks noChangeShapeType="1"/>
            </p:cNvSpPr>
            <p:nvPr/>
          </p:nvSpPr>
          <p:spPr bwMode="auto">
            <a:xfrm>
              <a:off x="3492" y="1173"/>
              <a:ext cx="1232" cy="2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0" name="Line 1038"/>
            <p:cNvSpPr>
              <a:spLocks noChangeShapeType="1"/>
            </p:cNvSpPr>
            <p:nvPr/>
          </p:nvSpPr>
          <p:spPr bwMode="auto">
            <a:xfrm flipV="1">
              <a:off x="3762" y="1610"/>
              <a:ext cx="999" cy="134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1" name="Line 1039"/>
            <p:cNvSpPr>
              <a:spLocks noChangeShapeType="1"/>
            </p:cNvSpPr>
            <p:nvPr/>
          </p:nvSpPr>
          <p:spPr bwMode="auto">
            <a:xfrm flipH="1" flipV="1">
              <a:off x="1536" y="3057"/>
              <a:ext cx="1836" cy="10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2" name="Line 1040"/>
            <p:cNvSpPr>
              <a:spLocks noChangeShapeType="1"/>
            </p:cNvSpPr>
            <p:nvPr/>
          </p:nvSpPr>
          <p:spPr bwMode="auto">
            <a:xfrm>
              <a:off x="1334" y="1400"/>
              <a:ext cx="2" cy="133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3" name="Line 1041"/>
            <p:cNvSpPr>
              <a:spLocks noChangeShapeType="1"/>
            </p:cNvSpPr>
            <p:nvPr/>
          </p:nvSpPr>
          <p:spPr bwMode="auto">
            <a:xfrm>
              <a:off x="1510" y="1314"/>
              <a:ext cx="1250" cy="80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4" name="Line 1042"/>
            <p:cNvSpPr>
              <a:spLocks noChangeShapeType="1"/>
            </p:cNvSpPr>
            <p:nvPr/>
          </p:nvSpPr>
          <p:spPr bwMode="auto">
            <a:xfrm flipH="1">
              <a:off x="1519" y="2323"/>
              <a:ext cx="1223" cy="48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5" name="Rectangle 1043"/>
            <p:cNvSpPr>
              <a:spLocks noChangeArrowheads="1"/>
            </p:cNvSpPr>
            <p:nvPr/>
          </p:nvSpPr>
          <p:spPr bwMode="auto">
            <a:xfrm>
              <a:off x="1301" y="1040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1</a:t>
              </a:r>
              <a:endParaRPr lang="en-US" altLang="en-US" sz="2100" b="1"/>
            </a:p>
          </p:txBody>
        </p:sp>
        <p:sp>
          <p:nvSpPr>
            <p:cNvPr id="1069076" name="Rectangle 1044"/>
            <p:cNvSpPr>
              <a:spLocks noChangeArrowheads="1"/>
            </p:cNvSpPr>
            <p:nvPr/>
          </p:nvSpPr>
          <p:spPr bwMode="auto">
            <a:xfrm>
              <a:off x="1277" y="2849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2100"/>
            </a:p>
          </p:txBody>
        </p:sp>
        <p:sp>
          <p:nvSpPr>
            <p:cNvPr id="1069077" name="Rectangle 1045"/>
            <p:cNvSpPr>
              <a:spLocks noChangeArrowheads="1"/>
            </p:cNvSpPr>
            <p:nvPr/>
          </p:nvSpPr>
          <p:spPr bwMode="auto">
            <a:xfrm>
              <a:off x="3186" y="1071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2100"/>
            </a:p>
          </p:txBody>
        </p:sp>
        <p:sp>
          <p:nvSpPr>
            <p:cNvPr id="1069078" name="Rectangle 1046"/>
            <p:cNvSpPr>
              <a:spLocks noChangeArrowheads="1"/>
            </p:cNvSpPr>
            <p:nvPr/>
          </p:nvSpPr>
          <p:spPr bwMode="auto">
            <a:xfrm>
              <a:off x="2927" y="2117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69079" name="Rectangle 1047"/>
            <p:cNvSpPr>
              <a:spLocks noChangeArrowheads="1"/>
            </p:cNvSpPr>
            <p:nvPr/>
          </p:nvSpPr>
          <p:spPr bwMode="auto">
            <a:xfrm>
              <a:off x="3538" y="3006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69080" name="Rectangle 1048"/>
            <p:cNvSpPr>
              <a:spLocks noChangeArrowheads="1"/>
            </p:cNvSpPr>
            <p:nvPr/>
          </p:nvSpPr>
          <p:spPr bwMode="auto">
            <a:xfrm>
              <a:off x="4872" y="1367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69081" name="Rectangle 1049"/>
            <p:cNvSpPr>
              <a:spLocks noChangeArrowheads="1"/>
            </p:cNvSpPr>
            <p:nvPr/>
          </p:nvSpPr>
          <p:spPr bwMode="auto">
            <a:xfrm>
              <a:off x="1679" y="950"/>
              <a:ext cx="263" cy="117"/>
            </a:xfrm>
            <a:prstGeom prst="rect">
              <a:avLst/>
            </a:prstGeom>
            <a:solidFill>
              <a:schemeClr val="accent1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82" name="Rectangle 1050"/>
            <p:cNvSpPr>
              <a:spLocks noChangeArrowheads="1"/>
            </p:cNvSpPr>
            <p:nvPr/>
          </p:nvSpPr>
          <p:spPr bwMode="auto">
            <a:xfrm>
              <a:off x="1114" y="1443"/>
              <a:ext cx="124" cy="247"/>
            </a:xfrm>
            <a:prstGeom prst="rect">
              <a:avLst/>
            </a:prstGeom>
            <a:solidFill>
              <a:schemeClr val="tx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83" name="Freeform 1051"/>
            <p:cNvSpPr>
              <a:spLocks/>
            </p:cNvSpPr>
            <p:nvPr/>
          </p:nvSpPr>
          <p:spPr bwMode="auto">
            <a:xfrm>
              <a:off x="1708" y="1261"/>
              <a:ext cx="287" cy="243"/>
            </a:xfrm>
            <a:custGeom>
              <a:avLst/>
              <a:gdLst>
                <a:gd name="T0" fmla="*/ 35 w 132"/>
                <a:gd name="T1" fmla="*/ 0 h 119"/>
                <a:gd name="T2" fmla="*/ 0 w 132"/>
                <a:gd name="T3" fmla="*/ 49 h 119"/>
                <a:gd name="T4" fmla="*/ 97 w 132"/>
                <a:gd name="T5" fmla="*/ 119 h 119"/>
                <a:gd name="T6" fmla="*/ 132 w 132"/>
                <a:gd name="T7" fmla="*/ 70 h 119"/>
                <a:gd name="T8" fmla="*/ 35 w 13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">
                  <a:moveTo>
                    <a:pt x="35" y="0"/>
                  </a:moveTo>
                  <a:lnTo>
                    <a:pt x="0" y="49"/>
                  </a:lnTo>
                  <a:lnTo>
                    <a:pt x="97" y="119"/>
                  </a:lnTo>
                  <a:lnTo>
                    <a:pt x="132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4" name="Line 1052"/>
            <p:cNvSpPr>
              <a:spLocks noChangeShapeType="1"/>
            </p:cNvSpPr>
            <p:nvPr/>
          </p:nvSpPr>
          <p:spPr bwMode="auto">
            <a:xfrm>
              <a:off x="2010" y="999"/>
              <a:ext cx="195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5" name="Freeform 1053"/>
            <p:cNvSpPr>
              <a:spLocks/>
            </p:cNvSpPr>
            <p:nvPr/>
          </p:nvSpPr>
          <p:spPr bwMode="auto">
            <a:xfrm>
              <a:off x="2166" y="942"/>
              <a:ext cx="139" cy="114"/>
            </a:xfrm>
            <a:custGeom>
              <a:avLst/>
              <a:gdLst>
                <a:gd name="T0" fmla="*/ 0 w 64"/>
                <a:gd name="T1" fmla="*/ 56 h 56"/>
                <a:gd name="T2" fmla="*/ 10 w 64"/>
                <a:gd name="T3" fmla="*/ 28 h 56"/>
                <a:gd name="T4" fmla="*/ 0 w 64"/>
                <a:gd name="T5" fmla="*/ 0 h 56"/>
                <a:gd name="T6" fmla="*/ 64 w 64"/>
                <a:gd name="T7" fmla="*/ 28 h 56"/>
                <a:gd name="T8" fmla="*/ 0 w 6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0" y="56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64" y="2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6" name="Line 1054"/>
            <p:cNvSpPr>
              <a:spLocks noChangeShapeType="1"/>
            </p:cNvSpPr>
            <p:nvPr/>
          </p:nvSpPr>
          <p:spPr bwMode="auto">
            <a:xfrm>
              <a:off x="1990" y="1488"/>
              <a:ext cx="115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7" name="Freeform 1055"/>
            <p:cNvSpPr>
              <a:spLocks/>
            </p:cNvSpPr>
            <p:nvPr/>
          </p:nvSpPr>
          <p:spPr bwMode="auto">
            <a:xfrm>
              <a:off x="2045" y="1492"/>
              <a:ext cx="150" cy="118"/>
            </a:xfrm>
            <a:custGeom>
              <a:avLst/>
              <a:gdLst>
                <a:gd name="T0" fmla="*/ 0 w 69"/>
                <a:gd name="T1" fmla="*/ 47 h 58"/>
                <a:gd name="T2" fmla="*/ 23 w 69"/>
                <a:gd name="T3" fmla="*/ 29 h 58"/>
                <a:gd name="T4" fmla="*/ 30 w 69"/>
                <a:gd name="T5" fmla="*/ 0 h 58"/>
                <a:gd name="T6" fmla="*/ 69 w 69"/>
                <a:gd name="T7" fmla="*/ 58 h 58"/>
                <a:gd name="T8" fmla="*/ 0 w 69"/>
                <a:gd name="T9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47"/>
                  </a:moveTo>
                  <a:lnTo>
                    <a:pt x="23" y="29"/>
                  </a:lnTo>
                  <a:lnTo>
                    <a:pt x="30" y="0"/>
                  </a:lnTo>
                  <a:lnTo>
                    <a:pt x="69" y="5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8" name="Line 1056"/>
            <p:cNvSpPr>
              <a:spLocks noChangeShapeType="1"/>
            </p:cNvSpPr>
            <p:nvPr/>
          </p:nvSpPr>
          <p:spPr bwMode="auto">
            <a:xfrm>
              <a:off x="1158" y="1749"/>
              <a:ext cx="2" cy="1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9" name="Freeform 1057"/>
            <p:cNvSpPr>
              <a:spLocks/>
            </p:cNvSpPr>
            <p:nvPr/>
          </p:nvSpPr>
          <p:spPr bwMode="auto">
            <a:xfrm>
              <a:off x="1097" y="1896"/>
              <a:ext cx="120" cy="131"/>
            </a:xfrm>
            <a:custGeom>
              <a:avLst/>
              <a:gdLst>
                <a:gd name="T0" fmla="*/ 0 w 55"/>
                <a:gd name="T1" fmla="*/ 0 h 64"/>
                <a:gd name="T2" fmla="*/ 28 w 55"/>
                <a:gd name="T3" fmla="*/ 10 h 64"/>
                <a:gd name="T4" fmla="*/ 55 w 55"/>
                <a:gd name="T5" fmla="*/ 0 h 64"/>
                <a:gd name="T6" fmla="*/ 28 w 55"/>
                <a:gd name="T7" fmla="*/ 64 h 64"/>
                <a:gd name="T8" fmla="*/ 0 w 55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4">
                  <a:moveTo>
                    <a:pt x="0" y="0"/>
                  </a:moveTo>
                  <a:lnTo>
                    <a:pt x="28" y="10"/>
                  </a:lnTo>
                  <a:lnTo>
                    <a:pt x="55" y="0"/>
                  </a:lnTo>
                  <a:lnTo>
                    <a:pt x="2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9091" name="Text Box 1059"/>
          <p:cNvSpPr txBox="1">
            <a:spLocks noChangeArrowheads="1"/>
          </p:cNvSpPr>
          <p:nvPr/>
        </p:nvSpPr>
        <p:spPr bwMode="auto">
          <a:xfrm>
            <a:off x="2078673" y="3968929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1 transmissions</a:t>
            </a:r>
          </a:p>
        </p:txBody>
      </p:sp>
    </p:spTree>
    <p:extLst>
      <p:ext uri="{BB962C8B-B14F-4D97-AF65-F5344CB8AC3E}">
        <p14:creationId xmlns:p14="http://schemas.microsoft.com/office/powerpoint/2010/main" val="45005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152" name="Group 1072"/>
          <p:cNvGrpSpPr>
            <a:grpSpLocks/>
          </p:cNvGrpSpPr>
          <p:nvPr/>
        </p:nvGrpSpPr>
        <p:grpSpPr bwMode="auto">
          <a:xfrm>
            <a:off x="1910953" y="851252"/>
            <a:ext cx="4892278" cy="2855119"/>
            <a:chOff x="1051" y="958"/>
            <a:chExt cx="4109" cy="2398"/>
          </a:xfrm>
        </p:grpSpPr>
        <p:sp>
          <p:nvSpPr>
            <p:cNvPr id="1071107" name="Oval 1027"/>
            <p:cNvSpPr>
              <a:spLocks noChangeArrowheads="1"/>
            </p:cNvSpPr>
            <p:nvPr/>
          </p:nvSpPr>
          <p:spPr bwMode="auto">
            <a:xfrm>
              <a:off x="1071" y="958"/>
              <a:ext cx="461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08" name="Oval 1028"/>
            <p:cNvSpPr>
              <a:spLocks noChangeArrowheads="1"/>
            </p:cNvSpPr>
            <p:nvPr/>
          </p:nvSpPr>
          <p:spPr bwMode="auto">
            <a:xfrm>
              <a:off x="1051" y="2737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09" name="Oval 1029"/>
            <p:cNvSpPr>
              <a:spLocks noChangeArrowheads="1"/>
            </p:cNvSpPr>
            <p:nvPr/>
          </p:nvSpPr>
          <p:spPr bwMode="auto">
            <a:xfrm>
              <a:off x="2992" y="958"/>
              <a:ext cx="462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0" name="Oval 1030"/>
            <p:cNvSpPr>
              <a:spLocks noChangeArrowheads="1"/>
            </p:cNvSpPr>
            <p:nvPr/>
          </p:nvSpPr>
          <p:spPr bwMode="auto">
            <a:xfrm>
              <a:off x="3329" y="2898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1" name="Line 1031"/>
            <p:cNvSpPr>
              <a:spLocks noChangeShapeType="1"/>
            </p:cNvSpPr>
            <p:nvPr/>
          </p:nvSpPr>
          <p:spPr bwMode="auto">
            <a:xfrm>
              <a:off x="1539" y="1175"/>
              <a:ext cx="1449" cy="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2" name="Oval 1032"/>
            <p:cNvSpPr>
              <a:spLocks noChangeArrowheads="1"/>
            </p:cNvSpPr>
            <p:nvPr/>
          </p:nvSpPr>
          <p:spPr bwMode="auto">
            <a:xfrm>
              <a:off x="2711" y="2022"/>
              <a:ext cx="462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3" name="Oval 1033"/>
            <p:cNvSpPr>
              <a:spLocks noChangeArrowheads="1"/>
            </p:cNvSpPr>
            <p:nvPr/>
          </p:nvSpPr>
          <p:spPr bwMode="auto">
            <a:xfrm>
              <a:off x="4696" y="1260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4" name="Line 1034"/>
            <p:cNvSpPr>
              <a:spLocks noChangeShapeType="1"/>
            </p:cNvSpPr>
            <p:nvPr/>
          </p:nvSpPr>
          <p:spPr bwMode="auto">
            <a:xfrm flipH="1">
              <a:off x="3001" y="1401"/>
              <a:ext cx="132" cy="6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5" name="Line 1035"/>
            <p:cNvSpPr>
              <a:spLocks noChangeShapeType="1"/>
            </p:cNvSpPr>
            <p:nvPr/>
          </p:nvSpPr>
          <p:spPr bwMode="auto">
            <a:xfrm>
              <a:off x="3021" y="2482"/>
              <a:ext cx="393" cy="4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6" name="Line 1036"/>
            <p:cNvSpPr>
              <a:spLocks noChangeShapeType="1"/>
            </p:cNvSpPr>
            <p:nvPr/>
          </p:nvSpPr>
          <p:spPr bwMode="auto">
            <a:xfrm>
              <a:off x="3461" y="1209"/>
              <a:ext cx="1246" cy="20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7" name="Line 1037"/>
            <p:cNvSpPr>
              <a:spLocks noChangeShapeType="1"/>
            </p:cNvSpPr>
            <p:nvPr/>
          </p:nvSpPr>
          <p:spPr bwMode="auto">
            <a:xfrm flipV="1">
              <a:off x="3733" y="1628"/>
              <a:ext cx="1011" cy="134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8" name="Line 1038"/>
            <p:cNvSpPr>
              <a:spLocks noChangeShapeType="1"/>
            </p:cNvSpPr>
            <p:nvPr/>
          </p:nvSpPr>
          <p:spPr bwMode="auto">
            <a:xfrm flipH="1" flipV="1">
              <a:off x="1482" y="3074"/>
              <a:ext cx="1858" cy="10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9" name="Line 1039"/>
            <p:cNvSpPr>
              <a:spLocks noChangeShapeType="1"/>
            </p:cNvSpPr>
            <p:nvPr/>
          </p:nvSpPr>
          <p:spPr bwMode="auto">
            <a:xfrm>
              <a:off x="1277" y="1424"/>
              <a:ext cx="3" cy="132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0" name="Line 1040"/>
            <p:cNvSpPr>
              <a:spLocks noChangeShapeType="1"/>
            </p:cNvSpPr>
            <p:nvPr/>
          </p:nvSpPr>
          <p:spPr bwMode="auto">
            <a:xfrm>
              <a:off x="1447" y="1344"/>
              <a:ext cx="1273" cy="7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1" name="Line 1041"/>
            <p:cNvSpPr>
              <a:spLocks noChangeShapeType="1"/>
            </p:cNvSpPr>
            <p:nvPr/>
          </p:nvSpPr>
          <p:spPr bwMode="auto">
            <a:xfrm flipH="1">
              <a:off x="1464" y="2343"/>
              <a:ext cx="1238" cy="48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2" name="Rectangle 1042"/>
            <p:cNvSpPr>
              <a:spLocks noChangeArrowheads="1"/>
            </p:cNvSpPr>
            <p:nvPr/>
          </p:nvSpPr>
          <p:spPr bwMode="auto">
            <a:xfrm>
              <a:off x="1244" y="1058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2100"/>
            </a:p>
          </p:txBody>
        </p:sp>
        <p:sp>
          <p:nvSpPr>
            <p:cNvPr id="1071123" name="Rectangle 1043"/>
            <p:cNvSpPr>
              <a:spLocks noChangeArrowheads="1"/>
            </p:cNvSpPr>
            <p:nvPr/>
          </p:nvSpPr>
          <p:spPr bwMode="auto">
            <a:xfrm>
              <a:off x="1220" y="2866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2</a:t>
              </a:r>
              <a:endParaRPr lang="en-US" altLang="en-US" sz="2100" b="1"/>
            </a:p>
          </p:txBody>
        </p:sp>
        <p:sp>
          <p:nvSpPr>
            <p:cNvPr id="1071124" name="Rectangle 1044"/>
            <p:cNvSpPr>
              <a:spLocks noChangeArrowheads="1"/>
            </p:cNvSpPr>
            <p:nvPr/>
          </p:nvSpPr>
          <p:spPr bwMode="auto">
            <a:xfrm>
              <a:off x="3151" y="1089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2100"/>
            </a:p>
          </p:txBody>
        </p:sp>
        <p:sp>
          <p:nvSpPr>
            <p:cNvPr id="1071125" name="Rectangle 1045"/>
            <p:cNvSpPr>
              <a:spLocks noChangeArrowheads="1"/>
            </p:cNvSpPr>
            <p:nvPr/>
          </p:nvSpPr>
          <p:spPr bwMode="auto">
            <a:xfrm>
              <a:off x="2889" y="2135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71126" name="Rectangle 1046"/>
            <p:cNvSpPr>
              <a:spLocks noChangeArrowheads="1"/>
            </p:cNvSpPr>
            <p:nvPr/>
          </p:nvSpPr>
          <p:spPr bwMode="auto">
            <a:xfrm>
              <a:off x="3507" y="3023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71127" name="Rectangle 1047"/>
            <p:cNvSpPr>
              <a:spLocks noChangeArrowheads="1"/>
            </p:cNvSpPr>
            <p:nvPr/>
          </p:nvSpPr>
          <p:spPr bwMode="auto">
            <a:xfrm>
              <a:off x="4857" y="1385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71128" name="Rectangle 1048"/>
            <p:cNvSpPr>
              <a:spLocks noChangeArrowheads="1"/>
            </p:cNvSpPr>
            <p:nvPr/>
          </p:nvSpPr>
          <p:spPr bwMode="auto">
            <a:xfrm>
              <a:off x="1684" y="2894"/>
              <a:ext cx="266" cy="117"/>
            </a:xfrm>
            <a:prstGeom prst="rect">
              <a:avLst/>
            </a:prstGeom>
            <a:solidFill>
              <a:schemeClr val="tx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9" name="Freeform 1049"/>
            <p:cNvSpPr>
              <a:spLocks/>
            </p:cNvSpPr>
            <p:nvPr/>
          </p:nvSpPr>
          <p:spPr bwMode="auto">
            <a:xfrm>
              <a:off x="3531" y="1023"/>
              <a:ext cx="281" cy="154"/>
            </a:xfrm>
            <a:custGeom>
              <a:avLst/>
              <a:gdLst>
                <a:gd name="T0" fmla="*/ 8 w 128"/>
                <a:gd name="T1" fmla="*/ 0 h 75"/>
                <a:gd name="T2" fmla="*/ 0 w 128"/>
                <a:gd name="T3" fmla="*/ 57 h 75"/>
                <a:gd name="T4" fmla="*/ 119 w 128"/>
                <a:gd name="T5" fmla="*/ 75 h 75"/>
                <a:gd name="T6" fmla="*/ 128 w 128"/>
                <a:gd name="T7" fmla="*/ 19 h 75"/>
                <a:gd name="T8" fmla="*/ 8 w 12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5">
                  <a:moveTo>
                    <a:pt x="8" y="0"/>
                  </a:moveTo>
                  <a:lnTo>
                    <a:pt x="0" y="57"/>
                  </a:lnTo>
                  <a:lnTo>
                    <a:pt x="119" y="75"/>
                  </a:lnTo>
                  <a:lnTo>
                    <a:pt x="128" y="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0" name="Freeform 1050"/>
            <p:cNvSpPr>
              <a:spLocks/>
            </p:cNvSpPr>
            <p:nvPr/>
          </p:nvSpPr>
          <p:spPr bwMode="auto">
            <a:xfrm>
              <a:off x="2898" y="1401"/>
              <a:ext cx="169" cy="262"/>
            </a:xfrm>
            <a:custGeom>
              <a:avLst/>
              <a:gdLst>
                <a:gd name="T0" fmla="*/ 77 w 77"/>
                <a:gd name="T1" fmla="*/ 10 h 128"/>
                <a:gd name="T2" fmla="*/ 20 w 77"/>
                <a:gd name="T3" fmla="*/ 0 h 128"/>
                <a:gd name="T4" fmla="*/ 0 w 77"/>
                <a:gd name="T5" fmla="*/ 118 h 128"/>
                <a:gd name="T6" fmla="*/ 57 w 77"/>
                <a:gd name="T7" fmla="*/ 128 h 128"/>
                <a:gd name="T8" fmla="*/ 77 w 7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10"/>
                  </a:moveTo>
                  <a:lnTo>
                    <a:pt x="20" y="0"/>
                  </a:lnTo>
                  <a:lnTo>
                    <a:pt x="0" y="118"/>
                  </a:lnTo>
                  <a:lnTo>
                    <a:pt x="57" y="128"/>
                  </a:lnTo>
                  <a:lnTo>
                    <a:pt x="77" y="1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1" name="Freeform 1051"/>
            <p:cNvSpPr>
              <a:spLocks/>
            </p:cNvSpPr>
            <p:nvPr/>
          </p:nvSpPr>
          <p:spPr bwMode="auto">
            <a:xfrm>
              <a:off x="3085" y="1751"/>
              <a:ext cx="169" cy="261"/>
            </a:xfrm>
            <a:custGeom>
              <a:avLst/>
              <a:gdLst>
                <a:gd name="T0" fmla="*/ 77 w 77"/>
                <a:gd name="T1" fmla="*/ 9 h 128"/>
                <a:gd name="T2" fmla="*/ 21 w 77"/>
                <a:gd name="T3" fmla="*/ 0 h 128"/>
                <a:gd name="T4" fmla="*/ 0 w 77"/>
                <a:gd name="T5" fmla="*/ 118 h 128"/>
                <a:gd name="T6" fmla="*/ 57 w 77"/>
                <a:gd name="T7" fmla="*/ 128 h 128"/>
                <a:gd name="T8" fmla="*/ 77 w 77"/>
                <a:gd name="T9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9"/>
                  </a:moveTo>
                  <a:lnTo>
                    <a:pt x="21" y="0"/>
                  </a:lnTo>
                  <a:lnTo>
                    <a:pt x="0" y="118"/>
                  </a:lnTo>
                  <a:lnTo>
                    <a:pt x="57" y="128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2" name="Freeform 1052"/>
            <p:cNvSpPr>
              <a:spLocks/>
            </p:cNvSpPr>
            <p:nvPr/>
          </p:nvSpPr>
          <p:spPr bwMode="auto">
            <a:xfrm>
              <a:off x="3151" y="2406"/>
              <a:ext cx="252" cy="274"/>
            </a:xfrm>
            <a:custGeom>
              <a:avLst/>
              <a:gdLst>
                <a:gd name="T0" fmla="*/ 51 w 115"/>
                <a:gd name="T1" fmla="*/ 0 h 134"/>
                <a:gd name="T2" fmla="*/ 0 w 115"/>
                <a:gd name="T3" fmla="*/ 33 h 134"/>
                <a:gd name="T4" fmla="*/ 64 w 115"/>
                <a:gd name="T5" fmla="*/ 134 h 134"/>
                <a:gd name="T6" fmla="*/ 115 w 115"/>
                <a:gd name="T7" fmla="*/ 101 h 134"/>
                <a:gd name="T8" fmla="*/ 51 w 11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4">
                  <a:moveTo>
                    <a:pt x="51" y="0"/>
                  </a:moveTo>
                  <a:lnTo>
                    <a:pt x="0" y="33"/>
                  </a:lnTo>
                  <a:lnTo>
                    <a:pt x="64" y="134"/>
                  </a:lnTo>
                  <a:lnTo>
                    <a:pt x="115" y="10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3" name="Freeform 1053"/>
            <p:cNvSpPr>
              <a:spLocks/>
            </p:cNvSpPr>
            <p:nvPr/>
          </p:nvSpPr>
          <p:spPr bwMode="auto">
            <a:xfrm>
              <a:off x="2267" y="2171"/>
              <a:ext cx="297" cy="219"/>
            </a:xfrm>
            <a:custGeom>
              <a:avLst/>
              <a:gdLst>
                <a:gd name="T0" fmla="*/ 0 w 135"/>
                <a:gd name="T1" fmla="*/ 55 h 107"/>
                <a:gd name="T2" fmla="*/ 27 w 135"/>
                <a:gd name="T3" fmla="*/ 107 h 107"/>
                <a:gd name="T4" fmla="*/ 135 w 135"/>
                <a:gd name="T5" fmla="*/ 53 h 107"/>
                <a:gd name="T6" fmla="*/ 108 w 135"/>
                <a:gd name="T7" fmla="*/ 0 h 107"/>
                <a:gd name="T8" fmla="*/ 0 w 135"/>
                <a:gd name="T9" fmla="*/ 5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7">
                  <a:moveTo>
                    <a:pt x="0" y="55"/>
                  </a:moveTo>
                  <a:lnTo>
                    <a:pt x="27" y="107"/>
                  </a:lnTo>
                  <a:lnTo>
                    <a:pt x="135" y="53"/>
                  </a:lnTo>
                  <a:lnTo>
                    <a:pt x="108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4" name="Freeform 1054"/>
            <p:cNvSpPr>
              <a:spLocks/>
            </p:cNvSpPr>
            <p:nvPr/>
          </p:nvSpPr>
          <p:spPr bwMode="auto">
            <a:xfrm>
              <a:off x="1480" y="2504"/>
              <a:ext cx="297" cy="217"/>
            </a:xfrm>
            <a:custGeom>
              <a:avLst/>
              <a:gdLst>
                <a:gd name="T0" fmla="*/ 0 w 135"/>
                <a:gd name="T1" fmla="*/ 54 h 106"/>
                <a:gd name="T2" fmla="*/ 27 w 135"/>
                <a:gd name="T3" fmla="*/ 106 h 106"/>
                <a:gd name="T4" fmla="*/ 135 w 135"/>
                <a:gd name="T5" fmla="*/ 52 h 106"/>
                <a:gd name="T6" fmla="*/ 108 w 135"/>
                <a:gd name="T7" fmla="*/ 0 h 106"/>
                <a:gd name="T8" fmla="*/ 0 w 135"/>
                <a:gd name="T9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6">
                  <a:moveTo>
                    <a:pt x="0" y="54"/>
                  </a:moveTo>
                  <a:lnTo>
                    <a:pt x="27" y="106"/>
                  </a:lnTo>
                  <a:lnTo>
                    <a:pt x="135" y="52"/>
                  </a:lnTo>
                  <a:lnTo>
                    <a:pt x="10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5" name="Line 1055"/>
            <p:cNvSpPr>
              <a:spLocks noChangeShapeType="1"/>
            </p:cNvSpPr>
            <p:nvPr/>
          </p:nvSpPr>
          <p:spPr bwMode="auto">
            <a:xfrm>
              <a:off x="3817" y="1121"/>
              <a:ext cx="156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6" name="Freeform 1056"/>
            <p:cNvSpPr>
              <a:spLocks/>
            </p:cNvSpPr>
            <p:nvPr/>
          </p:nvSpPr>
          <p:spPr bwMode="auto">
            <a:xfrm>
              <a:off x="3929" y="1093"/>
              <a:ext cx="149" cy="108"/>
            </a:xfrm>
            <a:custGeom>
              <a:avLst/>
              <a:gdLst>
                <a:gd name="T0" fmla="*/ 0 w 68"/>
                <a:gd name="T1" fmla="*/ 53 h 53"/>
                <a:gd name="T2" fmla="*/ 15 w 68"/>
                <a:gd name="T3" fmla="*/ 28 h 53"/>
                <a:gd name="T4" fmla="*/ 12 w 68"/>
                <a:gd name="T5" fmla="*/ 0 h 53"/>
                <a:gd name="T6" fmla="*/ 68 w 68"/>
                <a:gd name="T7" fmla="*/ 40 h 53"/>
                <a:gd name="T8" fmla="*/ 0 w 6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3">
                  <a:moveTo>
                    <a:pt x="0" y="53"/>
                  </a:moveTo>
                  <a:lnTo>
                    <a:pt x="15" y="28"/>
                  </a:lnTo>
                  <a:lnTo>
                    <a:pt x="12" y="0"/>
                  </a:lnTo>
                  <a:lnTo>
                    <a:pt x="68" y="4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7" name="Line 1057"/>
            <p:cNvSpPr>
              <a:spLocks noChangeShapeType="1"/>
            </p:cNvSpPr>
            <p:nvPr/>
          </p:nvSpPr>
          <p:spPr bwMode="auto">
            <a:xfrm flipH="1">
              <a:off x="2893" y="1697"/>
              <a:ext cx="25" cy="1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8" name="Freeform 1058"/>
            <p:cNvSpPr>
              <a:spLocks/>
            </p:cNvSpPr>
            <p:nvPr/>
          </p:nvSpPr>
          <p:spPr bwMode="auto">
            <a:xfrm>
              <a:off x="2841" y="1787"/>
              <a:ext cx="120" cy="137"/>
            </a:xfrm>
            <a:custGeom>
              <a:avLst/>
              <a:gdLst>
                <a:gd name="T0" fmla="*/ 0 w 55"/>
                <a:gd name="T1" fmla="*/ 0 h 67"/>
                <a:gd name="T2" fmla="*/ 26 w 55"/>
                <a:gd name="T3" fmla="*/ 14 h 67"/>
                <a:gd name="T4" fmla="*/ 55 w 55"/>
                <a:gd name="T5" fmla="*/ 8 h 67"/>
                <a:gd name="T6" fmla="*/ 18 w 55"/>
                <a:gd name="T7" fmla="*/ 67 h 67"/>
                <a:gd name="T8" fmla="*/ 0 w 5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0" y="0"/>
                  </a:moveTo>
                  <a:lnTo>
                    <a:pt x="26" y="14"/>
                  </a:lnTo>
                  <a:lnTo>
                    <a:pt x="55" y="8"/>
                  </a:lnTo>
                  <a:lnTo>
                    <a:pt x="18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9" name="Line 1059"/>
            <p:cNvSpPr>
              <a:spLocks noChangeShapeType="1"/>
            </p:cNvSpPr>
            <p:nvPr/>
          </p:nvSpPr>
          <p:spPr bwMode="auto">
            <a:xfrm flipV="1">
              <a:off x="3179" y="1567"/>
              <a:ext cx="20" cy="1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0" name="Freeform 1060"/>
            <p:cNvSpPr>
              <a:spLocks/>
            </p:cNvSpPr>
            <p:nvPr/>
          </p:nvSpPr>
          <p:spPr bwMode="auto">
            <a:xfrm>
              <a:off x="3133" y="1471"/>
              <a:ext cx="121" cy="137"/>
            </a:xfrm>
            <a:custGeom>
              <a:avLst/>
              <a:gdLst>
                <a:gd name="T0" fmla="*/ 55 w 55"/>
                <a:gd name="T1" fmla="*/ 67 h 67"/>
                <a:gd name="T2" fmla="*/ 29 w 55"/>
                <a:gd name="T3" fmla="*/ 53 h 67"/>
                <a:gd name="T4" fmla="*/ 0 w 55"/>
                <a:gd name="T5" fmla="*/ 59 h 67"/>
                <a:gd name="T6" fmla="*/ 38 w 55"/>
                <a:gd name="T7" fmla="*/ 0 h 67"/>
                <a:gd name="T8" fmla="*/ 55 w 55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55" y="67"/>
                  </a:moveTo>
                  <a:lnTo>
                    <a:pt x="29" y="53"/>
                  </a:lnTo>
                  <a:lnTo>
                    <a:pt x="0" y="59"/>
                  </a:lnTo>
                  <a:lnTo>
                    <a:pt x="38" y="0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1" name="Line 1061"/>
            <p:cNvSpPr>
              <a:spLocks noChangeShapeType="1"/>
            </p:cNvSpPr>
            <p:nvPr/>
          </p:nvSpPr>
          <p:spPr bwMode="auto">
            <a:xfrm flipH="1">
              <a:off x="2166" y="2343"/>
              <a:ext cx="114" cy="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2" name="Freeform 1062"/>
            <p:cNvSpPr>
              <a:spLocks/>
            </p:cNvSpPr>
            <p:nvPr/>
          </p:nvSpPr>
          <p:spPr bwMode="auto">
            <a:xfrm>
              <a:off x="2073" y="2333"/>
              <a:ext cx="152" cy="114"/>
            </a:xfrm>
            <a:custGeom>
              <a:avLst/>
              <a:gdLst>
                <a:gd name="T0" fmla="*/ 43 w 69"/>
                <a:gd name="T1" fmla="*/ 0 h 56"/>
                <a:gd name="T2" fmla="*/ 48 w 69"/>
                <a:gd name="T3" fmla="*/ 30 h 56"/>
                <a:gd name="T4" fmla="*/ 69 w 69"/>
                <a:gd name="T5" fmla="*/ 49 h 56"/>
                <a:gd name="T6" fmla="*/ 0 w 69"/>
                <a:gd name="T7" fmla="*/ 56 h 56"/>
                <a:gd name="T8" fmla="*/ 43 w 6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">
                  <a:moveTo>
                    <a:pt x="43" y="0"/>
                  </a:moveTo>
                  <a:lnTo>
                    <a:pt x="48" y="30"/>
                  </a:lnTo>
                  <a:lnTo>
                    <a:pt x="69" y="49"/>
                  </a:lnTo>
                  <a:lnTo>
                    <a:pt x="0" y="5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3" name="Line 1063"/>
            <p:cNvSpPr>
              <a:spLocks noChangeShapeType="1"/>
            </p:cNvSpPr>
            <p:nvPr/>
          </p:nvSpPr>
          <p:spPr bwMode="auto">
            <a:xfrm flipV="1">
              <a:off x="1585" y="2416"/>
              <a:ext cx="148" cy="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4" name="Freeform 1064"/>
            <p:cNvSpPr>
              <a:spLocks/>
            </p:cNvSpPr>
            <p:nvPr/>
          </p:nvSpPr>
          <p:spPr bwMode="auto">
            <a:xfrm>
              <a:off x="1678" y="2378"/>
              <a:ext cx="151" cy="106"/>
            </a:xfrm>
            <a:custGeom>
              <a:avLst/>
              <a:gdLst>
                <a:gd name="T0" fmla="*/ 22 w 69"/>
                <a:gd name="T1" fmla="*/ 52 h 52"/>
                <a:gd name="T2" fmla="*/ 20 w 69"/>
                <a:gd name="T3" fmla="*/ 22 h 52"/>
                <a:gd name="T4" fmla="*/ 0 w 69"/>
                <a:gd name="T5" fmla="*/ 2 h 52"/>
                <a:gd name="T6" fmla="*/ 69 w 69"/>
                <a:gd name="T7" fmla="*/ 0 h 52"/>
                <a:gd name="T8" fmla="*/ 22 w 6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2">
                  <a:moveTo>
                    <a:pt x="22" y="52"/>
                  </a:moveTo>
                  <a:lnTo>
                    <a:pt x="20" y="22"/>
                  </a:lnTo>
                  <a:lnTo>
                    <a:pt x="0" y="2"/>
                  </a:lnTo>
                  <a:lnTo>
                    <a:pt x="69" y="0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5" name="Line 1065"/>
            <p:cNvSpPr>
              <a:spLocks noChangeShapeType="1"/>
            </p:cNvSpPr>
            <p:nvPr/>
          </p:nvSpPr>
          <p:spPr bwMode="auto">
            <a:xfrm>
              <a:off x="2036" y="2970"/>
              <a:ext cx="193" cy="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6" name="Freeform 1066"/>
            <p:cNvSpPr>
              <a:spLocks/>
            </p:cNvSpPr>
            <p:nvPr/>
          </p:nvSpPr>
          <p:spPr bwMode="auto">
            <a:xfrm>
              <a:off x="2190" y="2921"/>
              <a:ext cx="145" cy="114"/>
            </a:xfrm>
            <a:custGeom>
              <a:avLst/>
              <a:gdLst>
                <a:gd name="T0" fmla="*/ 0 w 66"/>
                <a:gd name="T1" fmla="*/ 56 h 56"/>
                <a:gd name="T2" fmla="*/ 12 w 66"/>
                <a:gd name="T3" fmla="*/ 29 h 56"/>
                <a:gd name="T4" fmla="*/ 5 w 66"/>
                <a:gd name="T5" fmla="*/ 0 h 56"/>
                <a:gd name="T6" fmla="*/ 66 w 66"/>
                <a:gd name="T7" fmla="*/ 32 h 56"/>
                <a:gd name="T8" fmla="*/ 0 w 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">
                  <a:moveTo>
                    <a:pt x="0" y="56"/>
                  </a:moveTo>
                  <a:lnTo>
                    <a:pt x="12" y="29"/>
                  </a:lnTo>
                  <a:lnTo>
                    <a:pt x="5" y="0"/>
                  </a:lnTo>
                  <a:lnTo>
                    <a:pt x="6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7" name="Line 1067"/>
            <p:cNvSpPr>
              <a:spLocks noChangeShapeType="1"/>
            </p:cNvSpPr>
            <p:nvPr/>
          </p:nvSpPr>
          <p:spPr bwMode="auto">
            <a:xfrm>
              <a:off x="3386" y="2429"/>
              <a:ext cx="112" cy="1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8" name="Freeform 1068"/>
            <p:cNvSpPr>
              <a:spLocks/>
            </p:cNvSpPr>
            <p:nvPr/>
          </p:nvSpPr>
          <p:spPr bwMode="auto">
            <a:xfrm>
              <a:off x="3428" y="2531"/>
              <a:ext cx="127" cy="143"/>
            </a:xfrm>
            <a:custGeom>
              <a:avLst/>
              <a:gdLst>
                <a:gd name="T0" fmla="*/ 0 w 58"/>
                <a:gd name="T1" fmla="*/ 30 h 70"/>
                <a:gd name="T2" fmla="*/ 29 w 58"/>
                <a:gd name="T3" fmla="*/ 24 h 70"/>
                <a:gd name="T4" fmla="*/ 47 w 58"/>
                <a:gd name="T5" fmla="*/ 0 h 70"/>
                <a:gd name="T6" fmla="*/ 58 w 58"/>
                <a:gd name="T7" fmla="*/ 70 h 70"/>
                <a:gd name="T8" fmla="*/ 0 w 58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0">
                  <a:moveTo>
                    <a:pt x="0" y="30"/>
                  </a:moveTo>
                  <a:lnTo>
                    <a:pt x="29" y="24"/>
                  </a:lnTo>
                  <a:lnTo>
                    <a:pt x="47" y="0"/>
                  </a:lnTo>
                  <a:lnTo>
                    <a:pt x="58" y="7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1151" name="Text Box 1071"/>
          <p:cNvSpPr txBox="1">
            <a:spLocks noChangeArrowheads="1"/>
          </p:cNvSpPr>
          <p:nvPr/>
        </p:nvSpPr>
        <p:spPr bwMode="auto">
          <a:xfrm>
            <a:off x="1939528" y="4025234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2 transmissions</a:t>
            </a:r>
          </a:p>
        </p:txBody>
      </p:sp>
    </p:spTree>
    <p:extLst>
      <p:ext uri="{BB962C8B-B14F-4D97-AF65-F5344CB8AC3E}">
        <p14:creationId xmlns:p14="http://schemas.microsoft.com/office/powerpoint/2010/main" val="118780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295" y="863550"/>
            <a:ext cx="4835128" cy="2925366"/>
            <a:chOff x="2427685" y="1083469"/>
            <a:chExt cx="4835128" cy="2925366"/>
          </a:xfrm>
        </p:grpSpPr>
        <p:sp>
          <p:nvSpPr>
            <p:cNvPr id="1073155" name="Oval 1027"/>
            <p:cNvSpPr>
              <a:spLocks noChangeArrowheads="1"/>
            </p:cNvSpPr>
            <p:nvPr/>
          </p:nvSpPr>
          <p:spPr bwMode="auto">
            <a:xfrm>
              <a:off x="2451497" y="1083469"/>
              <a:ext cx="542925" cy="548879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6" name="Oval 1028"/>
            <p:cNvSpPr>
              <a:spLocks noChangeArrowheads="1"/>
            </p:cNvSpPr>
            <p:nvPr/>
          </p:nvSpPr>
          <p:spPr bwMode="auto">
            <a:xfrm>
              <a:off x="2427685" y="3221832"/>
              <a:ext cx="545306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7" name="Oval 1029"/>
            <p:cNvSpPr>
              <a:spLocks noChangeArrowheads="1"/>
            </p:cNvSpPr>
            <p:nvPr/>
          </p:nvSpPr>
          <p:spPr bwMode="auto">
            <a:xfrm>
              <a:off x="4712494" y="1083469"/>
              <a:ext cx="542925" cy="548879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8" name="Oval 1030"/>
            <p:cNvSpPr>
              <a:spLocks noChangeArrowheads="1"/>
            </p:cNvSpPr>
            <p:nvPr/>
          </p:nvSpPr>
          <p:spPr bwMode="auto">
            <a:xfrm>
              <a:off x="5107782" y="3413523"/>
              <a:ext cx="546497" cy="54887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9" name="Line 1031"/>
            <p:cNvSpPr>
              <a:spLocks noChangeShapeType="1"/>
            </p:cNvSpPr>
            <p:nvPr/>
          </p:nvSpPr>
          <p:spPr bwMode="auto">
            <a:xfrm>
              <a:off x="3001566" y="1343026"/>
              <a:ext cx="1704975" cy="238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0" name="Oval 1032"/>
            <p:cNvSpPr>
              <a:spLocks noChangeArrowheads="1"/>
            </p:cNvSpPr>
            <p:nvPr/>
          </p:nvSpPr>
          <p:spPr bwMode="auto">
            <a:xfrm>
              <a:off x="4380310" y="2361010"/>
              <a:ext cx="544115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61" name="Oval 1033"/>
            <p:cNvSpPr>
              <a:spLocks noChangeArrowheads="1"/>
            </p:cNvSpPr>
            <p:nvPr/>
          </p:nvSpPr>
          <p:spPr bwMode="auto">
            <a:xfrm>
              <a:off x="6717507" y="1448991"/>
              <a:ext cx="545306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62" name="Line 1034"/>
            <p:cNvSpPr>
              <a:spLocks noChangeShapeType="1"/>
            </p:cNvSpPr>
            <p:nvPr/>
          </p:nvSpPr>
          <p:spPr bwMode="auto">
            <a:xfrm flipH="1">
              <a:off x="4722019" y="1615679"/>
              <a:ext cx="155972" cy="75247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3" name="Line 1035"/>
            <p:cNvSpPr>
              <a:spLocks noChangeShapeType="1"/>
            </p:cNvSpPr>
            <p:nvPr/>
          </p:nvSpPr>
          <p:spPr bwMode="auto">
            <a:xfrm>
              <a:off x="4745831" y="2912269"/>
              <a:ext cx="463154" cy="58697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4" name="Line 1036"/>
            <p:cNvSpPr>
              <a:spLocks noChangeShapeType="1"/>
            </p:cNvSpPr>
            <p:nvPr/>
          </p:nvSpPr>
          <p:spPr bwMode="auto">
            <a:xfrm>
              <a:off x="5229225" y="1365647"/>
              <a:ext cx="1500188" cy="27146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5" name="Line 1037"/>
            <p:cNvSpPr>
              <a:spLocks noChangeShapeType="1"/>
            </p:cNvSpPr>
            <p:nvPr/>
          </p:nvSpPr>
          <p:spPr bwMode="auto">
            <a:xfrm flipV="1">
              <a:off x="5584032" y="1888331"/>
              <a:ext cx="1189435" cy="161091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6" name="Line 1038"/>
            <p:cNvSpPr>
              <a:spLocks noChangeShapeType="1"/>
            </p:cNvSpPr>
            <p:nvPr/>
          </p:nvSpPr>
          <p:spPr bwMode="auto">
            <a:xfrm flipH="1" flipV="1">
              <a:off x="2934891" y="3624263"/>
              <a:ext cx="2185988" cy="12501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7" name="Line 1039"/>
            <p:cNvSpPr>
              <a:spLocks noChangeShapeType="1"/>
            </p:cNvSpPr>
            <p:nvPr/>
          </p:nvSpPr>
          <p:spPr bwMode="auto">
            <a:xfrm>
              <a:off x="2694385" y="1595438"/>
              <a:ext cx="2381" cy="163591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8" name="Line 1040"/>
            <p:cNvSpPr>
              <a:spLocks noChangeShapeType="1"/>
            </p:cNvSpPr>
            <p:nvPr/>
          </p:nvSpPr>
          <p:spPr bwMode="auto">
            <a:xfrm>
              <a:off x="2870598" y="1532335"/>
              <a:ext cx="1520428" cy="9608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9" name="Line 1041"/>
            <p:cNvSpPr>
              <a:spLocks noChangeShapeType="1"/>
            </p:cNvSpPr>
            <p:nvPr/>
          </p:nvSpPr>
          <p:spPr bwMode="auto">
            <a:xfrm flipH="1">
              <a:off x="2913460" y="2745581"/>
              <a:ext cx="1457325" cy="58697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0" name="Rectangle 1042"/>
            <p:cNvSpPr>
              <a:spLocks noChangeArrowheads="1"/>
            </p:cNvSpPr>
            <p:nvPr/>
          </p:nvSpPr>
          <p:spPr bwMode="auto">
            <a:xfrm>
              <a:off x="2655094" y="1203723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2100"/>
            </a:p>
          </p:txBody>
        </p:sp>
        <p:sp>
          <p:nvSpPr>
            <p:cNvPr id="1073171" name="Rectangle 1043"/>
            <p:cNvSpPr>
              <a:spLocks noChangeArrowheads="1"/>
            </p:cNvSpPr>
            <p:nvPr/>
          </p:nvSpPr>
          <p:spPr bwMode="auto">
            <a:xfrm>
              <a:off x="2626519" y="3374232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2100"/>
            </a:p>
          </p:txBody>
        </p:sp>
        <p:sp>
          <p:nvSpPr>
            <p:cNvPr id="1073172" name="Rectangle 1044"/>
            <p:cNvSpPr>
              <a:spLocks noChangeArrowheads="1"/>
            </p:cNvSpPr>
            <p:nvPr/>
          </p:nvSpPr>
          <p:spPr bwMode="auto">
            <a:xfrm>
              <a:off x="4898231" y="1240632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3</a:t>
              </a:r>
              <a:endParaRPr lang="en-US" altLang="en-US" sz="2100" b="1"/>
            </a:p>
          </p:txBody>
        </p:sp>
        <p:sp>
          <p:nvSpPr>
            <p:cNvPr id="1073173" name="Rectangle 1045"/>
            <p:cNvSpPr>
              <a:spLocks noChangeArrowheads="1"/>
            </p:cNvSpPr>
            <p:nvPr/>
          </p:nvSpPr>
          <p:spPr bwMode="auto">
            <a:xfrm>
              <a:off x="4589860" y="2495551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73174" name="Rectangle 1046"/>
            <p:cNvSpPr>
              <a:spLocks noChangeArrowheads="1"/>
            </p:cNvSpPr>
            <p:nvPr/>
          </p:nvSpPr>
          <p:spPr bwMode="auto">
            <a:xfrm>
              <a:off x="5317331" y="3562351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73175" name="Rectangle 1047"/>
            <p:cNvSpPr>
              <a:spLocks noChangeArrowheads="1"/>
            </p:cNvSpPr>
            <p:nvPr/>
          </p:nvSpPr>
          <p:spPr bwMode="auto">
            <a:xfrm>
              <a:off x="6905625" y="1595438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73176" name="Rectangle 1048"/>
            <p:cNvSpPr>
              <a:spLocks noChangeArrowheads="1"/>
            </p:cNvSpPr>
            <p:nvPr/>
          </p:nvSpPr>
          <p:spPr bwMode="auto">
            <a:xfrm>
              <a:off x="4342210" y="1117998"/>
              <a:ext cx="313134" cy="139303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7" name="Freeform 1049"/>
            <p:cNvSpPr>
              <a:spLocks/>
            </p:cNvSpPr>
            <p:nvPr/>
          </p:nvSpPr>
          <p:spPr bwMode="auto">
            <a:xfrm>
              <a:off x="5345907" y="1164431"/>
              <a:ext cx="330994" cy="180975"/>
            </a:xfrm>
            <a:custGeom>
              <a:avLst/>
              <a:gdLst>
                <a:gd name="T0" fmla="*/ 8 w 128"/>
                <a:gd name="T1" fmla="*/ 0 h 74"/>
                <a:gd name="T2" fmla="*/ 0 w 128"/>
                <a:gd name="T3" fmla="*/ 56 h 74"/>
                <a:gd name="T4" fmla="*/ 119 w 128"/>
                <a:gd name="T5" fmla="*/ 74 h 74"/>
                <a:gd name="T6" fmla="*/ 128 w 128"/>
                <a:gd name="T7" fmla="*/ 18 h 74"/>
                <a:gd name="T8" fmla="*/ 8 w 12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8" y="0"/>
                  </a:moveTo>
                  <a:lnTo>
                    <a:pt x="0" y="56"/>
                  </a:lnTo>
                  <a:lnTo>
                    <a:pt x="119" y="74"/>
                  </a:lnTo>
                  <a:lnTo>
                    <a:pt x="128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8" name="Rectangle 1050"/>
            <p:cNvSpPr>
              <a:spLocks noChangeArrowheads="1"/>
            </p:cNvSpPr>
            <p:nvPr/>
          </p:nvSpPr>
          <p:spPr bwMode="auto">
            <a:xfrm>
              <a:off x="2432447" y="2839642"/>
              <a:ext cx="147638" cy="296465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9" name="Freeform 1051"/>
            <p:cNvSpPr>
              <a:spLocks/>
            </p:cNvSpPr>
            <p:nvPr/>
          </p:nvSpPr>
          <p:spPr bwMode="auto">
            <a:xfrm>
              <a:off x="3889773" y="2368154"/>
              <a:ext cx="340519" cy="294084"/>
            </a:xfrm>
            <a:custGeom>
              <a:avLst/>
              <a:gdLst>
                <a:gd name="T0" fmla="*/ 35 w 132"/>
                <a:gd name="T1" fmla="*/ 0 h 120"/>
                <a:gd name="T2" fmla="*/ 0 w 132"/>
                <a:gd name="T3" fmla="*/ 49 h 120"/>
                <a:gd name="T4" fmla="*/ 97 w 132"/>
                <a:gd name="T5" fmla="*/ 120 h 120"/>
                <a:gd name="T6" fmla="*/ 132 w 132"/>
                <a:gd name="T7" fmla="*/ 71 h 120"/>
                <a:gd name="T8" fmla="*/ 35 w 132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">
                  <a:moveTo>
                    <a:pt x="35" y="0"/>
                  </a:moveTo>
                  <a:lnTo>
                    <a:pt x="0" y="49"/>
                  </a:lnTo>
                  <a:lnTo>
                    <a:pt x="97" y="120"/>
                  </a:lnTo>
                  <a:lnTo>
                    <a:pt x="132" y="7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0" name="Freeform 1052"/>
            <p:cNvSpPr>
              <a:spLocks/>
            </p:cNvSpPr>
            <p:nvPr/>
          </p:nvSpPr>
          <p:spPr bwMode="auto">
            <a:xfrm>
              <a:off x="4799410" y="2055019"/>
              <a:ext cx="200025" cy="313135"/>
            </a:xfrm>
            <a:custGeom>
              <a:avLst/>
              <a:gdLst>
                <a:gd name="T0" fmla="*/ 77 w 77"/>
                <a:gd name="T1" fmla="*/ 10 h 128"/>
                <a:gd name="T2" fmla="*/ 20 w 77"/>
                <a:gd name="T3" fmla="*/ 0 h 128"/>
                <a:gd name="T4" fmla="*/ 0 w 77"/>
                <a:gd name="T5" fmla="*/ 119 h 128"/>
                <a:gd name="T6" fmla="*/ 56 w 77"/>
                <a:gd name="T7" fmla="*/ 128 h 128"/>
                <a:gd name="T8" fmla="*/ 77 w 7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10"/>
                  </a:moveTo>
                  <a:lnTo>
                    <a:pt x="20" y="0"/>
                  </a:lnTo>
                  <a:lnTo>
                    <a:pt x="0" y="119"/>
                  </a:lnTo>
                  <a:lnTo>
                    <a:pt x="56" y="128"/>
                  </a:lnTo>
                  <a:lnTo>
                    <a:pt x="77" y="1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1" name="Line 1053"/>
            <p:cNvSpPr>
              <a:spLocks noChangeShapeType="1"/>
            </p:cNvSpPr>
            <p:nvPr/>
          </p:nvSpPr>
          <p:spPr bwMode="auto">
            <a:xfrm>
              <a:off x="5749529" y="1301354"/>
              <a:ext cx="183356" cy="369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2" name="Freeform 1054"/>
            <p:cNvSpPr>
              <a:spLocks/>
            </p:cNvSpPr>
            <p:nvPr/>
          </p:nvSpPr>
          <p:spPr bwMode="auto">
            <a:xfrm>
              <a:off x="5881688" y="1264444"/>
              <a:ext cx="175022" cy="130969"/>
            </a:xfrm>
            <a:custGeom>
              <a:avLst/>
              <a:gdLst>
                <a:gd name="T0" fmla="*/ 0 w 68"/>
                <a:gd name="T1" fmla="*/ 53 h 53"/>
                <a:gd name="T2" fmla="*/ 15 w 68"/>
                <a:gd name="T3" fmla="*/ 29 h 53"/>
                <a:gd name="T4" fmla="*/ 11 w 68"/>
                <a:gd name="T5" fmla="*/ 0 h 53"/>
                <a:gd name="T6" fmla="*/ 68 w 68"/>
                <a:gd name="T7" fmla="*/ 41 h 53"/>
                <a:gd name="T8" fmla="*/ 0 w 6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3">
                  <a:moveTo>
                    <a:pt x="0" y="53"/>
                  </a:moveTo>
                  <a:lnTo>
                    <a:pt x="15" y="29"/>
                  </a:lnTo>
                  <a:lnTo>
                    <a:pt x="11" y="0"/>
                  </a:lnTo>
                  <a:lnTo>
                    <a:pt x="68" y="41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3" name="Line 1055"/>
            <p:cNvSpPr>
              <a:spLocks noChangeShapeType="1"/>
            </p:cNvSpPr>
            <p:nvPr/>
          </p:nvSpPr>
          <p:spPr bwMode="auto">
            <a:xfrm flipH="1">
              <a:off x="4150519" y="1176338"/>
              <a:ext cx="147638" cy="2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4" name="Freeform 1056"/>
            <p:cNvSpPr>
              <a:spLocks/>
            </p:cNvSpPr>
            <p:nvPr/>
          </p:nvSpPr>
          <p:spPr bwMode="auto">
            <a:xfrm>
              <a:off x="4026694" y="1108472"/>
              <a:ext cx="165497" cy="136922"/>
            </a:xfrm>
            <a:custGeom>
              <a:avLst/>
              <a:gdLst>
                <a:gd name="T0" fmla="*/ 64 w 64"/>
                <a:gd name="T1" fmla="*/ 0 h 56"/>
                <a:gd name="T2" fmla="*/ 55 w 64"/>
                <a:gd name="T3" fmla="*/ 28 h 56"/>
                <a:gd name="T4" fmla="*/ 64 w 64"/>
                <a:gd name="T5" fmla="*/ 56 h 56"/>
                <a:gd name="T6" fmla="*/ 0 w 64"/>
                <a:gd name="T7" fmla="*/ 28 h 56"/>
                <a:gd name="T8" fmla="*/ 64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64" y="0"/>
                  </a:moveTo>
                  <a:lnTo>
                    <a:pt x="55" y="28"/>
                  </a:lnTo>
                  <a:lnTo>
                    <a:pt x="64" y="56"/>
                  </a:lnTo>
                  <a:lnTo>
                    <a:pt x="0" y="2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5" name="Freeform 1057"/>
            <p:cNvSpPr>
              <a:spLocks/>
            </p:cNvSpPr>
            <p:nvPr/>
          </p:nvSpPr>
          <p:spPr bwMode="auto">
            <a:xfrm>
              <a:off x="4789885" y="3321844"/>
              <a:ext cx="297656" cy="330994"/>
            </a:xfrm>
            <a:custGeom>
              <a:avLst/>
              <a:gdLst>
                <a:gd name="T0" fmla="*/ 51 w 115"/>
                <a:gd name="T1" fmla="*/ 0 h 135"/>
                <a:gd name="T2" fmla="*/ 0 w 115"/>
                <a:gd name="T3" fmla="*/ 33 h 135"/>
                <a:gd name="T4" fmla="*/ 64 w 115"/>
                <a:gd name="T5" fmla="*/ 135 h 135"/>
                <a:gd name="T6" fmla="*/ 115 w 115"/>
                <a:gd name="T7" fmla="*/ 102 h 135"/>
                <a:gd name="T8" fmla="*/ 51 w 11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5">
                  <a:moveTo>
                    <a:pt x="51" y="0"/>
                  </a:moveTo>
                  <a:lnTo>
                    <a:pt x="0" y="33"/>
                  </a:lnTo>
                  <a:lnTo>
                    <a:pt x="64" y="135"/>
                  </a:lnTo>
                  <a:lnTo>
                    <a:pt x="11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6" name="Freeform 1058"/>
            <p:cNvSpPr>
              <a:spLocks/>
            </p:cNvSpPr>
            <p:nvPr/>
          </p:nvSpPr>
          <p:spPr bwMode="auto">
            <a:xfrm>
              <a:off x="5707857" y="3240882"/>
              <a:ext cx="313135" cy="326231"/>
            </a:xfrm>
            <a:custGeom>
              <a:avLst/>
              <a:gdLst>
                <a:gd name="T0" fmla="*/ 0 w 121"/>
                <a:gd name="T1" fmla="*/ 94 h 133"/>
                <a:gd name="T2" fmla="*/ 46 w 121"/>
                <a:gd name="T3" fmla="*/ 133 h 133"/>
                <a:gd name="T4" fmla="*/ 121 w 121"/>
                <a:gd name="T5" fmla="*/ 39 h 133"/>
                <a:gd name="T6" fmla="*/ 74 w 121"/>
                <a:gd name="T7" fmla="*/ 0 h 133"/>
                <a:gd name="T8" fmla="*/ 0 w 121"/>
                <a:gd name="T9" fmla="*/ 9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3">
                  <a:moveTo>
                    <a:pt x="0" y="94"/>
                  </a:moveTo>
                  <a:lnTo>
                    <a:pt x="46" y="133"/>
                  </a:lnTo>
                  <a:lnTo>
                    <a:pt x="121" y="39"/>
                  </a:lnTo>
                  <a:lnTo>
                    <a:pt x="7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7" name="Line 1059"/>
            <p:cNvSpPr>
              <a:spLocks noChangeShapeType="1"/>
            </p:cNvSpPr>
            <p:nvPr/>
          </p:nvSpPr>
          <p:spPr bwMode="auto">
            <a:xfrm flipV="1">
              <a:off x="5990035" y="3089672"/>
              <a:ext cx="83344" cy="1143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8" name="Freeform 1060"/>
            <p:cNvSpPr>
              <a:spLocks/>
            </p:cNvSpPr>
            <p:nvPr/>
          </p:nvSpPr>
          <p:spPr bwMode="auto">
            <a:xfrm>
              <a:off x="5990035" y="2995612"/>
              <a:ext cx="154781" cy="166688"/>
            </a:xfrm>
            <a:custGeom>
              <a:avLst/>
              <a:gdLst>
                <a:gd name="T0" fmla="*/ 46 w 60"/>
                <a:gd name="T1" fmla="*/ 68 h 68"/>
                <a:gd name="T2" fmla="*/ 29 w 60"/>
                <a:gd name="T3" fmla="*/ 45 h 68"/>
                <a:gd name="T4" fmla="*/ 0 w 60"/>
                <a:gd name="T5" fmla="*/ 36 h 68"/>
                <a:gd name="T6" fmla="*/ 60 w 60"/>
                <a:gd name="T7" fmla="*/ 0 h 68"/>
                <a:gd name="T8" fmla="*/ 46 w 6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46" y="68"/>
                  </a:moveTo>
                  <a:lnTo>
                    <a:pt x="29" y="45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9" name="Line 1061"/>
            <p:cNvSpPr>
              <a:spLocks noChangeShapeType="1"/>
            </p:cNvSpPr>
            <p:nvPr/>
          </p:nvSpPr>
          <p:spPr bwMode="auto">
            <a:xfrm flipH="1" flipV="1">
              <a:off x="4664869" y="3365897"/>
              <a:ext cx="111919" cy="1750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0" name="Freeform 1062"/>
            <p:cNvSpPr>
              <a:spLocks/>
            </p:cNvSpPr>
            <p:nvPr/>
          </p:nvSpPr>
          <p:spPr bwMode="auto">
            <a:xfrm>
              <a:off x="4600575" y="3268266"/>
              <a:ext cx="147638" cy="169069"/>
            </a:xfrm>
            <a:custGeom>
              <a:avLst/>
              <a:gdLst>
                <a:gd name="T0" fmla="*/ 57 w 57"/>
                <a:gd name="T1" fmla="*/ 40 h 69"/>
                <a:gd name="T2" fmla="*/ 29 w 57"/>
                <a:gd name="T3" fmla="*/ 47 h 69"/>
                <a:gd name="T4" fmla="*/ 10 w 57"/>
                <a:gd name="T5" fmla="*/ 69 h 69"/>
                <a:gd name="T6" fmla="*/ 0 w 57"/>
                <a:gd name="T7" fmla="*/ 0 h 69"/>
                <a:gd name="T8" fmla="*/ 57 w 57"/>
                <a:gd name="T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57" y="40"/>
                  </a:moveTo>
                  <a:lnTo>
                    <a:pt x="29" y="47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5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1" name="Freeform 1063"/>
            <p:cNvSpPr>
              <a:spLocks/>
            </p:cNvSpPr>
            <p:nvPr/>
          </p:nvSpPr>
          <p:spPr bwMode="auto">
            <a:xfrm>
              <a:off x="4877992" y="2821781"/>
              <a:ext cx="297656" cy="328613"/>
            </a:xfrm>
            <a:custGeom>
              <a:avLst/>
              <a:gdLst>
                <a:gd name="T0" fmla="*/ 51 w 115"/>
                <a:gd name="T1" fmla="*/ 0 h 134"/>
                <a:gd name="T2" fmla="*/ 0 w 115"/>
                <a:gd name="T3" fmla="*/ 33 h 134"/>
                <a:gd name="T4" fmla="*/ 64 w 115"/>
                <a:gd name="T5" fmla="*/ 134 h 134"/>
                <a:gd name="T6" fmla="*/ 115 w 115"/>
                <a:gd name="T7" fmla="*/ 101 h 134"/>
                <a:gd name="T8" fmla="*/ 51 w 11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4">
                  <a:moveTo>
                    <a:pt x="51" y="0"/>
                  </a:moveTo>
                  <a:lnTo>
                    <a:pt x="0" y="33"/>
                  </a:lnTo>
                  <a:lnTo>
                    <a:pt x="64" y="134"/>
                  </a:lnTo>
                  <a:lnTo>
                    <a:pt x="115" y="10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2" name="Line 1064"/>
            <p:cNvSpPr>
              <a:spLocks noChangeShapeType="1"/>
            </p:cNvSpPr>
            <p:nvPr/>
          </p:nvSpPr>
          <p:spPr bwMode="auto">
            <a:xfrm>
              <a:off x="5107782" y="3101578"/>
              <a:ext cx="132160" cy="1940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3" name="Freeform 1065"/>
            <p:cNvSpPr>
              <a:spLocks/>
            </p:cNvSpPr>
            <p:nvPr/>
          </p:nvSpPr>
          <p:spPr bwMode="auto">
            <a:xfrm>
              <a:off x="5156598" y="3224213"/>
              <a:ext cx="150019" cy="169069"/>
            </a:xfrm>
            <a:custGeom>
              <a:avLst/>
              <a:gdLst>
                <a:gd name="T0" fmla="*/ 0 w 58"/>
                <a:gd name="T1" fmla="*/ 30 h 69"/>
                <a:gd name="T2" fmla="*/ 29 w 58"/>
                <a:gd name="T3" fmla="*/ 23 h 69"/>
                <a:gd name="T4" fmla="*/ 47 w 58"/>
                <a:gd name="T5" fmla="*/ 0 h 69"/>
                <a:gd name="T6" fmla="*/ 58 w 58"/>
                <a:gd name="T7" fmla="*/ 69 h 69"/>
                <a:gd name="T8" fmla="*/ 0 w 58"/>
                <a:gd name="T9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30"/>
                  </a:moveTo>
                  <a:lnTo>
                    <a:pt x="29" y="23"/>
                  </a:lnTo>
                  <a:lnTo>
                    <a:pt x="47" y="0"/>
                  </a:lnTo>
                  <a:lnTo>
                    <a:pt x="58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4" name="Line 1066"/>
            <p:cNvSpPr>
              <a:spLocks noChangeShapeType="1"/>
            </p:cNvSpPr>
            <p:nvPr/>
          </p:nvSpPr>
          <p:spPr bwMode="auto">
            <a:xfrm flipH="1" flipV="1">
              <a:off x="3733800" y="2307432"/>
              <a:ext cx="140494" cy="833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5" name="Freeform 1067"/>
            <p:cNvSpPr>
              <a:spLocks/>
            </p:cNvSpPr>
            <p:nvPr/>
          </p:nvSpPr>
          <p:spPr bwMode="auto">
            <a:xfrm>
              <a:off x="3630216" y="2243138"/>
              <a:ext cx="178594" cy="142875"/>
            </a:xfrm>
            <a:custGeom>
              <a:avLst/>
              <a:gdLst>
                <a:gd name="T0" fmla="*/ 69 w 69"/>
                <a:gd name="T1" fmla="*/ 11 h 58"/>
                <a:gd name="T2" fmla="*/ 46 w 69"/>
                <a:gd name="T3" fmla="*/ 29 h 58"/>
                <a:gd name="T4" fmla="*/ 39 w 69"/>
                <a:gd name="T5" fmla="*/ 58 h 58"/>
                <a:gd name="T6" fmla="*/ 0 w 69"/>
                <a:gd name="T7" fmla="*/ 0 h 58"/>
                <a:gd name="T8" fmla="*/ 69 w 69"/>
                <a:gd name="T9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69" y="11"/>
                  </a:moveTo>
                  <a:lnTo>
                    <a:pt x="46" y="29"/>
                  </a:lnTo>
                  <a:lnTo>
                    <a:pt x="39" y="58"/>
                  </a:lnTo>
                  <a:lnTo>
                    <a:pt x="0" y="0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6" name="Freeform 1068"/>
            <p:cNvSpPr>
              <a:spLocks/>
            </p:cNvSpPr>
            <p:nvPr/>
          </p:nvSpPr>
          <p:spPr bwMode="auto">
            <a:xfrm>
              <a:off x="5840016" y="3451622"/>
              <a:ext cx="313134" cy="323850"/>
            </a:xfrm>
            <a:custGeom>
              <a:avLst/>
              <a:gdLst>
                <a:gd name="T0" fmla="*/ 0 w 121"/>
                <a:gd name="T1" fmla="*/ 93 h 132"/>
                <a:gd name="T2" fmla="*/ 47 w 121"/>
                <a:gd name="T3" fmla="*/ 132 h 132"/>
                <a:gd name="T4" fmla="*/ 121 w 121"/>
                <a:gd name="T5" fmla="*/ 38 h 132"/>
                <a:gd name="T6" fmla="*/ 74 w 121"/>
                <a:gd name="T7" fmla="*/ 0 h 132"/>
                <a:gd name="T8" fmla="*/ 0 w 121"/>
                <a:gd name="T9" fmla="*/ 9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2">
                  <a:moveTo>
                    <a:pt x="0" y="93"/>
                  </a:moveTo>
                  <a:lnTo>
                    <a:pt x="47" y="132"/>
                  </a:lnTo>
                  <a:lnTo>
                    <a:pt x="121" y="38"/>
                  </a:lnTo>
                  <a:lnTo>
                    <a:pt x="74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7" name="Line 1069"/>
            <p:cNvSpPr>
              <a:spLocks noChangeShapeType="1"/>
            </p:cNvSpPr>
            <p:nvPr/>
          </p:nvSpPr>
          <p:spPr bwMode="auto">
            <a:xfrm flipV="1">
              <a:off x="6124575" y="3300413"/>
              <a:ext cx="82154" cy="1154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8" name="Freeform 1070"/>
            <p:cNvSpPr>
              <a:spLocks/>
            </p:cNvSpPr>
            <p:nvPr/>
          </p:nvSpPr>
          <p:spPr bwMode="auto">
            <a:xfrm>
              <a:off x="6124575" y="3203972"/>
              <a:ext cx="152400" cy="170259"/>
            </a:xfrm>
            <a:custGeom>
              <a:avLst/>
              <a:gdLst>
                <a:gd name="T0" fmla="*/ 45 w 59"/>
                <a:gd name="T1" fmla="*/ 69 h 69"/>
                <a:gd name="T2" fmla="*/ 28 w 59"/>
                <a:gd name="T3" fmla="*/ 45 h 69"/>
                <a:gd name="T4" fmla="*/ 0 w 59"/>
                <a:gd name="T5" fmla="*/ 37 h 69"/>
                <a:gd name="T6" fmla="*/ 59 w 59"/>
                <a:gd name="T7" fmla="*/ 0 h 69"/>
                <a:gd name="T8" fmla="*/ 45 w 59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9">
                  <a:moveTo>
                    <a:pt x="45" y="69"/>
                  </a:moveTo>
                  <a:lnTo>
                    <a:pt x="28" y="45"/>
                  </a:lnTo>
                  <a:lnTo>
                    <a:pt x="0" y="37"/>
                  </a:lnTo>
                  <a:lnTo>
                    <a:pt x="59" y="0"/>
                  </a:lnTo>
                  <a:lnTo>
                    <a:pt x="45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9" name="Rectangle 1071"/>
            <p:cNvSpPr>
              <a:spLocks noChangeArrowheads="1"/>
            </p:cNvSpPr>
            <p:nvPr/>
          </p:nvSpPr>
          <p:spPr bwMode="auto">
            <a:xfrm>
              <a:off x="4717257" y="3869531"/>
              <a:ext cx="313135" cy="139304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00" name="Line 1072"/>
            <p:cNvSpPr>
              <a:spLocks noChangeShapeType="1"/>
            </p:cNvSpPr>
            <p:nvPr/>
          </p:nvSpPr>
          <p:spPr bwMode="auto">
            <a:xfrm flipH="1">
              <a:off x="4373166" y="3915967"/>
              <a:ext cx="300038" cy="2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1" name="Freeform 1073"/>
            <p:cNvSpPr>
              <a:spLocks/>
            </p:cNvSpPr>
            <p:nvPr/>
          </p:nvSpPr>
          <p:spPr bwMode="auto">
            <a:xfrm>
              <a:off x="4249341" y="3849292"/>
              <a:ext cx="165497" cy="134540"/>
            </a:xfrm>
            <a:custGeom>
              <a:avLst/>
              <a:gdLst>
                <a:gd name="T0" fmla="*/ 64 w 64"/>
                <a:gd name="T1" fmla="*/ 0 h 55"/>
                <a:gd name="T2" fmla="*/ 54 w 64"/>
                <a:gd name="T3" fmla="*/ 27 h 55"/>
                <a:gd name="T4" fmla="*/ 64 w 64"/>
                <a:gd name="T5" fmla="*/ 55 h 55"/>
                <a:gd name="T6" fmla="*/ 0 w 64"/>
                <a:gd name="T7" fmla="*/ 27 h 55"/>
                <a:gd name="T8" fmla="*/ 64 w 6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64" y="0"/>
                  </a:moveTo>
                  <a:lnTo>
                    <a:pt x="54" y="27"/>
                  </a:lnTo>
                  <a:lnTo>
                    <a:pt x="64" y="55"/>
                  </a:lnTo>
                  <a:lnTo>
                    <a:pt x="0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2" name="Rectangle 1074"/>
            <p:cNvSpPr>
              <a:spLocks noChangeArrowheads="1"/>
            </p:cNvSpPr>
            <p:nvPr/>
          </p:nvSpPr>
          <p:spPr bwMode="auto">
            <a:xfrm>
              <a:off x="3084910" y="3407569"/>
              <a:ext cx="313134" cy="140494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3" name="Line 1075"/>
            <p:cNvSpPr>
              <a:spLocks noChangeShapeType="1"/>
            </p:cNvSpPr>
            <p:nvPr/>
          </p:nvSpPr>
          <p:spPr bwMode="auto">
            <a:xfrm>
              <a:off x="3499247" y="3499248"/>
              <a:ext cx="227409" cy="119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4" name="Freeform 1076"/>
            <p:cNvSpPr>
              <a:spLocks/>
            </p:cNvSpPr>
            <p:nvPr/>
          </p:nvSpPr>
          <p:spPr bwMode="auto">
            <a:xfrm>
              <a:off x="3680222" y="3439716"/>
              <a:ext cx="170259" cy="138113"/>
            </a:xfrm>
            <a:custGeom>
              <a:avLst/>
              <a:gdLst>
                <a:gd name="T0" fmla="*/ 0 w 66"/>
                <a:gd name="T1" fmla="*/ 56 h 56"/>
                <a:gd name="T2" fmla="*/ 12 w 66"/>
                <a:gd name="T3" fmla="*/ 29 h 56"/>
                <a:gd name="T4" fmla="*/ 4 w 66"/>
                <a:gd name="T5" fmla="*/ 0 h 56"/>
                <a:gd name="T6" fmla="*/ 66 w 66"/>
                <a:gd name="T7" fmla="*/ 32 h 56"/>
                <a:gd name="T8" fmla="*/ 0 w 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">
                  <a:moveTo>
                    <a:pt x="0" y="56"/>
                  </a:moveTo>
                  <a:lnTo>
                    <a:pt x="12" y="29"/>
                  </a:lnTo>
                  <a:lnTo>
                    <a:pt x="4" y="0"/>
                  </a:lnTo>
                  <a:lnTo>
                    <a:pt x="6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5" name="Line 1077"/>
            <p:cNvSpPr>
              <a:spLocks noChangeShapeType="1"/>
            </p:cNvSpPr>
            <p:nvPr/>
          </p:nvSpPr>
          <p:spPr bwMode="auto">
            <a:xfrm flipV="1">
              <a:off x="2505076" y="2611041"/>
              <a:ext cx="2381" cy="1595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6" name="Freeform 1078"/>
            <p:cNvSpPr>
              <a:spLocks/>
            </p:cNvSpPr>
            <p:nvPr/>
          </p:nvSpPr>
          <p:spPr bwMode="auto">
            <a:xfrm>
              <a:off x="2432448" y="2493169"/>
              <a:ext cx="145256" cy="157163"/>
            </a:xfrm>
            <a:custGeom>
              <a:avLst/>
              <a:gdLst>
                <a:gd name="T0" fmla="*/ 56 w 56"/>
                <a:gd name="T1" fmla="*/ 64 h 64"/>
                <a:gd name="T2" fmla="*/ 28 w 56"/>
                <a:gd name="T3" fmla="*/ 55 h 64"/>
                <a:gd name="T4" fmla="*/ 0 w 56"/>
                <a:gd name="T5" fmla="*/ 64 h 64"/>
                <a:gd name="T6" fmla="*/ 28 w 56"/>
                <a:gd name="T7" fmla="*/ 0 h 64"/>
                <a:gd name="T8" fmla="*/ 56 w 5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4">
                  <a:moveTo>
                    <a:pt x="56" y="64"/>
                  </a:moveTo>
                  <a:lnTo>
                    <a:pt x="28" y="55"/>
                  </a:lnTo>
                  <a:lnTo>
                    <a:pt x="0" y="64"/>
                  </a:lnTo>
                  <a:lnTo>
                    <a:pt x="28" y="0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7" name="Freeform 1079"/>
            <p:cNvSpPr>
              <a:spLocks/>
            </p:cNvSpPr>
            <p:nvPr/>
          </p:nvSpPr>
          <p:spPr bwMode="auto">
            <a:xfrm>
              <a:off x="4057651" y="2876550"/>
              <a:ext cx="346472" cy="261938"/>
            </a:xfrm>
            <a:custGeom>
              <a:avLst/>
              <a:gdLst>
                <a:gd name="T0" fmla="*/ 0 w 134"/>
                <a:gd name="T1" fmla="*/ 54 h 107"/>
                <a:gd name="T2" fmla="*/ 27 w 134"/>
                <a:gd name="T3" fmla="*/ 107 h 107"/>
                <a:gd name="T4" fmla="*/ 134 w 134"/>
                <a:gd name="T5" fmla="*/ 52 h 107"/>
                <a:gd name="T6" fmla="*/ 108 w 134"/>
                <a:gd name="T7" fmla="*/ 0 h 107"/>
                <a:gd name="T8" fmla="*/ 0 w 134"/>
                <a:gd name="T9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07">
                  <a:moveTo>
                    <a:pt x="0" y="54"/>
                  </a:moveTo>
                  <a:lnTo>
                    <a:pt x="27" y="107"/>
                  </a:lnTo>
                  <a:lnTo>
                    <a:pt x="134" y="52"/>
                  </a:lnTo>
                  <a:lnTo>
                    <a:pt x="10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08" name="Line 1080"/>
            <p:cNvSpPr>
              <a:spLocks noChangeShapeType="1"/>
            </p:cNvSpPr>
            <p:nvPr/>
          </p:nvSpPr>
          <p:spPr bwMode="auto">
            <a:xfrm flipH="1">
              <a:off x="3936207" y="3078957"/>
              <a:ext cx="136922" cy="690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9" name="Freeform 1081"/>
            <p:cNvSpPr>
              <a:spLocks/>
            </p:cNvSpPr>
            <p:nvPr/>
          </p:nvSpPr>
          <p:spPr bwMode="auto">
            <a:xfrm>
              <a:off x="3830241" y="3069431"/>
              <a:ext cx="178594" cy="134541"/>
            </a:xfrm>
            <a:custGeom>
              <a:avLst/>
              <a:gdLst>
                <a:gd name="T0" fmla="*/ 42 w 69"/>
                <a:gd name="T1" fmla="*/ 0 h 55"/>
                <a:gd name="T2" fmla="*/ 48 w 69"/>
                <a:gd name="T3" fmla="*/ 30 h 55"/>
                <a:gd name="T4" fmla="*/ 69 w 69"/>
                <a:gd name="T5" fmla="*/ 49 h 55"/>
                <a:gd name="T6" fmla="*/ 0 w 69"/>
                <a:gd name="T7" fmla="*/ 55 h 55"/>
                <a:gd name="T8" fmla="*/ 42 w 6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5">
                  <a:moveTo>
                    <a:pt x="42" y="0"/>
                  </a:moveTo>
                  <a:lnTo>
                    <a:pt x="48" y="30"/>
                  </a:lnTo>
                  <a:lnTo>
                    <a:pt x="69" y="49"/>
                  </a:lnTo>
                  <a:lnTo>
                    <a:pt x="0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0" name="Freeform 1082"/>
            <p:cNvSpPr>
              <a:spLocks/>
            </p:cNvSpPr>
            <p:nvPr/>
          </p:nvSpPr>
          <p:spPr bwMode="auto">
            <a:xfrm>
              <a:off x="4044554" y="2076450"/>
              <a:ext cx="341709" cy="291704"/>
            </a:xfrm>
            <a:custGeom>
              <a:avLst/>
              <a:gdLst>
                <a:gd name="T0" fmla="*/ 35 w 132"/>
                <a:gd name="T1" fmla="*/ 0 h 119"/>
                <a:gd name="T2" fmla="*/ 0 w 132"/>
                <a:gd name="T3" fmla="*/ 49 h 119"/>
                <a:gd name="T4" fmla="*/ 97 w 132"/>
                <a:gd name="T5" fmla="*/ 119 h 119"/>
                <a:gd name="T6" fmla="*/ 132 w 132"/>
                <a:gd name="T7" fmla="*/ 70 h 119"/>
                <a:gd name="T8" fmla="*/ 35 w 13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">
                  <a:moveTo>
                    <a:pt x="35" y="0"/>
                  </a:moveTo>
                  <a:lnTo>
                    <a:pt x="0" y="49"/>
                  </a:lnTo>
                  <a:lnTo>
                    <a:pt x="97" y="119"/>
                  </a:lnTo>
                  <a:lnTo>
                    <a:pt x="132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1" name="Line 1083"/>
            <p:cNvSpPr>
              <a:spLocks noChangeShapeType="1"/>
            </p:cNvSpPr>
            <p:nvPr/>
          </p:nvSpPr>
          <p:spPr bwMode="auto">
            <a:xfrm flipH="1" flipV="1">
              <a:off x="3889772" y="2013348"/>
              <a:ext cx="136922" cy="833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2" name="Freeform 1084"/>
            <p:cNvSpPr>
              <a:spLocks/>
            </p:cNvSpPr>
            <p:nvPr/>
          </p:nvSpPr>
          <p:spPr bwMode="auto">
            <a:xfrm>
              <a:off x="3786188" y="1951435"/>
              <a:ext cx="178594" cy="139303"/>
            </a:xfrm>
            <a:custGeom>
              <a:avLst/>
              <a:gdLst>
                <a:gd name="T0" fmla="*/ 69 w 69"/>
                <a:gd name="T1" fmla="*/ 10 h 57"/>
                <a:gd name="T2" fmla="*/ 46 w 69"/>
                <a:gd name="T3" fmla="*/ 28 h 57"/>
                <a:gd name="T4" fmla="*/ 39 w 69"/>
                <a:gd name="T5" fmla="*/ 57 h 57"/>
                <a:gd name="T6" fmla="*/ 0 w 69"/>
                <a:gd name="T7" fmla="*/ 0 h 57"/>
                <a:gd name="T8" fmla="*/ 69 w 69"/>
                <a:gd name="T9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69" y="10"/>
                  </a:moveTo>
                  <a:lnTo>
                    <a:pt x="46" y="28"/>
                  </a:lnTo>
                  <a:lnTo>
                    <a:pt x="39" y="57"/>
                  </a:lnTo>
                  <a:lnTo>
                    <a:pt x="0" y="0"/>
                  </a:lnTo>
                  <a:lnTo>
                    <a:pt x="6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3" name="Freeform 1085"/>
            <p:cNvSpPr>
              <a:spLocks/>
            </p:cNvSpPr>
            <p:nvPr/>
          </p:nvSpPr>
          <p:spPr bwMode="auto">
            <a:xfrm>
              <a:off x="5008960" y="2611041"/>
              <a:ext cx="297656" cy="330994"/>
            </a:xfrm>
            <a:custGeom>
              <a:avLst/>
              <a:gdLst>
                <a:gd name="T0" fmla="*/ 51 w 115"/>
                <a:gd name="T1" fmla="*/ 0 h 135"/>
                <a:gd name="T2" fmla="*/ 0 w 115"/>
                <a:gd name="T3" fmla="*/ 33 h 135"/>
                <a:gd name="T4" fmla="*/ 64 w 115"/>
                <a:gd name="T5" fmla="*/ 135 h 135"/>
                <a:gd name="T6" fmla="*/ 115 w 115"/>
                <a:gd name="T7" fmla="*/ 102 h 135"/>
                <a:gd name="T8" fmla="*/ 51 w 11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5">
                  <a:moveTo>
                    <a:pt x="51" y="0"/>
                  </a:moveTo>
                  <a:lnTo>
                    <a:pt x="0" y="33"/>
                  </a:lnTo>
                  <a:lnTo>
                    <a:pt x="64" y="135"/>
                  </a:lnTo>
                  <a:lnTo>
                    <a:pt x="11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1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14" name="Line 1086"/>
            <p:cNvSpPr>
              <a:spLocks noChangeShapeType="1"/>
            </p:cNvSpPr>
            <p:nvPr/>
          </p:nvSpPr>
          <p:spPr bwMode="auto">
            <a:xfrm>
              <a:off x="5239942" y="2890838"/>
              <a:ext cx="134540" cy="1940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5" name="Freeform 1087"/>
            <p:cNvSpPr>
              <a:spLocks/>
            </p:cNvSpPr>
            <p:nvPr/>
          </p:nvSpPr>
          <p:spPr bwMode="auto">
            <a:xfrm>
              <a:off x="5291137" y="3015854"/>
              <a:ext cx="147638" cy="169069"/>
            </a:xfrm>
            <a:custGeom>
              <a:avLst/>
              <a:gdLst>
                <a:gd name="T0" fmla="*/ 0 w 57"/>
                <a:gd name="T1" fmla="*/ 29 h 69"/>
                <a:gd name="T2" fmla="*/ 28 w 57"/>
                <a:gd name="T3" fmla="*/ 23 h 69"/>
                <a:gd name="T4" fmla="*/ 47 w 57"/>
                <a:gd name="T5" fmla="*/ 0 h 69"/>
                <a:gd name="T6" fmla="*/ 57 w 57"/>
                <a:gd name="T7" fmla="*/ 69 h 69"/>
                <a:gd name="T8" fmla="*/ 0 w 57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0" y="29"/>
                  </a:moveTo>
                  <a:lnTo>
                    <a:pt x="28" y="23"/>
                  </a:lnTo>
                  <a:lnTo>
                    <a:pt x="47" y="0"/>
                  </a:lnTo>
                  <a:lnTo>
                    <a:pt x="57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6" name="Freeform 1088"/>
            <p:cNvSpPr>
              <a:spLocks/>
            </p:cNvSpPr>
            <p:nvPr/>
          </p:nvSpPr>
          <p:spPr bwMode="auto">
            <a:xfrm>
              <a:off x="6303169" y="1819275"/>
              <a:ext cx="313135" cy="323850"/>
            </a:xfrm>
            <a:custGeom>
              <a:avLst/>
              <a:gdLst>
                <a:gd name="T0" fmla="*/ 0 w 121"/>
                <a:gd name="T1" fmla="*/ 94 h 132"/>
                <a:gd name="T2" fmla="*/ 47 w 121"/>
                <a:gd name="T3" fmla="*/ 132 h 132"/>
                <a:gd name="T4" fmla="*/ 121 w 121"/>
                <a:gd name="T5" fmla="*/ 39 h 132"/>
                <a:gd name="T6" fmla="*/ 74 w 121"/>
                <a:gd name="T7" fmla="*/ 0 h 132"/>
                <a:gd name="T8" fmla="*/ 0 w 121"/>
                <a:gd name="T9" fmla="*/ 9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2">
                  <a:moveTo>
                    <a:pt x="0" y="94"/>
                  </a:moveTo>
                  <a:lnTo>
                    <a:pt x="47" y="132"/>
                  </a:lnTo>
                  <a:lnTo>
                    <a:pt x="121" y="39"/>
                  </a:lnTo>
                  <a:lnTo>
                    <a:pt x="7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7" name="Line 1089"/>
            <p:cNvSpPr>
              <a:spLocks noChangeShapeType="1"/>
            </p:cNvSpPr>
            <p:nvPr/>
          </p:nvSpPr>
          <p:spPr bwMode="auto">
            <a:xfrm flipH="1">
              <a:off x="6300787" y="2096691"/>
              <a:ext cx="44054" cy="1000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8" name="Freeform 1090"/>
            <p:cNvSpPr>
              <a:spLocks/>
            </p:cNvSpPr>
            <p:nvPr/>
          </p:nvSpPr>
          <p:spPr bwMode="auto">
            <a:xfrm>
              <a:off x="6250782" y="2135981"/>
              <a:ext cx="132160" cy="171450"/>
            </a:xfrm>
            <a:custGeom>
              <a:avLst/>
              <a:gdLst>
                <a:gd name="T0" fmla="*/ 0 w 51"/>
                <a:gd name="T1" fmla="*/ 0 h 70"/>
                <a:gd name="T2" fmla="*/ 22 w 51"/>
                <a:gd name="T3" fmla="*/ 19 h 70"/>
                <a:gd name="T4" fmla="*/ 51 w 51"/>
                <a:gd name="T5" fmla="*/ 20 h 70"/>
                <a:gd name="T6" fmla="*/ 2 w 51"/>
                <a:gd name="T7" fmla="*/ 70 h 70"/>
                <a:gd name="T8" fmla="*/ 0 w 5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0">
                  <a:moveTo>
                    <a:pt x="0" y="0"/>
                  </a:moveTo>
                  <a:lnTo>
                    <a:pt x="22" y="19"/>
                  </a:lnTo>
                  <a:lnTo>
                    <a:pt x="51" y="20"/>
                  </a:lnTo>
                  <a:lnTo>
                    <a:pt x="2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9" name="Line 1091"/>
            <p:cNvSpPr>
              <a:spLocks noChangeShapeType="1"/>
            </p:cNvSpPr>
            <p:nvPr/>
          </p:nvSpPr>
          <p:spPr bwMode="auto">
            <a:xfrm flipV="1">
              <a:off x="4911329" y="1897857"/>
              <a:ext cx="20240" cy="1369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20" name="Freeform 1092"/>
            <p:cNvSpPr>
              <a:spLocks/>
            </p:cNvSpPr>
            <p:nvPr/>
          </p:nvSpPr>
          <p:spPr bwMode="auto">
            <a:xfrm>
              <a:off x="4854179" y="1782367"/>
              <a:ext cx="145256" cy="164306"/>
            </a:xfrm>
            <a:custGeom>
              <a:avLst/>
              <a:gdLst>
                <a:gd name="T0" fmla="*/ 56 w 56"/>
                <a:gd name="T1" fmla="*/ 67 h 67"/>
                <a:gd name="T2" fmla="*/ 29 w 56"/>
                <a:gd name="T3" fmla="*/ 54 h 67"/>
                <a:gd name="T4" fmla="*/ 0 w 56"/>
                <a:gd name="T5" fmla="*/ 59 h 67"/>
                <a:gd name="T6" fmla="*/ 39 w 56"/>
                <a:gd name="T7" fmla="*/ 0 h 67"/>
                <a:gd name="T8" fmla="*/ 56 w 5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7">
                  <a:moveTo>
                    <a:pt x="56" y="67"/>
                  </a:moveTo>
                  <a:lnTo>
                    <a:pt x="29" y="54"/>
                  </a:lnTo>
                  <a:lnTo>
                    <a:pt x="0" y="59"/>
                  </a:lnTo>
                  <a:lnTo>
                    <a:pt x="39" y="0"/>
                  </a:lnTo>
                  <a:lnTo>
                    <a:pt x="56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3223" name="Text Box 1095"/>
          <p:cNvSpPr txBox="1">
            <a:spLocks noChangeArrowheads="1"/>
          </p:cNvSpPr>
          <p:nvPr/>
        </p:nvSpPr>
        <p:spPr bwMode="auto">
          <a:xfrm>
            <a:off x="1917396" y="4198660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3 transmissions</a:t>
            </a:r>
          </a:p>
        </p:txBody>
      </p:sp>
    </p:spTree>
    <p:extLst>
      <p:ext uri="{BB962C8B-B14F-4D97-AF65-F5344CB8AC3E}">
        <p14:creationId xmlns:p14="http://schemas.microsoft.com/office/powerpoint/2010/main" val="126098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8456" y="98425"/>
            <a:ext cx="5512443" cy="765175"/>
          </a:xfrm>
        </p:spPr>
        <p:txBody>
          <a:bodyPr/>
          <a:lstStyle/>
          <a:p>
            <a:r>
              <a:rPr lang="en-US" altLang="en-US"/>
              <a:t>Limited Flooding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57" y="1092200"/>
            <a:ext cx="6122044" cy="27495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Time-to-Live field in each packet limits number of hops to certain diameter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Each router adds its ID before flooding; discards repeats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Source puts sequence number in each packet; switches records source address and sequence number and discards repeats</a:t>
            </a:r>
          </a:p>
        </p:txBody>
      </p:sp>
    </p:spTree>
    <p:extLst>
      <p:ext uri="{BB962C8B-B14F-4D97-AF65-F5344CB8AC3E}">
        <p14:creationId xmlns:p14="http://schemas.microsoft.com/office/powerpoint/2010/main" val="126826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Deflection Routing</a:t>
            </a:r>
          </a:p>
        </p:txBody>
      </p:sp>
      <p:sp>
        <p:nvSpPr>
          <p:cNvPr id="1239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0780" y="1085850"/>
            <a:ext cx="6724891" cy="32778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Network nodes forward packets to preferred port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If preferred port busy, deflect packet to another port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Works well with regular topologies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Manhattan street network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Rectangular array of nodes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Nodes designated (</a:t>
            </a:r>
            <a:r>
              <a:rPr lang="en-US" altLang="en-US" sz="1600" dirty="0" err="1"/>
              <a:t>i,j</a:t>
            </a:r>
            <a:r>
              <a:rPr lang="en-US" altLang="en-US" sz="16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Rows alternate as one-way streets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Columns alternate as one-way avenues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err="1"/>
              <a:t>Bufferless</a:t>
            </a:r>
            <a:r>
              <a:rPr lang="en-US" altLang="en-US" sz="2000" dirty="0"/>
              <a:t> operation is possible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Proposed for optical packet networks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All-optical buffering currently not viable</a:t>
            </a:r>
          </a:p>
          <a:p>
            <a:pPr>
              <a:lnSpc>
                <a:spcPct val="90000"/>
              </a:lnSpc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60079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546" name="Group 2"/>
          <p:cNvGrpSpPr>
            <a:grpSpLocks/>
          </p:cNvGrpSpPr>
          <p:nvPr/>
        </p:nvGrpSpPr>
        <p:grpSpPr bwMode="auto">
          <a:xfrm>
            <a:off x="2463804" y="917087"/>
            <a:ext cx="3614240" cy="3759405"/>
            <a:chOff x="1237" y="455"/>
            <a:chExt cx="3195" cy="3298"/>
          </a:xfrm>
        </p:grpSpPr>
        <p:sp>
          <p:nvSpPr>
            <p:cNvPr id="1004547" name="Oval 3"/>
            <p:cNvSpPr>
              <a:spLocks noChangeArrowheads="1"/>
            </p:cNvSpPr>
            <p:nvPr/>
          </p:nvSpPr>
          <p:spPr bwMode="auto">
            <a:xfrm>
              <a:off x="1441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48" name="Rectangle 4"/>
            <p:cNvSpPr>
              <a:spLocks noChangeArrowheads="1"/>
            </p:cNvSpPr>
            <p:nvPr/>
          </p:nvSpPr>
          <p:spPr bwMode="auto">
            <a:xfrm>
              <a:off x="1510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0,0</a:t>
              </a:r>
              <a:endParaRPr lang="en-US" altLang="en-US" sz="1350"/>
            </a:p>
          </p:txBody>
        </p:sp>
        <p:sp>
          <p:nvSpPr>
            <p:cNvPr id="1004549" name="Oval 5"/>
            <p:cNvSpPr>
              <a:spLocks noChangeArrowheads="1"/>
            </p:cNvSpPr>
            <p:nvPr/>
          </p:nvSpPr>
          <p:spPr bwMode="auto">
            <a:xfrm>
              <a:off x="2233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0" name="Rectangle 6"/>
            <p:cNvSpPr>
              <a:spLocks noChangeArrowheads="1"/>
            </p:cNvSpPr>
            <p:nvPr/>
          </p:nvSpPr>
          <p:spPr bwMode="auto">
            <a:xfrm>
              <a:off x="2302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0,1</a:t>
              </a:r>
              <a:endParaRPr lang="en-US" altLang="en-US" sz="1350"/>
            </a:p>
          </p:txBody>
        </p:sp>
        <p:sp>
          <p:nvSpPr>
            <p:cNvPr id="1004551" name="Oval 7"/>
            <p:cNvSpPr>
              <a:spLocks noChangeArrowheads="1"/>
            </p:cNvSpPr>
            <p:nvPr/>
          </p:nvSpPr>
          <p:spPr bwMode="auto">
            <a:xfrm>
              <a:off x="3034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2" name="Rectangle 8"/>
            <p:cNvSpPr>
              <a:spLocks noChangeArrowheads="1"/>
            </p:cNvSpPr>
            <p:nvPr/>
          </p:nvSpPr>
          <p:spPr bwMode="auto">
            <a:xfrm>
              <a:off x="3103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0,2</a:t>
              </a:r>
              <a:endParaRPr lang="en-US" altLang="en-US" sz="1350"/>
            </a:p>
          </p:txBody>
        </p:sp>
        <p:sp>
          <p:nvSpPr>
            <p:cNvPr id="1004553" name="Oval 9"/>
            <p:cNvSpPr>
              <a:spLocks noChangeArrowheads="1"/>
            </p:cNvSpPr>
            <p:nvPr/>
          </p:nvSpPr>
          <p:spPr bwMode="auto">
            <a:xfrm>
              <a:off x="3835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4" name="Rectangle 10"/>
            <p:cNvSpPr>
              <a:spLocks noChangeArrowheads="1"/>
            </p:cNvSpPr>
            <p:nvPr/>
          </p:nvSpPr>
          <p:spPr bwMode="auto">
            <a:xfrm>
              <a:off x="3904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0,3</a:t>
              </a:r>
              <a:endParaRPr lang="en-US" altLang="en-US" sz="1350"/>
            </a:p>
          </p:txBody>
        </p:sp>
        <p:sp>
          <p:nvSpPr>
            <p:cNvPr id="1004555" name="Oval 11"/>
            <p:cNvSpPr>
              <a:spLocks noChangeArrowheads="1"/>
            </p:cNvSpPr>
            <p:nvPr/>
          </p:nvSpPr>
          <p:spPr bwMode="auto">
            <a:xfrm>
              <a:off x="1441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6" name="Rectangle 12"/>
            <p:cNvSpPr>
              <a:spLocks noChangeArrowheads="1"/>
            </p:cNvSpPr>
            <p:nvPr/>
          </p:nvSpPr>
          <p:spPr bwMode="auto">
            <a:xfrm>
              <a:off x="1510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1,0</a:t>
              </a:r>
              <a:endParaRPr lang="en-US" altLang="en-US" sz="1350"/>
            </a:p>
          </p:txBody>
        </p:sp>
        <p:sp>
          <p:nvSpPr>
            <p:cNvPr id="1004557" name="Oval 13"/>
            <p:cNvSpPr>
              <a:spLocks noChangeArrowheads="1"/>
            </p:cNvSpPr>
            <p:nvPr/>
          </p:nvSpPr>
          <p:spPr bwMode="auto">
            <a:xfrm>
              <a:off x="2233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8" name="Rectangle 14"/>
            <p:cNvSpPr>
              <a:spLocks noChangeArrowheads="1"/>
            </p:cNvSpPr>
            <p:nvPr/>
          </p:nvSpPr>
          <p:spPr bwMode="auto">
            <a:xfrm>
              <a:off x="2302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1,1</a:t>
              </a:r>
              <a:endParaRPr lang="en-US" altLang="en-US" sz="1350"/>
            </a:p>
          </p:txBody>
        </p:sp>
        <p:sp>
          <p:nvSpPr>
            <p:cNvPr id="1004559" name="Oval 15"/>
            <p:cNvSpPr>
              <a:spLocks noChangeArrowheads="1"/>
            </p:cNvSpPr>
            <p:nvPr/>
          </p:nvSpPr>
          <p:spPr bwMode="auto">
            <a:xfrm>
              <a:off x="3034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0" name="Rectangle 16"/>
            <p:cNvSpPr>
              <a:spLocks noChangeArrowheads="1"/>
            </p:cNvSpPr>
            <p:nvPr/>
          </p:nvSpPr>
          <p:spPr bwMode="auto">
            <a:xfrm>
              <a:off x="3103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1,2</a:t>
              </a:r>
              <a:endParaRPr lang="en-US" altLang="en-US" sz="1350"/>
            </a:p>
          </p:txBody>
        </p:sp>
        <p:sp>
          <p:nvSpPr>
            <p:cNvPr id="1004561" name="Oval 17"/>
            <p:cNvSpPr>
              <a:spLocks noChangeArrowheads="1"/>
            </p:cNvSpPr>
            <p:nvPr/>
          </p:nvSpPr>
          <p:spPr bwMode="auto">
            <a:xfrm>
              <a:off x="3835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2" name="Rectangle 18"/>
            <p:cNvSpPr>
              <a:spLocks noChangeArrowheads="1"/>
            </p:cNvSpPr>
            <p:nvPr/>
          </p:nvSpPr>
          <p:spPr bwMode="auto">
            <a:xfrm>
              <a:off x="3904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1,3</a:t>
              </a:r>
              <a:endParaRPr lang="en-US" altLang="en-US" sz="1350"/>
            </a:p>
          </p:txBody>
        </p:sp>
        <p:sp>
          <p:nvSpPr>
            <p:cNvPr id="1004563" name="Oval 19"/>
            <p:cNvSpPr>
              <a:spLocks noChangeArrowheads="1"/>
            </p:cNvSpPr>
            <p:nvPr/>
          </p:nvSpPr>
          <p:spPr bwMode="auto">
            <a:xfrm>
              <a:off x="1441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4" name="Rectangle 20"/>
            <p:cNvSpPr>
              <a:spLocks noChangeArrowheads="1"/>
            </p:cNvSpPr>
            <p:nvPr/>
          </p:nvSpPr>
          <p:spPr bwMode="auto">
            <a:xfrm>
              <a:off x="1510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2,0</a:t>
              </a:r>
              <a:endParaRPr lang="en-US" altLang="en-US" sz="1350"/>
            </a:p>
          </p:txBody>
        </p:sp>
        <p:sp>
          <p:nvSpPr>
            <p:cNvPr id="1004565" name="Oval 21"/>
            <p:cNvSpPr>
              <a:spLocks noChangeArrowheads="1"/>
            </p:cNvSpPr>
            <p:nvPr/>
          </p:nvSpPr>
          <p:spPr bwMode="auto">
            <a:xfrm>
              <a:off x="2233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6" name="Rectangle 22"/>
            <p:cNvSpPr>
              <a:spLocks noChangeArrowheads="1"/>
            </p:cNvSpPr>
            <p:nvPr/>
          </p:nvSpPr>
          <p:spPr bwMode="auto">
            <a:xfrm>
              <a:off x="2302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2,1</a:t>
              </a:r>
              <a:endParaRPr lang="en-US" altLang="en-US" sz="1350"/>
            </a:p>
          </p:txBody>
        </p:sp>
        <p:sp>
          <p:nvSpPr>
            <p:cNvPr id="1004567" name="Oval 23"/>
            <p:cNvSpPr>
              <a:spLocks noChangeArrowheads="1"/>
            </p:cNvSpPr>
            <p:nvPr/>
          </p:nvSpPr>
          <p:spPr bwMode="auto">
            <a:xfrm>
              <a:off x="3034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8" name="Rectangle 24"/>
            <p:cNvSpPr>
              <a:spLocks noChangeArrowheads="1"/>
            </p:cNvSpPr>
            <p:nvPr/>
          </p:nvSpPr>
          <p:spPr bwMode="auto">
            <a:xfrm>
              <a:off x="3103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2,2</a:t>
              </a:r>
              <a:endParaRPr lang="en-US" altLang="en-US" sz="1350"/>
            </a:p>
          </p:txBody>
        </p:sp>
        <p:sp>
          <p:nvSpPr>
            <p:cNvPr id="1004569" name="Oval 25"/>
            <p:cNvSpPr>
              <a:spLocks noChangeArrowheads="1"/>
            </p:cNvSpPr>
            <p:nvPr/>
          </p:nvSpPr>
          <p:spPr bwMode="auto">
            <a:xfrm>
              <a:off x="3835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0" name="Rectangle 26"/>
            <p:cNvSpPr>
              <a:spLocks noChangeArrowheads="1"/>
            </p:cNvSpPr>
            <p:nvPr/>
          </p:nvSpPr>
          <p:spPr bwMode="auto">
            <a:xfrm>
              <a:off x="3904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2,3</a:t>
              </a:r>
              <a:endParaRPr lang="en-US" altLang="en-US" sz="1350"/>
            </a:p>
          </p:txBody>
        </p:sp>
        <p:sp>
          <p:nvSpPr>
            <p:cNvPr id="1004571" name="Oval 27"/>
            <p:cNvSpPr>
              <a:spLocks noChangeArrowheads="1"/>
            </p:cNvSpPr>
            <p:nvPr/>
          </p:nvSpPr>
          <p:spPr bwMode="auto">
            <a:xfrm>
              <a:off x="1441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2" name="Rectangle 28"/>
            <p:cNvSpPr>
              <a:spLocks noChangeArrowheads="1"/>
            </p:cNvSpPr>
            <p:nvPr/>
          </p:nvSpPr>
          <p:spPr bwMode="auto">
            <a:xfrm>
              <a:off x="1510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3,0</a:t>
              </a:r>
              <a:endParaRPr lang="en-US" altLang="en-US" sz="1350"/>
            </a:p>
          </p:txBody>
        </p:sp>
        <p:sp>
          <p:nvSpPr>
            <p:cNvPr id="1004573" name="Oval 29"/>
            <p:cNvSpPr>
              <a:spLocks noChangeArrowheads="1"/>
            </p:cNvSpPr>
            <p:nvPr/>
          </p:nvSpPr>
          <p:spPr bwMode="auto">
            <a:xfrm>
              <a:off x="2233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4" name="Rectangle 30"/>
            <p:cNvSpPr>
              <a:spLocks noChangeArrowheads="1"/>
            </p:cNvSpPr>
            <p:nvPr/>
          </p:nvSpPr>
          <p:spPr bwMode="auto">
            <a:xfrm>
              <a:off x="2302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3,1</a:t>
              </a:r>
              <a:endParaRPr lang="en-US" altLang="en-US" sz="1350"/>
            </a:p>
          </p:txBody>
        </p:sp>
        <p:sp>
          <p:nvSpPr>
            <p:cNvPr id="1004575" name="Oval 31"/>
            <p:cNvSpPr>
              <a:spLocks noChangeArrowheads="1"/>
            </p:cNvSpPr>
            <p:nvPr/>
          </p:nvSpPr>
          <p:spPr bwMode="auto">
            <a:xfrm>
              <a:off x="3034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6" name="Rectangle 32"/>
            <p:cNvSpPr>
              <a:spLocks noChangeArrowheads="1"/>
            </p:cNvSpPr>
            <p:nvPr/>
          </p:nvSpPr>
          <p:spPr bwMode="auto">
            <a:xfrm>
              <a:off x="3103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3,2</a:t>
              </a:r>
              <a:endParaRPr lang="en-US" altLang="en-US" sz="1350"/>
            </a:p>
          </p:txBody>
        </p:sp>
        <p:sp>
          <p:nvSpPr>
            <p:cNvPr id="1004577" name="Oval 33"/>
            <p:cNvSpPr>
              <a:spLocks noChangeArrowheads="1"/>
            </p:cNvSpPr>
            <p:nvPr/>
          </p:nvSpPr>
          <p:spPr bwMode="auto">
            <a:xfrm>
              <a:off x="3835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8" name="Rectangle 34"/>
            <p:cNvSpPr>
              <a:spLocks noChangeArrowheads="1"/>
            </p:cNvSpPr>
            <p:nvPr/>
          </p:nvSpPr>
          <p:spPr bwMode="auto">
            <a:xfrm>
              <a:off x="3904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3,3</a:t>
              </a:r>
              <a:endParaRPr lang="en-US" altLang="en-US" sz="1350"/>
            </a:p>
          </p:txBody>
        </p:sp>
        <p:sp>
          <p:nvSpPr>
            <p:cNvPr id="1004579" name="Line 35"/>
            <p:cNvSpPr>
              <a:spLocks noChangeShapeType="1"/>
            </p:cNvSpPr>
            <p:nvPr/>
          </p:nvSpPr>
          <p:spPr bwMode="auto">
            <a:xfrm>
              <a:off x="1807" y="912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0" name="Freeform 36"/>
            <p:cNvSpPr>
              <a:spLocks/>
            </p:cNvSpPr>
            <p:nvPr/>
          </p:nvSpPr>
          <p:spPr bwMode="auto">
            <a:xfrm>
              <a:off x="1741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1" name="Line 37"/>
            <p:cNvSpPr>
              <a:spLocks noChangeShapeType="1"/>
            </p:cNvSpPr>
            <p:nvPr/>
          </p:nvSpPr>
          <p:spPr bwMode="auto">
            <a:xfrm>
              <a:off x="2608" y="912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2" name="Freeform 38"/>
            <p:cNvSpPr>
              <a:spLocks/>
            </p:cNvSpPr>
            <p:nvPr/>
          </p:nvSpPr>
          <p:spPr bwMode="auto">
            <a:xfrm>
              <a:off x="2542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3" name="Line 39"/>
            <p:cNvSpPr>
              <a:spLocks noChangeShapeType="1"/>
            </p:cNvSpPr>
            <p:nvPr/>
          </p:nvSpPr>
          <p:spPr bwMode="auto">
            <a:xfrm>
              <a:off x="3417" y="912"/>
              <a:ext cx="4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4" name="Freeform 40"/>
            <p:cNvSpPr>
              <a:spLocks/>
            </p:cNvSpPr>
            <p:nvPr/>
          </p:nvSpPr>
          <p:spPr bwMode="auto">
            <a:xfrm>
              <a:off x="3343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5" name="Line 41"/>
            <p:cNvSpPr>
              <a:spLocks noChangeShapeType="1"/>
            </p:cNvSpPr>
            <p:nvPr/>
          </p:nvSpPr>
          <p:spPr bwMode="auto">
            <a:xfrm>
              <a:off x="1588" y="1083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6" name="Freeform 42"/>
            <p:cNvSpPr>
              <a:spLocks/>
            </p:cNvSpPr>
            <p:nvPr/>
          </p:nvSpPr>
          <p:spPr bwMode="auto">
            <a:xfrm>
              <a:off x="1549" y="1479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3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3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7" name="Line 43"/>
            <p:cNvSpPr>
              <a:spLocks noChangeShapeType="1"/>
            </p:cNvSpPr>
            <p:nvPr/>
          </p:nvSpPr>
          <p:spPr bwMode="auto">
            <a:xfrm>
              <a:off x="2380" y="1122"/>
              <a:ext cx="1" cy="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8" name="Freeform 44"/>
            <p:cNvSpPr>
              <a:spLocks/>
            </p:cNvSpPr>
            <p:nvPr/>
          </p:nvSpPr>
          <p:spPr bwMode="auto">
            <a:xfrm>
              <a:off x="2341" y="1055"/>
              <a:ext cx="78" cy="89"/>
            </a:xfrm>
            <a:custGeom>
              <a:avLst/>
              <a:gdLst>
                <a:gd name="T0" fmla="*/ 78 w 78"/>
                <a:gd name="T1" fmla="*/ 89 h 89"/>
                <a:gd name="T2" fmla="*/ 39 w 78"/>
                <a:gd name="T3" fmla="*/ 76 h 89"/>
                <a:gd name="T4" fmla="*/ 0 w 78"/>
                <a:gd name="T5" fmla="*/ 89 h 89"/>
                <a:gd name="T6" fmla="*/ 39 w 78"/>
                <a:gd name="T7" fmla="*/ 0 h 89"/>
                <a:gd name="T8" fmla="*/ 78 w 78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9">
                  <a:moveTo>
                    <a:pt x="78" y="89"/>
                  </a:moveTo>
                  <a:lnTo>
                    <a:pt x="39" y="76"/>
                  </a:lnTo>
                  <a:lnTo>
                    <a:pt x="0" y="89"/>
                  </a:lnTo>
                  <a:lnTo>
                    <a:pt x="39" y="0"/>
                  </a:lnTo>
                  <a:lnTo>
                    <a:pt x="78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9" name="Line 45"/>
            <p:cNvSpPr>
              <a:spLocks noChangeShapeType="1"/>
            </p:cNvSpPr>
            <p:nvPr/>
          </p:nvSpPr>
          <p:spPr bwMode="auto">
            <a:xfrm>
              <a:off x="3181" y="1083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0" name="Freeform 46"/>
            <p:cNvSpPr>
              <a:spLocks/>
            </p:cNvSpPr>
            <p:nvPr/>
          </p:nvSpPr>
          <p:spPr bwMode="auto">
            <a:xfrm>
              <a:off x="3142" y="1479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3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3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1" name="Line 47"/>
            <p:cNvSpPr>
              <a:spLocks noChangeShapeType="1"/>
            </p:cNvSpPr>
            <p:nvPr/>
          </p:nvSpPr>
          <p:spPr bwMode="auto">
            <a:xfrm>
              <a:off x="3982" y="1134"/>
              <a:ext cx="1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2" name="Freeform 48"/>
            <p:cNvSpPr>
              <a:spLocks/>
            </p:cNvSpPr>
            <p:nvPr/>
          </p:nvSpPr>
          <p:spPr bwMode="auto">
            <a:xfrm>
              <a:off x="3943" y="1067"/>
              <a:ext cx="78" cy="89"/>
            </a:xfrm>
            <a:custGeom>
              <a:avLst/>
              <a:gdLst>
                <a:gd name="T0" fmla="*/ 78 w 78"/>
                <a:gd name="T1" fmla="*/ 89 h 89"/>
                <a:gd name="T2" fmla="*/ 39 w 78"/>
                <a:gd name="T3" fmla="*/ 76 h 89"/>
                <a:gd name="T4" fmla="*/ 0 w 78"/>
                <a:gd name="T5" fmla="*/ 89 h 89"/>
                <a:gd name="T6" fmla="*/ 39 w 78"/>
                <a:gd name="T7" fmla="*/ 0 h 89"/>
                <a:gd name="T8" fmla="*/ 78 w 78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9">
                  <a:moveTo>
                    <a:pt x="78" y="89"/>
                  </a:moveTo>
                  <a:lnTo>
                    <a:pt x="39" y="76"/>
                  </a:lnTo>
                  <a:lnTo>
                    <a:pt x="0" y="89"/>
                  </a:lnTo>
                  <a:lnTo>
                    <a:pt x="39" y="0"/>
                  </a:lnTo>
                  <a:lnTo>
                    <a:pt x="78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3" name="Line 49"/>
            <p:cNvSpPr>
              <a:spLocks noChangeShapeType="1"/>
            </p:cNvSpPr>
            <p:nvPr/>
          </p:nvSpPr>
          <p:spPr bwMode="auto">
            <a:xfrm>
              <a:off x="1741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4" name="Freeform 50"/>
            <p:cNvSpPr>
              <a:spLocks/>
            </p:cNvSpPr>
            <p:nvPr/>
          </p:nvSpPr>
          <p:spPr bwMode="auto">
            <a:xfrm>
              <a:off x="2137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5" name="Line 51"/>
            <p:cNvSpPr>
              <a:spLocks noChangeShapeType="1"/>
            </p:cNvSpPr>
            <p:nvPr/>
          </p:nvSpPr>
          <p:spPr bwMode="auto">
            <a:xfrm>
              <a:off x="2542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6" name="Freeform 52"/>
            <p:cNvSpPr>
              <a:spLocks/>
            </p:cNvSpPr>
            <p:nvPr/>
          </p:nvSpPr>
          <p:spPr bwMode="auto">
            <a:xfrm>
              <a:off x="2938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7" name="Line 53"/>
            <p:cNvSpPr>
              <a:spLocks noChangeShapeType="1"/>
            </p:cNvSpPr>
            <p:nvPr/>
          </p:nvSpPr>
          <p:spPr bwMode="auto">
            <a:xfrm>
              <a:off x="3343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8" name="Freeform 54"/>
            <p:cNvSpPr>
              <a:spLocks/>
            </p:cNvSpPr>
            <p:nvPr/>
          </p:nvSpPr>
          <p:spPr bwMode="auto">
            <a:xfrm>
              <a:off x="3739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9" name="Line 55"/>
            <p:cNvSpPr>
              <a:spLocks noChangeShapeType="1"/>
            </p:cNvSpPr>
            <p:nvPr/>
          </p:nvSpPr>
          <p:spPr bwMode="auto">
            <a:xfrm>
              <a:off x="1807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0" name="Freeform 56"/>
            <p:cNvSpPr>
              <a:spLocks/>
            </p:cNvSpPr>
            <p:nvPr/>
          </p:nvSpPr>
          <p:spPr bwMode="auto">
            <a:xfrm>
              <a:off x="1741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1" name="Line 57"/>
            <p:cNvSpPr>
              <a:spLocks noChangeShapeType="1"/>
            </p:cNvSpPr>
            <p:nvPr/>
          </p:nvSpPr>
          <p:spPr bwMode="auto">
            <a:xfrm>
              <a:off x="2608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2" name="Freeform 58"/>
            <p:cNvSpPr>
              <a:spLocks/>
            </p:cNvSpPr>
            <p:nvPr/>
          </p:nvSpPr>
          <p:spPr bwMode="auto">
            <a:xfrm>
              <a:off x="2542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3" name="Line 59"/>
            <p:cNvSpPr>
              <a:spLocks noChangeShapeType="1"/>
            </p:cNvSpPr>
            <p:nvPr/>
          </p:nvSpPr>
          <p:spPr bwMode="auto">
            <a:xfrm>
              <a:off x="3409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4" name="Freeform 60"/>
            <p:cNvSpPr>
              <a:spLocks/>
            </p:cNvSpPr>
            <p:nvPr/>
          </p:nvSpPr>
          <p:spPr bwMode="auto">
            <a:xfrm>
              <a:off x="3343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5" name="Line 61"/>
            <p:cNvSpPr>
              <a:spLocks noChangeShapeType="1"/>
            </p:cNvSpPr>
            <p:nvPr/>
          </p:nvSpPr>
          <p:spPr bwMode="auto">
            <a:xfrm>
              <a:off x="1741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6" name="Line 62"/>
            <p:cNvSpPr>
              <a:spLocks noChangeShapeType="1"/>
            </p:cNvSpPr>
            <p:nvPr/>
          </p:nvSpPr>
          <p:spPr bwMode="auto">
            <a:xfrm>
              <a:off x="2542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7" name="Line 63"/>
            <p:cNvSpPr>
              <a:spLocks noChangeShapeType="1"/>
            </p:cNvSpPr>
            <p:nvPr/>
          </p:nvSpPr>
          <p:spPr bwMode="auto">
            <a:xfrm>
              <a:off x="3343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8" name="Line 64"/>
            <p:cNvSpPr>
              <a:spLocks noChangeShapeType="1"/>
            </p:cNvSpPr>
            <p:nvPr/>
          </p:nvSpPr>
          <p:spPr bwMode="auto">
            <a:xfrm>
              <a:off x="1588" y="1901"/>
              <a:ext cx="1" cy="3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9" name="Freeform 65"/>
            <p:cNvSpPr>
              <a:spLocks/>
            </p:cNvSpPr>
            <p:nvPr/>
          </p:nvSpPr>
          <p:spPr bwMode="auto">
            <a:xfrm>
              <a:off x="1549" y="2297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0" name="Line 66"/>
            <p:cNvSpPr>
              <a:spLocks noChangeShapeType="1"/>
            </p:cNvSpPr>
            <p:nvPr/>
          </p:nvSpPr>
          <p:spPr bwMode="auto">
            <a:xfrm>
              <a:off x="2380" y="1949"/>
              <a:ext cx="1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1" name="Freeform 67"/>
            <p:cNvSpPr>
              <a:spLocks/>
            </p:cNvSpPr>
            <p:nvPr/>
          </p:nvSpPr>
          <p:spPr bwMode="auto">
            <a:xfrm>
              <a:off x="2341" y="1882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2" name="Line 68"/>
            <p:cNvSpPr>
              <a:spLocks noChangeShapeType="1"/>
            </p:cNvSpPr>
            <p:nvPr/>
          </p:nvSpPr>
          <p:spPr bwMode="auto">
            <a:xfrm>
              <a:off x="3181" y="1901"/>
              <a:ext cx="1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3" name="Freeform 69"/>
            <p:cNvSpPr>
              <a:spLocks/>
            </p:cNvSpPr>
            <p:nvPr/>
          </p:nvSpPr>
          <p:spPr bwMode="auto">
            <a:xfrm>
              <a:off x="3142" y="2297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4" name="Line 70"/>
            <p:cNvSpPr>
              <a:spLocks noChangeShapeType="1"/>
            </p:cNvSpPr>
            <p:nvPr/>
          </p:nvSpPr>
          <p:spPr bwMode="auto">
            <a:xfrm>
              <a:off x="3982" y="1949"/>
              <a:ext cx="1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5" name="Freeform 71"/>
            <p:cNvSpPr>
              <a:spLocks/>
            </p:cNvSpPr>
            <p:nvPr/>
          </p:nvSpPr>
          <p:spPr bwMode="auto">
            <a:xfrm>
              <a:off x="3943" y="1882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6" name="Line 72"/>
            <p:cNvSpPr>
              <a:spLocks noChangeShapeType="1"/>
            </p:cNvSpPr>
            <p:nvPr/>
          </p:nvSpPr>
          <p:spPr bwMode="auto">
            <a:xfrm>
              <a:off x="1588" y="2720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7" name="Freeform 73"/>
            <p:cNvSpPr>
              <a:spLocks/>
            </p:cNvSpPr>
            <p:nvPr/>
          </p:nvSpPr>
          <p:spPr bwMode="auto">
            <a:xfrm>
              <a:off x="1549" y="3115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8" name="Line 74"/>
            <p:cNvSpPr>
              <a:spLocks noChangeShapeType="1"/>
            </p:cNvSpPr>
            <p:nvPr/>
          </p:nvSpPr>
          <p:spPr bwMode="auto">
            <a:xfrm>
              <a:off x="2380" y="2753"/>
              <a:ext cx="1" cy="4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9" name="Freeform 75"/>
            <p:cNvSpPr>
              <a:spLocks/>
            </p:cNvSpPr>
            <p:nvPr/>
          </p:nvSpPr>
          <p:spPr bwMode="auto">
            <a:xfrm>
              <a:off x="2341" y="2685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7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7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0" name="Line 76"/>
            <p:cNvSpPr>
              <a:spLocks noChangeShapeType="1"/>
            </p:cNvSpPr>
            <p:nvPr/>
          </p:nvSpPr>
          <p:spPr bwMode="auto">
            <a:xfrm>
              <a:off x="3181" y="2720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1" name="Freeform 77"/>
            <p:cNvSpPr>
              <a:spLocks/>
            </p:cNvSpPr>
            <p:nvPr/>
          </p:nvSpPr>
          <p:spPr bwMode="auto">
            <a:xfrm>
              <a:off x="3142" y="3115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2" name="Line 78"/>
            <p:cNvSpPr>
              <a:spLocks noChangeShapeType="1"/>
            </p:cNvSpPr>
            <p:nvPr/>
          </p:nvSpPr>
          <p:spPr bwMode="auto">
            <a:xfrm>
              <a:off x="3982" y="2775"/>
              <a:ext cx="1" cy="4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3" name="Freeform 79"/>
            <p:cNvSpPr>
              <a:spLocks/>
            </p:cNvSpPr>
            <p:nvPr/>
          </p:nvSpPr>
          <p:spPr bwMode="auto">
            <a:xfrm>
              <a:off x="3943" y="270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7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7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4" name="Freeform 80"/>
            <p:cNvSpPr>
              <a:spLocks/>
            </p:cNvSpPr>
            <p:nvPr/>
          </p:nvSpPr>
          <p:spPr bwMode="auto">
            <a:xfrm>
              <a:off x="1237" y="905"/>
              <a:ext cx="3195" cy="278"/>
            </a:xfrm>
            <a:custGeom>
              <a:avLst/>
              <a:gdLst>
                <a:gd name="T0" fmla="*/ 198 w 3195"/>
                <a:gd name="T1" fmla="*/ 9 h 278"/>
                <a:gd name="T2" fmla="*/ 0 w 3195"/>
                <a:gd name="T3" fmla="*/ 9 h 278"/>
                <a:gd name="T4" fmla="*/ 0 w 3195"/>
                <a:gd name="T5" fmla="*/ 278 h 278"/>
                <a:gd name="T6" fmla="*/ 3195 w 3195"/>
                <a:gd name="T7" fmla="*/ 278 h 278"/>
                <a:gd name="T8" fmla="*/ 3195 w 3195"/>
                <a:gd name="T9" fmla="*/ 0 h 278"/>
                <a:gd name="T10" fmla="*/ 2965 w 319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8">
                  <a:moveTo>
                    <a:pt x="198" y="9"/>
                  </a:moveTo>
                  <a:lnTo>
                    <a:pt x="0" y="9"/>
                  </a:lnTo>
                  <a:lnTo>
                    <a:pt x="0" y="278"/>
                  </a:lnTo>
                  <a:lnTo>
                    <a:pt x="3195" y="278"/>
                  </a:lnTo>
                  <a:lnTo>
                    <a:pt x="3195" y="0"/>
                  </a:lnTo>
                  <a:lnTo>
                    <a:pt x="29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5" name="Freeform 81"/>
            <p:cNvSpPr>
              <a:spLocks/>
            </p:cNvSpPr>
            <p:nvPr/>
          </p:nvSpPr>
          <p:spPr bwMode="auto">
            <a:xfrm>
              <a:off x="4135" y="866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6" name="Freeform 82"/>
            <p:cNvSpPr>
              <a:spLocks/>
            </p:cNvSpPr>
            <p:nvPr/>
          </p:nvSpPr>
          <p:spPr bwMode="auto">
            <a:xfrm>
              <a:off x="1237" y="1705"/>
              <a:ext cx="3195" cy="279"/>
            </a:xfrm>
            <a:custGeom>
              <a:avLst/>
              <a:gdLst>
                <a:gd name="T0" fmla="*/ 130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898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30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89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7" name="Freeform 83"/>
            <p:cNvSpPr>
              <a:spLocks/>
            </p:cNvSpPr>
            <p:nvPr/>
          </p:nvSpPr>
          <p:spPr bwMode="auto">
            <a:xfrm>
              <a:off x="1345" y="1675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8" name="Freeform 84"/>
            <p:cNvSpPr>
              <a:spLocks/>
            </p:cNvSpPr>
            <p:nvPr/>
          </p:nvSpPr>
          <p:spPr bwMode="auto">
            <a:xfrm>
              <a:off x="1237" y="2541"/>
              <a:ext cx="3195" cy="279"/>
            </a:xfrm>
            <a:custGeom>
              <a:avLst/>
              <a:gdLst>
                <a:gd name="T0" fmla="*/ 198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965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98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9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9" name="Freeform 85"/>
            <p:cNvSpPr>
              <a:spLocks/>
            </p:cNvSpPr>
            <p:nvPr/>
          </p:nvSpPr>
          <p:spPr bwMode="auto">
            <a:xfrm>
              <a:off x="4135" y="2502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0" name="Freeform 86"/>
            <p:cNvSpPr>
              <a:spLocks/>
            </p:cNvSpPr>
            <p:nvPr/>
          </p:nvSpPr>
          <p:spPr bwMode="auto">
            <a:xfrm>
              <a:off x="1237" y="3369"/>
              <a:ext cx="3195" cy="279"/>
            </a:xfrm>
            <a:custGeom>
              <a:avLst/>
              <a:gdLst>
                <a:gd name="T0" fmla="*/ 130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898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30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89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1" name="Freeform 87"/>
            <p:cNvSpPr>
              <a:spLocks/>
            </p:cNvSpPr>
            <p:nvPr/>
          </p:nvSpPr>
          <p:spPr bwMode="auto">
            <a:xfrm>
              <a:off x="1345" y="3339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2" name="Freeform 88"/>
            <p:cNvSpPr>
              <a:spLocks/>
            </p:cNvSpPr>
            <p:nvPr/>
          </p:nvSpPr>
          <p:spPr bwMode="auto">
            <a:xfrm>
              <a:off x="1585" y="455"/>
              <a:ext cx="276" cy="3298"/>
            </a:xfrm>
            <a:custGeom>
              <a:avLst/>
              <a:gdLst>
                <a:gd name="T0" fmla="*/ 9 w 276"/>
                <a:gd name="T1" fmla="*/ 3094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24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094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3" name="Freeform 89"/>
            <p:cNvSpPr>
              <a:spLocks/>
            </p:cNvSpPr>
            <p:nvPr/>
          </p:nvSpPr>
          <p:spPr bwMode="auto">
            <a:xfrm>
              <a:off x="1546" y="672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4" name="Freeform 90"/>
            <p:cNvSpPr>
              <a:spLocks/>
            </p:cNvSpPr>
            <p:nvPr/>
          </p:nvSpPr>
          <p:spPr bwMode="auto">
            <a:xfrm>
              <a:off x="2377" y="455"/>
              <a:ext cx="276" cy="3298"/>
            </a:xfrm>
            <a:custGeom>
              <a:avLst/>
              <a:gdLst>
                <a:gd name="T0" fmla="*/ 9 w 276"/>
                <a:gd name="T1" fmla="*/ 3161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30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161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5" name="Freeform 91"/>
            <p:cNvSpPr>
              <a:spLocks/>
            </p:cNvSpPr>
            <p:nvPr/>
          </p:nvSpPr>
          <p:spPr bwMode="auto">
            <a:xfrm>
              <a:off x="2347" y="354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6" name="Freeform 92"/>
            <p:cNvSpPr>
              <a:spLocks/>
            </p:cNvSpPr>
            <p:nvPr/>
          </p:nvSpPr>
          <p:spPr bwMode="auto">
            <a:xfrm>
              <a:off x="3181" y="455"/>
              <a:ext cx="276" cy="3298"/>
            </a:xfrm>
            <a:custGeom>
              <a:avLst/>
              <a:gdLst>
                <a:gd name="T0" fmla="*/ 9 w 276"/>
                <a:gd name="T1" fmla="*/ 3094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24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094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7" name="Freeform 93"/>
            <p:cNvSpPr>
              <a:spLocks/>
            </p:cNvSpPr>
            <p:nvPr/>
          </p:nvSpPr>
          <p:spPr bwMode="auto">
            <a:xfrm>
              <a:off x="3142" y="672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8" name="Freeform 94"/>
            <p:cNvSpPr>
              <a:spLocks/>
            </p:cNvSpPr>
            <p:nvPr/>
          </p:nvSpPr>
          <p:spPr bwMode="auto">
            <a:xfrm>
              <a:off x="3985" y="455"/>
              <a:ext cx="276" cy="3298"/>
            </a:xfrm>
            <a:custGeom>
              <a:avLst/>
              <a:gdLst>
                <a:gd name="T0" fmla="*/ 9 w 276"/>
                <a:gd name="T1" fmla="*/ 3161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30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161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9" name="Freeform 95"/>
            <p:cNvSpPr>
              <a:spLocks/>
            </p:cNvSpPr>
            <p:nvPr/>
          </p:nvSpPr>
          <p:spPr bwMode="auto">
            <a:xfrm>
              <a:off x="3955" y="354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4641" name="Text Box 97"/>
          <p:cNvSpPr txBox="1">
            <a:spLocks noChangeArrowheads="1"/>
          </p:cNvSpPr>
          <p:nvPr/>
        </p:nvSpPr>
        <p:spPr bwMode="auto">
          <a:xfrm>
            <a:off x="6438015" y="1351907"/>
            <a:ext cx="14382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Tunnel from last column to first column or vice versa</a:t>
            </a:r>
          </a:p>
        </p:txBody>
      </p:sp>
      <p:sp>
        <p:nvSpPr>
          <p:cNvPr id="97" name="Rectangle 1026"/>
          <p:cNvSpPr txBox="1">
            <a:spLocks noChangeArrowheads="1"/>
          </p:cNvSpPr>
          <p:nvPr/>
        </p:nvSpPr>
        <p:spPr>
          <a:xfrm>
            <a:off x="499024" y="162444"/>
            <a:ext cx="75438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/>
              <a:t>Manhattan Street Network</a:t>
            </a:r>
          </a:p>
        </p:txBody>
      </p:sp>
    </p:spTree>
    <p:extLst>
      <p:ext uri="{BB962C8B-B14F-4D97-AF65-F5344CB8AC3E}">
        <p14:creationId xmlns:p14="http://schemas.microsoft.com/office/powerpoint/2010/main" val="87638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92075"/>
            <a:ext cx="7269162" cy="7651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Summary: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96010"/>
            <a:ext cx="7592932" cy="1880870"/>
          </a:xfrm>
        </p:spPr>
        <p:txBody>
          <a:bodyPr/>
          <a:lstStyle/>
          <a:p>
            <a:pPr eaLnBrk="1" hangingPunct="1"/>
            <a:r>
              <a:rPr lang="en-US" dirty="0"/>
              <a:t>Routing algorithm optimality depends on the objective function that the network operator tries to optimize</a:t>
            </a:r>
          </a:p>
          <a:p>
            <a:pPr lvl="0" eaLnBrk="1" hangingPunct="1">
              <a:spcBef>
                <a:spcPts val="1200"/>
              </a:spcBef>
            </a:pPr>
            <a:r>
              <a:rPr lang="en-US" dirty="0"/>
              <a:t>Hierarchical addressing reduces the size of routing table</a:t>
            </a:r>
          </a:p>
          <a:p>
            <a:pPr lvl="0" eaLnBrk="1" hangingPunct="1">
              <a:spcBef>
                <a:spcPts val="1200"/>
              </a:spcBef>
            </a:pPr>
            <a:r>
              <a:rPr lang="en-US" dirty="0"/>
              <a:t>Flooding is useful when routing tables are unavailable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03.02.03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Shortest Path Routing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>
                <a:solidFill>
                  <a:srgbClr val="0000CC"/>
                </a:solidFill>
              </a:rPr>
              <a:t> Distance Vector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39"/>
          <p:cNvGrpSpPr>
            <a:grpSpLocks/>
          </p:cNvGrpSpPr>
          <p:nvPr/>
        </p:nvGrpSpPr>
        <p:grpSpPr bwMode="auto">
          <a:xfrm>
            <a:off x="1299607" y="1117760"/>
            <a:ext cx="6394212" cy="1332310"/>
            <a:chOff x="443" y="901"/>
            <a:chExt cx="5000" cy="1119"/>
          </a:xfrm>
        </p:grpSpPr>
        <p:grpSp>
          <p:nvGrpSpPr>
            <p:cNvPr id="30725" name="Group 3"/>
            <p:cNvGrpSpPr>
              <a:grpSpLocks/>
            </p:cNvGrpSpPr>
            <p:nvPr/>
          </p:nvGrpSpPr>
          <p:grpSpPr bwMode="auto">
            <a:xfrm>
              <a:off x="777" y="1293"/>
              <a:ext cx="664" cy="128"/>
              <a:chOff x="568" y="1568"/>
              <a:chExt cx="664" cy="128"/>
            </a:xfrm>
          </p:grpSpPr>
          <p:sp>
            <p:nvSpPr>
              <p:cNvPr id="30856" name="Line 4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7" name="Line 5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505" y="1149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1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2841" y="1165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2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881" y="1149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    </a:t>
              </a:r>
              <a:r>
                <a:rPr lang="en-US" altLang="en-US" sz="1350" i="1"/>
                <a:t>n</a:t>
              </a:r>
              <a:endParaRPr lang="en-US" altLang="en-US" sz="1350"/>
            </a:p>
          </p:txBody>
        </p:sp>
        <p:grpSp>
          <p:nvGrpSpPr>
            <p:cNvPr id="30729" name="Group 9"/>
            <p:cNvGrpSpPr>
              <a:grpSpLocks/>
            </p:cNvGrpSpPr>
            <p:nvPr/>
          </p:nvGrpSpPr>
          <p:grpSpPr bwMode="auto">
            <a:xfrm>
              <a:off x="2097" y="1293"/>
              <a:ext cx="664" cy="128"/>
              <a:chOff x="568" y="1568"/>
              <a:chExt cx="664" cy="128"/>
            </a:xfrm>
          </p:grpSpPr>
          <p:sp>
            <p:nvSpPr>
              <p:cNvPr id="30854" name="Line 10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5" name="Line 11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30" name="Group 12"/>
            <p:cNvGrpSpPr>
              <a:grpSpLocks/>
            </p:cNvGrpSpPr>
            <p:nvPr/>
          </p:nvGrpSpPr>
          <p:grpSpPr bwMode="auto">
            <a:xfrm>
              <a:off x="4385" y="1269"/>
              <a:ext cx="664" cy="128"/>
              <a:chOff x="568" y="1568"/>
              <a:chExt cx="664" cy="128"/>
            </a:xfrm>
          </p:grpSpPr>
          <p:sp>
            <p:nvSpPr>
              <p:cNvPr id="30852" name="Line 13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3" name="Line 14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1" name="Text Box 15"/>
            <p:cNvSpPr txBox="1">
              <a:spLocks noChangeArrowheads="1"/>
            </p:cNvSpPr>
            <p:nvPr/>
          </p:nvSpPr>
          <p:spPr bwMode="auto">
            <a:xfrm>
              <a:off x="865" y="90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Connect request</a:t>
              </a:r>
            </a:p>
          </p:txBody>
        </p:sp>
        <p:sp>
          <p:nvSpPr>
            <p:cNvPr id="30732" name="Text Box 16"/>
            <p:cNvSpPr txBox="1">
              <a:spLocks noChangeArrowheads="1"/>
            </p:cNvSpPr>
            <p:nvPr/>
          </p:nvSpPr>
          <p:spPr bwMode="auto">
            <a:xfrm>
              <a:off x="2145" y="933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request</a:t>
              </a:r>
            </a:p>
          </p:txBody>
        </p:sp>
        <p:sp>
          <p:nvSpPr>
            <p:cNvPr id="30733" name="Text Box 17"/>
            <p:cNvSpPr txBox="1">
              <a:spLocks noChangeArrowheads="1"/>
            </p:cNvSpPr>
            <p:nvPr/>
          </p:nvSpPr>
          <p:spPr bwMode="auto">
            <a:xfrm>
              <a:off x="4409" y="90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request</a:t>
              </a:r>
            </a:p>
          </p:txBody>
        </p:sp>
        <p:sp>
          <p:nvSpPr>
            <p:cNvPr id="30734" name="Text Box 18"/>
            <p:cNvSpPr txBox="1">
              <a:spLocks noChangeArrowheads="1"/>
            </p:cNvSpPr>
            <p:nvPr/>
          </p:nvSpPr>
          <p:spPr bwMode="auto">
            <a:xfrm>
              <a:off x="2153" y="1477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0735" name="Text Box 19"/>
            <p:cNvSpPr txBox="1">
              <a:spLocks noChangeArrowheads="1"/>
            </p:cNvSpPr>
            <p:nvPr/>
          </p:nvSpPr>
          <p:spPr bwMode="auto">
            <a:xfrm>
              <a:off x="4425" y="1453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0736" name="Text Box 20"/>
            <p:cNvSpPr txBox="1">
              <a:spLocks noChangeArrowheads="1"/>
            </p:cNvSpPr>
            <p:nvPr/>
          </p:nvSpPr>
          <p:spPr bwMode="auto">
            <a:xfrm>
              <a:off x="887" y="147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grpSp>
          <p:nvGrpSpPr>
            <p:cNvPr id="30737" name="Group 21"/>
            <p:cNvGrpSpPr>
              <a:grpSpLocks/>
            </p:cNvGrpSpPr>
            <p:nvPr/>
          </p:nvGrpSpPr>
          <p:grpSpPr bwMode="auto">
            <a:xfrm>
              <a:off x="443" y="1223"/>
              <a:ext cx="384" cy="288"/>
              <a:chOff x="3840" y="1279"/>
              <a:chExt cx="266" cy="310"/>
            </a:xfrm>
          </p:grpSpPr>
          <p:sp>
            <p:nvSpPr>
              <p:cNvPr id="30796" name="Freeform 22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23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24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25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26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27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28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29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30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31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32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33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34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35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36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37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38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39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40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41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42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43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44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45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46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47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48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49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50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51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52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53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5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55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56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57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58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59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60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61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62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63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64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65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66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67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68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6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70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71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72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73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74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75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76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77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8" name="Group 78"/>
            <p:cNvGrpSpPr>
              <a:grpSpLocks/>
            </p:cNvGrpSpPr>
            <p:nvPr/>
          </p:nvGrpSpPr>
          <p:grpSpPr bwMode="auto">
            <a:xfrm>
              <a:off x="5059" y="1215"/>
              <a:ext cx="384" cy="288"/>
              <a:chOff x="3840" y="1279"/>
              <a:chExt cx="266" cy="310"/>
            </a:xfrm>
          </p:grpSpPr>
          <p:sp>
            <p:nvSpPr>
              <p:cNvPr id="30740" name="Freeform 7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8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8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8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8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8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8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8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8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8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8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9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9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9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9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9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9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9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9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9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9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10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10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10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10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10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10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10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10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10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10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11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11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11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11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11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11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11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11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11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11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12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12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12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12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12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12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12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12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12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12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13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13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13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13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13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9" name="Text Box 135"/>
            <p:cNvSpPr txBox="1">
              <a:spLocks noChangeArrowheads="1"/>
            </p:cNvSpPr>
            <p:nvPr/>
          </p:nvSpPr>
          <p:spPr bwMode="auto">
            <a:xfrm>
              <a:off x="3377" y="1173"/>
              <a:ext cx="3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1"/>
                <a:t>… </a:t>
              </a:r>
            </a:p>
          </p:txBody>
        </p:sp>
      </p:grpSp>
      <p:sp>
        <p:nvSpPr>
          <p:cNvPr id="30723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Connection Setup</a:t>
            </a:r>
          </a:p>
        </p:txBody>
      </p:sp>
      <p:sp>
        <p:nvSpPr>
          <p:cNvPr id="30724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711200" y="2487172"/>
            <a:ext cx="8067040" cy="17830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Signaling messages propagate as route is selected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Signaling messages identify connection and setup tables in switches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Typically a connection is identified by a </a:t>
            </a:r>
            <a:r>
              <a:rPr lang="en-US" altLang="en-US" sz="1700" i="1" dirty="0">
                <a:solidFill>
                  <a:srgbClr val="C00000"/>
                </a:solidFill>
              </a:rPr>
              <a:t>local</a:t>
            </a:r>
            <a:r>
              <a:rPr lang="en-US" altLang="en-US" sz="1700" dirty="0">
                <a:solidFill>
                  <a:srgbClr val="C00000"/>
                </a:solidFill>
              </a:rPr>
              <a:t> tag</a:t>
            </a:r>
            <a:r>
              <a:rPr lang="en-US" altLang="en-US" sz="1700" dirty="0"/>
              <a:t>, Virtual Circuit Identifier (VCI)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Each switch only needs to know how to relate an incoming tag in one input to an outgoing tag in the corresponding output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Once tables are setup, packets can flow along path</a:t>
            </a:r>
          </a:p>
        </p:txBody>
      </p:sp>
    </p:spTree>
    <p:extLst>
      <p:ext uri="{BB962C8B-B14F-4D97-AF65-F5344CB8AC3E}">
        <p14:creationId xmlns:p14="http://schemas.microsoft.com/office/powerpoint/2010/main" val="118690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42258" y="92075"/>
            <a:ext cx="5558742" cy="765175"/>
          </a:xfrm>
        </p:spPr>
        <p:txBody>
          <a:bodyPr/>
          <a:lstStyle/>
          <a:p>
            <a:r>
              <a:rPr lang="en-US" altLang="en-US"/>
              <a:t>Shortest Paths &amp; Routing</a:t>
            </a:r>
          </a:p>
        </p:txBody>
      </p:sp>
      <p:sp>
        <p:nvSpPr>
          <p:cNvPr id="12472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15878" y="1085850"/>
            <a:ext cx="6070921" cy="32131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altLang="en-US" dirty="0"/>
              <a:t>Many possible paths connect any given source and to any given destination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Routing involves the selection of the path to be used to accomplish a given transfer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Typically it is possible to attach a cost or distance to a link connecting two nodes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Routing can then be posed as a shortest path problem 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706056"/>
            <a:ext cx="1711566" cy="3592894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6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729204" y="92075"/>
            <a:ext cx="7271795" cy="765175"/>
          </a:xfrm>
        </p:spPr>
        <p:txBody>
          <a:bodyPr/>
          <a:lstStyle/>
          <a:p>
            <a:r>
              <a:rPr lang="en-US" altLang="en-US" dirty="0"/>
              <a:t>Routing Metrics</a:t>
            </a:r>
            <a:endParaRPr lang="en-US" altLang="en-US" i="1" dirty="0"/>
          </a:p>
        </p:txBody>
      </p:sp>
      <p:sp>
        <p:nvSpPr>
          <p:cNvPr id="605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5975" y="1085850"/>
            <a:ext cx="7760824" cy="3057887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Means for measuring desirability of a path</a:t>
            </a:r>
          </a:p>
          <a:p>
            <a:r>
              <a:rPr lang="en-US" altLang="en-US" sz="2000" dirty="0"/>
              <a:t>Path Length = sum of costs or distances</a:t>
            </a:r>
          </a:p>
          <a:p>
            <a:r>
              <a:rPr lang="en-US" altLang="en-US" sz="2000" dirty="0"/>
              <a:t>Possible metrics</a:t>
            </a:r>
          </a:p>
          <a:p>
            <a:pPr lvl="1"/>
            <a:r>
              <a:rPr lang="en-US" altLang="en-US" sz="1800" dirty="0"/>
              <a:t>Hop </a:t>
            </a:r>
            <a:r>
              <a:rPr lang="en-US" altLang="en-US" sz="1800"/>
              <a:t>count: </a:t>
            </a:r>
            <a:r>
              <a:rPr lang="en-US" altLang="en-US" sz="1800" dirty="0"/>
              <a:t>rough measure of resources used</a:t>
            </a:r>
          </a:p>
          <a:p>
            <a:pPr lvl="1"/>
            <a:r>
              <a:rPr lang="en-US" altLang="en-US" sz="1800"/>
              <a:t>Reliability: </a:t>
            </a:r>
            <a:r>
              <a:rPr lang="en-US" altLang="en-US" sz="1800" dirty="0"/>
              <a:t>link availability; BER</a:t>
            </a:r>
          </a:p>
          <a:p>
            <a:pPr lvl="1"/>
            <a:r>
              <a:rPr lang="en-US" altLang="en-US" sz="1800"/>
              <a:t>Delay: </a:t>
            </a:r>
            <a:r>
              <a:rPr lang="en-US" altLang="en-US" sz="1800" dirty="0"/>
              <a:t>sum of delays along path;  complex &amp; dynamic</a:t>
            </a:r>
          </a:p>
          <a:p>
            <a:pPr lvl="1"/>
            <a:r>
              <a:rPr lang="en-US" altLang="en-US" sz="1800"/>
              <a:t>Bandwidth: </a:t>
            </a:r>
            <a:r>
              <a:rPr lang="en-US" altLang="en-US" sz="1800" dirty="0"/>
              <a:t>“available capacity” in a path</a:t>
            </a:r>
          </a:p>
          <a:p>
            <a:pPr lvl="1"/>
            <a:r>
              <a:rPr lang="en-US" altLang="en-US" sz="1800" dirty="0"/>
              <a:t>Load</a:t>
            </a:r>
            <a:r>
              <a:rPr lang="en-US" altLang="en-US" sz="1800"/>
              <a:t>: Link </a:t>
            </a:r>
            <a:r>
              <a:rPr lang="en-US" altLang="en-US" sz="1800" dirty="0"/>
              <a:t>&amp; router utilization along path</a:t>
            </a:r>
          </a:p>
          <a:p>
            <a:pPr lvl="1"/>
            <a:r>
              <a:rPr lang="en-US" altLang="en-US" sz="1800" dirty="0"/>
              <a:t>Cost</a:t>
            </a:r>
            <a:r>
              <a:rPr lang="en-US" altLang="en-US" sz="1800"/>
              <a:t>: $$$</a:t>
            </a:r>
            <a:endParaRPr lang="en-US" altLang="en-US" sz="1800" dirty="0"/>
          </a:p>
          <a:p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82699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7079" y="219918"/>
            <a:ext cx="6871022" cy="637331"/>
          </a:xfrm>
        </p:spPr>
        <p:txBody>
          <a:bodyPr/>
          <a:lstStyle/>
          <a:p>
            <a:r>
              <a:rPr lang="en-US" altLang="en-US"/>
              <a:t>Shortest Path Approaches</a:t>
            </a:r>
          </a:p>
        </p:txBody>
      </p:sp>
      <p:sp>
        <p:nvSpPr>
          <p:cNvPr id="1245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06997" y="1099490"/>
            <a:ext cx="6823276" cy="329889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b="1" dirty="0"/>
              <a:t>Distance Vector Protocols</a:t>
            </a:r>
          </a:p>
          <a:p>
            <a:r>
              <a:rPr lang="en-US" altLang="en-US" sz="1950" dirty="0"/>
              <a:t>Neighbors exchange list of distances to destinations</a:t>
            </a:r>
          </a:p>
          <a:p>
            <a:r>
              <a:rPr lang="en-US" altLang="en-US" sz="1950" dirty="0"/>
              <a:t>Best next-hop determined for each destination</a:t>
            </a:r>
          </a:p>
          <a:p>
            <a:r>
              <a:rPr lang="en-US" altLang="en-US" sz="1950" dirty="0"/>
              <a:t>Bellman-Ford (distributed) shortest path algorithm</a:t>
            </a:r>
          </a:p>
          <a:p>
            <a:pPr>
              <a:spcBef>
                <a:spcPts val="900"/>
              </a:spcBef>
              <a:buFont typeface="Wingdings" charset="2"/>
              <a:buNone/>
            </a:pPr>
            <a:r>
              <a:rPr lang="en-US" altLang="en-US" sz="1950" b="1" dirty="0"/>
              <a:t>Link State Protocols</a:t>
            </a:r>
          </a:p>
          <a:p>
            <a:r>
              <a:rPr lang="en-US" altLang="en-US" sz="1950" dirty="0"/>
              <a:t>Link state information flooded to all routers</a:t>
            </a:r>
          </a:p>
          <a:p>
            <a:r>
              <a:rPr lang="en-US" altLang="en-US" sz="1950" dirty="0"/>
              <a:t>Routers have complete topology information</a:t>
            </a:r>
          </a:p>
          <a:p>
            <a:r>
              <a:rPr lang="en-US" altLang="en-US" sz="1950" dirty="0"/>
              <a:t>Shortest path (&amp; hence next hop) calculated </a:t>
            </a:r>
          </a:p>
          <a:p>
            <a:r>
              <a:rPr lang="en-US" altLang="en-US" sz="1950" dirty="0"/>
              <a:t>Dijkstra (centralized) shortest path algorithm</a:t>
            </a:r>
          </a:p>
          <a:p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787053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AutoShape 3"/>
          <p:cNvSpPr>
            <a:spLocks noChangeArrowheads="1"/>
          </p:cNvSpPr>
          <p:nvPr/>
        </p:nvSpPr>
        <p:spPr bwMode="auto">
          <a:xfrm rot="20345155">
            <a:off x="5964578" y="1354238"/>
            <a:ext cx="1489517" cy="988912"/>
          </a:xfrm>
          <a:prstGeom prst="rightArrow">
            <a:avLst>
              <a:gd name="adj1" fmla="val 50000"/>
              <a:gd name="adj2" fmla="val 38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 dirty="0"/>
              <a:t>San Jose  392</a:t>
            </a:r>
          </a:p>
        </p:txBody>
      </p:sp>
      <p:sp>
        <p:nvSpPr>
          <p:cNvPr id="625668" name="AutoShape 4"/>
          <p:cNvSpPr>
            <a:spLocks noChangeArrowheads="1"/>
          </p:cNvSpPr>
          <p:nvPr/>
        </p:nvSpPr>
        <p:spPr bwMode="auto">
          <a:xfrm>
            <a:off x="1714500" y="3200401"/>
            <a:ext cx="1589485" cy="992981"/>
          </a:xfrm>
          <a:prstGeom prst="leftArrow">
            <a:avLst>
              <a:gd name="adj1" fmla="val 50000"/>
              <a:gd name="adj2" fmla="val 400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596</a:t>
            </a:r>
          </a:p>
        </p:txBody>
      </p:sp>
      <p:sp>
        <p:nvSpPr>
          <p:cNvPr id="625669" name="AutoShape 5"/>
          <p:cNvSpPr>
            <a:spLocks noChangeArrowheads="1"/>
          </p:cNvSpPr>
          <p:nvPr/>
        </p:nvSpPr>
        <p:spPr bwMode="auto">
          <a:xfrm rot="-3475431">
            <a:off x="2171287" y="1320238"/>
            <a:ext cx="971550" cy="1428750"/>
          </a:xfrm>
          <a:prstGeom prst="upArrow">
            <a:avLst>
              <a:gd name="adj1" fmla="val 50000"/>
              <a:gd name="adj2" fmla="val 3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294</a:t>
            </a:r>
          </a:p>
        </p:txBody>
      </p:sp>
      <p:sp>
        <p:nvSpPr>
          <p:cNvPr id="625670" name="AutoShape 6"/>
          <p:cNvSpPr>
            <a:spLocks noChangeArrowheads="1"/>
          </p:cNvSpPr>
          <p:nvPr/>
        </p:nvSpPr>
        <p:spPr bwMode="auto">
          <a:xfrm rot="18463526">
            <a:off x="6435925" y="3011091"/>
            <a:ext cx="1028700" cy="1371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San Jose  250</a:t>
            </a:r>
          </a:p>
        </p:txBody>
      </p:sp>
      <p:pic>
        <p:nvPicPr>
          <p:cNvPr id="625671" name="Picture 7" descr="TN01292_[1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9556" y="1965395"/>
            <a:ext cx="2997994" cy="197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567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03650"/>
            <a:ext cx="7543800" cy="765175"/>
          </a:xfrm>
          <a:noFill/>
          <a:ln/>
        </p:spPr>
        <p:txBody>
          <a:bodyPr/>
          <a:lstStyle/>
          <a:p>
            <a:r>
              <a:rPr lang="en-US" altLang="en-US" sz="2550"/>
              <a:t>Distance Vector</a:t>
            </a:r>
            <a:br>
              <a:rPr lang="en-US" altLang="en-US" sz="2550"/>
            </a:br>
            <a:r>
              <a:rPr lang="en-US" altLang="en-US" sz="2550" i="1"/>
              <a:t>Do you know the way to San Jose?</a:t>
            </a:r>
          </a:p>
        </p:txBody>
      </p:sp>
    </p:spTree>
    <p:extLst>
      <p:ext uri="{BB962C8B-B14F-4D97-AF65-F5344CB8AC3E}">
        <p14:creationId xmlns:p14="http://schemas.microsoft.com/office/powerpoint/2010/main" val="165899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890" y="92075"/>
            <a:ext cx="3001271" cy="765175"/>
          </a:xfrm>
        </p:spPr>
        <p:txBody>
          <a:bodyPr/>
          <a:lstStyle/>
          <a:p>
            <a:r>
              <a:rPr lang="en-US" altLang="en-US"/>
              <a:t>Distance Vector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82801" y="1450588"/>
            <a:ext cx="2940844" cy="2871788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i="1" dirty="0"/>
              <a:t>Local Signpost</a:t>
            </a:r>
          </a:p>
          <a:p>
            <a:r>
              <a:rPr lang="en-US" altLang="en-US" sz="1950" dirty="0"/>
              <a:t>Direction</a:t>
            </a:r>
          </a:p>
          <a:p>
            <a:r>
              <a:rPr lang="en-US" altLang="en-US" sz="1950" dirty="0"/>
              <a:t>Distance</a:t>
            </a:r>
          </a:p>
          <a:p>
            <a:endParaRPr lang="en-US" altLang="en-US" sz="1950" i="1" dirty="0"/>
          </a:p>
          <a:p>
            <a:pPr>
              <a:buFont typeface="Wingdings" charset="2"/>
              <a:buNone/>
            </a:pPr>
            <a:r>
              <a:rPr lang="en-US" altLang="en-US" sz="1950" i="1" dirty="0"/>
              <a:t>Routing Table</a:t>
            </a:r>
          </a:p>
          <a:p>
            <a:pPr>
              <a:buFont typeface="Wingdings" charset="2"/>
              <a:buNone/>
            </a:pPr>
            <a:r>
              <a:rPr lang="en-US" altLang="en-US" sz="1950" dirty="0"/>
              <a:t>For each destination list:</a:t>
            </a:r>
          </a:p>
          <a:p>
            <a:r>
              <a:rPr lang="en-US" altLang="en-US" sz="1950" dirty="0"/>
              <a:t>Next Node</a:t>
            </a:r>
          </a:p>
          <a:p>
            <a:r>
              <a:rPr lang="en-US" altLang="en-US" sz="1950" dirty="0"/>
              <a:t>Distance</a:t>
            </a: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6212" y="393270"/>
            <a:ext cx="3025378" cy="2732484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950" i="1" dirty="0"/>
              <a:t>Table Synthesis</a:t>
            </a:r>
          </a:p>
          <a:p>
            <a:r>
              <a:rPr lang="en-US" altLang="en-US" sz="1950" dirty="0"/>
              <a:t>Neighbors exchange table entries</a:t>
            </a:r>
          </a:p>
          <a:p>
            <a:r>
              <a:rPr lang="en-US" altLang="en-US" sz="1950" dirty="0"/>
              <a:t>Determine current best next hop</a:t>
            </a:r>
          </a:p>
          <a:p>
            <a:r>
              <a:rPr lang="en-US" altLang="en-US" sz="1950" dirty="0"/>
              <a:t>Inform neighbors</a:t>
            </a:r>
          </a:p>
          <a:p>
            <a:pPr marL="557213" lvl="1" indent="-214313"/>
            <a:r>
              <a:rPr lang="en-US" altLang="en-US" sz="1650"/>
              <a:t>Periodically</a:t>
            </a:r>
            <a:endParaRPr lang="en-US" altLang="en-US" sz="1650" dirty="0"/>
          </a:p>
          <a:p>
            <a:pPr marL="557213" lvl="1" indent="-214313"/>
            <a:r>
              <a:rPr lang="en-US" altLang="en-US" sz="1650" dirty="0"/>
              <a:t>After changes</a:t>
            </a:r>
          </a:p>
        </p:txBody>
      </p: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5523645" y="3220844"/>
            <a:ext cx="1575197" cy="1285875"/>
            <a:chOff x="1862" y="3128"/>
            <a:chExt cx="1323" cy="1080"/>
          </a:xfrm>
        </p:grpSpPr>
        <p:sp>
          <p:nvSpPr>
            <p:cNvPr id="626694" name="Rectangle 6"/>
            <p:cNvSpPr>
              <a:spLocks noChangeArrowheads="1"/>
            </p:cNvSpPr>
            <p:nvPr/>
          </p:nvSpPr>
          <p:spPr bwMode="auto">
            <a:xfrm>
              <a:off x="1864" y="3157"/>
              <a:ext cx="1320" cy="1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5" name="Rectangle 7"/>
            <p:cNvSpPr>
              <a:spLocks noChangeArrowheads="1"/>
            </p:cNvSpPr>
            <p:nvPr/>
          </p:nvSpPr>
          <p:spPr bwMode="auto">
            <a:xfrm>
              <a:off x="1862" y="3345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6" name="Rectangle 8"/>
            <p:cNvSpPr>
              <a:spLocks noChangeArrowheads="1"/>
            </p:cNvSpPr>
            <p:nvPr/>
          </p:nvSpPr>
          <p:spPr bwMode="auto">
            <a:xfrm>
              <a:off x="2301" y="3159"/>
              <a:ext cx="385" cy="1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1863" y="3516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9" name="Rectangle 11"/>
            <p:cNvSpPr>
              <a:spLocks noChangeArrowheads="1"/>
            </p:cNvSpPr>
            <p:nvPr/>
          </p:nvSpPr>
          <p:spPr bwMode="auto">
            <a:xfrm>
              <a:off x="1864" y="3687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1865" y="3858"/>
              <a:ext cx="1320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Text Box 13"/>
            <p:cNvSpPr txBox="1">
              <a:spLocks noChangeArrowheads="1"/>
            </p:cNvSpPr>
            <p:nvPr/>
          </p:nvSpPr>
          <p:spPr bwMode="auto">
            <a:xfrm>
              <a:off x="1887" y="3128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dest</a:t>
              </a:r>
            </a:p>
          </p:txBody>
        </p:sp>
        <p:sp>
          <p:nvSpPr>
            <p:cNvPr id="626702" name="Text Box 14"/>
            <p:cNvSpPr txBox="1">
              <a:spLocks noChangeArrowheads="1"/>
            </p:cNvSpPr>
            <p:nvPr/>
          </p:nvSpPr>
          <p:spPr bwMode="auto">
            <a:xfrm>
              <a:off x="2283" y="3134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next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2714" y="3135"/>
              <a:ext cx="3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en-US" sz="1350"/>
                <a:t>dist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41325" y="706056"/>
            <a:ext cx="1711566" cy="3592894"/>
            <a:chOff x="685800" y="609600"/>
            <a:chExt cx="2667000" cy="62484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356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57" y="93039"/>
            <a:ext cx="7263717" cy="765175"/>
          </a:xfrm>
        </p:spPr>
        <p:txBody>
          <a:bodyPr/>
          <a:lstStyle/>
          <a:p>
            <a:r>
              <a:rPr lang="en-US" altLang="en-US"/>
              <a:t>Shortest Path to SJ</a:t>
            </a:r>
          </a:p>
        </p:txBody>
      </p:sp>
      <p:grpSp>
        <p:nvGrpSpPr>
          <p:cNvPr id="627715" name="Group 3"/>
          <p:cNvGrpSpPr>
            <a:grpSpLocks/>
          </p:cNvGrpSpPr>
          <p:nvPr/>
        </p:nvGrpSpPr>
        <p:grpSpPr bwMode="auto">
          <a:xfrm>
            <a:off x="1771650" y="3257550"/>
            <a:ext cx="685800" cy="628650"/>
            <a:chOff x="576" y="2256"/>
            <a:chExt cx="576" cy="528"/>
          </a:xfrm>
        </p:grpSpPr>
        <p:sp>
          <p:nvSpPr>
            <p:cNvPr id="627716" name="Oval 4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17" name="Text Box 5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i</a:t>
              </a:r>
            </a:p>
          </p:txBody>
        </p:sp>
      </p:grpSp>
      <p:grpSp>
        <p:nvGrpSpPr>
          <p:cNvPr id="627718" name="Group 6"/>
          <p:cNvGrpSpPr>
            <a:grpSpLocks/>
          </p:cNvGrpSpPr>
          <p:nvPr/>
        </p:nvGrpSpPr>
        <p:grpSpPr bwMode="auto">
          <a:xfrm>
            <a:off x="3371850" y="2913925"/>
            <a:ext cx="685800" cy="628650"/>
            <a:chOff x="1920" y="2016"/>
            <a:chExt cx="576" cy="528"/>
          </a:xfrm>
        </p:grpSpPr>
        <p:sp>
          <p:nvSpPr>
            <p:cNvPr id="627719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j</a:t>
              </a:r>
            </a:p>
          </p:txBody>
        </p:sp>
      </p:grp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6515100" y="1200150"/>
            <a:ext cx="1314450" cy="114181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6806803" y="1258491"/>
            <a:ext cx="8209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700" b="1" i="1">
                <a:latin typeface="Monotype Corsiva" charset="0"/>
                <a:ea typeface="MS Mincho" charset="-128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700" b="1" i="1" dirty="0">
                <a:latin typeface="Monotype Corsiva" charset="0"/>
                <a:ea typeface="MS Mincho" charset="-128"/>
              </a:rPr>
              <a:t>Jose</a:t>
            </a:r>
          </a:p>
        </p:txBody>
      </p:sp>
      <p:sp>
        <p:nvSpPr>
          <p:cNvPr id="627723" name="Line 11"/>
          <p:cNvSpPr>
            <a:spLocks noChangeShapeType="1"/>
          </p:cNvSpPr>
          <p:nvPr/>
        </p:nvSpPr>
        <p:spPr bwMode="auto">
          <a:xfrm flipV="1">
            <a:off x="2457450" y="3371850"/>
            <a:ext cx="9144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4" name="Freeform 12"/>
          <p:cNvSpPr>
            <a:spLocks/>
          </p:cNvSpPr>
          <p:nvPr/>
        </p:nvSpPr>
        <p:spPr bwMode="auto">
          <a:xfrm>
            <a:off x="4057650" y="1771650"/>
            <a:ext cx="2457450" cy="1552575"/>
          </a:xfrm>
          <a:custGeom>
            <a:avLst/>
            <a:gdLst>
              <a:gd name="T0" fmla="*/ 0 w 2064"/>
              <a:gd name="T1" fmla="*/ 1248 h 1304"/>
              <a:gd name="T2" fmla="*/ 528 w 2064"/>
              <a:gd name="T3" fmla="*/ 1296 h 1304"/>
              <a:gd name="T4" fmla="*/ 816 w 2064"/>
              <a:gd name="T5" fmla="*/ 1200 h 1304"/>
              <a:gd name="T6" fmla="*/ 1008 w 2064"/>
              <a:gd name="T7" fmla="*/ 816 h 1304"/>
              <a:gd name="T8" fmla="*/ 1248 w 2064"/>
              <a:gd name="T9" fmla="*/ 240 h 1304"/>
              <a:gd name="T10" fmla="*/ 2064 w 2064"/>
              <a:gd name="T11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2457450" y="2992521"/>
            <a:ext cx="5834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</a:t>
            </a:r>
            <a:endParaRPr lang="en-US" altLang="en-US" sz="2100" i="1" baseline="-25000" dirty="0"/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3537348" y="2399244"/>
            <a:ext cx="506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  <a:endParaRPr lang="en-US" altLang="en-US" sz="2400" i="1" baseline="-25000" dirty="0"/>
          </a:p>
        </p:txBody>
      </p:sp>
      <p:sp>
        <p:nvSpPr>
          <p:cNvPr id="627727" name="Text Box 15"/>
          <p:cNvSpPr txBox="1">
            <a:spLocks noChangeArrowheads="1"/>
          </p:cNvSpPr>
          <p:nvPr/>
        </p:nvSpPr>
        <p:spPr bwMode="auto">
          <a:xfrm>
            <a:off x="2075260" y="3803864"/>
            <a:ext cx="553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3497661" y="3588875"/>
            <a:ext cx="522446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/>
              <a:t>If </a:t>
            </a:r>
            <a:r>
              <a:rPr lang="en-US" altLang="en-US" sz="2100" i="1"/>
              <a:t>D</a:t>
            </a:r>
            <a:r>
              <a:rPr lang="en-US" altLang="en-US" sz="2100" i="1" baseline="-25000"/>
              <a:t>i</a:t>
            </a:r>
            <a:r>
              <a:rPr lang="en-US" altLang="en-US" sz="2100" i="1"/>
              <a:t> </a:t>
            </a:r>
            <a:r>
              <a:rPr lang="en-US" altLang="en-US" sz="2100"/>
              <a:t>is the shortest distance to SJ from </a:t>
            </a:r>
            <a:r>
              <a:rPr lang="en-US" altLang="en-US" sz="2100" i="1" dirty="0" err="1"/>
              <a:t>i</a:t>
            </a:r>
            <a:endParaRPr lang="en-US" altLang="en-US" sz="2100" i="1" dirty="0"/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/>
              <a:t>and if </a:t>
            </a:r>
            <a:r>
              <a:rPr lang="en-US" altLang="en-US" sz="2100" i="1" dirty="0"/>
              <a:t>j </a:t>
            </a:r>
            <a:r>
              <a:rPr lang="en-US" altLang="en-US" sz="2100" dirty="0"/>
              <a:t>is a neighbor on the shortest path, then  </a:t>
            </a:r>
            <a:r>
              <a:rPr lang="en-US" altLang="en-US" sz="2100" i="1" dirty="0"/>
              <a:t>D</a:t>
            </a:r>
            <a:r>
              <a:rPr lang="en-US" altLang="en-US" sz="2100" i="1" baseline="-25000" dirty="0"/>
              <a:t>i</a:t>
            </a:r>
            <a:r>
              <a:rPr lang="en-US" altLang="en-US" sz="2100" i="1" dirty="0"/>
              <a:t> = </a:t>
            </a:r>
            <a:r>
              <a:rPr lang="en-US" altLang="en-US" sz="2100" i="1" dirty="0" err="1"/>
              <a:t>C</a:t>
            </a:r>
            <a:r>
              <a:rPr lang="en-US" altLang="en-US" sz="2100" i="1" baseline="-25000" dirty="0" err="1"/>
              <a:t>ij</a:t>
            </a:r>
            <a:r>
              <a:rPr lang="en-US" altLang="en-US" sz="2100" i="1" dirty="0"/>
              <a:t> + </a:t>
            </a:r>
            <a:r>
              <a:rPr lang="en-US" altLang="en-US" sz="2100" i="1" dirty="0" err="1"/>
              <a:t>D</a:t>
            </a:r>
            <a:r>
              <a:rPr lang="en-US" altLang="en-US" sz="2100" i="1" baseline="-25000" dirty="0" err="1"/>
              <a:t>j</a:t>
            </a:r>
            <a:endParaRPr lang="en-US" altLang="en-US" sz="2100" i="1" baseline="-25000" dirty="0"/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759618" y="962759"/>
            <a:ext cx="52244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/>
              <a:t>Focus on how nodes find their shortest path to a given destination node, i.e.  SJ</a:t>
            </a:r>
            <a:endParaRPr lang="en-US" altLang="en-US" sz="2100" dirty="0">
              <a:latin typeface="Monotype Corsi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28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Text Box 21"/>
          <p:cNvSpPr txBox="1">
            <a:spLocks noChangeArrowheads="1"/>
          </p:cNvSpPr>
          <p:nvPr/>
        </p:nvSpPr>
        <p:spPr bwMode="auto">
          <a:xfrm>
            <a:off x="638130" y="970721"/>
            <a:ext cx="3785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Router</a:t>
            </a:r>
            <a:r>
              <a:rPr lang="en-US" altLang="en-US" sz="2400" i="1">
                <a:latin typeface="Monotype Corsiva" charset="0"/>
              </a:rPr>
              <a:t> </a:t>
            </a:r>
            <a:r>
              <a:rPr lang="en-US" altLang="en-US" sz="2400" dirty="0" err="1">
                <a:latin typeface="Monotype Corsiva" charset="0"/>
              </a:rPr>
              <a:t>i</a:t>
            </a:r>
            <a:r>
              <a:rPr lang="en-US" altLang="en-US" sz="2400" dirty="0"/>
              <a:t> only has local info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dirty="0"/>
              <a:t>from neighbors </a:t>
            </a:r>
            <a:endParaRPr lang="en-US" altLang="en-US" sz="2400" dirty="0">
              <a:latin typeface="Monotype Corsiva" charset="0"/>
            </a:endParaRP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4229100" y="4300540"/>
            <a:ext cx="524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  <a:r>
              <a:rPr lang="en-US" altLang="en-US" sz="2400" i="1" baseline="-25000" dirty="0"/>
              <a:t>"</a:t>
            </a:r>
          </a:p>
        </p:txBody>
      </p:sp>
      <p:sp>
        <p:nvSpPr>
          <p:cNvPr id="628738" name="Line 2"/>
          <p:cNvSpPr>
            <a:spLocks noChangeShapeType="1"/>
          </p:cNvSpPr>
          <p:nvPr/>
        </p:nvSpPr>
        <p:spPr bwMode="auto">
          <a:xfrm>
            <a:off x="2343150" y="4043363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2931319" y="3933825"/>
            <a:ext cx="51809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ij”</a:t>
            </a:r>
          </a:p>
        </p:txBody>
      </p:sp>
      <p:sp>
        <p:nvSpPr>
          <p:cNvPr id="628741" name="Freeform 5"/>
          <p:cNvSpPr>
            <a:spLocks/>
          </p:cNvSpPr>
          <p:nvPr/>
        </p:nvSpPr>
        <p:spPr bwMode="auto">
          <a:xfrm>
            <a:off x="4171950" y="2580085"/>
            <a:ext cx="2914650" cy="1851422"/>
          </a:xfrm>
          <a:custGeom>
            <a:avLst/>
            <a:gdLst>
              <a:gd name="T0" fmla="*/ 0 w 2448"/>
              <a:gd name="T1" fmla="*/ 1555 h 1555"/>
              <a:gd name="T2" fmla="*/ 586 w 2448"/>
              <a:gd name="T3" fmla="*/ 1200 h 1555"/>
              <a:gd name="T4" fmla="*/ 968 w 2448"/>
              <a:gd name="T5" fmla="*/ 1506 h 1555"/>
              <a:gd name="T6" fmla="*/ 1196 w 2448"/>
              <a:gd name="T7" fmla="*/ 1110 h 1555"/>
              <a:gd name="T8" fmla="*/ 1709 w 2448"/>
              <a:gd name="T9" fmla="*/ 1047 h 1555"/>
              <a:gd name="T10" fmla="*/ 1480 w 2448"/>
              <a:gd name="T11" fmla="*/ 516 h 1555"/>
              <a:gd name="T12" fmla="*/ 2237 w 2448"/>
              <a:gd name="T13" fmla="*/ 643 h 1555"/>
              <a:gd name="T14" fmla="*/ 2448 w 2448"/>
              <a:gd name="T15" fmla="*/ 0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8" h="1555">
                <a:moveTo>
                  <a:pt x="0" y="1555"/>
                </a:moveTo>
                <a:cubicBezTo>
                  <a:pt x="98" y="1496"/>
                  <a:pt x="425" y="1208"/>
                  <a:pt x="586" y="1200"/>
                </a:cubicBezTo>
                <a:cubicBezTo>
                  <a:pt x="747" y="1192"/>
                  <a:pt x="866" y="1521"/>
                  <a:pt x="968" y="1506"/>
                </a:cubicBezTo>
                <a:cubicBezTo>
                  <a:pt x="1070" y="1491"/>
                  <a:pt x="1073" y="1186"/>
                  <a:pt x="1196" y="1110"/>
                </a:cubicBezTo>
                <a:cubicBezTo>
                  <a:pt x="1319" y="1034"/>
                  <a:pt x="1662" y="1146"/>
                  <a:pt x="1709" y="1047"/>
                </a:cubicBezTo>
                <a:cubicBezTo>
                  <a:pt x="1756" y="948"/>
                  <a:pt x="1392" y="583"/>
                  <a:pt x="1480" y="516"/>
                </a:cubicBezTo>
                <a:cubicBezTo>
                  <a:pt x="1568" y="449"/>
                  <a:pt x="2076" y="729"/>
                  <a:pt x="2237" y="643"/>
                </a:cubicBezTo>
                <a:cubicBezTo>
                  <a:pt x="2398" y="557"/>
                  <a:pt x="2404" y="134"/>
                  <a:pt x="244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8743" name="Group 7"/>
          <p:cNvGrpSpPr>
            <a:grpSpLocks/>
          </p:cNvGrpSpPr>
          <p:nvPr/>
        </p:nvGrpSpPr>
        <p:grpSpPr bwMode="auto">
          <a:xfrm>
            <a:off x="1771650" y="3471863"/>
            <a:ext cx="685800" cy="628650"/>
            <a:chOff x="576" y="2256"/>
            <a:chExt cx="576" cy="528"/>
          </a:xfrm>
        </p:grpSpPr>
        <p:sp>
          <p:nvSpPr>
            <p:cNvPr id="628744" name="Oval 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ea typeface="MS Mincho" charset="-128"/>
                </a:rPr>
                <a:t>i</a:t>
              </a:r>
            </a:p>
          </p:txBody>
        </p:sp>
      </p:grpSp>
      <p:grpSp>
        <p:nvGrpSpPr>
          <p:cNvPr id="628746" name="Group 10"/>
          <p:cNvGrpSpPr>
            <a:grpSpLocks/>
          </p:cNvGrpSpPr>
          <p:nvPr/>
        </p:nvGrpSpPr>
        <p:grpSpPr bwMode="auto">
          <a:xfrm>
            <a:off x="6515100" y="1414463"/>
            <a:ext cx="1314450" cy="1141810"/>
            <a:chOff x="4512" y="1008"/>
            <a:chExt cx="1104" cy="959"/>
          </a:xfrm>
        </p:grpSpPr>
        <p:sp>
          <p:nvSpPr>
            <p:cNvPr id="628747" name="Oval 11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8" name="Text Box 12"/>
            <p:cNvSpPr txBox="1">
              <a:spLocks noChangeArrowheads="1"/>
            </p:cNvSpPr>
            <p:nvPr/>
          </p:nvSpPr>
          <p:spPr bwMode="auto">
            <a:xfrm>
              <a:off x="4757" y="1057"/>
              <a:ext cx="81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grpSp>
        <p:nvGrpSpPr>
          <p:cNvPr id="628749" name="Group 13"/>
          <p:cNvGrpSpPr>
            <a:grpSpLocks/>
          </p:cNvGrpSpPr>
          <p:nvPr/>
        </p:nvGrpSpPr>
        <p:grpSpPr bwMode="auto">
          <a:xfrm>
            <a:off x="3371850" y="3186113"/>
            <a:ext cx="685800" cy="628650"/>
            <a:chOff x="1920" y="2016"/>
            <a:chExt cx="576" cy="528"/>
          </a:xfrm>
        </p:grpSpPr>
        <p:sp>
          <p:nvSpPr>
            <p:cNvPr id="628750" name="Oval 14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chemeClr val="bg1"/>
                </a:buClr>
              </a:pPr>
              <a:endParaRPr lang="en-US" altLang="en-US"/>
            </a:p>
          </p:txBody>
        </p:sp>
        <p:sp>
          <p:nvSpPr>
            <p:cNvPr id="628751" name="Text Box 15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>
                  <a:ea typeface="MS Mincho" charset="-128"/>
                </a:rPr>
                <a:t>j</a:t>
              </a:r>
            </a:p>
          </p:txBody>
        </p:sp>
      </p:grpSp>
      <p:sp>
        <p:nvSpPr>
          <p:cNvPr id="628752" name="Line 16"/>
          <p:cNvSpPr>
            <a:spLocks noChangeShapeType="1"/>
          </p:cNvSpPr>
          <p:nvPr/>
        </p:nvSpPr>
        <p:spPr bwMode="auto">
          <a:xfrm flipV="1">
            <a:off x="2457450" y="3586163"/>
            <a:ext cx="9144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3" name="Freeform 17"/>
          <p:cNvSpPr>
            <a:spLocks/>
          </p:cNvSpPr>
          <p:nvPr/>
        </p:nvSpPr>
        <p:spPr bwMode="auto">
          <a:xfrm>
            <a:off x="4057650" y="1985963"/>
            <a:ext cx="2457450" cy="1552575"/>
          </a:xfrm>
          <a:custGeom>
            <a:avLst/>
            <a:gdLst>
              <a:gd name="T0" fmla="*/ 0 w 2064"/>
              <a:gd name="T1" fmla="*/ 1248 h 1304"/>
              <a:gd name="T2" fmla="*/ 528 w 2064"/>
              <a:gd name="T3" fmla="*/ 1296 h 1304"/>
              <a:gd name="T4" fmla="*/ 816 w 2064"/>
              <a:gd name="T5" fmla="*/ 1200 h 1304"/>
              <a:gd name="T6" fmla="*/ 1008 w 2064"/>
              <a:gd name="T7" fmla="*/ 816 h 1304"/>
              <a:gd name="T8" fmla="*/ 1248 w 2064"/>
              <a:gd name="T9" fmla="*/ 240 h 1304"/>
              <a:gd name="T10" fmla="*/ 2064 w 2064"/>
              <a:gd name="T11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2457450" y="3282553"/>
            <a:ext cx="45878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3943350" y="2981325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</a:t>
            </a:r>
          </a:p>
        </p:txBody>
      </p:sp>
      <p:sp>
        <p:nvSpPr>
          <p:cNvPr id="628756" name="Text Box 20"/>
          <p:cNvSpPr txBox="1">
            <a:spLocks noChangeArrowheads="1"/>
          </p:cNvSpPr>
          <p:nvPr/>
        </p:nvSpPr>
        <p:spPr bwMode="auto">
          <a:xfrm>
            <a:off x="1439534" y="3869680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</a:p>
        </p:txBody>
      </p:sp>
      <p:grpSp>
        <p:nvGrpSpPr>
          <p:cNvPr id="628758" name="Group 22"/>
          <p:cNvGrpSpPr>
            <a:grpSpLocks/>
          </p:cNvGrpSpPr>
          <p:nvPr/>
        </p:nvGrpSpPr>
        <p:grpSpPr bwMode="auto">
          <a:xfrm>
            <a:off x="3486150" y="4100513"/>
            <a:ext cx="685800" cy="628650"/>
            <a:chOff x="1968" y="3264"/>
            <a:chExt cx="576" cy="528"/>
          </a:xfrm>
        </p:grpSpPr>
        <p:sp>
          <p:nvSpPr>
            <p:cNvPr id="628759" name="Oval 23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0" name="Text Box 24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i="1">
                  <a:ea typeface="MS Mincho" charset="-128"/>
                </a:rPr>
                <a:t>j"</a:t>
              </a:r>
            </a:p>
          </p:txBody>
        </p:sp>
      </p:grpSp>
      <p:sp>
        <p:nvSpPr>
          <p:cNvPr id="628761" name="Text Box 25"/>
          <p:cNvSpPr txBox="1">
            <a:spLocks noChangeArrowheads="1"/>
          </p:cNvSpPr>
          <p:nvPr/>
        </p:nvSpPr>
        <p:spPr bwMode="auto">
          <a:xfrm>
            <a:off x="1600201" y="2700337"/>
            <a:ext cx="4924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i="1"/>
              <a:t>C</a:t>
            </a:r>
            <a:r>
              <a:rPr lang="en-US" altLang="en-US" sz="2100" i="1" baseline="-25000"/>
              <a:t>ij'</a:t>
            </a:r>
          </a:p>
        </p:txBody>
      </p: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2400300" y="2271713"/>
            <a:ext cx="685800" cy="628650"/>
            <a:chOff x="1056" y="1728"/>
            <a:chExt cx="576" cy="528"/>
          </a:xfrm>
        </p:grpSpPr>
        <p:sp>
          <p:nvSpPr>
            <p:cNvPr id="628763" name="Oval 27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4" name="Text Box 28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>
                  <a:ea typeface="MS Mincho" charset="-128"/>
                </a:rPr>
                <a:t>j'</a:t>
              </a:r>
            </a:p>
          </p:txBody>
        </p:sp>
      </p:grpSp>
      <p:sp>
        <p:nvSpPr>
          <p:cNvPr id="628765" name="Line 29"/>
          <p:cNvSpPr>
            <a:spLocks noChangeShapeType="1"/>
          </p:cNvSpPr>
          <p:nvPr/>
        </p:nvSpPr>
        <p:spPr bwMode="auto">
          <a:xfrm flipV="1">
            <a:off x="2114550" y="2843213"/>
            <a:ext cx="40005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6" name="Text Box 30"/>
          <p:cNvSpPr txBox="1">
            <a:spLocks noChangeArrowheads="1"/>
          </p:cNvSpPr>
          <p:nvPr/>
        </p:nvSpPr>
        <p:spPr bwMode="auto">
          <a:xfrm>
            <a:off x="2171700" y="1895475"/>
            <a:ext cx="49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400" i="1"/>
              <a:t>D</a:t>
            </a:r>
            <a:r>
              <a:rPr lang="en-US" altLang="en-US" sz="2400" i="1" baseline="-25000"/>
              <a:t>j'</a:t>
            </a:r>
          </a:p>
        </p:txBody>
      </p:sp>
      <p:sp>
        <p:nvSpPr>
          <p:cNvPr id="628767" name="Freeform 31"/>
          <p:cNvSpPr>
            <a:spLocks/>
          </p:cNvSpPr>
          <p:nvPr/>
        </p:nvSpPr>
        <p:spPr bwMode="auto">
          <a:xfrm>
            <a:off x="3086100" y="1531144"/>
            <a:ext cx="3429000" cy="1376363"/>
          </a:xfrm>
          <a:custGeom>
            <a:avLst/>
            <a:gdLst>
              <a:gd name="T0" fmla="*/ 0 w 2880"/>
              <a:gd name="T1" fmla="*/ 1022 h 1156"/>
              <a:gd name="T2" fmla="*/ 737 w 2880"/>
              <a:gd name="T3" fmla="*/ 1056 h 1156"/>
              <a:gd name="T4" fmla="*/ 691 w 2880"/>
              <a:gd name="T5" fmla="*/ 420 h 1156"/>
              <a:gd name="T6" fmla="*/ 1407 w 2880"/>
              <a:gd name="T7" fmla="*/ 718 h 1156"/>
              <a:gd name="T8" fmla="*/ 1699 w 2880"/>
              <a:gd name="T9" fmla="*/ 75 h 1156"/>
              <a:gd name="T10" fmla="*/ 2256 w 2880"/>
              <a:gd name="T11" fmla="*/ 267 h 1156"/>
              <a:gd name="T12" fmla="*/ 2880 w 2880"/>
              <a:gd name="T13" fmla="*/ 142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156">
                <a:moveTo>
                  <a:pt x="0" y="1022"/>
                </a:moveTo>
                <a:cubicBezTo>
                  <a:pt x="273" y="1042"/>
                  <a:pt x="622" y="1156"/>
                  <a:pt x="737" y="1056"/>
                </a:cubicBezTo>
                <a:cubicBezTo>
                  <a:pt x="852" y="956"/>
                  <a:pt x="579" y="476"/>
                  <a:pt x="691" y="420"/>
                </a:cubicBezTo>
                <a:cubicBezTo>
                  <a:pt x="803" y="364"/>
                  <a:pt x="1239" y="776"/>
                  <a:pt x="1407" y="718"/>
                </a:cubicBezTo>
                <a:cubicBezTo>
                  <a:pt x="1575" y="660"/>
                  <a:pt x="1558" y="150"/>
                  <a:pt x="1699" y="75"/>
                </a:cubicBezTo>
                <a:cubicBezTo>
                  <a:pt x="1840" y="0"/>
                  <a:pt x="2059" y="256"/>
                  <a:pt x="2256" y="267"/>
                </a:cubicBezTo>
                <a:cubicBezTo>
                  <a:pt x="2453" y="278"/>
                  <a:pt x="2750" y="168"/>
                  <a:pt x="2880" y="14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8" name="Text Box 32"/>
          <p:cNvSpPr txBox="1">
            <a:spLocks noChangeArrowheads="1"/>
          </p:cNvSpPr>
          <p:nvPr/>
        </p:nvSpPr>
        <p:spPr bwMode="auto">
          <a:xfrm>
            <a:off x="5551885" y="3882629"/>
            <a:ext cx="2048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/>
              <a:t>Pick current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/>
              <a:t>shortest path </a:t>
            </a:r>
            <a:endParaRPr lang="en-US" altLang="en-US" sz="2400">
              <a:latin typeface="Monotype Corsiva" charset="0"/>
            </a:endParaRPr>
          </a:p>
        </p:txBody>
      </p:sp>
      <p:sp>
        <p:nvSpPr>
          <p:cNvPr id="62877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But we don’t know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495900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730228" cy="408027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</p:spTree>
    <p:extLst>
      <p:ext uri="{BB962C8B-B14F-4D97-AF65-F5344CB8AC3E}">
        <p14:creationId xmlns:p14="http://schemas.microsoft.com/office/powerpoint/2010/main" val="1538052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353292" cy="40231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grpSp>
        <p:nvGrpSpPr>
          <p:cNvPr id="1246252" name="Group 1068"/>
          <p:cNvGrpSpPr>
            <a:grpSpLocks/>
          </p:cNvGrpSpPr>
          <p:nvPr/>
        </p:nvGrpSpPr>
        <p:grpSpPr bwMode="auto">
          <a:xfrm>
            <a:off x="5143500" y="571500"/>
            <a:ext cx="2318147" cy="2514600"/>
            <a:chOff x="3360" y="480"/>
            <a:chExt cx="1947" cy="2112"/>
          </a:xfrm>
        </p:grpSpPr>
        <p:sp>
          <p:nvSpPr>
            <p:cNvPr id="1246253" name="Line 1069"/>
            <p:cNvSpPr>
              <a:spLocks noChangeShapeType="1"/>
            </p:cNvSpPr>
            <p:nvPr/>
          </p:nvSpPr>
          <p:spPr bwMode="auto">
            <a:xfrm flipH="1">
              <a:off x="4944" y="2016"/>
              <a:ext cx="14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54" name="Text Box 1070"/>
            <p:cNvSpPr txBox="1">
              <a:spLocks noChangeArrowheads="1"/>
            </p:cNvSpPr>
            <p:nvPr/>
          </p:nvSpPr>
          <p:spPr bwMode="auto">
            <a:xfrm>
              <a:off x="4320" y="480"/>
              <a:ext cx="98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SJ sends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accurate info</a:t>
              </a:r>
            </a:p>
          </p:txBody>
        </p:sp>
        <p:sp>
          <p:nvSpPr>
            <p:cNvPr id="1246255" name="Line 1071"/>
            <p:cNvSpPr>
              <a:spLocks noChangeShapeType="1"/>
            </p:cNvSpPr>
            <p:nvPr/>
          </p:nvSpPr>
          <p:spPr bwMode="auto">
            <a:xfrm flipH="1">
              <a:off x="3840" y="1728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56" name="Line 1072"/>
            <p:cNvSpPr>
              <a:spLocks noChangeShapeType="1"/>
            </p:cNvSpPr>
            <p:nvPr/>
          </p:nvSpPr>
          <p:spPr bwMode="auto">
            <a:xfrm flipH="1" flipV="1">
              <a:off x="3360" y="1008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244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Distance Vector Works</a:t>
            </a:r>
          </a:p>
        </p:txBody>
      </p:sp>
      <p:grpSp>
        <p:nvGrpSpPr>
          <p:cNvPr id="1246211" name="Group 1027"/>
          <p:cNvGrpSpPr>
            <a:grpSpLocks/>
          </p:cNvGrpSpPr>
          <p:nvPr/>
        </p:nvGrpSpPr>
        <p:grpSpPr bwMode="auto">
          <a:xfrm>
            <a:off x="6515100" y="1200150"/>
            <a:ext cx="1314450" cy="1141810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73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 b="1" i="1" dirty="0">
                  <a:latin typeface="Monotype Corsiva" charset="0"/>
                  <a:ea typeface="MS Mincho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842273" y="548879"/>
            <a:ext cx="2987278" cy="3131344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413523" y="663178"/>
            <a:ext cx="3556074" cy="40231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1714500" y="777478"/>
            <a:ext cx="2686050" cy="3908822"/>
          </a:xfrm>
          <a:custGeom>
            <a:avLst/>
            <a:gdLst>
              <a:gd name="T0" fmla="*/ 13 w 2509"/>
              <a:gd name="T1" fmla="*/ 0 h 2630"/>
              <a:gd name="T2" fmla="*/ 13 w 2509"/>
              <a:gd name="T3" fmla="*/ 317 h 2630"/>
              <a:gd name="T4" fmla="*/ 90 w 2509"/>
              <a:gd name="T5" fmla="*/ 825 h 2630"/>
              <a:gd name="T6" fmla="*/ 301 w 2509"/>
              <a:gd name="T7" fmla="*/ 1363 h 2630"/>
              <a:gd name="T8" fmla="*/ 781 w 2509"/>
              <a:gd name="T9" fmla="*/ 1939 h 2630"/>
              <a:gd name="T10" fmla="*/ 1597 w 2509"/>
              <a:gd name="T11" fmla="*/ 2323 h 2630"/>
              <a:gd name="T12" fmla="*/ 2509 w 2509"/>
              <a:gd name="T13" fmla="*/ 2630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8572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200650" y="23431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6743700" y="30861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971800" y="9715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600450" y="2457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514850" y="36004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1371600" y="10858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943100" y="291465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3257550" y="3886200"/>
            <a:ext cx="5715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686301" y="17145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3200401" y="182880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1543051" y="2000251"/>
            <a:ext cx="838691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From SJ</a:t>
            </a:r>
          </a:p>
        </p:txBody>
      </p:sp>
      <p:grpSp>
        <p:nvGrpSpPr>
          <p:cNvPr id="1246229" name="Group 1045"/>
          <p:cNvGrpSpPr>
            <a:grpSpLocks/>
          </p:cNvGrpSpPr>
          <p:nvPr/>
        </p:nvGrpSpPr>
        <p:grpSpPr bwMode="auto">
          <a:xfrm>
            <a:off x="3543300" y="1085850"/>
            <a:ext cx="3886200" cy="2743200"/>
            <a:chOff x="2016" y="912"/>
            <a:chExt cx="3264" cy="2304"/>
          </a:xfrm>
        </p:grpSpPr>
        <p:sp>
          <p:nvSpPr>
            <p:cNvPr id="1246230" name="Line 1046"/>
            <p:cNvSpPr>
              <a:spLocks noChangeShapeType="1"/>
            </p:cNvSpPr>
            <p:nvPr/>
          </p:nvSpPr>
          <p:spPr bwMode="auto">
            <a:xfrm flipH="1">
              <a:off x="2016" y="960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1" name="Line 1047"/>
            <p:cNvSpPr>
              <a:spLocks noChangeShapeType="1"/>
            </p:cNvSpPr>
            <p:nvPr/>
          </p:nvSpPr>
          <p:spPr bwMode="auto">
            <a:xfrm flipH="1">
              <a:off x="2448" y="1152"/>
              <a:ext cx="528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2" name="Line 1048"/>
            <p:cNvSpPr>
              <a:spLocks noChangeShapeType="1"/>
            </p:cNvSpPr>
            <p:nvPr/>
          </p:nvSpPr>
          <p:spPr bwMode="auto">
            <a:xfrm>
              <a:off x="3360" y="912"/>
              <a:ext cx="124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3" name="Line 1049"/>
            <p:cNvSpPr>
              <a:spLocks noChangeShapeType="1"/>
            </p:cNvSpPr>
            <p:nvPr/>
          </p:nvSpPr>
          <p:spPr bwMode="auto">
            <a:xfrm flipH="1">
              <a:off x="2544" y="2256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4" name="Line 1050"/>
            <p:cNvSpPr>
              <a:spLocks noChangeShapeType="1"/>
            </p:cNvSpPr>
            <p:nvPr/>
          </p:nvSpPr>
          <p:spPr bwMode="auto">
            <a:xfrm flipH="1">
              <a:off x="3264" y="2448"/>
              <a:ext cx="288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5" name="Line 1051"/>
            <p:cNvSpPr>
              <a:spLocks noChangeShapeType="1"/>
            </p:cNvSpPr>
            <p:nvPr/>
          </p:nvSpPr>
          <p:spPr bwMode="auto">
            <a:xfrm flipH="1">
              <a:off x="3312" y="2976"/>
              <a:ext cx="13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6" name="Line 1052"/>
            <p:cNvSpPr>
              <a:spLocks noChangeShapeType="1"/>
            </p:cNvSpPr>
            <p:nvPr/>
          </p:nvSpPr>
          <p:spPr bwMode="auto">
            <a:xfrm flipV="1">
              <a:off x="3936" y="1824"/>
              <a:ext cx="72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37" name="Line 1053"/>
            <p:cNvSpPr>
              <a:spLocks noChangeShapeType="1"/>
            </p:cNvSpPr>
            <p:nvPr/>
          </p:nvSpPr>
          <p:spPr bwMode="auto">
            <a:xfrm flipV="1">
              <a:off x="5136" y="1968"/>
              <a:ext cx="144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6257" name="Text Box 1073"/>
          <p:cNvSpPr txBox="1">
            <a:spLocks noChangeArrowheads="1"/>
          </p:cNvSpPr>
          <p:nvPr/>
        </p:nvSpPr>
        <p:spPr bwMode="auto">
          <a:xfrm>
            <a:off x="6557962" y="3563541"/>
            <a:ext cx="15600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350"/>
              <a:t>Hop-1 nodes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calculate current 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(next hop, dist), &amp;</a:t>
            </a:r>
          </a:p>
          <a:p>
            <a:pPr algn="l">
              <a:buClr>
                <a:schemeClr val="bg1"/>
              </a:buClr>
            </a:pPr>
            <a:r>
              <a:rPr lang="en-US" altLang="en-US" sz="1350"/>
              <a:t>send to neighbors</a:t>
            </a:r>
          </a:p>
        </p:txBody>
      </p:sp>
    </p:spTree>
    <p:extLst>
      <p:ext uri="{BB962C8B-B14F-4D97-AF65-F5344CB8AC3E}">
        <p14:creationId xmlns:p14="http://schemas.microsoft.com/office/powerpoint/2010/main" val="1768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0"/>
          <p:cNvGrpSpPr>
            <a:grpSpLocks/>
          </p:cNvGrpSpPr>
          <p:nvPr/>
        </p:nvGrpSpPr>
        <p:grpSpPr bwMode="auto">
          <a:xfrm>
            <a:off x="1122601" y="1109578"/>
            <a:ext cx="3255169" cy="3160088"/>
            <a:chOff x="496" y="1093"/>
            <a:chExt cx="2734" cy="273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496" y="1515"/>
              <a:ext cx="2734" cy="231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661" y="1093"/>
              <a:ext cx="471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Input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VCI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508" y="1093"/>
              <a:ext cx="592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Output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port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2414" y="1093"/>
              <a:ext cx="592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Output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VCI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360" y="2539"/>
              <a:ext cx="968" cy="279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96" y="2602"/>
              <a:ext cx="2734" cy="16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496" y="3507"/>
              <a:ext cx="2734" cy="16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496" y="2204"/>
              <a:ext cx="2734" cy="1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496" y="1697"/>
              <a:ext cx="2734" cy="1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62" y="1507"/>
              <a:ext cx="0" cy="23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749" y="2167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15</a:t>
              </a: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55" y="2191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15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773" y="3483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58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91" y="1685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13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79" y="260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13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91" y="3483"/>
              <a:ext cx="18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7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761" y="260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27</a:t>
              </a: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316" y="1514"/>
              <a:ext cx="0" cy="23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761" y="167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12</a:t>
              </a: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97" y="167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44</a:t>
              </a: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609" y="2191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23</a:t>
              </a: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609" y="2578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16</a:t>
              </a:r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2645" y="3495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34</a:t>
              </a:r>
            </a:p>
          </p:txBody>
        </p:sp>
      </p:grpSp>
      <p:sp>
        <p:nvSpPr>
          <p:cNvPr id="3277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>
                <a:solidFill>
                  <a:srgbClr val="0000CC"/>
                </a:solidFill>
              </a:rPr>
              <a:t>Virtual Circuit Forwarding Tables</a:t>
            </a:r>
          </a:p>
        </p:txBody>
      </p:sp>
      <p:sp>
        <p:nvSpPr>
          <p:cNvPr id="32772" name="Rectangle 33"/>
          <p:cNvSpPr>
            <a:spLocks noGrp="1" noChangeArrowheads="1"/>
          </p:cNvSpPr>
          <p:nvPr>
            <p:ph type="body" sz="half" idx="2"/>
          </p:nvPr>
        </p:nvSpPr>
        <p:spPr>
          <a:xfrm>
            <a:off x="4726622" y="1370393"/>
            <a:ext cx="3675698" cy="28992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Each input port of packet switch has a forwarding table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Lookup entry for </a:t>
            </a:r>
            <a:r>
              <a:rPr lang="en-US" altLang="en-US" sz="1700" dirty="0">
                <a:solidFill>
                  <a:srgbClr val="0000CC"/>
                </a:solidFill>
              </a:rPr>
              <a:t>per-link/port VCI</a:t>
            </a:r>
            <a:r>
              <a:rPr lang="en-US" altLang="en-US" sz="1700" dirty="0"/>
              <a:t> of incoming packet</a:t>
            </a:r>
            <a:endParaRPr lang="en-US" altLang="en-US" sz="17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Determine output port (next hop) and insert VCI for next link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Very high speeds are possible (HW-based)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Table can also include priority or other information about how packet should be treated</a:t>
            </a:r>
          </a:p>
        </p:txBody>
      </p:sp>
    </p:spTree>
    <p:extLst>
      <p:ext uri="{BB962C8B-B14F-4D97-AF65-F5344CB8AC3E}">
        <p14:creationId xmlns:p14="http://schemas.microsoft.com/office/powerpoint/2010/main" val="2993671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12785" y="213213"/>
            <a:ext cx="6457951" cy="4380310"/>
            <a:chOff x="1371600" y="548879"/>
            <a:chExt cx="6457951" cy="4380310"/>
          </a:xfrm>
        </p:grpSpPr>
        <p:grpSp>
          <p:nvGrpSpPr>
            <p:cNvPr id="1246211" name="Group 1027"/>
            <p:cNvGrpSpPr>
              <a:grpSpLocks/>
            </p:cNvGrpSpPr>
            <p:nvPr/>
          </p:nvGrpSpPr>
          <p:grpSpPr bwMode="auto">
            <a:xfrm>
              <a:off x="6515100" y="1200150"/>
              <a:ext cx="1314450" cy="1141810"/>
              <a:chOff x="4512" y="1008"/>
              <a:chExt cx="1104" cy="959"/>
            </a:xfrm>
          </p:grpSpPr>
          <p:sp>
            <p:nvSpPr>
              <p:cNvPr id="1246212" name="Oval 102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1104" cy="9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13" name="Text Box 1029"/>
              <p:cNvSpPr txBox="1">
                <a:spLocks noChangeArrowheads="1"/>
              </p:cNvSpPr>
              <p:nvPr/>
            </p:nvSpPr>
            <p:spPr bwMode="auto">
              <a:xfrm>
                <a:off x="4757" y="1057"/>
                <a:ext cx="731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700" b="1" i="1">
                    <a:latin typeface="Monotype Corsiva" charset="0"/>
                    <a:ea typeface="MS Mincho" charset="-128"/>
                  </a:rPr>
                  <a:t>Jack Dark </a:t>
                </a:r>
                <a:endParaRPr lang="en-US" altLang="en-US" sz="2700" b="1" i="1" dirty="0">
                  <a:latin typeface="Monotype Corsiva" charset="0"/>
                  <a:ea typeface="MS Mincho" charset="-128"/>
                </a:endParaRPr>
              </a:p>
            </p:txBody>
          </p:sp>
        </p:grpSp>
        <p:sp>
          <p:nvSpPr>
            <p:cNvPr id="1246214" name="Freeform 1030"/>
            <p:cNvSpPr>
              <a:spLocks/>
            </p:cNvSpPr>
            <p:nvPr/>
          </p:nvSpPr>
          <p:spPr bwMode="auto">
            <a:xfrm>
              <a:off x="4842273" y="548879"/>
              <a:ext cx="2987278" cy="3131344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5" name="Freeform 1031"/>
            <p:cNvSpPr>
              <a:spLocks/>
            </p:cNvSpPr>
            <p:nvPr/>
          </p:nvSpPr>
          <p:spPr bwMode="auto">
            <a:xfrm>
              <a:off x="3413523" y="663178"/>
              <a:ext cx="3730228" cy="4080272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6" name="Freeform 1032"/>
            <p:cNvSpPr>
              <a:spLocks/>
            </p:cNvSpPr>
            <p:nvPr/>
          </p:nvSpPr>
          <p:spPr bwMode="auto">
            <a:xfrm>
              <a:off x="1714500" y="777478"/>
              <a:ext cx="2686050" cy="3908822"/>
            </a:xfrm>
            <a:custGeom>
              <a:avLst/>
              <a:gdLst>
                <a:gd name="T0" fmla="*/ 13 w 2509"/>
                <a:gd name="T1" fmla="*/ 0 h 2630"/>
                <a:gd name="T2" fmla="*/ 13 w 2509"/>
                <a:gd name="T3" fmla="*/ 317 h 2630"/>
                <a:gd name="T4" fmla="*/ 90 w 2509"/>
                <a:gd name="T5" fmla="*/ 825 h 2630"/>
                <a:gd name="T6" fmla="*/ 301 w 2509"/>
                <a:gd name="T7" fmla="*/ 1363 h 2630"/>
                <a:gd name="T8" fmla="*/ 781 w 2509"/>
                <a:gd name="T9" fmla="*/ 1939 h 2630"/>
                <a:gd name="T10" fmla="*/ 1597 w 2509"/>
                <a:gd name="T11" fmla="*/ 2323 h 2630"/>
                <a:gd name="T12" fmla="*/ 2509 w 2509"/>
                <a:gd name="T13" fmla="*/ 263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9" h="2630">
                  <a:moveTo>
                    <a:pt x="13" y="0"/>
                  </a:moveTo>
                  <a:cubicBezTo>
                    <a:pt x="13" y="53"/>
                    <a:pt x="0" y="180"/>
                    <a:pt x="13" y="317"/>
                  </a:cubicBezTo>
                  <a:cubicBezTo>
                    <a:pt x="26" y="454"/>
                    <a:pt x="42" y="651"/>
                    <a:pt x="90" y="825"/>
                  </a:cubicBezTo>
                  <a:cubicBezTo>
                    <a:pt x="138" y="999"/>
                    <a:pt x="186" y="1177"/>
                    <a:pt x="301" y="1363"/>
                  </a:cubicBezTo>
                  <a:cubicBezTo>
                    <a:pt x="416" y="1549"/>
                    <a:pt x="565" y="1779"/>
                    <a:pt x="781" y="1939"/>
                  </a:cubicBezTo>
                  <a:cubicBezTo>
                    <a:pt x="997" y="2099"/>
                    <a:pt x="1309" y="2208"/>
                    <a:pt x="1597" y="2323"/>
                  </a:cubicBezTo>
                  <a:cubicBezTo>
                    <a:pt x="1885" y="2438"/>
                    <a:pt x="2319" y="2566"/>
                    <a:pt x="2509" y="2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17" name="Oval 1033"/>
            <p:cNvSpPr>
              <a:spLocks noChangeArrowheads="1"/>
            </p:cNvSpPr>
            <p:nvPr/>
          </p:nvSpPr>
          <p:spPr bwMode="auto">
            <a:xfrm>
              <a:off x="4572000" y="8572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8" name="Oval 1034"/>
            <p:cNvSpPr>
              <a:spLocks noChangeArrowheads="1"/>
            </p:cNvSpPr>
            <p:nvPr/>
          </p:nvSpPr>
          <p:spPr bwMode="auto">
            <a:xfrm>
              <a:off x="5200650" y="23431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9" name="Oval 1035"/>
            <p:cNvSpPr>
              <a:spLocks noChangeArrowheads="1"/>
            </p:cNvSpPr>
            <p:nvPr/>
          </p:nvSpPr>
          <p:spPr bwMode="auto">
            <a:xfrm>
              <a:off x="6743700" y="308610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0" name="Oval 1036"/>
            <p:cNvSpPr>
              <a:spLocks noChangeArrowheads="1"/>
            </p:cNvSpPr>
            <p:nvPr/>
          </p:nvSpPr>
          <p:spPr bwMode="auto">
            <a:xfrm>
              <a:off x="2971800" y="9715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1" name="Oval 1037"/>
            <p:cNvSpPr>
              <a:spLocks noChangeArrowheads="1"/>
            </p:cNvSpPr>
            <p:nvPr/>
          </p:nvSpPr>
          <p:spPr bwMode="auto">
            <a:xfrm>
              <a:off x="3600450" y="24574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2" name="Oval 1038"/>
            <p:cNvSpPr>
              <a:spLocks noChangeArrowheads="1"/>
            </p:cNvSpPr>
            <p:nvPr/>
          </p:nvSpPr>
          <p:spPr bwMode="auto">
            <a:xfrm>
              <a:off x="4514850" y="36004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3" name="Oval 1039"/>
            <p:cNvSpPr>
              <a:spLocks noChangeArrowheads="1"/>
            </p:cNvSpPr>
            <p:nvPr/>
          </p:nvSpPr>
          <p:spPr bwMode="auto">
            <a:xfrm>
              <a:off x="1371600" y="10858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4" name="Oval 1040"/>
            <p:cNvSpPr>
              <a:spLocks noChangeArrowheads="1"/>
            </p:cNvSpPr>
            <p:nvPr/>
          </p:nvSpPr>
          <p:spPr bwMode="auto">
            <a:xfrm>
              <a:off x="1943100" y="29146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5" name="Oval 1041"/>
            <p:cNvSpPr>
              <a:spLocks noChangeArrowheads="1"/>
            </p:cNvSpPr>
            <p:nvPr/>
          </p:nvSpPr>
          <p:spPr bwMode="auto">
            <a:xfrm>
              <a:off x="3257550" y="388620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26" name="Text Box 1042"/>
            <p:cNvSpPr txBox="1">
              <a:spLocks noChangeArrowheads="1"/>
            </p:cNvSpPr>
            <p:nvPr/>
          </p:nvSpPr>
          <p:spPr bwMode="auto">
            <a:xfrm>
              <a:off x="4686301" y="171450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 Hop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sp>
          <p:nvSpPr>
            <p:cNvPr id="1246227" name="Text Box 1043"/>
            <p:cNvSpPr txBox="1">
              <a:spLocks noChangeArrowheads="1"/>
            </p:cNvSpPr>
            <p:nvPr/>
          </p:nvSpPr>
          <p:spPr bwMode="auto">
            <a:xfrm>
              <a:off x="3200401" y="182880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 Hops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sp>
          <p:nvSpPr>
            <p:cNvPr id="1246228" name="Text Box 1044"/>
            <p:cNvSpPr txBox="1">
              <a:spLocks noChangeArrowheads="1"/>
            </p:cNvSpPr>
            <p:nvPr/>
          </p:nvSpPr>
          <p:spPr bwMode="auto">
            <a:xfrm>
              <a:off x="1543051" y="2000251"/>
              <a:ext cx="838691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 Hops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From SJ</a:t>
              </a:r>
            </a:p>
          </p:txBody>
        </p:sp>
        <p:grpSp>
          <p:nvGrpSpPr>
            <p:cNvPr id="1246238" name="Group 1054"/>
            <p:cNvGrpSpPr>
              <a:grpSpLocks/>
            </p:cNvGrpSpPr>
            <p:nvPr/>
          </p:nvGrpSpPr>
          <p:grpSpPr bwMode="auto">
            <a:xfrm>
              <a:off x="1943100" y="1257301"/>
              <a:ext cx="5001816" cy="3671888"/>
              <a:chOff x="672" y="1056"/>
              <a:chExt cx="4201" cy="3084"/>
            </a:xfrm>
          </p:grpSpPr>
          <p:grpSp>
            <p:nvGrpSpPr>
              <p:cNvPr id="1246239" name="Group 1055"/>
              <p:cNvGrpSpPr>
                <a:grpSpLocks/>
              </p:cNvGrpSpPr>
              <p:nvPr/>
            </p:nvGrpSpPr>
            <p:grpSpPr bwMode="auto">
              <a:xfrm>
                <a:off x="672" y="1056"/>
                <a:ext cx="4128" cy="2400"/>
                <a:chOff x="672" y="1056"/>
                <a:chExt cx="4128" cy="2400"/>
              </a:xfrm>
            </p:grpSpPr>
            <p:sp>
              <p:nvSpPr>
                <p:cNvPr id="1246240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672" y="1056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1" name="Line 1057"/>
                <p:cNvSpPr>
                  <a:spLocks noChangeShapeType="1"/>
                </p:cNvSpPr>
                <p:nvPr/>
              </p:nvSpPr>
              <p:spPr bwMode="auto">
                <a:xfrm flipH="1">
                  <a:off x="1008" y="1248"/>
                  <a:ext cx="624" cy="120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2" name="Line 1058"/>
                <p:cNvSpPr>
                  <a:spLocks noChangeShapeType="1"/>
                </p:cNvSpPr>
                <p:nvPr/>
              </p:nvSpPr>
              <p:spPr bwMode="auto">
                <a:xfrm flipH="1">
                  <a:off x="1152" y="2400"/>
                  <a:ext cx="912" cy="192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3" name="Line 1059"/>
                <p:cNvSpPr>
                  <a:spLocks noChangeShapeType="1"/>
                </p:cNvSpPr>
                <p:nvPr/>
              </p:nvSpPr>
              <p:spPr bwMode="auto">
                <a:xfrm flipH="1">
                  <a:off x="2064" y="2544"/>
                  <a:ext cx="144" cy="72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4" name="Line 1060"/>
                <p:cNvSpPr>
                  <a:spLocks noChangeShapeType="1"/>
                </p:cNvSpPr>
                <p:nvPr/>
              </p:nvSpPr>
              <p:spPr bwMode="auto">
                <a:xfrm flipH="1">
                  <a:off x="2256" y="3360"/>
                  <a:ext cx="576" cy="96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5" name="Line 1061"/>
                <p:cNvSpPr>
                  <a:spLocks noChangeShapeType="1"/>
                </p:cNvSpPr>
                <p:nvPr/>
              </p:nvSpPr>
              <p:spPr bwMode="auto">
                <a:xfrm flipH="1" flipV="1">
                  <a:off x="1152" y="2688"/>
                  <a:ext cx="1680" cy="52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6" name="Line 1062"/>
                <p:cNvSpPr>
                  <a:spLocks noChangeShapeType="1"/>
                </p:cNvSpPr>
                <p:nvPr/>
              </p:nvSpPr>
              <p:spPr bwMode="auto">
                <a:xfrm flipH="1">
                  <a:off x="2544" y="2160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7" name="Line 1063"/>
                <p:cNvSpPr>
                  <a:spLocks noChangeShapeType="1"/>
                </p:cNvSpPr>
                <p:nvPr/>
              </p:nvSpPr>
              <p:spPr bwMode="auto">
                <a:xfrm flipH="1">
                  <a:off x="2496" y="1200"/>
                  <a:ext cx="528" cy="912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8" name="Line 1064"/>
                <p:cNvSpPr>
                  <a:spLocks noChangeShapeType="1"/>
                </p:cNvSpPr>
                <p:nvPr/>
              </p:nvSpPr>
              <p:spPr bwMode="auto">
                <a:xfrm flipH="1">
                  <a:off x="2016" y="1056"/>
                  <a:ext cx="864" cy="48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49" name="Line 1065"/>
                <p:cNvSpPr>
                  <a:spLocks noChangeShapeType="1"/>
                </p:cNvSpPr>
                <p:nvPr/>
              </p:nvSpPr>
              <p:spPr bwMode="auto">
                <a:xfrm flipH="1">
                  <a:off x="3168" y="2400"/>
                  <a:ext cx="288" cy="624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250" name="Line 1066"/>
                <p:cNvSpPr>
                  <a:spLocks noChangeShapeType="1"/>
                </p:cNvSpPr>
                <p:nvPr/>
              </p:nvSpPr>
              <p:spPr bwMode="auto">
                <a:xfrm flipH="1">
                  <a:off x="3360" y="3072"/>
                  <a:ext cx="1440" cy="240"/>
                </a:xfrm>
                <a:prstGeom prst="line">
                  <a:avLst/>
                </a:prstGeom>
                <a:noFill/>
                <a:ln w="38100">
                  <a:solidFill>
                    <a:srgbClr val="00CC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6251" name="Text Box 1067"/>
              <p:cNvSpPr txBox="1">
                <a:spLocks noChangeArrowheads="1"/>
              </p:cNvSpPr>
              <p:nvPr/>
            </p:nvSpPr>
            <p:spPr bwMode="auto">
              <a:xfrm>
                <a:off x="2301" y="3539"/>
                <a:ext cx="25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/>
                  <a:t>Current info about SJ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/>
                  <a:t> ripples across network,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 dirty="0"/>
                  <a:t>Shortest Path Converges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324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2286" y="79375"/>
            <a:ext cx="5662914" cy="765175"/>
          </a:xfrm>
        </p:spPr>
        <p:txBody>
          <a:bodyPr/>
          <a:lstStyle/>
          <a:p>
            <a:r>
              <a:rPr lang="en-US" altLang="en-US" dirty="0"/>
              <a:t>Bellman-Ford Algorithm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0867" y="1001126"/>
            <a:ext cx="6385322" cy="3512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575" i="1" dirty="0"/>
              <a:t>Consider computations </a:t>
            </a:r>
            <a:r>
              <a:rPr lang="en-US" altLang="en-US" sz="1575" i="1" u="sng" dirty="0"/>
              <a:t>for one destination</a:t>
            </a:r>
            <a:r>
              <a:rPr lang="en-US" altLang="en-US" sz="1575" i="1" dirty="0"/>
              <a:t> d</a:t>
            </a: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Each node table has 1 row for destination </a:t>
            </a:r>
            <a:r>
              <a:rPr lang="en-US" altLang="en-US" sz="1500" i="1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Distance of node </a:t>
            </a:r>
            <a:r>
              <a:rPr lang="en-US" altLang="en-US" sz="1500" i="1" dirty="0"/>
              <a:t>d</a:t>
            </a:r>
            <a:r>
              <a:rPr lang="en-US" altLang="en-US" sz="1500" dirty="0"/>
              <a:t> to itself is zero:  </a:t>
            </a:r>
            <a:r>
              <a:rPr lang="en-US" altLang="en-US" sz="1500" i="1" dirty="0" err="1"/>
              <a:t>D</a:t>
            </a:r>
            <a:r>
              <a:rPr lang="en-US" altLang="en-US" sz="1500" i="1" baseline="-25000" dirty="0" err="1"/>
              <a:t>d</a:t>
            </a:r>
            <a:r>
              <a:rPr lang="en-US" altLang="en-US" sz="1500" i="1" dirty="0"/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Distance of other node </a:t>
            </a:r>
            <a:r>
              <a:rPr lang="en-US" altLang="en-US" sz="1500" i="1" dirty="0"/>
              <a:t>j</a:t>
            </a:r>
            <a:r>
              <a:rPr lang="en-US" altLang="en-US" sz="1500" dirty="0"/>
              <a:t> to </a:t>
            </a:r>
            <a:r>
              <a:rPr lang="en-US" altLang="en-US" sz="1500" i="1" dirty="0"/>
              <a:t>d</a:t>
            </a:r>
            <a:r>
              <a:rPr lang="en-US" altLang="en-US" sz="1500" dirty="0"/>
              <a:t> is infinite:  </a:t>
            </a:r>
            <a:r>
              <a:rPr lang="en-US" altLang="en-US" sz="1500" i="1" dirty="0" err="1"/>
              <a:t>D</a:t>
            </a:r>
            <a:r>
              <a:rPr lang="en-US" altLang="en-US" sz="1500" i="1" baseline="-25000" dirty="0" err="1"/>
              <a:t>j</a:t>
            </a:r>
            <a:r>
              <a:rPr lang="en-US" altLang="en-US" sz="1500" i="1" dirty="0"/>
              <a:t>=</a:t>
            </a:r>
            <a:r>
              <a:rPr lang="en-US" altLang="en-US" sz="1500" i="1" dirty="0">
                <a:sym typeface="Symbol" charset="2"/>
              </a:rPr>
              <a:t></a:t>
            </a:r>
            <a:r>
              <a:rPr lang="en-US" altLang="en-US" sz="1500" i="1" dirty="0"/>
              <a:t>,</a:t>
            </a:r>
            <a:r>
              <a:rPr lang="en-US" altLang="en-US" sz="1500" dirty="0"/>
              <a:t> for </a:t>
            </a:r>
            <a:r>
              <a:rPr lang="en-US" altLang="en-US" sz="1500" i="1" dirty="0"/>
              <a:t>j</a:t>
            </a:r>
            <a:r>
              <a:rPr lang="en-US" altLang="en-US" sz="1500" i="1" dirty="0">
                <a:sym typeface="Symbol" charset="2"/>
              </a:rPr>
              <a:t> </a:t>
            </a:r>
            <a:r>
              <a:rPr lang="en-US" altLang="en-US" sz="1500" i="1" dirty="0">
                <a:ea typeface="Arial" charset="0"/>
                <a:cs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>
                <a:ea typeface="Arial" charset="0"/>
                <a:cs typeface="Arial" charset="0"/>
              </a:rPr>
              <a:t>Next hop node </a:t>
            </a:r>
            <a:r>
              <a:rPr lang="en-US" altLang="en-US" sz="1500" i="1" dirty="0" err="1">
                <a:ea typeface="Arial" charset="0"/>
                <a:cs typeface="Arial" charset="0"/>
              </a:rPr>
              <a:t>n</a:t>
            </a:r>
            <a:r>
              <a:rPr lang="en-US" altLang="en-US" sz="1500" i="1" baseline="-25000" dirty="0" err="1">
                <a:ea typeface="Arial" charset="0"/>
                <a:cs typeface="Arial" charset="0"/>
              </a:rPr>
              <a:t>j</a:t>
            </a:r>
            <a:r>
              <a:rPr lang="en-US" altLang="en-US" sz="1500" dirty="0">
                <a:ea typeface="Arial" charset="0"/>
                <a:cs typeface="Arial" charset="0"/>
              </a:rPr>
              <a:t> = -1 to indicate not yet defined for </a:t>
            </a:r>
            <a:r>
              <a:rPr lang="en-US" altLang="en-US" sz="1500" i="1" dirty="0"/>
              <a:t>j </a:t>
            </a:r>
            <a:r>
              <a:rPr lang="en-US" altLang="en-US" sz="1500" i="1" dirty="0">
                <a:sym typeface="Symbol" charset="2"/>
              </a:rPr>
              <a:t></a:t>
            </a:r>
            <a:r>
              <a:rPr lang="en-US" altLang="en-US" sz="1500" i="1" dirty="0"/>
              <a:t> </a:t>
            </a:r>
            <a:r>
              <a:rPr lang="en-US" altLang="en-US" sz="1500" i="1" dirty="0">
                <a:ea typeface="Arial" charset="0"/>
                <a:cs typeface="Arial" charset="0"/>
              </a:rPr>
              <a:t>d</a:t>
            </a:r>
            <a:endParaRPr lang="en-US" altLang="en-US" sz="15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Send Step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Send new distance vector to immediate neighbors across local link</a:t>
            </a:r>
          </a:p>
          <a:p>
            <a:pPr>
              <a:lnSpc>
                <a:spcPct val="90000"/>
              </a:lnSpc>
            </a:pPr>
            <a:r>
              <a:rPr lang="en-US" altLang="en-US" sz="1575" i="1" dirty="0"/>
              <a:t>Receive Step</a:t>
            </a:r>
          </a:p>
          <a:p>
            <a:pPr lvl="1">
              <a:lnSpc>
                <a:spcPct val="90000"/>
              </a:lnSpc>
            </a:pPr>
            <a:r>
              <a:rPr lang="en-US" altLang="en-US" sz="1500" u="sng" dirty="0"/>
              <a:t>At node </a:t>
            </a:r>
            <a:r>
              <a:rPr lang="en-US" altLang="en-US" sz="1500" i="1" u="sng" dirty="0"/>
              <a:t>j</a:t>
            </a:r>
            <a:r>
              <a:rPr lang="en-US" altLang="en-US" sz="1500" u="sng" dirty="0"/>
              <a:t>, find the next hop that gives the minimum distance to </a:t>
            </a:r>
            <a:r>
              <a:rPr lang="en-US" altLang="en-US" sz="1500" i="1" u="sng" dirty="0"/>
              <a:t>d</a:t>
            </a:r>
            <a:r>
              <a:rPr lang="en-US" altLang="en-US" sz="1500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 err="1"/>
              <a:t>Min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{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ij</a:t>
            </a:r>
            <a:r>
              <a:rPr lang="en-US" altLang="en-US" sz="1800" i="1" dirty="0"/>
              <a:t> + </a:t>
            </a:r>
            <a:r>
              <a:rPr lang="en-US" altLang="en-US" sz="1800" i="1" dirty="0" err="1"/>
              <a:t>D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}</a:t>
            </a:r>
            <a:endParaRPr lang="en-US" altLang="en-US" sz="1800" i="1" baseline="-25000" dirty="0"/>
          </a:p>
          <a:p>
            <a:pPr lvl="2">
              <a:lnSpc>
                <a:spcPct val="90000"/>
              </a:lnSpc>
            </a:pPr>
            <a:r>
              <a:rPr lang="en-US" altLang="en-US" sz="1350" dirty="0"/>
              <a:t>Replace old </a:t>
            </a:r>
            <a:r>
              <a:rPr lang="en-US" altLang="en-US" sz="1350" i="1" dirty="0"/>
              <a:t>(</a:t>
            </a:r>
            <a:r>
              <a:rPr lang="en-US" altLang="en-US" sz="1350" i="1" dirty="0" err="1"/>
              <a:t>n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, </a:t>
            </a:r>
            <a:r>
              <a:rPr lang="en-US" altLang="en-US" sz="1350" i="1" dirty="0" err="1"/>
              <a:t>D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(d))</a:t>
            </a:r>
            <a:r>
              <a:rPr lang="en-US" altLang="en-US" sz="1350" dirty="0"/>
              <a:t> by new </a:t>
            </a:r>
            <a:r>
              <a:rPr lang="en-US" altLang="en-US" sz="1350" i="1" dirty="0"/>
              <a:t>(</a:t>
            </a:r>
            <a:r>
              <a:rPr lang="en-US" altLang="en-US" sz="1350" i="1" dirty="0" err="1"/>
              <a:t>n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*, </a:t>
            </a:r>
            <a:r>
              <a:rPr lang="en-US" altLang="en-US" sz="1350" i="1" dirty="0" err="1"/>
              <a:t>D</a:t>
            </a:r>
            <a:r>
              <a:rPr lang="en-US" altLang="en-US" sz="1350" i="1" baseline="-25000" dirty="0" err="1"/>
              <a:t>j</a:t>
            </a:r>
            <a:r>
              <a:rPr lang="en-US" altLang="en-US" sz="1350" i="1" dirty="0"/>
              <a:t>*(d))</a:t>
            </a:r>
            <a:r>
              <a:rPr lang="en-US" altLang="en-US" sz="1350" dirty="0"/>
              <a:t> if new next node or distance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Go to send step</a:t>
            </a:r>
          </a:p>
          <a:p>
            <a:pPr>
              <a:lnSpc>
                <a:spcPct val="90000"/>
              </a:lnSpc>
            </a:pPr>
            <a:endParaRPr lang="en-US" altLang="en-US" sz="1575" dirty="0"/>
          </a:p>
        </p:txBody>
      </p:sp>
    </p:spTree>
    <p:extLst>
      <p:ext uri="{BB962C8B-B14F-4D97-AF65-F5344CB8AC3E}">
        <p14:creationId xmlns:p14="http://schemas.microsoft.com/office/powerpoint/2010/main" val="1922748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916" name="Group 84"/>
          <p:cNvGraphicFramePr>
            <a:graphicFrameLocks noGrp="1"/>
          </p:cNvGraphicFramePr>
          <p:nvPr>
            <p:ph/>
          </p:nvPr>
        </p:nvGraphicFramePr>
        <p:xfrm>
          <a:off x="1394223" y="250031"/>
          <a:ext cx="5660232" cy="1714501"/>
        </p:xfrm>
        <a:graphic>
          <a:graphicData uri="http://schemas.openxmlformats.org/drawingml/2006/table">
            <a:tbl>
              <a:tblPr/>
              <a:tblGrid>
                <a:gridCol w="91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97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04"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2695575" y="2953942"/>
            <a:ext cx="4048125" cy="1579962"/>
            <a:chOff x="1304" y="2481"/>
            <a:chExt cx="3400" cy="1327"/>
          </a:xfrm>
        </p:grpSpPr>
        <p:sp>
          <p:nvSpPr>
            <p:cNvPr id="632880" name="Oval 48"/>
            <p:cNvSpPr>
              <a:spLocks noChangeArrowheads="1"/>
            </p:cNvSpPr>
            <p:nvPr/>
          </p:nvSpPr>
          <p:spPr bwMode="auto">
            <a:xfrm>
              <a:off x="3320" y="2503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3" name="Oval 51"/>
            <p:cNvSpPr>
              <a:spLocks noChangeArrowheads="1"/>
            </p:cNvSpPr>
            <p:nvPr/>
          </p:nvSpPr>
          <p:spPr bwMode="auto">
            <a:xfrm>
              <a:off x="1304" y="262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5" name="Oval 53"/>
            <p:cNvSpPr>
              <a:spLocks noChangeArrowheads="1"/>
            </p:cNvSpPr>
            <p:nvPr/>
          </p:nvSpPr>
          <p:spPr bwMode="auto">
            <a:xfrm>
              <a:off x="341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7" name="Oval 55"/>
            <p:cNvSpPr>
              <a:spLocks noChangeArrowheads="1"/>
            </p:cNvSpPr>
            <p:nvPr/>
          </p:nvSpPr>
          <p:spPr bwMode="auto">
            <a:xfrm>
              <a:off x="2416" y="304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9" name="Oval 57"/>
            <p:cNvSpPr>
              <a:spLocks noChangeArrowheads="1"/>
            </p:cNvSpPr>
            <p:nvPr/>
          </p:nvSpPr>
          <p:spPr bwMode="auto">
            <a:xfrm>
              <a:off x="4472" y="319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1" name="Oval 59"/>
            <p:cNvSpPr>
              <a:spLocks noChangeArrowheads="1"/>
            </p:cNvSpPr>
            <p:nvPr/>
          </p:nvSpPr>
          <p:spPr bwMode="auto">
            <a:xfrm>
              <a:off x="173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3342" y="24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 flipV="1">
              <a:off x="1544" y="2625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1304" y="2643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3438" y="35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2420" y="30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494" y="31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2890" name="Rectangle 58"/>
            <p:cNvSpPr>
              <a:spLocks noChangeArrowheads="1"/>
            </p:cNvSpPr>
            <p:nvPr/>
          </p:nvSpPr>
          <p:spPr bwMode="auto">
            <a:xfrm>
              <a:off x="1758" y="35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2892" name="Line 60"/>
            <p:cNvSpPr>
              <a:spLocks noChangeShapeType="1"/>
            </p:cNvSpPr>
            <p:nvPr/>
          </p:nvSpPr>
          <p:spPr bwMode="auto">
            <a:xfrm>
              <a:off x="1448" y="2865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1976" y="3681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 flipV="1">
              <a:off x="3656" y="3376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5" name="Line 63"/>
            <p:cNvSpPr>
              <a:spLocks noChangeShapeType="1"/>
            </p:cNvSpPr>
            <p:nvPr/>
          </p:nvSpPr>
          <p:spPr bwMode="auto">
            <a:xfrm>
              <a:off x="3512" y="2673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6" name="Line 64"/>
            <p:cNvSpPr>
              <a:spLocks noChangeShapeType="1"/>
            </p:cNvSpPr>
            <p:nvPr/>
          </p:nvSpPr>
          <p:spPr bwMode="auto">
            <a:xfrm flipH="1">
              <a:off x="2648" y="2721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2312" y="2481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1400" y="3201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2600" y="353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2900" name="Rectangle 68"/>
            <p:cNvSpPr>
              <a:spLocks noChangeArrowheads="1"/>
            </p:cNvSpPr>
            <p:nvPr/>
          </p:nvSpPr>
          <p:spPr bwMode="auto">
            <a:xfrm>
              <a:off x="2648" y="2817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901" name="Rectangle 69"/>
            <p:cNvSpPr>
              <a:spLocks noChangeArrowheads="1"/>
            </p:cNvSpPr>
            <p:nvPr/>
          </p:nvSpPr>
          <p:spPr bwMode="auto">
            <a:xfrm>
              <a:off x="2024" y="32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2902" name="Rectangle 70"/>
            <p:cNvSpPr>
              <a:spLocks noChangeArrowheads="1"/>
            </p:cNvSpPr>
            <p:nvPr/>
          </p:nvSpPr>
          <p:spPr bwMode="auto">
            <a:xfrm>
              <a:off x="3944" y="2721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2903" name="Rectangle 71"/>
            <p:cNvSpPr>
              <a:spLocks noChangeArrowheads="1"/>
            </p:cNvSpPr>
            <p:nvPr/>
          </p:nvSpPr>
          <p:spPr bwMode="auto">
            <a:xfrm>
              <a:off x="4071" y="3538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2904" name="Rectangle 72"/>
            <p:cNvSpPr>
              <a:spLocks noChangeArrowheads="1"/>
            </p:cNvSpPr>
            <p:nvPr/>
          </p:nvSpPr>
          <p:spPr bwMode="auto">
            <a:xfrm>
              <a:off x="3080" y="32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2905" name="Line 73"/>
            <p:cNvSpPr>
              <a:spLocks noChangeShapeType="1"/>
            </p:cNvSpPr>
            <p:nvPr/>
          </p:nvSpPr>
          <p:spPr bwMode="auto">
            <a:xfrm>
              <a:off x="2648" y="3201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906" name="Line 74"/>
            <p:cNvSpPr>
              <a:spLocks noChangeShapeType="1"/>
            </p:cNvSpPr>
            <p:nvPr/>
          </p:nvSpPr>
          <p:spPr bwMode="auto">
            <a:xfrm flipV="1">
              <a:off x="1976" y="3249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07" name="Line 75"/>
            <p:cNvSpPr>
              <a:spLocks noChangeShapeType="1"/>
            </p:cNvSpPr>
            <p:nvPr/>
          </p:nvSpPr>
          <p:spPr bwMode="auto">
            <a:xfrm>
              <a:off x="1544" y="2769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08" name="Rectangle 76"/>
            <p:cNvSpPr>
              <a:spLocks noChangeArrowheads="1"/>
            </p:cNvSpPr>
            <p:nvPr/>
          </p:nvSpPr>
          <p:spPr bwMode="auto">
            <a:xfrm>
              <a:off x="2024" y="2817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2909" name="Text Box 77"/>
          <p:cNvSpPr txBox="1">
            <a:spLocks noChangeArrowheads="1"/>
          </p:cNvSpPr>
          <p:nvPr/>
        </p:nvSpPr>
        <p:spPr bwMode="auto">
          <a:xfrm>
            <a:off x="6769894" y="3327560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 dirty="0">
                <a:latin typeface="Monotype Corsiva" charset="0"/>
              </a:rPr>
              <a:t>Jose</a:t>
            </a:r>
          </a:p>
        </p:txBody>
      </p:sp>
      <p:sp>
        <p:nvSpPr>
          <p:cNvPr id="632918" name="AutoShape 86"/>
          <p:cNvSpPr>
            <a:spLocks/>
          </p:cNvSpPr>
          <p:nvPr/>
        </p:nvSpPr>
        <p:spPr bwMode="auto">
          <a:xfrm rot="-5400000">
            <a:off x="2760464" y="1625798"/>
            <a:ext cx="66675" cy="925116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919" name="Text Box 87"/>
          <p:cNvSpPr txBox="1">
            <a:spLocks noChangeArrowheads="1"/>
          </p:cNvSpPr>
          <p:nvPr/>
        </p:nvSpPr>
        <p:spPr bwMode="auto">
          <a:xfrm>
            <a:off x="2271713" y="2147888"/>
            <a:ext cx="1245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@ node 1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for </a:t>
            </a:r>
            <a:r>
              <a:rPr lang="en-US" altLang="en-US" sz="1600" dirty="0" err="1">
                <a:solidFill>
                  <a:srgbClr val="FF3300"/>
                </a:solidFill>
              </a:rPr>
              <a:t>dest</a:t>
            </a:r>
            <a:r>
              <a:rPr lang="en-US" altLang="en-US" sz="1600" dirty="0">
                <a:solidFill>
                  <a:srgbClr val="FF3300"/>
                </a:solidFill>
              </a:rPr>
              <a:t> SJ</a:t>
            </a:r>
          </a:p>
        </p:txBody>
      </p:sp>
      <p:sp>
        <p:nvSpPr>
          <p:cNvPr id="632920" name="AutoShape 88"/>
          <p:cNvSpPr>
            <a:spLocks/>
          </p:cNvSpPr>
          <p:nvPr/>
        </p:nvSpPr>
        <p:spPr bwMode="auto">
          <a:xfrm rot="-5400000">
            <a:off x="4685705" y="1578174"/>
            <a:ext cx="66675" cy="925115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921" name="Text Box 89"/>
          <p:cNvSpPr txBox="1">
            <a:spLocks noChangeArrowheads="1"/>
          </p:cNvSpPr>
          <p:nvPr/>
        </p:nvSpPr>
        <p:spPr bwMode="auto">
          <a:xfrm>
            <a:off x="4196954" y="2100263"/>
            <a:ext cx="1245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@ node 3</a:t>
            </a:r>
          </a:p>
          <a:p>
            <a:pPr algn="l">
              <a:buClr>
                <a:schemeClr val="bg1"/>
              </a:buClr>
            </a:pPr>
            <a:r>
              <a:rPr lang="en-US" altLang="en-US" sz="1600" dirty="0">
                <a:solidFill>
                  <a:srgbClr val="FF3300"/>
                </a:solidFill>
              </a:rPr>
              <a:t>for </a:t>
            </a:r>
            <a:r>
              <a:rPr lang="en-US" altLang="en-US" sz="1600" dirty="0" err="1">
                <a:solidFill>
                  <a:srgbClr val="FF3300"/>
                </a:solidFill>
              </a:rPr>
              <a:t>dest</a:t>
            </a:r>
            <a:r>
              <a:rPr lang="en-US" altLang="en-US" sz="1600" dirty="0">
                <a:solidFill>
                  <a:srgbClr val="FF3300"/>
                </a:solidFill>
              </a:rPr>
              <a:t> SJ</a:t>
            </a:r>
          </a:p>
        </p:txBody>
      </p:sp>
    </p:spTree>
    <p:extLst>
      <p:ext uri="{BB962C8B-B14F-4D97-AF65-F5344CB8AC3E}">
        <p14:creationId xmlns:p14="http://schemas.microsoft.com/office/powerpoint/2010/main" val="9034237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955" name="Group 99"/>
          <p:cNvGraphicFramePr>
            <a:graphicFrameLocks noGrp="1"/>
          </p:cNvGraphicFramePr>
          <p:nvPr>
            <p:ph/>
          </p:nvPr>
        </p:nvGraphicFramePr>
        <p:xfrm>
          <a:off x="1620458" y="250031"/>
          <a:ext cx="5423280" cy="1509753"/>
        </p:xfrm>
        <a:graphic>
          <a:graphicData uri="http://schemas.openxmlformats.org/drawingml/2006/table">
            <a:tbl>
              <a:tblPr/>
              <a:tblGrid>
                <a:gridCol w="89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76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(6,1)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45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08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6880426" y="3060780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sp>
        <p:nvSpPr>
          <p:cNvPr id="633903" name="Line 47"/>
          <p:cNvSpPr>
            <a:spLocks noChangeShapeType="1"/>
          </p:cNvSpPr>
          <p:nvPr/>
        </p:nvSpPr>
        <p:spPr bwMode="auto">
          <a:xfrm flipH="1" flipV="1">
            <a:off x="5280226" y="2775030"/>
            <a:ext cx="1085850" cy="62865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3904" name="Group 48"/>
          <p:cNvGrpSpPr>
            <a:grpSpLocks/>
          </p:cNvGrpSpPr>
          <p:nvPr/>
        </p:nvGrpSpPr>
        <p:grpSpPr bwMode="auto">
          <a:xfrm>
            <a:off x="6080326" y="2260680"/>
            <a:ext cx="971550" cy="457200"/>
            <a:chOff x="4176" y="2064"/>
            <a:chExt cx="816" cy="384"/>
          </a:xfrm>
        </p:grpSpPr>
        <p:sp>
          <p:nvSpPr>
            <p:cNvPr id="633905" name="AutoShape 49"/>
            <p:cNvSpPr>
              <a:spLocks noChangeArrowheads="1"/>
            </p:cNvSpPr>
            <p:nvPr/>
          </p:nvSpPr>
          <p:spPr bwMode="auto">
            <a:xfrm>
              <a:off x="4176" y="2064"/>
              <a:ext cx="816" cy="384"/>
            </a:xfrm>
            <a:prstGeom prst="wedgeRectCallout">
              <a:avLst>
                <a:gd name="adj1" fmla="val -62134"/>
                <a:gd name="adj2" fmla="val 14349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06" name="Text Box 50"/>
            <p:cNvSpPr txBox="1">
              <a:spLocks noChangeArrowheads="1"/>
            </p:cNvSpPr>
            <p:nvPr/>
          </p:nvSpPr>
          <p:spPr bwMode="auto">
            <a:xfrm>
              <a:off x="4368" y="2145"/>
              <a:ext cx="480" cy="2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</a:t>
              </a:r>
              <a:r>
                <a:rPr lang="en-US" altLang="en-US" sz="1350" baseline="-25000"/>
                <a:t>6</a:t>
              </a:r>
              <a:r>
                <a:rPr lang="en-US" altLang="en-US" sz="1350"/>
                <a:t>=0</a:t>
              </a:r>
            </a:p>
          </p:txBody>
        </p:sp>
      </p:grpSp>
      <p:grpSp>
        <p:nvGrpSpPr>
          <p:cNvPr id="633907" name="Group 51"/>
          <p:cNvGrpSpPr>
            <a:grpSpLocks/>
          </p:cNvGrpSpPr>
          <p:nvPr/>
        </p:nvGrpSpPr>
        <p:grpSpPr bwMode="auto">
          <a:xfrm>
            <a:off x="4158657" y="1860630"/>
            <a:ext cx="1657350" cy="628650"/>
            <a:chOff x="816" y="1824"/>
            <a:chExt cx="1392" cy="528"/>
          </a:xfrm>
        </p:grpSpPr>
        <p:sp>
          <p:nvSpPr>
            <p:cNvPr id="633908" name="AutoShape 52"/>
            <p:cNvSpPr>
              <a:spLocks noChangeArrowheads="1"/>
            </p:cNvSpPr>
            <p:nvPr/>
          </p:nvSpPr>
          <p:spPr bwMode="auto">
            <a:xfrm>
              <a:off x="816" y="1824"/>
              <a:ext cx="1392" cy="528"/>
            </a:xfrm>
            <a:prstGeom prst="cloudCallout">
              <a:avLst>
                <a:gd name="adj1" fmla="val 2157"/>
                <a:gd name="adj2" fmla="val 708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09" name="Text Box 53"/>
            <p:cNvSpPr txBox="1">
              <a:spLocks noChangeArrowheads="1"/>
            </p:cNvSpPr>
            <p:nvPr/>
          </p:nvSpPr>
          <p:spPr bwMode="auto">
            <a:xfrm>
              <a:off x="1161" y="1857"/>
              <a:ext cx="723" cy="4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D</a:t>
              </a:r>
              <a:r>
                <a:rPr lang="en-US" altLang="en-US" sz="1350" i="1" baseline="-25000" dirty="0"/>
                <a:t>3</a:t>
              </a:r>
              <a:r>
                <a:rPr lang="en-US" altLang="en-US" sz="1350" i="1" dirty="0"/>
                <a:t>=D</a:t>
              </a:r>
              <a:r>
                <a:rPr lang="en-US" altLang="en-US" sz="1350" i="1" baseline="-25000" dirty="0"/>
                <a:t>6</a:t>
              </a:r>
              <a:r>
                <a:rPr lang="en-US" altLang="en-US" sz="1350" i="1" dirty="0"/>
                <a:t>+1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n</a:t>
              </a:r>
              <a:r>
                <a:rPr lang="en-US" altLang="en-US" sz="1350" i="1" baseline="-25000" dirty="0"/>
                <a:t>3</a:t>
              </a:r>
              <a:r>
                <a:rPr lang="en-US" altLang="en-US" sz="1350" i="1" dirty="0"/>
                <a:t>=6</a:t>
              </a:r>
            </a:p>
          </p:txBody>
        </p:sp>
      </p:grpSp>
      <p:grpSp>
        <p:nvGrpSpPr>
          <p:cNvPr id="633956" name="Group 100"/>
          <p:cNvGrpSpPr>
            <a:grpSpLocks/>
          </p:cNvGrpSpPr>
          <p:nvPr/>
        </p:nvGrpSpPr>
        <p:grpSpPr bwMode="auto">
          <a:xfrm>
            <a:off x="2651326" y="2489282"/>
            <a:ext cx="4048125" cy="1579960"/>
            <a:chOff x="1296" y="2256"/>
            <a:chExt cx="3400" cy="1327"/>
          </a:xfrm>
        </p:grpSpPr>
        <p:sp>
          <p:nvSpPr>
            <p:cNvPr id="633912" name="Oval 56"/>
            <p:cNvSpPr>
              <a:spLocks noChangeArrowheads="1"/>
            </p:cNvSpPr>
            <p:nvPr/>
          </p:nvSpPr>
          <p:spPr bwMode="auto">
            <a:xfrm>
              <a:off x="3312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7" name="Oval 61"/>
            <p:cNvSpPr>
              <a:spLocks noChangeArrowheads="1"/>
            </p:cNvSpPr>
            <p:nvPr/>
          </p:nvSpPr>
          <p:spPr bwMode="auto">
            <a:xfrm>
              <a:off x="3408" y="334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9" name="Oval 63"/>
            <p:cNvSpPr>
              <a:spLocks noChangeArrowheads="1"/>
            </p:cNvSpPr>
            <p:nvPr/>
          </p:nvSpPr>
          <p:spPr bwMode="auto">
            <a:xfrm>
              <a:off x="2408" y="280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1" name="Oval 65"/>
            <p:cNvSpPr>
              <a:spLocks noChangeArrowheads="1"/>
            </p:cNvSpPr>
            <p:nvPr/>
          </p:nvSpPr>
          <p:spPr bwMode="auto">
            <a:xfrm>
              <a:off x="4464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5" name="Oval 59"/>
            <p:cNvSpPr>
              <a:spLocks noChangeArrowheads="1"/>
            </p:cNvSpPr>
            <p:nvPr/>
          </p:nvSpPr>
          <p:spPr bwMode="auto">
            <a:xfrm>
              <a:off x="1296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3" name="Oval 67"/>
            <p:cNvSpPr>
              <a:spLocks noChangeArrowheads="1"/>
            </p:cNvSpPr>
            <p:nvPr/>
          </p:nvSpPr>
          <p:spPr bwMode="auto">
            <a:xfrm>
              <a:off x="1728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3343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3913" name="Line 57"/>
            <p:cNvSpPr>
              <a:spLocks noChangeShapeType="1"/>
            </p:cNvSpPr>
            <p:nvPr/>
          </p:nvSpPr>
          <p:spPr bwMode="auto">
            <a:xfrm flipV="1">
              <a:off x="1536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1296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3916" name="Rectangle 60"/>
            <p:cNvSpPr>
              <a:spLocks noChangeArrowheads="1"/>
            </p:cNvSpPr>
            <p:nvPr/>
          </p:nvSpPr>
          <p:spPr bwMode="auto">
            <a:xfrm>
              <a:off x="3439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2439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477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1759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3924" name="Line 68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5" name="Line 69"/>
            <p:cNvSpPr>
              <a:spLocks noChangeShapeType="1"/>
            </p:cNvSpPr>
            <p:nvPr/>
          </p:nvSpPr>
          <p:spPr bwMode="auto">
            <a:xfrm>
              <a:off x="1968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6" name="Line 70"/>
            <p:cNvSpPr>
              <a:spLocks noChangeShapeType="1"/>
            </p:cNvSpPr>
            <p:nvPr/>
          </p:nvSpPr>
          <p:spPr bwMode="auto">
            <a:xfrm flipV="1">
              <a:off x="3648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7" name="Line 71"/>
            <p:cNvSpPr>
              <a:spLocks noChangeShapeType="1"/>
            </p:cNvSpPr>
            <p:nvPr/>
          </p:nvSpPr>
          <p:spPr bwMode="auto">
            <a:xfrm>
              <a:off x="3504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8" name="Line 72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2304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0" name="Rectangle 74"/>
            <p:cNvSpPr>
              <a:spLocks noChangeArrowheads="1"/>
            </p:cNvSpPr>
            <p:nvPr/>
          </p:nvSpPr>
          <p:spPr bwMode="auto">
            <a:xfrm>
              <a:off x="1392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2591" y="334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2640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2016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3936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4063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3072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2640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38" name="Line 82"/>
            <p:cNvSpPr>
              <a:spLocks noChangeShapeType="1"/>
            </p:cNvSpPr>
            <p:nvPr/>
          </p:nvSpPr>
          <p:spPr bwMode="auto">
            <a:xfrm flipV="1">
              <a:off x="1968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9" name="Line 83"/>
            <p:cNvSpPr>
              <a:spLocks noChangeShapeType="1"/>
            </p:cNvSpPr>
            <p:nvPr/>
          </p:nvSpPr>
          <p:spPr bwMode="auto">
            <a:xfrm>
              <a:off x="1536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2016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3941" name="Line 85"/>
          <p:cNvSpPr>
            <a:spLocks noChangeShapeType="1"/>
          </p:cNvSpPr>
          <p:nvPr/>
        </p:nvSpPr>
        <p:spPr bwMode="auto">
          <a:xfrm flipH="1">
            <a:off x="5451676" y="3517980"/>
            <a:ext cx="91440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3942" name="Group 86"/>
          <p:cNvGrpSpPr>
            <a:grpSpLocks/>
          </p:cNvGrpSpPr>
          <p:nvPr/>
        </p:nvGrpSpPr>
        <p:grpSpPr bwMode="auto">
          <a:xfrm>
            <a:off x="6251776" y="4089480"/>
            <a:ext cx="971550" cy="457200"/>
            <a:chOff x="4320" y="3600"/>
            <a:chExt cx="816" cy="384"/>
          </a:xfrm>
        </p:grpSpPr>
        <p:sp>
          <p:nvSpPr>
            <p:cNvPr id="633943" name="AutoShape 87"/>
            <p:cNvSpPr>
              <a:spLocks noChangeArrowheads="1"/>
            </p:cNvSpPr>
            <p:nvPr/>
          </p:nvSpPr>
          <p:spPr bwMode="auto">
            <a:xfrm rot="10620178">
              <a:off x="4320" y="3600"/>
              <a:ext cx="816" cy="384"/>
            </a:xfrm>
            <a:prstGeom prst="wedgeRectCallout">
              <a:avLst>
                <a:gd name="adj1" fmla="val 67324"/>
                <a:gd name="adj2" fmla="val 15555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44" name="Text Box 88"/>
            <p:cNvSpPr txBox="1">
              <a:spLocks noChangeArrowheads="1"/>
            </p:cNvSpPr>
            <p:nvPr/>
          </p:nvSpPr>
          <p:spPr bwMode="auto">
            <a:xfrm>
              <a:off x="4512" y="3681"/>
              <a:ext cx="480" cy="2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</a:t>
              </a:r>
              <a:r>
                <a:rPr lang="en-US" altLang="en-US" sz="1350" baseline="-25000"/>
                <a:t>6</a:t>
              </a:r>
              <a:r>
                <a:rPr lang="en-US" altLang="en-US" sz="1350"/>
                <a:t>=0</a:t>
              </a:r>
            </a:p>
          </p:txBody>
        </p:sp>
      </p:grpSp>
      <p:grpSp>
        <p:nvGrpSpPr>
          <p:cNvPr id="633962" name="Group 106"/>
          <p:cNvGrpSpPr>
            <a:grpSpLocks/>
          </p:cNvGrpSpPr>
          <p:nvPr/>
        </p:nvGrpSpPr>
        <p:grpSpPr bwMode="auto">
          <a:xfrm>
            <a:off x="3342484" y="4120438"/>
            <a:ext cx="1657350" cy="689372"/>
            <a:chOff x="1890" y="3654"/>
            <a:chExt cx="1392" cy="579"/>
          </a:xfrm>
        </p:grpSpPr>
        <p:sp>
          <p:nvSpPr>
            <p:cNvPr id="633946" name="AutoShape 90"/>
            <p:cNvSpPr>
              <a:spLocks noChangeArrowheads="1"/>
            </p:cNvSpPr>
            <p:nvPr/>
          </p:nvSpPr>
          <p:spPr bwMode="auto">
            <a:xfrm>
              <a:off x="1890" y="3654"/>
              <a:ext cx="1392" cy="579"/>
            </a:xfrm>
            <a:prstGeom prst="cloudCallout">
              <a:avLst>
                <a:gd name="adj1" fmla="val 65444"/>
                <a:gd name="adj2" fmla="val -6606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33947" name="Text Box 91"/>
            <p:cNvSpPr txBox="1">
              <a:spLocks noChangeArrowheads="1"/>
            </p:cNvSpPr>
            <p:nvPr/>
          </p:nvSpPr>
          <p:spPr bwMode="auto">
            <a:xfrm>
              <a:off x="2242" y="3737"/>
              <a:ext cx="723" cy="4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D</a:t>
              </a:r>
              <a:r>
                <a:rPr lang="en-US" altLang="en-US" sz="1350" i="1" baseline="-25000" dirty="0"/>
                <a:t>5</a:t>
              </a:r>
              <a:r>
                <a:rPr lang="en-US" altLang="en-US" sz="1350" i="1" dirty="0"/>
                <a:t>=D</a:t>
              </a:r>
              <a:r>
                <a:rPr lang="en-US" altLang="en-US" sz="1350" i="1" baseline="-25000" dirty="0"/>
                <a:t>6</a:t>
              </a:r>
              <a:r>
                <a:rPr lang="en-US" altLang="en-US" sz="1350" i="1" dirty="0"/>
                <a:t>+2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 dirty="0"/>
                <a:t>n</a:t>
              </a:r>
              <a:r>
                <a:rPr lang="en-US" altLang="en-US" sz="1350" i="1" baseline="-25000" dirty="0"/>
                <a:t>5</a:t>
              </a:r>
              <a:r>
                <a:rPr lang="en-US" altLang="en-US" sz="1350" i="1" dirty="0"/>
                <a:t>=6</a:t>
              </a:r>
            </a:p>
          </p:txBody>
        </p:sp>
      </p:grpSp>
      <p:sp>
        <p:nvSpPr>
          <p:cNvPr id="633948" name="Line 92"/>
          <p:cNvSpPr>
            <a:spLocks noChangeShapeType="1"/>
          </p:cNvSpPr>
          <p:nvPr/>
        </p:nvSpPr>
        <p:spPr bwMode="auto">
          <a:xfrm>
            <a:off x="5337376" y="2717880"/>
            <a:ext cx="108585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49" name="Line 93"/>
          <p:cNvSpPr>
            <a:spLocks noChangeShapeType="1"/>
          </p:cNvSpPr>
          <p:nvPr/>
        </p:nvSpPr>
        <p:spPr bwMode="auto">
          <a:xfrm flipV="1">
            <a:off x="5451676" y="3517980"/>
            <a:ext cx="97155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57" name="Oval 101"/>
          <p:cNvSpPr>
            <a:spLocks noChangeArrowheads="1"/>
          </p:cNvSpPr>
          <p:nvPr/>
        </p:nvSpPr>
        <p:spPr bwMode="auto">
          <a:xfrm>
            <a:off x="4436224" y="838814"/>
            <a:ext cx="646509" cy="28275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958" name="Oval 102"/>
          <p:cNvSpPr>
            <a:spLocks noChangeArrowheads="1"/>
          </p:cNvSpPr>
          <p:nvPr/>
        </p:nvSpPr>
        <p:spPr bwMode="auto">
          <a:xfrm>
            <a:off x="6248400" y="887016"/>
            <a:ext cx="653654" cy="23455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959" name="Text Box 103"/>
          <p:cNvSpPr txBox="1">
            <a:spLocks noChangeArrowheads="1"/>
          </p:cNvSpPr>
          <p:nvPr/>
        </p:nvSpPr>
        <p:spPr bwMode="auto">
          <a:xfrm>
            <a:off x="6454182" y="297267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3960" name="Text Box 104"/>
          <p:cNvSpPr txBox="1">
            <a:spLocks noChangeArrowheads="1"/>
          </p:cNvSpPr>
          <p:nvPr/>
        </p:nvSpPr>
        <p:spPr bwMode="auto">
          <a:xfrm>
            <a:off x="5300467" y="400494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3961" name="Text Box 105"/>
          <p:cNvSpPr txBox="1">
            <a:spLocks noChangeArrowheads="1"/>
          </p:cNvSpPr>
          <p:nvPr/>
        </p:nvSpPr>
        <p:spPr bwMode="auto">
          <a:xfrm>
            <a:off x="5298086" y="241189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3077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73" name="Group 93"/>
          <p:cNvGraphicFramePr>
            <a:graphicFrameLocks noGrp="1"/>
          </p:cNvGraphicFramePr>
          <p:nvPr>
            <p:ph/>
          </p:nvPr>
        </p:nvGraphicFramePr>
        <p:xfrm>
          <a:off x="1312069" y="250031"/>
          <a:ext cx="5720954" cy="1714501"/>
        </p:xfrm>
        <a:graphic>
          <a:graphicData uri="http://schemas.openxmlformats.org/drawingml/2006/table">
            <a:tbl>
              <a:tblPr/>
              <a:tblGrid>
                <a:gridCol w="97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97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(5,6)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0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4926" name="Text Box 46"/>
          <p:cNvSpPr txBox="1">
            <a:spLocks noChangeArrowheads="1"/>
          </p:cNvSpPr>
          <p:nvPr/>
        </p:nvSpPr>
        <p:spPr bwMode="auto">
          <a:xfrm>
            <a:off x="6396979" y="3026056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grpSp>
        <p:nvGrpSpPr>
          <p:cNvPr id="634974" name="Group 94"/>
          <p:cNvGrpSpPr>
            <a:grpSpLocks/>
          </p:cNvGrpSpPr>
          <p:nvPr/>
        </p:nvGrpSpPr>
        <p:grpSpPr bwMode="auto">
          <a:xfrm>
            <a:off x="2177404" y="2454558"/>
            <a:ext cx="4048125" cy="1579961"/>
            <a:chOff x="1304" y="2256"/>
            <a:chExt cx="3400" cy="1327"/>
          </a:xfrm>
        </p:grpSpPr>
        <p:sp>
          <p:nvSpPr>
            <p:cNvPr id="634929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2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4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6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8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0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3351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4930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3438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429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4476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4939" name="Rectangle 59"/>
            <p:cNvSpPr>
              <a:spLocks noChangeArrowheads="1"/>
            </p:cNvSpPr>
            <p:nvPr/>
          </p:nvSpPr>
          <p:spPr bwMode="auto">
            <a:xfrm>
              <a:off x="1767" y="33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4941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2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3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4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5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6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47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4948" name="Rectangle 68"/>
            <p:cNvSpPr>
              <a:spLocks noChangeArrowheads="1"/>
            </p:cNvSpPr>
            <p:nvPr/>
          </p:nvSpPr>
          <p:spPr bwMode="auto">
            <a:xfrm>
              <a:off x="2600" y="3339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4949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50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4951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4952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4953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4954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5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6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7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sp>
        <p:nvSpPr>
          <p:cNvPr id="634958" name="Line 78"/>
          <p:cNvSpPr>
            <a:spLocks noChangeShapeType="1"/>
          </p:cNvSpPr>
          <p:nvPr/>
        </p:nvSpPr>
        <p:spPr bwMode="auto">
          <a:xfrm flipH="1">
            <a:off x="2453629" y="2626006"/>
            <a:ext cx="2114550" cy="1143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9" name="Line 79"/>
          <p:cNvSpPr>
            <a:spLocks noChangeShapeType="1"/>
          </p:cNvSpPr>
          <p:nvPr/>
        </p:nvSpPr>
        <p:spPr bwMode="auto">
          <a:xfrm flipH="1">
            <a:off x="3768079" y="2740306"/>
            <a:ext cx="85725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0" name="Line 80"/>
          <p:cNvSpPr>
            <a:spLocks noChangeShapeType="1"/>
          </p:cNvSpPr>
          <p:nvPr/>
        </p:nvSpPr>
        <p:spPr bwMode="auto">
          <a:xfrm flipH="1" flipV="1">
            <a:off x="3768079" y="3368956"/>
            <a:ext cx="91440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1" name="Line 81"/>
          <p:cNvSpPr>
            <a:spLocks noChangeShapeType="1"/>
          </p:cNvSpPr>
          <p:nvPr/>
        </p:nvSpPr>
        <p:spPr bwMode="auto">
          <a:xfrm flipH="1">
            <a:off x="2967979" y="3940456"/>
            <a:ext cx="1714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62" name="Group 82"/>
          <p:cNvGrpSpPr>
            <a:grpSpLocks/>
          </p:cNvGrpSpPr>
          <p:nvPr/>
        </p:nvGrpSpPr>
        <p:grpSpPr bwMode="auto">
          <a:xfrm>
            <a:off x="2450229" y="2558140"/>
            <a:ext cx="3559969" cy="1437084"/>
            <a:chOff x="1509" y="2297"/>
            <a:chExt cx="2990" cy="1207"/>
          </a:xfrm>
        </p:grpSpPr>
        <p:sp>
          <p:nvSpPr>
            <p:cNvPr id="634963" name="Line 83"/>
            <p:cNvSpPr>
              <a:spLocks noChangeShapeType="1"/>
            </p:cNvSpPr>
            <p:nvPr/>
          </p:nvSpPr>
          <p:spPr bwMode="auto">
            <a:xfrm flipV="1">
              <a:off x="1509" y="2297"/>
              <a:ext cx="1776" cy="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4" name="Line 84"/>
            <p:cNvSpPr>
              <a:spLocks noChangeShapeType="1"/>
            </p:cNvSpPr>
            <p:nvPr/>
          </p:nvSpPr>
          <p:spPr bwMode="auto">
            <a:xfrm flipV="1">
              <a:off x="1968" y="3504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5" name="Line 85"/>
            <p:cNvSpPr>
              <a:spLocks noChangeShapeType="1"/>
            </p:cNvSpPr>
            <p:nvPr/>
          </p:nvSpPr>
          <p:spPr bwMode="auto">
            <a:xfrm>
              <a:off x="3569" y="2401"/>
              <a:ext cx="912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6" name="Line 86"/>
            <p:cNvSpPr>
              <a:spLocks noChangeShapeType="1"/>
            </p:cNvSpPr>
            <p:nvPr/>
          </p:nvSpPr>
          <p:spPr bwMode="auto">
            <a:xfrm flipV="1">
              <a:off x="3683" y="3211"/>
              <a:ext cx="81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7" name="Line 87"/>
            <p:cNvSpPr>
              <a:spLocks noChangeShapeType="1"/>
            </p:cNvSpPr>
            <p:nvPr/>
          </p:nvSpPr>
          <p:spPr bwMode="auto">
            <a:xfrm flipV="1">
              <a:off x="2670" y="2525"/>
              <a:ext cx="72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75" name="Oval 95"/>
          <p:cNvSpPr>
            <a:spLocks noChangeArrowheads="1"/>
          </p:cNvSpPr>
          <p:nvPr/>
        </p:nvSpPr>
        <p:spPr bwMode="auto">
          <a:xfrm>
            <a:off x="2456260" y="1288257"/>
            <a:ext cx="582215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6" name="Text Box 96"/>
          <p:cNvSpPr txBox="1">
            <a:spLocks noChangeArrowheads="1"/>
          </p:cNvSpPr>
          <p:nvPr/>
        </p:nvSpPr>
        <p:spPr bwMode="auto">
          <a:xfrm>
            <a:off x="5970735" y="29379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4977" name="Text Box 97"/>
          <p:cNvSpPr txBox="1">
            <a:spLocks noChangeArrowheads="1"/>
          </p:cNvSpPr>
          <p:nvPr/>
        </p:nvSpPr>
        <p:spPr bwMode="auto">
          <a:xfrm>
            <a:off x="4707483" y="22628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634978" name="Text Box 98"/>
          <p:cNvSpPr txBox="1">
            <a:spLocks noChangeArrowheads="1"/>
          </p:cNvSpPr>
          <p:nvPr/>
        </p:nvSpPr>
        <p:spPr bwMode="auto">
          <a:xfrm>
            <a:off x="4795589" y="40011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4979" name="Text Box 99"/>
          <p:cNvSpPr txBox="1">
            <a:spLocks noChangeArrowheads="1"/>
          </p:cNvSpPr>
          <p:nvPr/>
        </p:nvSpPr>
        <p:spPr bwMode="auto">
          <a:xfrm>
            <a:off x="2140495" y="22521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4980" name="Text Box 100"/>
          <p:cNvSpPr txBox="1">
            <a:spLocks noChangeArrowheads="1"/>
          </p:cNvSpPr>
          <p:nvPr/>
        </p:nvSpPr>
        <p:spPr bwMode="auto">
          <a:xfrm>
            <a:off x="3502570" y="28962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4981" name="Text Box 101"/>
          <p:cNvSpPr txBox="1">
            <a:spLocks noChangeArrowheads="1"/>
          </p:cNvSpPr>
          <p:nvPr/>
        </p:nvSpPr>
        <p:spPr bwMode="auto">
          <a:xfrm>
            <a:off x="2696516" y="39999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5326856" y="1273969"/>
            <a:ext cx="582216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3421856" y="1259682"/>
            <a:ext cx="582216" cy="4131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318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002" name="Group 98"/>
          <p:cNvGraphicFramePr>
            <a:graphicFrameLocks noGrp="1"/>
          </p:cNvGraphicFramePr>
          <p:nvPr>
            <p:ph/>
          </p:nvPr>
        </p:nvGraphicFramePr>
        <p:xfrm>
          <a:off x="1323975" y="259556"/>
          <a:ext cx="5676900" cy="1714501"/>
        </p:xfrm>
        <a:graphic>
          <a:graphicData uri="http://schemas.openxmlformats.org/drawingml/2006/table">
            <a:tbl>
              <a:tblPr/>
              <a:tblGrid>
                <a:gridCol w="93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Initial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97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0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(4,4)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950" name="Text Box 46"/>
          <p:cNvSpPr txBox="1">
            <a:spLocks noChangeArrowheads="1"/>
          </p:cNvSpPr>
          <p:nvPr/>
        </p:nvSpPr>
        <p:spPr bwMode="auto">
          <a:xfrm>
            <a:off x="6656785" y="3055143"/>
            <a:ext cx="5774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2100">
                <a:latin typeface="Monotype Corsiva" charset="0"/>
              </a:rPr>
              <a:t>Jose</a:t>
            </a:r>
          </a:p>
        </p:txBody>
      </p:sp>
      <p:grpSp>
        <p:nvGrpSpPr>
          <p:cNvPr id="636005" name="Group 101"/>
          <p:cNvGrpSpPr>
            <a:grpSpLocks/>
          </p:cNvGrpSpPr>
          <p:nvPr/>
        </p:nvGrpSpPr>
        <p:grpSpPr bwMode="auto">
          <a:xfrm>
            <a:off x="2437210" y="2483645"/>
            <a:ext cx="4048125" cy="1709738"/>
            <a:chOff x="1304" y="2256"/>
            <a:chExt cx="3400" cy="1436"/>
          </a:xfrm>
        </p:grpSpPr>
        <p:sp>
          <p:nvSpPr>
            <p:cNvPr id="635953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6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8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2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4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3333" y="22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635954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3429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5</a:t>
              </a:r>
            </a:p>
          </p:txBody>
        </p:sp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429" y="28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4</a:t>
              </a:r>
            </a:p>
          </p:txBody>
        </p:sp>
        <p:sp>
          <p:nvSpPr>
            <p:cNvPr id="635961" name="Rectangle 57"/>
            <p:cNvSpPr>
              <a:spLocks noChangeArrowheads="1"/>
            </p:cNvSpPr>
            <p:nvPr/>
          </p:nvSpPr>
          <p:spPr bwMode="auto">
            <a:xfrm>
              <a:off x="4485" y="29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6</a:t>
              </a:r>
            </a:p>
          </p:txBody>
        </p:sp>
        <p:sp>
          <p:nvSpPr>
            <p:cNvPr id="635963" name="Rectangle 59"/>
            <p:cNvSpPr>
              <a:spLocks noChangeArrowheads="1"/>
            </p:cNvSpPr>
            <p:nvPr/>
          </p:nvSpPr>
          <p:spPr bwMode="auto">
            <a:xfrm>
              <a:off x="1749" y="33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635965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7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8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9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0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1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5972" name="Rectangle 68"/>
            <p:cNvSpPr>
              <a:spLocks noChangeArrowheads="1"/>
            </p:cNvSpPr>
            <p:nvPr/>
          </p:nvSpPr>
          <p:spPr bwMode="auto">
            <a:xfrm>
              <a:off x="2600" y="350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</a:p>
          </p:txBody>
        </p:sp>
        <p:sp>
          <p:nvSpPr>
            <p:cNvPr id="635973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4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5975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635976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</a:p>
          </p:txBody>
        </p:sp>
        <p:sp>
          <p:nvSpPr>
            <p:cNvPr id="635977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</a:p>
          </p:txBody>
        </p:sp>
        <p:sp>
          <p:nvSpPr>
            <p:cNvPr id="635978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9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0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1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lnSpc>
                  <a:spcPct val="85000"/>
                </a:lnSpc>
                <a:spcBef>
                  <a:spcPct val="2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</a:p>
          </p:txBody>
        </p:sp>
      </p:grpSp>
      <p:grpSp>
        <p:nvGrpSpPr>
          <p:cNvPr id="635982" name="Group 78"/>
          <p:cNvGrpSpPr>
            <a:grpSpLocks/>
          </p:cNvGrpSpPr>
          <p:nvPr/>
        </p:nvGrpSpPr>
        <p:grpSpPr bwMode="auto">
          <a:xfrm>
            <a:off x="2599135" y="2940843"/>
            <a:ext cx="2343150" cy="1028700"/>
            <a:chOff x="1440" y="2640"/>
            <a:chExt cx="1968" cy="864"/>
          </a:xfrm>
        </p:grpSpPr>
        <p:sp>
          <p:nvSpPr>
            <p:cNvPr id="635983" name="Line 79"/>
            <p:cNvSpPr>
              <a:spLocks noChangeShapeType="1"/>
            </p:cNvSpPr>
            <p:nvPr/>
          </p:nvSpPr>
          <p:spPr bwMode="auto">
            <a:xfrm flipH="1">
              <a:off x="1920" y="3024"/>
              <a:ext cx="528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4" name="Line 80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5" name="Line 81"/>
            <p:cNvSpPr>
              <a:spLocks noChangeShapeType="1"/>
            </p:cNvSpPr>
            <p:nvPr/>
          </p:nvSpPr>
          <p:spPr bwMode="auto">
            <a:xfrm flipH="1">
              <a:off x="1968" y="3504"/>
              <a:ext cx="14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986" name="Group 82"/>
          <p:cNvGrpSpPr>
            <a:grpSpLocks/>
          </p:cNvGrpSpPr>
          <p:nvPr/>
        </p:nvGrpSpPr>
        <p:grpSpPr bwMode="auto">
          <a:xfrm>
            <a:off x="2656285" y="2712243"/>
            <a:ext cx="2171700" cy="1028700"/>
            <a:chOff x="1488" y="2448"/>
            <a:chExt cx="1824" cy="864"/>
          </a:xfrm>
        </p:grpSpPr>
        <p:sp>
          <p:nvSpPr>
            <p:cNvPr id="635987" name="Line 83"/>
            <p:cNvSpPr>
              <a:spLocks noChangeShapeType="1"/>
            </p:cNvSpPr>
            <p:nvPr/>
          </p:nvSpPr>
          <p:spPr bwMode="auto">
            <a:xfrm flipH="1">
              <a:off x="1536" y="2448"/>
              <a:ext cx="1776" cy="9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8" name="Line 84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864" cy="33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9" name="Line 85"/>
            <p:cNvSpPr>
              <a:spLocks noChangeShapeType="1"/>
            </p:cNvSpPr>
            <p:nvPr/>
          </p:nvSpPr>
          <p:spPr bwMode="auto">
            <a:xfrm flipH="1" flipV="1">
              <a:off x="1488" y="2592"/>
              <a:ext cx="336" cy="72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990" name="Group 86"/>
          <p:cNvGrpSpPr>
            <a:grpSpLocks/>
          </p:cNvGrpSpPr>
          <p:nvPr/>
        </p:nvGrpSpPr>
        <p:grpSpPr bwMode="auto">
          <a:xfrm>
            <a:off x="2827735" y="2769393"/>
            <a:ext cx="2114550" cy="1085850"/>
            <a:chOff x="1632" y="2496"/>
            <a:chExt cx="1776" cy="912"/>
          </a:xfrm>
        </p:grpSpPr>
        <p:sp>
          <p:nvSpPr>
            <p:cNvPr id="635991" name="Line 87"/>
            <p:cNvSpPr>
              <a:spLocks noChangeShapeType="1"/>
            </p:cNvSpPr>
            <p:nvPr/>
          </p:nvSpPr>
          <p:spPr bwMode="auto">
            <a:xfrm>
              <a:off x="1632" y="2544"/>
              <a:ext cx="816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2" name="Line 88"/>
            <p:cNvSpPr>
              <a:spLocks noChangeShapeType="1"/>
            </p:cNvSpPr>
            <p:nvPr/>
          </p:nvSpPr>
          <p:spPr bwMode="auto">
            <a:xfrm flipV="1">
              <a:off x="2016" y="3072"/>
              <a:ext cx="48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3" name="Line 89"/>
            <p:cNvSpPr>
              <a:spLocks noChangeShapeType="1"/>
            </p:cNvSpPr>
            <p:nvPr/>
          </p:nvSpPr>
          <p:spPr bwMode="auto">
            <a:xfrm flipH="1" flipV="1">
              <a:off x="2592" y="3024"/>
              <a:ext cx="816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4" name="Line 90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995" name="Line 91"/>
          <p:cNvSpPr>
            <a:spLocks noChangeShapeType="1"/>
          </p:cNvSpPr>
          <p:nvPr/>
        </p:nvSpPr>
        <p:spPr bwMode="auto">
          <a:xfrm flipV="1">
            <a:off x="2713435" y="2655093"/>
            <a:ext cx="2114550" cy="114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5056585" y="2712243"/>
            <a:ext cx="1143000" cy="628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 flipV="1">
            <a:off x="5228035" y="3569493"/>
            <a:ext cx="971550" cy="342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8" name="Line 94"/>
          <p:cNvSpPr>
            <a:spLocks noChangeShapeType="1"/>
          </p:cNvSpPr>
          <p:nvPr/>
        </p:nvSpPr>
        <p:spPr bwMode="auto">
          <a:xfrm flipV="1">
            <a:off x="4027885" y="2769393"/>
            <a:ext cx="85725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9" name="Line 95"/>
          <p:cNvSpPr>
            <a:spLocks noChangeShapeType="1"/>
          </p:cNvSpPr>
          <p:nvPr/>
        </p:nvSpPr>
        <p:spPr bwMode="auto">
          <a:xfrm flipV="1">
            <a:off x="3227785" y="3398043"/>
            <a:ext cx="5715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6" name="Text Box 102"/>
          <p:cNvSpPr txBox="1">
            <a:spLocks noChangeArrowheads="1"/>
          </p:cNvSpPr>
          <p:nvPr/>
        </p:nvSpPr>
        <p:spPr bwMode="auto">
          <a:xfrm>
            <a:off x="6230541" y="296703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36007" name="Text Box 103"/>
          <p:cNvSpPr txBox="1">
            <a:spLocks noChangeArrowheads="1"/>
          </p:cNvSpPr>
          <p:nvPr/>
        </p:nvSpPr>
        <p:spPr bwMode="auto">
          <a:xfrm>
            <a:off x="4843464" y="225980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636008" name="Text Box 104"/>
          <p:cNvSpPr txBox="1">
            <a:spLocks noChangeArrowheads="1"/>
          </p:cNvSpPr>
          <p:nvPr/>
        </p:nvSpPr>
        <p:spPr bwMode="auto">
          <a:xfrm>
            <a:off x="5003008" y="41409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36009" name="Text Box 105"/>
          <p:cNvSpPr txBox="1">
            <a:spLocks noChangeArrowheads="1"/>
          </p:cNvSpPr>
          <p:nvPr/>
        </p:nvSpPr>
        <p:spPr bwMode="auto">
          <a:xfrm>
            <a:off x="2930129" y="408027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636010" name="Text Box 106"/>
          <p:cNvSpPr txBox="1">
            <a:spLocks noChangeArrowheads="1"/>
          </p:cNvSpPr>
          <p:nvPr/>
        </p:nvSpPr>
        <p:spPr bwMode="auto">
          <a:xfrm>
            <a:off x="3775472" y="292060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6011" name="Text Box 107"/>
          <p:cNvSpPr txBox="1">
            <a:spLocks noChangeArrowheads="1"/>
          </p:cNvSpPr>
          <p:nvPr/>
        </p:nvSpPr>
        <p:spPr bwMode="auto">
          <a:xfrm>
            <a:off x="2465785" y="236934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36012" name="Text Box 108"/>
          <p:cNvSpPr txBox="1">
            <a:spLocks noChangeArrowheads="1"/>
          </p:cNvSpPr>
          <p:nvPr/>
        </p:nvSpPr>
        <p:spPr bwMode="auto">
          <a:xfrm>
            <a:off x="3128964" y="412789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636013" name="Oval 109"/>
          <p:cNvSpPr>
            <a:spLocks noChangeArrowheads="1"/>
          </p:cNvSpPr>
          <p:nvPr/>
        </p:nvSpPr>
        <p:spPr bwMode="auto">
          <a:xfrm>
            <a:off x="2437210" y="1629967"/>
            <a:ext cx="536972" cy="40124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4" name="Oval 110"/>
          <p:cNvSpPr>
            <a:spLocks noChangeArrowheads="1"/>
          </p:cNvSpPr>
          <p:nvPr/>
        </p:nvSpPr>
        <p:spPr bwMode="auto">
          <a:xfrm>
            <a:off x="3411141" y="1633538"/>
            <a:ext cx="536972" cy="401241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5" name="Oval 111"/>
          <p:cNvSpPr>
            <a:spLocks noChangeArrowheads="1"/>
          </p:cNvSpPr>
          <p:nvPr/>
        </p:nvSpPr>
        <p:spPr bwMode="auto">
          <a:xfrm>
            <a:off x="5310188" y="1624013"/>
            <a:ext cx="536972" cy="401241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63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383" y="1693656"/>
            <a:ext cx="4796977" cy="2157920"/>
            <a:chOff x="3466624" y="1565326"/>
            <a:chExt cx="4796977" cy="2157920"/>
          </a:xfrm>
        </p:grpSpPr>
        <p:sp>
          <p:nvSpPr>
            <p:cNvPr id="635950" name="Text Box 46"/>
            <p:cNvSpPr txBox="1">
              <a:spLocks noChangeArrowheads="1"/>
            </p:cNvSpPr>
            <p:nvPr/>
          </p:nvSpPr>
          <p:spPr bwMode="auto">
            <a:xfrm>
              <a:off x="7686199" y="2360663"/>
              <a:ext cx="577402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100">
                  <a:latin typeface="Monotype Corsiva" charset="0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100">
                  <a:latin typeface="Monotype Corsiva" charset="0"/>
                </a:rPr>
                <a:t>Jose</a:t>
              </a:r>
            </a:p>
          </p:txBody>
        </p:sp>
        <p:grpSp>
          <p:nvGrpSpPr>
            <p:cNvPr id="636005" name="Group 101"/>
            <p:cNvGrpSpPr>
              <a:grpSpLocks/>
            </p:cNvGrpSpPr>
            <p:nvPr/>
          </p:nvGrpSpPr>
          <p:grpSpPr bwMode="auto">
            <a:xfrm>
              <a:off x="3466624" y="1789165"/>
              <a:ext cx="4048125" cy="1579960"/>
              <a:chOff x="1304" y="2256"/>
              <a:chExt cx="3400" cy="1327"/>
            </a:xfrm>
          </p:grpSpPr>
          <p:sp>
            <p:nvSpPr>
              <p:cNvPr id="635953" name="Oval 49"/>
              <p:cNvSpPr>
                <a:spLocks noChangeArrowheads="1"/>
              </p:cNvSpPr>
              <p:nvPr/>
            </p:nvSpPr>
            <p:spPr bwMode="auto">
              <a:xfrm>
                <a:off x="3320" y="2278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6" name="Oval 52"/>
              <p:cNvSpPr>
                <a:spLocks noChangeArrowheads="1"/>
              </p:cNvSpPr>
              <p:nvPr/>
            </p:nvSpPr>
            <p:spPr bwMode="auto">
              <a:xfrm>
                <a:off x="1304" y="2400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8" name="Oval 54"/>
              <p:cNvSpPr>
                <a:spLocks noChangeArrowheads="1"/>
              </p:cNvSpPr>
              <p:nvPr/>
            </p:nvSpPr>
            <p:spPr bwMode="auto">
              <a:xfrm>
                <a:off x="3416" y="3351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2" name="Oval 58"/>
              <p:cNvSpPr>
                <a:spLocks noChangeArrowheads="1"/>
              </p:cNvSpPr>
              <p:nvPr/>
            </p:nvSpPr>
            <p:spPr bwMode="auto">
              <a:xfrm>
                <a:off x="4472" y="2967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4" name="Oval 60"/>
              <p:cNvSpPr>
                <a:spLocks noChangeArrowheads="1"/>
              </p:cNvSpPr>
              <p:nvPr/>
            </p:nvSpPr>
            <p:spPr bwMode="auto">
              <a:xfrm>
                <a:off x="1736" y="3351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0" name="Oval 56"/>
              <p:cNvSpPr>
                <a:spLocks noChangeArrowheads="1"/>
              </p:cNvSpPr>
              <p:nvPr/>
            </p:nvSpPr>
            <p:spPr bwMode="auto">
              <a:xfrm>
                <a:off x="2416" y="2815"/>
                <a:ext cx="232" cy="232"/>
              </a:xfrm>
              <a:prstGeom prst="ellipse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2" name="Rectangle 48"/>
              <p:cNvSpPr>
                <a:spLocks noChangeArrowheads="1"/>
              </p:cNvSpPr>
              <p:nvPr/>
            </p:nvSpPr>
            <p:spPr bwMode="auto">
              <a:xfrm>
                <a:off x="3333" y="227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635954" name="Line 50"/>
              <p:cNvSpPr>
                <a:spLocks noChangeShapeType="1"/>
              </p:cNvSpPr>
              <p:nvPr/>
            </p:nvSpPr>
            <p:spPr bwMode="auto">
              <a:xfrm flipV="1">
                <a:off x="1544" y="2400"/>
                <a:ext cx="177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55" name="Rectangle 51"/>
              <p:cNvSpPr>
                <a:spLocks noChangeArrowheads="1"/>
              </p:cNvSpPr>
              <p:nvPr/>
            </p:nvSpPr>
            <p:spPr bwMode="auto">
              <a:xfrm>
                <a:off x="1304" y="240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635957" name="Rectangle 53"/>
              <p:cNvSpPr>
                <a:spLocks noChangeArrowheads="1"/>
              </p:cNvSpPr>
              <p:nvPr/>
            </p:nvSpPr>
            <p:spPr bwMode="auto">
              <a:xfrm>
                <a:off x="3429" y="33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5</a:t>
                </a:r>
              </a:p>
            </p:txBody>
          </p:sp>
          <p:sp>
            <p:nvSpPr>
              <p:cNvPr id="635959" name="Rectangle 55"/>
              <p:cNvSpPr>
                <a:spLocks noChangeArrowheads="1"/>
              </p:cNvSpPr>
              <p:nvPr/>
            </p:nvSpPr>
            <p:spPr bwMode="auto">
              <a:xfrm>
                <a:off x="2429" y="280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635961" name="Rectangle 57"/>
              <p:cNvSpPr>
                <a:spLocks noChangeArrowheads="1"/>
              </p:cNvSpPr>
              <p:nvPr/>
            </p:nvSpPr>
            <p:spPr bwMode="auto">
              <a:xfrm>
                <a:off x="4485" y="296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635963" name="Rectangle 59"/>
              <p:cNvSpPr>
                <a:spLocks noChangeArrowheads="1"/>
              </p:cNvSpPr>
              <p:nvPr/>
            </p:nvSpPr>
            <p:spPr bwMode="auto">
              <a:xfrm>
                <a:off x="1749" y="33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635967" name="Line 63"/>
              <p:cNvSpPr>
                <a:spLocks noChangeShapeType="1"/>
              </p:cNvSpPr>
              <p:nvPr/>
            </p:nvSpPr>
            <p:spPr bwMode="auto">
              <a:xfrm flipV="1">
                <a:off x="3656" y="3151"/>
                <a:ext cx="80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8" name="Line 64"/>
              <p:cNvSpPr>
                <a:spLocks noChangeShapeType="1"/>
              </p:cNvSpPr>
              <p:nvPr/>
            </p:nvSpPr>
            <p:spPr bwMode="auto">
              <a:xfrm>
                <a:off x="3512" y="2448"/>
                <a:ext cx="972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70" name="Rectangle 66"/>
              <p:cNvSpPr>
                <a:spLocks noChangeArrowheads="1"/>
              </p:cNvSpPr>
              <p:nvPr/>
            </p:nvSpPr>
            <p:spPr bwMode="auto">
              <a:xfrm>
                <a:off x="2312" y="2256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3" name="Rectangle 69"/>
              <p:cNvSpPr>
                <a:spLocks noChangeArrowheads="1"/>
              </p:cNvSpPr>
              <p:nvPr/>
            </p:nvSpPr>
            <p:spPr bwMode="auto">
              <a:xfrm>
                <a:off x="2648" y="2592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4" name="Rectangle 70"/>
              <p:cNvSpPr>
                <a:spLocks noChangeArrowheads="1"/>
              </p:cNvSpPr>
              <p:nvPr/>
            </p:nvSpPr>
            <p:spPr bwMode="auto">
              <a:xfrm>
                <a:off x="2024" y="3024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1</a:t>
                </a:r>
              </a:p>
            </p:txBody>
          </p:sp>
          <p:sp>
            <p:nvSpPr>
              <p:cNvPr id="635975" name="Rectangle 71"/>
              <p:cNvSpPr>
                <a:spLocks noChangeArrowheads="1"/>
              </p:cNvSpPr>
              <p:nvPr/>
            </p:nvSpPr>
            <p:spPr bwMode="auto">
              <a:xfrm>
                <a:off x="3944" y="2496"/>
                <a:ext cx="178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1</a:t>
                </a:r>
              </a:p>
            </p:txBody>
          </p:sp>
          <p:sp>
            <p:nvSpPr>
              <p:cNvPr id="635976" name="Rectangle 72"/>
              <p:cNvSpPr>
                <a:spLocks noChangeArrowheads="1"/>
              </p:cNvSpPr>
              <p:nvPr/>
            </p:nvSpPr>
            <p:spPr bwMode="auto">
              <a:xfrm>
                <a:off x="4071" y="3313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2</a:t>
                </a:r>
              </a:p>
            </p:txBody>
          </p:sp>
          <p:sp>
            <p:nvSpPr>
              <p:cNvPr id="635977" name="Rectangle 73"/>
              <p:cNvSpPr>
                <a:spLocks noChangeArrowheads="1"/>
              </p:cNvSpPr>
              <p:nvPr/>
            </p:nvSpPr>
            <p:spPr bwMode="auto">
              <a:xfrm>
                <a:off x="3080" y="3024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3</a:t>
                </a:r>
              </a:p>
            </p:txBody>
          </p:sp>
          <p:sp>
            <p:nvSpPr>
              <p:cNvPr id="635979" name="Line 75"/>
              <p:cNvSpPr>
                <a:spLocks noChangeShapeType="1"/>
              </p:cNvSpPr>
              <p:nvPr/>
            </p:nvSpPr>
            <p:spPr bwMode="auto">
              <a:xfrm flipV="1">
                <a:off x="1976" y="302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1" name="Rectangle 77"/>
              <p:cNvSpPr>
                <a:spLocks noChangeArrowheads="1"/>
              </p:cNvSpPr>
              <p:nvPr/>
            </p:nvSpPr>
            <p:spPr bwMode="auto">
              <a:xfrm>
                <a:off x="2024" y="2592"/>
                <a:ext cx="18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lnSpc>
                    <a:spcPct val="85000"/>
                  </a:lnSpc>
                  <a:spcBef>
                    <a:spcPct val="20000"/>
                  </a:spcBef>
                  <a:buSzTx/>
                  <a:buFontTx/>
                  <a:buNone/>
                </a:pPr>
                <a:r>
                  <a:rPr lang="en-US" altLang="en-US" sz="1200"/>
                  <a:t>5</a:t>
                </a:r>
              </a:p>
            </p:txBody>
          </p:sp>
        </p:grpSp>
        <p:sp>
          <p:nvSpPr>
            <p:cNvPr id="635995" name="Line 91"/>
            <p:cNvSpPr>
              <a:spLocks noChangeShapeType="1"/>
            </p:cNvSpPr>
            <p:nvPr/>
          </p:nvSpPr>
          <p:spPr bwMode="auto">
            <a:xfrm flipV="1">
              <a:off x="3742849" y="1960613"/>
              <a:ext cx="2114550" cy="1143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6" name="Line 92"/>
            <p:cNvSpPr>
              <a:spLocks noChangeShapeType="1"/>
            </p:cNvSpPr>
            <p:nvPr/>
          </p:nvSpPr>
          <p:spPr bwMode="auto">
            <a:xfrm>
              <a:off x="6085999" y="2017763"/>
              <a:ext cx="1143000" cy="6286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7" name="Line 93"/>
            <p:cNvSpPr>
              <a:spLocks noChangeShapeType="1"/>
            </p:cNvSpPr>
            <p:nvPr/>
          </p:nvSpPr>
          <p:spPr bwMode="auto">
            <a:xfrm flipV="1">
              <a:off x="6257449" y="2875013"/>
              <a:ext cx="971550" cy="3429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8" name="Line 94"/>
            <p:cNvSpPr>
              <a:spLocks noChangeShapeType="1"/>
            </p:cNvSpPr>
            <p:nvPr/>
          </p:nvSpPr>
          <p:spPr bwMode="auto">
            <a:xfrm flipV="1">
              <a:off x="5058261" y="2097920"/>
              <a:ext cx="857250" cy="4000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9" name="Line 95"/>
            <p:cNvSpPr>
              <a:spLocks noChangeShapeType="1"/>
            </p:cNvSpPr>
            <p:nvPr/>
          </p:nvSpPr>
          <p:spPr bwMode="auto">
            <a:xfrm flipV="1">
              <a:off x="4257199" y="2703563"/>
              <a:ext cx="571500" cy="457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06" name="Text Box 102"/>
            <p:cNvSpPr txBox="1">
              <a:spLocks noChangeArrowheads="1"/>
            </p:cNvSpPr>
            <p:nvPr/>
          </p:nvSpPr>
          <p:spPr bwMode="auto">
            <a:xfrm>
              <a:off x="7259955" y="2272557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36007" name="Text Box 103"/>
            <p:cNvSpPr txBox="1">
              <a:spLocks noChangeArrowheads="1"/>
            </p:cNvSpPr>
            <p:nvPr/>
          </p:nvSpPr>
          <p:spPr bwMode="auto">
            <a:xfrm>
              <a:off x="5872878" y="156532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36008" name="Text Box 104"/>
            <p:cNvSpPr txBox="1">
              <a:spLocks noChangeArrowheads="1"/>
            </p:cNvSpPr>
            <p:nvPr/>
          </p:nvSpPr>
          <p:spPr bwMode="auto">
            <a:xfrm>
              <a:off x="6032422" y="335391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636009" name="Text Box 105"/>
            <p:cNvSpPr txBox="1">
              <a:spLocks noChangeArrowheads="1"/>
            </p:cNvSpPr>
            <p:nvPr/>
          </p:nvSpPr>
          <p:spPr bwMode="auto">
            <a:xfrm>
              <a:off x="3982693" y="331634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636010" name="Text Box 106"/>
            <p:cNvSpPr txBox="1">
              <a:spLocks noChangeArrowheads="1"/>
            </p:cNvSpPr>
            <p:nvPr/>
          </p:nvSpPr>
          <p:spPr bwMode="auto">
            <a:xfrm>
              <a:off x="4804886" y="222612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636011" name="Text Box 107"/>
            <p:cNvSpPr txBox="1">
              <a:spLocks noChangeArrowheads="1"/>
            </p:cNvSpPr>
            <p:nvPr/>
          </p:nvSpPr>
          <p:spPr bwMode="auto">
            <a:xfrm>
              <a:off x="3495199" y="167486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en-US" b="1">
                  <a:solidFill>
                    <a:srgbClr val="FF3300"/>
                  </a:solidFill>
                </a:rPr>
                <a:t>3</a:t>
              </a:r>
            </a:p>
          </p:txBody>
        </p:sp>
      </p:grpSp>
      <p:sp>
        <p:nvSpPr>
          <p:cNvPr id="65" name="Rectangle 4"/>
          <p:cNvSpPr txBox="1">
            <a:spLocks noChangeArrowheads="1"/>
          </p:cNvSpPr>
          <p:nvPr/>
        </p:nvSpPr>
        <p:spPr bwMode="auto">
          <a:xfrm>
            <a:off x="2820172" y="337164"/>
            <a:ext cx="50961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900" b="1" kern="0" dirty="0">
                <a:solidFill>
                  <a:schemeClr val="tx2"/>
                </a:solidFill>
              </a:rPr>
              <a:t>Summary: Shortest-Path Tree</a:t>
            </a:r>
          </a:p>
        </p:txBody>
      </p:sp>
      <p:grpSp>
        <p:nvGrpSpPr>
          <p:cNvPr id="40" name="Group 12"/>
          <p:cNvGrpSpPr>
            <a:grpSpLocks/>
          </p:cNvGrpSpPr>
          <p:nvPr/>
        </p:nvGrpSpPr>
        <p:grpSpPr bwMode="auto">
          <a:xfrm>
            <a:off x="604422" y="719752"/>
            <a:ext cx="1711566" cy="3592894"/>
            <a:chOff x="685800" y="609600"/>
            <a:chExt cx="2667000" cy="62484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027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3121" y="333371"/>
            <a:ext cx="5923678" cy="522690"/>
          </a:xfrm>
        </p:spPr>
        <p:txBody>
          <a:bodyPr/>
          <a:lstStyle/>
          <a:p>
            <a:pPr eaLnBrk="1" hangingPunct="1"/>
            <a:r>
              <a:rPr lang="en-US" altLang="en-US" dirty="0"/>
              <a:t>Routing in Virtual Circuit Subnet</a:t>
            </a:r>
          </a:p>
        </p:txBody>
      </p:sp>
      <p:pic>
        <p:nvPicPr>
          <p:cNvPr id="29699" name="Picture 4" descr="5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987021"/>
            <a:ext cx="6229350" cy="35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2533" name="Freeform 5"/>
          <p:cNvSpPr>
            <a:spLocks/>
          </p:cNvSpPr>
          <p:nvPr/>
        </p:nvSpPr>
        <p:spPr bwMode="auto">
          <a:xfrm>
            <a:off x="2051685" y="2326164"/>
            <a:ext cx="4057650" cy="685800"/>
          </a:xfrm>
          <a:custGeom>
            <a:avLst/>
            <a:gdLst>
              <a:gd name="T0" fmla="*/ 0 w 3408"/>
              <a:gd name="T1" fmla="*/ 0 h 576"/>
              <a:gd name="T2" fmla="*/ 2147483647 w 3408"/>
              <a:gd name="T3" fmla="*/ 0 h 576"/>
              <a:gd name="T4" fmla="*/ 2147483647 w 3408"/>
              <a:gd name="T5" fmla="*/ 2147483647 h 576"/>
              <a:gd name="T6" fmla="*/ 2147483647 w 3408"/>
              <a:gd name="T7" fmla="*/ 0 h 576"/>
              <a:gd name="T8" fmla="*/ 2147483647 w 340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8"/>
              <a:gd name="T16" fmla="*/ 0 h 576"/>
              <a:gd name="T17" fmla="*/ 3408 w 340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8" h="576">
                <a:moveTo>
                  <a:pt x="0" y="0"/>
                </a:moveTo>
                <a:lnTo>
                  <a:pt x="768" y="0"/>
                </a:lnTo>
                <a:lnTo>
                  <a:pt x="1584" y="576"/>
                </a:lnTo>
                <a:lnTo>
                  <a:pt x="2640" y="0"/>
                </a:lnTo>
                <a:lnTo>
                  <a:pt x="3408" y="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2534" name="Freeform 6"/>
          <p:cNvSpPr>
            <a:spLocks/>
          </p:cNvSpPr>
          <p:nvPr/>
        </p:nvSpPr>
        <p:spPr bwMode="auto">
          <a:xfrm>
            <a:off x="2171700" y="1546384"/>
            <a:ext cx="3829050" cy="1485900"/>
          </a:xfrm>
          <a:custGeom>
            <a:avLst/>
            <a:gdLst>
              <a:gd name="T0" fmla="*/ 0 w 3216"/>
              <a:gd name="T1" fmla="*/ 0 h 1248"/>
              <a:gd name="T2" fmla="*/ 2147483647 w 3216"/>
              <a:gd name="T3" fmla="*/ 2147483647 h 1248"/>
              <a:gd name="T4" fmla="*/ 2147483647 w 3216"/>
              <a:gd name="T5" fmla="*/ 2147483647 h 1248"/>
              <a:gd name="T6" fmla="*/ 2147483647 w 3216"/>
              <a:gd name="T7" fmla="*/ 2147483647 h 1248"/>
              <a:gd name="T8" fmla="*/ 2147483647 w 3216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1248"/>
              <a:gd name="T17" fmla="*/ 3216 w 321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1248">
                <a:moveTo>
                  <a:pt x="0" y="0"/>
                </a:moveTo>
                <a:lnTo>
                  <a:pt x="528" y="672"/>
                </a:lnTo>
                <a:lnTo>
                  <a:pt x="1440" y="1248"/>
                </a:lnTo>
                <a:lnTo>
                  <a:pt x="2448" y="672"/>
                </a:lnTo>
                <a:lnTo>
                  <a:pt x="3216" y="672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14700" y="4317198"/>
            <a:ext cx="1419225" cy="300039"/>
            <a:chOff x="1776" y="3504"/>
            <a:chExt cx="1192" cy="252"/>
          </a:xfrm>
        </p:grpSpPr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880" y="3504"/>
              <a:ext cx="10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CC"/>
                  </a:solidFill>
                  <a:latin typeface="Times New Roman" charset="0"/>
                </a:rPr>
                <a:t>Label switching</a:t>
              </a: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 flipV="1">
              <a:off x="1776" y="3504"/>
              <a:ext cx="144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6214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197174" y="1137047"/>
            <a:ext cx="6685360" cy="1756172"/>
            <a:chOff x="0" y="735"/>
            <a:chExt cx="5615" cy="1475"/>
          </a:xfrm>
        </p:grpSpPr>
        <p:sp>
          <p:nvSpPr>
            <p:cNvPr id="31749" name="Line 3"/>
            <p:cNvSpPr>
              <a:spLocks noChangeShapeType="1"/>
            </p:cNvSpPr>
            <p:nvPr/>
          </p:nvSpPr>
          <p:spPr bwMode="auto">
            <a:xfrm flipV="1">
              <a:off x="1571" y="860"/>
              <a:ext cx="14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Line 4"/>
            <p:cNvSpPr>
              <a:spLocks noChangeShapeType="1"/>
            </p:cNvSpPr>
            <p:nvPr/>
          </p:nvSpPr>
          <p:spPr bwMode="auto">
            <a:xfrm>
              <a:off x="372" y="2111"/>
              <a:ext cx="50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455" y="196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397" y="1695"/>
              <a:ext cx="50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5455" y="154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346" y="1269"/>
              <a:ext cx="5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5454" y="112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329" y="853"/>
              <a:ext cx="50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5442" y="73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349" y="1279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2390" y="1292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>
              <a:off x="2346" y="85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3062" y="1711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2703" y="1283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4017" y="1699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3412" y="1715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3249" y="13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66" name="Rectangle 20"/>
            <p:cNvSpPr>
              <a:spLocks noChangeArrowheads="1"/>
            </p:cNvSpPr>
            <p:nvPr/>
          </p:nvSpPr>
          <p:spPr bwMode="auto">
            <a:xfrm>
              <a:off x="2572" y="1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>
              <a:off x="3038" y="1288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2"/>
            <p:cNvSpPr>
              <a:spLocks noChangeArrowheads="1"/>
            </p:cNvSpPr>
            <p:nvPr/>
          </p:nvSpPr>
          <p:spPr bwMode="auto">
            <a:xfrm>
              <a:off x="2885" y="13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69" name="Rectangle 23"/>
            <p:cNvSpPr>
              <a:spLocks noChangeArrowheads="1"/>
            </p:cNvSpPr>
            <p:nvPr/>
          </p:nvSpPr>
          <p:spPr bwMode="auto">
            <a:xfrm>
              <a:off x="3888" y="18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70" name="Rectangle 24"/>
            <p:cNvSpPr>
              <a:spLocks noChangeArrowheads="1"/>
            </p:cNvSpPr>
            <p:nvPr/>
          </p:nvSpPr>
          <p:spPr bwMode="auto">
            <a:xfrm>
              <a:off x="3216" y="1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3568" y="1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2697" y="866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>
              <a:off x="3728" y="170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2585" y="9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2249" y="9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76" name="Line 30"/>
            <p:cNvSpPr>
              <a:spLocks noChangeShapeType="1"/>
            </p:cNvSpPr>
            <p:nvPr/>
          </p:nvSpPr>
          <p:spPr bwMode="auto">
            <a:xfrm>
              <a:off x="1681" y="85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Line 31"/>
            <p:cNvSpPr>
              <a:spLocks noChangeShapeType="1"/>
            </p:cNvSpPr>
            <p:nvPr/>
          </p:nvSpPr>
          <p:spPr bwMode="auto">
            <a:xfrm>
              <a:off x="2037" y="866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Rectangle 32"/>
            <p:cNvSpPr>
              <a:spLocks noChangeArrowheads="1"/>
            </p:cNvSpPr>
            <p:nvPr/>
          </p:nvSpPr>
          <p:spPr bwMode="auto">
            <a:xfrm>
              <a:off x="1922" y="9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79" name="Line 33"/>
            <p:cNvSpPr>
              <a:spLocks noChangeShapeType="1"/>
            </p:cNvSpPr>
            <p:nvPr/>
          </p:nvSpPr>
          <p:spPr bwMode="auto">
            <a:xfrm flipV="1">
              <a:off x="4420" y="892"/>
              <a:ext cx="467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Rectangle 34"/>
            <p:cNvSpPr>
              <a:spLocks noChangeArrowheads="1"/>
            </p:cNvSpPr>
            <p:nvPr/>
          </p:nvSpPr>
          <p:spPr bwMode="auto">
            <a:xfrm>
              <a:off x="4749" y="1301"/>
              <a:ext cx="5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Release</a:t>
              </a:r>
            </a:p>
          </p:txBody>
        </p:sp>
        <p:sp>
          <p:nvSpPr>
            <p:cNvPr id="31781" name="Line 35"/>
            <p:cNvSpPr>
              <a:spLocks noChangeShapeType="1"/>
            </p:cNvSpPr>
            <p:nvPr/>
          </p:nvSpPr>
          <p:spPr bwMode="auto">
            <a:xfrm>
              <a:off x="554" y="868"/>
              <a:ext cx="275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36"/>
            <p:cNvSpPr>
              <a:spLocks noChangeShapeType="1"/>
            </p:cNvSpPr>
            <p:nvPr/>
          </p:nvSpPr>
          <p:spPr bwMode="auto">
            <a:xfrm>
              <a:off x="846" y="1308"/>
              <a:ext cx="225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37"/>
            <p:cNvSpPr>
              <a:spLocks noChangeShapeType="1"/>
            </p:cNvSpPr>
            <p:nvPr/>
          </p:nvSpPr>
          <p:spPr bwMode="auto">
            <a:xfrm>
              <a:off x="1104" y="1700"/>
              <a:ext cx="217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38"/>
            <p:cNvSpPr>
              <a:spLocks noChangeArrowheads="1"/>
            </p:cNvSpPr>
            <p:nvPr/>
          </p:nvSpPr>
          <p:spPr bwMode="auto">
            <a:xfrm>
              <a:off x="0" y="872"/>
              <a:ext cx="64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dirty="0"/>
                <a:t>Connect request</a:t>
              </a:r>
            </a:p>
          </p:txBody>
        </p:sp>
        <p:sp>
          <p:nvSpPr>
            <p:cNvPr id="31785" name="Rectangle 39"/>
            <p:cNvSpPr>
              <a:spLocks noChangeArrowheads="1"/>
            </p:cNvSpPr>
            <p:nvPr/>
          </p:nvSpPr>
          <p:spPr bwMode="auto">
            <a:xfrm>
              <a:off x="458" y="1360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CR</a:t>
              </a:r>
            </a:p>
          </p:txBody>
        </p:sp>
        <p:sp>
          <p:nvSpPr>
            <p:cNvPr id="31786" name="Rectangle 40"/>
            <p:cNvSpPr>
              <a:spLocks noChangeArrowheads="1"/>
            </p:cNvSpPr>
            <p:nvPr/>
          </p:nvSpPr>
          <p:spPr bwMode="auto">
            <a:xfrm>
              <a:off x="650" y="180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CR</a:t>
              </a:r>
            </a:p>
          </p:txBody>
        </p:sp>
        <p:sp>
          <p:nvSpPr>
            <p:cNvPr id="31787" name="Rectangle 41"/>
            <p:cNvSpPr>
              <a:spLocks noChangeArrowheads="1"/>
            </p:cNvSpPr>
            <p:nvPr/>
          </p:nvSpPr>
          <p:spPr bwMode="auto">
            <a:xfrm>
              <a:off x="1433" y="1736"/>
              <a:ext cx="6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1788" name="Rectangle 42"/>
            <p:cNvSpPr>
              <a:spLocks noChangeArrowheads="1"/>
            </p:cNvSpPr>
            <p:nvPr/>
          </p:nvSpPr>
          <p:spPr bwMode="auto">
            <a:xfrm>
              <a:off x="1483" y="14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CC</a:t>
              </a:r>
            </a:p>
          </p:txBody>
        </p:sp>
        <p:sp>
          <p:nvSpPr>
            <p:cNvPr id="31789" name="Rectangle 43"/>
            <p:cNvSpPr>
              <a:spLocks noChangeArrowheads="1"/>
            </p:cNvSpPr>
            <p:nvPr/>
          </p:nvSpPr>
          <p:spPr bwMode="auto">
            <a:xfrm>
              <a:off x="1575" y="1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CC</a:t>
              </a:r>
            </a:p>
          </p:txBody>
        </p:sp>
        <p:sp>
          <p:nvSpPr>
            <p:cNvPr id="31790" name="Line 44"/>
            <p:cNvSpPr>
              <a:spLocks noChangeShapeType="1"/>
            </p:cNvSpPr>
            <p:nvPr/>
          </p:nvSpPr>
          <p:spPr bwMode="auto">
            <a:xfrm flipV="1">
              <a:off x="1429" y="1300"/>
              <a:ext cx="142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5"/>
            <p:cNvSpPr>
              <a:spLocks noChangeShapeType="1"/>
            </p:cNvSpPr>
            <p:nvPr/>
          </p:nvSpPr>
          <p:spPr bwMode="auto">
            <a:xfrm flipV="1">
              <a:off x="1296" y="1724"/>
              <a:ext cx="14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" name="Rectangle 47"/>
          <p:cNvSpPr>
            <a:spLocks noGrp="1" noChangeArrowheads="1"/>
          </p:cNvSpPr>
          <p:nvPr>
            <p:ph type="title"/>
          </p:nvPr>
        </p:nvSpPr>
        <p:spPr>
          <a:xfrm>
            <a:off x="640080" y="92075"/>
            <a:ext cx="7538720" cy="765175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</a:t>
            </a:r>
            <a:r>
              <a:rPr lang="en-US" altLang="en-US"/>
              <a:t>Circuit w/ Connection </a:t>
            </a:r>
            <a:r>
              <a:rPr lang="en-US" altLang="en-US" dirty="0"/>
              <a:t>Setup Delay</a:t>
            </a:r>
          </a:p>
        </p:txBody>
      </p:sp>
      <p:sp>
        <p:nvSpPr>
          <p:cNvPr id="3174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772160" y="3173017"/>
            <a:ext cx="769112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Connection setup delay is incurred before any packet can be transferred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Delay is acceptable for sustained transfer of large number of packets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This delay may be unacceptably high if only a few packets are being transferred</a:t>
            </a:r>
          </a:p>
        </p:txBody>
      </p:sp>
    </p:spTree>
    <p:extLst>
      <p:ext uri="{BB962C8B-B14F-4D97-AF65-F5344CB8AC3E}">
        <p14:creationId xmlns:p14="http://schemas.microsoft.com/office/powerpoint/2010/main" val="14121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1010" y="0"/>
            <a:ext cx="5501640" cy="765175"/>
          </a:xfrm>
        </p:spPr>
        <p:txBody>
          <a:bodyPr/>
          <a:lstStyle/>
          <a:p>
            <a:r>
              <a:rPr lang="en-US" altLang="en-US"/>
              <a:t>Example: ATM Networks</a:t>
            </a:r>
          </a:p>
        </p:txBody>
      </p:sp>
      <p:sp>
        <p:nvSpPr>
          <p:cNvPr id="1208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1010" y="993775"/>
            <a:ext cx="6187440" cy="3213100"/>
          </a:xfrm>
        </p:spPr>
        <p:txBody>
          <a:bodyPr/>
          <a:lstStyle/>
          <a:p>
            <a:r>
              <a:rPr lang="en-US" altLang="en-US" dirty="0"/>
              <a:t>All information mapped into </a:t>
            </a:r>
            <a:r>
              <a:rPr lang="en-US" altLang="en-US" dirty="0">
                <a:solidFill>
                  <a:srgbClr val="C00000"/>
                </a:solidFill>
              </a:rPr>
              <a:t>short fixed-length </a:t>
            </a:r>
            <a:r>
              <a:rPr lang="en-US" altLang="en-US" dirty="0"/>
              <a:t>packets called </a:t>
            </a:r>
            <a:r>
              <a:rPr lang="en-US" altLang="en-US" i="1" dirty="0">
                <a:solidFill>
                  <a:srgbClr val="C00000"/>
                </a:solidFill>
              </a:rPr>
              <a:t>cells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en-US" dirty="0"/>
              <a:t>Connections set up across network</a:t>
            </a:r>
          </a:p>
          <a:p>
            <a:pPr lvl="1"/>
            <a:r>
              <a:rPr lang="en-US" altLang="en-US" dirty="0"/>
              <a:t>Virtual circuits established across networks</a:t>
            </a:r>
          </a:p>
          <a:p>
            <a:pPr lvl="1"/>
            <a:r>
              <a:rPr lang="en-US" altLang="en-US" dirty="0"/>
              <a:t>Tables setup at ATM switches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Several types of network services offered</a:t>
            </a:r>
          </a:p>
          <a:p>
            <a:pPr lvl="1"/>
            <a:r>
              <a:rPr lang="en-US" altLang="en-US" dirty="0"/>
              <a:t>Constant bit rate connections</a:t>
            </a:r>
          </a:p>
          <a:p>
            <a:pPr lvl="1"/>
            <a:r>
              <a:rPr lang="en-US" altLang="en-US" dirty="0"/>
              <a:t>Variable bit rate connections</a:t>
            </a:r>
          </a:p>
        </p:txBody>
      </p:sp>
    </p:spTree>
    <p:extLst>
      <p:ext uri="{BB962C8B-B14F-4D97-AF65-F5344CB8AC3E}">
        <p14:creationId xmlns:p14="http://schemas.microsoft.com/office/powerpoint/2010/main" val="156531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85900" y="1094779"/>
            <a:ext cx="6061473" cy="2199085"/>
            <a:chOff x="285" y="1690"/>
            <a:chExt cx="5091" cy="1847"/>
          </a:xfrm>
        </p:grpSpPr>
        <p:sp>
          <p:nvSpPr>
            <p:cNvPr id="33797" name="Line 3"/>
            <p:cNvSpPr>
              <a:spLocks noChangeShapeType="1"/>
            </p:cNvSpPr>
            <p:nvPr/>
          </p:nvSpPr>
          <p:spPr bwMode="auto">
            <a:xfrm>
              <a:off x="581" y="3191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>
              <a:off x="581" y="2775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580" y="2349"/>
              <a:ext cx="4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580" y="1933"/>
              <a:ext cx="4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2948" y="235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1260" y="2364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2020" y="193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1593" y="278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797" y="235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3235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2190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2737" y="2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1522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2383" y="2352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2129" y="24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2" name="Rectangle 18"/>
            <p:cNvSpPr>
              <a:spLocks noChangeArrowheads="1"/>
            </p:cNvSpPr>
            <p:nvPr/>
          </p:nvSpPr>
          <p:spPr bwMode="auto">
            <a:xfrm>
              <a:off x="3079" y="28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13" name="Rectangle 19"/>
            <p:cNvSpPr>
              <a:spLocks noChangeArrowheads="1"/>
            </p:cNvSpPr>
            <p:nvPr/>
          </p:nvSpPr>
          <p:spPr bwMode="auto">
            <a:xfrm>
              <a:off x="1970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14" name="Rectangle 20"/>
            <p:cNvSpPr>
              <a:spLocks noChangeArrowheads="1"/>
            </p:cNvSpPr>
            <p:nvPr/>
          </p:nvSpPr>
          <p:spPr bwMode="auto">
            <a:xfrm>
              <a:off x="2524" y="28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2618" y="192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2"/>
            <p:cNvSpPr>
              <a:spLocks noChangeShapeType="1"/>
            </p:cNvSpPr>
            <p:nvPr/>
          </p:nvSpPr>
          <p:spPr bwMode="auto">
            <a:xfrm>
              <a:off x="2733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2386" y="20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1831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9" name="Line 25"/>
            <p:cNvSpPr>
              <a:spLocks noChangeShapeType="1"/>
            </p:cNvSpPr>
            <p:nvPr/>
          </p:nvSpPr>
          <p:spPr bwMode="auto">
            <a:xfrm>
              <a:off x="910" y="193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6"/>
            <p:cNvSpPr>
              <a:spLocks noChangeShapeType="1"/>
            </p:cNvSpPr>
            <p:nvPr/>
          </p:nvSpPr>
          <p:spPr bwMode="auto">
            <a:xfrm>
              <a:off x="1444" y="193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7"/>
            <p:cNvSpPr>
              <a:spLocks noChangeArrowheads="1"/>
            </p:cNvSpPr>
            <p:nvPr/>
          </p:nvSpPr>
          <p:spPr bwMode="auto">
            <a:xfrm>
              <a:off x="1277" y="20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22" name="Line 28"/>
            <p:cNvSpPr>
              <a:spLocks noChangeShapeType="1"/>
            </p:cNvSpPr>
            <p:nvPr/>
          </p:nvSpPr>
          <p:spPr bwMode="auto">
            <a:xfrm>
              <a:off x="912" y="1940"/>
              <a:ext cx="0" cy="1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29"/>
            <p:cNvSpPr>
              <a:spLocks noChangeArrowheads="1"/>
            </p:cNvSpPr>
            <p:nvPr/>
          </p:nvSpPr>
          <p:spPr bwMode="auto">
            <a:xfrm>
              <a:off x="1407" y="3287"/>
              <a:ext cx="1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Minimum delay = 3</a:t>
              </a:r>
              <a:r>
                <a:rPr lang="en-US" altLang="en-US" sz="1500" i="1">
                  <a:sym typeface="Symbol" charset="2"/>
                </a:rPr>
                <a:t> </a:t>
              </a:r>
              <a:r>
                <a:rPr lang="en-US" altLang="en-US" sz="1500"/>
                <a:t>+ </a:t>
              </a:r>
              <a:r>
                <a:rPr lang="en-US" altLang="en-US" sz="1500" i="1"/>
                <a:t>T</a:t>
              </a:r>
              <a:r>
                <a:rPr lang="en-US" altLang="en-US" sz="1500"/>
                <a:t> </a:t>
              </a:r>
            </a:p>
          </p:txBody>
        </p:sp>
        <p:sp>
          <p:nvSpPr>
            <p:cNvPr id="33824" name="Rectangle 30"/>
            <p:cNvSpPr>
              <a:spLocks noChangeArrowheads="1"/>
            </p:cNvSpPr>
            <p:nvPr/>
          </p:nvSpPr>
          <p:spPr bwMode="auto">
            <a:xfrm>
              <a:off x="5216" y="308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5" name="Rectangle 31"/>
            <p:cNvSpPr>
              <a:spLocks noChangeArrowheads="1"/>
            </p:cNvSpPr>
            <p:nvPr/>
          </p:nvSpPr>
          <p:spPr bwMode="auto">
            <a:xfrm>
              <a:off x="5216" y="266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6" name="Rectangle 32"/>
            <p:cNvSpPr>
              <a:spLocks noChangeArrowheads="1"/>
            </p:cNvSpPr>
            <p:nvPr/>
          </p:nvSpPr>
          <p:spPr bwMode="auto">
            <a:xfrm>
              <a:off x="5215" y="223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7" name="Rectangle 33"/>
            <p:cNvSpPr>
              <a:spLocks noChangeArrowheads="1"/>
            </p:cNvSpPr>
            <p:nvPr/>
          </p:nvSpPr>
          <p:spPr bwMode="auto">
            <a:xfrm>
              <a:off x="5215" y="1823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8" name="Line 34"/>
            <p:cNvSpPr>
              <a:spLocks noChangeShapeType="1"/>
            </p:cNvSpPr>
            <p:nvPr/>
          </p:nvSpPr>
          <p:spPr bwMode="auto">
            <a:xfrm>
              <a:off x="912" y="1932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5"/>
            <p:cNvSpPr>
              <a:spLocks noChangeArrowheads="1"/>
            </p:cNvSpPr>
            <p:nvPr/>
          </p:nvSpPr>
          <p:spPr bwMode="auto">
            <a:xfrm>
              <a:off x="285" y="169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Source</a:t>
              </a:r>
            </a:p>
          </p:txBody>
        </p:sp>
        <p:sp>
          <p:nvSpPr>
            <p:cNvPr id="33830" name="Rectangle 36"/>
            <p:cNvSpPr>
              <a:spLocks noChangeArrowheads="1"/>
            </p:cNvSpPr>
            <p:nvPr/>
          </p:nvSpPr>
          <p:spPr bwMode="auto">
            <a:xfrm>
              <a:off x="285" y="321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Destination</a:t>
              </a:r>
            </a:p>
          </p:txBody>
        </p:sp>
        <p:sp>
          <p:nvSpPr>
            <p:cNvPr id="33831" name="Rectangle 37"/>
            <p:cNvSpPr>
              <a:spLocks noChangeArrowheads="1"/>
            </p:cNvSpPr>
            <p:nvPr/>
          </p:nvSpPr>
          <p:spPr bwMode="auto">
            <a:xfrm>
              <a:off x="285" y="2095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1</a:t>
              </a:r>
            </a:p>
          </p:txBody>
        </p:sp>
        <p:sp>
          <p:nvSpPr>
            <p:cNvPr id="33832" name="Rectangle 38"/>
            <p:cNvSpPr>
              <a:spLocks noChangeArrowheads="1"/>
            </p:cNvSpPr>
            <p:nvPr/>
          </p:nvSpPr>
          <p:spPr bwMode="auto">
            <a:xfrm>
              <a:off x="285" y="2530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2</a:t>
              </a:r>
            </a:p>
          </p:txBody>
        </p:sp>
      </p:grpSp>
      <p:sp>
        <p:nvSpPr>
          <p:cNvPr id="3379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Cut-Through Switching</a:t>
            </a:r>
          </a:p>
        </p:txBody>
      </p:sp>
      <p:sp>
        <p:nvSpPr>
          <p:cNvPr id="33796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753865" y="3464718"/>
            <a:ext cx="7366000" cy="94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500" dirty="0"/>
              <a:t>Some networks perform error checking on header only, so packets can be forwarded as soon as header is received &amp; processed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500" dirty="0"/>
              <a:t>Delays reduced further with cut-through switching</a:t>
            </a:r>
          </a:p>
        </p:txBody>
      </p:sp>
    </p:spTree>
    <p:extLst>
      <p:ext uri="{BB962C8B-B14F-4D97-AF65-F5344CB8AC3E}">
        <p14:creationId xmlns:p14="http://schemas.microsoft.com/office/powerpoint/2010/main" val="9991785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/>
              <a:t>Message vs. Packet Minimum Delay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7900" y="1110376"/>
            <a:ext cx="7160260" cy="3370183"/>
          </a:xfrm>
        </p:spPr>
        <p:txBody>
          <a:bodyPr/>
          <a:lstStyle/>
          <a:p>
            <a:pPr eaLnBrk="1" hangingPunct="1"/>
            <a:r>
              <a:rPr lang="en-US" altLang="en-US" sz="1950" dirty="0"/>
              <a:t>Message switching: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800" i="1" dirty="0"/>
              <a:t>		L </a:t>
            </a:r>
            <a:r>
              <a:rPr lang="en-US" altLang="en-US" sz="1800" i="1" dirty="0">
                <a:latin typeface="Symbol" charset="2"/>
              </a:rPr>
              <a:t>t</a:t>
            </a:r>
            <a:r>
              <a:rPr lang="en-US" altLang="en-US" sz="1800" i="1" dirty="0"/>
              <a:t>   +  L T                          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</a:t>
            </a:r>
            <a:r>
              <a:rPr lang="en-US" altLang="en-US" sz="1800" dirty="0">
                <a:solidFill>
                  <a:srgbClr val="FF3300"/>
                </a:solidFill>
              </a:rPr>
              <a:t>(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dirty="0">
                <a:solidFill>
                  <a:srgbClr val="FF3300"/>
                </a:solidFill>
              </a:rPr>
              <a:t>– 1)</a:t>
            </a:r>
            <a:r>
              <a:rPr lang="en-US" altLang="en-US" sz="1800" i="1" dirty="0">
                <a:solidFill>
                  <a:srgbClr val="FF3300"/>
                </a:solidFill>
              </a:rPr>
              <a:t> T 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/>
          </a:p>
          <a:p>
            <a:pPr eaLnBrk="1" hangingPunct="1"/>
            <a:r>
              <a:rPr lang="en-US" altLang="en-US" sz="1950" dirty="0"/>
              <a:t>Packet switching with store-and-forward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800" i="1" dirty="0"/>
              <a:t>		L </a:t>
            </a:r>
            <a:r>
              <a:rPr lang="en-US" altLang="en-US" sz="1800" i="1" dirty="0">
                <a:latin typeface="Symbol" charset="2"/>
              </a:rPr>
              <a:t>t</a:t>
            </a:r>
            <a:r>
              <a:rPr lang="en-US" altLang="en-US" sz="1800" i="1" dirty="0"/>
              <a:t> +  L P + </a:t>
            </a:r>
            <a:r>
              <a:rPr lang="en-US" altLang="en-US" sz="1800" dirty="0"/>
              <a:t>(</a:t>
            </a:r>
            <a:r>
              <a:rPr lang="en-US" altLang="en-US" sz="1800" i="1" dirty="0"/>
              <a:t>k –</a:t>
            </a:r>
            <a:r>
              <a:rPr lang="en-US" altLang="en-US" sz="1800" dirty="0"/>
              <a:t> 1)</a:t>
            </a:r>
            <a:r>
              <a:rPr lang="en-US" altLang="en-US" sz="1800" i="1" dirty="0"/>
              <a:t> P  	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</a:t>
            </a:r>
            <a:r>
              <a:rPr lang="en-US" altLang="en-US" sz="1800" dirty="0">
                <a:solidFill>
                  <a:srgbClr val="FF3300"/>
                </a:solidFill>
              </a:rPr>
              <a:t>(</a:t>
            </a:r>
            <a:r>
              <a:rPr lang="en-US" altLang="en-US" sz="1800" i="1" dirty="0">
                <a:solidFill>
                  <a:srgbClr val="FF3300"/>
                </a:solidFill>
              </a:rPr>
              <a:t>L –</a:t>
            </a:r>
            <a:r>
              <a:rPr lang="en-US" altLang="en-US" sz="1800" dirty="0">
                <a:solidFill>
                  <a:srgbClr val="FF3300"/>
                </a:solidFill>
              </a:rPr>
              <a:t> 1)</a:t>
            </a:r>
            <a:r>
              <a:rPr lang="en-US" altLang="en-US" sz="1800" i="1" dirty="0">
                <a:solidFill>
                  <a:srgbClr val="FF3300"/>
                </a:solidFill>
              </a:rPr>
              <a:t> P 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en-US" sz="1950" dirty="0"/>
              <a:t>Cut-Through Packet switching (Immediate forwarding after header) 	</a:t>
            </a:r>
            <a:r>
              <a:rPr lang="en-US" altLang="en-US" sz="1800" i="1" dirty="0"/>
              <a:t>		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>
              <a:solidFill>
                <a:srgbClr val="FF33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Above measurements neglect header processing delays</a:t>
            </a:r>
          </a:p>
          <a:p>
            <a:pPr eaLnBrk="1" hangingPunct="1"/>
            <a:endParaRPr lang="en-US" altLang="en-US" sz="195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34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7943</TotalTime>
  <Words>2296</Words>
  <Application>Microsoft Office PowerPoint</Application>
  <PresentationFormat>On-screen Show (16:9)</PresentationFormat>
  <Paragraphs>695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Monotype Corsiva</vt:lpstr>
      <vt:lpstr>Symbol</vt:lpstr>
      <vt:lpstr>Times New Roman</vt:lpstr>
      <vt:lpstr>Wingdings</vt:lpstr>
      <vt:lpstr>Network</vt:lpstr>
      <vt:lpstr>Unit 03.02.01 CS 5220:  COMPUTER COMMUNICATIONS</vt:lpstr>
      <vt:lpstr>Packet Switching – Virtual Circuit</vt:lpstr>
      <vt:lpstr>Connection Setup</vt:lpstr>
      <vt:lpstr>Virtual Circuit Forwarding Tables</vt:lpstr>
      <vt:lpstr>Routing in Virtual Circuit Subnet</vt:lpstr>
      <vt:lpstr>Virtual Circuit w/ Connection Setup Delay</vt:lpstr>
      <vt:lpstr>Example: ATM Networks</vt:lpstr>
      <vt:lpstr>Cut-Through Switching</vt:lpstr>
      <vt:lpstr>Message vs. Packet Minimum Delay</vt:lpstr>
      <vt:lpstr>PowerPoint Presentation</vt:lpstr>
      <vt:lpstr>Unit 03.02.02 CS 5220:  COMPUTER COMMUNICATIONS</vt:lpstr>
      <vt:lpstr>Routing in Packet Networks</vt:lpstr>
      <vt:lpstr>Routing Algorithm Requirements </vt:lpstr>
      <vt:lpstr>Creating the Routing Tables</vt:lpstr>
      <vt:lpstr>Routing Tables in Datagram Networks</vt:lpstr>
      <vt:lpstr>Example:  Internet Routing</vt:lpstr>
      <vt:lpstr>Routing in Virtual-Circuit Packet Networks</vt:lpstr>
      <vt:lpstr>Non-Hierarchical Addresses and Routing</vt:lpstr>
      <vt:lpstr>Hierarchical Addresses and Routing</vt:lpstr>
      <vt:lpstr>Specialized Routing</vt:lpstr>
      <vt:lpstr>Flooding</vt:lpstr>
      <vt:lpstr>PowerPoint Presentation</vt:lpstr>
      <vt:lpstr>PowerPoint Presentation</vt:lpstr>
      <vt:lpstr>PowerPoint Presentation</vt:lpstr>
      <vt:lpstr>Limited Flooding</vt:lpstr>
      <vt:lpstr>Deflection Routing</vt:lpstr>
      <vt:lpstr>PowerPoint Presentation</vt:lpstr>
      <vt:lpstr>Summary:</vt:lpstr>
      <vt:lpstr>Unit 03.02.03 CS 5220:  COMPUTER COMMUNICATIONS</vt:lpstr>
      <vt:lpstr>Shortest Paths &amp; Routing</vt:lpstr>
      <vt:lpstr>Routing Metrics</vt:lpstr>
      <vt:lpstr>Shortest Path Approaches</vt:lpstr>
      <vt:lpstr>Distance Vector Do you know the way to San Jose?</vt:lpstr>
      <vt:lpstr>Distance Vector</vt:lpstr>
      <vt:lpstr>Shortest Path to SJ</vt:lpstr>
      <vt:lpstr>But we don’t know the shortest paths</vt:lpstr>
      <vt:lpstr>How Distance Vector Works</vt:lpstr>
      <vt:lpstr>How Distance Vector Works</vt:lpstr>
      <vt:lpstr>How Distance Vector Works</vt:lpstr>
      <vt:lpstr>PowerPoint Presentation</vt:lpstr>
      <vt:lpstr>Bellman-Ford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503</cp:revision>
  <dcterms:created xsi:type="dcterms:W3CDTF">2003-04-11T22:55:48Z</dcterms:created>
  <dcterms:modified xsi:type="dcterms:W3CDTF">2021-08-11T15:34:49Z</dcterms:modified>
</cp:coreProperties>
</file>