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40"/>
  </p:notesMasterIdLst>
  <p:handoutMasterIdLst>
    <p:handoutMasterId r:id="rId41"/>
  </p:handoutMasterIdLst>
  <p:sldIdLst>
    <p:sldId id="256" r:id="rId2"/>
    <p:sldId id="381" r:id="rId3"/>
    <p:sldId id="374" r:id="rId4"/>
    <p:sldId id="375" r:id="rId5"/>
    <p:sldId id="376" r:id="rId6"/>
    <p:sldId id="377" r:id="rId7"/>
    <p:sldId id="382" r:id="rId8"/>
    <p:sldId id="364" r:id="rId9"/>
    <p:sldId id="383" r:id="rId10"/>
    <p:sldId id="384" r:id="rId11"/>
    <p:sldId id="385" r:id="rId12"/>
    <p:sldId id="378" r:id="rId13"/>
    <p:sldId id="379" r:id="rId14"/>
    <p:sldId id="380" r:id="rId15"/>
    <p:sldId id="389" r:id="rId16"/>
    <p:sldId id="390" r:id="rId17"/>
    <p:sldId id="391" r:id="rId18"/>
    <p:sldId id="386" r:id="rId19"/>
    <p:sldId id="387" r:id="rId20"/>
    <p:sldId id="367" r:id="rId21"/>
    <p:sldId id="392" r:id="rId22"/>
    <p:sldId id="370" r:id="rId23"/>
    <p:sldId id="393" r:id="rId24"/>
    <p:sldId id="394" r:id="rId25"/>
    <p:sldId id="372" r:id="rId26"/>
    <p:sldId id="373" r:id="rId27"/>
    <p:sldId id="395" r:id="rId28"/>
    <p:sldId id="396" r:id="rId29"/>
    <p:sldId id="397" r:id="rId30"/>
    <p:sldId id="398" r:id="rId31"/>
    <p:sldId id="399" r:id="rId32"/>
    <p:sldId id="400" r:id="rId33"/>
    <p:sldId id="371" r:id="rId34"/>
    <p:sldId id="401" r:id="rId35"/>
    <p:sldId id="402" r:id="rId36"/>
    <p:sldId id="403" r:id="rId37"/>
    <p:sldId id="404" r:id="rId38"/>
    <p:sldId id="405" r:id="rId39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k State" id="{6D5B47B4-641D-4926-BC80-114DA83E942F}">
          <p14:sldIdLst>
            <p14:sldId id="256"/>
            <p14:sldId id="381"/>
            <p14:sldId id="374"/>
            <p14:sldId id="375"/>
            <p14:sldId id="376"/>
            <p14:sldId id="377"/>
            <p14:sldId id="382"/>
            <p14:sldId id="364"/>
          </p14:sldIdLst>
        </p14:section>
        <p14:section name="Dijkstra" id="{199D10A0-ECBA-454E-B58C-08093DBF388E}">
          <p14:sldIdLst>
            <p14:sldId id="383"/>
            <p14:sldId id="384"/>
            <p14:sldId id="385"/>
            <p14:sldId id="378"/>
            <p14:sldId id="379"/>
            <p14:sldId id="380"/>
            <p14:sldId id="389"/>
            <p14:sldId id="390"/>
            <p14:sldId id="391"/>
            <p14:sldId id="386"/>
            <p14:sldId id="387"/>
            <p14:sldId id="367"/>
          </p14:sldIdLst>
        </p14:section>
        <p14:section name="Link State Routing" id="{2905386B-B428-4E72-A0DC-7C94B1517C87}">
          <p14:sldIdLst>
            <p14:sldId id="392"/>
            <p14:sldId id="370"/>
            <p14:sldId id="393"/>
            <p14:sldId id="394"/>
            <p14:sldId id="372"/>
            <p14:sldId id="373"/>
            <p14:sldId id="395"/>
            <p14:sldId id="396"/>
            <p14:sldId id="397"/>
            <p14:sldId id="398"/>
            <p14:sldId id="399"/>
          </p14:sldIdLst>
        </p14:section>
        <p14:section name="RIP &amp; OSPF" id="{970C5F3C-51B4-464C-9098-2A053DF1314E}">
          <p14:sldIdLst>
            <p14:sldId id="400"/>
            <p14:sldId id="371"/>
            <p14:sldId id="401"/>
            <p14:sldId id="402"/>
            <p14:sldId id="403"/>
            <p14:sldId id="404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1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663300"/>
    <a:srgbClr val="3366CC"/>
    <a:srgbClr val="FF3300"/>
    <a:srgbClr val="FF33CC"/>
    <a:srgbClr val="66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83258" autoAdjust="0"/>
  </p:normalViewPr>
  <p:slideViewPr>
    <p:cSldViewPr snapToGrid="0">
      <p:cViewPr varScale="1">
        <p:scale>
          <a:sx n="126" d="100"/>
          <a:sy n="126" d="100"/>
        </p:scale>
        <p:origin x="714" y="120"/>
      </p:cViewPr>
      <p:guideLst>
        <p:guide orient="horz" pos="701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0E127219-74C2-7741-8E5B-C920C35E1A8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2831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1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1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529A1604-4C19-394E-9722-39DDD336478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9965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1E5AAC-7DF3-164C-B2A8-A95DB3CC33F3}" type="slidenum">
              <a:rPr lang="en-US" altLang="zh-CN">
                <a:cs typeface="宋体" charset="-122"/>
              </a:rPr>
              <a:pPr/>
              <a:t>1</a:t>
            </a:fld>
            <a:endParaRPr lang="en-US" altLang="zh-CN">
              <a:cs typeface="宋体" charset="-122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zh-CN"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5590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1E5AAC-7DF3-164C-B2A8-A95DB3CC33F3}" type="slidenum">
              <a:rPr lang="en-US" altLang="zh-CN">
                <a:cs typeface="宋体" charset="-122"/>
              </a:rPr>
              <a:pPr/>
              <a:t>21</a:t>
            </a:fld>
            <a:endParaRPr lang="en-US" altLang="zh-CN">
              <a:cs typeface="宋体" charset="-122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zh-CN"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5590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74B96AB-23BE-5E4E-8D3E-126C0654CE08}" type="slidenum">
              <a:rPr lang="en-US" altLang="en-US" sz="1300"/>
              <a:pPr>
                <a:spcBef>
                  <a:spcPct val="0"/>
                </a:spcBef>
              </a:pPr>
              <a:t>22</a:t>
            </a:fld>
            <a:endParaRPr lang="en-US" altLang="en-US" sz="1300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9747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Quá trình đem thông tin vạch đường nhất quán đến mọi nút trong mạng được gọi là sự hội tụ (</a:t>
            </a:r>
            <a:r>
              <a:rPr lang="vi-VN" b="1">
                <a:solidFill>
                  <a:srgbClr val="EB5757"/>
                </a:solidFill>
                <a:effectLst/>
                <a:latin typeface="SFMono-Regular"/>
              </a:rPr>
              <a:t>convergence</a:t>
            </a:r>
            <a:r>
              <a:rPr lang="vi-VN"/>
              <a:t>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9A1604-4C19-394E-9722-39DDD3364788}" type="slidenum">
              <a:rPr lang="en-US" altLang="x-none" smtClean="0"/>
              <a:pPr>
                <a:defRPr/>
              </a:pPr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2347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74B96AB-23BE-5E4E-8D3E-126C0654CE08}" type="slidenum">
              <a:rPr lang="en-US" altLang="en-US" sz="1300"/>
              <a:pPr>
                <a:spcBef>
                  <a:spcPct val="0"/>
                </a:spcBef>
              </a:pPr>
              <a:t>24</a:t>
            </a:fld>
            <a:endParaRPr lang="en-US" altLang="en-US" sz="1300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vi-VN"/>
              <a:t>Một trong những ưu tiên hàng đầu của cơ chế flooding</a:t>
            </a:r>
            <a:r>
              <a:rPr lang="en-US"/>
              <a:t> </a:t>
            </a:r>
            <a:r>
              <a:rPr lang="vi-VN"/>
              <a:t>là phải đảm bảo</a:t>
            </a:r>
            <a:endParaRPr lang="en-US"/>
          </a:p>
          <a:p>
            <a:pPr eaLnBrk="1" hangingPunct="1"/>
            <a:r>
              <a:rPr lang="vi-VN" b="1">
                <a:effectLst/>
              </a:rPr>
              <a:t>đem thông tin mới nhất đến mọi nút trong mạng càng nhanh càng tốt (1) </a:t>
            </a:r>
            <a:endParaRPr lang="en-US" b="1">
              <a:effectLst/>
            </a:endParaRPr>
          </a:p>
          <a:p>
            <a:pPr eaLnBrk="1" hangingPunct="1"/>
            <a:r>
              <a:rPr lang="vi-VN"/>
              <a:t>và các </a:t>
            </a:r>
            <a:r>
              <a:rPr lang="vi-VN" b="1">
                <a:effectLst/>
              </a:rPr>
              <a:t>thông tin cũ phải được rút ra (2)</a:t>
            </a:r>
            <a:r>
              <a:rPr lang="vi-VN"/>
              <a:t> không cho lưu thông trên mạng nữa.</a:t>
            </a:r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286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54185284-38D5-4F4A-A11A-472F872D98DA}" type="slidenum">
              <a:rPr lang="en-US" altLang="en-US" sz="1300"/>
              <a:pPr>
                <a:spcBef>
                  <a:spcPct val="0"/>
                </a:spcBef>
              </a:pPr>
              <a:t>25</a:t>
            </a:fld>
            <a:endParaRPr lang="en-US" altLang="en-US" sz="1300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354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704649A-3A04-BE43-A41D-C84B4066507F}" type="slidenum">
              <a:rPr lang="en-US" altLang="en-US" sz="1300"/>
              <a:pPr>
                <a:spcBef>
                  <a:spcPct val="0"/>
                </a:spcBef>
              </a:pPr>
              <a:t>26</a:t>
            </a:fld>
            <a:endParaRPr lang="en-US" altLang="en-US" sz="1300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4447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Asynchronous Transfer Mode is a </a:t>
            </a:r>
            <a:r>
              <a:rPr lang="en-US" b="1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telecommunications standard </a:t>
            </a:r>
          </a:p>
          <a:p>
            <a:r>
              <a:rPr 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defined by ANSI and ITU for digital transmission of multiple types of traffic, </a:t>
            </a:r>
          </a:p>
          <a:p>
            <a:r>
              <a:rPr 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including telephony, data, and video signals in one network without the use of separate overlay networks.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9A1604-4C19-394E-9722-39DDD3364788}" type="slidenum">
              <a:rPr lang="en-US" altLang="x-none" smtClean="0"/>
              <a:pPr>
                <a:defRPr/>
              </a:pPr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36946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267F57-123F-154D-B626-7699838C844F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730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72" tIns="44443" rIns="90472" bIns="44443"/>
          <a:lstStyle/>
          <a:p>
            <a:r>
              <a:rPr lang="en-US" b="1" i="0" u="none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Time-division multiplexing </a:t>
            </a:r>
            <a:r>
              <a:rPr lang="en-US" b="0" i="0" u="none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is a method of transmitting and receiving independent signals</a:t>
            </a:r>
          </a:p>
          <a:p>
            <a:r>
              <a:rPr lang="en-US" b="0" i="0" u="none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over a common signal path by means of synchronized switches at each end of the transmission line</a:t>
            </a:r>
          </a:p>
          <a:p>
            <a:r>
              <a:rPr lang="en-US" b="0" i="0" u="none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so that each signal appears on the line only a fraction of time in an alternating pattern. </a:t>
            </a:r>
            <a:endParaRPr lang="en-US" altLang="en-US" u="none"/>
          </a:p>
        </p:txBody>
      </p:sp>
      <p:sp>
        <p:nvSpPr>
          <p:cNvPr id="7301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9492600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823E44-00AA-1144-8F2A-9676CC3B5F45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108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6" tIns="44448" rIns="90486" bIns="44448"/>
          <a:lstStyle/>
          <a:p>
            <a:endParaRPr lang="en-US" altLang="en-US"/>
          </a:p>
        </p:txBody>
      </p:sp>
      <p:sp>
        <p:nvSpPr>
          <p:cNvPr id="11089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917711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CEDE62-56D0-9F49-9925-5436049EAD26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104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6" tIns="44448" rIns="90486" bIns="44448"/>
          <a:lstStyle/>
          <a:p>
            <a:endParaRPr lang="en-US" altLang="en-US"/>
          </a:p>
        </p:txBody>
      </p:sp>
      <p:sp>
        <p:nvSpPr>
          <p:cNvPr id="11048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426011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Advertizes ~ inform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9A1604-4C19-394E-9722-39DDD3364788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072252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1E5AAC-7DF3-164C-B2A8-A95DB3CC33F3}" type="slidenum">
              <a:rPr lang="en-US" altLang="zh-CN">
                <a:cs typeface="宋体" charset="-122"/>
              </a:rPr>
              <a:pPr/>
              <a:t>32</a:t>
            </a:fld>
            <a:endParaRPr lang="en-US" altLang="zh-CN">
              <a:cs typeface="宋体" charset="-122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zh-CN"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55908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37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  <a:ea typeface="ＭＳ Ｐゴシック" charset="-128"/>
            </a:endParaRPr>
          </a:p>
        </p:txBody>
      </p:sp>
      <p:sp>
        <p:nvSpPr>
          <p:cNvPr id="2437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39B0FFD-B587-BC41-9D8A-2B072049AC80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94673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  <a:ea typeface="ＭＳ Ｐゴシック" charset="-128"/>
            </a:endParaRPr>
          </a:p>
        </p:txBody>
      </p:sp>
      <p:sp>
        <p:nvSpPr>
          <p:cNvPr id="2457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5A6BD01-B866-A84D-95B7-AA4A58449BCA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396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78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  <a:ea typeface="ＭＳ Ｐゴシック" charset="-128"/>
            </a:endParaRPr>
          </a:p>
        </p:txBody>
      </p:sp>
      <p:sp>
        <p:nvSpPr>
          <p:cNvPr id="2478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F2D06ED-B5DB-9349-90EF-3450E187C03A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160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19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Open Shortest Path First (OSPF) is </a:t>
            </a:r>
            <a:r>
              <a:rPr lang="en-US" b="1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routing protocol for Internet Protocol (IP) networks</a:t>
            </a:r>
            <a:r>
              <a:rPr lang="en-US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eaLnBrk="1" hangingPunct="1"/>
            <a:r>
              <a:rPr lang="en-US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uses a link state routing (LSR) algorithm and falls into the group of </a:t>
            </a:r>
          </a:p>
          <a:p>
            <a:pPr eaLnBrk="1" hangingPunct="1"/>
            <a:r>
              <a:rPr lang="en-US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interior gateway protocols (IGPs), operating within a single autonomous system (AS).</a:t>
            </a:r>
            <a:endParaRPr lang="en-US" altLang="en-US">
              <a:latin typeface="Arial" charset="0"/>
              <a:ea typeface="ＭＳ Ｐゴシック" charset="-128"/>
            </a:endParaRPr>
          </a:p>
        </p:txBody>
      </p:sp>
      <p:sp>
        <p:nvSpPr>
          <p:cNvPr id="2519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7CF9466-DCFF-E94D-9472-41FE306ACC8A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81384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39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  <a:ea typeface="ＭＳ Ｐゴシック" charset="-128"/>
            </a:endParaRPr>
          </a:p>
        </p:txBody>
      </p:sp>
      <p:sp>
        <p:nvSpPr>
          <p:cNvPr id="2539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25165CA-6AF5-154E-AB31-D58F32AB3C7F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5617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  <a:ea typeface="ＭＳ Ｐゴシック" charset="-128"/>
            </a:endParaRPr>
          </a:p>
        </p:txBody>
      </p:sp>
      <p:sp>
        <p:nvSpPr>
          <p:cNvPr id="2560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B6B01E5-3F08-FE48-B98F-AD026324FF96}" type="slidenum">
              <a:rPr lang="en-US" altLang="en-US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7810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Link state packet – LSP</a:t>
            </a:r>
          </a:p>
          <a:p>
            <a:r>
              <a:rPr lang="en-US"/>
              <a:t>Mỗi nút tạo ra gói tin cập nhật _ gói tin trạng thái nối kết (</a:t>
            </a:r>
            <a:r>
              <a:rPr lang="en-US" b="1"/>
              <a:t>link-state packet – LSP</a:t>
            </a:r>
            <a:r>
              <a:rPr lang="en-US"/>
              <a:t>), chứa thông tin: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ID của nút đã tạo ra LSP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Một danh sách các nút kề + cost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Một số thứ tự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Time to live của packet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9A1604-4C19-394E-9722-39DDD3364788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48503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B0A87BB-FCB5-224D-B9B6-E5F8055231E1}" type="slidenum">
              <a:rPr lang="en-US" altLang="en-US" sz="1300"/>
              <a:pPr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8126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1E5AAC-7DF3-164C-B2A8-A95DB3CC33F3}" type="slidenum">
              <a:rPr lang="en-US" altLang="zh-CN">
                <a:cs typeface="宋体" charset="-122"/>
              </a:rPr>
              <a:pPr/>
              <a:t>9</a:t>
            </a:fld>
            <a:endParaRPr lang="en-US" altLang="zh-CN">
              <a:cs typeface="宋体" charset="-122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zh-CN"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5590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54185284-38D5-4F4A-A11A-472F872D98DA}" type="slidenum">
              <a:rPr lang="en-US" altLang="en-US" sz="1300"/>
              <a:pPr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1022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54185284-38D5-4F4A-A11A-472F872D98DA}" type="slidenum">
              <a:rPr lang="en-US" altLang="en-US" sz="1300"/>
              <a:pPr>
                <a:spcBef>
                  <a:spcPct val="0"/>
                </a:spcBef>
              </a:pPr>
              <a:t>11</a:t>
            </a:fld>
            <a:endParaRPr lang="en-US" altLang="en-US" sz="1300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3311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i="1">
                <a:solidFill>
                  <a:srgbClr val="FF0000"/>
                </a:solidFill>
              </a:rPr>
              <a:t>N</a:t>
            </a:r>
            <a:r>
              <a:rPr lang="en-US" altLang="en-US" sz="1200">
                <a:solidFill>
                  <a:srgbClr val="FF0000"/>
                </a:solidFill>
              </a:rPr>
              <a:t>:  set of nodes for which shortest path already found</a:t>
            </a:r>
            <a:endParaRPr lang="en-US" altLang="en-US" sz="1200" i="1">
              <a:solidFill>
                <a:srgbClr val="FF000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9A1604-4C19-394E-9722-39DDD3364788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668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8FD34A3B-05B6-774B-811E-66E682D0B548}" type="slidenum">
              <a:rPr lang="en-US" altLang="en-US" sz="1300"/>
              <a:pPr>
                <a:spcBef>
                  <a:spcPct val="0"/>
                </a:spcBef>
              </a:pPr>
              <a:t>20</a:t>
            </a:fld>
            <a:endParaRPr lang="en-US" altLang="en-US" sz="1300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6564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/>
        </p:nvSpPr>
        <p:spPr bwMode="auto">
          <a:xfrm flipV="1">
            <a:off x="2860675" y="2114550"/>
            <a:ext cx="6005513" cy="63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04283" y="341710"/>
            <a:ext cx="6005211" cy="16002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19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194" y="2278654"/>
            <a:ext cx="5963057" cy="17716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5441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2FFAD-C886-664A-894D-AF10805F3204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2CA26-672F-0846-BC4C-7014801899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4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679"/>
            <a:ext cx="2057400" cy="4506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679"/>
            <a:ext cx="6019800" cy="4506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CE083-B58D-2343-B46E-5B2B9ADF00E4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742BF-0557-064C-8CE5-A5BE53ADC7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60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85851"/>
            <a:ext cx="4038600" cy="16990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899172"/>
            <a:ext cx="4038600" cy="1699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530F7-0EC7-744C-9B4C-E66CCA1C67B5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65A73-A775-F546-835E-1470904ADC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756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0BD4B-312A-FA4E-8ED8-CD4711C76D78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FE587-2AF4-3B48-8A35-E8663618DD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051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85850"/>
            <a:ext cx="8229600" cy="351234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D9C65-7151-1241-BD6E-3A2EB196229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6316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85851"/>
            <a:ext cx="4038600" cy="1699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899172"/>
            <a:ext cx="4038600" cy="1699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1C3BF560-1E81-E747-B479-4931B4923E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7243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1"/>
            <a:ext cx="8229600" cy="1699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172"/>
            <a:ext cx="8229600" cy="1699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B41CC98E-53DB-F64F-8DC0-EFB238E27C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67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6FA28-D028-F942-97A6-35F90B8EE350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E9E44-8183-C040-A1B0-80290EC579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45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C9927-2E81-4A48-9A2B-8EAEA7AE87EA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FB46D-E98B-A54A-9BB5-35104E5911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2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9EE5A-CF02-B94C-AE75-6B957E01DA43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400C6-D6F5-3F41-BCF3-AB5D206E63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44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2E99D-9070-CC4B-811D-8BD99FCC8BC5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2100F-34CC-3C4D-A910-7E1576BA82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05A29-73FF-F744-B793-E2445B142C12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EF5D1-5E40-1044-9831-2CEF7AC276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19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E6F45-EEE6-564A-971F-2F54CC8C2003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92253-C08C-3946-97AA-D590985828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74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059D1-1E0E-2C4F-B342-252AB52E0CD8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70424-9305-9445-B6A6-04D886B966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04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D6C1B-D33F-AB47-814F-C0ACA822390D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7AFD0-B450-E04D-9FBA-D264779634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4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14300"/>
            <a:ext cx="1588" cy="941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2075"/>
            <a:ext cx="75438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Layered Architectures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5850"/>
            <a:ext cx="8229600" cy="351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84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fld id="{C439CFDD-A26E-1844-911A-25DC26A78974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3184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84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750"/>
            </a:lvl1pPr>
          </a:lstStyle>
          <a:p>
            <a:pPr>
              <a:defRPr/>
            </a:pPr>
            <a:fld id="{50EAD6F1-3CFE-A548-AB09-2941526C15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 userDrawn="1"/>
        </p:nvGrpSpPr>
        <p:grpSpPr bwMode="auto">
          <a:xfrm>
            <a:off x="8153400" y="114300"/>
            <a:ext cx="792163" cy="8001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1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1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1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1"/>
              <a:ext cx="73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5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5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5"/>
              <a:ext cx="76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5"/>
              <a:ext cx="73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5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7"/>
              <a:ext cx="80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7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7"/>
              <a:ext cx="76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7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7"/>
              <a:ext cx="80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1"/>
              <a:ext cx="80" cy="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1"/>
              <a:ext cx="79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1"/>
              <a:ext cx="76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1"/>
              <a:ext cx="73" cy="8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3"/>
              <a:ext cx="79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3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5" r:id="rId1"/>
    <p:sldLayoutId id="2147484473" r:id="rId2"/>
    <p:sldLayoutId id="2147484474" r:id="rId3"/>
    <p:sldLayoutId id="2147484475" r:id="rId4"/>
    <p:sldLayoutId id="2147484476" r:id="rId5"/>
    <p:sldLayoutId id="2147484477" r:id="rId6"/>
    <p:sldLayoutId id="2147484478" r:id="rId7"/>
    <p:sldLayoutId id="2147484479" r:id="rId8"/>
    <p:sldLayoutId id="2147484480" r:id="rId9"/>
    <p:sldLayoutId id="2147484481" r:id="rId10"/>
    <p:sldLayoutId id="2147484482" r:id="rId11"/>
    <p:sldLayoutId id="2147484483" r:id="rId12"/>
    <p:sldLayoutId id="2147484484" r:id="rId13"/>
    <p:sldLayoutId id="2147484486" r:id="rId14"/>
    <p:sldLayoutId id="2147484487" r:id="rId15"/>
    <p:sldLayoutId id="2147484488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260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1900">
          <a:solidFill>
            <a:schemeClr val="tx1"/>
          </a:solidFill>
          <a:latin typeface="+mn-lt"/>
        </a:defRPr>
      </a:lvl2pPr>
      <a:lvl3pPr marL="739775" indent="-2190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1700">
          <a:solidFill>
            <a:schemeClr val="tx1"/>
          </a:solidFill>
          <a:latin typeface="+mn-lt"/>
        </a:defRPr>
      </a:lvl3pPr>
      <a:lvl4pPr marL="960438" indent="-2190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 sz="1500">
          <a:solidFill>
            <a:schemeClr val="tx1"/>
          </a:solidFill>
          <a:latin typeface="+mn-lt"/>
        </a:defRPr>
      </a:lvl4pPr>
      <a:lvl5pPr marL="1198563" indent="-23653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500">
          <a:solidFill>
            <a:schemeClr val="tx1"/>
          </a:solidFill>
          <a:latin typeface="+mn-lt"/>
        </a:defRPr>
      </a:lvl5pPr>
      <a:lvl6pPr marL="15418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18847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2276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5705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dsger_W._Dijkstr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zh-CN" sz="2000" dirty="0"/>
              <a:t>Unit 03.03.01</a:t>
            </a:r>
            <a:br>
              <a:rPr lang="en-US" altLang="zh-CN" sz="2000" dirty="0"/>
            </a:br>
            <a:r>
              <a:rPr lang="en-US" altLang="zh-CN" sz="2000" dirty="0"/>
              <a:t>CS 5220: </a:t>
            </a:r>
            <a:br>
              <a:rPr lang="en-US" altLang="zh-CN" sz="2000" dirty="0"/>
            </a:br>
            <a:r>
              <a:rPr lang="en-US" altLang="zh-CN" sz="2000" dirty="0"/>
              <a:t>COMPUTER COMMUNICATIONS</a:t>
            </a:r>
          </a:p>
        </p:txBody>
      </p:sp>
      <p:pic>
        <p:nvPicPr>
          <p:cNvPr id="1741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zh-CN" dirty="0">
                <a:solidFill>
                  <a:srgbClr val="0000CC"/>
                </a:solidFill>
              </a:rPr>
              <a:t>Shortest Path Routing </a:t>
            </a:r>
            <a:r>
              <a:rPr lang="mr-IN" altLang="zh-CN" dirty="0">
                <a:solidFill>
                  <a:srgbClr val="0000CC"/>
                </a:solidFill>
              </a:rPr>
              <a:t>–</a:t>
            </a:r>
            <a:r>
              <a:rPr lang="en-US" altLang="zh-CN" dirty="0">
                <a:solidFill>
                  <a:srgbClr val="0000CC"/>
                </a:solidFill>
              </a:rPr>
              <a:t> Link State</a:t>
            </a: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  <a:buFont typeface="Wingdings" charset="2"/>
              <a:buNone/>
            </a:pPr>
            <a:r>
              <a:rPr lang="en-US" altLang="zh-CN" sz="2200" dirty="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  <a:buFont typeface="Wingdings" charset="2"/>
              <a:buNone/>
            </a:pPr>
            <a:r>
              <a:rPr lang="en-US" altLang="zh-CN" sz="1800" dirty="0"/>
              <a:t>Professor, Department of Computer Science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499360" y="92075"/>
            <a:ext cx="5501640" cy="765175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Dijkstra Algorithm</a:t>
            </a:r>
          </a:p>
        </p:txBody>
      </p:sp>
      <p:sp>
        <p:nvSpPr>
          <p:cNvPr id="17817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672080" y="1085850"/>
            <a:ext cx="5943600" cy="300863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1950" dirty="0">
                <a:ea typeface="ＭＳ Ｐゴシック" charset="-128"/>
              </a:rPr>
              <a:t>Finding the shortest paths from a source node to all other nodes in a network (graph)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1950" dirty="0">
                <a:ea typeface="ＭＳ Ｐゴシック" charset="-128"/>
              </a:rPr>
              <a:t>More efficient than Bellman-Ford algorithm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1950" dirty="0">
                <a:ea typeface="ＭＳ Ｐゴシック" charset="-128"/>
              </a:rPr>
              <a:t>Named after scientist </a:t>
            </a:r>
            <a:r>
              <a:rPr lang="en-US" sz="2000" u="sng" dirty="0">
                <a:hlinkClick r:id="rId3" tooltip="Edsger W. Dijkstra"/>
              </a:rPr>
              <a:t>Edsger W. Dijkstra</a:t>
            </a:r>
            <a:r>
              <a:rPr lang="en-US" sz="2000" dirty="0"/>
              <a:t> </a:t>
            </a:r>
            <a:endParaRPr lang="en-US" altLang="en-US" sz="1950" dirty="0">
              <a:ea typeface="ＭＳ Ｐゴシック" charset="-128"/>
            </a:endParaRP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61645" y="857250"/>
            <a:ext cx="1621155" cy="3441700"/>
            <a:chOff x="685800" y="609600"/>
            <a:chExt cx="2667000" cy="6248400"/>
          </a:xfrm>
        </p:grpSpPr>
        <p:sp>
          <p:nvSpPr>
            <p:cNvPr id="5" name="Rounded Rectangle 4"/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1446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Dijkstra Algorithm: Idea and Procedure</a:t>
            </a:r>
          </a:p>
        </p:txBody>
      </p:sp>
      <p:sp>
        <p:nvSpPr>
          <p:cNvPr id="17817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950" dirty="0">
                <a:ea typeface="ＭＳ Ｐゴシック" charset="-128"/>
              </a:rPr>
              <a:t>First iteration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dirty="0"/>
              <a:t>Finds the closest node from the source node; must be the neighbor of the source node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</a:pPr>
            <a:r>
              <a:rPr lang="en-US" sz="2000" dirty="0"/>
              <a:t>At the second iteration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dirty="0"/>
              <a:t>Finds the second closest node from the source node; must be the neighbor of either the source node or the closest node to the source node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</a:pPr>
            <a:r>
              <a:rPr lang="en-US" sz="2000" dirty="0"/>
              <a:t>At the third iteration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dirty="0"/>
              <a:t>Finds the third closest node; must be the neighbor of the source node or the first two closest nodes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</a:pPr>
            <a:r>
              <a:rPr lang="en-US" sz="2000" dirty="0"/>
              <a:t>At the </a:t>
            </a:r>
            <a:r>
              <a:rPr lang="en-US" sz="2000" dirty="0" err="1"/>
              <a:t>k_th</a:t>
            </a:r>
            <a:r>
              <a:rPr lang="en-US" sz="2000" dirty="0"/>
              <a:t> iteration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dirty="0"/>
              <a:t>Finds the </a:t>
            </a:r>
            <a:r>
              <a:rPr lang="en-US" sz="1700" dirty="0" err="1"/>
              <a:t>k_th</a:t>
            </a:r>
            <a:r>
              <a:rPr lang="en-US" sz="1700" dirty="0"/>
              <a:t> closest node from the source node</a:t>
            </a: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1950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195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2080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3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22555"/>
            <a:ext cx="7543800" cy="613251"/>
          </a:xfrm>
        </p:spPr>
        <p:txBody>
          <a:bodyPr/>
          <a:lstStyle/>
          <a:p>
            <a:r>
              <a:rPr lang="en-US" altLang="en-US" sz="2625" dirty="0"/>
              <a:t>Dijkstra Algorithm</a:t>
            </a:r>
            <a:r>
              <a:rPr lang="en-US" altLang="en-US" sz="2625"/>
              <a:t>:  Illustration</a:t>
            </a:r>
            <a:endParaRPr lang="en-US" altLang="en-US" sz="2625" dirty="0"/>
          </a:p>
        </p:txBody>
      </p:sp>
      <p:grpSp>
        <p:nvGrpSpPr>
          <p:cNvPr id="1253379" name="Group 1027"/>
          <p:cNvGrpSpPr>
            <a:grpSpLocks/>
          </p:cNvGrpSpPr>
          <p:nvPr/>
        </p:nvGrpSpPr>
        <p:grpSpPr bwMode="auto">
          <a:xfrm>
            <a:off x="1745456" y="3413364"/>
            <a:ext cx="685800" cy="628650"/>
            <a:chOff x="576" y="2256"/>
            <a:chExt cx="576" cy="528"/>
          </a:xfrm>
        </p:grpSpPr>
        <p:sp>
          <p:nvSpPr>
            <p:cNvPr id="1253380" name="Oval 1028"/>
            <p:cNvSpPr>
              <a:spLocks noChangeArrowheads="1"/>
            </p:cNvSpPr>
            <p:nvPr/>
          </p:nvSpPr>
          <p:spPr bwMode="auto">
            <a:xfrm>
              <a:off x="576" y="2256"/>
              <a:ext cx="576" cy="52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3381" name="Text Box 1029"/>
            <p:cNvSpPr txBox="1">
              <a:spLocks noChangeArrowheads="1"/>
            </p:cNvSpPr>
            <p:nvPr/>
          </p:nvSpPr>
          <p:spPr bwMode="auto">
            <a:xfrm>
              <a:off x="720" y="2283"/>
              <a:ext cx="298" cy="427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 b="1" i="1">
                  <a:latin typeface="Monotype Corsiva" charset="0"/>
                  <a:ea typeface="MS Mincho" charset="-128"/>
                </a:rPr>
                <a:t>s</a:t>
              </a:r>
            </a:p>
          </p:txBody>
        </p:sp>
      </p:grpSp>
      <p:grpSp>
        <p:nvGrpSpPr>
          <p:cNvPr id="1253382" name="Group 1030"/>
          <p:cNvGrpSpPr>
            <a:grpSpLocks/>
          </p:cNvGrpSpPr>
          <p:nvPr/>
        </p:nvGrpSpPr>
        <p:grpSpPr bwMode="auto">
          <a:xfrm>
            <a:off x="3059907" y="2727564"/>
            <a:ext cx="731044" cy="956072"/>
            <a:chOff x="1920" y="2016"/>
            <a:chExt cx="614" cy="803"/>
          </a:xfrm>
        </p:grpSpPr>
        <p:sp>
          <p:nvSpPr>
            <p:cNvPr id="1253383" name="Oval 1031"/>
            <p:cNvSpPr>
              <a:spLocks noChangeArrowheads="1"/>
            </p:cNvSpPr>
            <p:nvPr/>
          </p:nvSpPr>
          <p:spPr bwMode="auto">
            <a:xfrm>
              <a:off x="1920" y="2016"/>
              <a:ext cx="57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3384" name="Text Box 1032"/>
            <p:cNvSpPr txBox="1">
              <a:spLocks noChangeArrowheads="1"/>
            </p:cNvSpPr>
            <p:nvPr/>
          </p:nvSpPr>
          <p:spPr bwMode="auto">
            <a:xfrm>
              <a:off x="2054" y="2043"/>
              <a:ext cx="480" cy="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2700" b="1" i="1">
                  <a:latin typeface="Monotype Corsiva" charset="0"/>
                  <a:ea typeface="MS Mincho" charset="-128"/>
                </a:rPr>
                <a:t>w"</a:t>
              </a:r>
            </a:p>
            <a:p>
              <a:pPr algn="l">
                <a:spcBef>
                  <a:spcPct val="0"/>
                </a:spcBef>
                <a:buSzTx/>
                <a:buFontTx/>
                <a:buNone/>
              </a:pPr>
              <a:endParaRPr lang="en-US" altLang="en-US" sz="2700" b="1" i="1" dirty="0">
                <a:latin typeface="Monotype Corsiva" charset="0"/>
                <a:ea typeface="MS Mincho" charset="-128"/>
              </a:endParaRPr>
            </a:p>
          </p:txBody>
        </p:sp>
      </p:grpSp>
      <p:sp>
        <p:nvSpPr>
          <p:cNvPr id="1253385" name="Line 1033"/>
          <p:cNvSpPr>
            <a:spLocks noChangeShapeType="1"/>
          </p:cNvSpPr>
          <p:nvPr/>
        </p:nvSpPr>
        <p:spPr bwMode="auto">
          <a:xfrm>
            <a:off x="2431256" y="3813414"/>
            <a:ext cx="1085850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53386" name="Group 1034"/>
          <p:cNvGrpSpPr>
            <a:grpSpLocks/>
          </p:cNvGrpSpPr>
          <p:nvPr/>
        </p:nvGrpSpPr>
        <p:grpSpPr bwMode="auto">
          <a:xfrm>
            <a:off x="3517106" y="3756264"/>
            <a:ext cx="685800" cy="628650"/>
            <a:chOff x="1968" y="3264"/>
            <a:chExt cx="576" cy="528"/>
          </a:xfrm>
        </p:grpSpPr>
        <p:sp>
          <p:nvSpPr>
            <p:cNvPr id="1253387" name="Oval 1035"/>
            <p:cNvSpPr>
              <a:spLocks noChangeArrowheads="1"/>
            </p:cNvSpPr>
            <p:nvPr/>
          </p:nvSpPr>
          <p:spPr bwMode="auto">
            <a:xfrm>
              <a:off x="1968" y="3264"/>
              <a:ext cx="57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3388" name="Text Box 1036"/>
            <p:cNvSpPr txBox="1">
              <a:spLocks noChangeArrowheads="1"/>
            </p:cNvSpPr>
            <p:nvPr/>
          </p:nvSpPr>
          <p:spPr bwMode="auto">
            <a:xfrm>
              <a:off x="2064" y="3291"/>
              <a:ext cx="432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 b="1" i="1">
                  <a:latin typeface="Monotype Corsiva" charset="0"/>
                  <a:ea typeface="MS Mincho" charset="-128"/>
                </a:rPr>
                <a:t>w"</a:t>
              </a:r>
            </a:p>
          </p:txBody>
        </p:sp>
      </p:grpSp>
      <p:grpSp>
        <p:nvGrpSpPr>
          <p:cNvPr id="1253389" name="Group 1037"/>
          <p:cNvGrpSpPr>
            <a:grpSpLocks/>
          </p:cNvGrpSpPr>
          <p:nvPr/>
        </p:nvGrpSpPr>
        <p:grpSpPr bwMode="auto">
          <a:xfrm>
            <a:off x="2202656" y="1927464"/>
            <a:ext cx="685800" cy="956072"/>
            <a:chOff x="1056" y="1728"/>
            <a:chExt cx="576" cy="803"/>
          </a:xfrm>
        </p:grpSpPr>
        <p:sp>
          <p:nvSpPr>
            <p:cNvPr id="1253390" name="Oval 1038"/>
            <p:cNvSpPr>
              <a:spLocks noChangeArrowheads="1"/>
            </p:cNvSpPr>
            <p:nvPr/>
          </p:nvSpPr>
          <p:spPr bwMode="auto">
            <a:xfrm>
              <a:off x="1056" y="1728"/>
              <a:ext cx="57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3391" name="Text Box 1039"/>
            <p:cNvSpPr txBox="1">
              <a:spLocks noChangeArrowheads="1"/>
            </p:cNvSpPr>
            <p:nvPr/>
          </p:nvSpPr>
          <p:spPr bwMode="auto">
            <a:xfrm>
              <a:off x="1152" y="1755"/>
              <a:ext cx="394" cy="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 b="1" i="1">
                  <a:latin typeface="Monotype Corsiva" charset="0"/>
                  <a:ea typeface="MS Mincho" charset="-128"/>
                </a:rPr>
                <a:t>w'</a:t>
              </a:r>
            </a:p>
          </p:txBody>
        </p:sp>
      </p:grpSp>
      <p:sp>
        <p:nvSpPr>
          <p:cNvPr id="1253392" name="Line 1040"/>
          <p:cNvSpPr>
            <a:spLocks noChangeShapeType="1"/>
          </p:cNvSpPr>
          <p:nvPr/>
        </p:nvSpPr>
        <p:spPr bwMode="auto">
          <a:xfrm flipV="1">
            <a:off x="2202656" y="2556114"/>
            <a:ext cx="285750" cy="857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3393" name="Line 1041"/>
          <p:cNvSpPr>
            <a:spLocks noChangeShapeType="1"/>
          </p:cNvSpPr>
          <p:nvPr/>
        </p:nvSpPr>
        <p:spPr bwMode="auto">
          <a:xfrm flipV="1">
            <a:off x="2374106" y="3184764"/>
            <a:ext cx="742950" cy="400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3394" name="Text Box 1042"/>
          <p:cNvSpPr txBox="1">
            <a:spLocks noChangeArrowheads="1"/>
          </p:cNvSpPr>
          <p:nvPr/>
        </p:nvSpPr>
        <p:spPr bwMode="auto">
          <a:xfrm>
            <a:off x="4258866" y="885666"/>
            <a:ext cx="34002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dirty="0"/>
              <a:t>Closest node to </a:t>
            </a:r>
            <a:r>
              <a:rPr lang="en-US" altLang="en-US" dirty="0">
                <a:latin typeface="Monotype Corsiva" charset="0"/>
              </a:rPr>
              <a:t>s</a:t>
            </a:r>
            <a:r>
              <a:rPr lang="en-US" altLang="en-US" dirty="0"/>
              <a:t> is 1 hop away</a:t>
            </a:r>
          </a:p>
        </p:txBody>
      </p:sp>
      <p:grpSp>
        <p:nvGrpSpPr>
          <p:cNvPr id="1253395" name="Group 1043"/>
          <p:cNvGrpSpPr>
            <a:grpSpLocks/>
          </p:cNvGrpSpPr>
          <p:nvPr/>
        </p:nvGrpSpPr>
        <p:grpSpPr bwMode="auto">
          <a:xfrm>
            <a:off x="3517106" y="3756264"/>
            <a:ext cx="685800" cy="628650"/>
            <a:chOff x="1968" y="3264"/>
            <a:chExt cx="576" cy="528"/>
          </a:xfrm>
        </p:grpSpPr>
        <p:sp>
          <p:nvSpPr>
            <p:cNvPr id="1253396" name="Oval 1044"/>
            <p:cNvSpPr>
              <a:spLocks noChangeArrowheads="1"/>
            </p:cNvSpPr>
            <p:nvPr/>
          </p:nvSpPr>
          <p:spPr bwMode="auto">
            <a:xfrm>
              <a:off x="1968" y="3264"/>
              <a:ext cx="576" cy="52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3397" name="Text Box 1045"/>
            <p:cNvSpPr txBox="1">
              <a:spLocks noChangeArrowheads="1"/>
            </p:cNvSpPr>
            <p:nvPr/>
          </p:nvSpPr>
          <p:spPr bwMode="auto">
            <a:xfrm>
              <a:off x="2064" y="3291"/>
              <a:ext cx="432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 b="1" i="1" dirty="0">
                  <a:latin typeface="Monotype Corsiva" charset="0"/>
                  <a:ea typeface="MS Mincho" charset="-128"/>
                </a:rPr>
                <a:t>w</a:t>
              </a:r>
            </a:p>
          </p:txBody>
        </p:sp>
      </p:grpSp>
      <p:grpSp>
        <p:nvGrpSpPr>
          <p:cNvPr id="1253398" name="Group 1046"/>
          <p:cNvGrpSpPr>
            <a:grpSpLocks/>
          </p:cNvGrpSpPr>
          <p:nvPr/>
        </p:nvGrpSpPr>
        <p:grpSpPr bwMode="auto">
          <a:xfrm>
            <a:off x="4488656" y="3013314"/>
            <a:ext cx="685800" cy="628650"/>
            <a:chOff x="1920" y="2016"/>
            <a:chExt cx="576" cy="528"/>
          </a:xfrm>
        </p:grpSpPr>
        <p:sp>
          <p:nvSpPr>
            <p:cNvPr id="1253399" name="Oval 1047"/>
            <p:cNvSpPr>
              <a:spLocks noChangeArrowheads="1"/>
            </p:cNvSpPr>
            <p:nvPr/>
          </p:nvSpPr>
          <p:spPr bwMode="auto">
            <a:xfrm>
              <a:off x="1920" y="2016"/>
              <a:ext cx="57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3400" name="Text Box 1048"/>
            <p:cNvSpPr txBox="1">
              <a:spLocks noChangeArrowheads="1"/>
            </p:cNvSpPr>
            <p:nvPr/>
          </p:nvSpPr>
          <p:spPr bwMode="auto">
            <a:xfrm>
              <a:off x="2054" y="2043"/>
              <a:ext cx="298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 b="1" i="1">
                  <a:latin typeface="Monotype Corsiva" charset="0"/>
                  <a:ea typeface="MS Mincho" charset="-128"/>
                </a:rPr>
                <a:t>x</a:t>
              </a:r>
            </a:p>
          </p:txBody>
        </p:sp>
      </p:grpSp>
      <p:grpSp>
        <p:nvGrpSpPr>
          <p:cNvPr id="1253401" name="Group 1049"/>
          <p:cNvGrpSpPr>
            <a:grpSpLocks/>
          </p:cNvGrpSpPr>
          <p:nvPr/>
        </p:nvGrpSpPr>
        <p:grpSpPr bwMode="auto">
          <a:xfrm>
            <a:off x="4946332" y="3927714"/>
            <a:ext cx="685800" cy="628650"/>
            <a:chOff x="1056" y="1728"/>
            <a:chExt cx="576" cy="528"/>
          </a:xfrm>
        </p:grpSpPr>
        <p:sp>
          <p:nvSpPr>
            <p:cNvPr id="1253402" name="Oval 1050"/>
            <p:cNvSpPr>
              <a:spLocks noChangeArrowheads="1"/>
            </p:cNvSpPr>
            <p:nvPr/>
          </p:nvSpPr>
          <p:spPr bwMode="auto">
            <a:xfrm>
              <a:off x="1056" y="1728"/>
              <a:ext cx="57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3403" name="Text Box 1051"/>
            <p:cNvSpPr txBox="1">
              <a:spLocks noChangeArrowheads="1"/>
            </p:cNvSpPr>
            <p:nvPr/>
          </p:nvSpPr>
          <p:spPr bwMode="auto">
            <a:xfrm>
              <a:off x="1152" y="1755"/>
              <a:ext cx="394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 b="1" i="1">
                  <a:latin typeface="Monotype Corsiva" charset="0"/>
                  <a:ea typeface="MS Mincho" charset="-128"/>
                </a:rPr>
                <a:t>x'</a:t>
              </a:r>
            </a:p>
          </p:txBody>
        </p:sp>
      </p:grpSp>
      <p:sp>
        <p:nvSpPr>
          <p:cNvPr id="1253404" name="Line 1052"/>
          <p:cNvSpPr>
            <a:spLocks noChangeShapeType="1"/>
          </p:cNvSpPr>
          <p:nvPr/>
        </p:nvSpPr>
        <p:spPr bwMode="auto">
          <a:xfrm flipV="1">
            <a:off x="4088606" y="3527664"/>
            <a:ext cx="457200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3405" name="Line 1053"/>
          <p:cNvSpPr>
            <a:spLocks noChangeShapeType="1"/>
          </p:cNvSpPr>
          <p:nvPr/>
        </p:nvSpPr>
        <p:spPr bwMode="auto">
          <a:xfrm>
            <a:off x="4202906" y="4156314"/>
            <a:ext cx="742950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3406" name="Text Box 1054"/>
          <p:cNvSpPr txBox="1">
            <a:spLocks noChangeArrowheads="1"/>
          </p:cNvSpPr>
          <p:nvPr/>
        </p:nvSpPr>
        <p:spPr bwMode="auto">
          <a:xfrm>
            <a:off x="4477942" y="1228567"/>
            <a:ext cx="31726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dirty="0"/>
              <a:t>2</a:t>
            </a:r>
            <a:r>
              <a:rPr lang="en-US" altLang="en-US" baseline="30000" dirty="0"/>
              <a:t>nd</a:t>
            </a:r>
            <a:r>
              <a:rPr lang="en-US" altLang="en-US" dirty="0"/>
              <a:t> closest node to </a:t>
            </a:r>
            <a:r>
              <a:rPr lang="en-US" altLang="en-US" dirty="0">
                <a:latin typeface="Monotype Corsiva" charset="0"/>
              </a:rPr>
              <a:t>s</a:t>
            </a:r>
            <a:r>
              <a:rPr lang="en-US" altLang="en-US" dirty="0"/>
              <a:t> is 1 hop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dirty="0"/>
              <a:t>away from </a:t>
            </a:r>
            <a:r>
              <a:rPr lang="en-US" altLang="en-US" dirty="0">
                <a:latin typeface="Monotype Corsiva" charset="0"/>
              </a:rPr>
              <a:t>s</a:t>
            </a:r>
            <a:r>
              <a:rPr lang="en-US" altLang="en-US" dirty="0"/>
              <a:t> or </a:t>
            </a:r>
            <a:r>
              <a:rPr lang="en-US" altLang="en-US" dirty="0">
                <a:latin typeface="Monotype Corsiva" charset="0"/>
              </a:rPr>
              <a:t>w</a:t>
            </a:r>
          </a:p>
        </p:txBody>
      </p:sp>
      <p:grpSp>
        <p:nvGrpSpPr>
          <p:cNvPr id="1253407" name="Group 1055"/>
          <p:cNvGrpSpPr>
            <a:grpSpLocks/>
          </p:cNvGrpSpPr>
          <p:nvPr/>
        </p:nvGrpSpPr>
        <p:grpSpPr bwMode="auto">
          <a:xfrm>
            <a:off x="4488656" y="3013314"/>
            <a:ext cx="685800" cy="628650"/>
            <a:chOff x="1920" y="2016"/>
            <a:chExt cx="576" cy="528"/>
          </a:xfrm>
        </p:grpSpPr>
        <p:sp>
          <p:nvSpPr>
            <p:cNvPr id="1253408" name="Oval 1056"/>
            <p:cNvSpPr>
              <a:spLocks noChangeArrowheads="1"/>
            </p:cNvSpPr>
            <p:nvPr/>
          </p:nvSpPr>
          <p:spPr bwMode="auto">
            <a:xfrm>
              <a:off x="1920" y="2016"/>
              <a:ext cx="576" cy="52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3409" name="Text Box 1057"/>
            <p:cNvSpPr txBox="1">
              <a:spLocks noChangeArrowheads="1"/>
            </p:cNvSpPr>
            <p:nvPr/>
          </p:nvSpPr>
          <p:spPr bwMode="auto">
            <a:xfrm>
              <a:off x="2054" y="2043"/>
              <a:ext cx="298" cy="427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 b="1" i="1">
                  <a:latin typeface="Monotype Corsiva" charset="0"/>
                  <a:ea typeface="MS Mincho" charset="-128"/>
                </a:rPr>
                <a:t>x</a:t>
              </a:r>
            </a:p>
          </p:txBody>
        </p:sp>
      </p:grpSp>
      <p:grpSp>
        <p:nvGrpSpPr>
          <p:cNvPr id="1253410" name="Group 1058"/>
          <p:cNvGrpSpPr>
            <a:grpSpLocks/>
          </p:cNvGrpSpPr>
          <p:nvPr/>
        </p:nvGrpSpPr>
        <p:grpSpPr bwMode="auto">
          <a:xfrm>
            <a:off x="5517356" y="2556114"/>
            <a:ext cx="685800" cy="628650"/>
            <a:chOff x="1920" y="2016"/>
            <a:chExt cx="576" cy="528"/>
          </a:xfrm>
        </p:grpSpPr>
        <p:sp>
          <p:nvSpPr>
            <p:cNvPr id="1253411" name="Oval 1059"/>
            <p:cNvSpPr>
              <a:spLocks noChangeArrowheads="1"/>
            </p:cNvSpPr>
            <p:nvPr/>
          </p:nvSpPr>
          <p:spPr bwMode="auto">
            <a:xfrm>
              <a:off x="1920" y="2016"/>
              <a:ext cx="57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3412" name="Text Box 1060"/>
            <p:cNvSpPr txBox="1">
              <a:spLocks noChangeArrowheads="1"/>
            </p:cNvSpPr>
            <p:nvPr/>
          </p:nvSpPr>
          <p:spPr bwMode="auto">
            <a:xfrm>
              <a:off x="2054" y="2043"/>
              <a:ext cx="298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 b="1" i="1">
                  <a:latin typeface="Monotype Corsiva" charset="0"/>
                  <a:ea typeface="MS Mincho" charset="-128"/>
                </a:rPr>
                <a:t>z</a:t>
              </a:r>
            </a:p>
          </p:txBody>
        </p:sp>
      </p:grpSp>
      <p:grpSp>
        <p:nvGrpSpPr>
          <p:cNvPr id="1253413" name="Group 1061"/>
          <p:cNvGrpSpPr>
            <a:grpSpLocks/>
          </p:cNvGrpSpPr>
          <p:nvPr/>
        </p:nvGrpSpPr>
        <p:grpSpPr bwMode="auto">
          <a:xfrm>
            <a:off x="5860256" y="3470514"/>
            <a:ext cx="685800" cy="628650"/>
            <a:chOff x="1056" y="1728"/>
            <a:chExt cx="576" cy="528"/>
          </a:xfrm>
        </p:grpSpPr>
        <p:sp>
          <p:nvSpPr>
            <p:cNvPr id="1253414" name="Oval 1062"/>
            <p:cNvSpPr>
              <a:spLocks noChangeArrowheads="1"/>
            </p:cNvSpPr>
            <p:nvPr/>
          </p:nvSpPr>
          <p:spPr bwMode="auto">
            <a:xfrm>
              <a:off x="1056" y="1728"/>
              <a:ext cx="57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3415" name="Text Box 1063"/>
            <p:cNvSpPr txBox="1">
              <a:spLocks noChangeArrowheads="1"/>
            </p:cNvSpPr>
            <p:nvPr/>
          </p:nvSpPr>
          <p:spPr bwMode="auto">
            <a:xfrm>
              <a:off x="1152" y="1755"/>
              <a:ext cx="394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 b="1" i="1">
                  <a:latin typeface="Monotype Corsiva" charset="0"/>
                  <a:ea typeface="MS Mincho" charset="-128"/>
                </a:rPr>
                <a:t>z'</a:t>
              </a:r>
            </a:p>
          </p:txBody>
        </p:sp>
      </p:grpSp>
      <p:sp>
        <p:nvSpPr>
          <p:cNvPr id="1253416" name="Line 1064"/>
          <p:cNvSpPr>
            <a:spLocks noChangeShapeType="1"/>
          </p:cNvSpPr>
          <p:nvPr/>
        </p:nvSpPr>
        <p:spPr bwMode="auto">
          <a:xfrm flipV="1">
            <a:off x="5174456" y="3013314"/>
            <a:ext cx="40005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3417" name="Line 1065"/>
          <p:cNvSpPr>
            <a:spLocks noChangeShapeType="1"/>
          </p:cNvSpPr>
          <p:nvPr/>
        </p:nvSpPr>
        <p:spPr bwMode="auto">
          <a:xfrm>
            <a:off x="5117306" y="3527664"/>
            <a:ext cx="742950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3418" name="Text Box 1066"/>
          <p:cNvSpPr txBox="1">
            <a:spLocks noChangeArrowheads="1"/>
          </p:cNvSpPr>
          <p:nvPr/>
        </p:nvSpPr>
        <p:spPr bwMode="auto">
          <a:xfrm>
            <a:off x="4424363" y="1821498"/>
            <a:ext cx="32079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dirty="0"/>
              <a:t>3rd closest node to </a:t>
            </a:r>
            <a:r>
              <a:rPr lang="en-US" altLang="en-US" dirty="0">
                <a:latin typeface="Monotype Corsiva" charset="0"/>
              </a:rPr>
              <a:t>s</a:t>
            </a:r>
            <a:r>
              <a:rPr lang="en-US" altLang="en-US" dirty="0"/>
              <a:t> is 1 hop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dirty="0"/>
              <a:t>away from </a:t>
            </a:r>
            <a:r>
              <a:rPr lang="en-US" altLang="en-US" dirty="0">
                <a:latin typeface="Monotype Corsiva" charset="0"/>
              </a:rPr>
              <a:t>s</a:t>
            </a:r>
            <a:r>
              <a:rPr lang="en-US" altLang="en-US" dirty="0"/>
              <a:t>, </a:t>
            </a:r>
            <a:r>
              <a:rPr lang="en-US" altLang="en-US" dirty="0">
                <a:latin typeface="Monotype Corsiva" charset="0"/>
              </a:rPr>
              <a:t>w, </a:t>
            </a:r>
            <a:r>
              <a:rPr lang="en-US" altLang="en-US" dirty="0"/>
              <a:t>or</a:t>
            </a:r>
            <a:r>
              <a:rPr lang="en-US" altLang="en-US" dirty="0">
                <a:latin typeface="Monotype Corsiva" charset="0"/>
              </a:rPr>
              <a:t> x</a:t>
            </a:r>
          </a:p>
        </p:txBody>
      </p:sp>
      <p:grpSp>
        <p:nvGrpSpPr>
          <p:cNvPr id="1253419" name="Group 1067"/>
          <p:cNvGrpSpPr>
            <a:grpSpLocks/>
          </p:cNvGrpSpPr>
          <p:nvPr/>
        </p:nvGrpSpPr>
        <p:grpSpPr bwMode="auto">
          <a:xfrm>
            <a:off x="2202656" y="1927464"/>
            <a:ext cx="685800" cy="956072"/>
            <a:chOff x="1056" y="1728"/>
            <a:chExt cx="576" cy="803"/>
          </a:xfrm>
        </p:grpSpPr>
        <p:sp>
          <p:nvSpPr>
            <p:cNvPr id="1253420" name="Oval 1068"/>
            <p:cNvSpPr>
              <a:spLocks noChangeArrowheads="1"/>
            </p:cNvSpPr>
            <p:nvPr/>
          </p:nvSpPr>
          <p:spPr bwMode="auto">
            <a:xfrm>
              <a:off x="1056" y="1728"/>
              <a:ext cx="576" cy="52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3421" name="Text Box 1069"/>
            <p:cNvSpPr txBox="1">
              <a:spLocks noChangeArrowheads="1"/>
            </p:cNvSpPr>
            <p:nvPr/>
          </p:nvSpPr>
          <p:spPr bwMode="auto">
            <a:xfrm>
              <a:off x="1152" y="1755"/>
              <a:ext cx="480" cy="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 b="1" i="1">
                  <a:latin typeface="Monotype Corsiva" charset="0"/>
                  <a:ea typeface="MS Mincho" charset="-128"/>
                </a:rPr>
                <a:t>W’'</a:t>
              </a:r>
            </a:p>
          </p:txBody>
        </p:sp>
      </p:grpSp>
      <p:sp>
        <p:nvSpPr>
          <p:cNvPr id="1253423" name="Text Box 1071"/>
          <p:cNvSpPr txBox="1">
            <a:spLocks noChangeArrowheads="1"/>
          </p:cNvSpPr>
          <p:nvPr/>
        </p:nvSpPr>
        <p:spPr bwMode="auto">
          <a:xfrm>
            <a:off x="1350169" y="873760"/>
            <a:ext cx="2235994" cy="92333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>
                <a:schemeClr val="bg1"/>
              </a:buClr>
            </a:pPr>
            <a:r>
              <a:rPr lang="en-US" altLang="en-US"/>
              <a:t>Find shortest paths from source s to all other destinations</a:t>
            </a:r>
          </a:p>
        </p:txBody>
      </p:sp>
    </p:spTree>
    <p:extLst>
      <p:ext uri="{BB962C8B-B14F-4D97-AF65-F5344CB8AC3E}">
        <p14:creationId xmlns:p14="http://schemas.microsoft.com/office/powerpoint/2010/main" val="987566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4334" y="1992113"/>
            <a:ext cx="3700042" cy="765175"/>
          </a:xfrm>
        </p:spPr>
        <p:txBody>
          <a:bodyPr/>
          <a:lstStyle/>
          <a:p>
            <a:r>
              <a:rPr lang="en-US" altLang="en-US"/>
              <a:t>Dijkstra’s algorithm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5117" y="264949"/>
            <a:ext cx="7304835" cy="4226369"/>
          </a:xfrm>
        </p:spPr>
        <p:txBody>
          <a:bodyPr/>
          <a:lstStyle/>
          <a:p>
            <a:r>
              <a:rPr lang="en-US" altLang="en-US" sz="1950" i="1" dirty="0">
                <a:solidFill>
                  <a:srgbClr val="FF0000"/>
                </a:solidFill>
              </a:rPr>
              <a:t>N</a:t>
            </a:r>
            <a:r>
              <a:rPr lang="en-US" altLang="en-US" sz="1950" dirty="0">
                <a:solidFill>
                  <a:srgbClr val="FF0000"/>
                </a:solidFill>
              </a:rPr>
              <a:t>:  set of nodes for which shortest path already found</a:t>
            </a:r>
            <a:endParaRPr lang="en-US" altLang="en-US" sz="1950" i="1" dirty="0">
              <a:solidFill>
                <a:srgbClr val="FF0000"/>
              </a:solidFill>
            </a:endParaRPr>
          </a:p>
          <a:p>
            <a:r>
              <a:rPr lang="en-US" altLang="en-US" sz="1950" dirty="0"/>
              <a:t>Initialization:  (S</a:t>
            </a:r>
            <a:r>
              <a:rPr lang="en-US" altLang="en-US" sz="1950" i="1" dirty="0"/>
              <a:t>tart with source node s)</a:t>
            </a:r>
          </a:p>
          <a:p>
            <a:pPr marL="557213" lvl="1" indent="-214313"/>
            <a:r>
              <a:rPr lang="en-US" altLang="en-US" sz="1650" i="1" dirty="0"/>
              <a:t>N = {s}, D</a:t>
            </a:r>
            <a:r>
              <a:rPr lang="en-US" altLang="en-US" sz="1650" i="1" baseline="-25000" dirty="0"/>
              <a:t>s</a:t>
            </a:r>
            <a:r>
              <a:rPr lang="en-US" altLang="en-US" sz="1650" dirty="0"/>
              <a:t> = 0, “</a:t>
            </a:r>
            <a:r>
              <a:rPr lang="en-US" altLang="en-US" sz="1650" i="1" dirty="0"/>
              <a:t>s</a:t>
            </a:r>
            <a:r>
              <a:rPr lang="en-US" altLang="en-US" sz="1650" dirty="0"/>
              <a:t> is distance zero from itself”</a:t>
            </a:r>
          </a:p>
          <a:p>
            <a:pPr marL="557213" lvl="1" indent="-214313"/>
            <a:r>
              <a:rPr lang="en-US" altLang="en-US" sz="1650" i="1" dirty="0" err="1"/>
              <a:t>D</a:t>
            </a:r>
            <a:r>
              <a:rPr lang="en-US" altLang="en-US" sz="1650" i="1" baseline="-25000" dirty="0" err="1"/>
              <a:t>j</a:t>
            </a:r>
            <a:r>
              <a:rPr lang="en-US" altLang="en-US" sz="1650" i="1" dirty="0"/>
              <a:t>=</a:t>
            </a:r>
            <a:r>
              <a:rPr lang="en-US" altLang="en-US" sz="1650" i="1" dirty="0" err="1"/>
              <a:t>C</a:t>
            </a:r>
            <a:r>
              <a:rPr lang="en-US" altLang="en-US" sz="1650" i="1" baseline="-25000" dirty="0" err="1"/>
              <a:t>sj</a:t>
            </a:r>
            <a:r>
              <a:rPr lang="en-US" altLang="en-US" sz="1650" dirty="0"/>
              <a:t> for all </a:t>
            </a:r>
            <a:r>
              <a:rPr lang="en-US" altLang="en-US" sz="1650" i="1" dirty="0"/>
              <a:t>j </a:t>
            </a:r>
            <a:r>
              <a:rPr lang="en-US" altLang="en-US" sz="1650" i="1" dirty="0">
                <a:sym typeface="Symbol" charset="2"/>
              </a:rPr>
              <a:t> s,  </a:t>
            </a:r>
            <a:r>
              <a:rPr lang="en-US" altLang="en-US" sz="1650" dirty="0">
                <a:sym typeface="Symbol" charset="2"/>
              </a:rPr>
              <a:t>distances of directly-connected neighbors</a:t>
            </a:r>
          </a:p>
          <a:p>
            <a:r>
              <a:rPr lang="en-US" altLang="en-US" sz="1950" dirty="0"/>
              <a:t>Step A: (</a:t>
            </a:r>
            <a:r>
              <a:rPr lang="en-US" altLang="en-US" sz="1950" i="1" dirty="0"/>
              <a:t>Find next closest node </a:t>
            </a:r>
            <a:r>
              <a:rPr lang="en-US" altLang="en-US" sz="1950" i="1" dirty="0" err="1"/>
              <a:t>i</a:t>
            </a:r>
            <a:r>
              <a:rPr lang="en-US" altLang="en-US" sz="1950" dirty="0"/>
              <a:t>) </a:t>
            </a:r>
          </a:p>
          <a:p>
            <a:pPr marL="557213" lvl="1" indent="-214313"/>
            <a:r>
              <a:rPr lang="en-US" altLang="en-US" sz="1650" dirty="0"/>
              <a:t>Find </a:t>
            </a:r>
            <a:r>
              <a:rPr lang="en-US" altLang="en-US" sz="1650" i="1" dirty="0" err="1"/>
              <a:t>i</a:t>
            </a:r>
            <a:r>
              <a:rPr lang="en-US" altLang="en-US" sz="1650" i="1" dirty="0"/>
              <a:t> </a:t>
            </a:r>
            <a:r>
              <a:rPr lang="en-US" altLang="en-US" sz="1650" i="1" dirty="0">
                <a:sym typeface="Symbol" charset="2"/>
              </a:rPr>
              <a:t></a:t>
            </a:r>
            <a:r>
              <a:rPr lang="en-US" altLang="en-US" sz="1650" dirty="0">
                <a:sym typeface="Symbol" charset="2"/>
              </a:rPr>
              <a:t> </a:t>
            </a:r>
            <a:r>
              <a:rPr lang="en-US" altLang="en-US" sz="1650" i="1" dirty="0">
                <a:sym typeface="Symbol" charset="2"/>
              </a:rPr>
              <a:t>N</a:t>
            </a:r>
            <a:r>
              <a:rPr lang="en-US" altLang="en-US" sz="1650" dirty="0">
                <a:sym typeface="Symbol" charset="2"/>
              </a:rPr>
              <a:t> such that</a:t>
            </a:r>
          </a:p>
          <a:p>
            <a:pPr marL="557213" lvl="1" indent="-214313"/>
            <a:r>
              <a:rPr lang="en-US" altLang="en-US" sz="1650" i="1" dirty="0"/>
              <a:t>D</a:t>
            </a:r>
            <a:r>
              <a:rPr lang="en-US" altLang="en-US" sz="1650" i="1" baseline="-25000" dirty="0"/>
              <a:t>i</a:t>
            </a:r>
            <a:r>
              <a:rPr lang="en-US" altLang="en-US" sz="1650" dirty="0"/>
              <a:t> = min </a:t>
            </a:r>
            <a:r>
              <a:rPr lang="en-US" altLang="en-US" sz="1650" i="1" dirty="0" err="1"/>
              <a:t>Dj</a:t>
            </a:r>
            <a:r>
              <a:rPr lang="en-US" altLang="en-US" sz="1650" dirty="0"/>
              <a:t>    for  </a:t>
            </a:r>
            <a:r>
              <a:rPr lang="en-US" altLang="en-US" sz="1650" i="1" dirty="0"/>
              <a:t>j </a:t>
            </a:r>
            <a:r>
              <a:rPr lang="en-US" altLang="en-US" sz="1650" i="1" dirty="0">
                <a:sym typeface="Symbol" charset="2"/>
              </a:rPr>
              <a:t> N</a:t>
            </a:r>
            <a:r>
              <a:rPr lang="en-US" altLang="en-US" sz="1650" dirty="0">
                <a:sym typeface="Symbol" charset="2"/>
              </a:rPr>
              <a:t> </a:t>
            </a:r>
          </a:p>
          <a:p>
            <a:pPr marL="557213" lvl="1" indent="-214313"/>
            <a:r>
              <a:rPr lang="en-US" altLang="en-US" sz="1650" dirty="0">
                <a:sym typeface="Symbol" charset="2"/>
              </a:rPr>
              <a:t>Add </a:t>
            </a:r>
            <a:r>
              <a:rPr lang="en-US" altLang="en-US" sz="1650" i="1" dirty="0" err="1">
                <a:sym typeface="Symbol" charset="2"/>
              </a:rPr>
              <a:t>i</a:t>
            </a:r>
            <a:r>
              <a:rPr lang="en-US" altLang="en-US" sz="1650" dirty="0">
                <a:sym typeface="Symbol" charset="2"/>
              </a:rPr>
              <a:t> to </a:t>
            </a:r>
            <a:r>
              <a:rPr lang="en-US" altLang="en-US" sz="1650" i="1" dirty="0">
                <a:sym typeface="Symbol" charset="2"/>
              </a:rPr>
              <a:t>N</a:t>
            </a:r>
            <a:endParaRPr lang="en-US" altLang="en-US" sz="1650" dirty="0">
              <a:sym typeface="Symbol" charset="2"/>
            </a:endParaRPr>
          </a:p>
          <a:p>
            <a:pPr marL="557213" lvl="1" indent="-214313"/>
            <a:r>
              <a:rPr lang="en-US" altLang="en-US" sz="1650" dirty="0">
                <a:sym typeface="Symbol" charset="2"/>
              </a:rPr>
              <a:t>If </a:t>
            </a:r>
            <a:r>
              <a:rPr lang="en-US" altLang="en-US" sz="1650" i="1" dirty="0">
                <a:sym typeface="Symbol" charset="2"/>
              </a:rPr>
              <a:t>N</a:t>
            </a:r>
            <a:r>
              <a:rPr lang="en-US" altLang="en-US" sz="1650" dirty="0">
                <a:sym typeface="Symbol" charset="2"/>
              </a:rPr>
              <a:t> contains all the nodes, stop</a:t>
            </a:r>
          </a:p>
          <a:p>
            <a:r>
              <a:rPr lang="en-US" altLang="en-US" sz="1950" dirty="0"/>
              <a:t>Step B: (</a:t>
            </a:r>
            <a:r>
              <a:rPr lang="en-US" altLang="en-US" sz="1950" i="1" dirty="0"/>
              <a:t>update minimum costs)</a:t>
            </a:r>
          </a:p>
          <a:p>
            <a:pPr marL="557213" lvl="1" indent="-214313"/>
            <a:r>
              <a:rPr lang="en-US" altLang="en-US" sz="1650" dirty="0"/>
              <a:t>For each node </a:t>
            </a:r>
            <a:r>
              <a:rPr lang="en-US" altLang="en-US" sz="1650" i="1" dirty="0"/>
              <a:t>j </a:t>
            </a:r>
            <a:r>
              <a:rPr lang="en-US" altLang="en-US" sz="1650" i="1" dirty="0">
                <a:sym typeface="Symbol" charset="2"/>
              </a:rPr>
              <a:t> N</a:t>
            </a:r>
            <a:endParaRPr lang="en-US" altLang="en-US" sz="1650" dirty="0">
              <a:sym typeface="Symbol" charset="2"/>
            </a:endParaRPr>
          </a:p>
          <a:p>
            <a:pPr marL="557213" lvl="1" indent="-214313"/>
            <a:r>
              <a:rPr lang="en-US" altLang="en-US" sz="1650" i="1" dirty="0" err="1">
                <a:sym typeface="Symbol" charset="2"/>
              </a:rPr>
              <a:t>D</a:t>
            </a:r>
            <a:r>
              <a:rPr lang="en-US" altLang="en-US" sz="1650" i="1" baseline="-25000" dirty="0" err="1">
                <a:sym typeface="Symbol" charset="2"/>
              </a:rPr>
              <a:t>j</a:t>
            </a:r>
            <a:r>
              <a:rPr lang="en-US" altLang="en-US" sz="1650" dirty="0">
                <a:sym typeface="Symbol" charset="2"/>
              </a:rPr>
              <a:t> = min (</a:t>
            </a:r>
            <a:r>
              <a:rPr lang="en-US" altLang="en-US" sz="1650" i="1" dirty="0" err="1"/>
              <a:t>D</a:t>
            </a:r>
            <a:r>
              <a:rPr lang="en-US" altLang="en-US" sz="1650" i="1" baseline="-25000" dirty="0" err="1"/>
              <a:t>j</a:t>
            </a:r>
            <a:r>
              <a:rPr lang="en-US" altLang="en-US" sz="1650" i="1" dirty="0"/>
              <a:t>, </a:t>
            </a:r>
            <a:r>
              <a:rPr lang="en-US" altLang="en-US" sz="1650" i="1" dirty="0" err="1"/>
              <a:t>D</a:t>
            </a:r>
            <a:r>
              <a:rPr lang="en-US" altLang="en-US" sz="1650" i="1" baseline="-25000" dirty="0" err="1"/>
              <a:t>i</a:t>
            </a:r>
            <a:r>
              <a:rPr lang="en-US" altLang="en-US" sz="1650" i="1" dirty="0" err="1"/>
              <a:t>+C</a:t>
            </a:r>
            <a:r>
              <a:rPr lang="en-US" altLang="en-US" sz="1650" i="1" baseline="-25000" dirty="0" err="1"/>
              <a:t>ij</a:t>
            </a:r>
            <a:r>
              <a:rPr lang="en-US" altLang="en-US" sz="1650" dirty="0"/>
              <a:t>)</a:t>
            </a:r>
          </a:p>
          <a:p>
            <a:pPr marL="557213" lvl="1" indent="-214313"/>
            <a:r>
              <a:rPr lang="en-US" altLang="en-US" sz="1650" dirty="0"/>
              <a:t>Go to Step A</a:t>
            </a:r>
          </a:p>
        </p:txBody>
      </p:sp>
      <p:sp>
        <p:nvSpPr>
          <p:cNvPr id="647172" name="Line 4"/>
          <p:cNvSpPr>
            <a:spLocks noChangeShapeType="1"/>
          </p:cNvSpPr>
          <p:nvPr/>
        </p:nvSpPr>
        <p:spPr bwMode="auto">
          <a:xfrm flipV="1">
            <a:off x="3225965" y="3937047"/>
            <a:ext cx="754856" cy="8572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173" name="Text Box 5"/>
          <p:cNvSpPr txBox="1">
            <a:spLocks noChangeArrowheads="1"/>
          </p:cNvSpPr>
          <p:nvPr/>
        </p:nvSpPr>
        <p:spPr bwMode="auto">
          <a:xfrm>
            <a:off x="3980821" y="3699606"/>
            <a:ext cx="31461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i="1"/>
              <a:t>Minimum distance from s</a:t>
            </a:r>
            <a:r>
              <a:rPr lang="en-US" altLang="en-US"/>
              <a:t> to </a:t>
            </a:r>
            <a:r>
              <a:rPr lang="en-US" altLang="en-US" i="1"/>
              <a:t>j through node </a:t>
            </a:r>
            <a:r>
              <a:rPr lang="en-US" altLang="en-US" b="1" i="1" dirty="0" err="1"/>
              <a:t>i</a:t>
            </a:r>
            <a:r>
              <a:rPr lang="en-US" altLang="en-US" i="1" dirty="0"/>
              <a:t> in N</a:t>
            </a:r>
          </a:p>
        </p:txBody>
      </p:sp>
    </p:spTree>
    <p:extLst>
      <p:ext uri="{BB962C8B-B14F-4D97-AF65-F5344CB8AC3E}">
        <p14:creationId xmlns:p14="http://schemas.microsoft.com/office/powerpoint/2010/main" val="136587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34340" y="0"/>
            <a:ext cx="5714999" cy="713929"/>
          </a:xfrm>
        </p:spPr>
        <p:txBody>
          <a:bodyPr/>
          <a:lstStyle/>
          <a:p>
            <a:r>
              <a:rPr lang="en-US" altLang="en-US" sz="2625" dirty="0"/>
              <a:t>Execution of Dijkstra’s algorithm</a:t>
            </a:r>
          </a:p>
        </p:txBody>
      </p:sp>
      <p:graphicFrame>
        <p:nvGraphicFramePr>
          <p:cNvPr id="1256799" name="Group 35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65199"/>
              </p:ext>
            </p:extLst>
          </p:nvPr>
        </p:nvGraphicFramePr>
        <p:xfrm>
          <a:off x="810857" y="2813794"/>
          <a:ext cx="6167580" cy="982980"/>
        </p:xfrm>
        <a:graphic>
          <a:graphicData uri="http://schemas.openxmlformats.org/drawingml/2006/table">
            <a:tbl>
              <a:tblPr/>
              <a:tblGrid>
                <a:gridCol w="95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4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8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Iteration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sym typeface="Wingdings" charset="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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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56517" name="Group 69"/>
          <p:cNvGrpSpPr>
            <a:grpSpLocks/>
          </p:cNvGrpSpPr>
          <p:nvPr/>
        </p:nvGrpSpPr>
        <p:grpSpPr bwMode="auto">
          <a:xfrm>
            <a:off x="3749039" y="1052463"/>
            <a:ext cx="2400300" cy="1422797"/>
            <a:chOff x="432" y="720"/>
            <a:chExt cx="2016" cy="1195"/>
          </a:xfrm>
        </p:grpSpPr>
        <p:sp>
          <p:nvSpPr>
            <p:cNvPr id="1256518" name="Oval 70"/>
            <p:cNvSpPr>
              <a:spLocks noChangeArrowheads="1"/>
            </p:cNvSpPr>
            <p:nvPr/>
          </p:nvSpPr>
          <p:spPr bwMode="auto">
            <a:xfrm>
              <a:off x="441" y="752"/>
              <a:ext cx="227" cy="204"/>
            </a:xfrm>
            <a:prstGeom prst="ellipse">
              <a:avLst/>
            </a:prstGeom>
            <a:solidFill>
              <a:srgbClr val="00CC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519" name="Line 71"/>
            <p:cNvSpPr>
              <a:spLocks noChangeShapeType="1"/>
            </p:cNvSpPr>
            <p:nvPr/>
          </p:nvSpPr>
          <p:spPr bwMode="auto">
            <a:xfrm>
              <a:off x="659" y="884"/>
              <a:ext cx="71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20" name="Line 72"/>
            <p:cNvSpPr>
              <a:spLocks noChangeShapeType="1"/>
            </p:cNvSpPr>
            <p:nvPr/>
          </p:nvSpPr>
          <p:spPr bwMode="auto">
            <a:xfrm flipH="1">
              <a:off x="1392" y="960"/>
              <a:ext cx="64" cy="28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21" name="Line 73"/>
            <p:cNvSpPr>
              <a:spLocks noChangeShapeType="1"/>
            </p:cNvSpPr>
            <p:nvPr/>
          </p:nvSpPr>
          <p:spPr bwMode="auto">
            <a:xfrm>
              <a:off x="1398" y="1436"/>
              <a:ext cx="193" cy="21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22" name="Line 74"/>
            <p:cNvSpPr>
              <a:spLocks noChangeShapeType="1"/>
            </p:cNvSpPr>
            <p:nvPr/>
          </p:nvSpPr>
          <p:spPr bwMode="auto">
            <a:xfrm flipV="1">
              <a:off x="1748" y="1052"/>
              <a:ext cx="496" cy="60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23" name="Line 75"/>
            <p:cNvSpPr>
              <a:spLocks noChangeShapeType="1"/>
            </p:cNvSpPr>
            <p:nvPr/>
          </p:nvSpPr>
          <p:spPr bwMode="auto">
            <a:xfrm flipH="1" flipV="1">
              <a:off x="644" y="1702"/>
              <a:ext cx="911" cy="4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24" name="Line 76"/>
            <p:cNvSpPr>
              <a:spLocks noChangeShapeType="1"/>
            </p:cNvSpPr>
            <p:nvPr/>
          </p:nvSpPr>
          <p:spPr bwMode="auto">
            <a:xfrm>
              <a:off x="543" y="943"/>
              <a:ext cx="0" cy="6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25" name="Line 77"/>
            <p:cNvSpPr>
              <a:spLocks noChangeShapeType="1"/>
            </p:cNvSpPr>
            <p:nvPr/>
          </p:nvSpPr>
          <p:spPr bwMode="auto">
            <a:xfrm>
              <a:off x="616" y="919"/>
              <a:ext cx="635" cy="36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26" name="Rectangle 78"/>
            <p:cNvSpPr>
              <a:spLocks noChangeArrowheads="1"/>
            </p:cNvSpPr>
            <p:nvPr/>
          </p:nvSpPr>
          <p:spPr bwMode="auto">
            <a:xfrm>
              <a:off x="542" y="797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grpSp>
          <p:nvGrpSpPr>
            <p:cNvPr id="1256527" name="Group 79"/>
            <p:cNvGrpSpPr>
              <a:grpSpLocks/>
            </p:cNvGrpSpPr>
            <p:nvPr/>
          </p:nvGrpSpPr>
          <p:grpSpPr bwMode="auto">
            <a:xfrm>
              <a:off x="432" y="1536"/>
              <a:ext cx="227" cy="220"/>
              <a:chOff x="432" y="1536"/>
              <a:chExt cx="227" cy="220"/>
            </a:xfrm>
          </p:grpSpPr>
          <p:sp>
            <p:nvSpPr>
              <p:cNvPr id="1256528" name="Oval 80"/>
              <p:cNvSpPr>
                <a:spLocks noChangeArrowheads="1"/>
              </p:cNvSpPr>
              <p:nvPr/>
            </p:nvSpPr>
            <p:spPr bwMode="auto">
              <a:xfrm>
                <a:off x="432" y="1551"/>
                <a:ext cx="227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529" name="Rectangle 81"/>
              <p:cNvSpPr>
                <a:spLocks noChangeArrowheads="1"/>
              </p:cNvSpPr>
              <p:nvPr/>
            </p:nvSpPr>
            <p:spPr bwMode="auto">
              <a:xfrm>
                <a:off x="504" y="1536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2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530" name="Group 82"/>
            <p:cNvGrpSpPr>
              <a:grpSpLocks/>
            </p:cNvGrpSpPr>
            <p:nvPr/>
          </p:nvGrpSpPr>
          <p:grpSpPr bwMode="auto">
            <a:xfrm>
              <a:off x="1246" y="1229"/>
              <a:ext cx="227" cy="225"/>
              <a:chOff x="1246" y="1229"/>
              <a:chExt cx="227" cy="225"/>
            </a:xfrm>
          </p:grpSpPr>
          <p:sp>
            <p:nvSpPr>
              <p:cNvPr id="1256531" name="Oval 83"/>
              <p:cNvSpPr>
                <a:spLocks noChangeArrowheads="1"/>
              </p:cNvSpPr>
              <p:nvPr/>
            </p:nvSpPr>
            <p:spPr bwMode="auto">
              <a:xfrm>
                <a:off x="1246" y="1229"/>
                <a:ext cx="227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532" name="Rectangle 84"/>
              <p:cNvSpPr>
                <a:spLocks noChangeArrowheads="1"/>
              </p:cNvSpPr>
              <p:nvPr/>
            </p:nvSpPr>
            <p:spPr bwMode="auto">
              <a:xfrm>
                <a:off x="1349" y="1280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4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533" name="Group 85"/>
            <p:cNvGrpSpPr>
              <a:grpSpLocks/>
            </p:cNvGrpSpPr>
            <p:nvPr/>
          </p:nvGrpSpPr>
          <p:grpSpPr bwMode="auto">
            <a:xfrm>
              <a:off x="1550" y="1624"/>
              <a:ext cx="227" cy="229"/>
              <a:chOff x="1550" y="1624"/>
              <a:chExt cx="227" cy="229"/>
            </a:xfrm>
          </p:grpSpPr>
          <p:sp>
            <p:nvSpPr>
              <p:cNvPr id="1256534" name="Oval 86"/>
              <p:cNvSpPr>
                <a:spLocks noChangeArrowheads="1"/>
              </p:cNvSpPr>
              <p:nvPr/>
            </p:nvSpPr>
            <p:spPr bwMode="auto">
              <a:xfrm>
                <a:off x="1550" y="1624"/>
                <a:ext cx="227" cy="204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535" name="Rectangle 87"/>
              <p:cNvSpPr>
                <a:spLocks noChangeArrowheads="1"/>
              </p:cNvSpPr>
              <p:nvPr/>
            </p:nvSpPr>
            <p:spPr bwMode="auto">
              <a:xfrm>
                <a:off x="1653" y="1679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5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536" name="Group 88"/>
            <p:cNvGrpSpPr>
              <a:grpSpLocks/>
            </p:cNvGrpSpPr>
            <p:nvPr/>
          </p:nvGrpSpPr>
          <p:grpSpPr bwMode="auto">
            <a:xfrm>
              <a:off x="2222" y="888"/>
              <a:ext cx="226" cy="205"/>
              <a:chOff x="2222" y="888"/>
              <a:chExt cx="226" cy="205"/>
            </a:xfrm>
          </p:grpSpPr>
          <p:sp>
            <p:nvSpPr>
              <p:cNvPr id="1256537" name="Oval 89"/>
              <p:cNvSpPr>
                <a:spLocks noChangeArrowheads="1"/>
              </p:cNvSpPr>
              <p:nvPr/>
            </p:nvSpPr>
            <p:spPr bwMode="auto">
              <a:xfrm>
                <a:off x="2222" y="888"/>
                <a:ext cx="226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538" name="Rectangle 90"/>
              <p:cNvSpPr>
                <a:spLocks noChangeArrowheads="1"/>
              </p:cNvSpPr>
              <p:nvPr/>
            </p:nvSpPr>
            <p:spPr bwMode="auto">
              <a:xfrm>
                <a:off x="2316" y="912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6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sp>
          <p:nvSpPr>
            <p:cNvPr id="1256539" name="Rectangle 91"/>
            <p:cNvSpPr>
              <a:spLocks noChangeArrowheads="1"/>
            </p:cNvSpPr>
            <p:nvPr/>
          </p:nvSpPr>
          <p:spPr bwMode="auto">
            <a:xfrm>
              <a:off x="890" y="1345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40" name="Rectangle 92"/>
            <p:cNvSpPr>
              <a:spLocks noChangeArrowheads="1"/>
            </p:cNvSpPr>
            <p:nvPr/>
          </p:nvSpPr>
          <p:spPr bwMode="auto">
            <a:xfrm>
              <a:off x="1874" y="766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41" name="Rectangle 93"/>
            <p:cNvSpPr>
              <a:spLocks noChangeArrowheads="1"/>
            </p:cNvSpPr>
            <p:nvPr/>
          </p:nvSpPr>
          <p:spPr bwMode="auto">
            <a:xfrm>
              <a:off x="1469" y="1053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42" name="Rectangle 94"/>
            <p:cNvSpPr>
              <a:spLocks noChangeArrowheads="1"/>
            </p:cNvSpPr>
            <p:nvPr/>
          </p:nvSpPr>
          <p:spPr bwMode="auto">
            <a:xfrm>
              <a:off x="1534" y="1444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43" name="Rectangle 95"/>
            <p:cNvSpPr>
              <a:spLocks noChangeArrowheads="1"/>
            </p:cNvSpPr>
            <p:nvPr/>
          </p:nvSpPr>
          <p:spPr bwMode="auto">
            <a:xfrm>
              <a:off x="2049" y="1350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44" name="Rectangle 96"/>
            <p:cNvSpPr>
              <a:spLocks noChangeArrowheads="1"/>
            </p:cNvSpPr>
            <p:nvPr/>
          </p:nvSpPr>
          <p:spPr bwMode="auto">
            <a:xfrm>
              <a:off x="457" y="1178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45" name="Rectangle 97"/>
            <p:cNvSpPr>
              <a:spLocks noChangeArrowheads="1"/>
            </p:cNvSpPr>
            <p:nvPr/>
          </p:nvSpPr>
          <p:spPr bwMode="auto">
            <a:xfrm>
              <a:off x="963" y="1006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46" name="Rectangle 98"/>
            <p:cNvSpPr>
              <a:spLocks noChangeArrowheads="1"/>
            </p:cNvSpPr>
            <p:nvPr/>
          </p:nvSpPr>
          <p:spPr bwMode="auto">
            <a:xfrm>
              <a:off x="945" y="720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 dirty="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 dirty="0">
                <a:latin typeface="Times New Roman" charset="0"/>
              </a:endParaRPr>
            </a:p>
          </p:txBody>
        </p:sp>
        <p:sp>
          <p:nvSpPr>
            <p:cNvPr id="1256547" name="Rectangle 99"/>
            <p:cNvSpPr>
              <a:spLocks noChangeArrowheads="1"/>
            </p:cNvSpPr>
            <p:nvPr/>
          </p:nvSpPr>
          <p:spPr bwMode="auto">
            <a:xfrm>
              <a:off x="1102" y="1741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48" name="Line 100"/>
            <p:cNvSpPr>
              <a:spLocks noChangeShapeType="1"/>
            </p:cNvSpPr>
            <p:nvPr/>
          </p:nvSpPr>
          <p:spPr bwMode="auto">
            <a:xfrm>
              <a:off x="1607" y="902"/>
              <a:ext cx="625" cy="10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49" name="Line 101"/>
            <p:cNvSpPr>
              <a:spLocks noChangeShapeType="1"/>
            </p:cNvSpPr>
            <p:nvPr/>
          </p:nvSpPr>
          <p:spPr bwMode="auto">
            <a:xfrm flipH="1">
              <a:off x="624" y="1392"/>
              <a:ext cx="607" cy="21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56550" name="Group 102"/>
            <p:cNvGrpSpPr>
              <a:grpSpLocks/>
            </p:cNvGrpSpPr>
            <p:nvPr/>
          </p:nvGrpSpPr>
          <p:grpSpPr bwMode="auto">
            <a:xfrm>
              <a:off x="1405" y="756"/>
              <a:ext cx="227" cy="204"/>
              <a:chOff x="1405" y="756"/>
              <a:chExt cx="227" cy="204"/>
            </a:xfrm>
          </p:grpSpPr>
          <p:sp>
            <p:nvSpPr>
              <p:cNvPr id="1256551" name="Rectangle 103"/>
              <p:cNvSpPr>
                <a:spLocks noChangeArrowheads="1"/>
              </p:cNvSpPr>
              <p:nvPr/>
            </p:nvSpPr>
            <p:spPr bwMode="auto">
              <a:xfrm>
                <a:off x="1488" y="768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3</a:t>
                </a:r>
                <a:endParaRPr lang="en-US" altLang="en-US" sz="1350">
                  <a:latin typeface="Times New Roman" charset="0"/>
                </a:endParaRPr>
              </a:p>
            </p:txBody>
          </p:sp>
          <p:sp>
            <p:nvSpPr>
              <p:cNvPr id="1256552" name="Oval 104"/>
              <p:cNvSpPr>
                <a:spLocks noChangeArrowheads="1"/>
              </p:cNvSpPr>
              <p:nvPr/>
            </p:nvSpPr>
            <p:spPr bwMode="auto">
              <a:xfrm>
                <a:off x="1405" y="756"/>
                <a:ext cx="227" cy="204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1443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25" dirty="0"/>
              <a:t>Iteration 1</a:t>
            </a:r>
          </a:p>
        </p:txBody>
      </p:sp>
      <p:graphicFrame>
        <p:nvGraphicFramePr>
          <p:cNvPr id="1256799" name="Group 351"/>
          <p:cNvGraphicFramePr>
            <a:graphicFrameLocks noGrp="1"/>
          </p:cNvGraphicFramePr>
          <p:nvPr>
            <p:ph idx="1"/>
          </p:nvPr>
        </p:nvGraphicFramePr>
        <p:xfrm>
          <a:off x="1277472" y="2400300"/>
          <a:ext cx="6209180" cy="982980"/>
        </p:xfrm>
        <a:graphic>
          <a:graphicData uri="http://schemas.openxmlformats.org/drawingml/2006/table">
            <a:tbl>
              <a:tblPr/>
              <a:tblGrid>
                <a:gridCol w="964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4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39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36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Iteration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sym typeface="Wingdings" charset="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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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{1,3}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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56589" name="Group 141"/>
          <p:cNvGrpSpPr>
            <a:grpSpLocks/>
          </p:cNvGrpSpPr>
          <p:nvPr/>
        </p:nvGrpSpPr>
        <p:grpSpPr bwMode="auto">
          <a:xfrm>
            <a:off x="3486150" y="733580"/>
            <a:ext cx="2400300" cy="1422797"/>
            <a:chOff x="432" y="1494"/>
            <a:chExt cx="2016" cy="1195"/>
          </a:xfrm>
        </p:grpSpPr>
        <p:grpSp>
          <p:nvGrpSpPr>
            <p:cNvPr id="1256590" name="Group 142"/>
            <p:cNvGrpSpPr>
              <a:grpSpLocks/>
            </p:cNvGrpSpPr>
            <p:nvPr/>
          </p:nvGrpSpPr>
          <p:grpSpPr bwMode="auto">
            <a:xfrm>
              <a:off x="1405" y="1530"/>
              <a:ext cx="227" cy="204"/>
              <a:chOff x="1405" y="756"/>
              <a:chExt cx="227" cy="204"/>
            </a:xfrm>
          </p:grpSpPr>
          <p:sp>
            <p:nvSpPr>
              <p:cNvPr id="1256591" name="Rectangle 143"/>
              <p:cNvSpPr>
                <a:spLocks noChangeArrowheads="1"/>
              </p:cNvSpPr>
              <p:nvPr/>
            </p:nvSpPr>
            <p:spPr bwMode="auto">
              <a:xfrm>
                <a:off x="1488" y="768"/>
                <a:ext cx="73" cy="174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3</a:t>
                </a:r>
                <a:endParaRPr lang="en-US" altLang="en-US" sz="1350">
                  <a:latin typeface="Times New Roman" charset="0"/>
                </a:endParaRPr>
              </a:p>
            </p:txBody>
          </p:sp>
          <p:sp>
            <p:nvSpPr>
              <p:cNvPr id="1256592" name="Oval 144"/>
              <p:cNvSpPr>
                <a:spLocks noChangeArrowheads="1"/>
              </p:cNvSpPr>
              <p:nvPr/>
            </p:nvSpPr>
            <p:spPr bwMode="auto">
              <a:xfrm>
                <a:off x="1405" y="756"/>
                <a:ext cx="227" cy="204"/>
              </a:xfrm>
              <a:prstGeom prst="ellipse">
                <a:avLst/>
              </a:prstGeom>
              <a:solidFill>
                <a:srgbClr val="00CC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56593" name="Oval 145"/>
            <p:cNvSpPr>
              <a:spLocks noChangeArrowheads="1"/>
            </p:cNvSpPr>
            <p:nvPr/>
          </p:nvSpPr>
          <p:spPr bwMode="auto">
            <a:xfrm>
              <a:off x="441" y="1526"/>
              <a:ext cx="227" cy="204"/>
            </a:xfrm>
            <a:prstGeom prst="ellipse">
              <a:avLst/>
            </a:prstGeom>
            <a:solidFill>
              <a:srgbClr val="00CC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594" name="Line 146"/>
            <p:cNvSpPr>
              <a:spLocks noChangeShapeType="1"/>
            </p:cNvSpPr>
            <p:nvPr/>
          </p:nvSpPr>
          <p:spPr bwMode="auto">
            <a:xfrm>
              <a:off x="671" y="1623"/>
              <a:ext cx="711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95" name="Line 147"/>
            <p:cNvSpPr>
              <a:spLocks noChangeShapeType="1"/>
            </p:cNvSpPr>
            <p:nvPr/>
          </p:nvSpPr>
          <p:spPr bwMode="auto">
            <a:xfrm flipH="1">
              <a:off x="1392" y="1734"/>
              <a:ext cx="64" cy="282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96" name="Line 148"/>
            <p:cNvSpPr>
              <a:spLocks noChangeShapeType="1"/>
            </p:cNvSpPr>
            <p:nvPr/>
          </p:nvSpPr>
          <p:spPr bwMode="auto">
            <a:xfrm>
              <a:off x="1398" y="2210"/>
              <a:ext cx="193" cy="21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97" name="Line 149"/>
            <p:cNvSpPr>
              <a:spLocks noChangeShapeType="1"/>
            </p:cNvSpPr>
            <p:nvPr/>
          </p:nvSpPr>
          <p:spPr bwMode="auto">
            <a:xfrm flipV="1">
              <a:off x="1748" y="1826"/>
              <a:ext cx="496" cy="60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98" name="Line 150"/>
            <p:cNvSpPr>
              <a:spLocks noChangeShapeType="1"/>
            </p:cNvSpPr>
            <p:nvPr/>
          </p:nvSpPr>
          <p:spPr bwMode="auto">
            <a:xfrm flipH="1" flipV="1">
              <a:off x="644" y="2476"/>
              <a:ext cx="911" cy="4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99" name="Line 151"/>
            <p:cNvSpPr>
              <a:spLocks noChangeShapeType="1"/>
            </p:cNvSpPr>
            <p:nvPr/>
          </p:nvSpPr>
          <p:spPr bwMode="auto">
            <a:xfrm>
              <a:off x="543" y="1717"/>
              <a:ext cx="0" cy="612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00" name="Line 152"/>
            <p:cNvSpPr>
              <a:spLocks noChangeShapeType="1"/>
            </p:cNvSpPr>
            <p:nvPr/>
          </p:nvSpPr>
          <p:spPr bwMode="auto">
            <a:xfrm>
              <a:off x="616" y="1693"/>
              <a:ext cx="635" cy="360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01" name="Rectangle 153"/>
            <p:cNvSpPr>
              <a:spLocks noChangeArrowheads="1"/>
            </p:cNvSpPr>
            <p:nvPr/>
          </p:nvSpPr>
          <p:spPr bwMode="auto">
            <a:xfrm>
              <a:off x="542" y="1571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grpSp>
          <p:nvGrpSpPr>
            <p:cNvPr id="1256602" name="Group 154"/>
            <p:cNvGrpSpPr>
              <a:grpSpLocks/>
            </p:cNvGrpSpPr>
            <p:nvPr/>
          </p:nvGrpSpPr>
          <p:grpSpPr bwMode="auto">
            <a:xfrm>
              <a:off x="432" y="2310"/>
              <a:ext cx="227" cy="220"/>
              <a:chOff x="432" y="1536"/>
              <a:chExt cx="227" cy="220"/>
            </a:xfrm>
          </p:grpSpPr>
          <p:sp>
            <p:nvSpPr>
              <p:cNvPr id="1256603" name="Oval 155"/>
              <p:cNvSpPr>
                <a:spLocks noChangeArrowheads="1"/>
              </p:cNvSpPr>
              <p:nvPr/>
            </p:nvSpPr>
            <p:spPr bwMode="auto">
              <a:xfrm>
                <a:off x="432" y="1551"/>
                <a:ext cx="227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604" name="Rectangle 156"/>
              <p:cNvSpPr>
                <a:spLocks noChangeArrowheads="1"/>
              </p:cNvSpPr>
              <p:nvPr/>
            </p:nvSpPr>
            <p:spPr bwMode="auto">
              <a:xfrm>
                <a:off x="504" y="1536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2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605" name="Group 157"/>
            <p:cNvGrpSpPr>
              <a:grpSpLocks/>
            </p:cNvGrpSpPr>
            <p:nvPr/>
          </p:nvGrpSpPr>
          <p:grpSpPr bwMode="auto">
            <a:xfrm>
              <a:off x="1246" y="2003"/>
              <a:ext cx="227" cy="225"/>
              <a:chOff x="1246" y="1229"/>
              <a:chExt cx="227" cy="225"/>
            </a:xfrm>
          </p:grpSpPr>
          <p:sp>
            <p:nvSpPr>
              <p:cNvPr id="1256606" name="Oval 158"/>
              <p:cNvSpPr>
                <a:spLocks noChangeArrowheads="1"/>
              </p:cNvSpPr>
              <p:nvPr/>
            </p:nvSpPr>
            <p:spPr bwMode="auto">
              <a:xfrm>
                <a:off x="1246" y="1229"/>
                <a:ext cx="227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607" name="Rectangle 159"/>
              <p:cNvSpPr>
                <a:spLocks noChangeArrowheads="1"/>
              </p:cNvSpPr>
              <p:nvPr/>
            </p:nvSpPr>
            <p:spPr bwMode="auto">
              <a:xfrm>
                <a:off x="1349" y="1280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4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608" name="Group 160"/>
            <p:cNvGrpSpPr>
              <a:grpSpLocks/>
            </p:cNvGrpSpPr>
            <p:nvPr/>
          </p:nvGrpSpPr>
          <p:grpSpPr bwMode="auto">
            <a:xfrm>
              <a:off x="1550" y="2398"/>
              <a:ext cx="227" cy="229"/>
              <a:chOff x="1550" y="1624"/>
              <a:chExt cx="227" cy="229"/>
            </a:xfrm>
          </p:grpSpPr>
          <p:sp>
            <p:nvSpPr>
              <p:cNvPr id="1256609" name="Oval 161"/>
              <p:cNvSpPr>
                <a:spLocks noChangeArrowheads="1"/>
              </p:cNvSpPr>
              <p:nvPr/>
            </p:nvSpPr>
            <p:spPr bwMode="auto">
              <a:xfrm>
                <a:off x="1550" y="1624"/>
                <a:ext cx="227" cy="204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610" name="Rectangle 162"/>
              <p:cNvSpPr>
                <a:spLocks noChangeArrowheads="1"/>
              </p:cNvSpPr>
              <p:nvPr/>
            </p:nvSpPr>
            <p:spPr bwMode="auto">
              <a:xfrm>
                <a:off x="1653" y="1679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5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611" name="Group 163"/>
            <p:cNvGrpSpPr>
              <a:grpSpLocks/>
            </p:cNvGrpSpPr>
            <p:nvPr/>
          </p:nvGrpSpPr>
          <p:grpSpPr bwMode="auto">
            <a:xfrm>
              <a:off x="2222" y="1662"/>
              <a:ext cx="226" cy="205"/>
              <a:chOff x="2222" y="888"/>
              <a:chExt cx="226" cy="205"/>
            </a:xfrm>
          </p:grpSpPr>
          <p:sp>
            <p:nvSpPr>
              <p:cNvPr id="1256612" name="Oval 164"/>
              <p:cNvSpPr>
                <a:spLocks noChangeArrowheads="1"/>
              </p:cNvSpPr>
              <p:nvPr/>
            </p:nvSpPr>
            <p:spPr bwMode="auto">
              <a:xfrm>
                <a:off x="2222" y="888"/>
                <a:ext cx="226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613" name="Rectangle 165"/>
              <p:cNvSpPr>
                <a:spLocks noChangeArrowheads="1"/>
              </p:cNvSpPr>
              <p:nvPr/>
            </p:nvSpPr>
            <p:spPr bwMode="auto">
              <a:xfrm>
                <a:off x="2316" y="912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6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sp>
          <p:nvSpPr>
            <p:cNvPr id="1256614" name="Rectangle 166"/>
            <p:cNvSpPr>
              <a:spLocks noChangeArrowheads="1"/>
            </p:cNvSpPr>
            <p:nvPr/>
          </p:nvSpPr>
          <p:spPr bwMode="auto">
            <a:xfrm>
              <a:off x="890" y="2119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15" name="Rectangle 167"/>
            <p:cNvSpPr>
              <a:spLocks noChangeArrowheads="1"/>
            </p:cNvSpPr>
            <p:nvPr/>
          </p:nvSpPr>
          <p:spPr bwMode="auto">
            <a:xfrm>
              <a:off x="1874" y="1540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16" name="Rectangle 168"/>
            <p:cNvSpPr>
              <a:spLocks noChangeArrowheads="1"/>
            </p:cNvSpPr>
            <p:nvPr/>
          </p:nvSpPr>
          <p:spPr bwMode="auto">
            <a:xfrm>
              <a:off x="1469" y="1827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17" name="Rectangle 169"/>
            <p:cNvSpPr>
              <a:spLocks noChangeArrowheads="1"/>
            </p:cNvSpPr>
            <p:nvPr/>
          </p:nvSpPr>
          <p:spPr bwMode="auto">
            <a:xfrm>
              <a:off x="1534" y="2218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 dirty="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 dirty="0">
                <a:latin typeface="Times New Roman" charset="0"/>
              </a:endParaRPr>
            </a:p>
          </p:txBody>
        </p:sp>
        <p:sp>
          <p:nvSpPr>
            <p:cNvPr id="1256618" name="Rectangle 170"/>
            <p:cNvSpPr>
              <a:spLocks noChangeArrowheads="1"/>
            </p:cNvSpPr>
            <p:nvPr/>
          </p:nvSpPr>
          <p:spPr bwMode="auto">
            <a:xfrm>
              <a:off x="2049" y="2124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19" name="Rectangle 171"/>
            <p:cNvSpPr>
              <a:spLocks noChangeArrowheads="1"/>
            </p:cNvSpPr>
            <p:nvPr/>
          </p:nvSpPr>
          <p:spPr bwMode="auto">
            <a:xfrm>
              <a:off x="457" y="1952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20" name="Rectangle 172"/>
            <p:cNvSpPr>
              <a:spLocks noChangeArrowheads="1"/>
            </p:cNvSpPr>
            <p:nvPr/>
          </p:nvSpPr>
          <p:spPr bwMode="auto">
            <a:xfrm>
              <a:off x="963" y="1780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21" name="Rectangle 173"/>
            <p:cNvSpPr>
              <a:spLocks noChangeArrowheads="1"/>
            </p:cNvSpPr>
            <p:nvPr/>
          </p:nvSpPr>
          <p:spPr bwMode="auto">
            <a:xfrm>
              <a:off x="945" y="1494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22" name="Rectangle 174"/>
            <p:cNvSpPr>
              <a:spLocks noChangeArrowheads="1"/>
            </p:cNvSpPr>
            <p:nvPr/>
          </p:nvSpPr>
          <p:spPr bwMode="auto">
            <a:xfrm>
              <a:off x="1102" y="2515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24" name="Line 176"/>
            <p:cNvSpPr>
              <a:spLocks noChangeShapeType="1"/>
            </p:cNvSpPr>
            <p:nvPr/>
          </p:nvSpPr>
          <p:spPr bwMode="auto">
            <a:xfrm flipH="1">
              <a:off x="624" y="2166"/>
              <a:ext cx="607" cy="21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25" name="Rectangle 177"/>
            <p:cNvSpPr>
              <a:spLocks noChangeArrowheads="1"/>
            </p:cNvSpPr>
            <p:nvPr/>
          </p:nvSpPr>
          <p:spPr bwMode="auto">
            <a:xfrm>
              <a:off x="1488" y="1555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</p:grpSp>
      <p:sp>
        <p:nvSpPr>
          <p:cNvPr id="1256774" name="Text Box 326"/>
          <p:cNvSpPr txBox="1">
            <a:spLocks noChangeArrowheads="1"/>
          </p:cNvSpPr>
          <p:nvPr/>
        </p:nvSpPr>
        <p:spPr bwMode="auto">
          <a:xfrm>
            <a:off x="4861323" y="2736057"/>
            <a:ext cx="3658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>
                <a:solidFill>
                  <a:srgbClr val="FF3300"/>
                </a:solidFill>
                <a:sym typeface="Wingdings" charset="2"/>
              </a:rPr>
              <a:t></a:t>
            </a:r>
          </a:p>
        </p:txBody>
      </p:sp>
      <p:sp>
        <p:nvSpPr>
          <p:cNvPr id="1256776" name="Text Box 328"/>
          <p:cNvSpPr txBox="1">
            <a:spLocks noChangeArrowheads="1"/>
          </p:cNvSpPr>
          <p:nvPr/>
        </p:nvSpPr>
        <p:spPr bwMode="auto">
          <a:xfrm>
            <a:off x="4232841" y="553488"/>
            <a:ext cx="3658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>
                <a:solidFill>
                  <a:srgbClr val="FF3300"/>
                </a:solidFill>
                <a:sym typeface="Wingdings" charset="2"/>
              </a:rPr>
              <a:t></a:t>
            </a:r>
          </a:p>
        </p:txBody>
      </p:sp>
      <p:sp>
        <p:nvSpPr>
          <p:cNvPr id="278" name="Line 100"/>
          <p:cNvSpPr>
            <a:spLocks noChangeShapeType="1"/>
          </p:cNvSpPr>
          <p:nvPr/>
        </p:nvSpPr>
        <p:spPr bwMode="auto">
          <a:xfrm>
            <a:off x="4901208" y="957312"/>
            <a:ext cx="744141" cy="122634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25" dirty="0"/>
              <a:t>Iteration 2</a:t>
            </a:r>
          </a:p>
        </p:txBody>
      </p:sp>
      <p:graphicFrame>
        <p:nvGraphicFramePr>
          <p:cNvPr id="1256799" name="Group 351"/>
          <p:cNvGraphicFramePr>
            <a:graphicFrameLocks noGrp="1"/>
          </p:cNvGraphicFramePr>
          <p:nvPr>
            <p:ph idx="1"/>
          </p:nvPr>
        </p:nvGraphicFramePr>
        <p:xfrm>
          <a:off x="1304366" y="2400300"/>
          <a:ext cx="6182286" cy="1310640"/>
        </p:xfrm>
        <a:graphic>
          <a:graphicData uri="http://schemas.openxmlformats.org/drawingml/2006/table">
            <a:tbl>
              <a:tblPr/>
              <a:tblGrid>
                <a:gridCol w="960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03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0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Iteration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sym typeface="Wingdings" charset="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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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{1,3}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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256553" name="Group 105"/>
          <p:cNvGrpSpPr>
            <a:grpSpLocks/>
          </p:cNvGrpSpPr>
          <p:nvPr/>
        </p:nvGrpSpPr>
        <p:grpSpPr bwMode="auto">
          <a:xfrm>
            <a:off x="3657600" y="814073"/>
            <a:ext cx="2400300" cy="1422797"/>
            <a:chOff x="432" y="240"/>
            <a:chExt cx="2016" cy="1195"/>
          </a:xfrm>
        </p:grpSpPr>
        <p:sp>
          <p:nvSpPr>
            <p:cNvPr id="1256554" name="Oval 106"/>
            <p:cNvSpPr>
              <a:spLocks noChangeArrowheads="1"/>
            </p:cNvSpPr>
            <p:nvPr/>
          </p:nvSpPr>
          <p:spPr bwMode="auto">
            <a:xfrm>
              <a:off x="441" y="272"/>
              <a:ext cx="227" cy="204"/>
            </a:xfrm>
            <a:prstGeom prst="ellipse">
              <a:avLst/>
            </a:prstGeom>
            <a:solidFill>
              <a:srgbClr val="00CC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555" name="Line 107"/>
            <p:cNvSpPr>
              <a:spLocks noChangeShapeType="1"/>
            </p:cNvSpPr>
            <p:nvPr/>
          </p:nvSpPr>
          <p:spPr bwMode="auto">
            <a:xfrm>
              <a:off x="671" y="369"/>
              <a:ext cx="711" cy="0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56" name="Line 108"/>
            <p:cNvSpPr>
              <a:spLocks noChangeShapeType="1"/>
            </p:cNvSpPr>
            <p:nvPr/>
          </p:nvSpPr>
          <p:spPr bwMode="auto">
            <a:xfrm flipH="1">
              <a:off x="1392" y="480"/>
              <a:ext cx="64" cy="28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57" name="Line 109"/>
            <p:cNvSpPr>
              <a:spLocks noChangeShapeType="1"/>
            </p:cNvSpPr>
            <p:nvPr/>
          </p:nvSpPr>
          <p:spPr bwMode="auto">
            <a:xfrm>
              <a:off x="1398" y="956"/>
              <a:ext cx="193" cy="21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58" name="Line 110"/>
            <p:cNvSpPr>
              <a:spLocks noChangeShapeType="1"/>
            </p:cNvSpPr>
            <p:nvPr/>
          </p:nvSpPr>
          <p:spPr bwMode="auto">
            <a:xfrm flipV="1">
              <a:off x="1748" y="572"/>
              <a:ext cx="496" cy="60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59" name="Line 111"/>
            <p:cNvSpPr>
              <a:spLocks noChangeShapeType="1"/>
            </p:cNvSpPr>
            <p:nvPr/>
          </p:nvSpPr>
          <p:spPr bwMode="auto">
            <a:xfrm flipH="1" flipV="1">
              <a:off x="644" y="1222"/>
              <a:ext cx="911" cy="4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60" name="Line 112"/>
            <p:cNvSpPr>
              <a:spLocks noChangeShapeType="1"/>
            </p:cNvSpPr>
            <p:nvPr/>
          </p:nvSpPr>
          <p:spPr bwMode="auto">
            <a:xfrm>
              <a:off x="543" y="463"/>
              <a:ext cx="0" cy="612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61" name="Line 113"/>
            <p:cNvSpPr>
              <a:spLocks noChangeShapeType="1"/>
            </p:cNvSpPr>
            <p:nvPr/>
          </p:nvSpPr>
          <p:spPr bwMode="auto">
            <a:xfrm>
              <a:off x="616" y="439"/>
              <a:ext cx="635" cy="360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62" name="Rectangle 114"/>
            <p:cNvSpPr>
              <a:spLocks noChangeArrowheads="1"/>
            </p:cNvSpPr>
            <p:nvPr/>
          </p:nvSpPr>
          <p:spPr bwMode="auto">
            <a:xfrm>
              <a:off x="542" y="317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grpSp>
          <p:nvGrpSpPr>
            <p:cNvPr id="1256563" name="Group 115"/>
            <p:cNvGrpSpPr>
              <a:grpSpLocks/>
            </p:cNvGrpSpPr>
            <p:nvPr/>
          </p:nvGrpSpPr>
          <p:grpSpPr bwMode="auto">
            <a:xfrm>
              <a:off x="432" y="1056"/>
              <a:ext cx="227" cy="220"/>
              <a:chOff x="432" y="1536"/>
              <a:chExt cx="227" cy="220"/>
            </a:xfrm>
          </p:grpSpPr>
          <p:sp>
            <p:nvSpPr>
              <p:cNvPr id="1256564" name="Oval 116"/>
              <p:cNvSpPr>
                <a:spLocks noChangeArrowheads="1"/>
              </p:cNvSpPr>
              <p:nvPr/>
            </p:nvSpPr>
            <p:spPr bwMode="auto">
              <a:xfrm>
                <a:off x="432" y="1551"/>
                <a:ext cx="227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565" name="Rectangle 117"/>
              <p:cNvSpPr>
                <a:spLocks noChangeArrowheads="1"/>
              </p:cNvSpPr>
              <p:nvPr/>
            </p:nvSpPr>
            <p:spPr bwMode="auto">
              <a:xfrm>
                <a:off x="504" y="1536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2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566" name="Group 118"/>
            <p:cNvGrpSpPr>
              <a:grpSpLocks/>
            </p:cNvGrpSpPr>
            <p:nvPr/>
          </p:nvGrpSpPr>
          <p:grpSpPr bwMode="auto">
            <a:xfrm>
              <a:off x="1246" y="749"/>
              <a:ext cx="227" cy="225"/>
              <a:chOff x="1246" y="1229"/>
              <a:chExt cx="227" cy="225"/>
            </a:xfrm>
          </p:grpSpPr>
          <p:sp>
            <p:nvSpPr>
              <p:cNvPr id="1256567" name="Oval 119"/>
              <p:cNvSpPr>
                <a:spLocks noChangeArrowheads="1"/>
              </p:cNvSpPr>
              <p:nvPr/>
            </p:nvSpPr>
            <p:spPr bwMode="auto">
              <a:xfrm>
                <a:off x="1246" y="1229"/>
                <a:ext cx="227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568" name="Rectangle 120"/>
              <p:cNvSpPr>
                <a:spLocks noChangeArrowheads="1"/>
              </p:cNvSpPr>
              <p:nvPr/>
            </p:nvSpPr>
            <p:spPr bwMode="auto">
              <a:xfrm>
                <a:off x="1349" y="1280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4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569" name="Group 121"/>
            <p:cNvGrpSpPr>
              <a:grpSpLocks/>
            </p:cNvGrpSpPr>
            <p:nvPr/>
          </p:nvGrpSpPr>
          <p:grpSpPr bwMode="auto">
            <a:xfrm>
              <a:off x="1550" y="1144"/>
              <a:ext cx="227" cy="229"/>
              <a:chOff x="1550" y="1624"/>
              <a:chExt cx="227" cy="229"/>
            </a:xfrm>
          </p:grpSpPr>
          <p:sp>
            <p:nvSpPr>
              <p:cNvPr id="1256570" name="Oval 122"/>
              <p:cNvSpPr>
                <a:spLocks noChangeArrowheads="1"/>
              </p:cNvSpPr>
              <p:nvPr/>
            </p:nvSpPr>
            <p:spPr bwMode="auto">
              <a:xfrm>
                <a:off x="1550" y="1624"/>
                <a:ext cx="227" cy="204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571" name="Rectangle 123"/>
              <p:cNvSpPr>
                <a:spLocks noChangeArrowheads="1"/>
              </p:cNvSpPr>
              <p:nvPr/>
            </p:nvSpPr>
            <p:spPr bwMode="auto">
              <a:xfrm>
                <a:off x="1653" y="1679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5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572" name="Group 124"/>
            <p:cNvGrpSpPr>
              <a:grpSpLocks/>
            </p:cNvGrpSpPr>
            <p:nvPr/>
          </p:nvGrpSpPr>
          <p:grpSpPr bwMode="auto">
            <a:xfrm>
              <a:off x="2222" y="408"/>
              <a:ext cx="226" cy="205"/>
              <a:chOff x="2222" y="888"/>
              <a:chExt cx="226" cy="205"/>
            </a:xfrm>
          </p:grpSpPr>
          <p:sp>
            <p:nvSpPr>
              <p:cNvPr id="1256573" name="Oval 125"/>
              <p:cNvSpPr>
                <a:spLocks noChangeArrowheads="1"/>
              </p:cNvSpPr>
              <p:nvPr/>
            </p:nvSpPr>
            <p:spPr bwMode="auto">
              <a:xfrm>
                <a:off x="2222" y="888"/>
                <a:ext cx="226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574" name="Rectangle 126"/>
              <p:cNvSpPr>
                <a:spLocks noChangeArrowheads="1"/>
              </p:cNvSpPr>
              <p:nvPr/>
            </p:nvSpPr>
            <p:spPr bwMode="auto">
              <a:xfrm>
                <a:off x="2316" y="912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6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sp>
          <p:nvSpPr>
            <p:cNvPr id="1256575" name="Rectangle 127"/>
            <p:cNvSpPr>
              <a:spLocks noChangeArrowheads="1"/>
            </p:cNvSpPr>
            <p:nvPr/>
          </p:nvSpPr>
          <p:spPr bwMode="auto">
            <a:xfrm>
              <a:off x="890" y="865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76" name="Rectangle 128"/>
            <p:cNvSpPr>
              <a:spLocks noChangeArrowheads="1"/>
            </p:cNvSpPr>
            <p:nvPr/>
          </p:nvSpPr>
          <p:spPr bwMode="auto">
            <a:xfrm>
              <a:off x="1874" y="286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77" name="Rectangle 129"/>
            <p:cNvSpPr>
              <a:spLocks noChangeArrowheads="1"/>
            </p:cNvSpPr>
            <p:nvPr/>
          </p:nvSpPr>
          <p:spPr bwMode="auto">
            <a:xfrm>
              <a:off x="1469" y="573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78" name="Rectangle 130"/>
            <p:cNvSpPr>
              <a:spLocks noChangeArrowheads="1"/>
            </p:cNvSpPr>
            <p:nvPr/>
          </p:nvSpPr>
          <p:spPr bwMode="auto">
            <a:xfrm>
              <a:off x="1534" y="964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79" name="Rectangle 131"/>
            <p:cNvSpPr>
              <a:spLocks noChangeArrowheads="1"/>
            </p:cNvSpPr>
            <p:nvPr/>
          </p:nvSpPr>
          <p:spPr bwMode="auto">
            <a:xfrm>
              <a:off x="2049" y="870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80" name="Rectangle 132"/>
            <p:cNvSpPr>
              <a:spLocks noChangeArrowheads="1"/>
            </p:cNvSpPr>
            <p:nvPr/>
          </p:nvSpPr>
          <p:spPr bwMode="auto">
            <a:xfrm>
              <a:off x="457" y="698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81" name="Rectangle 133"/>
            <p:cNvSpPr>
              <a:spLocks noChangeArrowheads="1"/>
            </p:cNvSpPr>
            <p:nvPr/>
          </p:nvSpPr>
          <p:spPr bwMode="auto">
            <a:xfrm>
              <a:off x="963" y="526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82" name="Rectangle 134"/>
            <p:cNvSpPr>
              <a:spLocks noChangeArrowheads="1"/>
            </p:cNvSpPr>
            <p:nvPr/>
          </p:nvSpPr>
          <p:spPr bwMode="auto">
            <a:xfrm>
              <a:off x="945" y="240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83" name="Rectangle 135"/>
            <p:cNvSpPr>
              <a:spLocks noChangeArrowheads="1"/>
            </p:cNvSpPr>
            <p:nvPr/>
          </p:nvSpPr>
          <p:spPr bwMode="auto">
            <a:xfrm>
              <a:off x="1102" y="1261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84" name="Line 136"/>
            <p:cNvSpPr>
              <a:spLocks noChangeShapeType="1"/>
            </p:cNvSpPr>
            <p:nvPr/>
          </p:nvSpPr>
          <p:spPr bwMode="auto">
            <a:xfrm>
              <a:off x="1584" y="377"/>
              <a:ext cx="625" cy="10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85" name="Line 137"/>
            <p:cNvSpPr>
              <a:spLocks noChangeShapeType="1"/>
            </p:cNvSpPr>
            <p:nvPr/>
          </p:nvSpPr>
          <p:spPr bwMode="auto">
            <a:xfrm flipH="1">
              <a:off x="624" y="912"/>
              <a:ext cx="607" cy="21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56586" name="Group 138"/>
            <p:cNvGrpSpPr>
              <a:grpSpLocks/>
            </p:cNvGrpSpPr>
            <p:nvPr/>
          </p:nvGrpSpPr>
          <p:grpSpPr bwMode="auto">
            <a:xfrm>
              <a:off x="1405" y="276"/>
              <a:ext cx="227" cy="204"/>
              <a:chOff x="1405" y="756"/>
              <a:chExt cx="227" cy="204"/>
            </a:xfrm>
          </p:grpSpPr>
          <p:sp>
            <p:nvSpPr>
              <p:cNvPr id="1256587" name="Rectangle 139"/>
              <p:cNvSpPr>
                <a:spLocks noChangeArrowheads="1"/>
              </p:cNvSpPr>
              <p:nvPr/>
            </p:nvSpPr>
            <p:spPr bwMode="auto">
              <a:xfrm>
                <a:off x="1488" y="768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3</a:t>
                </a:r>
                <a:endParaRPr lang="en-US" altLang="en-US" sz="1350">
                  <a:latin typeface="Times New Roman" charset="0"/>
                </a:endParaRPr>
              </a:p>
            </p:txBody>
          </p:sp>
          <p:sp>
            <p:nvSpPr>
              <p:cNvPr id="1256588" name="Oval 140"/>
              <p:cNvSpPr>
                <a:spLocks noChangeArrowheads="1"/>
              </p:cNvSpPr>
              <p:nvPr/>
            </p:nvSpPr>
            <p:spPr bwMode="auto">
              <a:xfrm>
                <a:off x="1405" y="756"/>
                <a:ext cx="227" cy="204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56626" name="Group 178"/>
          <p:cNvGrpSpPr>
            <a:grpSpLocks/>
          </p:cNvGrpSpPr>
          <p:nvPr/>
        </p:nvGrpSpPr>
        <p:grpSpPr bwMode="auto">
          <a:xfrm>
            <a:off x="3657600" y="806929"/>
            <a:ext cx="2400300" cy="1422797"/>
            <a:chOff x="432" y="2748"/>
            <a:chExt cx="2016" cy="1195"/>
          </a:xfrm>
        </p:grpSpPr>
        <p:sp>
          <p:nvSpPr>
            <p:cNvPr id="1256627" name="Oval 179"/>
            <p:cNvSpPr>
              <a:spLocks noChangeArrowheads="1"/>
            </p:cNvSpPr>
            <p:nvPr/>
          </p:nvSpPr>
          <p:spPr bwMode="auto">
            <a:xfrm>
              <a:off x="441" y="2780"/>
              <a:ext cx="227" cy="204"/>
            </a:xfrm>
            <a:prstGeom prst="ellipse">
              <a:avLst/>
            </a:prstGeom>
            <a:solidFill>
              <a:srgbClr val="00CC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628" name="Line 180"/>
            <p:cNvSpPr>
              <a:spLocks noChangeShapeType="1"/>
            </p:cNvSpPr>
            <p:nvPr/>
          </p:nvSpPr>
          <p:spPr bwMode="auto">
            <a:xfrm>
              <a:off x="671" y="2877"/>
              <a:ext cx="711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29" name="Line 181"/>
            <p:cNvSpPr>
              <a:spLocks noChangeShapeType="1"/>
            </p:cNvSpPr>
            <p:nvPr/>
          </p:nvSpPr>
          <p:spPr bwMode="auto">
            <a:xfrm flipH="1">
              <a:off x="1392" y="2988"/>
              <a:ext cx="64" cy="282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30" name="Line 182"/>
            <p:cNvSpPr>
              <a:spLocks noChangeShapeType="1"/>
            </p:cNvSpPr>
            <p:nvPr/>
          </p:nvSpPr>
          <p:spPr bwMode="auto">
            <a:xfrm>
              <a:off x="1398" y="3464"/>
              <a:ext cx="193" cy="21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31" name="Line 183"/>
            <p:cNvSpPr>
              <a:spLocks noChangeShapeType="1"/>
            </p:cNvSpPr>
            <p:nvPr/>
          </p:nvSpPr>
          <p:spPr bwMode="auto">
            <a:xfrm flipV="1">
              <a:off x="1748" y="3080"/>
              <a:ext cx="496" cy="60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32" name="Line 184"/>
            <p:cNvSpPr>
              <a:spLocks noChangeShapeType="1"/>
            </p:cNvSpPr>
            <p:nvPr/>
          </p:nvSpPr>
          <p:spPr bwMode="auto">
            <a:xfrm flipH="1" flipV="1">
              <a:off x="644" y="3730"/>
              <a:ext cx="911" cy="47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33" name="Line 185"/>
            <p:cNvSpPr>
              <a:spLocks noChangeShapeType="1"/>
            </p:cNvSpPr>
            <p:nvPr/>
          </p:nvSpPr>
          <p:spPr bwMode="auto">
            <a:xfrm>
              <a:off x="543" y="2971"/>
              <a:ext cx="0" cy="61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34" name="Line 186"/>
            <p:cNvSpPr>
              <a:spLocks noChangeShapeType="1"/>
            </p:cNvSpPr>
            <p:nvPr/>
          </p:nvSpPr>
          <p:spPr bwMode="auto">
            <a:xfrm>
              <a:off x="616" y="2947"/>
              <a:ext cx="635" cy="360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35" name="Rectangle 187"/>
            <p:cNvSpPr>
              <a:spLocks noChangeArrowheads="1"/>
            </p:cNvSpPr>
            <p:nvPr/>
          </p:nvSpPr>
          <p:spPr bwMode="auto">
            <a:xfrm>
              <a:off x="542" y="2825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grpSp>
          <p:nvGrpSpPr>
            <p:cNvPr id="1256636" name="Group 188"/>
            <p:cNvGrpSpPr>
              <a:grpSpLocks/>
            </p:cNvGrpSpPr>
            <p:nvPr/>
          </p:nvGrpSpPr>
          <p:grpSpPr bwMode="auto">
            <a:xfrm>
              <a:off x="432" y="3564"/>
              <a:ext cx="227" cy="220"/>
              <a:chOff x="432" y="1536"/>
              <a:chExt cx="227" cy="220"/>
            </a:xfrm>
          </p:grpSpPr>
          <p:sp>
            <p:nvSpPr>
              <p:cNvPr id="1256637" name="Oval 189"/>
              <p:cNvSpPr>
                <a:spLocks noChangeArrowheads="1"/>
              </p:cNvSpPr>
              <p:nvPr/>
            </p:nvSpPr>
            <p:spPr bwMode="auto">
              <a:xfrm>
                <a:off x="432" y="1551"/>
                <a:ext cx="227" cy="205"/>
              </a:xfrm>
              <a:prstGeom prst="ellipse">
                <a:avLst/>
              </a:prstGeom>
              <a:solidFill>
                <a:srgbClr val="00CC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638" name="Rectangle 190"/>
              <p:cNvSpPr>
                <a:spLocks noChangeArrowheads="1"/>
              </p:cNvSpPr>
              <p:nvPr/>
            </p:nvSpPr>
            <p:spPr bwMode="auto">
              <a:xfrm>
                <a:off x="504" y="1536"/>
                <a:ext cx="73" cy="174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2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639" name="Group 191"/>
            <p:cNvGrpSpPr>
              <a:grpSpLocks/>
            </p:cNvGrpSpPr>
            <p:nvPr/>
          </p:nvGrpSpPr>
          <p:grpSpPr bwMode="auto">
            <a:xfrm>
              <a:off x="1246" y="3257"/>
              <a:ext cx="227" cy="225"/>
              <a:chOff x="1246" y="1229"/>
              <a:chExt cx="227" cy="225"/>
            </a:xfrm>
          </p:grpSpPr>
          <p:sp>
            <p:nvSpPr>
              <p:cNvPr id="1256640" name="Oval 192"/>
              <p:cNvSpPr>
                <a:spLocks noChangeArrowheads="1"/>
              </p:cNvSpPr>
              <p:nvPr/>
            </p:nvSpPr>
            <p:spPr bwMode="auto">
              <a:xfrm>
                <a:off x="1246" y="1229"/>
                <a:ext cx="227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641" name="Rectangle 193"/>
              <p:cNvSpPr>
                <a:spLocks noChangeArrowheads="1"/>
              </p:cNvSpPr>
              <p:nvPr/>
            </p:nvSpPr>
            <p:spPr bwMode="auto">
              <a:xfrm>
                <a:off x="1349" y="1280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4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642" name="Group 194"/>
            <p:cNvGrpSpPr>
              <a:grpSpLocks/>
            </p:cNvGrpSpPr>
            <p:nvPr/>
          </p:nvGrpSpPr>
          <p:grpSpPr bwMode="auto">
            <a:xfrm>
              <a:off x="1550" y="3652"/>
              <a:ext cx="227" cy="229"/>
              <a:chOff x="1550" y="1624"/>
              <a:chExt cx="227" cy="229"/>
            </a:xfrm>
          </p:grpSpPr>
          <p:sp>
            <p:nvSpPr>
              <p:cNvPr id="1256643" name="Oval 195"/>
              <p:cNvSpPr>
                <a:spLocks noChangeArrowheads="1"/>
              </p:cNvSpPr>
              <p:nvPr/>
            </p:nvSpPr>
            <p:spPr bwMode="auto">
              <a:xfrm>
                <a:off x="1550" y="1624"/>
                <a:ext cx="227" cy="204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644" name="Rectangle 196"/>
              <p:cNvSpPr>
                <a:spLocks noChangeArrowheads="1"/>
              </p:cNvSpPr>
              <p:nvPr/>
            </p:nvSpPr>
            <p:spPr bwMode="auto">
              <a:xfrm>
                <a:off x="1653" y="1679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5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645" name="Group 197"/>
            <p:cNvGrpSpPr>
              <a:grpSpLocks/>
            </p:cNvGrpSpPr>
            <p:nvPr/>
          </p:nvGrpSpPr>
          <p:grpSpPr bwMode="auto">
            <a:xfrm>
              <a:off x="2222" y="2916"/>
              <a:ext cx="226" cy="205"/>
              <a:chOff x="2222" y="888"/>
              <a:chExt cx="226" cy="205"/>
            </a:xfrm>
          </p:grpSpPr>
          <p:sp>
            <p:nvSpPr>
              <p:cNvPr id="1256646" name="Oval 198"/>
              <p:cNvSpPr>
                <a:spLocks noChangeArrowheads="1"/>
              </p:cNvSpPr>
              <p:nvPr/>
            </p:nvSpPr>
            <p:spPr bwMode="auto">
              <a:xfrm>
                <a:off x="2222" y="888"/>
                <a:ext cx="226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647" name="Rectangle 199"/>
              <p:cNvSpPr>
                <a:spLocks noChangeArrowheads="1"/>
              </p:cNvSpPr>
              <p:nvPr/>
            </p:nvSpPr>
            <p:spPr bwMode="auto">
              <a:xfrm>
                <a:off x="2316" y="912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6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sp>
          <p:nvSpPr>
            <p:cNvPr id="1256648" name="Rectangle 200"/>
            <p:cNvSpPr>
              <a:spLocks noChangeArrowheads="1"/>
            </p:cNvSpPr>
            <p:nvPr/>
          </p:nvSpPr>
          <p:spPr bwMode="auto">
            <a:xfrm>
              <a:off x="890" y="3373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49" name="Rectangle 201"/>
            <p:cNvSpPr>
              <a:spLocks noChangeArrowheads="1"/>
            </p:cNvSpPr>
            <p:nvPr/>
          </p:nvSpPr>
          <p:spPr bwMode="auto">
            <a:xfrm>
              <a:off x="1874" y="2794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0" name="Rectangle 202"/>
            <p:cNvSpPr>
              <a:spLocks noChangeArrowheads="1"/>
            </p:cNvSpPr>
            <p:nvPr/>
          </p:nvSpPr>
          <p:spPr bwMode="auto">
            <a:xfrm>
              <a:off x="1469" y="3081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1" name="Rectangle 203"/>
            <p:cNvSpPr>
              <a:spLocks noChangeArrowheads="1"/>
            </p:cNvSpPr>
            <p:nvPr/>
          </p:nvSpPr>
          <p:spPr bwMode="auto">
            <a:xfrm>
              <a:off x="1534" y="3472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2" name="Rectangle 204"/>
            <p:cNvSpPr>
              <a:spLocks noChangeArrowheads="1"/>
            </p:cNvSpPr>
            <p:nvPr/>
          </p:nvSpPr>
          <p:spPr bwMode="auto">
            <a:xfrm>
              <a:off x="2049" y="3378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3" name="Rectangle 205"/>
            <p:cNvSpPr>
              <a:spLocks noChangeArrowheads="1"/>
            </p:cNvSpPr>
            <p:nvPr/>
          </p:nvSpPr>
          <p:spPr bwMode="auto">
            <a:xfrm>
              <a:off x="457" y="3206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4" name="Rectangle 206"/>
            <p:cNvSpPr>
              <a:spLocks noChangeArrowheads="1"/>
            </p:cNvSpPr>
            <p:nvPr/>
          </p:nvSpPr>
          <p:spPr bwMode="auto">
            <a:xfrm>
              <a:off x="963" y="3034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5" name="Rectangle 207"/>
            <p:cNvSpPr>
              <a:spLocks noChangeArrowheads="1"/>
            </p:cNvSpPr>
            <p:nvPr/>
          </p:nvSpPr>
          <p:spPr bwMode="auto">
            <a:xfrm>
              <a:off x="945" y="2748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6" name="Rectangle 208"/>
            <p:cNvSpPr>
              <a:spLocks noChangeArrowheads="1"/>
            </p:cNvSpPr>
            <p:nvPr/>
          </p:nvSpPr>
          <p:spPr bwMode="auto">
            <a:xfrm>
              <a:off x="1102" y="3769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7" name="Line 209"/>
            <p:cNvSpPr>
              <a:spLocks noChangeShapeType="1"/>
            </p:cNvSpPr>
            <p:nvPr/>
          </p:nvSpPr>
          <p:spPr bwMode="auto">
            <a:xfrm>
              <a:off x="1584" y="2885"/>
              <a:ext cx="625" cy="103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58" name="Line 210"/>
            <p:cNvSpPr>
              <a:spLocks noChangeShapeType="1"/>
            </p:cNvSpPr>
            <p:nvPr/>
          </p:nvSpPr>
          <p:spPr bwMode="auto">
            <a:xfrm flipH="1">
              <a:off x="624" y="3420"/>
              <a:ext cx="607" cy="219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56659" name="Group 211"/>
            <p:cNvGrpSpPr>
              <a:grpSpLocks/>
            </p:cNvGrpSpPr>
            <p:nvPr/>
          </p:nvGrpSpPr>
          <p:grpSpPr bwMode="auto">
            <a:xfrm>
              <a:off x="1405" y="2784"/>
              <a:ext cx="227" cy="204"/>
              <a:chOff x="1405" y="756"/>
              <a:chExt cx="227" cy="204"/>
            </a:xfrm>
          </p:grpSpPr>
          <p:sp>
            <p:nvSpPr>
              <p:cNvPr id="1256660" name="Rectangle 212"/>
              <p:cNvSpPr>
                <a:spLocks noChangeArrowheads="1"/>
              </p:cNvSpPr>
              <p:nvPr/>
            </p:nvSpPr>
            <p:spPr bwMode="auto">
              <a:xfrm>
                <a:off x="1488" y="768"/>
                <a:ext cx="73" cy="174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3</a:t>
                </a:r>
                <a:endParaRPr lang="en-US" altLang="en-US" sz="1350">
                  <a:latin typeface="Times New Roman" charset="0"/>
                </a:endParaRPr>
              </a:p>
            </p:txBody>
          </p:sp>
          <p:sp>
            <p:nvSpPr>
              <p:cNvPr id="1256661" name="Oval 213"/>
              <p:cNvSpPr>
                <a:spLocks noChangeArrowheads="1"/>
              </p:cNvSpPr>
              <p:nvPr/>
            </p:nvSpPr>
            <p:spPr bwMode="auto">
              <a:xfrm>
                <a:off x="1405" y="756"/>
                <a:ext cx="227" cy="204"/>
              </a:xfrm>
              <a:prstGeom prst="ellipse">
                <a:avLst/>
              </a:prstGeom>
              <a:solidFill>
                <a:srgbClr val="00CC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56662" name="Rectangle 214"/>
            <p:cNvSpPr>
              <a:spLocks noChangeArrowheads="1"/>
            </p:cNvSpPr>
            <p:nvPr/>
          </p:nvSpPr>
          <p:spPr bwMode="auto">
            <a:xfrm>
              <a:off x="1488" y="2803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</p:grpSp>
      <p:sp>
        <p:nvSpPr>
          <p:cNvPr id="1256789" name="Text Box 341"/>
          <p:cNvSpPr txBox="1">
            <a:spLocks noChangeArrowheads="1"/>
          </p:cNvSpPr>
          <p:nvPr/>
        </p:nvSpPr>
        <p:spPr bwMode="auto">
          <a:xfrm>
            <a:off x="3494135" y="1421150"/>
            <a:ext cx="3658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>
                <a:solidFill>
                  <a:srgbClr val="FF3300"/>
                </a:solidFill>
                <a:sym typeface="Wingdings" charset="2"/>
              </a:rPr>
              <a:t></a:t>
            </a:r>
          </a:p>
        </p:txBody>
      </p:sp>
    </p:spTree>
    <p:extLst>
      <p:ext uri="{BB962C8B-B14F-4D97-AF65-F5344CB8AC3E}">
        <p14:creationId xmlns:p14="http://schemas.microsoft.com/office/powerpoint/2010/main" val="317560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25" dirty="0"/>
              <a:t>Iteration 3</a:t>
            </a:r>
          </a:p>
        </p:txBody>
      </p:sp>
      <p:graphicFrame>
        <p:nvGraphicFramePr>
          <p:cNvPr id="1256799" name="Group 351"/>
          <p:cNvGraphicFramePr>
            <a:graphicFrameLocks noGrp="1"/>
          </p:cNvGraphicFramePr>
          <p:nvPr>
            <p:ph idx="1"/>
          </p:nvPr>
        </p:nvGraphicFramePr>
        <p:xfrm>
          <a:off x="1600200" y="2400300"/>
          <a:ext cx="5886451" cy="189738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6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Iteration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sym typeface="Wingdings" charset="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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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{1,3}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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{1,2,3,6}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56626" name="Group 178"/>
          <p:cNvGrpSpPr>
            <a:grpSpLocks/>
          </p:cNvGrpSpPr>
          <p:nvPr/>
        </p:nvGrpSpPr>
        <p:grpSpPr bwMode="auto">
          <a:xfrm>
            <a:off x="3724835" y="736227"/>
            <a:ext cx="2400300" cy="1422797"/>
            <a:chOff x="432" y="2748"/>
            <a:chExt cx="2016" cy="1195"/>
          </a:xfrm>
        </p:grpSpPr>
        <p:sp>
          <p:nvSpPr>
            <p:cNvPr id="1256627" name="Oval 179"/>
            <p:cNvSpPr>
              <a:spLocks noChangeArrowheads="1"/>
            </p:cNvSpPr>
            <p:nvPr/>
          </p:nvSpPr>
          <p:spPr bwMode="auto">
            <a:xfrm>
              <a:off x="441" y="2780"/>
              <a:ext cx="227" cy="204"/>
            </a:xfrm>
            <a:prstGeom prst="ellipse">
              <a:avLst/>
            </a:prstGeom>
            <a:solidFill>
              <a:srgbClr val="00CC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628" name="Line 180"/>
            <p:cNvSpPr>
              <a:spLocks noChangeShapeType="1"/>
            </p:cNvSpPr>
            <p:nvPr/>
          </p:nvSpPr>
          <p:spPr bwMode="auto">
            <a:xfrm>
              <a:off x="671" y="2877"/>
              <a:ext cx="711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29" name="Line 181"/>
            <p:cNvSpPr>
              <a:spLocks noChangeShapeType="1"/>
            </p:cNvSpPr>
            <p:nvPr/>
          </p:nvSpPr>
          <p:spPr bwMode="auto">
            <a:xfrm flipH="1">
              <a:off x="1392" y="2988"/>
              <a:ext cx="64" cy="282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30" name="Line 182"/>
            <p:cNvSpPr>
              <a:spLocks noChangeShapeType="1"/>
            </p:cNvSpPr>
            <p:nvPr/>
          </p:nvSpPr>
          <p:spPr bwMode="auto">
            <a:xfrm>
              <a:off x="1398" y="3464"/>
              <a:ext cx="193" cy="21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31" name="Line 183"/>
            <p:cNvSpPr>
              <a:spLocks noChangeShapeType="1"/>
            </p:cNvSpPr>
            <p:nvPr/>
          </p:nvSpPr>
          <p:spPr bwMode="auto">
            <a:xfrm flipV="1">
              <a:off x="1748" y="3080"/>
              <a:ext cx="496" cy="60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32" name="Line 184"/>
            <p:cNvSpPr>
              <a:spLocks noChangeShapeType="1"/>
            </p:cNvSpPr>
            <p:nvPr/>
          </p:nvSpPr>
          <p:spPr bwMode="auto">
            <a:xfrm flipH="1" flipV="1">
              <a:off x="644" y="3730"/>
              <a:ext cx="911" cy="47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33" name="Line 185"/>
            <p:cNvSpPr>
              <a:spLocks noChangeShapeType="1"/>
            </p:cNvSpPr>
            <p:nvPr/>
          </p:nvSpPr>
          <p:spPr bwMode="auto">
            <a:xfrm>
              <a:off x="543" y="2971"/>
              <a:ext cx="0" cy="61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34" name="Line 186"/>
            <p:cNvSpPr>
              <a:spLocks noChangeShapeType="1"/>
            </p:cNvSpPr>
            <p:nvPr/>
          </p:nvSpPr>
          <p:spPr bwMode="auto">
            <a:xfrm>
              <a:off x="616" y="2947"/>
              <a:ext cx="635" cy="360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35" name="Rectangle 187"/>
            <p:cNvSpPr>
              <a:spLocks noChangeArrowheads="1"/>
            </p:cNvSpPr>
            <p:nvPr/>
          </p:nvSpPr>
          <p:spPr bwMode="auto">
            <a:xfrm>
              <a:off x="542" y="2825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grpSp>
          <p:nvGrpSpPr>
            <p:cNvPr id="1256636" name="Group 188"/>
            <p:cNvGrpSpPr>
              <a:grpSpLocks/>
            </p:cNvGrpSpPr>
            <p:nvPr/>
          </p:nvGrpSpPr>
          <p:grpSpPr bwMode="auto">
            <a:xfrm>
              <a:off x="432" y="3564"/>
              <a:ext cx="227" cy="220"/>
              <a:chOff x="432" y="1536"/>
              <a:chExt cx="227" cy="220"/>
            </a:xfrm>
          </p:grpSpPr>
          <p:sp>
            <p:nvSpPr>
              <p:cNvPr id="1256637" name="Oval 189"/>
              <p:cNvSpPr>
                <a:spLocks noChangeArrowheads="1"/>
              </p:cNvSpPr>
              <p:nvPr/>
            </p:nvSpPr>
            <p:spPr bwMode="auto">
              <a:xfrm>
                <a:off x="432" y="1551"/>
                <a:ext cx="227" cy="205"/>
              </a:xfrm>
              <a:prstGeom prst="ellipse">
                <a:avLst/>
              </a:prstGeom>
              <a:solidFill>
                <a:srgbClr val="00CC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638" name="Rectangle 190"/>
              <p:cNvSpPr>
                <a:spLocks noChangeArrowheads="1"/>
              </p:cNvSpPr>
              <p:nvPr/>
            </p:nvSpPr>
            <p:spPr bwMode="auto">
              <a:xfrm>
                <a:off x="504" y="1536"/>
                <a:ext cx="73" cy="174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2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639" name="Group 191"/>
            <p:cNvGrpSpPr>
              <a:grpSpLocks/>
            </p:cNvGrpSpPr>
            <p:nvPr/>
          </p:nvGrpSpPr>
          <p:grpSpPr bwMode="auto">
            <a:xfrm>
              <a:off x="1246" y="3257"/>
              <a:ext cx="227" cy="225"/>
              <a:chOff x="1246" y="1229"/>
              <a:chExt cx="227" cy="225"/>
            </a:xfrm>
          </p:grpSpPr>
          <p:sp>
            <p:nvSpPr>
              <p:cNvPr id="1256640" name="Oval 192"/>
              <p:cNvSpPr>
                <a:spLocks noChangeArrowheads="1"/>
              </p:cNvSpPr>
              <p:nvPr/>
            </p:nvSpPr>
            <p:spPr bwMode="auto">
              <a:xfrm>
                <a:off x="1246" y="1229"/>
                <a:ext cx="227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641" name="Rectangle 193"/>
              <p:cNvSpPr>
                <a:spLocks noChangeArrowheads="1"/>
              </p:cNvSpPr>
              <p:nvPr/>
            </p:nvSpPr>
            <p:spPr bwMode="auto">
              <a:xfrm>
                <a:off x="1349" y="1280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4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642" name="Group 194"/>
            <p:cNvGrpSpPr>
              <a:grpSpLocks/>
            </p:cNvGrpSpPr>
            <p:nvPr/>
          </p:nvGrpSpPr>
          <p:grpSpPr bwMode="auto">
            <a:xfrm>
              <a:off x="1550" y="3652"/>
              <a:ext cx="227" cy="229"/>
              <a:chOff x="1550" y="1624"/>
              <a:chExt cx="227" cy="229"/>
            </a:xfrm>
          </p:grpSpPr>
          <p:sp>
            <p:nvSpPr>
              <p:cNvPr id="1256643" name="Oval 195"/>
              <p:cNvSpPr>
                <a:spLocks noChangeArrowheads="1"/>
              </p:cNvSpPr>
              <p:nvPr/>
            </p:nvSpPr>
            <p:spPr bwMode="auto">
              <a:xfrm>
                <a:off x="1550" y="1624"/>
                <a:ext cx="227" cy="204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644" name="Rectangle 196"/>
              <p:cNvSpPr>
                <a:spLocks noChangeArrowheads="1"/>
              </p:cNvSpPr>
              <p:nvPr/>
            </p:nvSpPr>
            <p:spPr bwMode="auto">
              <a:xfrm>
                <a:off x="1653" y="1679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5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sp>
          <p:nvSpPr>
            <p:cNvPr id="1256646" name="Oval 198"/>
            <p:cNvSpPr>
              <a:spLocks noChangeArrowheads="1"/>
            </p:cNvSpPr>
            <p:nvPr/>
          </p:nvSpPr>
          <p:spPr bwMode="auto">
            <a:xfrm>
              <a:off x="2222" y="2916"/>
              <a:ext cx="226" cy="205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48" name="Rectangle 200"/>
            <p:cNvSpPr>
              <a:spLocks noChangeArrowheads="1"/>
            </p:cNvSpPr>
            <p:nvPr/>
          </p:nvSpPr>
          <p:spPr bwMode="auto">
            <a:xfrm>
              <a:off x="890" y="3373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49" name="Rectangle 201"/>
            <p:cNvSpPr>
              <a:spLocks noChangeArrowheads="1"/>
            </p:cNvSpPr>
            <p:nvPr/>
          </p:nvSpPr>
          <p:spPr bwMode="auto">
            <a:xfrm>
              <a:off x="1874" y="2794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0" name="Rectangle 202"/>
            <p:cNvSpPr>
              <a:spLocks noChangeArrowheads="1"/>
            </p:cNvSpPr>
            <p:nvPr/>
          </p:nvSpPr>
          <p:spPr bwMode="auto">
            <a:xfrm>
              <a:off x="1469" y="3081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1" name="Rectangle 203"/>
            <p:cNvSpPr>
              <a:spLocks noChangeArrowheads="1"/>
            </p:cNvSpPr>
            <p:nvPr/>
          </p:nvSpPr>
          <p:spPr bwMode="auto">
            <a:xfrm>
              <a:off x="1534" y="3472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2" name="Rectangle 204"/>
            <p:cNvSpPr>
              <a:spLocks noChangeArrowheads="1"/>
            </p:cNvSpPr>
            <p:nvPr/>
          </p:nvSpPr>
          <p:spPr bwMode="auto">
            <a:xfrm>
              <a:off x="2049" y="3378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3" name="Rectangle 205"/>
            <p:cNvSpPr>
              <a:spLocks noChangeArrowheads="1"/>
            </p:cNvSpPr>
            <p:nvPr/>
          </p:nvSpPr>
          <p:spPr bwMode="auto">
            <a:xfrm>
              <a:off x="457" y="3206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4" name="Rectangle 206"/>
            <p:cNvSpPr>
              <a:spLocks noChangeArrowheads="1"/>
            </p:cNvSpPr>
            <p:nvPr/>
          </p:nvSpPr>
          <p:spPr bwMode="auto">
            <a:xfrm>
              <a:off x="963" y="3034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5" name="Rectangle 207"/>
            <p:cNvSpPr>
              <a:spLocks noChangeArrowheads="1"/>
            </p:cNvSpPr>
            <p:nvPr/>
          </p:nvSpPr>
          <p:spPr bwMode="auto">
            <a:xfrm>
              <a:off x="945" y="2748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6" name="Rectangle 208"/>
            <p:cNvSpPr>
              <a:spLocks noChangeArrowheads="1"/>
            </p:cNvSpPr>
            <p:nvPr/>
          </p:nvSpPr>
          <p:spPr bwMode="auto">
            <a:xfrm>
              <a:off x="1102" y="3769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7" name="Line 209"/>
            <p:cNvSpPr>
              <a:spLocks noChangeShapeType="1"/>
            </p:cNvSpPr>
            <p:nvPr/>
          </p:nvSpPr>
          <p:spPr bwMode="auto">
            <a:xfrm>
              <a:off x="1584" y="2885"/>
              <a:ext cx="625" cy="103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58" name="Line 210"/>
            <p:cNvSpPr>
              <a:spLocks noChangeShapeType="1"/>
            </p:cNvSpPr>
            <p:nvPr/>
          </p:nvSpPr>
          <p:spPr bwMode="auto">
            <a:xfrm flipH="1">
              <a:off x="624" y="3420"/>
              <a:ext cx="607" cy="219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56659" name="Group 211"/>
            <p:cNvGrpSpPr>
              <a:grpSpLocks/>
            </p:cNvGrpSpPr>
            <p:nvPr/>
          </p:nvGrpSpPr>
          <p:grpSpPr bwMode="auto">
            <a:xfrm>
              <a:off x="1405" y="2784"/>
              <a:ext cx="227" cy="204"/>
              <a:chOff x="1405" y="756"/>
              <a:chExt cx="227" cy="204"/>
            </a:xfrm>
          </p:grpSpPr>
          <p:sp>
            <p:nvSpPr>
              <p:cNvPr id="1256660" name="Rectangle 212"/>
              <p:cNvSpPr>
                <a:spLocks noChangeArrowheads="1"/>
              </p:cNvSpPr>
              <p:nvPr/>
            </p:nvSpPr>
            <p:spPr bwMode="auto">
              <a:xfrm>
                <a:off x="1488" y="768"/>
                <a:ext cx="73" cy="174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3</a:t>
                </a:r>
                <a:endParaRPr lang="en-US" altLang="en-US" sz="1350">
                  <a:latin typeface="Times New Roman" charset="0"/>
                </a:endParaRPr>
              </a:p>
            </p:txBody>
          </p:sp>
          <p:sp>
            <p:nvSpPr>
              <p:cNvPr id="1256661" name="Oval 213"/>
              <p:cNvSpPr>
                <a:spLocks noChangeArrowheads="1"/>
              </p:cNvSpPr>
              <p:nvPr/>
            </p:nvSpPr>
            <p:spPr bwMode="auto">
              <a:xfrm>
                <a:off x="1405" y="756"/>
                <a:ext cx="227" cy="204"/>
              </a:xfrm>
              <a:prstGeom prst="ellipse">
                <a:avLst/>
              </a:prstGeom>
              <a:solidFill>
                <a:srgbClr val="00CC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56662" name="Rectangle 214"/>
            <p:cNvSpPr>
              <a:spLocks noChangeArrowheads="1"/>
            </p:cNvSpPr>
            <p:nvPr/>
          </p:nvSpPr>
          <p:spPr bwMode="auto">
            <a:xfrm>
              <a:off x="1488" y="2803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</p:grpSp>
      <p:sp>
        <p:nvSpPr>
          <p:cNvPr id="1256720" name="Oval 272"/>
          <p:cNvSpPr>
            <a:spLocks noChangeArrowheads="1"/>
          </p:cNvSpPr>
          <p:nvPr/>
        </p:nvSpPr>
        <p:spPr bwMode="auto">
          <a:xfrm>
            <a:off x="5858360" y="921685"/>
            <a:ext cx="269081" cy="244078"/>
          </a:xfrm>
          <a:prstGeom prst="ellipse">
            <a:avLst/>
          </a:prstGeom>
          <a:solidFill>
            <a:srgbClr val="00CC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56721" name="Rectangle 273"/>
          <p:cNvSpPr>
            <a:spLocks noChangeArrowheads="1"/>
          </p:cNvSpPr>
          <p:nvPr/>
        </p:nvSpPr>
        <p:spPr bwMode="auto">
          <a:xfrm>
            <a:off x="5946744" y="961818"/>
            <a:ext cx="86916" cy="207169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  <a:buSzTx/>
              <a:buFontTx/>
              <a:buNone/>
            </a:pPr>
            <a:r>
              <a:rPr lang="en-US" altLang="en-US" sz="1350" dirty="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altLang="en-US" sz="1350" dirty="0">
              <a:latin typeface="Times New Roman" charset="0"/>
            </a:endParaRPr>
          </a:p>
        </p:txBody>
      </p:sp>
      <p:sp>
        <p:nvSpPr>
          <p:cNvPr id="1256789" name="Text Box 341"/>
          <p:cNvSpPr txBox="1">
            <a:spLocks noChangeArrowheads="1"/>
          </p:cNvSpPr>
          <p:nvPr/>
        </p:nvSpPr>
        <p:spPr bwMode="auto">
          <a:xfrm>
            <a:off x="5618772" y="758780"/>
            <a:ext cx="3658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>
                <a:solidFill>
                  <a:srgbClr val="FF3300"/>
                </a:solidFill>
                <a:sym typeface="Wingdings" charset="2"/>
              </a:rPr>
              <a:t></a:t>
            </a:r>
          </a:p>
        </p:txBody>
      </p:sp>
      <p:sp>
        <p:nvSpPr>
          <p:cNvPr id="278" name="Line 320"/>
          <p:cNvSpPr>
            <a:spLocks noChangeShapeType="1"/>
          </p:cNvSpPr>
          <p:nvPr/>
        </p:nvSpPr>
        <p:spPr bwMode="auto">
          <a:xfrm>
            <a:off x="5125503" y="906486"/>
            <a:ext cx="744141" cy="122634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94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393576" y="91678"/>
            <a:ext cx="5607424" cy="765572"/>
          </a:xfrm>
        </p:spPr>
        <p:txBody>
          <a:bodyPr/>
          <a:lstStyle/>
          <a:p>
            <a:r>
              <a:rPr lang="en-US" altLang="en-US" sz="2625" dirty="0"/>
              <a:t>Iteration 4</a:t>
            </a:r>
          </a:p>
        </p:txBody>
      </p:sp>
      <p:graphicFrame>
        <p:nvGraphicFramePr>
          <p:cNvPr id="1256799" name="Group 351"/>
          <p:cNvGraphicFramePr>
            <a:graphicFrameLocks noGrp="1"/>
          </p:cNvGraphicFramePr>
          <p:nvPr>
            <p:ph idx="1"/>
          </p:nvPr>
        </p:nvGraphicFramePr>
        <p:xfrm>
          <a:off x="2730138" y="2494359"/>
          <a:ext cx="6088157" cy="1965960"/>
        </p:xfrm>
        <a:graphic>
          <a:graphicData uri="http://schemas.openxmlformats.org/drawingml/2006/table">
            <a:tbl>
              <a:tblPr/>
              <a:tblGrid>
                <a:gridCol w="945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6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75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4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Iteration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sym typeface="Wingdings" charset="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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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{1,3}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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{1,2,3,6}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{1,2,3,4,6}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256553" name="Group 105"/>
          <p:cNvGrpSpPr>
            <a:grpSpLocks/>
          </p:cNvGrpSpPr>
          <p:nvPr/>
        </p:nvGrpSpPr>
        <p:grpSpPr bwMode="auto">
          <a:xfrm>
            <a:off x="4719918" y="967978"/>
            <a:ext cx="2400300" cy="1422797"/>
            <a:chOff x="432" y="240"/>
            <a:chExt cx="2016" cy="1195"/>
          </a:xfrm>
        </p:grpSpPr>
        <p:sp>
          <p:nvSpPr>
            <p:cNvPr id="1256554" name="Oval 106"/>
            <p:cNvSpPr>
              <a:spLocks noChangeArrowheads="1"/>
            </p:cNvSpPr>
            <p:nvPr/>
          </p:nvSpPr>
          <p:spPr bwMode="auto">
            <a:xfrm>
              <a:off x="441" y="272"/>
              <a:ext cx="227" cy="204"/>
            </a:xfrm>
            <a:prstGeom prst="ellipse">
              <a:avLst/>
            </a:prstGeom>
            <a:solidFill>
              <a:srgbClr val="00CC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555" name="Line 107"/>
            <p:cNvSpPr>
              <a:spLocks noChangeShapeType="1"/>
            </p:cNvSpPr>
            <p:nvPr/>
          </p:nvSpPr>
          <p:spPr bwMode="auto">
            <a:xfrm>
              <a:off x="671" y="369"/>
              <a:ext cx="711" cy="0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56" name="Line 108"/>
            <p:cNvSpPr>
              <a:spLocks noChangeShapeType="1"/>
            </p:cNvSpPr>
            <p:nvPr/>
          </p:nvSpPr>
          <p:spPr bwMode="auto">
            <a:xfrm flipH="1">
              <a:off x="1392" y="480"/>
              <a:ext cx="64" cy="28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57" name="Line 109"/>
            <p:cNvSpPr>
              <a:spLocks noChangeShapeType="1"/>
            </p:cNvSpPr>
            <p:nvPr/>
          </p:nvSpPr>
          <p:spPr bwMode="auto">
            <a:xfrm>
              <a:off x="1398" y="956"/>
              <a:ext cx="193" cy="21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58" name="Line 110"/>
            <p:cNvSpPr>
              <a:spLocks noChangeShapeType="1"/>
            </p:cNvSpPr>
            <p:nvPr/>
          </p:nvSpPr>
          <p:spPr bwMode="auto">
            <a:xfrm flipV="1">
              <a:off x="1748" y="572"/>
              <a:ext cx="496" cy="60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59" name="Line 111"/>
            <p:cNvSpPr>
              <a:spLocks noChangeShapeType="1"/>
            </p:cNvSpPr>
            <p:nvPr/>
          </p:nvSpPr>
          <p:spPr bwMode="auto">
            <a:xfrm flipH="1" flipV="1">
              <a:off x="644" y="1222"/>
              <a:ext cx="911" cy="4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60" name="Line 112"/>
            <p:cNvSpPr>
              <a:spLocks noChangeShapeType="1"/>
            </p:cNvSpPr>
            <p:nvPr/>
          </p:nvSpPr>
          <p:spPr bwMode="auto">
            <a:xfrm>
              <a:off x="543" y="463"/>
              <a:ext cx="0" cy="612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61" name="Line 113"/>
            <p:cNvSpPr>
              <a:spLocks noChangeShapeType="1"/>
            </p:cNvSpPr>
            <p:nvPr/>
          </p:nvSpPr>
          <p:spPr bwMode="auto">
            <a:xfrm>
              <a:off x="616" y="439"/>
              <a:ext cx="635" cy="360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62" name="Rectangle 114"/>
            <p:cNvSpPr>
              <a:spLocks noChangeArrowheads="1"/>
            </p:cNvSpPr>
            <p:nvPr/>
          </p:nvSpPr>
          <p:spPr bwMode="auto">
            <a:xfrm>
              <a:off x="542" y="317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grpSp>
          <p:nvGrpSpPr>
            <p:cNvPr id="1256563" name="Group 115"/>
            <p:cNvGrpSpPr>
              <a:grpSpLocks/>
            </p:cNvGrpSpPr>
            <p:nvPr/>
          </p:nvGrpSpPr>
          <p:grpSpPr bwMode="auto">
            <a:xfrm>
              <a:off x="432" y="1056"/>
              <a:ext cx="227" cy="220"/>
              <a:chOff x="432" y="1536"/>
              <a:chExt cx="227" cy="220"/>
            </a:xfrm>
          </p:grpSpPr>
          <p:sp>
            <p:nvSpPr>
              <p:cNvPr id="1256564" name="Oval 116"/>
              <p:cNvSpPr>
                <a:spLocks noChangeArrowheads="1"/>
              </p:cNvSpPr>
              <p:nvPr/>
            </p:nvSpPr>
            <p:spPr bwMode="auto">
              <a:xfrm>
                <a:off x="432" y="1551"/>
                <a:ext cx="227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565" name="Rectangle 117"/>
              <p:cNvSpPr>
                <a:spLocks noChangeArrowheads="1"/>
              </p:cNvSpPr>
              <p:nvPr/>
            </p:nvSpPr>
            <p:spPr bwMode="auto">
              <a:xfrm>
                <a:off x="504" y="1536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2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566" name="Group 118"/>
            <p:cNvGrpSpPr>
              <a:grpSpLocks/>
            </p:cNvGrpSpPr>
            <p:nvPr/>
          </p:nvGrpSpPr>
          <p:grpSpPr bwMode="auto">
            <a:xfrm>
              <a:off x="1246" y="749"/>
              <a:ext cx="227" cy="225"/>
              <a:chOff x="1246" y="1229"/>
              <a:chExt cx="227" cy="225"/>
            </a:xfrm>
          </p:grpSpPr>
          <p:sp>
            <p:nvSpPr>
              <p:cNvPr id="1256567" name="Oval 119"/>
              <p:cNvSpPr>
                <a:spLocks noChangeArrowheads="1"/>
              </p:cNvSpPr>
              <p:nvPr/>
            </p:nvSpPr>
            <p:spPr bwMode="auto">
              <a:xfrm>
                <a:off x="1246" y="1229"/>
                <a:ext cx="227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568" name="Rectangle 120"/>
              <p:cNvSpPr>
                <a:spLocks noChangeArrowheads="1"/>
              </p:cNvSpPr>
              <p:nvPr/>
            </p:nvSpPr>
            <p:spPr bwMode="auto">
              <a:xfrm>
                <a:off x="1349" y="1280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4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569" name="Group 121"/>
            <p:cNvGrpSpPr>
              <a:grpSpLocks/>
            </p:cNvGrpSpPr>
            <p:nvPr/>
          </p:nvGrpSpPr>
          <p:grpSpPr bwMode="auto">
            <a:xfrm>
              <a:off x="1550" y="1144"/>
              <a:ext cx="227" cy="229"/>
              <a:chOff x="1550" y="1624"/>
              <a:chExt cx="227" cy="229"/>
            </a:xfrm>
          </p:grpSpPr>
          <p:sp>
            <p:nvSpPr>
              <p:cNvPr id="1256570" name="Oval 122"/>
              <p:cNvSpPr>
                <a:spLocks noChangeArrowheads="1"/>
              </p:cNvSpPr>
              <p:nvPr/>
            </p:nvSpPr>
            <p:spPr bwMode="auto">
              <a:xfrm>
                <a:off x="1550" y="1624"/>
                <a:ext cx="227" cy="204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571" name="Rectangle 123"/>
              <p:cNvSpPr>
                <a:spLocks noChangeArrowheads="1"/>
              </p:cNvSpPr>
              <p:nvPr/>
            </p:nvSpPr>
            <p:spPr bwMode="auto">
              <a:xfrm>
                <a:off x="1653" y="1679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5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572" name="Group 124"/>
            <p:cNvGrpSpPr>
              <a:grpSpLocks/>
            </p:cNvGrpSpPr>
            <p:nvPr/>
          </p:nvGrpSpPr>
          <p:grpSpPr bwMode="auto">
            <a:xfrm>
              <a:off x="2222" y="408"/>
              <a:ext cx="226" cy="205"/>
              <a:chOff x="2222" y="888"/>
              <a:chExt cx="226" cy="205"/>
            </a:xfrm>
          </p:grpSpPr>
          <p:sp>
            <p:nvSpPr>
              <p:cNvPr id="1256573" name="Oval 125"/>
              <p:cNvSpPr>
                <a:spLocks noChangeArrowheads="1"/>
              </p:cNvSpPr>
              <p:nvPr/>
            </p:nvSpPr>
            <p:spPr bwMode="auto">
              <a:xfrm>
                <a:off x="2222" y="888"/>
                <a:ext cx="226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574" name="Rectangle 126"/>
              <p:cNvSpPr>
                <a:spLocks noChangeArrowheads="1"/>
              </p:cNvSpPr>
              <p:nvPr/>
            </p:nvSpPr>
            <p:spPr bwMode="auto">
              <a:xfrm>
                <a:off x="2316" y="912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6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sp>
          <p:nvSpPr>
            <p:cNvPr id="1256575" name="Rectangle 127"/>
            <p:cNvSpPr>
              <a:spLocks noChangeArrowheads="1"/>
            </p:cNvSpPr>
            <p:nvPr/>
          </p:nvSpPr>
          <p:spPr bwMode="auto">
            <a:xfrm>
              <a:off x="890" y="865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76" name="Rectangle 128"/>
            <p:cNvSpPr>
              <a:spLocks noChangeArrowheads="1"/>
            </p:cNvSpPr>
            <p:nvPr/>
          </p:nvSpPr>
          <p:spPr bwMode="auto">
            <a:xfrm>
              <a:off x="1874" y="286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77" name="Rectangle 129"/>
            <p:cNvSpPr>
              <a:spLocks noChangeArrowheads="1"/>
            </p:cNvSpPr>
            <p:nvPr/>
          </p:nvSpPr>
          <p:spPr bwMode="auto">
            <a:xfrm>
              <a:off x="1469" y="573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78" name="Rectangle 130"/>
            <p:cNvSpPr>
              <a:spLocks noChangeArrowheads="1"/>
            </p:cNvSpPr>
            <p:nvPr/>
          </p:nvSpPr>
          <p:spPr bwMode="auto">
            <a:xfrm>
              <a:off x="1534" y="964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79" name="Rectangle 131"/>
            <p:cNvSpPr>
              <a:spLocks noChangeArrowheads="1"/>
            </p:cNvSpPr>
            <p:nvPr/>
          </p:nvSpPr>
          <p:spPr bwMode="auto">
            <a:xfrm>
              <a:off x="2049" y="870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80" name="Rectangle 132"/>
            <p:cNvSpPr>
              <a:spLocks noChangeArrowheads="1"/>
            </p:cNvSpPr>
            <p:nvPr/>
          </p:nvSpPr>
          <p:spPr bwMode="auto">
            <a:xfrm>
              <a:off x="457" y="698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81" name="Rectangle 133"/>
            <p:cNvSpPr>
              <a:spLocks noChangeArrowheads="1"/>
            </p:cNvSpPr>
            <p:nvPr/>
          </p:nvSpPr>
          <p:spPr bwMode="auto">
            <a:xfrm>
              <a:off x="963" y="526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82" name="Rectangle 134"/>
            <p:cNvSpPr>
              <a:spLocks noChangeArrowheads="1"/>
            </p:cNvSpPr>
            <p:nvPr/>
          </p:nvSpPr>
          <p:spPr bwMode="auto">
            <a:xfrm>
              <a:off x="945" y="240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83" name="Rectangle 135"/>
            <p:cNvSpPr>
              <a:spLocks noChangeArrowheads="1"/>
            </p:cNvSpPr>
            <p:nvPr/>
          </p:nvSpPr>
          <p:spPr bwMode="auto">
            <a:xfrm>
              <a:off x="1102" y="1261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84" name="Line 136"/>
            <p:cNvSpPr>
              <a:spLocks noChangeShapeType="1"/>
            </p:cNvSpPr>
            <p:nvPr/>
          </p:nvSpPr>
          <p:spPr bwMode="auto">
            <a:xfrm>
              <a:off x="1584" y="377"/>
              <a:ext cx="625" cy="10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85" name="Line 137"/>
            <p:cNvSpPr>
              <a:spLocks noChangeShapeType="1"/>
            </p:cNvSpPr>
            <p:nvPr/>
          </p:nvSpPr>
          <p:spPr bwMode="auto">
            <a:xfrm flipH="1">
              <a:off x="624" y="912"/>
              <a:ext cx="607" cy="21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56586" name="Group 138"/>
            <p:cNvGrpSpPr>
              <a:grpSpLocks/>
            </p:cNvGrpSpPr>
            <p:nvPr/>
          </p:nvGrpSpPr>
          <p:grpSpPr bwMode="auto">
            <a:xfrm>
              <a:off x="1405" y="276"/>
              <a:ext cx="227" cy="204"/>
              <a:chOff x="1405" y="756"/>
              <a:chExt cx="227" cy="204"/>
            </a:xfrm>
          </p:grpSpPr>
          <p:sp>
            <p:nvSpPr>
              <p:cNvPr id="1256587" name="Rectangle 139"/>
              <p:cNvSpPr>
                <a:spLocks noChangeArrowheads="1"/>
              </p:cNvSpPr>
              <p:nvPr/>
            </p:nvSpPr>
            <p:spPr bwMode="auto">
              <a:xfrm>
                <a:off x="1488" y="768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3</a:t>
                </a:r>
                <a:endParaRPr lang="en-US" altLang="en-US" sz="1350">
                  <a:latin typeface="Times New Roman" charset="0"/>
                </a:endParaRPr>
              </a:p>
            </p:txBody>
          </p:sp>
          <p:sp>
            <p:nvSpPr>
              <p:cNvPr id="1256588" name="Oval 140"/>
              <p:cNvSpPr>
                <a:spLocks noChangeArrowheads="1"/>
              </p:cNvSpPr>
              <p:nvPr/>
            </p:nvSpPr>
            <p:spPr bwMode="auto">
              <a:xfrm>
                <a:off x="1405" y="756"/>
                <a:ext cx="227" cy="204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56626" name="Group 178"/>
          <p:cNvGrpSpPr>
            <a:grpSpLocks/>
          </p:cNvGrpSpPr>
          <p:nvPr/>
        </p:nvGrpSpPr>
        <p:grpSpPr bwMode="auto">
          <a:xfrm>
            <a:off x="4719918" y="960834"/>
            <a:ext cx="2400300" cy="1422797"/>
            <a:chOff x="432" y="2748"/>
            <a:chExt cx="2016" cy="1195"/>
          </a:xfrm>
        </p:grpSpPr>
        <p:sp>
          <p:nvSpPr>
            <p:cNvPr id="1256627" name="Oval 179"/>
            <p:cNvSpPr>
              <a:spLocks noChangeArrowheads="1"/>
            </p:cNvSpPr>
            <p:nvPr/>
          </p:nvSpPr>
          <p:spPr bwMode="auto">
            <a:xfrm>
              <a:off x="441" y="2780"/>
              <a:ext cx="227" cy="204"/>
            </a:xfrm>
            <a:prstGeom prst="ellipse">
              <a:avLst/>
            </a:prstGeom>
            <a:solidFill>
              <a:srgbClr val="00CC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628" name="Line 180"/>
            <p:cNvSpPr>
              <a:spLocks noChangeShapeType="1"/>
            </p:cNvSpPr>
            <p:nvPr/>
          </p:nvSpPr>
          <p:spPr bwMode="auto">
            <a:xfrm>
              <a:off x="671" y="2877"/>
              <a:ext cx="711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29" name="Line 181"/>
            <p:cNvSpPr>
              <a:spLocks noChangeShapeType="1"/>
            </p:cNvSpPr>
            <p:nvPr/>
          </p:nvSpPr>
          <p:spPr bwMode="auto">
            <a:xfrm flipH="1">
              <a:off x="1392" y="2988"/>
              <a:ext cx="64" cy="282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30" name="Line 182"/>
            <p:cNvSpPr>
              <a:spLocks noChangeShapeType="1"/>
            </p:cNvSpPr>
            <p:nvPr/>
          </p:nvSpPr>
          <p:spPr bwMode="auto">
            <a:xfrm>
              <a:off x="1398" y="3464"/>
              <a:ext cx="193" cy="21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31" name="Line 183"/>
            <p:cNvSpPr>
              <a:spLocks noChangeShapeType="1"/>
            </p:cNvSpPr>
            <p:nvPr/>
          </p:nvSpPr>
          <p:spPr bwMode="auto">
            <a:xfrm flipV="1">
              <a:off x="1748" y="3080"/>
              <a:ext cx="496" cy="60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32" name="Line 184"/>
            <p:cNvSpPr>
              <a:spLocks noChangeShapeType="1"/>
            </p:cNvSpPr>
            <p:nvPr/>
          </p:nvSpPr>
          <p:spPr bwMode="auto">
            <a:xfrm flipH="1" flipV="1">
              <a:off x="644" y="3730"/>
              <a:ext cx="911" cy="47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33" name="Line 185"/>
            <p:cNvSpPr>
              <a:spLocks noChangeShapeType="1"/>
            </p:cNvSpPr>
            <p:nvPr/>
          </p:nvSpPr>
          <p:spPr bwMode="auto">
            <a:xfrm>
              <a:off x="543" y="2971"/>
              <a:ext cx="0" cy="61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34" name="Line 186"/>
            <p:cNvSpPr>
              <a:spLocks noChangeShapeType="1"/>
            </p:cNvSpPr>
            <p:nvPr/>
          </p:nvSpPr>
          <p:spPr bwMode="auto">
            <a:xfrm>
              <a:off x="616" y="2947"/>
              <a:ext cx="635" cy="360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35" name="Rectangle 187"/>
            <p:cNvSpPr>
              <a:spLocks noChangeArrowheads="1"/>
            </p:cNvSpPr>
            <p:nvPr/>
          </p:nvSpPr>
          <p:spPr bwMode="auto">
            <a:xfrm>
              <a:off x="542" y="2825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grpSp>
          <p:nvGrpSpPr>
            <p:cNvPr id="1256636" name="Group 188"/>
            <p:cNvGrpSpPr>
              <a:grpSpLocks/>
            </p:cNvGrpSpPr>
            <p:nvPr/>
          </p:nvGrpSpPr>
          <p:grpSpPr bwMode="auto">
            <a:xfrm>
              <a:off x="432" y="3564"/>
              <a:ext cx="227" cy="220"/>
              <a:chOff x="432" y="1536"/>
              <a:chExt cx="227" cy="220"/>
            </a:xfrm>
          </p:grpSpPr>
          <p:sp>
            <p:nvSpPr>
              <p:cNvPr id="1256637" name="Oval 189"/>
              <p:cNvSpPr>
                <a:spLocks noChangeArrowheads="1"/>
              </p:cNvSpPr>
              <p:nvPr/>
            </p:nvSpPr>
            <p:spPr bwMode="auto">
              <a:xfrm>
                <a:off x="432" y="1551"/>
                <a:ext cx="227" cy="205"/>
              </a:xfrm>
              <a:prstGeom prst="ellipse">
                <a:avLst/>
              </a:prstGeom>
              <a:solidFill>
                <a:srgbClr val="00CC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638" name="Rectangle 190"/>
              <p:cNvSpPr>
                <a:spLocks noChangeArrowheads="1"/>
              </p:cNvSpPr>
              <p:nvPr/>
            </p:nvSpPr>
            <p:spPr bwMode="auto">
              <a:xfrm>
                <a:off x="504" y="1536"/>
                <a:ext cx="73" cy="174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2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639" name="Group 191"/>
            <p:cNvGrpSpPr>
              <a:grpSpLocks/>
            </p:cNvGrpSpPr>
            <p:nvPr/>
          </p:nvGrpSpPr>
          <p:grpSpPr bwMode="auto">
            <a:xfrm>
              <a:off x="1246" y="3257"/>
              <a:ext cx="227" cy="225"/>
              <a:chOff x="1246" y="1229"/>
              <a:chExt cx="227" cy="225"/>
            </a:xfrm>
          </p:grpSpPr>
          <p:sp>
            <p:nvSpPr>
              <p:cNvPr id="1256640" name="Oval 192"/>
              <p:cNvSpPr>
                <a:spLocks noChangeArrowheads="1"/>
              </p:cNvSpPr>
              <p:nvPr/>
            </p:nvSpPr>
            <p:spPr bwMode="auto">
              <a:xfrm>
                <a:off x="1246" y="1229"/>
                <a:ext cx="227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641" name="Rectangle 193"/>
              <p:cNvSpPr>
                <a:spLocks noChangeArrowheads="1"/>
              </p:cNvSpPr>
              <p:nvPr/>
            </p:nvSpPr>
            <p:spPr bwMode="auto">
              <a:xfrm>
                <a:off x="1349" y="1280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4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642" name="Group 194"/>
            <p:cNvGrpSpPr>
              <a:grpSpLocks/>
            </p:cNvGrpSpPr>
            <p:nvPr/>
          </p:nvGrpSpPr>
          <p:grpSpPr bwMode="auto">
            <a:xfrm>
              <a:off x="1550" y="3652"/>
              <a:ext cx="227" cy="229"/>
              <a:chOff x="1550" y="1624"/>
              <a:chExt cx="227" cy="229"/>
            </a:xfrm>
          </p:grpSpPr>
          <p:sp>
            <p:nvSpPr>
              <p:cNvPr id="1256643" name="Oval 195"/>
              <p:cNvSpPr>
                <a:spLocks noChangeArrowheads="1"/>
              </p:cNvSpPr>
              <p:nvPr/>
            </p:nvSpPr>
            <p:spPr bwMode="auto">
              <a:xfrm>
                <a:off x="1550" y="1624"/>
                <a:ext cx="227" cy="204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644" name="Rectangle 196"/>
              <p:cNvSpPr>
                <a:spLocks noChangeArrowheads="1"/>
              </p:cNvSpPr>
              <p:nvPr/>
            </p:nvSpPr>
            <p:spPr bwMode="auto">
              <a:xfrm>
                <a:off x="1653" y="1679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5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645" name="Group 197"/>
            <p:cNvGrpSpPr>
              <a:grpSpLocks/>
            </p:cNvGrpSpPr>
            <p:nvPr/>
          </p:nvGrpSpPr>
          <p:grpSpPr bwMode="auto">
            <a:xfrm>
              <a:off x="2222" y="2916"/>
              <a:ext cx="226" cy="205"/>
              <a:chOff x="2222" y="888"/>
              <a:chExt cx="226" cy="205"/>
            </a:xfrm>
          </p:grpSpPr>
          <p:sp>
            <p:nvSpPr>
              <p:cNvPr id="1256646" name="Oval 198"/>
              <p:cNvSpPr>
                <a:spLocks noChangeArrowheads="1"/>
              </p:cNvSpPr>
              <p:nvPr/>
            </p:nvSpPr>
            <p:spPr bwMode="auto">
              <a:xfrm>
                <a:off x="2222" y="888"/>
                <a:ext cx="226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647" name="Rectangle 199"/>
              <p:cNvSpPr>
                <a:spLocks noChangeArrowheads="1"/>
              </p:cNvSpPr>
              <p:nvPr/>
            </p:nvSpPr>
            <p:spPr bwMode="auto">
              <a:xfrm>
                <a:off x="2316" y="912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6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sp>
          <p:nvSpPr>
            <p:cNvPr id="1256648" name="Rectangle 200"/>
            <p:cNvSpPr>
              <a:spLocks noChangeArrowheads="1"/>
            </p:cNvSpPr>
            <p:nvPr/>
          </p:nvSpPr>
          <p:spPr bwMode="auto">
            <a:xfrm>
              <a:off x="890" y="3373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49" name="Rectangle 201"/>
            <p:cNvSpPr>
              <a:spLocks noChangeArrowheads="1"/>
            </p:cNvSpPr>
            <p:nvPr/>
          </p:nvSpPr>
          <p:spPr bwMode="auto">
            <a:xfrm>
              <a:off x="1874" y="2794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0" name="Rectangle 202"/>
            <p:cNvSpPr>
              <a:spLocks noChangeArrowheads="1"/>
            </p:cNvSpPr>
            <p:nvPr/>
          </p:nvSpPr>
          <p:spPr bwMode="auto">
            <a:xfrm>
              <a:off x="1469" y="3081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1" name="Rectangle 203"/>
            <p:cNvSpPr>
              <a:spLocks noChangeArrowheads="1"/>
            </p:cNvSpPr>
            <p:nvPr/>
          </p:nvSpPr>
          <p:spPr bwMode="auto">
            <a:xfrm>
              <a:off x="1534" y="3472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2" name="Rectangle 204"/>
            <p:cNvSpPr>
              <a:spLocks noChangeArrowheads="1"/>
            </p:cNvSpPr>
            <p:nvPr/>
          </p:nvSpPr>
          <p:spPr bwMode="auto">
            <a:xfrm>
              <a:off x="2049" y="3378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3" name="Rectangle 205"/>
            <p:cNvSpPr>
              <a:spLocks noChangeArrowheads="1"/>
            </p:cNvSpPr>
            <p:nvPr/>
          </p:nvSpPr>
          <p:spPr bwMode="auto">
            <a:xfrm>
              <a:off x="457" y="3206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4" name="Rectangle 206"/>
            <p:cNvSpPr>
              <a:spLocks noChangeArrowheads="1"/>
            </p:cNvSpPr>
            <p:nvPr/>
          </p:nvSpPr>
          <p:spPr bwMode="auto">
            <a:xfrm>
              <a:off x="963" y="3034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5" name="Rectangle 207"/>
            <p:cNvSpPr>
              <a:spLocks noChangeArrowheads="1"/>
            </p:cNvSpPr>
            <p:nvPr/>
          </p:nvSpPr>
          <p:spPr bwMode="auto">
            <a:xfrm>
              <a:off x="945" y="2748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6" name="Rectangle 208"/>
            <p:cNvSpPr>
              <a:spLocks noChangeArrowheads="1"/>
            </p:cNvSpPr>
            <p:nvPr/>
          </p:nvSpPr>
          <p:spPr bwMode="auto">
            <a:xfrm>
              <a:off x="1102" y="3769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57" name="Line 209"/>
            <p:cNvSpPr>
              <a:spLocks noChangeShapeType="1"/>
            </p:cNvSpPr>
            <p:nvPr/>
          </p:nvSpPr>
          <p:spPr bwMode="auto">
            <a:xfrm>
              <a:off x="1584" y="2885"/>
              <a:ext cx="625" cy="103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58" name="Line 210"/>
            <p:cNvSpPr>
              <a:spLocks noChangeShapeType="1"/>
            </p:cNvSpPr>
            <p:nvPr/>
          </p:nvSpPr>
          <p:spPr bwMode="auto">
            <a:xfrm flipH="1">
              <a:off x="624" y="3420"/>
              <a:ext cx="607" cy="219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56659" name="Group 211"/>
            <p:cNvGrpSpPr>
              <a:grpSpLocks/>
            </p:cNvGrpSpPr>
            <p:nvPr/>
          </p:nvGrpSpPr>
          <p:grpSpPr bwMode="auto">
            <a:xfrm>
              <a:off x="1405" y="2784"/>
              <a:ext cx="227" cy="204"/>
              <a:chOff x="1405" y="756"/>
              <a:chExt cx="227" cy="204"/>
            </a:xfrm>
          </p:grpSpPr>
          <p:sp>
            <p:nvSpPr>
              <p:cNvPr id="1256660" name="Rectangle 212"/>
              <p:cNvSpPr>
                <a:spLocks noChangeArrowheads="1"/>
              </p:cNvSpPr>
              <p:nvPr/>
            </p:nvSpPr>
            <p:spPr bwMode="auto">
              <a:xfrm>
                <a:off x="1488" y="768"/>
                <a:ext cx="73" cy="174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3</a:t>
                </a:r>
                <a:endParaRPr lang="en-US" altLang="en-US" sz="1350">
                  <a:latin typeface="Times New Roman" charset="0"/>
                </a:endParaRPr>
              </a:p>
            </p:txBody>
          </p:sp>
          <p:sp>
            <p:nvSpPr>
              <p:cNvPr id="1256661" name="Oval 213"/>
              <p:cNvSpPr>
                <a:spLocks noChangeArrowheads="1"/>
              </p:cNvSpPr>
              <p:nvPr/>
            </p:nvSpPr>
            <p:spPr bwMode="auto">
              <a:xfrm>
                <a:off x="1405" y="756"/>
                <a:ext cx="227" cy="204"/>
              </a:xfrm>
              <a:prstGeom prst="ellipse">
                <a:avLst/>
              </a:prstGeom>
              <a:solidFill>
                <a:srgbClr val="00CC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56662" name="Rectangle 214"/>
            <p:cNvSpPr>
              <a:spLocks noChangeArrowheads="1"/>
            </p:cNvSpPr>
            <p:nvPr/>
          </p:nvSpPr>
          <p:spPr bwMode="auto">
            <a:xfrm>
              <a:off x="1488" y="2803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</p:grpSp>
      <p:grpSp>
        <p:nvGrpSpPr>
          <p:cNvPr id="1256700" name="Group 252"/>
          <p:cNvGrpSpPr>
            <a:grpSpLocks/>
          </p:cNvGrpSpPr>
          <p:nvPr/>
        </p:nvGrpSpPr>
        <p:grpSpPr bwMode="auto">
          <a:xfrm>
            <a:off x="4719918" y="960834"/>
            <a:ext cx="2400300" cy="1422797"/>
            <a:chOff x="3072" y="1488"/>
            <a:chExt cx="2016" cy="1195"/>
          </a:xfrm>
        </p:grpSpPr>
        <p:sp>
          <p:nvSpPr>
            <p:cNvPr id="1256701" name="Oval 253"/>
            <p:cNvSpPr>
              <a:spLocks noChangeArrowheads="1"/>
            </p:cNvSpPr>
            <p:nvPr/>
          </p:nvSpPr>
          <p:spPr bwMode="auto">
            <a:xfrm>
              <a:off x="3081" y="1520"/>
              <a:ext cx="227" cy="204"/>
            </a:xfrm>
            <a:prstGeom prst="ellipse">
              <a:avLst/>
            </a:prstGeom>
            <a:solidFill>
              <a:srgbClr val="00CC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702" name="Line 254"/>
            <p:cNvSpPr>
              <a:spLocks noChangeShapeType="1"/>
            </p:cNvSpPr>
            <p:nvPr/>
          </p:nvSpPr>
          <p:spPr bwMode="auto">
            <a:xfrm>
              <a:off x="3311" y="1617"/>
              <a:ext cx="711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703" name="Line 255"/>
            <p:cNvSpPr>
              <a:spLocks noChangeShapeType="1"/>
            </p:cNvSpPr>
            <p:nvPr/>
          </p:nvSpPr>
          <p:spPr bwMode="auto">
            <a:xfrm flipH="1">
              <a:off x="4032" y="1728"/>
              <a:ext cx="64" cy="28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704" name="Line 256"/>
            <p:cNvSpPr>
              <a:spLocks noChangeShapeType="1"/>
            </p:cNvSpPr>
            <p:nvPr/>
          </p:nvSpPr>
          <p:spPr bwMode="auto">
            <a:xfrm>
              <a:off x="4038" y="2204"/>
              <a:ext cx="193" cy="21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705" name="Line 257"/>
            <p:cNvSpPr>
              <a:spLocks noChangeShapeType="1"/>
            </p:cNvSpPr>
            <p:nvPr/>
          </p:nvSpPr>
          <p:spPr bwMode="auto">
            <a:xfrm flipV="1">
              <a:off x="4388" y="1820"/>
              <a:ext cx="496" cy="603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706" name="Line 258"/>
            <p:cNvSpPr>
              <a:spLocks noChangeShapeType="1"/>
            </p:cNvSpPr>
            <p:nvPr/>
          </p:nvSpPr>
          <p:spPr bwMode="auto">
            <a:xfrm flipH="1" flipV="1">
              <a:off x="3284" y="2470"/>
              <a:ext cx="911" cy="47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707" name="Line 259"/>
            <p:cNvSpPr>
              <a:spLocks noChangeShapeType="1"/>
            </p:cNvSpPr>
            <p:nvPr/>
          </p:nvSpPr>
          <p:spPr bwMode="auto">
            <a:xfrm>
              <a:off x="3183" y="1711"/>
              <a:ext cx="0" cy="61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708" name="Line 260"/>
            <p:cNvSpPr>
              <a:spLocks noChangeShapeType="1"/>
            </p:cNvSpPr>
            <p:nvPr/>
          </p:nvSpPr>
          <p:spPr bwMode="auto">
            <a:xfrm>
              <a:off x="3256" y="1687"/>
              <a:ext cx="635" cy="360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709" name="Rectangle 261"/>
            <p:cNvSpPr>
              <a:spLocks noChangeArrowheads="1"/>
            </p:cNvSpPr>
            <p:nvPr/>
          </p:nvSpPr>
          <p:spPr bwMode="auto">
            <a:xfrm>
              <a:off x="3182" y="1565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grpSp>
          <p:nvGrpSpPr>
            <p:cNvPr id="1256710" name="Group 262"/>
            <p:cNvGrpSpPr>
              <a:grpSpLocks/>
            </p:cNvGrpSpPr>
            <p:nvPr/>
          </p:nvGrpSpPr>
          <p:grpSpPr bwMode="auto">
            <a:xfrm>
              <a:off x="3072" y="2304"/>
              <a:ext cx="227" cy="220"/>
              <a:chOff x="432" y="1536"/>
              <a:chExt cx="227" cy="220"/>
            </a:xfrm>
          </p:grpSpPr>
          <p:sp>
            <p:nvSpPr>
              <p:cNvPr id="1256711" name="Oval 263"/>
              <p:cNvSpPr>
                <a:spLocks noChangeArrowheads="1"/>
              </p:cNvSpPr>
              <p:nvPr/>
            </p:nvSpPr>
            <p:spPr bwMode="auto">
              <a:xfrm>
                <a:off x="432" y="1551"/>
                <a:ext cx="227" cy="205"/>
              </a:xfrm>
              <a:prstGeom prst="ellipse">
                <a:avLst/>
              </a:prstGeom>
              <a:solidFill>
                <a:srgbClr val="00CC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712" name="Rectangle 264"/>
              <p:cNvSpPr>
                <a:spLocks noChangeArrowheads="1"/>
              </p:cNvSpPr>
              <p:nvPr/>
            </p:nvSpPr>
            <p:spPr bwMode="auto">
              <a:xfrm>
                <a:off x="504" y="1536"/>
                <a:ext cx="73" cy="174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2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713" name="Group 265"/>
            <p:cNvGrpSpPr>
              <a:grpSpLocks/>
            </p:cNvGrpSpPr>
            <p:nvPr/>
          </p:nvGrpSpPr>
          <p:grpSpPr bwMode="auto">
            <a:xfrm>
              <a:off x="3886" y="1997"/>
              <a:ext cx="227" cy="225"/>
              <a:chOff x="1246" y="1229"/>
              <a:chExt cx="227" cy="225"/>
            </a:xfrm>
          </p:grpSpPr>
          <p:sp>
            <p:nvSpPr>
              <p:cNvPr id="1256714" name="Oval 266"/>
              <p:cNvSpPr>
                <a:spLocks noChangeArrowheads="1"/>
              </p:cNvSpPr>
              <p:nvPr/>
            </p:nvSpPr>
            <p:spPr bwMode="auto">
              <a:xfrm>
                <a:off x="1246" y="1229"/>
                <a:ext cx="227" cy="205"/>
              </a:xfrm>
              <a:prstGeom prst="ellipse">
                <a:avLst/>
              </a:prstGeom>
              <a:solidFill>
                <a:srgbClr val="00CC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715" name="Rectangle 267"/>
              <p:cNvSpPr>
                <a:spLocks noChangeArrowheads="1"/>
              </p:cNvSpPr>
              <p:nvPr/>
            </p:nvSpPr>
            <p:spPr bwMode="auto">
              <a:xfrm>
                <a:off x="1349" y="1280"/>
                <a:ext cx="73" cy="174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4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716" name="Group 268"/>
            <p:cNvGrpSpPr>
              <a:grpSpLocks/>
            </p:cNvGrpSpPr>
            <p:nvPr/>
          </p:nvGrpSpPr>
          <p:grpSpPr bwMode="auto">
            <a:xfrm>
              <a:off x="4190" y="2392"/>
              <a:ext cx="227" cy="229"/>
              <a:chOff x="1550" y="1624"/>
              <a:chExt cx="227" cy="229"/>
            </a:xfrm>
          </p:grpSpPr>
          <p:sp>
            <p:nvSpPr>
              <p:cNvPr id="1256717" name="Oval 269"/>
              <p:cNvSpPr>
                <a:spLocks noChangeArrowheads="1"/>
              </p:cNvSpPr>
              <p:nvPr/>
            </p:nvSpPr>
            <p:spPr bwMode="auto">
              <a:xfrm>
                <a:off x="1550" y="1624"/>
                <a:ext cx="227" cy="204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718" name="Rectangle 270"/>
              <p:cNvSpPr>
                <a:spLocks noChangeArrowheads="1"/>
              </p:cNvSpPr>
              <p:nvPr/>
            </p:nvSpPr>
            <p:spPr bwMode="auto">
              <a:xfrm>
                <a:off x="1653" y="1679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5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719" name="Group 271"/>
            <p:cNvGrpSpPr>
              <a:grpSpLocks/>
            </p:cNvGrpSpPr>
            <p:nvPr/>
          </p:nvGrpSpPr>
          <p:grpSpPr bwMode="auto">
            <a:xfrm>
              <a:off x="4862" y="1656"/>
              <a:ext cx="226" cy="205"/>
              <a:chOff x="2222" y="888"/>
              <a:chExt cx="226" cy="205"/>
            </a:xfrm>
          </p:grpSpPr>
          <p:sp>
            <p:nvSpPr>
              <p:cNvPr id="1256720" name="Oval 272"/>
              <p:cNvSpPr>
                <a:spLocks noChangeArrowheads="1"/>
              </p:cNvSpPr>
              <p:nvPr/>
            </p:nvSpPr>
            <p:spPr bwMode="auto">
              <a:xfrm>
                <a:off x="2222" y="888"/>
                <a:ext cx="226" cy="205"/>
              </a:xfrm>
              <a:prstGeom prst="ellipse">
                <a:avLst/>
              </a:prstGeom>
              <a:solidFill>
                <a:srgbClr val="00CC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721" name="Rectangle 273"/>
              <p:cNvSpPr>
                <a:spLocks noChangeArrowheads="1"/>
              </p:cNvSpPr>
              <p:nvPr/>
            </p:nvSpPr>
            <p:spPr bwMode="auto">
              <a:xfrm>
                <a:off x="2316" y="912"/>
                <a:ext cx="73" cy="174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6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sp>
          <p:nvSpPr>
            <p:cNvPr id="1256722" name="Rectangle 274"/>
            <p:cNvSpPr>
              <a:spLocks noChangeArrowheads="1"/>
            </p:cNvSpPr>
            <p:nvPr/>
          </p:nvSpPr>
          <p:spPr bwMode="auto">
            <a:xfrm>
              <a:off x="3530" y="2113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723" name="Rectangle 275"/>
            <p:cNvSpPr>
              <a:spLocks noChangeArrowheads="1"/>
            </p:cNvSpPr>
            <p:nvPr/>
          </p:nvSpPr>
          <p:spPr bwMode="auto">
            <a:xfrm>
              <a:off x="4514" y="1534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724" name="Rectangle 276"/>
            <p:cNvSpPr>
              <a:spLocks noChangeArrowheads="1"/>
            </p:cNvSpPr>
            <p:nvPr/>
          </p:nvSpPr>
          <p:spPr bwMode="auto">
            <a:xfrm>
              <a:off x="4109" y="1821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725" name="Rectangle 277"/>
            <p:cNvSpPr>
              <a:spLocks noChangeArrowheads="1"/>
            </p:cNvSpPr>
            <p:nvPr/>
          </p:nvSpPr>
          <p:spPr bwMode="auto">
            <a:xfrm>
              <a:off x="4174" y="2212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726" name="Rectangle 278"/>
            <p:cNvSpPr>
              <a:spLocks noChangeArrowheads="1"/>
            </p:cNvSpPr>
            <p:nvPr/>
          </p:nvSpPr>
          <p:spPr bwMode="auto">
            <a:xfrm>
              <a:off x="4689" y="2118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727" name="Rectangle 279"/>
            <p:cNvSpPr>
              <a:spLocks noChangeArrowheads="1"/>
            </p:cNvSpPr>
            <p:nvPr/>
          </p:nvSpPr>
          <p:spPr bwMode="auto">
            <a:xfrm>
              <a:off x="3097" y="1946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728" name="Rectangle 280"/>
            <p:cNvSpPr>
              <a:spLocks noChangeArrowheads="1"/>
            </p:cNvSpPr>
            <p:nvPr/>
          </p:nvSpPr>
          <p:spPr bwMode="auto">
            <a:xfrm>
              <a:off x="3603" y="1774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729" name="Rectangle 281"/>
            <p:cNvSpPr>
              <a:spLocks noChangeArrowheads="1"/>
            </p:cNvSpPr>
            <p:nvPr/>
          </p:nvSpPr>
          <p:spPr bwMode="auto">
            <a:xfrm>
              <a:off x="3585" y="1488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730" name="Rectangle 282"/>
            <p:cNvSpPr>
              <a:spLocks noChangeArrowheads="1"/>
            </p:cNvSpPr>
            <p:nvPr/>
          </p:nvSpPr>
          <p:spPr bwMode="auto">
            <a:xfrm>
              <a:off x="3742" y="2509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731" name="Line 283"/>
            <p:cNvSpPr>
              <a:spLocks noChangeShapeType="1"/>
            </p:cNvSpPr>
            <p:nvPr/>
          </p:nvSpPr>
          <p:spPr bwMode="auto">
            <a:xfrm>
              <a:off x="4224" y="1625"/>
              <a:ext cx="625" cy="103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732" name="Line 284"/>
            <p:cNvSpPr>
              <a:spLocks noChangeShapeType="1"/>
            </p:cNvSpPr>
            <p:nvPr/>
          </p:nvSpPr>
          <p:spPr bwMode="auto">
            <a:xfrm flipH="1">
              <a:off x="3264" y="2160"/>
              <a:ext cx="607" cy="219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56733" name="Group 285"/>
            <p:cNvGrpSpPr>
              <a:grpSpLocks/>
            </p:cNvGrpSpPr>
            <p:nvPr/>
          </p:nvGrpSpPr>
          <p:grpSpPr bwMode="auto">
            <a:xfrm>
              <a:off x="4045" y="1524"/>
              <a:ext cx="227" cy="204"/>
              <a:chOff x="1405" y="756"/>
              <a:chExt cx="227" cy="204"/>
            </a:xfrm>
          </p:grpSpPr>
          <p:sp>
            <p:nvSpPr>
              <p:cNvPr id="1256734" name="Rectangle 286"/>
              <p:cNvSpPr>
                <a:spLocks noChangeArrowheads="1"/>
              </p:cNvSpPr>
              <p:nvPr/>
            </p:nvSpPr>
            <p:spPr bwMode="auto">
              <a:xfrm>
                <a:off x="1488" y="768"/>
                <a:ext cx="73" cy="174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3</a:t>
                </a:r>
                <a:endParaRPr lang="en-US" altLang="en-US" sz="1350">
                  <a:latin typeface="Times New Roman" charset="0"/>
                </a:endParaRPr>
              </a:p>
            </p:txBody>
          </p:sp>
          <p:sp>
            <p:nvSpPr>
              <p:cNvPr id="1256735" name="Oval 287"/>
              <p:cNvSpPr>
                <a:spLocks noChangeArrowheads="1"/>
              </p:cNvSpPr>
              <p:nvPr/>
            </p:nvSpPr>
            <p:spPr bwMode="auto">
              <a:xfrm>
                <a:off x="1405" y="756"/>
                <a:ext cx="227" cy="204"/>
              </a:xfrm>
              <a:prstGeom prst="ellipse">
                <a:avLst/>
              </a:prstGeom>
              <a:solidFill>
                <a:srgbClr val="00CC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56736" name="Rectangle 288"/>
            <p:cNvSpPr>
              <a:spLocks noChangeArrowheads="1"/>
            </p:cNvSpPr>
            <p:nvPr/>
          </p:nvSpPr>
          <p:spPr bwMode="auto">
            <a:xfrm>
              <a:off x="4128" y="1543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</p:grpSp>
      <p:sp>
        <p:nvSpPr>
          <p:cNvPr id="1256775" name="Text Box 327"/>
          <p:cNvSpPr txBox="1">
            <a:spLocks noChangeArrowheads="1"/>
          </p:cNvSpPr>
          <p:nvPr/>
        </p:nvSpPr>
        <p:spPr bwMode="auto">
          <a:xfrm>
            <a:off x="5883160" y="1539478"/>
            <a:ext cx="3658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>
                <a:solidFill>
                  <a:srgbClr val="FF3300"/>
                </a:solidFill>
                <a:sym typeface="Wingdings" charset="2"/>
              </a:rPr>
              <a:t></a:t>
            </a:r>
          </a:p>
        </p:txBody>
      </p:sp>
    </p:spTree>
    <p:extLst>
      <p:ext uri="{BB962C8B-B14F-4D97-AF65-F5344CB8AC3E}">
        <p14:creationId xmlns:p14="http://schemas.microsoft.com/office/powerpoint/2010/main" val="1599488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25" dirty="0"/>
              <a:t>Iteration 5</a:t>
            </a:r>
          </a:p>
        </p:txBody>
      </p:sp>
      <p:graphicFrame>
        <p:nvGraphicFramePr>
          <p:cNvPr id="1256799" name="Group 351"/>
          <p:cNvGraphicFramePr>
            <a:graphicFrameLocks noGrp="1"/>
          </p:cNvGraphicFramePr>
          <p:nvPr>
            <p:ph idx="1"/>
          </p:nvPr>
        </p:nvGraphicFramePr>
        <p:xfrm>
          <a:off x="1169894" y="2400300"/>
          <a:ext cx="6316757" cy="2293620"/>
        </p:xfrm>
        <a:graphic>
          <a:graphicData uri="http://schemas.openxmlformats.org/drawingml/2006/table">
            <a:tbl>
              <a:tblPr/>
              <a:tblGrid>
                <a:gridCol w="981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8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08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8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72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Iteration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sym typeface="Wingdings" charset="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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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{1,3}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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{1,2,3,6}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{1,2,3,4,6}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{1,2,3,4,5,6}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256517" name="Group 69"/>
          <p:cNvGrpSpPr>
            <a:grpSpLocks/>
          </p:cNvGrpSpPr>
          <p:nvPr/>
        </p:nvGrpSpPr>
        <p:grpSpPr bwMode="auto">
          <a:xfrm>
            <a:off x="3566833" y="857250"/>
            <a:ext cx="2400300" cy="1422797"/>
            <a:chOff x="432" y="720"/>
            <a:chExt cx="2016" cy="1195"/>
          </a:xfrm>
        </p:grpSpPr>
        <p:sp>
          <p:nvSpPr>
            <p:cNvPr id="1256518" name="Oval 70"/>
            <p:cNvSpPr>
              <a:spLocks noChangeArrowheads="1"/>
            </p:cNvSpPr>
            <p:nvPr/>
          </p:nvSpPr>
          <p:spPr bwMode="auto">
            <a:xfrm>
              <a:off x="441" y="752"/>
              <a:ext cx="227" cy="204"/>
            </a:xfrm>
            <a:prstGeom prst="ellipse">
              <a:avLst/>
            </a:prstGeom>
            <a:solidFill>
              <a:srgbClr val="00CC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519" name="Line 71"/>
            <p:cNvSpPr>
              <a:spLocks noChangeShapeType="1"/>
            </p:cNvSpPr>
            <p:nvPr/>
          </p:nvSpPr>
          <p:spPr bwMode="auto">
            <a:xfrm>
              <a:off x="671" y="849"/>
              <a:ext cx="71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20" name="Line 72"/>
            <p:cNvSpPr>
              <a:spLocks noChangeShapeType="1"/>
            </p:cNvSpPr>
            <p:nvPr/>
          </p:nvSpPr>
          <p:spPr bwMode="auto">
            <a:xfrm flipH="1">
              <a:off x="1392" y="960"/>
              <a:ext cx="64" cy="28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21" name="Line 73"/>
            <p:cNvSpPr>
              <a:spLocks noChangeShapeType="1"/>
            </p:cNvSpPr>
            <p:nvPr/>
          </p:nvSpPr>
          <p:spPr bwMode="auto">
            <a:xfrm>
              <a:off x="1398" y="1436"/>
              <a:ext cx="193" cy="21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22" name="Line 74"/>
            <p:cNvSpPr>
              <a:spLocks noChangeShapeType="1"/>
            </p:cNvSpPr>
            <p:nvPr/>
          </p:nvSpPr>
          <p:spPr bwMode="auto">
            <a:xfrm flipV="1">
              <a:off x="1748" y="1052"/>
              <a:ext cx="496" cy="60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23" name="Line 75"/>
            <p:cNvSpPr>
              <a:spLocks noChangeShapeType="1"/>
            </p:cNvSpPr>
            <p:nvPr/>
          </p:nvSpPr>
          <p:spPr bwMode="auto">
            <a:xfrm flipH="1" flipV="1">
              <a:off x="644" y="1702"/>
              <a:ext cx="911" cy="4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24" name="Line 76"/>
            <p:cNvSpPr>
              <a:spLocks noChangeShapeType="1"/>
            </p:cNvSpPr>
            <p:nvPr/>
          </p:nvSpPr>
          <p:spPr bwMode="auto">
            <a:xfrm>
              <a:off x="543" y="943"/>
              <a:ext cx="0" cy="6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25" name="Line 77"/>
            <p:cNvSpPr>
              <a:spLocks noChangeShapeType="1"/>
            </p:cNvSpPr>
            <p:nvPr/>
          </p:nvSpPr>
          <p:spPr bwMode="auto">
            <a:xfrm>
              <a:off x="616" y="919"/>
              <a:ext cx="635" cy="36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26" name="Rectangle 78"/>
            <p:cNvSpPr>
              <a:spLocks noChangeArrowheads="1"/>
            </p:cNvSpPr>
            <p:nvPr/>
          </p:nvSpPr>
          <p:spPr bwMode="auto">
            <a:xfrm>
              <a:off x="542" y="797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grpSp>
          <p:nvGrpSpPr>
            <p:cNvPr id="1256527" name="Group 79"/>
            <p:cNvGrpSpPr>
              <a:grpSpLocks/>
            </p:cNvGrpSpPr>
            <p:nvPr/>
          </p:nvGrpSpPr>
          <p:grpSpPr bwMode="auto">
            <a:xfrm>
              <a:off x="432" y="1536"/>
              <a:ext cx="227" cy="220"/>
              <a:chOff x="432" y="1536"/>
              <a:chExt cx="227" cy="220"/>
            </a:xfrm>
          </p:grpSpPr>
          <p:sp>
            <p:nvSpPr>
              <p:cNvPr id="1256528" name="Oval 80"/>
              <p:cNvSpPr>
                <a:spLocks noChangeArrowheads="1"/>
              </p:cNvSpPr>
              <p:nvPr/>
            </p:nvSpPr>
            <p:spPr bwMode="auto">
              <a:xfrm>
                <a:off x="432" y="1551"/>
                <a:ext cx="227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529" name="Rectangle 81"/>
              <p:cNvSpPr>
                <a:spLocks noChangeArrowheads="1"/>
              </p:cNvSpPr>
              <p:nvPr/>
            </p:nvSpPr>
            <p:spPr bwMode="auto">
              <a:xfrm>
                <a:off x="504" y="1536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2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530" name="Group 82"/>
            <p:cNvGrpSpPr>
              <a:grpSpLocks/>
            </p:cNvGrpSpPr>
            <p:nvPr/>
          </p:nvGrpSpPr>
          <p:grpSpPr bwMode="auto">
            <a:xfrm>
              <a:off x="1246" y="1229"/>
              <a:ext cx="227" cy="225"/>
              <a:chOff x="1246" y="1229"/>
              <a:chExt cx="227" cy="225"/>
            </a:xfrm>
          </p:grpSpPr>
          <p:sp>
            <p:nvSpPr>
              <p:cNvPr id="1256531" name="Oval 83"/>
              <p:cNvSpPr>
                <a:spLocks noChangeArrowheads="1"/>
              </p:cNvSpPr>
              <p:nvPr/>
            </p:nvSpPr>
            <p:spPr bwMode="auto">
              <a:xfrm>
                <a:off x="1246" y="1229"/>
                <a:ext cx="227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532" name="Rectangle 84"/>
              <p:cNvSpPr>
                <a:spLocks noChangeArrowheads="1"/>
              </p:cNvSpPr>
              <p:nvPr/>
            </p:nvSpPr>
            <p:spPr bwMode="auto">
              <a:xfrm>
                <a:off x="1349" y="1280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4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533" name="Group 85"/>
            <p:cNvGrpSpPr>
              <a:grpSpLocks/>
            </p:cNvGrpSpPr>
            <p:nvPr/>
          </p:nvGrpSpPr>
          <p:grpSpPr bwMode="auto">
            <a:xfrm>
              <a:off x="1550" y="1624"/>
              <a:ext cx="227" cy="229"/>
              <a:chOff x="1550" y="1624"/>
              <a:chExt cx="227" cy="229"/>
            </a:xfrm>
          </p:grpSpPr>
          <p:sp>
            <p:nvSpPr>
              <p:cNvPr id="1256534" name="Oval 86"/>
              <p:cNvSpPr>
                <a:spLocks noChangeArrowheads="1"/>
              </p:cNvSpPr>
              <p:nvPr/>
            </p:nvSpPr>
            <p:spPr bwMode="auto">
              <a:xfrm>
                <a:off x="1550" y="1624"/>
                <a:ext cx="227" cy="204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535" name="Rectangle 87"/>
              <p:cNvSpPr>
                <a:spLocks noChangeArrowheads="1"/>
              </p:cNvSpPr>
              <p:nvPr/>
            </p:nvSpPr>
            <p:spPr bwMode="auto">
              <a:xfrm>
                <a:off x="1653" y="1679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5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536" name="Group 88"/>
            <p:cNvGrpSpPr>
              <a:grpSpLocks/>
            </p:cNvGrpSpPr>
            <p:nvPr/>
          </p:nvGrpSpPr>
          <p:grpSpPr bwMode="auto">
            <a:xfrm>
              <a:off x="2222" y="888"/>
              <a:ext cx="226" cy="205"/>
              <a:chOff x="2222" y="888"/>
              <a:chExt cx="226" cy="205"/>
            </a:xfrm>
          </p:grpSpPr>
          <p:sp>
            <p:nvSpPr>
              <p:cNvPr id="1256537" name="Oval 89"/>
              <p:cNvSpPr>
                <a:spLocks noChangeArrowheads="1"/>
              </p:cNvSpPr>
              <p:nvPr/>
            </p:nvSpPr>
            <p:spPr bwMode="auto">
              <a:xfrm>
                <a:off x="2222" y="888"/>
                <a:ext cx="226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538" name="Rectangle 90"/>
              <p:cNvSpPr>
                <a:spLocks noChangeArrowheads="1"/>
              </p:cNvSpPr>
              <p:nvPr/>
            </p:nvSpPr>
            <p:spPr bwMode="auto">
              <a:xfrm>
                <a:off x="2316" y="912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6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sp>
          <p:nvSpPr>
            <p:cNvPr id="1256539" name="Rectangle 91"/>
            <p:cNvSpPr>
              <a:spLocks noChangeArrowheads="1"/>
            </p:cNvSpPr>
            <p:nvPr/>
          </p:nvSpPr>
          <p:spPr bwMode="auto">
            <a:xfrm>
              <a:off x="890" y="1345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40" name="Rectangle 92"/>
            <p:cNvSpPr>
              <a:spLocks noChangeArrowheads="1"/>
            </p:cNvSpPr>
            <p:nvPr/>
          </p:nvSpPr>
          <p:spPr bwMode="auto">
            <a:xfrm>
              <a:off x="1874" y="766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41" name="Rectangle 93"/>
            <p:cNvSpPr>
              <a:spLocks noChangeArrowheads="1"/>
            </p:cNvSpPr>
            <p:nvPr/>
          </p:nvSpPr>
          <p:spPr bwMode="auto">
            <a:xfrm>
              <a:off x="1469" y="1053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42" name="Rectangle 94"/>
            <p:cNvSpPr>
              <a:spLocks noChangeArrowheads="1"/>
            </p:cNvSpPr>
            <p:nvPr/>
          </p:nvSpPr>
          <p:spPr bwMode="auto">
            <a:xfrm>
              <a:off x="1534" y="1444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43" name="Rectangle 95"/>
            <p:cNvSpPr>
              <a:spLocks noChangeArrowheads="1"/>
            </p:cNvSpPr>
            <p:nvPr/>
          </p:nvSpPr>
          <p:spPr bwMode="auto">
            <a:xfrm>
              <a:off x="2049" y="1350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44" name="Rectangle 96"/>
            <p:cNvSpPr>
              <a:spLocks noChangeArrowheads="1"/>
            </p:cNvSpPr>
            <p:nvPr/>
          </p:nvSpPr>
          <p:spPr bwMode="auto">
            <a:xfrm>
              <a:off x="457" y="1178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45" name="Rectangle 97"/>
            <p:cNvSpPr>
              <a:spLocks noChangeArrowheads="1"/>
            </p:cNvSpPr>
            <p:nvPr/>
          </p:nvSpPr>
          <p:spPr bwMode="auto">
            <a:xfrm>
              <a:off x="963" y="1006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46" name="Rectangle 98"/>
            <p:cNvSpPr>
              <a:spLocks noChangeArrowheads="1"/>
            </p:cNvSpPr>
            <p:nvPr/>
          </p:nvSpPr>
          <p:spPr bwMode="auto">
            <a:xfrm>
              <a:off x="945" y="720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47" name="Rectangle 99"/>
            <p:cNvSpPr>
              <a:spLocks noChangeArrowheads="1"/>
            </p:cNvSpPr>
            <p:nvPr/>
          </p:nvSpPr>
          <p:spPr bwMode="auto">
            <a:xfrm>
              <a:off x="1102" y="1741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548" name="Line 100"/>
            <p:cNvSpPr>
              <a:spLocks noChangeShapeType="1"/>
            </p:cNvSpPr>
            <p:nvPr/>
          </p:nvSpPr>
          <p:spPr bwMode="auto">
            <a:xfrm>
              <a:off x="1584" y="857"/>
              <a:ext cx="625" cy="10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49" name="Line 101"/>
            <p:cNvSpPr>
              <a:spLocks noChangeShapeType="1"/>
            </p:cNvSpPr>
            <p:nvPr/>
          </p:nvSpPr>
          <p:spPr bwMode="auto">
            <a:xfrm flipH="1">
              <a:off x="624" y="1392"/>
              <a:ext cx="607" cy="21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56550" name="Group 102"/>
            <p:cNvGrpSpPr>
              <a:grpSpLocks/>
            </p:cNvGrpSpPr>
            <p:nvPr/>
          </p:nvGrpSpPr>
          <p:grpSpPr bwMode="auto">
            <a:xfrm>
              <a:off x="1405" y="756"/>
              <a:ext cx="227" cy="204"/>
              <a:chOff x="1405" y="756"/>
              <a:chExt cx="227" cy="204"/>
            </a:xfrm>
          </p:grpSpPr>
          <p:sp>
            <p:nvSpPr>
              <p:cNvPr id="1256551" name="Rectangle 103"/>
              <p:cNvSpPr>
                <a:spLocks noChangeArrowheads="1"/>
              </p:cNvSpPr>
              <p:nvPr/>
            </p:nvSpPr>
            <p:spPr bwMode="auto">
              <a:xfrm>
                <a:off x="1488" y="768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3</a:t>
                </a:r>
                <a:endParaRPr lang="en-US" altLang="en-US" sz="1350">
                  <a:latin typeface="Times New Roman" charset="0"/>
                </a:endParaRPr>
              </a:p>
            </p:txBody>
          </p:sp>
          <p:sp>
            <p:nvSpPr>
              <p:cNvPr id="1256552" name="Oval 104"/>
              <p:cNvSpPr>
                <a:spLocks noChangeArrowheads="1"/>
              </p:cNvSpPr>
              <p:nvPr/>
            </p:nvSpPr>
            <p:spPr bwMode="auto">
              <a:xfrm>
                <a:off x="1405" y="756"/>
                <a:ext cx="227" cy="204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56589" name="Group 141"/>
          <p:cNvGrpSpPr>
            <a:grpSpLocks/>
          </p:cNvGrpSpPr>
          <p:nvPr/>
        </p:nvGrpSpPr>
        <p:grpSpPr bwMode="auto">
          <a:xfrm>
            <a:off x="3566833" y="864394"/>
            <a:ext cx="2400300" cy="1422797"/>
            <a:chOff x="432" y="1494"/>
            <a:chExt cx="2016" cy="1195"/>
          </a:xfrm>
        </p:grpSpPr>
        <p:grpSp>
          <p:nvGrpSpPr>
            <p:cNvPr id="1256590" name="Group 142"/>
            <p:cNvGrpSpPr>
              <a:grpSpLocks/>
            </p:cNvGrpSpPr>
            <p:nvPr/>
          </p:nvGrpSpPr>
          <p:grpSpPr bwMode="auto">
            <a:xfrm>
              <a:off x="1405" y="1530"/>
              <a:ext cx="227" cy="204"/>
              <a:chOff x="1405" y="756"/>
              <a:chExt cx="227" cy="204"/>
            </a:xfrm>
          </p:grpSpPr>
          <p:sp>
            <p:nvSpPr>
              <p:cNvPr id="1256591" name="Rectangle 143"/>
              <p:cNvSpPr>
                <a:spLocks noChangeArrowheads="1"/>
              </p:cNvSpPr>
              <p:nvPr/>
            </p:nvSpPr>
            <p:spPr bwMode="auto">
              <a:xfrm>
                <a:off x="1488" y="768"/>
                <a:ext cx="73" cy="174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3</a:t>
                </a:r>
                <a:endParaRPr lang="en-US" altLang="en-US" sz="1350">
                  <a:latin typeface="Times New Roman" charset="0"/>
                </a:endParaRPr>
              </a:p>
            </p:txBody>
          </p:sp>
          <p:sp>
            <p:nvSpPr>
              <p:cNvPr id="1256592" name="Oval 144"/>
              <p:cNvSpPr>
                <a:spLocks noChangeArrowheads="1"/>
              </p:cNvSpPr>
              <p:nvPr/>
            </p:nvSpPr>
            <p:spPr bwMode="auto">
              <a:xfrm>
                <a:off x="1405" y="756"/>
                <a:ext cx="227" cy="204"/>
              </a:xfrm>
              <a:prstGeom prst="ellipse">
                <a:avLst/>
              </a:prstGeom>
              <a:solidFill>
                <a:srgbClr val="00CC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56593" name="Oval 145"/>
            <p:cNvSpPr>
              <a:spLocks noChangeArrowheads="1"/>
            </p:cNvSpPr>
            <p:nvPr/>
          </p:nvSpPr>
          <p:spPr bwMode="auto">
            <a:xfrm>
              <a:off x="441" y="1526"/>
              <a:ext cx="227" cy="204"/>
            </a:xfrm>
            <a:prstGeom prst="ellipse">
              <a:avLst/>
            </a:prstGeom>
            <a:solidFill>
              <a:srgbClr val="00CC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594" name="Line 146"/>
            <p:cNvSpPr>
              <a:spLocks noChangeShapeType="1"/>
            </p:cNvSpPr>
            <p:nvPr/>
          </p:nvSpPr>
          <p:spPr bwMode="auto">
            <a:xfrm>
              <a:off x="671" y="1623"/>
              <a:ext cx="711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95" name="Line 147"/>
            <p:cNvSpPr>
              <a:spLocks noChangeShapeType="1"/>
            </p:cNvSpPr>
            <p:nvPr/>
          </p:nvSpPr>
          <p:spPr bwMode="auto">
            <a:xfrm flipH="1">
              <a:off x="1392" y="1734"/>
              <a:ext cx="64" cy="282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96" name="Line 148"/>
            <p:cNvSpPr>
              <a:spLocks noChangeShapeType="1"/>
            </p:cNvSpPr>
            <p:nvPr/>
          </p:nvSpPr>
          <p:spPr bwMode="auto">
            <a:xfrm>
              <a:off x="1398" y="2210"/>
              <a:ext cx="193" cy="21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97" name="Line 149"/>
            <p:cNvSpPr>
              <a:spLocks noChangeShapeType="1"/>
            </p:cNvSpPr>
            <p:nvPr/>
          </p:nvSpPr>
          <p:spPr bwMode="auto">
            <a:xfrm flipV="1">
              <a:off x="1748" y="1826"/>
              <a:ext cx="496" cy="60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98" name="Line 150"/>
            <p:cNvSpPr>
              <a:spLocks noChangeShapeType="1"/>
            </p:cNvSpPr>
            <p:nvPr/>
          </p:nvSpPr>
          <p:spPr bwMode="auto">
            <a:xfrm flipH="1" flipV="1">
              <a:off x="644" y="2476"/>
              <a:ext cx="911" cy="4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599" name="Line 151"/>
            <p:cNvSpPr>
              <a:spLocks noChangeShapeType="1"/>
            </p:cNvSpPr>
            <p:nvPr/>
          </p:nvSpPr>
          <p:spPr bwMode="auto">
            <a:xfrm>
              <a:off x="543" y="1717"/>
              <a:ext cx="0" cy="612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00" name="Line 152"/>
            <p:cNvSpPr>
              <a:spLocks noChangeShapeType="1"/>
            </p:cNvSpPr>
            <p:nvPr/>
          </p:nvSpPr>
          <p:spPr bwMode="auto">
            <a:xfrm>
              <a:off x="616" y="1693"/>
              <a:ext cx="635" cy="360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01" name="Rectangle 153"/>
            <p:cNvSpPr>
              <a:spLocks noChangeArrowheads="1"/>
            </p:cNvSpPr>
            <p:nvPr/>
          </p:nvSpPr>
          <p:spPr bwMode="auto">
            <a:xfrm>
              <a:off x="542" y="1571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grpSp>
          <p:nvGrpSpPr>
            <p:cNvPr id="1256602" name="Group 154"/>
            <p:cNvGrpSpPr>
              <a:grpSpLocks/>
            </p:cNvGrpSpPr>
            <p:nvPr/>
          </p:nvGrpSpPr>
          <p:grpSpPr bwMode="auto">
            <a:xfrm>
              <a:off x="432" y="2310"/>
              <a:ext cx="227" cy="220"/>
              <a:chOff x="432" y="1536"/>
              <a:chExt cx="227" cy="220"/>
            </a:xfrm>
          </p:grpSpPr>
          <p:sp>
            <p:nvSpPr>
              <p:cNvPr id="1256603" name="Oval 155"/>
              <p:cNvSpPr>
                <a:spLocks noChangeArrowheads="1"/>
              </p:cNvSpPr>
              <p:nvPr/>
            </p:nvSpPr>
            <p:spPr bwMode="auto">
              <a:xfrm>
                <a:off x="432" y="1551"/>
                <a:ext cx="227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604" name="Rectangle 156"/>
              <p:cNvSpPr>
                <a:spLocks noChangeArrowheads="1"/>
              </p:cNvSpPr>
              <p:nvPr/>
            </p:nvSpPr>
            <p:spPr bwMode="auto">
              <a:xfrm>
                <a:off x="504" y="1536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2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605" name="Group 157"/>
            <p:cNvGrpSpPr>
              <a:grpSpLocks/>
            </p:cNvGrpSpPr>
            <p:nvPr/>
          </p:nvGrpSpPr>
          <p:grpSpPr bwMode="auto">
            <a:xfrm>
              <a:off x="1246" y="2003"/>
              <a:ext cx="227" cy="225"/>
              <a:chOff x="1246" y="1229"/>
              <a:chExt cx="227" cy="225"/>
            </a:xfrm>
          </p:grpSpPr>
          <p:sp>
            <p:nvSpPr>
              <p:cNvPr id="1256606" name="Oval 158"/>
              <p:cNvSpPr>
                <a:spLocks noChangeArrowheads="1"/>
              </p:cNvSpPr>
              <p:nvPr/>
            </p:nvSpPr>
            <p:spPr bwMode="auto">
              <a:xfrm>
                <a:off x="1246" y="1229"/>
                <a:ext cx="227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607" name="Rectangle 159"/>
              <p:cNvSpPr>
                <a:spLocks noChangeArrowheads="1"/>
              </p:cNvSpPr>
              <p:nvPr/>
            </p:nvSpPr>
            <p:spPr bwMode="auto">
              <a:xfrm>
                <a:off x="1349" y="1280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4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608" name="Group 160"/>
            <p:cNvGrpSpPr>
              <a:grpSpLocks/>
            </p:cNvGrpSpPr>
            <p:nvPr/>
          </p:nvGrpSpPr>
          <p:grpSpPr bwMode="auto">
            <a:xfrm>
              <a:off x="1550" y="2398"/>
              <a:ext cx="227" cy="229"/>
              <a:chOff x="1550" y="1624"/>
              <a:chExt cx="227" cy="229"/>
            </a:xfrm>
          </p:grpSpPr>
          <p:sp>
            <p:nvSpPr>
              <p:cNvPr id="1256609" name="Oval 161"/>
              <p:cNvSpPr>
                <a:spLocks noChangeArrowheads="1"/>
              </p:cNvSpPr>
              <p:nvPr/>
            </p:nvSpPr>
            <p:spPr bwMode="auto">
              <a:xfrm>
                <a:off x="1550" y="1624"/>
                <a:ext cx="227" cy="204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610" name="Rectangle 162"/>
              <p:cNvSpPr>
                <a:spLocks noChangeArrowheads="1"/>
              </p:cNvSpPr>
              <p:nvPr/>
            </p:nvSpPr>
            <p:spPr bwMode="auto">
              <a:xfrm>
                <a:off x="1653" y="1679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5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611" name="Group 163"/>
            <p:cNvGrpSpPr>
              <a:grpSpLocks/>
            </p:cNvGrpSpPr>
            <p:nvPr/>
          </p:nvGrpSpPr>
          <p:grpSpPr bwMode="auto">
            <a:xfrm>
              <a:off x="2222" y="1662"/>
              <a:ext cx="226" cy="205"/>
              <a:chOff x="2222" y="888"/>
              <a:chExt cx="226" cy="205"/>
            </a:xfrm>
          </p:grpSpPr>
          <p:sp>
            <p:nvSpPr>
              <p:cNvPr id="1256612" name="Oval 164"/>
              <p:cNvSpPr>
                <a:spLocks noChangeArrowheads="1"/>
              </p:cNvSpPr>
              <p:nvPr/>
            </p:nvSpPr>
            <p:spPr bwMode="auto">
              <a:xfrm>
                <a:off x="2222" y="888"/>
                <a:ext cx="226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613" name="Rectangle 165"/>
              <p:cNvSpPr>
                <a:spLocks noChangeArrowheads="1"/>
              </p:cNvSpPr>
              <p:nvPr/>
            </p:nvSpPr>
            <p:spPr bwMode="auto">
              <a:xfrm>
                <a:off x="2316" y="912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6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sp>
          <p:nvSpPr>
            <p:cNvPr id="1256614" name="Rectangle 166"/>
            <p:cNvSpPr>
              <a:spLocks noChangeArrowheads="1"/>
            </p:cNvSpPr>
            <p:nvPr/>
          </p:nvSpPr>
          <p:spPr bwMode="auto">
            <a:xfrm>
              <a:off x="890" y="2119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15" name="Rectangle 167"/>
            <p:cNvSpPr>
              <a:spLocks noChangeArrowheads="1"/>
            </p:cNvSpPr>
            <p:nvPr/>
          </p:nvSpPr>
          <p:spPr bwMode="auto">
            <a:xfrm>
              <a:off x="1874" y="1540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16" name="Rectangle 168"/>
            <p:cNvSpPr>
              <a:spLocks noChangeArrowheads="1"/>
            </p:cNvSpPr>
            <p:nvPr/>
          </p:nvSpPr>
          <p:spPr bwMode="auto">
            <a:xfrm>
              <a:off x="1469" y="1827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17" name="Rectangle 169"/>
            <p:cNvSpPr>
              <a:spLocks noChangeArrowheads="1"/>
            </p:cNvSpPr>
            <p:nvPr/>
          </p:nvSpPr>
          <p:spPr bwMode="auto">
            <a:xfrm>
              <a:off x="1534" y="2218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18" name="Rectangle 170"/>
            <p:cNvSpPr>
              <a:spLocks noChangeArrowheads="1"/>
            </p:cNvSpPr>
            <p:nvPr/>
          </p:nvSpPr>
          <p:spPr bwMode="auto">
            <a:xfrm>
              <a:off x="2049" y="2124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19" name="Rectangle 171"/>
            <p:cNvSpPr>
              <a:spLocks noChangeArrowheads="1"/>
            </p:cNvSpPr>
            <p:nvPr/>
          </p:nvSpPr>
          <p:spPr bwMode="auto">
            <a:xfrm>
              <a:off x="457" y="1952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20" name="Rectangle 172"/>
            <p:cNvSpPr>
              <a:spLocks noChangeArrowheads="1"/>
            </p:cNvSpPr>
            <p:nvPr/>
          </p:nvSpPr>
          <p:spPr bwMode="auto">
            <a:xfrm>
              <a:off x="963" y="1780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21" name="Rectangle 173"/>
            <p:cNvSpPr>
              <a:spLocks noChangeArrowheads="1"/>
            </p:cNvSpPr>
            <p:nvPr/>
          </p:nvSpPr>
          <p:spPr bwMode="auto">
            <a:xfrm>
              <a:off x="945" y="1494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22" name="Rectangle 174"/>
            <p:cNvSpPr>
              <a:spLocks noChangeArrowheads="1"/>
            </p:cNvSpPr>
            <p:nvPr/>
          </p:nvSpPr>
          <p:spPr bwMode="auto">
            <a:xfrm>
              <a:off x="1102" y="2515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23" name="Line 175"/>
            <p:cNvSpPr>
              <a:spLocks noChangeShapeType="1"/>
            </p:cNvSpPr>
            <p:nvPr/>
          </p:nvSpPr>
          <p:spPr bwMode="auto">
            <a:xfrm>
              <a:off x="1584" y="1631"/>
              <a:ext cx="625" cy="103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24" name="Line 176"/>
            <p:cNvSpPr>
              <a:spLocks noChangeShapeType="1"/>
            </p:cNvSpPr>
            <p:nvPr/>
          </p:nvSpPr>
          <p:spPr bwMode="auto">
            <a:xfrm flipH="1">
              <a:off x="624" y="2166"/>
              <a:ext cx="607" cy="21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25" name="Rectangle 177"/>
            <p:cNvSpPr>
              <a:spLocks noChangeArrowheads="1"/>
            </p:cNvSpPr>
            <p:nvPr/>
          </p:nvSpPr>
          <p:spPr bwMode="auto">
            <a:xfrm>
              <a:off x="1488" y="1555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</p:grpSp>
      <p:grpSp>
        <p:nvGrpSpPr>
          <p:cNvPr id="1256663" name="Group 215"/>
          <p:cNvGrpSpPr>
            <a:grpSpLocks/>
          </p:cNvGrpSpPr>
          <p:nvPr/>
        </p:nvGrpSpPr>
        <p:grpSpPr bwMode="auto">
          <a:xfrm>
            <a:off x="3566833" y="857250"/>
            <a:ext cx="2400300" cy="1422797"/>
            <a:chOff x="3120" y="2790"/>
            <a:chExt cx="2016" cy="1195"/>
          </a:xfrm>
        </p:grpSpPr>
        <p:sp>
          <p:nvSpPr>
            <p:cNvPr id="1256664" name="Oval 216"/>
            <p:cNvSpPr>
              <a:spLocks noChangeArrowheads="1"/>
            </p:cNvSpPr>
            <p:nvPr/>
          </p:nvSpPr>
          <p:spPr bwMode="auto">
            <a:xfrm>
              <a:off x="3129" y="2822"/>
              <a:ext cx="227" cy="204"/>
            </a:xfrm>
            <a:prstGeom prst="ellipse">
              <a:avLst/>
            </a:prstGeom>
            <a:solidFill>
              <a:srgbClr val="00CC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665" name="Line 217"/>
            <p:cNvSpPr>
              <a:spLocks noChangeShapeType="1"/>
            </p:cNvSpPr>
            <p:nvPr/>
          </p:nvSpPr>
          <p:spPr bwMode="auto">
            <a:xfrm>
              <a:off x="3359" y="2919"/>
              <a:ext cx="711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66" name="Line 218"/>
            <p:cNvSpPr>
              <a:spLocks noChangeShapeType="1"/>
            </p:cNvSpPr>
            <p:nvPr/>
          </p:nvSpPr>
          <p:spPr bwMode="auto">
            <a:xfrm flipH="1">
              <a:off x="4080" y="3030"/>
              <a:ext cx="64" cy="282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67" name="Line 219"/>
            <p:cNvSpPr>
              <a:spLocks noChangeShapeType="1"/>
            </p:cNvSpPr>
            <p:nvPr/>
          </p:nvSpPr>
          <p:spPr bwMode="auto">
            <a:xfrm>
              <a:off x="4086" y="3506"/>
              <a:ext cx="193" cy="21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68" name="Line 220"/>
            <p:cNvSpPr>
              <a:spLocks noChangeShapeType="1"/>
            </p:cNvSpPr>
            <p:nvPr/>
          </p:nvSpPr>
          <p:spPr bwMode="auto">
            <a:xfrm flipV="1">
              <a:off x="4436" y="3122"/>
              <a:ext cx="496" cy="603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69" name="Line 221"/>
            <p:cNvSpPr>
              <a:spLocks noChangeShapeType="1"/>
            </p:cNvSpPr>
            <p:nvPr/>
          </p:nvSpPr>
          <p:spPr bwMode="auto">
            <a:xfrm flipH="1" flipV="1">
              <a:off x="3332" y="3772"/>
              <a:ext cx="911" cy="47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70" name="Line 222"/>
            <p:cNvSpPr>
              <a:spLocks noChangeShapeType="1"/>
            </p:cNvSpPr>
            <p:nvPr/>
          </p:nvSpPr>
          <p:spPr bwMode="auto">
            <a:xfrm>
              <a:off x="3231" y="3013"/>
              <a:ext cx="0" cy="61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71" name="Line 223"/>
            <p:cNvSpPr>
              <a:spLocks noChangeShapeType="1"/>
            </p:cNvSpPr>
            <p:nvPr/>
          </p:nvSpPr>
          <p:spPr bwMode="auto">
            <a:xfrm>
              <a:off x="3304" y="2989"/>
              <a:ext cx="635" cy="360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72" name="Rectangle 224"/>
            <p:cNvSpPr>
              <a:spLocks noChangeArrowheads="1"/>
            </p:cNvSpPr>
            <p:nvPr/>
          </p:nvSpPr>
          <p:spPr bwMode="auto">
            <a:xfrm>
              <a:off x="3230" y="2867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grpSp>
          <p:nvGrpSpPr>
            <p:cNvPr id="1256673" name="Group 225"/>
            <p:cNvGrpSpPr>
              <a:grpSpLocks/>
            </p:cNvGrpSpPr>
            <p:nvPr/>
          </p:nvGrpSpPr>
          <p:grpSpPr bwMode="auto">
            <a:xfrm>
              <a:off x="3120" y="3606"/>
              <a:ext cx="227" cy="220"/>
              <a:chOff x="432" y="1536"/>
              <a:chExt cx="227" cy="220"/>
            </a:xfrm>
          </p:grpSpPr>
          <p:sp>
            <p:nvSpPr>
              <p:cNvPr id="1256674" name="Oval 226"/>
              <p:cNvSpPr>
                <a:spLocks noChangeArrowheads="1"/>
              </p:cNvSpPr>
              <p:nvPr/>
            </p:nvSpPr>
            <p:spPr bwMode="auto">
              <a:xfrm>
                <a:off x="432" y="1551"/>
                <a:ext cx="227" cy="205"/>
              </a:xfrm>
              <a:prstGeom prst="ellipse">
                <a:avLst/>
              </a:prstGeom>
              <a:solidFill>
                <a:srgbClr val="00CC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675" name="Rectangle 227"/>
              <p:cNvSpPr>
                <a:spLocks noChangeArrowheads="1"/>
              </p:cNvSpPr>
              <p:nvPr/>
            </p:nvSpPr>
            <p:spPr bwMode="auto">
              <a:xfrm>
                <a:off x="504" y="1536"/>
                <a:ext cx="73" cy="174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2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676" name="Group 228"/>
            <p:cNvGrpSpPr>
              <a:grpSpLocks/>
            </p:cNvGrpSpPr>
            <p:nvPr/>
          </p:nvGrpSpPr>
          <p:grpSpPr bwMode="auto">
            <a:xfrm>
              <a:off x="3934" y="3299"/>
              <a:ext cx="227" cy="225"/>
              <a:chOff x="1246" y="1229"/>
              <a:chExt cx="227" cy="225"/>
            </a:xfrm>
          </p:grpSpPr>
          <p:sp>
            <p:nvSpPr>
              <p:cNvPr id="1256677" name="Oval 229"/>
              <p:cNvSpPr>
                <a:spLocks noChangeArrowheads="1"/>
              </p:cNvSpPr>
              <p:nvPr/>
            </p:nvSpPr>
            <p:spPr bwMode="auto">
              <a:xfrm>
                <a:off x="1246" y="1229"/>
                <a:ext cx="227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678" name="Rectangle 230"/>
              <p:cNvSpPr>
                <a:spLocks noChangeArrowheads="1"/>
              </p:cNvSpPr>
              <p:nvPr/>
            </p:nvSpPr>
            <p:spPr bwMode="auto">
              <a:xfrm>
                <a:off x="1349" y="1280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4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679" name="Group 231"/>
            <p:cNvGrpSpPr>
              <a:grpSpLocks/>
            </p:cNvGrpSpPr>
            <p:nvPr/>
          </p:nvGrpSpPr>
          <p:grpSpPr bwMode="auto">
            <a:xfrm>
              <a:off x="4238" y="3694"/>
              <a:ext cx="227" cy="229"/>
              <a:chOff x="1550" y="1624"/>
              <a:chExt cx="227" cy="229"/>
            </a:xfrm>
          </p:grpSpPr>
          <p:sp>
            <p:nvSpPr>
              <p:cNvPr id="1256680" name="Oval 232"/>
              <p:cNvSpPr>
                <a:spLocks noChangeArrowheads="1"/>
              </p:cNvSpPr>
              <p:nvPr/>
            </p:nvSpPr>
            <p:spPr bwMode="auto">
              <a:xfrm>
                <a:off x="1550" y="1624"/>
                <a:ext cx="227" cy="204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681" name="Rectangle 233"/>
              <p:cNvSpPr>
                <a:spLocks noChangeArrowheads="1"/>
              </p:cNvSpPr>
              <p:nvPr/>
            </p:nvSpPr>
            <p:spPr bwMode="auto">
              <a:xfrm>
                <a:off x="1653" y="1679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5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682" name="Group 234"/>
            <p:cNvGrpSpPr>
              <a:grpSpLocks/>
            </p:cNvGrpSpPr>
            <p:nvPr/>
          </p:nvGrpSpPr>
          <p:grpSpPr bwMode="auto">
            <a:xfrm>
              <a:off x="4910" y="2958"/>
              <a:ext cx="226" cy="205"/>
              <a:chOff x="2222" y="888"/>
              <a:chExt cx="226" cy="205"/>
            </a:xfrm>
          </p:grpSpPr>
          <p:sp>
            <p:nvSpPr>
              <p:cNvPr id="1256683" name="Oval 235"/>
              <p:cNvSpPr>
                <a:spLocks noChangeArrowheads="1"/>
              </p:cNvSpPr>
              <p:nvPr/>
            </p:nvSpPr>
            <p:spPr bwMode="auto">
              <a:xfrm>
                <a:off x="2222" y="888"/>
                <a:ext cx="226" cy="205"/>
              </a:xfrm>
              <a:prstGeom prst="ellipse">
                <a:avLst/>
              </a:prstGeom>
              <a:solidFill>
                <a:srgbClr val="00CC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684" name="Rectangle 236"/>
              <p:cNvSpPr>
                <a:spLocks noChangeArrowheads="1"/>
              </p:cNvSpPr>
              <p:nvPr/>
            </p:nvSpPr>
            <p:spPr bwMode="auto">
              <a:xfrm>
                <a:off x="2316" y="912"/>
                <a:ext cx="73" cy="174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6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sp>
          <p:nvSpPr>
            <p:cNvPr id="1256685" name="Rectangle 237"/>
            <p:cNvSpPr>
              <a:spLocks noChangeArrowheads="1"/>
            </p:cNvSpPr>
            <p:nvPr/>
          </p:nvSpPr>
          <p:spPr bwMode="auto">
            <a:xfrm>
              <a:off x="3578" y="3415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86" name="Rectangle 238"/>
            <p:cNvSpPr>
              <a:spLocks noChangeArrowheads="1"/>
            </p:cNvSpPr>
            <p:nvPr/>
          </p:nvSpPr>
          <p:spPr bwMode="auto">
            <a:xfrm>
              <a:off x="4562" y="2836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87" name="Rectangle 239"/>
            <p:cNvSpPr>
              <a:spLocks noChangeArrowheads="1"/>
            </p:cNvSpPr>
            <p:nvPr/>
          </p:nvSpPr>
          <p:spPr bwMode="auto">
            <a:xfrm>
              <a:off x="4157" y="3123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88" name="Rectangle 240"/>
            <p:cNvSpPr>
              <a:spLocks noChangeArrowheads="1"/>
            </p:cNvSpPr>
            <p:nvPr/>
          </p:nvSpPr>
          <p:spPr bwMode="auto">
            <a:xfrm>
              <a:off x="4222" y="3514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89" name="Rectangle 241"/>
            <p:cNvSpPr>
              <a:spLocks noChangeArrowheads="1"/>
            </p:cNvSpPr>
            <p:nvPr/>
          </p:nvSpPr>
          <p:spPr bwMode="auto">
            <a:xfrm>
              <a:off x="4737" y="3420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90" name="Rectangle 242"/>
            <p:cNvSpPr>
              <a:spLocks noChangeArrowheads="1"/>
            </p:cNvSpPr>
            <p:nvPr/>
          </p:nvSpPr>
          <p:spPr bwMode="auto">
            <a:xfrm>
              <a:off x="3145" y="3248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91" name="Rectangle 243"/>
            <p:cNvSpPr>
              <a:spLocks noChangeArrowheads="1"/>
            </p:cNvSpPr>
            <p:nvPr/>
          </p:nvSpPr>
          <p:spPr bwMode="auto">
            <a:xfrm>
              <a:off x="3651" y="3076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92" name="Rectangle 244"/>
            <p:cNvSpPr>
              <a:spLocks noChangeArrowheads="1"/>
            </p:cNvSpPr>
            <p:nvPr/>
          </p:nvSpPr>
          <p:spPr bwMode="auto">
            <a:xfrm>
              <a:off x="3633" y="2790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93" name="Rectangle 245"/>
            <p:cNvSpPr>
              <a:spLocks noChangeArrowheads="1"/>
            </p:cNvSpPr>
            <p:nvPr/>
          </p:nvSpPr>
          <p:spPr bwMode="auto">
            <a:xfrm>
              <a:off x="3790" y="3811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694" name="Line 246"/>
            <p:cNvSpPr>
              <a:spLocks noChangeShapeType="1"/>
            </p:cNvSpPr>
            <p:nvPr/>
          </p:nvSpPr>
          <p:spPr bwMode="auto">
            <a:xfrm>
              <a:off x="4272" y="2927"/>
              <a:ext cx="625" cy="103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695" name="Line 247"/>
            <p:cNvSpPr>
              <a:spLocks noChangeShapeType="1"/>
            </p:cNvSpPr>
            <p:nvPr/>
          </p:nvSpPr>
          <p:spPr bwMode="auto">
            <a:xfrm flipH="1">
              <a:off x="3312" y="3462"/>
              <a:ext cx="607" cy="219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56696" name="Group 248"/>
            <p:cNvGrpSpPr>
              <a:grpSpLocks/>
            </p:cNvGrpSpPr>
            <p:nvPr/>
          </p:nvGrpSpPr>
          <p:grpSpPr bwMode="auto">
            <a:xfrm>
              <a:off x="4093" y="2826"/>
              <a:ext cx="227" cy="204"/>
              <a:chOff x="1405" y="756"/>
              <a:chExt cx="227" cy="204"/>
            </a:xfrm>
          </p:grpSpPr>
          <p:sp>
            <p:nvSpPr>
              <p:cNvPr id="1256697" name="Rectangle 249"/>
              <p:cNvSpPr>
                <a:spLocks noChangeArrowheads="1"/>
              </p:cNvSpPr>
              <p:nvPr/>
            </p:nvSpPr>
            <p:spPr bwMode="auto">
              <a:xfrm>
                <a:off x="1488" y="768"/>
                <a:ext cx="73" cy="174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3</a:t>
                </a:r>
                <a:endParaRPr lang="en-US" altLang="en-US" sz="1350">
                  <a:latin typeface="Times New Roman" charset="0"/>
                </a:endParaRPr>
              </a:p>
            </p:txBody>
          </p:sp>
          <p:sp>
            <p:nvSpPr>
              <p:cNvPr id="1256698" name="Oval 250"/>
              <p:cNvSpPr>
                <a:spLocks noChangeArrowheads="1"/>
              </p:cNvSpPr>
              <p:nvPr/>
            </p:nvSpPr>
            <p:spPr bwMode="auto">
              <a:xfrm>
                <a:off x="1405" y="756"/>
                <a:ext cx="227" cy="204"/>
              </a:xfrm>
              <a:prstGeom prst="ellipse">
                <a:avLst/>
              </a:prstGeom>
              <a:solidFill>
                <a:srgbClr val="00CC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56699" name="Rectangle 251"/>
            <p:cNvSpPr>
              <a:spLocks noChangeArrowheads="1"/>
            </p:cNvSpPr>
            <p:nvPr/>
          </p:nvSpPr>
          <p:spPr bwMode="auto">
            <a:xfrm>
              <a:off x="4176" y="2845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</p:grpSp>
      <p:grpSp>
        <p:nvGrpSpPr>
          <p:cNvPr id="1256737" name="Group 289"/>
          <p:cNvGrpSpPr>
            <a:grpSpLocks/>
          </p:cNvGrpSpPr>
          <p:nvPr/>
        </p:nvGrpSpPr>
        <p:grpSpPr bwMode="auto">
          <a:xfrm>
            <a:off x="3566833" y="864394"/>
            <a:ext cx="2400300" cy="1422797"/>
            <a:chOff x="3072" y="102"/>
            <a:chExt cx="2016" cy="1195"/>
          </a:xfrm>
        </p:grpSpPr>
        <p:sp>
          <p:nvSpPr>
            <p:cNvPr id="1256738" name="Oval 290"/>
            <p:cNvSpPr>
              <a:spLocks noChangeArrowheads="1"/>
            </p:cNvSpPr>
            <p:nvPr/>
          </p:nvSpPr>
          <p:spPr bwMode="auto">
            <a:xfrm>
              <a:off x="3081" y="134"/>
              <a:ext cx="227" cy="204"/>
            </a:xfrm>
            <a:prstGeom prst="ellipse">
              <a:avLst/>
            </a:prstGeom>
            <a:solidFill>
              <a:srgbClr val="00CC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739" name="Line 291"/>
            <p:cNvSpPr>
              <a:spLocks noChangeShapeType="1"/>
            </p:cNvSpPr>
            <p:nvPr/>
          </p:nvSpPr>
          <p:spPr bwMode="auto">
            <a:xfrm>
              <a:off x="3311" y="231"/>
              <a:ext cx="711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740" name="Line 292"/>
            <p:cNvSpPr>
              <a:spLocks noChangeShapeType="1"/>
            </p:cNvSpPr>
            <p:nvPr/>
          </p:nvSpPr>
          <p:spPr bwMode="auto">
            <a:xfrm flipH="1">
              <a:off x="4032" y="342"/>
              <a:ext cx="64" cy="28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741" name="Line 293"/>
            <p:cNvSpPr>
              <a:spLocks noChangeShapeType="1"/>
            </p:cNvSpPr>
            <p:nvPr/>
          </p:nvSpPr>
          <p:spPr bwMode="auto">
            <a:xfrm>
              <a:off x="4038" y="818"/>
              <a:ext cx="193" cy="21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742" name="Line 294"/>
            <p:cNvSpPr>
              <a:spLocks noChangeShapeType="1"/>
            </p:cNvSpPr>
            <p:nvPr/>
          </p:nvSpPr>
          <p:spPr bwMode="auto">
            <a:xfrm flipV="1">
              <a:off x="4388" y="434"/>
              <a:ext cx="496" cy="603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743" name="Line 295"/>
            <p:cNvSpPr>
              <a:spLocks noChangeShapeType="1"/>
            </p:cNvSpPr>
            <p:nvPr/>
          </p:nvSpPr>
          <p:spPr bwMode="auto">
            <a:xfrm flipH="1" flipV="1">
              <a:off x="3284" y="1084"/>
              <a:ext cx="911" cy="47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744" name="Line 296"/>
            <p:cNvSpPr>
              <a:spLocks noChangeShapeType="1"/>
            </p:cNvSpPr>
            <p:nvPr/>
          </p:nvSpPr>
          <p:spPr bwMode="auto">
            <a:xfrm>
              <a:off x="3183" y="325"/>
              <a:ext cx="0" cy="61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745" name="Line 297"/>
            <p:cNvSpPr>
              <a:spLocks noChangeShapeType="1"/>
            </p:cNvSpPr>
            <p:nvPr/>
          </p:nvSpPr>
          <p:spPr bwMode="auto">
            <a:xfrm>
              <a:off x="3256" y="301"/>
              <a:ext cx="635" cy="360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746" name="Rectangle 298"/>
            <p:cNvSpPr>
              <a:spLocks noChangeArrowheads="1"/>
            </p:cNvSpPr>
            <p:nvPr/>
          </p:nvSpPr>
          <p:spPr bwMode="auto">
            <a:xfrm>
              <a:off x="3182" y="179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grpSp>
          <p:nvGrpSpPr>
            <p:cNvPr id="1256747" name="Group 299"/>
            <p:cNvGrpSpPr>
              <a:grpSpLocks/>
            </p:cNvGrpSpPr>
            <p:nvPr/>
          </p:nvGrpSpPr>
          <p:grpSpPr bwMode="auto">
            <a:xfrm>
              <a:off x="3072" y="918"/>
              <a:ext cx="227" cy="220"/>
              <a:chOff x="432" y="1536"/>
              <a:chExt cx="227" cy="220"/>
            </a:xfrm>
          </p:grpSpPr>
          <p:sp>
            <p:nvSpPr>
              <p:cNvPr id="1256748" name="Oval 300"/>
              <p:cNvSpPr>
                <a:spLocks noChangeArrowheads="1"/>
              </p:cNvSpPr>
              <p:nvPr/>
            </p:nvSpPr>
            <p:spPr bwMode="auto">
              <a:xfrm>
                <a:off x="432" y="1551"/>
                <a:ext cx="227" cy="205"/>
              </a:xfrm>
              <a:prstGeom prst="ellipse">
                <a:avLst/>
              </a:prstGeom>
              <a:solidFill>
                <a:srgbClr val="00CC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749" name="Rectangle 301"/>
              <p:cNvSpPr>
                <a:spLocks noChangeArrowheads="1"/>
              </p:cNvSpPr>
              <p:nvPr/>
            </p:nvSpPr>
            <p:spPr bwMode="auto">
              <a:xfrm>
                <a:off x="504" y="1536"/>
                <a:ext cx="73" cy="174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2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750" name="Group 302"/>
            <p:cNvGrpSpPr>
              <a:grpSpLocks/>
            </p:cNvGrpSpPr>
            <p:nvPr/>
          </p:nvGrpSpPr>
          <p:grpSpPr bwMode="auto">
            <a:xfrm>
              <a:off x="3886" y="611"/>
              <a:ext cx="227" cy="225"/>
              <a:chOff x="1246" y="1229"/>
              <a:chExt cx="227" cy="225"/>
            </a:xfrm>
          </p:grpSpPr>
          <p:sp>
            <p:nvSpPr>
              <p:cNvPr id="1256751" name="Oval 303"/>
              <p:cNvSpPr>
                <a:spLocks noChangeArrowheads="1"/>
              </p:cNvSpPr>
              <p:nvPr/>
            </p:nvSpPr>
            <p:spPr bwMode="auto">
              <a:xfrm>
                <a:off x="1246" y="1229"/>
                <a:ext cx="227" cy="205"/>
              </a:xfrm>
              <a:prstGeom prst="ellipse">
                <a:avLst/>
              </a:prstGeom>
              <a:solidFill>
                <a:srgbClr val="00CC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752" name="Rectangle 304"/>
              <p:cNvSpPr>
                <a:spLocks noChangeArrowheads="1"/>
              </p:cNvSpPr>
              <p:nvPr/>
            </p:nvSpPr>
            <p:spPr bwMode="auto">
              <a:xfrm>
                <a:off x="1349" y="1280"/>
                <a:ext cx="73" cy="174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4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753" name="Group 305"/>
            <p:cNvGrpSpPr>
              <a:grpSpLocks/>
            </p:cNvGrpSpPr>
            <p:nvPr/>
          </p:nvGrpSpPr>
          <p:grpSpPr bwMode="auto">
            <a:xfrm>
              <a:off x="4190" y="1006"/>
              <a:ext cx="227" cy="229"/>
              <a:chOff x="1550" y="1624"/>
              <a:chExt cx="227" cy="229"/>
            </a:xfrm>
          </p:grpSpPr>
          <p:sp>
            <p:nvSpPr>
              <p:cNvPr id="1256754" name="Oval 306"/>
              <p:cNvSpPr>
                <a:spLocks noChangeArrowheads="1"/>
              </p:cNvSpPr>
              <p:nvPr/>
            </p:nvSpPr>
            <p:spPr bwMode="auto">
              <a:xfrm>
                <a:off x="1550" y="1624"/>
                <a:ext cx="227" cy="204"/>
              </a:xfrm>
              <a:prstGeom prst="ellipse">
                <a:avLst/>
              </a:prstGeom>
              <a:solidFill>
                <a:srgbClr val="00CC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755" name="Rectangle 307"/>
              <p:cNvSpPr>
                <a:spLocks noChangeArrowheads="1"/>
              </p:cNvSpPr>
              <p:nvPr/>
            </p:nvSpPr>
            <p:spPr bwMode="auto">
              <a:xfrm>
                <a:off x="1653" y="1679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5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256756" name="Group 308"/>
            <p:cNvGrpSpPr>
              <a:grpSpLocks/>
            </p:cNvGrpSpPr>
            <p:nvPr/>
          </p:nvGrpSpPr>
          <p:grpSpPr bwMode="auto">
            <a:xfrm>
              <a:off x="4862" y="270"/>
              <a:ext cx="226" cy="205"/>
              <a:chOff x="2222" y="888"/>
              <a:chExt cx="226" cy="205"/>
            </a:xfrm>
          </p:grpSpPr>
          <p:sp>
            <p:nvSpPr>
              <p:cNvPr id="1256757" name="Oval 309"/>
              <p:cNvSpPr>
                <a:spLocks noChangeArrowheads="1"/>
              </p:cNvSpPr>
              <p:nvPr/>
            </p:nvSpPr>
            <p:spPr bwMode="auto">
              <a:xfrm>
                <a:off x="2222" y="888"/>
                <a:ext cx="226" cy="205"/>
              </a:xfrm>
              <a:prstGeom prst="ellipse">
                <a:avLst/>
              </a:prstGeom>
              <a:solidFill>
                <a:srgbClr val="00CC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758" name="Rectangle 310"/>
              <p:cNvSpPr>
                <a:spLocks noChangeArrowheads="1"/>
              </p:cNvSpPr>
              <p:nvPr/>
            </p:nvSpPr>
            <p:spPr bwMode="auto">
              <a:xfrm>
                <a:off x="2316" y="912"/>
                <a:ext cx="73" cy="174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6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sp>
          <p:nvSpPr>
            <p:cNvPr id="1256759" name="Rectangle 311"/>
            <p:cNvSpPr>
              <a:spLocks noChangeArrowheads="1"/>
            </p:cNvSpPr>
            <p:nvPr/>
          </p:nvSpPr>
          <p:spPr bwMode="auto">
            <a:xfrm>
              <a:off x="3530" y="727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760" name="Rectangle 312"/>
            <p:cNvSpPr>
              <a:spLocks noChangeArrowheads="1"/>
            </p:cNvSpPr>
            <p:nvPr/>
          </p:nvSpPr>
          <p:spPr bwMode="auto">
            <a:xfrm>
              <a:off x="4514" y="148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761" name="Rectangle 313"/>
            <p:cNvSpPr>
              <a:spLocks noChangeArrowheads="1"/>
            </p:cNvSpPr>
            <p:nvPr/>
          </p:nvSpPr>
          <p:spPr bwMode="auto">
            <a:xfrm>
              <a:off x="4109" y="435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762" name="Rectangle 314"/>
            <p:cNvSpPr>
              <a:spLocks noChangeArrowheads="1"/>
            </p:cNvSpPr>
            <p:nvPr/>
          </p:nvSpPr>
          <p:spPr bwMode="auto">
            <a:xfrm>
              <a:off x="4174" y="826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763" name="Rectangle 315"/>
            <p:cNvSpPr>
              <a:spLocks noChangeArrowheads="1"/>
            </p:cNvSpPr>
            <p:nvPr/>
          </p:nvSpPr>
          <p:spPr bwMode="auto">
            <a:xfrm>
              <a:off x="4689" y="732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764" name="Rectangle 316"/>
            <p:cNvSpPr>
              <a:spLocks noChangeArrowheads="1"/>
            </p:cNvSpPr>
            <p:nvPr/>
          </p:nvSpPr>
          <p:spPr bwMode="auto">
            <a:xfrm>
              <a:off x="3097" y="560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765" name="Rectangle 317"/>
            <p:cNvSpPr>
              <a:spLocks noChangeArrowheads="1"/>
            </p:cNvSpPr>
            <p:nvPr/>
          </p:nvSpPr>
          <p:spPr bwMode="auto">
            <a:xfrm>
              <a:off x="3603" y="388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766" name="Rectangle 318"/>
            <p:cNvSpPr>
              <a:spLocks noChangeArrowheads="1"/>
            </p:cNvSpPr>
            <p:nvPr/>
          </p:nvSpPr>
          <p:spPr bwMode="auto">
            <a:xfrm>
              <a:off x="3585" y="102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767" name="Rectangle 319"/>
            <p:cNvSpPr>
              <a:spLocks noChangeArrowheads="1"/>
            </p:cNvSpPr>
            <p:nvPr/>
          </p:nvSpPr>
          <p:spPr bwMode="auto">
            <a:xfrm>
              <a:off x="3742" y="1123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256768" name="Line 320"/>
            <p:cNvSpPr>
              <a:spLocks noChangeShapeType="1"/>
            </p:cNvSpPr>
            <p:nvPr/>
          </p:nvSpPr>
          <p:spPr bwMode="auto">
            <a:xfrm>
              <a:off x="4224" y="239"/>
              <a:ext cx="625" cy="103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769" name="Line 321"/>
            <p:cNvSpPr>
              <a:spLocks noChangeShapeType="1"/>
            </p:cNvSpPr>
            <p:nvPr/>
          </p:nvSpPr>
          <p:spPr bwMode="auto">
            <a:xfrm flipH="1">
              <a:off x="3264" y="774"/>
              <a:ext cx="607" cy="219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56770" name="Group 322"/>
            <p:cNvGrpSpPr>
              <a:grpSpLocks/>
            </p:cNvGrpSpPr>
            <p:nvPr/>
          </p:nvGrpSpPr>
          <p:grpSpPr bwMode="auto">
            <a:xfrm>
              <a:off x="4045" y="138"/>
              <a:ext cx="227" cy="204"/>
              <a:chOff x="1405" y="756"/>
              <a:chExt cx="227" cy="204"/>
            </a:xfrm>
          </p:grpSpPr>
          <p:sp>
            <p:nvSpPr>
              <p:cNvPr id="1256771" name="Rectangle 323"/>
              <p:cNvSpPr>
                <a:spLocks noChangeArrowheads="1"/>
              </p:cNvSpPr>
              <p:nvPr/>
            </p:nvSpPr>
            <p:spPr bwMode="auto">
              <a:xfrm>
                <a:off x="1488" y="768"/>
                <a:ext cx="73" cy="174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3</a:t>
                </a:r>
                <a:endParaRPr lang="en-US" altLang="en-US" sz="1350">
                  <a:latin typeface="Times New Roman" charset="0"/>
                </a:endParaRPr>
              </a:p>
            </p:txBody>
          </p:sp>
          <p:sp>
            <p:nvSpPr>
              <p:cNvPr id="1256772" name="Oval 324"/>
              <p:cNvSpPr>
                <a:spLocks noChangeArrowheads="1"/>
              </p:cNvSpPr>
              <p:nvPr/>
            </p:nvSpPr>
            <p:spPr bwMode="auto">
              <a:xfrm>
                <a:off x="1405" y="756"/>
                <a:ext cx="227" cy="204"/>
              </a:xfrm>
              <a:prstGeom prst="ellipse">
                <a:avLst/>
              </a:prstGeom>
              <a:solidFill>
                <a:srgbClr val="00CC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56773" name="Rectangle 325"/>
            <p:cNvSpPr>
              <a:spLocks noChangeArrowheads="1"/>
            </p:cNvSpPr>
            <p:nvPr/>
          </p:nvSpPr>
          <p:spPr bwMode="auto">
            <a:xfrm>
              <a:off x="4128" y="157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</p:grpSp>
      <p:sp>
        <p:nvSpPr>
          <p:cNvPr id="1256776" name="Text Box 328"/>
          <p:cNvSpPr txBox="1">
            <a:spLocks noChangeArrowheads="1"/>
          </p:cNvSpPr>
          <p:nvPr/>
        </p:nvSpPr>
        <p:spPr bwMode="auto">
          <a:xfrm>
            <a:off x="5267741" y="1762967"/>
            <a:ext cx="3658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>
                <a:solidFill>
                  <a:srgbClr val="FF3300"/>
                </a:solidFill>
                <a:sym typeface="Wingdings" charset="2"/>
              </a:rPr>
              <a:t></a:t>
            </a:r>
          </a:p>
        </p:txBody>
      </p:sp>
    </p:spTree>
    <p:extLst>
      <p:ext uri="{BB962C8B-B14F-4D97-AF65-F5344CB8AC3E}">
        <p14:creationId xmlns:p14="http://schemas.microsoft.com/office/powerpoint/2010/main" val="206360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1114" name="Group 90"/>
          <p:cNvGrpSpPr>
            <a:grpSpLocks/>
          </p:cNvGrpSpPr>
          <p:nvPr/>
        </p:nvGrpSpPr>
        <p:grpSpPr bwMode="auto">
          <a:xfrm>
            <a:off x="1189276" y="1333500"/>
            <a:ext cx="3918347" cy="1078707"/>
            <a:chOff x="1160" y="781"/>
            <a:chExt cx="3109" cy="906"/>
          </a:xfrm>
        </p:grpSpPr>
        <p:sp>
          <p:nvSpPr>
            <p:cNvPr id="641030" name="Oval 6"/>
            <p:cNvSpPr>
              <a:spLocks noChangeArrowheads="1"/>
            </p:cNvSpPr>
            <p:nvPr/>
          </p:nvSpPr>
          <p:spPr bwMode="auto">
            <a:xfrm>
              <a:off x="3179" y="781"/>
              <a:ext cx="293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031" name="Rectangle 7"/>
            <p:cNvSpPr>
              <a:spLocks noChangeArrowheads="1"/>
            </p:cNvSpPr>
            <p:nvPr/>
          </p:nvSpPr>
          <p:spPr bwMode="auto">
            <a:xfrm>
              <a:off x="3286" y="834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3</a:t>
              </a:r>
              <a:endParaRPr lang="en-US" altLang="en-US" sz="1050"/>
            </a:p>
          </p:txBody>
        </p:sp>
        <p:sp>
          <p:nvSpPr>
            <p:cNvPr id="641032" name="Oval 8"/>
            <p:cNvSpPr>
              <a:spLocks noChangeArrowheads="1"/>
            </p:cNvSpPr>
            <p:nvPr/>
          </p:nvSpPr>
          <p:spPr bwMode="auto">
            <a:xfrm>
              <a:off x="1585" y="781"/>
              <a:ext cx="294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033" name="Rectangle 9"/>
            <p:cNvSpPr>
              <a:spLocks noChangeArrowheads="1"/>
            </p:cNvSpPr>
            <p:nvPr/>
          </p:nvSpPr>
          <p:spPr bwMode="auto">
            <a:xfrm>
              <a:off x="1693" y="834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</a:t>
              </a:r>
              <a:endParaRPr lang="en-US" altLang="en-US" sz="1050"/>
            </a:p>
          </p:txBody>
        </p:sp>
        <p:sp>
          <p:nvSpPr>
            <p:cNvPr id="641034" name="Oval 10"/>
            <p:cNvSpPr>
              <a:spLocks noChangeArrowheads="1"/>
            </p:cNvSpPr>
            <p:nvPr/>
          </p:nvSpPr>
          <p:spPr bwMode="auto">
            <a:xfrm>
              <a:off x="2370" y="781"/>
              <a:ext cx="293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035" name="Rectangle 11"/>
            <p:cNvSpPr>
              <a:spLocks noChangeArrowheads="1"/>
            </p:cNvSpPr>
            <p:nvPr/>
          </p:nvSpPr>
          <p:spPr bwMode="auto">
            <a:xfrm>
              <a:off x="2477" y="834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2</a:t>
              </a:r>
              <a:endParaRPr lang="en-US" altLang="en-US" sz="1050"/>
            </a:p>
          </p:txBody>
        </p:sp>
        <p:sp>
          <p:nvSpPr>
            <p:cNvPr id="641036" name="Oval 12"/>
            <p:cNvSpPr>
              <a:spLocks noChangeArrowheads="1"/>
            </p:cNvSpPr>
            <p:nvPr/>
          </p:nvSpPr>
          <p:spPr bwMode="auto">
            <a:xfrm>
              <a:off x="3976" y="781"/>
              <a:ext cx="293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037" name="Rectangle 13"/>
            <p:cNvSpPr>
              <a:spLocks noChangeArrowheads="1"/>
            </p:cNvSpPr>
            <p:nvPr/>
          </p:nvSpPr>
          <p:spPr bwMode="auto">
            <a:xfrm>
              <a:off x="4083" y="834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4</a:t>
              </a:r>
              <a:endParaRPr lang="en-US" altLang="en-US" sz="1050"/>
            </a:p>
          </p:txBody>
        </p:sp>
        <p:sp>
          <p:nvSpPr>
            <p:cNvPr id="641038" name="Line 14"/>
            <p:cNvSpPr>
              <a:spLocks noChangeShapeType="1"/>
            </p:cNvSpPr>
            <p:nvPr/>
          </p:nvSpPr>
          <p:spPr bwMode="auto">
            <a:xfrm>
              <a:off x="1883" y="908"/>
              <a:ext cx="47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039" name="Line 15"/>
            <p:cNvSpPr>
              <a:spLocks noChangeShapeType="1"/>
            </p:cNvSpPr>
            <p:nvPr/>
          </p:nvSpPr>
          <p:spPr bwMode="auto">
            <a:xfrm>
              <a:off x="2680" y="908"/>
              <a:ext cx="47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040" name="Line 16"/>
            <p:cNvSpPr>
              <a:spLocks noChangeShapeType="1"/>
            </p:cNvSpPr>
            <p:nvPr/>
          </p:nvSpPr>
          <p:spPr bwMode="auto">
            <a:xfrm>
              <a:off x="3488" y="908"/>
              <a:ext cx="47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041" name="Rectangle 17"/>
            <p:cNvSpPr>
              <a:spLocks noChangeArrowheads="1"/>
            </p:cNvSpPr>
            <p:nvPr/>
          </p:nvSpPr>
          <p:spPr bwMode="auto">
            <a:xfrm>
              <a:off x="2061" y="94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</a:t>
              </a:r>
              <a:endParaRPr lang="en-US" altLang="en-US" sz="1050"/>
            </a:p>
          </p:txBody>
        </p:sp>
        <p:sp>
          <p:nvSpPr>
            <p:cNvPr id="641042" name="Rectangle 18"/>
            <p:cNvSpPr>
              <a:spLocks noChangeArrowheads="1"/>
            </p:cNvSpPr>
            <p:nvPr/>
          </p:nvSpPr>
          <p:spPr bwMode="auto">
            <a:xfrm>
              <a:off x="2881" y="94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</a:t>
              </a:r>
              <a:endParaRPr lang="en-US" altLang="en-US" sz="1050"/>
            </a:p>
          </p:txBody>
        </p:sp>
        <p:sp>
          <p:nvSpPr>
            <p:cNvPr id="641043" name="Rectangle 19"/>
            <p:cNvSpPr>
              <a:spLocks noChangeArrowheads="1"/>
            </p:cNvSpPr>
            <p:nvPr/>
          </p:nvSpPr>
          <p:spPr bwMode="auto">
            <a:xfrm>
              <a:off x="3714" y="94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</a:t>
              </a:r>
              <a:endParaRPr lang="en-US" altLang="en-US" sz="1050"/>
            </a:p>
          </p:txBody>
        </p:sp>
        <p:sp>
          <p:nvSpPr>
            <p:cNvPr id="641044" name="Oval 20"/>
            <p:cNvSpPr>
              <a:spLocks noChangeArrowheads="1"/>
            </p:cNvSpPr>
            <p:nvPr/>
          </p:nvSpPr>
          <p:spPr bwMode="auto">
            <a:xfrm>
              <a:off x="3172" y="1289"/>
              <a:ext cx="293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045" name="Rectangle 21"/>
            <p:cNvSpPr>
              <a:spLocks noChangeArrowheads="1"/>
            </p:cNvSpPr>
            <p:nvPr/>
          </p:nvSpPr>
          <p:spPr bwMode="auto">
            <a:xfrm>
              <a:off x="3279" y="134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3</a:t>
              </a:r>
              <a:endParaRPr lang="en-US" altLang="en-US" sz="1050"/>
            </a:p>
          </p:txBody>
        </p:sp>
        <p:sp>
          <p:nvSpPr>
            <p:cNvPr id="641046" name="Oval 22"/>
            <p:cNvSpPr>
              <a:spLocks noChangeArrowheads="1"/>
            </p:cNvSpPr>
            <p:nvPr/>
          </p:nvSpPr>
          <p:spPr bwMode="auto">
            <a:xfrm>
              <a:off x="1580" y="1289"/>
              <a:ext cx="294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047" name="Rectangle 23"/>
            <p:cNvSpPr>
              <a:spLocks noChangeArrowheads="1"/>
            </p:cNvSpPr>
            <p:nvPr/>
          </p:nvSpPr>
          <p:spPr bwMode="auto">
            <a:xfrm>
              <a:off x="1688" y="134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</a:t>
              </a:r>
              <a:endParaRPr lang="en-US" altLang="en-US" sz="1050"/>
            </a:p>
          </p:txBody>
        </p:sp>
        <p:sp>
          <p:nvSpPr>
            <p:cNvPr id="641048" name="Oval 24"/>
            <p:cNvSpPr>
              <a:spLocks noChangeArrowheads="1"/>
            </p:cNvSpPr>
            <p:nvPr/>
          </p:nvSpPr>
          <p:spPr bwMode="auto">
            <a:xfrm>
              <a:off x="2364" y="1289"/>
              <a:ext cx="293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049" name="Rectangle 25"/>
            <p:cNvSpPr>
              <a:spLocks noChangeArrowheads="1"/>
            </p:cNvSpPr>
            <p:nvPr/>
          </p:nvSpPr>
          <p:spPr bwMode="auto">
            <a:xfrm>
              <a:off x="2472" y="134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2</a:t>
              </a:r>
              <a:endParaRPr lang="en-US" altLang="en-US" sz="1050"/>
            </a:p>
          </p:txBody>
        </p:sp>
        <p:sp>
          <p:nvSpPr>
            <p:cNvPr id="641050" name="Oval 26"/>
            <p:cNvSpPr>
              <a:spLocks noChangeArrowheads="1"/>
            </p:cNvSpPr>
            <p:nvPr/>
          </p:nvSpPr>
          <p:spPr bwMode="auto">
            <a:xfrm>
              <a:off x="3967" y="1289"/>
              <a:ext cx="294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051" name="Rectangle 27"/>
            <p:cNvSpPr>
              <a:spLocks noChangeArrowheads="1"/>
            </p:cNvSpPr>
            <p:nvPr/>
          </p:nvSpPr>
          <p:spPr bwMode="auto">
            <a:xfrm>
              <a:off x="4074" y="134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4</a:t>
              </a:r>
              <a:endParaRPr lang="en-US" altLang="en-US" sz="1050"/>
            </a:p>
          </p:txBody>
        </p:sp>
        <p:sp>
          <p:nvSpPr>
            <p:cNvPr id="641052" name="Line 28"/>
            <p:cNvSpPr>
              <a:spLocks noChangeShapeType="1"/>
            </p:cNvSpPr>
            <p:nvPr/>
          </p:nvSpPr>
          <p:spPr bwMode="auto">
            <a:xfrm>
              <a:off x="1878" y="1416"/>
              <a:ext cx="47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053" name="Line 29"/>
            <p:cNvSpPr>
              <a:spLocks noChangeShapeType="1"/>
            </p:cNvSpPr>
            <p:nvPr/>
          </p:nvSpPr>
          <p:spPr bwMode="auto">
            <a:xfrm>
              <a:off x="2673" y="1416"/>
              <a:ext cx="47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054" name="Line 30"/>
            <p:cNvSpPr>
              <a:spLocks noChangeShapeType="1"/>
            </p:cNvSpPr>
            <p:nvPr/>
          </p:nvSpPr>
          <p:spPr bwMode="auto">
            <a:xfrm>
              <a:off x="3481" y="1416"/>
              <a:ext cx="15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055" name="Rectangle 31"/>
            <p:cNvSpPr>
              <a:spLocks noChangeArrowheads="1"/>
            </p:cNvSpPr>
            <p:nvPr/>
          </p:nvSpPr>
          <p:spPr bwMode="auto">
            <a:xfrm>
              <a:off x="2055" y="1449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</a:t>
              </a:r>
              <a:endParaRPr lang="en-US" altLang="en-US" sz="1050"/>
            </a:p>
          </p:txBody>
        </p:sp>
        <p:sp>
          <p:nvSpPr>
            <p:cNvPr id="641056" name="Rectangle 32"/>
            <p:cNvSpPr>
              <a:spLocks noChangeArrowheads="1"/>
            </p:cNvSpPr>
            <p:nvPr/>
          </p:nvSpPr>
          <p:spPr bwMode="auto">
            <a:xfrm>
              <a:off x="2876" y="1449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</a:t>
              </a:r>
              <a:endParaRPr lang="en-US" altLang="en-US" sz="1050"/>
            </a:p>
          </p:txBody>
        </p:sp>
        <p:sp>
          <p:nvSpPr>
            <p:cNvPr id="641057" name="Rectangle 33"/>
            <p:cNvSpPr>
              <a:spLocks noChangeArrowheads="1"/>
            </p:cNvSpPr>
            <p:nvPr/>
          </p:nvSpPr>
          <p:spPr bwMode="auto">
            <a:xfrm>
              <a:off x="3683" y="1344"/>
              <a:ext cx="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X</a:t>
              </a:r>
              <a:endParaRPr lang="en-US" altLang="en-US" sz="1050"/>
            </a:p>
          </p:txBody>
        </p:sp>
        <p:sp>
          <p:nvSpPr>
            <p:cNvPr id="641058" name="Line 34"/>
            <p:cNvSpPr>
              <a:spLocks noChangeShapeType="1"/>
            </p:cNvSpPr>
            <p:nvPr/>
          </p:nvSpPr>
          <p:spPr bwMode="auto">
            <a:xfrm>
              <a:off x="3814" y="1416"/>
              <a:ext cx="157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059" name="Text Box 35"/>
            <p:cNvSpPr txBox="1">
              <a:spLocks noChangeArrowheads="1"/>
            </p:cNvSpPr>
            <p:nvPr/>
          </p:nvSpPr>
          <p:spPr bwMode="auto">
            <a:xfrm>
              <a:off x="1185" y="823"/>
              <a:ext cx="299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/>
                <a:t>(a)</a:t>
              </a:r>
              <a:endParaRPr lang="en-US" altLang="en-US" sz="1050"/>
            </a:p>
          </p:txBody>
        </p:sp>
        <p:sp>
          <p:nvSpPr>
            <p:cNvPr id="641060" name="Text Box 36"/>
            <p:cNvSpPr txBox="1">
              <a:spLocks noChangeArrowheads="1"/>
            </p:cNvSpPr>
            <p:nvPr/>
          </p:nvSpPr>
          <p:spPr bwMode="auto">
            <a:xfrm>
              <a:off x="1160" y="1299"/>
              <a:ext cx="29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/>
                <a:t>(b)</a:t>
              </a:r>
              <a:endParaRPr lang="en-US" altLang="en-US" sz="1050"/>
            </a:p>
          </p:txBody>
        </p:sp>
      </p:grpSp>
      <p:sp>
        <p:nvSpPr>
          <p:cNvPr id="641113" name="Rectangle 89"/>
          <p:cNvSpPr>
            <a:spLocks noGrp="1" noChangeArrowheads="1"/>
          </p:cNvSpPr>
          <p:nvPr>
            <p:ph type="title"/>
          </p:nvPr>
        </p:nvSpPr>
        <p:spPr>
          <a:xfrm>
            <a:off x="601012" y="34290"/>
            <a:ext cx="5594048" cy="765175"/>
          </a:xfrm>
        </p:spPr>
        <p:txBody>
          <a:bodyPr/>
          <a:lstStyle/>
          <a:p>
            <a:r>
              <a:rPr lang="en-US" altLang="en-US"/>
              <a:t>Counting to Infinity Problem</a:t>
            </a:r>
          </a:p>
        </p:txBody>
      </p:sp>
      <p:sp>
        <p:nvSpPr>
          <p:cNvPr id="641115" name="Text Box 91"/>
          <p:cNvSpPr txBox="1">
            <a:spLocks noChangeArrowheads="1"/>
          </p:cNvSpPr>
          <p:nvPr/>
        </p:nvSpPr>
        <p:spPr bwMode="auto">
          <a:xfrm>
            <a:off x="1189276" y="2802031"/>
            <a:ext cx="44622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Clr>
                <a:schemeClr val="bg1"/>
              </a:buClr>
            </a:pPr>
            <a:r>
              <a:rPr lang="en-US" altLang="en-US"/>
              <a:t>Destination/root </a:t>
            </a:r>
            <a:r>
              <a:rPr lang="en-US" altLang="en-US" dirty="0"/>
              <a:t>is </a:t>
            </a:r>
            <a:r>
              <a:rPr lang="en-US" altLang="en-US"/>
              <a:t>node 4; link (3,4) fails.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0087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2"/>
          <p:cNvSpPr>
            <a:spLocks noGrp="1" noChangeArrowheads="1"/>
          </p:cNvSpPr>
          <p:nvPr>
            <p:ph type="title"/>
          </p:nvPr>
        </p:nvSpPr>
        <p:spPr>
          <a:xfrm>
            <a:off x="753034" y="91677"/>
            <a:ext cx="7194177" cy="607569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charset="-128"/>
              </a:rPr>
              <a:t>Shortest-Path Tree from node 1 to other nodes</a:t>
            </a:r>
          </a:p>
        </p:txBody>
      </p:sp>
      <p:grpSp>
        <p:nvGrpSpPr>
          <p:cNvPr id="167938" name="Group 105"/>
          <p:cNvGrpSpPr>
            <a:grpSpLocks/>
          </p:cNvGrpSpPr>
          <p:nvPr/>
        </p:nvGrpSpPr>
        <p:grpSpPr bwMode="auto">
          <a:xfrm>
            <a:off x="1205893" y="1724585"/>
            <a:ext cx="2400300" cy="1422797"/>
            <a:chOff x="432" y="240"/>
            <a:chExt cx="2016" cy="1195"/>
          </a:xfrm>
        </p:grpSpPr>
        <p:sp>
          <p:nvSpPr>
            <p:cNvPr id="168124" name="Oval 106"/>
            <p:cNvSpPr>
              <a:spLocks noChangeArrowheads="1"/>
            </p:cNvSpPr>
            <p:nvPr/>
          </p:nvSpPr>
          <p:spPr bwMode="auto">
            <a:xfrm>
              <a:off x="441" y="272"/>
              <a:ext cx="227" cy="204"/>
            </a:xfrm>
            <a:prstGeom prst="ellipse">
              <a:avLst/>
            </a:prstGeom>
            <a:solidFill>
              <a:srgbClr val="00CC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68125" name="Line 107"/>
            <p:cNvSpPr>
              <a:spLocks noChangeShapeType="1"/>
            </p:cNvSpPr>
            <p:nvPr/>
          </p:nvSpPr>
          <p:spPr bwMode="auto">
            <a:xfrm>
              <a:off x="671" y="369"/>
              <a:ext cx="711" cy="0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126" name="Line 108"/>
            <p:cNvSpPr>
              <a:spLocks noChangeShapeType="1"/>
            </p:cNvSpPr>
            <p:nvPr/>
          </p:nvSpPr>
          <p:spPr bwMode="auto">
            <a:xfrm flipH="1">
              <a:off x="1392" y="480"/>
              <a:ext cx="64" cy="28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127" name="Line 109"/>
            <p:cNvSpPr>
              <a:spLocks noChangeShapeType="1"/>
            </p:cNvSpPr>
            <p:nvPr/>
          </p:nvSpPr>
          <p:spPr bwMode="auto">
            <a:xfrm>
              <a:off x="1398" y="956"/>
              <a:ext cx="193" cy="21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128" name="Line 110"/>
            <p:cNvSpPr>
              <a:spLocks noChangeShapeType="1"/>
            </p:cNvSpPr>
            <p:nvPr/>
          </p:nvSpPr>
          <p:spPr bwMode="auto">
            <a:xfrm flipV="1">
              <a:off x="1748" y="572"/>
              <a:ext cx="496" cy="60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129" name="Line 111"/>
            <p:cNvSpPr>
              <a:spLocks noChangeShapeType="1"/>
            </p:cNvSpPr>
            <p:nvPr/>
          </p:nvSpPr>
          <p:spPr bwMode="auto">
            <a:xfrm flipH="1" flipV="1">
              <a:off x="644" y="1222"/>
              <a:ext cx="911" cy="4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130" name="Line 112"/>
            <p:cNvSpPr>
              <a:spLocks noChangeShapeType="1"/>
            </p:cNvSpPr>
            <p:nvPr/>
          </p:nvSpPr>
          <p:spPr bwMode="auto">
            <a:xfrm>
              <a:off x="543" y="463"/>
              <a:ext cx="0" cy="612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131" name="Line 113"/>
            <p:cNvSpPr>
              <a:spLocks noChangeShapeType="1"/>
            </p:cNvSpPr>
            <p:nvPr/>
          </p:nvSpPr>
          <p:spPr bwMode="auto">
            <a:xfrm>
              <a:off x="616" y="439"/>
              <a:ext cx="635" cy="360"/>
            </a:xfrm>
            <a:prstGeom prst="line">
              <a:avLst/>
            </a:prstGeom>
            <a:noFill/>
            <a:ln w="222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132" name="Rectangle 114"/>
            <p:cNvSpPr>
              <a:spLocks noChangeArrowheads="1"/>
            </p:cNvSpPr>
            <p:nvPr/>
          </p:nvSpPr>
          <p:spPr bwMode="auto">
            <a:xfrm>
              <a:off x="542" y="317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grpSp>
          <p:nvGrpSpPr>
            <p:cNvPr id="168133" name="Group 115"/>
            <p:cNvGrpSpPr>
              <a:grpSpLocks/>
            </p:cNvGrpSpPr>
            <p:nvPr/>
          </p:nvGrpSpPr>
          <p:grpSpPr bwMode="auto">
            <a:xfrm>
              <a:off x="432" y="1056"/>
              <a:ext cx="227" cy="220"/>
              <a:chOff x="432" y="1536"/>
              <a:chExt cx="227" cy="220"/>
            </a:xfrm>
          </p:grpSpPr>
          <p:sp>
            <p:nvSpPr>
              <p:cNvPr id="168157" name="Oval 116"/>
              <p:cNvSpPr>
                <a:spLocks noChangeArrowheads="1"/>
              </p:cNvSpPr>
              <p:nvPr/>
            </p:nvSpPr>
            <p:spPr bwMode="auto">
              <a:xfrm>
                <a:off x="432" y="1551"/>
                <a:ext cx="227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buClrTx/>
                  <a:buFont typeface="Wingdings" charset="2"/>
                  <a:buNone/>
                </a:pPr>
                <a:endParaRPr lang="en-US" altLang="en-US" sz="1500"/>
              </a:p>
            </p:txBody>
          </p:sp>
          <p:sp>
            <p:nvSpPr>
              <p:cNvPr id="168158" name="Rectangle 117"/>
              <p:cNvSpPr>
                <a:spLocks noChangeArrowheads="1"/>
              </p:cNvSpPr>
              <p:nvPr/>
            </p:nvSpPr>
            <p:spPr bwMode="auto">
              <a:xfrm>
                <a:off x="504" y="1536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2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68134" name="Group 118"/>
            <p:cNvGrpSpPr>
              <a:grpSpLocks/>
            </p:cNvGrpSpPr>
            <p:nvPr/>
          </p:nvGrpSpPr>
          <p:grpSpPr bwMode="auto">
            <a:xfrm>
              <a:off x="1246" y="749"/>
              <a:ext cx="227" cy="225"/>
              <a:chOff x="1246" y="1229"/>
              <a:chExt cx="227" cy="225"/>
            </a:xfrm>
          </p:grpSpPr>
          <p:sp>
            <p:nvSpPr>
              <p:cNvPr id="168155" name="Oval 119"/>
              <p:cNvSpPr>
                <a:spLocks noChangeArrowheads="1"/>
              </p:cNvSpPr>
              <p:nvPr/>
            </p:nvSpPr>
            <p:spPr bwMode="auto">
              <a:xfrm>
                <a:off x="1246" y="1229"/>
                <a:ext cx="227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buClrTx/>
                  <a:buFont typeface="Wingdings" charset="2"/>
                  <a:buNone/>
                </a:pPr>
                <a:endParaRPr lang="en-US" altLang="en-US" sz="1500"/>
              </a:p>
            </p:txBody>
          </p:sp>
          <p:sp>
            <p:nvSpPr>
              <p:cNvPr id="168156" name="Rectangle 120"/>
              <p:cNvSpPr>
                <a:spLocks noChangeArrowheads="1"/>
              </p:cNvSpPr>
              <p:nvPr/>
            </p:nvSpPr>
            <p:spPr bwMode="auto">
              <a:xfrm>
                <a:off x="1349" y="1280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4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68135" name="Group 121"/>
            <p:cNvGrpSpPr>
              <a:grpSpLocks/>
            </p:cNvGrpSpPr>
            <p:nvPr/>
          </p:nvGrpSpPr>
          <p:grpSpPr bwMode="auto">
            <a:xfrm>
              <a:off x="1550" y="1144"/>
              <a:ext cx="227" cy="229"/>
              <a:chOff x="1550" y="1624"/>
              <a:chExt cx="227" cy="229"/>
            </a:xfrm>
          </p:grpSpPr>
          <p:sp>
            <p:nvSpPr>
              <p:cNvPr id="168153" name="Oval 122"/>
              <p:cNvSpPr>
                <a:spLocks noChangeArrowheads="1"/>
              </p:cNvSpPr>
              <p:nvPr/>
            </p:nvSpPr>
            <p:spPr bwMode="auto">
              <a:xfrm>
                <a:off x="1550" y="1624"/>
                <a:ext cx="227" cy="204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buClrTx/>
                  <a:buFont typeface="Wingdings" charset="2"/>
                  <a:buNone/>
                </a:pPr>
                <a:endParaRPr lang="en-US" altLang="en-US" sz="1500"/>
              </a:p>
            </p:txBody>
          </p:sp>
          <p:sp>
            <p:nvSpPr>
              <p:cNvPr id="168154" name="Rectangle 123"/>
              <p:cNvSpPr>
                <a:spLocks noChangeArrowheads="1"/>
              </p:cNvSpPr>
              <p:nvPr/>
            </p:nvSpPr>
            <p:spPr bwMode="auto">
              <a:xfrm>
                <a:off x="1653" y="1679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5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grpSp>
          <p:nvGrpSpPr>
            <p:cNvPr id="168136" name="Group 124"/>
            <p:cNvGrpSpPr>
              <a:grpSpLocks/>
            </p:cNvGrpSpPr>
            <p:nvPr/>
          </p:nvGrpSpPr>
          <p:grpSpPr bwMode="auto">
            <a:xfrm>
              <a:off x="2222" y="408"/>
              <a:ext cx="226" cy="205"/>
              <a:chOff x="2222" y="888"/>
              <a:chExt cx="226" cy="205"/>
            </a:xfrm>
          </p:grpSpPr>
          <p:sp>
            <p:nvSpPr>
              <p:cNvPr id="168151" name="Oval 125"/>
              <p:cNvSpPr>
                <a:spLocks noChangeArrowheads="1"/>
              </p:cNvSpPr>
              <p:nvPr/>
            </p:nvSpPr>
            <p:spPr bwMode="auto">
              <a:xfrm>
                <a:off x="2222" y="888"/>
                <a:ext cx="226" cy="205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buClrTx/>
                  <a:buFont typeface="Wingdings" charset="2"/>
                  <a:buNone/>
                </a:pPr>
                <a:endParaRPr lang="en-US" altLang="en-US" sz="1500"/>
              </a:p>
            </p:txBody>
          </p:sp>
          <p:sp>
            <p:nvSpPr>
              <p:cNvPr id="168152" name="Rectangle 126"/>
              <p:cNvSpPr>
                <a:spLocks noChangeArrowheads="1"/>
              </p:cNvSpPr>
              <p:nvPr/>
            </p:nvSpPr>
            <p:spPr bwMode="auto">
              <a:xfrm>
                <a:off x="2316" y="912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6</a:t>
                </a:r>
                <a:endParaRPr lang="en-US" altLang="en-US" sz="1350">
                  <a:latin typeface="Times New Roman" charset="0"/>
                </a:endParaRPr>
              </a:p>
            </p:txBody>
          </p:sp>
        </p:grpSp>
        <p:sp>
          <p:nvSpPr>
            <p:cNvPr id="168137" name="Rectangle 127"/>
            <p:cNvSpPr>
              <a:spLocks noChangeArrowheads="1"/>
            </p:cNvSpPr>
            <p:nvPr/>
          </p:nvSpPr>
          <p:spPr bwMode="auto">
            <a:xfrm>
              <a:off x="890" y="865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68138" name="Rectangle 128"/>
            <p:cNvSpPr>
              <a:spLocks noChangeArrowheads="1"/>
            </p:cNvSpPr>
            <p:nvPr/>
          </p:nvSpPr>
          <p:spPr bwMode="auto">
            <a:xfrm>
              <a:off x="1874" y="286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68139" name="Rectangle 129"/>
            <p:cNvSpPr>
              <a:spLocks noChangeArrowheads="1"/>
            </p:cNvSpPr>
            <p:nvPr/>
          </p:nvSpPr>
          <p:spPr bwMode="auto">
            <a:xfrm>
              <a:off x="1469" y="573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68140" name="Rectangle 130"/>
            <p:cNvSpPr>
              <a:spLocks noChangeArrowheads="1"/>
            </p:cNvSpPr>
            <p:nvPr/>
          </p:nvSpPr>
          <p:spPr bwMode="auto">
            <a:xfrm>
              <a:off x="1534" y="964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68141" name="Rectangle 131"/>
            <p:cNvSpPr>
              <a:spLocks noChangeArrowheads="1"/>
            </p:cNvSpPr>
            <p:nvPr/>
          </p:nvSpPr>
          <p:spPr bwMode="auto">
            <a:xfrm>
              <a:off x="2049" y="870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68142" name="Rectangle 132"/>
            <p:cNvSpPr>
              <a:spLocks noChangeArrowheads="1"/>
            </p:cNvSpPr>
            <p:nvPr/>
          </p:nvSpPr>
          <p:spPr bwMode="auto">
            <a:xfrm>
              <a:off x="457" y="698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68143" name="Rectangle 133"/>
            <p:cNvSpPr>
              <a:spLocks noChangeArrowheads="1"/>
            </p:cNvSpPr>
            <p:nvPr/>
          </p:nvSpPr>
          <p:spPr bwMode="auto">
            <a:xfrm>
              <a:off x="963" y="526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68144" name="Rectangle 134"/>
            <p:cNvSpPr>
              <a:spLocks noChangeArrowheads="1"/>
            </p:cNvSpPr>
            <p:nvPr/>
          </p:nvSpPr>
          <p:spPr bwMode="auto">
            <a:xfrm>
              <a:off x="945" y="240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68145" name="Rectangle 135"/>
            <p:cNvSpPr>
              <a:spLocks noChangeArrowheads="1"/>
            </p:cNvSpPr>
            <p:nvPr/>
          </p:nvSpPr>
          <p:spPr bwMode="auto">
            <a:xfrm>
              <a:off x="1102" y="1261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68146" name="Line 136"/>
            <p:cNvSpPr>
              <a:spLocks noChangeShapeType="1"/>
            </p:cNvSpPr>
            <p:nvPr/>
          </p:nvSpPr>
          <p:spPr bwMode="auto">
            <a:xfrm>
              <a:off x="1584" y="377"/>
              <a:ext cx="625" cy="10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147" name="Line 137"/>
            <p:cNvSpPr>
              <a:spLocks noChangeShapeType="1"/>
            </p:cNvSpPr>
            <p:nvPr/>
          </p:nvSpPr>
          <p:spPr bwMode="auto">
            <a:xfrm flipH="1">
              <a:off x="624" y="912"/>
              <a:ext cx="607" cy="21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8148" name="Group 138"/>
            <p:cNvGrpSpPr>
              <a:grpSpLocks/>
            </p:cNvGrpSpPr>
            <p:nvPr/>
          </p:nvGrpSpPr>
          <p:grpSpPr bwMode="auto">
            <a:xfrm>
              <a:off x="1405" y="276"/>
              <a:ext cx="227" cy="204"/>
              <a:chOff x="1405" y="756"/>
              <a:chExt cx="227" cy="204"/>
            </a:xfrm>
          </p:grpSpPr>
          <p:sp>
            <p:nvSpPr>
              <p:cNvPr id="168149" name="Rectangle 139"/>
              <p:cNvSpPr>
                <a:spLocks noChangeArrowheads="1"/>
              </p:cNvSpPr>
              <p:nvPr/>
            </p:nvSpPr>
            <p:spPr bwMode="auto">
              <a:xfrm>
                <a:off x="1488" y="768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350">
                    <a:solidFill>
                      <a:srgbClr val="000000"/>
                    </a:solidFill>
                    <a:latin typeface="Times New Roman" charset="0"/>
                  </a:rPr>
                  <a:t>3</a:t>
                </a:r>
                <a:endParaRPr lang="en-US" altLang="en-US" sz="1350">
                  <a:latin typeface="Times New Roman" charset="0"/>
                </a:endParaRPr>
              </a:p>
            </p:txBody>
          </p:sp>
          <p:sp>
            <p:nvSpPr>
              <p:cNvPr id="168150" name="Oval 140"/>
              <p:cNvSpPr>
                <a:spLocks noChangeArrowheads="1"/>
              </p:cNvSpPr>
              <p:nvPr/>
            </p:nvSpPr>
            <p:spPr bwMode="auto">
              <a:xfrm>
                <a:off x="1405" y="756"/>
                <a:ext cx="227" cy="204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buClrTx/>
                  <a:buFont typeface="Wingdings" charset="2"/>
                  <a:buNone/>
                </a:pPr>
                <a:endParaRPr lang="en-US" altLang="en-US" sz="1500"/>
              </a:p>
            </p:txBody>
          </p:sp>
        </p:grpSp>
      </p:grpSp>
      <p:sp>
        <p:nvSpPr>
          <p:cNvPr id="167944" name="Oval 290"/>
          <p:cNvSpPr>
            <a:spLocks noChangeArrowheads="1"/>
          </p:cNvSpPr>
          <p:nvPr/>
        </p:nvSpPr>
        <p:spPr bwMode="auto">
          <a:xfrm>
            <a:off x="4985078" y="1857970"/>
            <a:ext cx="270272" cy="242888"/>
          </a:xfrm>
          <a:prstGeom prst="ellipse">
            <a:avLst/>
          </a:prstGeom>
          <a:solidFill>
            <a:srgbClr val="00CC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 typeface="Wingdings" charset="2"/>
              <a:buNone/>
            </a:pPr>
            <a:endParaRPr lang="en-US" altLang="en-US" sz="1500"/>
          </a:p>
        </p:txBody>
      </p:sp>
      <p:sp>
        <p:nvSpPr>
          <p:cNvPr id="167945" name="Line 291"/>
          <p:cNvSpPr>
            <a:spLocks noChangeShapeType="1"/>
          </p:cNvSpPr>
          <p:nvPr/>
        </p:nvSpPr>
        <p:spPr bwMode="auto">
          <a:xfrm>
            <a:off x="5258921" y="1973461"/>
            <a:ext cx="846534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46" name="Line 292"/>
          <p:cNvSpPr>
            <a:spLocks noChangeShapeType="1"/>
          </p:cNvSpPr>
          <p:nvPr/>
        </p:nvSpPr>
        <p:spPr bwMode="auto">
          <a:xfrm flipH="1">
            <a:off x="6117362" y="2105620"/>
            <a:ext cx="76200" cy="335756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48" name="Line 294"/>
          <p:cNvSpPr>
            <a:spLocks noChangeShapeType="1"/>
          </p:cNvSpPr>
          <p:nvPr/>
        </p:nvSpPr>
        <p:spPr bwMode="auto">
          <a:xfrm flipV="1">
            <a:off x="6541225" y="2215158"/>
            <a:ext cx="590550" cy="717947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50" name="Line 296"/>
          <p:cNvSpPr>
            <a:spLocks noChangeShapeType="1"/>
          </p:cNvSpPr>
          <p:nvPr/>
        </p:nvSpPr>
        <p:spPr bwMode="auto">
          <a:xfrm>
            <a:off x="5106521" y="2085379"/>
            <a:ext cx="0" cy="728663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52" name="Rectangle 298"/>
          <p:cNvSpPr>
            <a:spLocks noChangeArrowheads="1"/>
          </p:cNvSpPr>
          <p:nvPr/>
        </p:nvSpPr>
        <p:spPr bwMode="auto">
          <a:xfrm>
            <a:off x="5105331" y="1911548"/>
            <a:ext cx="86916" cy="20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en-US" sz="1350">
              <a:latin typeface="Times New Roman" charset="0"/>
            </a:endParaRPr>
          </a:p>
        </p:txBody>
      </p:sp>
      <p:grpSp>
        <p:nvGrpSpPr>
          <p:cNvPr id="167953" name="Group 299"/>
          <p:cNvGrpSpPr>
            <a:grpSpLocks/>
          </p:cNvGrpSpPr>
          <p:nvPr/>
        </p:nvGrpSpPr>
        <p:grpSpPr bwMode="auto">
          <a:xfrm>
            <a:off x="4974362" y="2791420"/>
            <a:ext cx="270272" cy="261938"/>
            <a:chOff x="432" y="1536"/>
            <a:chExt cx="227" cy="220"/>
          </a:xfrm>
        </p:grpSpPr>
        <p:sp>
          <p:nvSpPr>
            <p:cNvPr id="167978" name="Oval 300"/>
            <p:cNvSpPr>
              <a:spLocks noChangeArrowheads="1"/>
            </p:cNvSpPr>
            <p:nvPr/>
          </p:nvSpPr>
          <p:spPr bwMode="auto">
            <a:xfrm>
              <a:off x="432" y="1551"/>
              <a:ext cx="227" cy="205"/>
            </a:xfrm>
            <a:prstGeom prst="ellipse">
              <a:avLst/>
            </a:prstGeom>
            <a:solidFill>
              <a:srgbClr val="00CC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67979" name="Rectangle 301"/>
            <p:cNvSpPr>
              <a:spLocks noChangeArrowheads="1"/>
            </p:cNvSpPr>
            <p:nvPr/>
          </p:nvSpPr>
          <p:spPr bwMode="auto">
            <a:xfrm>
              <a:off x="504" y="1536"/>
              <a:ext cx="73" cy="174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en-US" sz="1350">
                <a:latin typeface="Times New Roman" charset="0"/>
              </a:endParaRPr>
            </a:p>
          </p:txBody>
        </p:sp>
      </p:grpSp>
      <p:grpSp>
        <p:nvGrpSpPr>
          <p:cNvPr id="167954" name="Group 302"/>
          <p:cNvGrpSpPr>
            <a:grpSpLocks/>
          </p:cNvGrpSpPr>
          <p:nvPr/>
        </p:nvGrpSpPr>
        <p:grpSpPr bwMode="auto">
          <a:xfrm>
            <a:off x="5943531" y="2425898"/>
            <a:ext cx="270272" cy="267891"/>
            <a:chOff x="1246" y="1229"/>
            <a:chExt cx="227" cy="225"/>
          </a:xfrm>
        </p:grpSpPr>
        <p:sp>
          <p:nvSpPr>
            <p:cNvPr id="167976" name="Oval 303"/>
            <p:cNvSpPr>
              <a:spLocks noChangeArrowheads="1"/>
            </p:cNvSpPr>
            <p:nvPr/>
          </p:nvSpPr>
          <p:spPr bwMode="auto">
            <a:xfrm>
              <a:off x="1246" y="1229"/>
              <a:ext cx="227" cy="205"/>
            </a:xfrm>
            <a:prstGeom prst="ellipse">
              <a:avLst/>
            </a:prstGeom>
            <a:solidFill>
              <a:srgbClr val="00CC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67977" name="Rectangle 304"/>
            <p:cNvSpPr>
              <a:spLocks noChangeArrowheads="1"/>
            </p:cNvSpPr>
            <p:nvPr/>
          </p:nvSpPr>
          <p:spPr bwMode="auto">
            <a:xfrm>
              <a:off x="1349" y="1280"/>
              <a:ext cx="73" cy="174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altLang="en-US" sz="1350">
                <a:latin typeface="Times New Roman" charset="0"/>
              </a:endParaRPr>
            </a:p>
          </p:txBody>
        </p:sp>
      </p:grpSp>
      <p:grpSp>
        <p:nvGrpSpPr>
          <p:cNvPr id="167955" name="Group 305"/>
          <p:cNvGrpSpPr>
            <a:grpSpLocks/>
          </p:cNvGrpSpPr>
          <p:nvPr/>
        </p:nvGrpSpPr>
        <p:grpSpPr bwMode="auto">
          <a:xfrm>
            <a:off x="6305481" y="2896195"/>
            <a:ext cx="270272" cy="272653"/>
            <a:chOff x="1550" y="1624"/>
            <a:chExt cx="227" cy="229"/>
          </a:xfrm>
        </p:grpSpPr>
        <p:sp>
          <p:nvSpPr>
            <p:cNvPr id="167974" name="Oval 306"/>
            <p:cNvSpPr>
              <a:spLocks noChangeArrowheads="1"/>
            </p:cNvSpPr>
            <p:nvPr/>
          </p:nvSpPr>
          <p:spPr bwMode="auto">
            <a:xfrm>
              <a:off x="1550" y="1624"/>
              <a:ext cx="227" cy="204"/>
            </a:xfrm>
            <a:prstGeom prst="ellipse">
              <a:avLst/>
            </a:prstGeom>
            <a:solidFill>
              <a:srgbClr val="00CC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67975" name="Rectangle 307"/>
            <p:cNvSpPr>
              <a:spLocks noChangeArrowheads="1"/>
            </p:cNvSpPr>
            <p:nvPr/>
          </p:nvSpPr>
          <p:spPr bwMode="auto">
            <a:xfrm>
              <a:off x="1653" y="1679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altLang="en-US" sz="1350">
                <a:latin typeface="Times New Roman" charset="0"/>
              </a:endParaRPr>
            </a:p>
          </p:txBody>
        </p:sp>
      </p:grpSp>
      <p:grpSp>
        <p:nvGrpSpPr>
          <p:cNvPr id="167956" name="Group 308"/>
          <p:cNvGrpSpPr>
            <a:grpSpLocks/>
          </p:cNvGrpSpPr>
          <p:nvPr/>
        </p:nvGrpSpPr>
        <p:grpSpPr bwMode="auto">
          <a:xfrm>
            <a:off x="7105581" y="2019895"/>
            <a:ext cx="269081" cy="244078"/>
            <a:chOff x="2222" y="888"/>
            <a:chExt cx="226" cy="205"/>
          </a:xfrm>
        </p:grpSpPr>
        <p:sp>
          <p:nvSpPr>
            <p:cNvPr id="167972" name="Oval 309"/>
            <p:cNvSpPr>
              <a:spLocks noChangeArrowheads="1"/>
            </p:cNvSpPr>
            <p:nvPr/>
          </p:nvSpPr>
          <p:spPr bwMode="auto">
            <a:xfrm>
              <a:off x="2222" y="888"/>
              <a:ext cx="226" cy="205"/>
            </a:xfrm>
            <a:prstGeom prst="ellipse">
              <a:avLst/>
            </a:prstGeom>
            <a:solidFill>
              <a:srgbClr val="00CC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67973" name="Rectangle 310"/>
            <p:cNvSpPr>
              <a:spLocks noChangeArrowheads="1"/>
            </p:cNvSpPr>
            <p:nvPr/>
          </p:nvSpPr>
          <p:spPr bwMode="auto">
            <a:xfrm>
              <a:off x="2316" y="912"/>
              <a:ext cx="73" cy="174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 altLang="en-US" sz="1350">
                <a:latin typeface="Times New Roman" charset="0"/>
              </a:endParaRPr>
            </a:p>
          </p:txBody>
        </p:sp>
      </p:grpSp>
      <p:sp>
        <p:nvSpPr>
          <p:cNvPr id="167958" name="Rectangle 312"/>
          <p:cNvSpPr>
            <a:spLocks noChangeArrowheads="1"/>
          </p:cNvSpPr>
          <p:nvPr/>
        </p:nvSpPr>
        <p:spPr bwMode="auto">
          <a:xfrm>
            <a:off x="6691243" y="1874639"/>
            <a:ext cx="86916" cy="20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en-US" sz="1350">
              <a:latin typeface="Times New Roman" charset="0"/>
            </a:endParaRPr>
          </a:p>
        </p:txBody>
      </p:sp>
      <p:sp>
        <p:nvSpPr>
          <p:cNvPr id="167959" name="Rectangle 313"/>
          <p:cNvSpPr>
            <a:spLocks noChangeArrowheads="1"/>
          </p:cNvSpPr>
          <p:nvPr/>
        </p:nvSpPr>
        <p:spPr bwMode="auto">
          <a:xfrm>
            <a:off x="6209040" y="2216348"/>
            <a:ext cx="86916" cy="20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en-US" sz="1350">
              <a:latin typeface="Times New Roman" charset="0"/>
            </a:endParaRPr>
          </a:p>
        </p:txBody>
      </p:sp>
      <p:sp>
        <p:nvSpPr>
          <p:cNvPr id="167961" name="Rectangle 315"/>
          <p:cNvSpPr>
            <a:spLocks noChangeArrowheads="1"/>
          </p:cNvSpPr>
          <p:nvPr/>
        </p:nvSpPr>
        <p:spPr bwMode="auto">
          <a:xfrm>
            <a:off x="6899603" y="2569964"/>
            <a:ext cx="86916" cy="20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en-US" sz="1350">
              <a:latin typeface="Times New Roman" charset="0"/>
            </a:endParaRPr>
          </a:p>
        </p:txBody>
      </p:sp>
      <p:sp>
        <p:nvSpPr>
          <p:cNvPr id="167962" name="Rectangle 316"/>
          <p:cNvSpPr>
            <a:spLocks noChangeArrowheads="1"/>
          </p:cNvSpPr>
          <p:nvPr/>
        </p:nvSpPr>
        <p:spPr bwMode="auto">
          <a:xfrm>
            <a:off x="5004128" y="2365176"/>
            <a:ext cx="86916" cy="20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en-US" sz="1350">
              <a:latin typeface="Times New Roman" charset="0"/>
            </a:endParaRPr>
          </a:p>
        </p:txBody>
      </p:sp>
      <p:sp>
        <p:nvSpPr>
          <p:cNvPr id="167964" name="Rectangle 318"/>
          <p:cNvSpPr>
            <a:spLocks noChangeArrowheads="1"/>
          </p:cNvSpPr>
          <p:nvPr/>
        </p:nvSpPr>
        <p:spPr bwMode="auto">
          <a:xfrm>
            <a:off x="5585153" y="1819870"/>
            <a:ext cx="86916" cy="20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en-US" sz="1350">
              <a:latin typeface="Times New Roman" charset="0"/>
            </a:endParaRPr>
          </a:p>
        </p:txBody>
      </p:sp>
      <p:sp>
        <p:nvSpPr>
          <p:cNvPr id="167966" name="Line 320"/>
          <p:cNvSpPr>
            <a:spLocks noChangeShapeType="1"/>
          </p:cNvSpPr>
          <p:nvPr/>
        </p:nvSpPr>
        <p:spPr bwMode="auto">
          <a:xfrm>
            <a:off x="6345962" y="1982986"/>
            <a:ext cx="744141" cy="122634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7968" name="Group 322"/>
          <p:cNvGrpSpPr>
            <a:grpSpLocks/>
          </p:cNvGrpSpPr>
          <p:nvPr/>
        </p:nvGrpSpPr>
        <p:grpSpPr bwMode="auto">
          <a:xfrm>
            <a:off x="6132840" y="1862733"/>
            <a:ext cx="270272" cy="242888"/>
            <a:chOff x="1405" y="756"/>
            <a:chExt cx="227" cy="204"/>
          </a:xfrm>
        </p:grpSpPr>
        <p:sp>
          <p:nvSpPr>
            <p:cNvPr id="167970" name="Rectangle 323"/>
            <p:cNvSpPr>
              <a:spLocks noChangeArrowheads="1"/>
            </p:cNvSpPr>
            <p:nvPr/>
          </p:nvSpPr>
          <p:spPr bwMode="auto">
            <a:xfrm>
              <a:off x="1488" y="768"/>
              <a:ext cx="73" cy="174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en-US" sz="1350">
                <a:latin typeface="Times New Roman" charset="0"/>
              </a:endParaRPr>
            </a:p>
          </p:txBody>
        </p:sp>
        <p:sp>
          <p:nvSpPr>
            <p:cNvPr id="167971" name="Oval 324"/>
            <p:cNvSpPr>
              <a:spLocks noChangeArrowheads="1"/>
            </p:cNvSpPr>
            <p:nvPr/>
          </p:nvSpPr>
          <p:spPr bwMode="auto">
            <a:xfrm>
              <a:off x="1405" y="756"/>
              <a:ext cx="227" cy="204"/>
            </a:xfrm>
            <a:prstGeom prst="ellipse">
              <a:avLst/>
            </a:prstGeom>
            <a:solidFill>
              <a:srgbClr val="00CC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</p:grpSp>
      <p:sp>
        <p:nvSpPr>
          <p:cNvPr id="167969" name="Rectangle 325"/>
          <p:cNvSpPr>
            <a:spLocks noChangeArrowheads="1"/>
          </p:cNvSpPr>
          <p:nvPr/>
        </p:nvSpPr>
        <p:spPr bwMode="auto">
          <a:xfrm>
            <a:off x="6231662" y="1885354"/>
            <a:ext cx="86916" cy="20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 dirty="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en-US" sz="1350" dirty="0">
              <a:latin typeface="Times New Roman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3710969" y="2346090"/>
            <a:ext cx="982406" cy="323395"/>
          </a:xfrm>
          <a:prstGeom prst="rightArrow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71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zh-CN" sz="2000" dirty="0"/>
              <a:t>Unit 03.03.03</a:t>
            </a:r>
            <a:br>
              <a:rPr lang="en-US" altLang="zh-CN" sz="2000" dirty="0"/>
            </a:br>
            <a:r>
              <a:rPr lang="en-US" altLang="zh-CN" sz="2000" dirty="0"/>
              <a:t>CS 5220: </a:t>
            </a:r>
            <a:br>
              <a:rPr lang="en-US" altLang="zh-CN" sz="2000" dirty="0"/>
            </a:br>
            <a:r>
              <a:rPr lang="en-US" altLang="zh-CN" sz="2000" dirty="0"/>
              <a:t>COMPUTER COMMUNICATIONS</a:t>
            </a:r>
          </a:p>
        </p:txBody>
      </p:sp>
      <p:pic>
        <p:nvPicPr>
          <p:cNvPr id="1741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592897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zh-CN" dirty="0">
                <a:solidFill>
                  <a:srgbClr val="0000CC"/>
                </a:solidFill>
              </a:rPr>
              <a:t>Link State Routing, ATM Networks</a:t>
            </a: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  <a:buFont typeface="Wingdings" charset="2"/>
              <a:buNone/>
            </a:pPr>
            <a:r>
              <a:rPr lang="en-US" altLang="zh-CN" sz="2200" dirty="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  <a:buFont typeface="Wingdings" charset="2"/>
              <a:buNone/>
            </a:pPr>
            <a:r>
              <a:rPr lang="en-US" altLang="zh-CN" sz="1800" dirty="0"/>
              <a:t>Professor, Department of Computer Science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4"/>
          <p:cNvSpPr>
            <a:spLocks noGrp="1" noChangeArrowheads="1"/>
          </p:cNvSpPr>
          <p:nvPr>
            <p:ph type="title"/>
          </p:nvPr>
        </p:nvSpPr>
        <p:spPr>
          <a:xfrm>
            <a:off x="2568388" y="92075"/>
            <a:ext cx="5432612" cy="765175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Reaction to Failure</a:t>
            </a:r>
          </a:p>
        </p:txBody>
      </p:sp>
      <p:sp>
        <p:nvSpPr>
          <p:cNvPr id="17408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749924" y="1032061"/>
            <a:ext cx="5251076" cy="326688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 dirty="0">
                <a:ea typeface="ＭＳ Ｐゴシック" charset="-128"/>
              </a:rPr>
              <a:t>In distance vector routing, if a link fails</a:t>
            </a:r>
          </a:p>
          <a:p>
            <a:pPr marL="477837" lvl="2" indent="-257175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1800" dirty="0">
                <a:ea typeface="ＭＳ Ｐゴシック" charset="-128"/>
              </a:rPr>
              <a:t>Neighboring routers exchange routing tables that may use failed links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b="1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>
                <a:ea typeface="ＭＳ Ｐゴシック" charset="-128"/>
              </a:rPr>
              <a:t>In link-state routing, if a link fails,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charset="-128"/>
              </a:rPr>
              <a:t>Router sets link distance to infinity &amp; floods the network with an update packet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charset="-128"/>
              </a:rPr>
              <a:t>All routers immediately update their link database &amp; recalculate their shortest paths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charset="-128"/>
              </a:rPr>
              <a:t>Recovery very quick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dirty="0">
              <a:ea typeface="ＭＳ Ｐゴシック" charset="-128"/>
            </a:endParaRP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61645" y="857250"/>
            <a:ext cx="1621155" cy="3441700"/>
            <a:chOff x="685800" y="609600"/>
            <a:chExt cx="2667000" cy="6248400"/>
          </a:xfrm>
        </p:grpSpPr>
        <p:sp>
          <p:nvSpPr>
            <p:cNvPr id="5" name="Rounded Rectangle 4"/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3487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5118" y="92075"/>
            <a:ext cx="7395882" cy="765175"/>
          </a:xfrm>
        </p:spPr>
        <p:txBody>
          <a:bodyPr/>
          <a:lstStyle/>
          <a:p>
            <a:r>
              <a:rPr lang="en-US" altLang="en-US"/>
              <a:t>Why is Link State Better?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694" y="1085850"/>
            <a:ext cx="7974105" cy="2222126"/>
          </a:xfrm>
        </p:spPr>
        <p:txBody>
          <a:bodyPr/>
          <a:lstStyle/>
          <a:p>
            <a:r>
              <a:rPr lang="en-US" altLang="en-US" dirty="0"/>
              <a:t>Fast, </a:t>
            </a:r>
            <a:r>
              <a:rPr lang="en-US" altLang="en-US" dirty="0" err="1"/>
              <a:t>loopless</a:t>
            </a:r>
            <a:r>
              <a:rPr lang="en-US" altLang="en-US" dirty="0"/>
              <a:t> convergence</a:t>
            </a:r>
          </a:p>
          <a:p>
            <a:pPr>
              <a:spcBef>
                <a:spcPts val="900"/>
              </a:spcBef>
            </a:pPr>
            <a:r>
              <a:rPr lang="en-US" altLang="en-US" dirty="0"/>
              <a:t>Support for precise metrics, and multiple metrics if necessary (throughput, delay, cost, reliability)</a:t>
            </a:r>
          </a:p>
          <a:p>
            <a:pPr>
              <a:spcBef>
                <a:spcPts val="900"/>
              </a:spcBef>
            </a:pPr>
            <a:r>
              <a:rPr lang="en-US" altLang="en-US" dirty="0"/>
              <a:t>Support for multiple paths to a destination</a:t>
            </a:r>
          </a:p>
          <a:p>
            <a:pPr marL="557213" lvl="1" indent="-214313"/>
            <a:r>
              <a:rPr lang="en-US" altLang="en-US" dirty="0"/>
              <a:t>algorithm can be modified to find best two paths</a:t>
            </a:r>
          </a:p>
        </p:txBody>
      </p:sp>
    </p:spTree>
    <p:extLst>
      <p:ext uri="{BB962C8B-B14F-4D97-AF65-F5344CB8AC3E}">
        <p14:creationId xmlns:p14="http://schemas.microsoft.com/office/powerpoint/2010/main" val="1449451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4"/>
          <p:cNvSpPr>
            <a:spLocks noGrp="1" noChangeArrowheads="1"/>
          </p:cNvSpPr>
          <p:nvPr>
            <p:ph type="title"/>
          </p:nvPr>
        </p:nvSpPr>
        <p:spPr>
          <a:xfrm>
            <a:off x="591670" y="92075"/>
            <a:ext cx="7409329" cy="765175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Problem of Link </a:t>
            </a:r>
            <a:r>
              <a:rPr lang="en-US" altLang="en-US">
                <a:ea typeface="ＭＳ Ｐゴシック" charset="-128"/>
              </a:rPr>
              <a:t>State Routing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7408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53033" y="1018614"/>
            <a:ext cx="7772401" cy="358028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2000" b="1" dirty="0">
                <a:ea typeface="ＭＳ Ｐゴシック" charset="-128"/>
              </a:rPr>
              <a:t>But watch out for old update messages</a:t>
            </a:r>
            <a:r>
              <a:rPr lang="en-US" altLang="en-US" sz="2000" dirty="0">
                <a:ea typeface="ＭＳ Ｐゴシック" charset="-128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charset="-128"/>
              </a:rPr>
              <a:t>Add time stamp or sequence # to each update message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charset="-128"/>
              </a:rPr>
              <a:t>Check whether each received update message is new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charset="-128"/>
              </a:rPr>
              <a:t>If new, add it to database and broadcast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charset="-128"/>
              </a:rPr>
              <a:t>If older, send update message on arriving link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8087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20272" y="92075"/>
            <a:ext cx="7180728" cy="76517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Source Routing vs. </a:t>
            </a:r>
            <a:r>
              <a:rPr lang="en-US" altLang="en-US" dirty="0">
                <a:ea typeface="ＭＳ Ｐゴシック" charset="-128"/>
              </a:rPr>
              <a:t>H-by-H</a:t>
            </a:r>
          </a:p>
        </p:txBody>
      </p:sp>
      <p:sp>
        <p:nvSpPr>
          <p:cNvPr id="17817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20271" y="1085850"/>
            <a:ext cx="7866529" cy="35131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en-US" sz="2000" dirty="0">
                <a:ea typeface="ＭＳ Ｐゴシック" charset="-128"/>
              </a:rPr>
              <a:t>Source host selects path to be followed by a packet</a:t>
            </a:r>
          </a:p>
          <a:p>
            <a:pPr marL="557213" lvl="1" indent="-214313" eaLnBrk="1" hangingPunct="1">
              <a:lnSpc>
                <a:spcPct val="90000"/>
              </a:lnSpc>
            </a:pPr>
            <a:r>
              <a:rPr lang="en-US" altLang="en-US" sz="1650" dirty="0">
                <a:ea typeface="ＭＳ Ｐゴシック" charset="-128"/>
              </a:rPr>
              <a:t>Strict:  sequence of nodes in path inserted into header</a:t>
            </a:r>
          </a:p>
          <a:p>
            <a:pPr marL="557213" lvl="1" indent="-214313" eaLnBrk="1" hangingPunct="1">
              <a:lnSpc>
                <a:spcPct val="90000"/>
              </a:lnSpc>
            </a:pPr>
            <a:r>
              <a:rPr lang="en-US" altLang="en-US" sz="1650" dirty="0">
                <a:ea typeface="ＭＳ Ｐゴシック" charset="-128"/>
              </a:rPr>
              <a:t>Loose:  subsequence of nodes in path specified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2000" dirty="0">
                <a:ea typeface="ＭＳ Ｐゴシック" charset="-128"/>
              </a:rPr>
              <a:t>Intermediate switches read next-hop address and remove address</a:t>
            </a:r>
          </a:p>
          <a:p>
            <a:pPr marL="557213" lvl="1" indent="-214313" eaLnBrk="1" hangingPunct="1">
              <a:lnSpc>
                <a:spcPct val="90000"/>
              </a:lnSpc>
            </a:pPr>
            <a:r>
              <a:rPr lang="en-US" altLang="en-US" sz="1650" dirty="0">
                <a:ea typeface="ＭＳ Ｐゴシック" charset="-128"/>
              </a:rPr>
              <a:t>Or maintained for the reverse path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</a:pPr>
            <a:r>
              <a:rPr lang="en-US" altLang="en-US" sz="2000" dirty="0">
                <a:ea typeface="ＭＳ Ｐゴシック" charset="-128"/>
              </a:rPr>
              <a:t>Source routing allows the host to control the paths that its information traverses in the network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</a:pPr>
            <a:r>
              <a:rPr lang="en-US" altLang="en-US" sz="2000" dirty="0">
                <a:ea typeface="ＭＳ Ｐゴシック" charset="-128"/>
              </a:rPr>
              <a:t>Potentially the means for customers to select what service providers they use</a:t>
            </a:r>
          </a:p>
        </p:txBody>
      </p:sp>
    </p:spTree>
    <p:extLst>
      <p:ext uri="{BB962C8B-B14F-4D97-AF65-F5344CB8AC3E}">
        <p14:creationId xmlns:p14="http://schemas.microsoft.com/office/powerpoint/2010/main" val="561192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E338F51-90CF-49C7-A482-0C236796B63F}"/>
              </a:ext>
            </a:extLst>
          </p:cNvPr>
          <p:cNvGrpSpPr/>
          <p:nvPr/>
        </p:nvGrpSpPr>
        <p:grpSpPr>
          <a:xfrm>
            <a:off x="1999608" y="1300956"/>
            <a:ext cx="5144783" cy="2343151"/>
            <a:chOff x="620200" y="1300956"/>
            <a:chExt cx="5144783" cy="2343151"/>
          </a:xfrm>
        </p:grpSpPr>
        <p:sp>
          <p:nvSpPr>
            <p:cNvPr id="180225" name="Rectangle 2"/>
            <p:cNvSpPr>
              <a:spLocks noChangeArrowheads="1"/>
            </p:cNvSpPr>
            <p:nvPr/>
          </p:nvSpPr>
          <p:spPr bwMode="auto">
            <a:xfrm>
              <a:off x="3271722" y="1701007"/>
              <a:ext cx="0" cy="130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300483" name="Rectangle 3"/>
            <p:cNvSpPr>
              <a:spLocks noChangeArrowheads="1"/>
            </p:cNvSpPr>
            <p:nvPr/>
          </p:nvSpPr>
          <p:spPr bwMode="auto">
            <a:xfrm>
              <a:off x="723784" y="1692673"/>
              <a:ext cx="700088" cy="23931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300484" name="Rectangle 4"/>
            <p:cNvSpPr>
              <a:spLocks noChangeArrowheads="1"/>
            </p:cNvSpPr>
            <p:nvPr/>
          </p:nvSpPr>
          <p:spPr bwMode="auto">
            <a:xfrm>
              <a:off x="2232306" y="1300956"/>
              <a:ext cx="700088" cy="2393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300485" name="Rectangle 5"/>
            <p:cNvSpPr>
              <a:spLocks noChangeArrowheads="1"/>
            </p:cNvSpPr>
            <p:nvPr/>
          </p:nvSpPr>
          <p:spPr bwMode="auto">
            <a:xfrm>
              <a:off x="3755115" y="1385492"/>
              <a:ext cx="700088" cy="23931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300486" name="Rectangle 6"/>
            <p:cNvSpPr>
              <a:spLocks noChangeArrowheads="1"/>
            </p:cNvSpPr>
            <p:nvPr/>
          </p:nvSpPr>
          <p:spPr bwMode="auto">
            <a:xfrm>
              <a:off x="4999319" y="1916510"/>
              <a:ext cx="700088" cy="23931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80230" name="Oval 7"/>
            <p:cNvSpPr>
              <a:spLocks noChangeArrowheads="1"/>
            </p:cNvSpPr>
            <p:nvPr/>
          </p:nvSpPr>
          <p:spPr bwMode="auto">
            <a:xfrm>
              <a:off x="1694144" y="1722438"/>
              <a:ext cx="344090" cy="364331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80231" name="Oval 8"/>
            <p:cNvSpPr>
              <a:spLocks noChangeArrowheads="1"/>
            </p:cNvSpPr>
            <p:nvPr/>
          </p:nvSpPr>
          <p:spPr bwMode="auto">
            <a:xfrm>
              <a:off x="1681047" y="3149998"/>
              <a:ext cx="342900" cy="364331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80232" name="Oval 9"/>
            <p:cNvSpPr>
              <a:spLocks noChangeArrowheads="1"/>
            </p:cNvSpPr>
            <p:nvPr/>
          </p:nvSpPr>
          <p:spPr bwMode="auto">
            <a:xfrm>
              <a:off x="3126465" y="1722438"/>
              <a:ext cx="344091" cy="364331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80233" name="Oval 10"/>
            <p:cNvSpPr>
              <a:spLocks noChangeArrowheads="1"/>
            </p:cNvSpPr>
            <p:nvPr/>
          </p:nvSpPr>
          <p:spPr bwMode="auto">
            <a:xfrm>
              <a:off x="3378878" y="3279776"/>
              <a:ext cx="342900" cy="364331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80234" name="Line 11"/>
            <p:cNvSpPr>
              <a:spLocks noChangeShapeType="1"/>
            </p:cNvSpPr>
            <p:nvPr/>
          </p:nvSpPr>
          <p:spPr bwMode="auto">
            <a:xfrm>
              <a:off x="2044188" y="1895079"/>
              <a:ext cx="1078706" cy="119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35" name="Oval 12"/>
            <p:cNvSpPr>
              <a:spLocks noChangeArrowheads="1"/>
            </p:cNvSpPr>
            <p:nvPr/>
          </p:nvSpPr>
          <p:spPr bwMode="auto">
            <a:xfrm>
              <a:off x="2916915" y="2574926"/>
              <a:ext cx="344091" cy="365522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80236" name="Oval 13"/>
            <p:cNvSpPr>
              <a:spLocks noChangeArrowheads="1"/>
            </p:cNvSpPr>
            <p:nvPr/>
          </p:nvSpPr>
          <p:spPr bwMode="auto">
            <a:xfrm>
              <a:off x="4398053" y="1965326"/>
              <a:ext cx="344091" cy="364331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80237" name="Line 14"/>
            <p:cNvSpPr>
              <a:spLocks noChangeShapeType="1"/>
            </p:cNvSpPr>
            <p:nvPr/>
          </p:nvSpPr>
          <p:spPr bwMode="auto">
            <a:xfrm flipH="1">
              <a:off x="3133610" y="2077244"/>
              <a:ext cx="97631" cy="502444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38" name="Line 15"/>
            <p:cNvSpPr>
              <a:spLocks noChangeShapeType="1"/>
            </p:cNvSpPr>
            <p:nvPr/>
          </p:nvSpPr>
          <p:spPr bwMode="auto">
            <a:xfrm>
              <a:off x="3147897" y="2944019"/>
              <a:ext cx="292894" cy="390525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39" name="Line 16"/>
            <p:cNvSpPr>
              <a:spLocks noChangeShapeType="1"/>
            </p:cNvSpPr>
            <p:nvPr/>
          </p:nvSpPr>
          <p:spPr bwMode="auto">
            <a:xfrm>
              <a:off x="3455078" y="1909367"/>
              <a:ext cx="950119" cy="182165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40" name="Line 17"/>
            <p:cNvSpPr>
              <a:spLocks noChangeShapeType="1"/>
            </p:cNvSpPr>
            <p:nvPr/>
          </p:nvSpPr>
          <p:spPr bwMode="auto">
            <a:xfrm flipV="1">
              <a:off x="3678916" y="2258219"/>
              <a:ext cx="754856" cy="1076325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41" name="Line 18"/>
            <p:cNvSpPr>
              <a:spLocks noChangeShapeType="1"/>
            </p:cNvSpPr>
            <p:nvPr/>
          </p:nvSpPr>
          <p:spPr bwMode="auto">
            <a:xfrm flipH="1" flipV="1">
              <a:off x="2001326" y="3419079"/>
              <a:ext cx="1383506" cy="83344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42" name="Line 19"/>
            <p:cNvSpPr>
              <a:spLocks noChangeShapeType="1"/>
            </p:cNvSpPr>
            <p:nvPr/>
          </p:nvSpPr>
          <p:spPr bwMode="auto">
            <a:xfrm>
              <a:off x="1847734" y="2062957"/>
              <a:ext cx="1191" cy="1094185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43" name="Line 20"/>
            <p:cNvSpPr>
              <a:spLocks noChangeShapeType="1"/>
            </p:cNvSpPr>
            <p:nvPr/>
          </p:nvSpPr>
          <p:spPr bwMode="auto">
            <a:xfrm>
              <a:off x="1959653" y="2021285"/>
              <a:ext cx="964406" cy="64293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44" name="Line 21"/>
            <p:cNvSpPr>
              <a:spLocks noChangeShapeType="1"/>
            </p:cNvSpPr>
            <p:nvPr/>
          </p:nvSpPr>
          <p:spPr bwMode="auto">
            <a:xfrm flipH="1">
              <a:off x="1988228" y="2832100"/>
              <a:ext cx="921544" cy="390525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45" name="Rectangle 22"/>
            <p:cNvSpPr>
              <a:spLocks noChangeArrowheads="1"/>
            </p:cNvSpPr>
            <p:nvPr/>
          </p:nvSpPr>
          <p:spPr bwMode="auto">
            <a:xfrm>
              <a:off x="1823922" y="1802210"/>
              <a:ext cx="96180" cy="2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</a:t>
              </a:r>
              <a:endParaRPr lang="en-US" altLang="en-US" sz="1350"/>
            </a:p>
          </p:txBody>
        </p:sp>
        <p:sp>
          <p:nvSpPr>
            <p:cNvPr id="180246" name="Rectangle 23"/>
            <p:cNvSpPr>
              <a:spLocks noChangeArrowheads="1"/>
            </p:cNvSpPr>
            <p:nvPr/>
          </p:nvSpPr>
          <p:spPr bwMode="auto">
            <a:xfrm>
              <a:off x="1806063" y="3252391"/>
              <a:ext cx="96180" cy="2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2</a:t>
              </a:r>
              <a:endParaRPr lang="en-US" altLang="en-US" sz="1350"/>
            </a:p>
          </p:txBody>
        </p:sp>
        <p:sp>
          <p:nvSpPr>
            <p:cNvPr id="180247" name="Rectangle 24"/>
            <p:cNvSpPr>
              <a:spLocks noChangeArrowheads="1"/>
            </p:cNvSpPr>
            <p:nvPr/>
          </p:nvSpPr>
          <p:spPr bwMode="auto">
            <a:xfrm>
              <a:off x="3245528" y="1827213"/>
              <a:ext cx="96180" cy="2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3</a:t>
              </a:r>
              <a:endParaRPr lang="en-US" altLang="en-US" sz="1350"/>
            </a:p>
          </p:txBody>
        </p:sp>
        <p:sp>
          <p:nvSpPr>
            <p:cNvPr id="180248" name="Rectangle 25"/>
            <p:cNvSpPr>
              <a:spLocks noChangeArrowheads="1"/>
            </p:cNvSpPr>
            <p:nvPr/>
          </p:nvSpPr>
          <p:spPr bwMode="auto">
            <a:xfrm>
              <a:off x="3050265" y="2665413"/>
              <a:ext cx="96180" cy="2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4</a:t>
              </a:r>
              <a:endParaRPr lang="en-US" altLang="en-US" sz="1350"/>
            </a:p>
          </p:txBody>
        </p:sp>
        <p:sp>
          <p:nvSpPr>
            <p:cNvPr id="180249" name="Rectangle 26"/>
            <p:cNvSpPr>
              <a:spLocks noChangeArrowheads="1"/>
            </p:cNvSpPr>
            <p:nvPr/>
          </p:nvSpPr>
          <p:spPr bwMode="auto">
            <a:xfrm>
              <a:off x="3511038" y="3378598"/>
              <a:ext cx="96180" cy="2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5</a:t>
              </a:r>
              <a:endParaRPr lang="en-US" altLang="en-US" sz="1350"/>
            </a:p>
          </p:txBody>
        </p:sp>
        <p:sp>
          <p:nvSpPr>
            <p:cNvPr id="180250" name="Rectangle 27"/>
            <p:cNvSpPr>
              <a:spLocks noChangeArrowheads="1"/>
            </p:cNvSpPr>
            <p:nvPr/>
          </p:nvSpPr>
          <p:spPr bwMode="auto">
            <a:xfrm>
              <a:off x="4517115" y="2064148"/>
              <a:ext cx="96180" cy="2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6</a:t>
              </a:r>
              <a:endParaRPr lang="en-US" altLang="en-US" sz="1350"/>
            </a:p>
          </p:txBody>
        </p:sp>
        <p:sp>
          <p:nvSpPr>
            <p:cNvPr id="180251" name="Rectangle 28"/>
            <p:cNvSpPr>
              <a:spLocks noChangeArrowheads="1"/>
            </p:cNvSpPr>
            <p:nvPr/>
          </p:nvSpPr>
          <p:spPr bwMode="auto">
            <a:xfrm>
              <a:off x="783316" y="2282032"/>
              <a:ext cx="294085" cy="294085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80252" name="Rectangle 29"/>
            <p:cNvSpPr>
              <a:spLocks noChangeArrowheads="1"/>
            </p:cNvSpPr>
            <p:nvPr/>
          </p:nvSpPr>
          <p:spPr bwMode="auto">
            <a:xfrm>
              <a:off x="5144575" y="2638029"/>
              <a:ext cx="294084" cy="295275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80253" name="Line 30"/>
            <p:cNvSpPr>
              <a:spLocks noChangeShapeType="1"/>
            </p:cNvSpPr>
            <p:nvPr/>
          </p:nvSpPr>
          <p:spPr bwMode="auto">
            <a:xfrm flipV="1">
              <a:off x="1079781" y="1992710"/>
              <a:ext cx="614363" cy="43338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54" name="Line 31"/>
            <p:cNvSpPr>
              <a:spLocks noChangeShapeType="1"/>
            </p:cNvSpPr>
            <p:nvPr/>
          </p:nvSpPr>
          <p:spPr bwMode="auto">
            <a:xfrm flipH="1" flipV="1">
              <a:off x="4712378" y="2272507"/>
              <a:ext cx="419100" cy="48934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55" name="Rectangle 32"/>
            <p:cNvSpPr>
              <a:spLocks noChangeArrowheads="1"/>
            </p:cNvSpPr>
            <p:nvPr/>
          </p:nvSpPr>
          <p:spPr bwMode="auto">
            <a:xfrm>
              <a:off x="870231" y="2326085"/>
              <a:ext cx="115416" cy="2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A</a:t>
              </a:r>
              <a:endParaRPr lang="en-US" altLang="en-US" sz="1350"/>
            </a:p>
          </p:txBody>
        </p:sp>
        <p:sp>
          <p:nvSpPr>
            <p:cNvPr id="180256" name="Rectangle 33"/>
            <p:cNvSpPr>
              <a:spLocks noChangeArrowheads="1"/>
            </p:cNvSpPr>
            <p:nvPr/>
          </p:nvSpPr>
          <p:spPr bwMode="auto">
            <a:xfrm>
              <a:off x="5235063" y="2683273"/>
              <a:ext cx="115416" cy="2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B</a:t>
              </a:r>
              <a:endParaRPr lang="en-US" altLang="en-US" sz="1350"/>
            </a:p>
          </p:txBody>
        </p:sp>
        <p:sp>
          <p:nvSpPr>
            <p:cNvPr id="180257" name="Rectangle 34"/>
            <p:cNvSpPr>
              <a:spLocks noChangeArrowheads="1"/>
            </p:cNvSpPr>
            <p:nvPr/>
          </p:nvSpPr>
          <p:spPr bwMode="auto">
            <a:xfrm>
              <a:off x="620200" y="3001169"/>
              <a:ext cx="923330" cy="2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Source host</a:t>
              </a:r>
              <a:endParaRPr lang="en-US" altLang="en-US" sz="1350"/>
            </a:p>
          </p:txBody>
        </p:sp>
        <p:sp>
          <p:nvSpPr>
            <p:cNvPr id="180258" name="Line 35"/>
            <p:cNvSpPr>
              <a:spLocks noChangeShapeType="1"/>
            </p:cNvSpPr>
            <p:nvPr/>
          </p:nvSpPr>
          <p:spPr bwMode="auto">
            <a:xfrm flipH="1" flipV="1">
              <a:off x="936907" y="2657078"/>
              <a:ext cx="45244" cy="3286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59" name="Freeform 36"/>
            <p:cNvSpPr>
              <a:spLocks/>
            </p:cNvSpPr>
            <p:nvPr/>
          </p:nvSpPr>
          <p:spPr bwMode="auto">
            <a:xfrm>
              <a:off x="894044" y="2579687"/>
              <a:ext cx="91678" cy="110729"/>
            </a:xfrm>
            <a:custGeom>
              <a:avLst/>
              <a:gdLst>
                <a:gd name="T0" fmla="*/ 2147483646 w 77"/>
                <a:gd name="T1" fmla="*/ 2147483646 h 93"/>
                <a:gd name="T2" fmla="*/ 2147483646 w 77"/>
                <a:gd name="T3" fmla="*/ 2147483646 h 93"/>
                <a:gd name="T4" fmla="*/ 0 w 77"/>
                <a:gd name="T5" fmla="*/ 2147483646 h 93"/>
                <a:gd name="T6" fmla="*/ 2147483646 w 77"/>
                <a:gd name="T7" fmla="*/ 0 h 93"/>
                <a:gd name="T8" fmla="*/ 2147483646 w 77"/>
                <a:gd name="T9" fmla="*/ 2147483646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93"/>
                <a:gd name="T17" fmla="*/ 77 w 77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93">
                  <a:moveTo>
                    <a:pt x="77" y="83"/>
                  </a:moveTo>
                  <a:lnTo>
                    <a:pt x="37" y="75"/>
                  </a:lnTo>
                  <a:lnTo>
                    <a:pt x="0" y="93"/>
                  </a:lnTo>
                  <a:lnTo>
                    <a:pt x="27" y="0"/>
                  </a:lnTo>
                  <a:lnTo>
                    <a:pt x="77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60" name="Rectangle 37"/>
            <p:cNvSpPr>
              <a:spLocks noChangeArrowheads="1"/>
            </p:cNvSpPr>
            <p:nvPr/>
          </p:nvSpPr>
          <p:spPr bwMode="auto">
            <a:xfrm>
              <a:off x="4524259" y="3308350"/>
              <a:ext cx="1240724" cy="2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Destination host</a:t>
              </a:r>
              <a:endParaRPr lang="en-US" altLang="en-US" sz="1350"/>
            </a:p>
          </p:txBody>
        </p:sp>
        <p:sp>
          <p:nvSpPr>
            <p:cNvPr id="180261" name="Line 38"/>
            <p:cNvSpPr>
              <a:spLocks noChangeShapeType="1"/>
            </p:cNvSpPr>
            <p:nvPr/>
          </p:nvSpPr>
          <p:spPr bwMode="auto">
            <a:xfrm flipV="1">
              <a:off x="4894544" y="2996406"/>
              <a:ext cx="291703" cy="2821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62" name="Freeform 39"/>
            <p:cNvSpPr>
              <a:spLocks/>
            </p:cNvSpPr>
            <p:nvPr/>
          </p:nvSpPr>
          <p:spPr bwMode="auto">
            <a:xfrm>
              <a:off x="5137432" y="2944019"/>
              <a:ext cx="105965" cy="104775"/>
            </a:xfrm>
            <a:custGeom>
              <a:avLst/>
              <a:gdLst>
                <a:gd name="T0" fmla="*/ 2147483646 w 89"/>
                <a:gd name="T1" fmla="*/ 2147483646 h 88"/>
                <a:gd name="T2" fmla="*/ 2147483646 w 89"/>
                <a:gd name="T3" fmla="*/ 2147483646 h 88"/>
                <a:gd name="T4" fmla="*/ 0 w 89"/>
                <a:gd name="T5" fmla="*/ 2147483646 h 88"/>
                <a:gd name="T6" fmla="*/ 2147483646 w 89"/>
                <a:gd name="T7" fmla="*/ 0 h 88"/>
                <a:gd name="T8" fmla="*/ 2147483646 w 89"/>
                <a:gd name="T9" fmla="*/ 2147483646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88"/>
                <a:gd name="T17" fmla="*/ 89 w 89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88">
                  <a:moveTo>
                    <a:pt x="53" y="88"/>
                  </a:moveTo>
                  <a:lnTo>
                    <a:pt x="35" y="51"/>
                  </a:lnTo>
                  <a:lnTo>
                    <a:pt x="0" y="33"/>
                  </a:lnTo>
                  <a:lnTo>
                    <a:pt x="89" y="0"/>
                  </a:lnTo>
                  <a:lnTo>
                    <a:pt x="53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0520" name="Rectangle 40"/>
            <p:cNvSpPr>
              <a:spLocks noChangeArrowheads="1"/>
            </p:cNvSpPr>
            <p:nvPr/>
          </p:nvSpPr>
          <p:spPr bwMode="auto">
            <a:xfrm>
              <a:off x="779744" y="1728391"/>
              <a:ext cx="548227" cy="2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1,3,6,B</a:t>
              </a:r>
              <a:endParaRPr lang="en-US" altLang="en-US" sz="1350"/>
            </a:p>
          </p:txBody>
        </p:sp>
        <p:sp>
          <p:nvSpPr>
            <p:cNvPr id="1300521" name="Rectangle 41"/>
            <p:cNvSpPr>
              <a:spLocks noChangeArrowheads="1"/>
            </p:cNvSpPr>
            <p:nvPr/>
          </p:nvSpPr>
          <p:spPr bwMode="auto">
            <a:xfrm>
              <a:off x="2295409" y="1337866"/>
              <a:ext cx="403957" cy="2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3,6,B</a:t>
              </a:r>
              <a:endParaRPr lang="en-US" altLang="en-US" sz="1350"/>
            </a:p>
          </p:txBody>
        </p:sp>
        <p:sp>
          <p:nvSpPr>
            <p:cNvPr id="1300522" name="Rectangle 42"/>
            <p:cNvSpPr>
              <a:spLocks noChangeArrowheads="1"/>
            </p:cNvSpPr>
            <p:nvPr/>
          </p:nvSpPr>
          <p:spPr bwMode="auto">
            <a:xfrm>
              <a:off x="3839650" y="1421210"/>
              <a:ext cx="259686" cy="2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6,B</a:t>
              </a:r>
              <a:endParaRPr lang="en-US" altLang="en-US" sz="1350"/>
            </a:p>
          </p:txBody>
        </p:sp>
        <p:sp>
          <p:nvSpPr>
            <p:cNvPr id="1300523" name="Rectangle 43"/>
            <p:cNvSpPr>
              <a:spLocks noChangeArrowheads="1"/>
            </p:cNvSpPr>
            <p:nvPr/>
          </p:nvSpPr>
          <p:spPr bwMode="auto">
            <a:xfrm>
              <a:off x="5075519" y="1952229"/>
              <a:ext cx="115416" cy="2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B</a:t>
              </a:r>
              <a:endParaRPr lang="en-US" altLang="en-US" sz="1350"/>
            </a:p>
          </p:txBody>
        </p:sp>
        <p:sp>
          <p:nvSpPr>
            <p:cNvPr id="180267" name="Freeform 44"/>
            <p:cNvSpPr>
              <a:spLocks/>
            </p:cNvSpPr>
            <p:nvPr/>
          </p:nvSpPr>
          <p:spPr bwMode="auto">
            <a:xfrm>
              <a:off x="1000009" y="1639094"/>
              <a:ext cx="4205288" cy="966788"/>
            </a:xfrm>
            <a:custGeom>
              <a:avLst/>
              <a:gdLst>
                <a:gd name="T0" fmla="*/ 0 w 3532"/>
                <a:gd name="T1" fmla="*/ 2147483646 h 812"/>
                <a:gd name="T2" fmla="*/ 2147483646 w 3532"/>
                <a:gd name="T3" fmla="*/ 2147483646 h 812"/>
                <a:gd name="T4" fmla="*/ 2147483646 w 3532"/>
                <a:gd name="T5" fmla="*/ 2147483646 h 812"/>
                <a:gd name="T6" fmla="*/ 2147483646 w 3532"/>
                <a:gd name="T7" fmla="*/ 2147483646 h 812"/>
                <a:gd name="T8" fmla="*/ 2147483646 w 3532"/>
                <a:gd name="T9" fmla="*/ 2147483646 h 812"/>
                <a:gd name="T10" fmla="*/ 2147483646 w 3532"/>
                <a:gd name="T11" fmla="*/ 2147483646 h 812"/>
                <a:gd name="T12" fmla="*/ 2147483646 w 3532"/>
                <a:gd name="T13" fmla="*/ 2147483646 h 812"/>
                <a:gd name="T14" fmla="*/ 2147483646 w 3532"/>
                <a:gd name="T15" fmla="*/ 2147483646 h 812"/>
                <a:gd name="T16" fmla="*/ 2147483646 w 3532"/>
                <a:gd name="T17" fmla="*/ 2147483646 h 812"/>
                <a:gd name="T18" fmla="*/ 2147483646 w 3532"/>
                <a:gd name="T19" fmla="*/ 2147483646 h 812"/>
                <a:gd name="T20" fmla="*/ 2147483646 w 3532"/>
                <a:gd name="T21" fmla="*/ 2147483646 h 812"/>
                <a:gd name="T22" fmla="*/ 2147483646 w 3532"/>
                <a:gd name="T23" fmla="*/ 2147483646 h 812"/>
                <a:gd name="T24" fmla="*/ 2147483646 w 3532"/>
                <a:gd name="T25" fmla="*/ 2147483646 h 812"/>
                <a:gd name="T26" fmla="*/ 2147483646 w 3532"/>
                <a:gd name="T27" fmla="*/ 2147483646 h 812"/>
                <a:gd name="T28" fmla="*/ 2147483646 w 3532"/>
                <a:gd name="T29" fmla="*/ 2147483646 h 81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32"/>
                <a:gd name="T46" fmla="*/ 0 h 812"/>
                <a:gd name="T47" fmla="*/ 3532 w 3532"/>
                <a:gd name="T48" fmla="*/ 812 h 81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32" h="812">
                  <a:moveTo>
                    <a:pt x="0" y="541"/>
                  </a:moveTo>
                  <a:cubicBezTo>
                    <a:pt x="33" y="516"/>
                    <a:pt x="117" y="454"/>
                    <a:pt x="206" y="388"/>
                  </a:cubicBezTo>
                  <a:cubicBezTo>
                    <a:pt x="295" y="322"/>
                    <a:pt x="447" y="205"/>
                    <a:pt x="532" y="144"/>
                  </a:cubicBezTo>
                  <a:cubicBezTo>
                    <a:pt x="617" y="83"/>
                    <a:pt x="659" y="48"/>
                    <a:pt x="717" y="24"/>
                  </a:cubicBezTo>
                  <a:cubicBezTo>
                    <a:pt x="775" y="0"/>
                    <a:pt x="810" y="6"/>
                    <a:pt x="880" y="3"/>
                  </a:cubicBezTo>
                  <a:cubicBezTo>
                    <a:pt x="950" y="0"/>
                    <a:pt x="1016" y="3"/>
                    <a:pt x="1135" y="3"/>
                  </a:cubicBezTo>
                  <a:cubicBezTo>
                    <a:pt x="1254" y="3"/>
                    <a:pt x="1450" y="1"/>
                    <a:pt x="1597" y="3"/>
                  </a:cubicBezTo>
                  <a:cubicBezTo>
                    <a:pt x="1744" y="5"/>
                    <a:pt x="1877" y="1"/>
                    <a:pt x="2015" y="14"/>
                  </a:cubicBezTo>
                  <a:cubicBezTo>
                    <a:pt x="2153" y="27"/>
                    <a:pt x="2306" y="60"/>
                    <a:pt x="2426" y="80"/>
                  </a:cubicBezTo>
                  <a:cubicBezTo>
                    <a:pt x="2546" y="100"/>
                    <a:pt x="2650" y="118"/>
                    <a:pt x="2733" y="133"/>
                  </a:cubicBezTo>
                  <a:cubicBezTo>
                    <a:pt x="2816" y="148"/>
                    <a:pt x="2861" y="158"/>
                    <a:pt x="2923" y="172"/>
                  </a:cubicBezTo>
                  <a:cubicBezTo>
                    <a:pt x="2985" y="186"/>
                    <a:pt x="3056" y="192"/>
                    <a:pt x="3107" y="215"/>
                  </a:cubicBezTo>
                  <a:cubicBezTo>
                    <a:pt x="3158" y="238"/>
                    <a:pt x="3177" y="247"/>
                    <a:pt x="3227" y="312"/>
                  </a:cubicBezTo>
                  <a:cubicBezTo>
                    <a:pt x="3277" y="377"/>
                    <a:pt x="3356" y="523"/>
                    <a:pt x="3407" y="606"/>
                  </a:cubicBezTo>
                  <a:cubicBezTo>
                    <a:pt x="3458" y="689"/>
                    <a:pt x="3506" y="769"/>
                    <a:pt x="3532" y="812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0268" name="Rectangle 45"/>
          <p:cNvSpPr>
            <a:spLocks noGrp="1" noChangeArrowheads="1"/>
          </p:cNvSpPr>
          <p:nvPr>
            <p:ph type="title"/>
          </p:nvPr>
        </p:nvSpPr>
        <p:spPr>
          <a:xfrm>
            <a:off x="412824" y="0"/>
            <a:ext cx="5325035" cy="76517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673141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5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25"/>
              <a:t>Asynchronous Transfer Mode (ATM)</a:t>
            </a:r>
          </a:p>
        </p:txBody>
      </p:sp>
      <p:sp>
        <p:nvSpPr>
          <p:cNvPr id="12615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58906" y="1085850"/>
            <a:ext cx="5513294" cy="300205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Packet multiplexing and switching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Fixed-length packets: “cells”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Connection-oriented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Rich Quality of Service support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en-US" dirty="0"/>
              <a:t>Conceived as end-to-end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Supporting wide range of services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Real time voice and video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Circuit emulation for digital transport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Data traffic with bandwidth guarantees</a:t>
            </a:r>
          </a:p>
        </p:txBody>
      </p:sp>
    </p:spTree>
    <p:extLst>
      <p:ext uri="{BB962C8B-B14F-4D97-AF65-F5344CB8AC3E}">
        <p14:creationId xmlns:p14="http://schemas.microsoft.com/office/powerpoint/2010/main" val="518364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TDM vs. Packet Multiplexing</a:t>
            </a:r>
          </a:p>
        </p:txBody>
      </p:sp>
      <p:graphicFrame>
        <p:nvGraphicFramePr>
          <p:cNvPr id="729178" name="Group 90"/>
          <p:cNvGraphicFramePr>
            <a:graphicFrameLocks noGrp="1"/>
          </p:cNvGraphicFramePr>
          <p:nvPr>
            <p:ph sz="quarter" idx="2"/>
          </p:nvPr>
        </p:nvGraphicFramePr>
        <p:xfrm>
          <a:off x="766482" y="1184792"/>
          <a:ext cx="7476566" cy="186769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951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1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54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Variable bit rate</a:t>
                      </a: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/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Delay</a:t>
                      </a: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/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Burst traffic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/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Processing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TDM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Multirate only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Low, fixed</a:t>
                      </a: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Inefficient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Minimal, very high speed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45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Packet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Easily handled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Variable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Efficient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Header &amp; packet processing required</a:t>
                      </a: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9185" name="Text Box 97"/>
          <p:cNvSpPr txBox="1">
            <a:spLocks noChangeArrowheads="1"/>
          </p:cNvSpPr>
          <p:nvPr/>
        </p:nvSpPr>
        <p:spPr bwMode="auto">
          <a:xfrm>
            <a:off x="929178" y="3380024"/>
            <a:ext cx="7071821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Clr>
                <a:schemeClr val="bg1"/>
              </a:buClr>
            </a:pPr>
            <a:r>
              <a:rPr lang="en-US" altLang="en-US" sz="2400" baseline="30000" dirty="0">
                <a:solidFill>
                  <a:srgbClr val="FF3300"/>
                </a:solidFill>
                <a:sym typeface="Wingdings" charset="2"/>
              </a:rPr>
              <a:t>*</a:t>
            </a:r>
            <a:r>
              <a:rPr lang="en-US" altLang="en-US" sz="1650" dirty="0">
                <a:sym typeface="Wingdings" charset="2"/>
              </a:rPr>
              <a:t>In mid-1980s, packet processing mainly in software and hence </a:t>
            </a:r>
            <a:r>
              <a:rPr lang="en-US" altLang="en-US" sz="1650">
                <a:sym typeface="Wingdings" charset="2"/>
              </a:rPr>
              <a:t>slow;</a:t>
            </a:r>
          </a:p>
          <a:p>
            <a:pPr algn="l">
              <a:buClr>
                <a:schemeClr val="bg1"/>
              </a:buClr>
            </a:pPr>
            <a:r>
              <a:rPr lang="en-US" altLang="en-US" sz="1650">
                <a:sym typeface="Wingdings" charset="2"/>
              </a:rPr>
              <a:t> </a:t>
            </a:r>
            <a:r>
              <a:rPr lang="en-US" altLang="en-US" sz="1650" dirty="0">
                <a:sym typeface="Wingdings" charset="2"/>
              </a:rPr>
              <a:t>By late 1990s, very high speed packet processing possible</a:t>
            </a:r>
            <a:endParaRPr lang="en-US" altLang="en-US" sz="1650" baseline="30000" dirty="0">
              <a:sym typeface="Wingdings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2289209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7970" name="Group 1026"/>
          <p:cNvGrpSpPr>
            <a:grpSpLocks/>
          </p:cNvGrpSpPr>
          <p:nvPr/>
        </p:nvGrpSpPr>
        <p:grpSpPr bwMode="auto">
          <a:xfrm>
            <a:off x="1593056" y="1223963"/>
            <a:ext cx="5940028" cy="2872978"/>
            <a:chOff x="410" y="988"/>
            <a:chExt cx="4989" cy="2413"/>
          </a:xfrm>
        </p:grpSpPr>
        <p:sp>
          <p:nvSpPr>
            <p:cNvPr id="1107971" name="Rectangle 1027"/>
            <p:cNvSpPr>
              <a:spLocks noChangeArrowheads="1"/>
            </p:cNvSpPr>
            <p:nvPr/>
          </p:nvSpPr>
          <p:spPr bwMode="auto">
            <a:xfrm>
              <a:off x="1135" y="1902"/>
              <a:ext cx="206" cy="152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72" name="Rectangle 1028"/>
            <p:cNvSpPr>
              <a:spLocks noChangeArrowheads="1"/>
            </p:cNvSpPr>
            <p:nvPr/>
          </p:nvSpPr>
          <p:spPr bwMode="auto">
            <a:xfrm>
              <a:off x="1939" y="1001"/>
              <a:ext cx="206" cy="15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73" name="Rectangle 1029"/>
            <p:cNvSpPr>
              <a:spLocks noChangeArrowheads="1"/>
            </p:cNvSpPr>
            <p:nvPr/>
          </p:nvSpPr>
          <p:spPr bwMode="auto">
            <a:xfrm>
              <a:off x="4286" y="3040"/>
              <a:ext cx="206" cy="15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74" name="Rectangle 1030"/>
            <p:cNvSpPr>
              <a:spLocks noChangeArrowheads="1"/>
            </p:cNvSpPr>
            <p:nvPr/>
          </p:nvSpPr>
          <p:spPr bwMode="auto">
            <a:xfrm>
              <a:off x="1878" y="1305"/>
              <a:ext cx="206" cy="152"/>
            </a:xfrm>
            <a:prstGeom prst="rect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75" name="Rectangle 1031"/>
            <p:cNvSpPr>
              <a:spLocks noChangeArrowheads="1"/>
            </p:cNvSpPr>
            <p:nvPr/>
          </p:nvSpPr>
          <p:spPr bwMode="auto">
            <a:xfrm>
              <a:off x="1654" y="1305"/>
              <a:ext cx="206" cy="152"/>
            </a:xfrm>
            <a:prstGeom prst="rect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76" name="Rectangle 1032"/>
            <p:cNvSpPr>
              <a:spLocks noChangeArrowheads="1"/>
            </p:cNvSpPr>
            <p:nvPr/>
          </p:nvSpPr>
          <p:spPr bwMode="auto">
            <a:xfrm>
              <a:off x="1573" y="1613"/>
              <a:ext cx="206" cy="152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77" name="Rectangle 1033"/>
            <p:cNvSpPr>
              <a:spLocks noChangeArrowheads="1"/>
            </p:cNvSpPr>
            <p:nvPr/>
          </p:nvSpPr>
          <p:spPr bwMode="auto">
            <a:xfrm>
              <a:off x="1197" y="1613"/>
              <a:ext cx="206" cy="152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78" name="Line 1034"/>
            <p:cNvSpPr>
              <a:spLocks noChangeShapeType="1"/>
            </p:cNvSpPr>
            <p:nvPr/>
          </p:nvSpPr>
          <p:spPr bwMode="auto">
            <a:xfrm>
              <a:off x="1035" y="1149"/>
              <a:ext cx="1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79" name="AutoShape 1035"/>
            <p:cNvSpPr>
              <a:spLocks noChangeArrowheads="1"/>
            </p:cNvSpPr>
            <p:nvPr/>
          </p:nvSpPr>
          <p:spPr bwMode="auto">
            <a:xfrm rot="5400000">
              <a:off x="2191" y="1005"/>
              <a:ext cx="1142" cy="1134"/>
            </a:xfrm>
            <a:prstGeom prst="triangle">
              <a:avLst>
                <a:gd name="adj" fmla="val 49995"/>
              </a:avLst>
            </a:prstGeom>
            <a:solidFill>
              <a:schemeClr val="tx2">
                <a:alpha val="60001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80" name="Rectangle 1036"/>
            <p:cNvSpPr>
              <a:spLocks noChangeArrowheads="1"/>
            </p:cNvSpPr>
            <p:nvPr/>
          </p:nvSpPr>
          <p:spPr bwMode="auto">
            <a:xfrm>
              <a:off x="2462" y="1408"/>
              <a:ext cx="54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/>
                <a:t>MUX</a:t>
              </a:r>
            </a:p>
          </p:txBody>
        </p:sp>
        <p:sp>
          <p:nvSpPr>
            <p:cNvPr id="1107981" name="Line 1037"/>
            <p:cNvSpPr>
              <a:spLocks noChangeShapeType="1"/>
            </p:cNvSpPr>
            <p:nvPr/>
          </p:nvSpPr>
          <p:spPr bwMode="auto">
            <a:xfrm>
              <a:off x="3346" y="1570"/>
              <a:ext cx="16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82" name="Rectangle 1038"/>
            <p:cNvSpPr>
              <a:spLocks noChangeArrowheads="1"/>
            </p:cNvSpPr>
            <p:nvPr/>
          </p:nvSpPr>
          <p:spPr bwMode="auto">
            <a:xfrm>
              <a:off x="1354" y="1001"/>
              <a:ext cx="206" cy="15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83" name="Rectangle 1039"/>
            <p:cNvSpPr>
              <a:spLocks noChangeArrowheads="1"/>
            </p:cNvSpPr>
            <p:nvPr/>
          </p:nvSpPr>
          <p:spPr bwMode="auto">
            <a:xfrm>
              <a:off x="4062" y="3040"/>
              <a:ext cx="206" cy="152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84" name="Rectangle 1040"/>
            <p:cNvSpPr>
              <a:spLocks noChangeArrowheads="1"/>
            </p:cNvSpPr>
            <p:nvPr/>
          </p:nvSpPr>
          <p:spPr bwMode="auto">
            <a:xfrm>
              <a:off x="3838" y="3040"/>
              <a:ext cx="206" cy="152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85" name="Rectangle 1041"/>
            <p:cNvSpPr>
              <a:spLocks noChangeArrowheads="1"/>
            </p:cNvSpPr>
            <p:nvPr/>
          </p:nvSpPr>
          <p:spPr bwMode="auto">
            <a:xfrm>
              <a:off x="3614" y="3040"/>
              <a:ext cx="206" cy="15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86" name="Rectangle 1042"/>
            <p:cNvSpPr>
              <a:spLocks noChangeArrowheads="1"/>
            </p:cNvSpPr>
            <p:nvPr/>
          </p:nvSpPr>
          <p:spPr bwMode="auto">
            <a:xfrm>
              <a:off x="5188" y="3040"/>
              <a:ext cx="206" cy="15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87" name="Rectangle 1043"/>
            <p:cNvSpPr>
              <a:spLocks noChangeArrowheads="1"/>
            </p:cNvSpPr>
            <p:nvPr/>
          </p:nvSpPr>
          <p:spPr bwMode="auto">
            <a:xfrm>
              <a:off x="4964" y="3040"/>
              <a:ext cx="206" cy="152"/>
            </a:xfrm>
            <a:prstGeom prst="rect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88" name="Rectangle 1044"/>
            <p:cNvSpPr>
              <a:spLocks noChangeArrowheads="1"/>
            </p:cNvSpPr>
            <p:nvPr/>
          </p:nvSpPr>
          <p:spPr bwMode="auto">
            <a:xfrm>
              <a:off x="4510" y="3040"/>
              <a:ext cx="206" cy="152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89" name="Rectangle 1045"/>
            <p:cNvSpPr>
              <a:spLocks noChangeArrowheads="1"/>
            </p:cNvSpPr>
            <p:nvPr/>
          </p:nvSpPr>
          <p:spPr bwMode="auto">
            <a:xfrm>
              <a:off x="3390" y="3040"/>
              <a:ext cx="206" cy="15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90" name="Rectangle 1046"/>
            <p:cNvSpPr>
              <a:spLocks noChangeArrowheads="1"/>
            </p:cNvSpPr>
            <p:nvPr/>
          </p:nvSpPr>
          <p:spPr bwMode="auto">
            <a:xfrm>
              <a:off x="3166" y="3040"/>
              <a:ext cx="206" cy="15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91" name="Rectangle 1047"/>
            <p:cNvSpPr>
              <a:spLocks noChangeArrowheads="1"/>
            </p:cNvSpPr>
            <p:nvPr/>
          </p:nvSpPr>
          <p:spPr bwMode="auto">
            <a:xfrm>
              <a:off x="2942" y="3040"/>
              <a:ext cx="206" cy="15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92" name="Rectangle 1048"/>
            <p:cNvSpPr>
              <a:spLocks noChangeArrowheads="1"/>
            </p:cNvSpPr>
            <p:nvPr/>
          </p:nvSpPr>
          <p:spPr bwMode="auto">
            <a:xfrm>
              <a:off x="2712" y="3040"/>
              <a:ext cx="206" cy="15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93" name="Rectangle 1049"/>
            <p:cNvSpPr>
              <a:spLocks noChangeArrowheads="1"/>
            </p:cNvSpPr>
            <p:nvPr/>
          </p:nvSpPr>
          <p:spPr bwMode="auto">
            <a:xfrm>
              <a:off x="3347" y="1745"/>
              <a:ext cx="13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Wasted bandwidth</a:t>
              </a:r>
            </a:p>
          </p:txBody>
        </p:sp>
        <p:sp>
          <p:nvSpPr>
            <p:cNvPr id="1107994" name="Line 1050"/>
            <p:cNvSpPr>
              <a:spLocks noChangeShapeType="1"/>
            </p:cNvSpPr>
            <p:nvPr/>
          </p:nvSpPr>
          <p:spPr bwMode="auto">
            <a:xfrm flipH="1">
              <a:off x="3283" y="1972"/>
              <a:ext cx="328" cy="5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95" name="Line 1051"/>
            <p:cNvSpPr>
              <a:spLocks noChangeShapeType="1"/>
            </p:cNvSpPr>
            <p:nvPr/>
          </p:nvSpPr>
          <p:spPr bwMode="auto">
            <a:xfrm flipH="1">
              <a:off x="3497" y="1993"/>
              <a:ext cx="234" cy="5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96" name="Line 1052"/>
            <p:cNvSpPr>
              <a:spLocks noChangeShapeType="1"/>
            </p:cNvSpPr>
            <p:nvPr/>
          </p:nvSpPr>
          <p:spPr bwMode="auto">
            <a:xfrm>
              <a:off x="4208" y="1983"/>
              <a:ext cx="408" cy="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97" name="Line 1053"/>
            <p:cNvSpPr>
              <a:spLocks noChangeShapeType="1"/>
            </p:cNvSpPr>
            <p:nvPr/>
          </p:nvSpPr>
          <p:spPr bwMode="auto">
            <a:xfrm>
              <a:off x="4379" y="1993"/>
              <a:ext cx="440" cy="5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98" name="Rectangle 1054"/>
            <p:cNvSpPr>
              <a:spLocks noChangeArrowheads="1"/>
            </p:cNvSpPr>
            <p:nvPr/>
          </p:nvSpPr>
          <p:spPr bwMode="auto">
            <a:xfrm>
              <a:off x="4059" y="2549"/>
              <a:ext cx="206" cy="152"/>
            </a:xfrm>
            <a:prstGeom prst="rect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99" name="Rectangle 1055"/>
            <p:cNvSpPr>
              <a:spLocks noChangeArrowheads="1"/>
            </p:cNvSpPr>
            <p:nvPr/>
          </p:nvSpPr>
          <p:spPr bwMode="auto">
            <a:xfrm>
              <a:off x="3835" y="2549"/>
              <a:ext cx="206" cy="152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000" name="Rectangle 1056"/>
            <p:cNvSpPr>
              <a:spLocks noChangeArrowheads="1"/>
            </p:cNvSpPr>
            <p:nvPr/>
          </p:nvSpPr>
          <p:spPr bwMode="auto">
            <a:xfrm>
              <a:off x="5179" y="2549"/>
              <a:ext cx="206" cy="15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001" name="Rectangle 1057"/>
            <p:cNvSpPr>
              <a:spLocks noChangeArrowheads="1"/>
            </p:cNvSpPr>
            <p:nvPr/>
          </p:nvSpPr>
          <p:spPr bwMode="auto">
            <a:xfrm>
              <a:off x="4955" y="2549"/>
              <a:ext cx="206" cy="152"/>
            </a:xfrm>
            <a:prstGeom prst="rect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002" name="Rectangle 1058"/>
            <p:cNvSpPr>
              <a:spLocks noChangeArrowheads="1"/>
            </p:cNvSpPr>
            <p:nvPr/>
          </p:nvSpPr>
          <p:spPr bwMode="auto">
            <a:xfrm>
              <a:off x="4731" y="2549"/>
              <a:ext cx="206" cy="15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003" name="Rectangle 1059"/>
            <p:cNvSpPr>
              <a:spLocks noChangeArrowheads="1"/>
            </p:cNvSpPr>
            <p:nvPr/>
          </p:nvSpPr>
          <p:spPr bwMode="auto">
            <a:xfrm>
              <a:off x="4507" y="2549"/>
              <a:ext cx="206" cy="15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004" name="Rectangle 1060"/>
            <p:cNvSpPr>
              <a:spLocks noChangeArrowheads="1"/>
            </p:cNvSpPr>
            <p:nvPr/>
          </p:nvSpPr>
          <p:spPr bwMode="auto">
            <a:xfrm>
              <a:off x="4281" y="2549"/>
              <a:ext cx="206" cy="15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005" name="Rectangle 1061"/>
            <p:cNvSpPr>
              <a:spLocks noChangeArrowheads="1"/>
            </p:cNvSpPr>
            <p:nvPr/>
          </p:nvSpPr>
          <p:spPr bwMode="auto">
            <a:xfrm>
              <a:off x="3163" y="2549"/>
              <a:ext cx="206" cy="15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006" name="Rectangle 1062"/>
            <p:cNvSpPr>
              <a:spLocks noChangeArrowheads="1"/>
            </p:cNvSpPr>
            <p:nvPr/>
          </p:nvSpPr>
          <p:spPr bwMode="auto">
            <a:xfrm>
              <a:off x="2939" y="2549"/>
              <a:ext cx="206" cy="152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007" name="Rectangle 1063"/>
            <p:cNvSpPr>
              <a:spLocks noChangeArrowheads="1"/>
            </p:cNvSpPr>
            <p:nvPr/>
          </p:nvSpPr>
          <p:spPr bwMode="auto">
            <a:xfrm>
              <a:off x="3609" y="2549"/>
              <a:ext cx="206" cy="152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008" name="Rectangle 1064"/>
            <p:cNvSpPr>
              <a:spLocks noChangeArrowheads="1"/>
            </p:cNvSpPr>
            <p:nvPr/>
          </p:nvSpPr>
          <p:spPr bwMode="auto">
            <a:xfrm>
              <a:off x="2301" y="2998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ATM</a:t>
              </a:r>
            </a:p>
          </p:txBody>
        </p:sp>
        <p:sp>
          <p:nvSpPr>
            <p:cNvPr id="1108009" name="Rectangle 1065"/>
            <p:cNvSpPr>
              <a:spLocks noChangeArrowheads="1"/>
            </p:cNvSpPr>
            <p:nvPr/>
          </p:nvSpPr>
          <p:spPr bwMode="auto">
            <a:xfrm>
              <a:off x="2291" y="2507"/>
              <a:ext cx="39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TDM</a:t>
              </a:r>
            </a:p>
          </p:txBody>
        </p:sp>
        <p:sp>
          <p:nvSpPr>
            <p:cNvPr id="1108010" name="Rectangle 1066"/>
            <p:cNvSpPr>
              <a:spLocks noChangeArrowheads="1"/>
            </p:cNvSpPr>
            <p:nvPr/>
          </p:nvSpPr>
          <p:spPr bwMode="auto">
            <a:xfrm>
              <a:off x="2718" y="2720"/>
              <a:ext cx="26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       3    2    1    4    3     2    1    4    3     2    1</a:t>
              </a:r>
            </a:p>
          </p:txBody>
        </p:sp>
        <p:sp>
          <p:nvSpPr>
            <p:cNvPr id="1108011" name="Rectangle 1067"/>
            <p:cNvSpPr>
              <a:spLocks noChangeArrowheads="1"/>
            </p:cNvSpPr>
            <p:nvPr/>
          </p:nvSpPr>
          <p:spPr bwMode="auto">
            <a:xfrm>
              <a:off x="3834" y="3189"/>
              <a:ext cx="15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4     3    1     3    2    2    1</a:t>
              </a:r>
            </a:p>
          </p:txBody>
        </p:sp>
        <p:sp>
          <p:nvSpPr>
            <p:cNvPr id="1108012" name="Rectangle 1068"/>
            <p:cNvSpPr>
              <a:spLocks noChangeArrowheads="1"/>
            </p:cNvSpPr>
            <p:nvPr/>
          </p:nvSpPr>
          <p:spPr bwMode="auto">
            <a:xfrm>
              <a:off x="410" y="988"/>
              <a:ext cx="4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Voice</a:t>
              </a:r>
            </a:p>
          </p:txBody>
        </p:sp>
        <p:sp>
          <p:nvSpPr>
            <p:cNvPr id="1108013" name="Rectangle 1069"/>
            <p:cNvSpPr>
              <a:spLocks noChangeArrowheads="1"/>
            </p:cNvSpPr>
            <p:nvPr/>
          </p:nvSpPr>
          <p:spPr bwMode="auto">
            <a:xfrm>
              <a:off x="410" y="1404"/>
              <a:ext cx="658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Data packets</a:t>
              </a:r>
            </a:p>
          </p:txBody>
        </p:sp>
        <p:sp>
          <p:nvSpPr>
            <p:cNvPr id="1108014" name="Rectangle 1070"/>
            <p:cNvSpPr>
              <a:spLocks noChangeArrowheads="1"/>
            </p:cNvSpPr>
            <p:nvPr/>
          </p:nvSpPr>
          <p:spPr bwMode="auto">
            <a:xfrm>
              <a:off x="410" y="1852"/>
              <a:ext cx="6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Images</a:t>
              </a:r>
            </a:p>
          </p:txBody>
        </p:sp>
        <p:sp>
          <p:nvSpPr>
            <p:cNvPr id="1108015" name="Line 1071"/>
            <p:cNvSpPr>
              <a:spLocks noChangeShapeType="1"/>
            </p:cNvSpPr>
            <p:nvPr/>
          </p:nvSpPr>
          <p:spPr bwMode="auto">
            <a:xfrm>
              <a:off x="1033" y="1765"/>
              <a:ext cx="1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016" name="Line 1072"/>
            <p:cNvSpPr>
              <a:spLocks noChangeShapeType="1"/>
            </p:cNvSpPr>
            <p:nvPr/>
          </p:nvSpPr>
          <p:spPr bwMode="auto">
            <a:xfrm>
              <a:off x="1041" y="2053"/>
              <a:ext cx="1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017" name="Text Box 1073"/>
            <p:cNvSpPr txBox="1">
              <a:spLocks noChangeArrowheads="1"/>
            </p:cNvSpPr>
            <p:nvPr/>
          </p:nvSpPr>
          <p:spPr bwMode="auto">
            <a:xfrm>
              <a:off x="2163" y="1056"/>
              <a:ext cx="20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900"/>
                <a:t>1</a:t>
              </a:r>
            </a:p>
          </p:txBody>
        </p:sp>
        <p:sp>
          <p:nvSpPr>
            <p:cNvPr id="1108018" name="Text Box 1074"/>
            <p:cNvSpPr txBox="1">
              <a:spLocks noChangeArrowheads="1"/>
            </p:cNvSpPr>
            <p:nvPr/>
          </p:nvSpPr>
          <p:spPr bwMode="auto">
            <a:xfrm>
              <a:off x="2163" y="1350"/>
              <a:ext cx="20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900"/>
                <a:t>2</a:t>
              </a:r>
            </a:p>
          </p:txBody>
        </p:sp>
        <p:sp>
          <p:nvSpPr>
            <p:cNvPr id="1108019" name="Text Box 1075"/>
            <p:cNvSpPr txBox="1">
              <a:spLocks noChangeArrowheads="1"/>
            </p:cNvSpPr>
            <p:nvPr/>
          </p:nvSpPr>
          <p:spPr bwMode="auto">
            <a:xfrm>
              <a:off x="2163" y="1638"/>
              <a:ext cx="20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900"/>
                <a:t>3</a:t>
              </a:r>
            </a:p>
          </p:txBody>
        </p:sp>
        <p:sp>
          <p:nvSpPr>
            <p:cNvPr id="1108020" name="Text Box 1076"/>
            <p:cNvSpPr txBox="1">
              <a:spLocks noChangeArrowheads="1"/>
            </p:cNvSpPr>
            <p:nvPr/>
          </p:nvSpPr>
          <p:spPr bwMode="auto">
            <a:xfrm>
              <a:off x="2163" y="1950"/>
              <a:ext cx="20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900"/>
                <a:t>4</a:t>
              </a:r>
            </a:p>
          </p:txBody>
        </p:sp>
        <p:sp>
          <p:nvSpPr>
            <p:cNvPr id="1108021" name="Rectangle 1077"/>
            <p:cNvSpPr>
              <a:spLocks noChangeArrowheads="1"/>
            </p:cNvSpPr>
            <p:nvPr/>
          </p:nvSpPr>
          <p:spPr bwMode="auto">
            <a:xfrm>
              <a:off x="4736" y="3040"/>
              <a:ext cx="206" cy="152"/>
            </a:xfrm>
            <a:prstGeom prst="rect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022" name="Line 1078"/>
            <p:cNvSpPr>
              <a:spLocks noChangeShapeType="1"/>
            </p:cNvSpPr>
            <p:nvPr/>
          </p:nvSpPr>
          <p:spPr bwMode="auto">
            <a:xfrm>
              <a:off x="1035" y="1457"/>
              <a:ext cx="1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023" name="Rectangle 1079"/>
            <p:cNvSpPr>
              <a:spLocks noChangeArrowheads="1"/>
            </p:cNvSpPr>
            <p:nvPr/>
          </p:nvSpPr>
          <p:spPr bwMode="auto">
            <a:xfrm>
              <a:off x="3391" y="2549"/>
              <a:ext cx="206" cy="15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024" name="Rectangle 1080"/>
            <p:cNvSpPr>
              <a:spLocks noChangeArrowheads="1"/>
            </p:cNvSpPr>
            <p:nvPr/>
          </p:nvSpPr>
          <p:spPr bwMode="auto">
            <a:xfrm>
              <a:off x="2713" y="2549"/>
              <a:ext cx="206" cy="15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026" name="Rectangle 108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25"/>
              <a:t>ATM:  Attributes of TDM &amp; Packet Switching	</a:t>
            </a:r>
          </a:p>
        </p:txBody>
      </p:sp>
      <p:sp>
        <p:nvSpPr>
          <p:cNvPr id="1108027" name="Rectangle 1083"/>
          <p:cNvSpPr>
            <a:spLocks noChangeArrowheads="1"/>
          </p:cNvSpPr>
          <p:nvPr/>
        </p:nvSpPr>
        <p:spPr bwMode="auto">
          <a:xfrm>
            <a:off x="347899" y="3284934"/>
            <a:ext cx="3514964" cy="1521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67866" tIns="33338" rIns="67866" bIns="33338">
            <a:spAutoFit/>
          </a:bodyPr>
          <a:lstStyle>
            <a:lvl1pPr marL="338138" indent="-338138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lnSpc>
                <a:spcPct val="75000"/>
              </a:lnSpc>
              <a:buSzTx/>
              <a:buFontTx/>
              <a:buNone/>
            </a:pPr>
            <a:endParaRPr lang="en-US" altLang="en-US" dirty="0"/>
          </a:p>
          <a:p>
            <a:pPr eaLnBrk="0" hangingPunct="0">
              <a:lnSpc>
                <a:spcPct val="75000"/>
              </a:lnSpc>
              <a:buSzTx/>
              <a:buFontTx/>
              <a:buChar char="•"/>
            </a:pPr>
            <a:r>
              <a:rPr lang="en-US" altLang="en-US" dirty="0"/>
              <a:t>Packet structure gives flexibility &amp; efficiency</a:t>
            </a:r>
          </a:p>
          <a:p>
            <a:pPr eaLnBrk="0" hangingPunct="0">
              <a:lnSpc>
                <a:spcPct val="75000"/>
              </a:lnSpc>
              <a:buSzTx/>
              <a:buFontTx/>
              <a:buNone/>
            </a:pPr>
            <a:endParaRPr lang="en-US" altLang="en-US" dirty="0"/>
          </a:p>
          <a:p>
            <a:pPr eaLnBrk="0" hangingPunct="0">
              <a:lnSpc>
                <a:spcPct val="75000"/>
              </a:lnSpc>
              <a:buSzTx/>
              <a:buFontTx/>
              <a:buChar char="•"/>
            </a:pPr>
            <a:r>
              <a:rPr lang="en-US" altLang="en-US" dirty="0"/>
              <a:t>Fixed packet length simplifies implementation and makes high speed</a:t>
            </a:r>
          </a:p>
        </p:txBody>
      </p:sp>
      <p:sp>
        <p:nvSpPr>
          <p:cNvPr id="1108028" name="Rectangle 1084"/>
          <p:cNvSpPr>
            <a:spLocks noChangeArrowheads="1"/>
          </p:cNvSpPr>
          <p:nvPr/>
        </p:nvSpPr>
        <p:spPr bwMode="auto">
          <a:xfrm>
            <a:off x="6090848" y="4150940"/>
            <a:ext cx="1321677" cy="28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 algn="l" eaLnBrk="0" hangingPunct="0">
              <a:spcBef>
                <a:spcPct val="0"/>
              </a:spcBef>
              <a:buSzTx/>
              <a:buFontTx/>
              <a:buNone/>
            </a:pPr>
            <a:r>
              <a:rPr lang="en-US" altLang="en-US" sz="1400" dirty="0"/>
              <a:t>Packet Header</a:t>
            </a:r>
          </a:p>
        </p:txBody>
      </p:sp>
      <p:sp>
        <p:nvSpPr>
          <p:cNvPr id="1108029" name="Line 1085"/>
          <p:cNvSpPr>
            <a:spLocks noChangeShapeType="1"/>
          </p:cNvSpPr>
          <p:nvPr/>
        </p:nvSpPr>
        <p:spPr bwMode="auto">
          <a:xfrm flipV="1">
            <a:off x="7359254" y="3811191"/>
            <a:ext cx="167878" cy="6072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6780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1061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877399"/>
              </p:ext>
            </p:extLst>
          </p:nvPr>
        </p:nvGraphicFramePr>
        <p:xfrm>
          <a:off x="1476374" y="1130358"/>
          <a:ext cx="5505451" cy="2774635"/>
        </p:xfrm>
        <a:graphic>
          <a:graphicData uri="http://schemas.openxmlformats.org/drawingml/2006/table">
            <a:tbl>
              <a:tblPr/>
              <a:tblGrid>
                <a:gridCol w="1288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6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6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Update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1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2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3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991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Before break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(2,3)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(3,2)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(4, 1)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991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After break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(2,3)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(3,2)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(2,3)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(2,3)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(3,4)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(2,3)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894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(2,5)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(3,4)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(2,5)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894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(2,5)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(3,6)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(2,5)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085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(2,7)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(3,6)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(2,7)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71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(2,7)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(3,8)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(2,7)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61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41113" name="Rectangle 8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Counting to Infinity Problem (Cont.)</a:t>
            </a:r>
          </a:p>
        </p:txBody>
      </p:sp>
      <p:sp>
        <p:nvSpPr>
          <p:cNvPr id="641118" name="Oval 94"/>
          <p:cNvSpPr>
            <a:spLocks noChangeArrowheads="1"/>
          </p:cNvSpPr>
          <p:nvPr/>
        </p:nvSpPr>
        <p:spPr bwMode="auto">
          <a:xfrm>
            <a:off x="4625656" y="1767342"/>
            <a:ext cx="271463" cy="290513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1119" name="Oval 95"/>
          <p:cNvSpPr>
            <a:spLocks noChangeArrowheads="1"/>
          </p:cNvSpPr>
          <p:nvPr/>
        </p:nvSpPr>
        <p:spPr bwMode="auto">
          <a:xfrm>
            <a:off x="6027021" y="1766152"/>
            <a:ext cx="271463" cy="290513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1120" name="Freeform 96"/>
          <p:cNvSpPr>
            <a:spLocks/>
          </p:cNvSpPr>
          <p:nvPr/>
        </p:nvSpPr>
        <p:spPr bwMode="auto">
          <a:xfrm>
            <a:off x="4807822" y="1723289"/>
            <a:ext cx="1208485" cy="108347"/>
          </a:xfrm>
          <a:custGeom>
            <a:avLst/>
            <a:gdLst>
              <a:gd name="T0" fmla="*/ 64 w 1015"/>
              <a:gd name="T1" fmla="*/ 70 h 91"/>
              <a:gd name="T2" fmla="*/ 119 w 1015"/>
              <a:gd name="T3" fmla="*/ 32 h 91"/>
              <a:gd name="T4" fmla="*/ 776 w 1015"/>
              <a:gd name="T5" fmla="*/ 10 h 91"/>
              <a:gd name="T6" fmla="*/ 1015 w 1015"/>
              <a:gd name="T7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5" h="91">
                <a:moveTo>
                  <a:pt x="64" y="70"/>
                </a:moveTo>
                <a:cubicBezTo>
                  <a:pt x="32" y="56"/>
                  <a:pt x="0" y="42"/>
                  <a:pt x="119" y="32"/>
                </a:cubicBezTo>
                <a:cubicBezTo>
                  <a:pt x="238" y="22"/>
                  <a:pt x="627" y="0"/>
                  <a:pt x="776" y="10"/>
                </a:cubicBezTo>
                <a:cubicBezTo>
                  <a:pt x="925" y="20"/>
                  <a:pt x="977" y="75"/>
                  <a:pt x="1015" y="91"/>
                </a:cubicBezTo>
              </a:path>
            </a:pathLst>
          </a:custGeom>
          <a:noFill/>
          <a:ln w="19050" cap="flat" cmpd="sng">
            <a:solidFill>
              <a:srgbClr val="FF33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1122" name="Line 98"/>
          <p:cNvSpPr>
            <a:spLocks noChangeShapeType="1"/>
          </p:cNvSpPr>
          <p:nvPr/>
        </p:nvSpPr>
        <p:spPr bwMode="auto">
          <a:xfrm>
            <a:off x="4990543" y="1980464"/>
            <a:ext cx="1268016" cy="155972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1125" name="Line 101"/>
          <p:cNvSpPr>
            <a:spLocks noChangeShapeType="1"/>
          </p:cNvSpPr>
          <p:nvPr/>
        </p:nvSpPr>
        <p:spPr bwMode="auto">
          <a:xfrm flipH="1">
            <a:off x="5023960" y="2304314"/>
            <a:ext cx="1332309" cy="142875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1126" name="Line 102"/>
          <p:cNvSpPr>
            <a:spLocks noChangeShapeType="1"/>
          </p:cNvSpPr>
          <p:nvPr/>
        </p:nvSpPr>
        <p:spPr bwMode="auto">
          <a:xfrm>
            <a:off x="4999433" y="2588874"/>
            <a:ext cx="1268016" cy="155972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1127" name="Line 103"/>
          <p:cNvSpPr>
            <a:spLocks noChangeShapeType="1"/>
          </p:cNvSpPr>
          <p:nvPr/>
        </p:nvSpPr>
        <p:spPr bwMode="auto">
          <a:xfrm flipH="1">
            <a:off x="4982764" y="2912723"/>
            <a:ext cx="1332310" cy="142875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1128" name="Line 104"/>
          <p:cNvSpPr>
            <a:spLocks noChangeShapeType="1"/>
          </p:cNvSpPr>
          <p:nvPr/>
        </p:nvSpPr>
        <p:spPr bwMode="auto">
          <a:xfrm>
            <a:off x="4958951" y="3185377"/>
            <a:ext cx="1268016" cy="155972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91"/>
          <p:cNvSpPr txBox="1">
            <a:spLocks noChangeArrowheads="1"/>
          </p:cNvSpPr>
          <p:nvPr/>
        </p:nvSpPr>
        <p:spPr bwMode="auto">
          <a:xfrm>
            <a:off x="563189" y="4053821"/>
            <a:ext cx="81249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Clr>
                <a:schemeClr val="bg1"/>
              </a:buClr>
            </a:pPr>
            <a:r>
              <a:rPr lang="en-US" altLang="en-US" dirty="0"/>
              <a:t>Nodes </a:t>
            </a:r>
            <a:r>
              <a:rPr lang="en-US" altLang="en-US"/>
              <a:t>2 and 3 believe </a:t>
            </a:r>
            <a:r>
              <a:rPr lang="en-US" altLang="en-US" dirty="0"/>
              <a:t>best path is through each other (Destination is node 4)</a:t>
            </a:r>
          </a:p>
        </p:txBody>
      </p:sp>
    </p:spTree>
    <p:extLst>
      <p:ext uri="{BB962C8B-B14F-4D97-AF65-F5344CB8AC3E}">
        <p14:creationId xmlns:p14="http://schemas.microsoft.com/office/powerpoint/2010/main" val="552795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95" name="Rectangle 23"/>
          <p:cNvSpPr>
            <a:spLocks noGrp="1" noChangeArrowheads="1"/>
          </p:cNvSpPr>
          <p:nvPr>
            <p:ph type="body" sz="half" idx="1"/>
          </p:nvPr>
        </p:nvSpPr>
        <p:spPr>
          <a:xfrm>
            <a:off x="578224" y="937932"/>
            <a:ext cx="7853082" cy="36475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Virtual connections setup across network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Connections identified by locally-defined tags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ATM Header contains virtual connection information: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  </a:t>
            </a:r>
            <a:r>
              <a:rPr lang="en-US" altLang="en-US" sz="1800" dirty="0"/>
              <a:t>8-bit Virtual Path Identifier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 16-bit Virtual Channel Identifier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Powerful traffic grooming capabilities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Multiple VCs can be bundled within a VP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622631" y="1970623"/>
            <a:ext cx="3808675" cy="1814513"/>
            <a:chOff x="1653779" y="3022998"/>
            <a:chExt cx="5382190" cy="1814513"/>
          </a:xfrm>
        </p:grpSpPr>
        <p:sp>
          <p:nvSpPr>
            <p:cNvPr id="1103876" name="Arc 4"/>
            <p:cNvSpPr>
              <a:spLocks/>
            </p:cNvSpPr>
            <p:nvPr/>
          </p:nvSpPr>
          <p:spPr bwMode="auto">
            <a:xfrm>
              <a:off x="4570810" y="4419601"/>
              <a:ext cx="138113" cy="6905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3877" name="AutoShape 5"/>
            <p:cNvSpPr>
              <a:spLocks noChangeArrowheads="1"/>
            </p:cNvSpPr>
            <p:nvPr/>
          </p:nvSpPr>
          <p:spPr bwMode="auto">
            <a:xfrm rot="5400000">
              <a:off x="2217540" y="2837856"/>
              <a:ext cx="1435894" cy="2563415"/>
            </a:xfrm>
            <a:prstGeom prst="can">
              <a:avLst>
                <a:gd name="adj" fmla="val 50177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3878" name="AutoShape 6"/>
            <p:cNvSpPr>
              <a:spLocks noChangeArrowheads="1"/>
            </p:cNvSpPr>
            <p:nvPr/>
          </p:nvSpPr>
          <p:spPr bwMode="auto">
            <a:xfrm rot="5400000">
              <a:off x="3913584" y="3294460"/>
              <a:ext cx="598885" cy="1063229"/>
            </a:xfrm>
            <a:prstGeom prst="can">
              <a:avLst>
                <a:gd name="adj" fmla="val 68762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3879" name="AutoShape 7"/>
            <p:cNvSpPr>
              <a:spLocks noChangeArrowheads="1"/>
            </p:cNvSpPr>
            <p:nvPr/>
          </p:nvSpPr>
          <p:spPr bwMode="auto">
            <a:xfrm rot="5400000">
              <a:off x="3935611" y="3946327"/>
              <a:ext cx="598885" cy="1064419"/>
            </a:xfrm>
            <a:prstGeom prst="can">
              <a:avLst>
                <a:gd name="adj" fmla="val 68839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3880" name="AutoShape 8"/>
            <p:cNvSpPr>
              <a:spLocks noChangeArrowheads="1"/>
            </p:cNvSpPr>
            <p:nvPr/>
          </p:nvSpPr>
          <p:spPr bwMode="auto">
            <a:xfrm rot="5400000">
              <a:off x="4606529" y="3479007"/>
              <a:ext cx="202406" cy="450056"/>
            </a:xfrm>
            <a:prstGeom prst="can">
              <a:avLst>
                <a:gd name="adj" fmla="val 86625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3881" name="AutoShape 9"/>
            <p:cNvSpPr>
              <a:spLocks noChangeArrowheads="1"/>
            </p:cNvSpPr>
            <p:nvPr/>
          </p:nvSpPr>
          <p:spPr bwMode="auto">
            <a:xfrm rot="5400000">
              <a:off x="4623198" y="4108848"/>
              <a:ext cx="153590" cy="448865"/>
            </a:xfrm>
            <a:prstGeom prst="can">
              <a:avLst>
                <a:gd name="adj" fmla="val 113855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3882" name="AutoShape 10"/>
            <p:cNvSpPr>
              <a:spLocks noChangeArrowheads="1"/>
            </p:cNvSpPr>
            <p:nvPr/>
          </p:nvSpPr>
          <p:spPr bwMode="auto">
            <a:xfrm rot="5400000">
              <a:off x="4584502" y="4346377"/>
              <a:ext cx="201216" cy="495300"/>
            </a:xfrm>
            <a:prstGeom prst="can">
              <a:avLst>
                <a:gd name="adj" fmla="val 95897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3883" name="AutoShape 11"/>
            <p:cNvSpPr>
              <a:spLocks noChangeArrowheads="1"/>
            </p:cNvSpPr>
            <p:nvPr/>
          </p:nvSpPr>
          <p:spPr bwMode="auto">
            <a:xfrm rot="5400000">
              <a:off x="4670822" y="3669507"/>
              <a:ext cx="201216" cy="591740"/>
            </a:xfrm>
            <a:prstGeom prst="can">
              <a:avLst>
                <a:gd name="adj" fmla="val 114569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3884" name="Rectangle 12"/>
            <p:cNvSpPr>
              <a:spLocks noChangeArrowheads="1"/>
            </p:cNvSpPr>
            <p:nvPr/>
          </p:nvSpPr>
          <p:spPr bwMode="auto">
            <a:xfrm>
              <a:off x="2603898" y="3567113"/>
              <a:ext cx="1089241" cy="275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chemeClr val="bg1"/>
                  </a:solidFill>
                </a:rPr>
                <a:t>Physical link</a:t>
              </a:r>
            </a:p>
          </p:txBody>
        </p:sp>
        <p:sp>
          <p:nvSpPr>
            <p:cNvPr id="1103885" name="Rectangle 13"/>
            <p:cNvSpPr>
              <a:spLocks noChangeArrowheads="1"/>
            </p:cNvSpPr>
            <p:nvPr/>
          </p:nvSpPr>
          <p:spPr bwMode="auto">
            <a:xfrm>
              <a:off x="4606529" y="3022998"/>
              <a:ext cx="1095718" cy="275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Virtual paths</a:t>
              </a:r>
            </a:p>
          </p:txBody>
        </p:sp>
        <p:sp>
          <p:nvSpPr>
            <p:cNvPr id="1103886" name="Rectangle 14"/>
            <p:cNvSpPr>
              <a:spLocks noChangeArrowheads="1"/>
            </p:cNvSpPr>
            <p:nvPr/>
          </p:nvSpPr>
          <p:spPr bwMode="auto">
            <a:xfrm>
              <a:off x="5670947" y="3982641"/>
              <a:ext cx="1365022" cy="275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Virtual channels</a:t>
              </a:r>
            </a:p>
          </p:txBody>
        </p:sp>
        <p:sp>
          <p:nvSpPr>
            <p:cNvPr id="1103887" name="Line 15"/>
            <p:cNvSpPr>
              <a:spLocks noChangeShapeType="1"/>
            </p:cNvSpPr>
            <p:nvPr/>
          </p:nvSpPr>
          <p:spPr bwMode="auto">
            <a:xfrm flipH="1">
              <a:off x="4239816" y="3125391"/>
              <a:ext cx="360759" cy="3464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3888" name="Line 16"/>
            <p:cNvSpPr>
              <a:spLocks noChangeShapeType="1"/>
            </p:cNvSpPr>
            <p:nvPr/>
          </p:nvSpPr>
          <p:spPr bwMode="auto">
            <a:xfrm flipH="1">
              <a:off x="4513660" y="3269456"/>
              <a:ext cx="207169" cy="9096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3889" name="Line 17"/>
            <p:cNvSpPr>
              <a:spLocks noChangeShapeType="1"/>
            </p:cNvSpPr>
            <p:nvPr/>
          </p:nvSpPr>
          <p:spPr bwMode="auto">
            <a:xfrm flipH="1" flipV="1">
              <a:off x="5007769" y="3729037"/>
              <a:ext cx="808435" cy="2143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3890" name="Line 18"/>
            <p:cNvSpPr>
              <a:spLocks noChangeShapeType="1"/>
            </p:cNvSpPr>
            <p:nvPr/>
          </p:nvSpPr>
          <p:spPr bwMode="auto">
            <a:xfrm flipH="1" flipV="1">
              <a:off x="5163741" y="3960019"/>
              <a:ext cx="566738" cy="750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3891" name="Line 19"/>
            <p:cNvSpPr>
              <a:spLocks noChangeShapeType="1"/>
            </p:cNvSpPr>
            <p:nvPr/>
          </p:nvSpPr>
          <p:spPr bwMode="auto">
            <a:xfrm flipH="1">
              <a:off x="4987529" y="4201716"/>
              <a:ext cx="742950" cy="1107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3892" name="Line 20"/>
            <p:cNvSpPr>
              <a:spLocks noChangeShapeType="1"/>
            </p:cNvSpPr>
            <p:nvPr/>
          </p:nvSpPr>
          <p:spPr bwMode="auto">
            <a:xfrm flipH="1">
              <a:off x="4947048" y="4235053"/>
              <a:ext cx="869156" cy="3381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3894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ATM Virtual Connections</a:t>
            </a:r>
          </a:p>
        </p:txBody>
      </p:sp>
    </p:spTree>
    <p:extLst>
      <p:ext uri="{BB962C8B-B14F-4D97-AF65-F5344CB8AC3E}">
        <p14:creationId xmlns:p14="http://schemas.microsoft.com/office/powerpoint/2010/main" val="203902957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88" y="92075"/>
            <a:ext cx="5661212" cy="765175"/>
          </a:xfrm>
        </p:spPr>
        <p:txBody>
          <a:bodyPr/>
          <a:lstStyle/>
          <a:p>
            <a:r>
              <a:rPr lang="en-US" altLang="en-US"/>
              <a:t>MPLS &amp; ATM</a:t>
            </a:r>
          </a:p>
        </p:txBody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7876" y="1018615"/>
            <a:ext cx="6205817" cy="353993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000" dirty="0"/>
              <a:t>ATM initially touted as more scalable than packet switching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000" dirty="0"/>
              <a:t>Advances in optical transmission proved ATM to be the less scalable:  @ 10 </a:t>
            </a:r>
            <a:r>
              <a:rPr lang="en-US" altLang="en-US" sz="2000" dirty="0" err="1"/>
              <a:t>Gbps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1650" dirty="0"/>
              <a:t>Segmentation &amp; reassembly of messages &amp; streams into 48-byte cell payloads difficult &amp; inefficient</a:t>
            </a:r>
          </a:p>
          <a:p>
            <a:pPr lvl="1">
              <a:lnSpc>
                <a:spcPct val="90000"/>
              </a:lnSpc>
            </a:pPr>
            <a:r>
              <a:rPr lang="en-US" altLang="en-US" sz="1650" dirty="0"/>
              <a:t>Header must be processed every 53 bytes vs. 500 bytes on average for packets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000" dirty="0"/>
              <a:t>MPLS (multiprotocol label switching) uses tags to transfer packets across virtual circuits in Internet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altLang="en-US" sz="1700" dirty="0"/>
              <a:t>Adopts label switching paradigm, but variable-length packets by packet-over-SONET encapsulation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61645" y="857250"/>
            <a:ext cx="1621155" cy="3441700"/>
            <a:chOff x="685800" y="609600"/>
            <a:chExt cx="2667000" cy="6248400"/>
          </a:xfrm>
        </p:grpSpPr>
        <p:sp>
          <p:nvSpPr>
            <p:cNvPr id="5" name="Rounded Rectangle 4"/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187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zh-CN" sz="2000" dirty="0"/>
              <a:t>Unit 03.03.04</a:t>
            </a:r>
            <a:br>
              <a:rPr lang="en-US" altLang="zh-CN" sz="2000" dirty="0"/>
            </a:br>
            <a:r>
              <a:rPr lang="en-US" altLang="zh-CN" sz="2000" dirty="0"/>
              <a:t>CS 5220: </a:t>
            </a:r>
            <a:br>
              <a:rPr lang="en-US" altLang="zh-CN" sz="2000" dirty="0"/>
            </a:br>
            <a:r>
              <a:rPr lang="en-US" altLang="zh-CN" sz="2000" dirty="0"/>
              <a:t>COMPUTER COMMUNICATIONS</a:t>
            </a:r>
          </a:p>
        </p:txBody>
      </p:sp>
      <p:pic>
        <p:nvPicPr>
          <p:cNvPr id="1741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592897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zh-CN" dirty="0">
                <a:solidFill>
                  <a:srgbClr val="0000CC"/>
                </a:solidFill>
              </a:rPr>
              <a:t>RIP and OSPF</a:t>
            </a: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  <a:buFont typeface="Wingdings" charset="2"/>
              <a:buNone/>
            </a:pPr>
            <a:r>
              <a:rPr lang="en-US" altLang="zh-CN" sz="2200" dirty="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  <a:buFont typeface="Wingdings" charset="2"/>
              <a:buNone/>
            </a:pPr>
            <a:r>
              <a:rPr lang="en-US" altLang="zh-CN" sz="1800" dirty="0"/>
              <a:t>Professor, Department of Computer Science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68388" y="1085850"/>
            <a:ext cx="6266330" cy="3096185"/>
          </a:xfrm>
        </p:spPr>
        <p:txBody>
          <a:bodyPr/>
          <a:lstStyle/>
          <a:p>
            <a:pPr eaLnBrk="1" hangingPunct="1"/>
            <a:r>
              <a:rPr lang="en-US" altLang="en-US" sz="2000" b="1" dirty="0">
                <a:ea typeface="ＭＳ Ｐゴシック" charset="-128"/>
              </a:rPr>
              <a:t>RIP </a:t>
            </a:r>
            <a:r>
              <a:rPr lang="en-US" altLang="en-US" sz="2000" dirty="0">
                <a:ea typeface="ＭＳ Ｐゴシック" charset="-128"/>
              </a:rPr>
              <a:t>based on </a:t>
            </a:r>
            <a:r>
              <a:rPr lang="en-US" altLang="en-US" sz="2000" i="1" dirty="0">
                <a:ea typeface="ＭＳ Ｐゴシック" charset="-128"/>
              </a:rPr>
              <a:t>routed</a:t>
            </a:r>
            <a:r>
              <a:rPr lang="en-US" altLang="en-US" sz="2000" dirty="0">
                <a:ea typeface="ＭＳ Ｐゴシック" charset="-128"/>
              </a:rPr>
              <a:t>, </a:t>
            </a:r>
            <a:r>
              <a:rPr lang="en-US" altLang="ja-JP" sz="2000" dirty="0">
                <a:ea typeface="ＭＳ Ｐゴシック" charset="-128"/>
              </a:rPr>
              <a:t>distributed in BSD UNIX</a:t>
            </a:r>
          </a:p>
          <a:p>
            <a:pPr eaLnBrk="1" hangingPunct="1">
              <a:spcBef>
                <a:spcPts val="800"/>
              </a:spcBef>
            </a:pPr>
            <a:r>
              <a:rPr lang="en-US" altLang="en-US" sz="2000" dirty="0">
                <a:ea typeface="ＭＳ Ｐゴシック" charset="-128"/>
              </a:rPr>
              <a:t>Uses the </a:t>
            </a:r>
            <a:r>
              <a:rPr lang="en-US" altLang="en-US" sz="2000" b="1" dirty="0">
                <a:ea typeface="ＭＳ Ｐゴシック" charset="-128"/>
              </a:rPr>
              <a:t>distance-vector algorithm</a:t>
            </a:r>
            <a:endParaRPr lang="en-US" altLang="en-US" sz="2000" dirty="0">
              <a:solidFill>
                <a:srgbClr val="6600FF"/>
              </a:solidFill>
              <a:ea typeface="ＭＳ Ｐゴシック" charset="-128"/>
            </a:endParaRPr>
          </a:p>
          <a:p>
            <a:pPr eaLnBrk="1" hangingPunct="1">
              <a:spcBef>
                <a:spcPts val="800"/>
              </a:spcBef>
            </a:pPr>
            <a:r>
              <a:rPr lang="en-US" altLang="en-US" sz="2000" dirty="0">
                <a:ea typeface="ＭＳ Ｐゴシック" charset="-128"/>
              </a:rPr>
              <a:t>Runs on top of UDP, port number 520</a:t>
            </a:r>
          </a:p>
          <a:p>
            <a:pPr eaLnBrk="1" hangingPunct="1">
              <a:spcBef>
                <a:spcPts val="800"/>
              </a:spcBef>
            </a:pPr>
            <a:r>
              <a:rPr lang="en-US" altLang="en-US" sz="2000" dirty="0">
                <a:ea typeface="ＭＳ Ｐゴシック" charset="-128"/>
              </a:rPr>
              <a:t>Metric: number of hops</a:t>
            </a:r>
          </a:p>
          <a:p>
            <a:pPr eaLnBrk="1" hangingPunct="1">
              <a:spcBef>
                <a:spcPts val="800"/>
              </a:spcBef>
            </a:pPr>
            <a:r>
              <a:rPr lang="en-US" altLang="en-US" sz="2000" dirty="0">
                <a:ea typeface="ＭＳ Ｐゴシック" charset="-128"/>
              </a:rPr>
              <a:t>Max limited to 15</a:t>
            </a:r>
          </a:p>
          <a:p>
            <a:pPr marL="557213" lvl="1" indent="-214313" eaLnBrk="1" hangingPunct="1">
              <a:spcBef>
                <a:spcPts val="500"/>
              </a:spcBef>
            </a:pPr>
            <a:r>
              <a:rPr lang="en-US" altLang="en-US" sz="1800" dirty="0">
                <a:ea typeface="ＭＳ Ｐゴシック" charset="-128"/>
              </a:rPr>
              <a:t>suitable for small networks (local area environments)</a:t>
            </a:r>
          </a:p>
          <a:p>
            <a:pPr marL="557213" lvl="1" indent="-214313" eaLnBrk="1" hangingPunct="1">
              <a:spcBef>
                <a:spcPts val="500"/>
              </a:spcBef>
            </a:pPr>
            <a:r>
              <a:rPr lang="en-US" altLang="en-US" sz="1800" dirty="0">
                <a:ea typeface="ＭＳ Ｐゴシック" charset="-128"/>
              </a:rPr>
              <a:t>value of 16 is reserved to represent infinity</a:t>
            </a:r>
          </a:p>
          <a:p>
            <a:pPr marL="557213" lvl="1" indent="-214313" eaLnBrk="1" hangingPunct="1">
              <a:spcBef>
                <a:spcPts val="500"/>
              </a:spcBef>
            </a:pPr>
            <a:r>
              <a:rPr lang="en-US" altLang="en-US" sz="1800" dirty="0">
                <a:ea typeface="ＭＳ Ｐゴシック" charset="-128"/>
              </a:rPr>
              <a:t>small number limits the </a:t>
            </a:r>
            <a:r>
              <a:rPr lang="en-US" altLang="en-US" sz="1800" i="1" dirty="0">
                <a:ea typeface="ＭＳ Ｐゴシック" charset="-128"/>
              </a:rPr>
              <a:t>count-to-infinity</a:t>
            </a:r>
            <a:r>
              <a:rPr lang="en-US" altLang="en-US" sz="1800" dirty="0">
                <a:ea typeface="ＭＳ Ｐゴシック" charset="-128"/>
              </a:rPr>
              <a:t> problem </a:t>
            </a:r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92075"/>
            <a:ext cx="5715000" cy="765175"/>
          </a:xfrm>
        </p:spPr>
        <p:txBody>
          <a:bodyPr/>
          <a:lstStyle/>
          <a:p>
            <a:pPr eaLnBrk="1" hangingPunct="1"/>
            <a:r>
              <a:rPr lang="en-US" altLang="en-US" sz="2625">
                <a:ea typeface="ＭＳ Ｐゴシック" charset="-128"/>
              </a:rPr>
              <a:t>Routing Information Protocol (RIP)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61645" y="857250"/>
            <a:ext cx="1621155" cy="3441700"/>
            <a:chOff x="685800" y="609600"/>
            <a:chExt cx="2667000" cy="6248400"/>
          </a:xfrm>
        </p:grpSpPr>
        <p:sp>
          <p:nvSpPr>
            <p:cNvPr id="5" name="Rounded Rectangle 4"/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8960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RIP Operation</a:t>
            </a: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85850"/>
            <a:ext cx="8229600" cy="304239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charset="-128"/>
              </a:rPr>
              <a:t>Router sends update message to neighbors every 30 sec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2000" dirty="0">
                <a:ea typeface="ＭＳ Ｐゴシック" charset="-128"/>
              </a:rPr>
              <a:t>A router expects to receive an update message from each of its neighbors within 180 seconds in the worst case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2000">
                <a:ea typeface="ＭＳ Ｐゴシック" charset="-128"/>
              </a:rPr>
              <a:t>If router does not receive update message from neighbor X </a:t>
            </a:r>
            <a:r>
              <a:rPr lang="en-US" altLang="en-US" sz="2000" dirty="0">
                <a:ea typeface="ＭＳ Ｐゴシック" charset="-128"/>
              </a:rPr>
              <a:t>within this limit, it assumes the link to </a:t>
            </a:r>
            <a:r>
              <a:rPr lang="en-US" altLang="en-US" sz="2000">
                <a:ea typeface="ＭＳ Ｐゴシック" charset="-128"/>
              </a:rPr>
              <a:t>X has </a:t>
            </a:r>
            <a:r>
              <a:rPr lang="en-US" altLang="en-US" sz="2000" dirty="0">
                <a:ea typeface="ＭＳ Ｐゴシック" charset="-128"/>
              </a:rPr>
              <a:t>failed and sets the corresponding minimum cost to 16 (infinity)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2000" dirty="0">
                <a:ea typeface="ＭＳ Ｐゴシック" charset="-128"/>
              </a:rPr>
              <a:t>Uses </a:t>
            </a:r>
            <a:r>
              <a:rPr lang="en-US" altLang="en-US" sz="2000" b="1" i="1" dirty="0">
                <a:ea typeface="ＭＳ Ｐゴシック" charset="-128"/>
              </a:rPr>
              <a:t>split horizon with poisoned reverse</a:t>
            </a:r>
            <a:r>
              <a:rPr lang="en-US" altLang="en-US" sz="2000" dirty="0">
                <a:ea typeface="ＭＳ Ｐゴシック" charset="-128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2000" dirty="0">
                <a:ea typeface="ＭＳ Ｐゴシック" charset="-128"/>
              </a:rPr>
              <a:t>Convergence speeded up by triggered updates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en-US" sz="1650" dirty="0">
                <a:ea typeface="ＭＳ Ｐゴシック" charset="-128"/>
              </a:rPr>
              <a:t>neighbors notified immediately of changes in distance vector table  </a:t>
            </a:r>
          </a:p>
          <a:p>
            <a:pPr eaLnBrk="1" hangingPunct="1">
              <a:lnSpc>
                <a:spcPct val="80000"/>
              </a:lnSpc>
            </a:pPr>
            <a:endParaRPr lang="en-US" altLang="en-US" sz="195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7899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Deficiencies in RIP Protocol</a:t>
            </a:r>
          </a:p>
        </p:txBody>
      </p:sp>
      <p:sp>
        <p:nvSpPr>
          <p:cNvPr id="24678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085850"/>
            <a:ext cx="7772400" cy="293131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charset="-128"/>
              </a:rPr>
              <a:t>Limited Metric Use</a:t>
            </a:r>
            <a:endParaRPr lang="en-US" altLang="en-US" sz="1700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2000" dirty="0">
                <a:ea typeface="ＭＳ Ｐゴシック" charset="-128"/>
              </a:rPr>
              <a:t>Slow Convergence</a:t>
            </a:r>
            <a:endParaRPr lang="en-US" altLang="en-US" sz="1600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195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19833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3035" y="989410"/>
            <a:ext cx="7758953" cy="3780234"/>
          </a:xfrm>
          <a:noFill/>
        </p:spPr>
        <p:txBody>
          <a:bodyPr/>
          <a:lstStyle/>
          <a:p>
            <a:pPr eaLnBrk="1" hangingPunct="1"/>
            <a:r>
              <a:rPr lang="en-US" altLang="en-US" sz="2000" dirty="0">
                <a:ea typeface="ＭＳ Ｐゴシック" charset="-128"/>
              </a:rPr>
              <a:t>Fixes some of the deficiencies in RIP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sz="2000" dirty="0">
                <a:ea typeface="ＭＳ Ｐゴシック" charset="-128"/>
              </a:rPr>
              <a:t>Enables each router to learn complete network topology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sz="2000" dirty="0">
                <a:ea typeface="ＭＳ Ｐゴシック" charset="-128"/>
              </a:rPr>
              <a:t>Each router monitors the </a:t>
            </a:r>
            <a:r>
              <a:rPr lang="en-US" altLang="en-US" sz="2000" i="1" dirty="0">
                <a:ea typeface="ＭＳ Ｐゴシック" charset="-128"/>
              </a:rPr>
              <a:t>link state</a:t>
            </a:r>
            <a:r>
              <a:rPr lang="en-US" altLang="en-US" sz="2000" dirty="0">
                <a:ea typeface="ＭＳ Ｐゴシック" charset="-128"/>
              </a:rPr>
              <a:t> to each neighbor and floods the link-state information to other routers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sz="2000" dirty="0">
                <a:ea typeface="ＭＳ Ｐゴシック" charset="-128"/>
              </a:rPr>
              <a:t>Each router </a:t>
            </a:r>
            <a:r>
              <a:rPr lang="en-US" altLang="en-US" sz="2000">
                <a:ea typeface="ＭＳ Ｐゴシック" charset="-128"/>
              </a:rPr>
              <a:t>builds an identical </a:t>
            </a:r>
            <a:r>
              <a:rPr lang="en-US" altLang="en-US" sz="2000" i="1">
                <a:ea typeface="ＭＳ Ｐゴシック" charset="-128"/>
              </a:rPr>
              <a:t>link-state database</a:t>
            </a:r>
            <a:endParaRPr lang="en-US" altLang="en-US" sz="2000" i="1" dirty="0">
              <a:ea typeface="ＭＳ Ｐゴシック" charset="-128"/>
            </a:endParaRPr>
          </a:p>
          <a:p>
            <a:pPr eaLnBrk="1" hangingPunct="1">
              <a:spcBef>
                <a:spcPts val="900"/>
              </a:spcBef>
            </a:pPr>
            <a:r>
              <a:rPr lang="en-US" altLang="en-US" sz="2000" dirty="0">
                <a:ea typeface="ＭＳ Ｐゴシック" charset="-128"/>
              </a:rPr>
              <a:t>Allows router to </a:t>
            </a:r>
            <a:r>
              <a:rPr lang="en-US" altLang="en-US" sz="2000">
                <a:ea typeface="ＭＳ Ｐゴシック" charset="-128"/>
              </a:rPr>
              <a:t>build shortest </a:t>
            </a:r>
            <a:r>
              <a:rPr lang="en-US" altLang="en-US" sz="2000" dirty="0">
                <a:ea typeface="ＭＳ Ｐゴシック" charset="-128"/>
              </a:rPr>
              <a:t>path tree with </a:t>
            </a:r>
            <a:r>
              <a:rPr lang="en-US" altLang="en-US" sz="2000" b="1" dirty="0">
                <a:ea typeface="ＭＳ Ｐゴシック" charset="-128"/>
              </a:rPr>
              <a:t>router as root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sz="2000" dirty="0">
                <a:ea typeface="ＭＳ Ｐゴシック" charset="-128"/>
              </a:rPr>
              <a:t>OSPF </a:t>
            </a:r>
            <a:r>
              <a:rPr lang="en-US" altLang="en-US" sz="2000">
                <a:ea typeface="ＭＳ Ｐゴシック" charset="-128"/>
              </a:rPr>
              <a:t>typically converges faster than RIP </a:t>
            </a:r>
            <a:r>
              <a:rPr lang="en-US" altLang="en-US" sz="2000" dirty="0">
                <a:ea typeface="ＭＳ Ｐゴシック" charset="-128"/>
              </a:rPr>
              <a:t>when there is a failure in </a:t>
            </a:r>
            <a:r>
              <a:rPr lang="en-US" altLang="en-US" sz="2000">
                <a:ea typeface="ＭＳ Ｐゴシック" charset="-128"/>
              </a:rPr>
              <a:t>the network</a:t>
            </a:r>
            <a:endParaRPr lang="en-US" altLang="en-US" sz="2000" dirty="0">
              <a:ea typeface="ＭＳ Ｐゴシック" charset="-128"/>
            </a:endParaRPr>
          </a:p>
          <a:p>
            <a:pPr eaLnBrk="1" hangingPunct="1"/>
            <a:endParaRPr lang="en-US" altLang="en-US" sz="1950" dirty="0">
              <a:ea typeface="ＭＳ Ｐゴシック" charset="-128"/>
            </a:endParaRPr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Open Shortest Path First (OSPF)</a:t>
            </a:r>
          </a:p>
        </p:txBody>
      </p:sp>
    </p:spTree>
    <p:extLst>
      <p:ext uri="{BB962C8B-B14F-4D97-AF65-F5344CB8AC3E}">
        <p14:creationId xmlns:p14="http://schemas.microsoft.com/office/powerpoint/2010/main" val="768904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914" y="913093"/>
            <a:ext cx="7278445" cy="3526491"/>
          </a:xfrm>
        </p:spPr>
        <p:txBody>
          <a:bodyPr/>
          <a:lstStyle/>
          <a:p>
            <a:pPr eaLnBrk="1" hangingPunct="1"/>
            <a:r>
              <a:rPr lang="en-US" altLang="en-US" sz="1800" dirty="0">
                <a:ea typeface="ＭＳ Ｐゴシック" charset="-128"/>
              </a:rPr>
              <a:t>To improve scalability, an autonomous system (AS) may be partitioned into two-level </a:t>
            </a:r>
            <a:r>
              <a:rPr lang="en-US" altLang="en-US" sz="1800" i="1" dirty="0">
                <a:solidFill>
                  <a:srgbClr val="C00000"/>
                </a:solidFill>
                <a:ea typeface="ＭＳ Ｐゴシック" charset="-128"/>
              </a:rPr>
              <a:t>areas</a:t>
            </a:r>
          </a:p>
          <a:p>
            <a:pPr lvl="1" eaLnBrk="1" hangingPunct="1"/>
            <a:r>
              <a:rPr lang="en-US" altLang="en-US" sz="1500" dirty="0">
                <a:ea typeface="ＭＳ Ｐゴシック" charset="-128"/>
              </a:rPr>
              <a:t>Area defined by 32-bit area ID</a:t>
            </a:r>
            <a:endParaRPr lang="en-US" altLang="en-US" sz="1500" i="1" dirty="0">
              <a:ea typeface="ＭＳ Ｐゴシック" charset="-128"/>
            </a:endParaRPr>
          </a:p>
          <a:p>
            <a:pPr marL="557213" lvl="1" indent="-214313" eaLnBrk="1" hangingPunct="1"/>
            <a:r>
              <a:rPr lang="en-US" altLang="en-US" sz="1500" dirty="0">
                <a:ea typeface="ＭＳ Ｐゴシック" charset="-128"/>
              </a:rPr>
              <a:t>Routers in area only knows complete topology inside area &amp; limits the flooding of link-state information to area</a:t>
            </a:r>
          </a:p>
          <a:p>
            <a:pPr marL="557213" lvl="1" indent="-214313" eaLnBrk="1" hangingPunct="1"/>
            <a:r>
              <a:rPr lang="en-US" altLang="en-US" sz="1500" i="1" dirty="0">
                <a:ea typeface="ＭＳ Ｐゴシック" charset="-128"/>
              </a:rPr>
              <a:t>Area border routers</a:t>
            </a:r>
            <a:r>
              <a:rPr lang="en-US" altLang="en-US" sz="1500" dirty="0">
                <a:ea typeface="ＭＳ Ｐゴシック" charset="-128"/>
              </a:rPr>
              <a:t> summarize info from other areas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1800" dirty="0">
                <a:ea typeface="ＭＳ Ｐゴシック" charset="-128"/>
              </a:rPr>
              <a:t>Each area must connect to </a:t>
            </a:r>
            <a:r>
              <a:rPr lang="en-US" altLang="en-US" sz="1800" b="1" i="1" dirty="0">
                <a:ea typeface="ＭＳ Ｐゴシック" charset="-128"/>
              </a:rPr>
              <a:t>backbone area</a:t>
            </a:r>
            <a:r>
              <a:rPr lang="en-US" altLang="en-US" sz="1800" b="1" dirty="0">
                <a:ea typeface="ＭＳ Ｐゴシック" charset="-128"/>
              </a:rPr>
              <a:t> (0.0.0.0)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1800" i="1" dirty="0">
                <a:ea typeface="ＭＳ Ｐゴシック" charset="-128"/>
              </a:rPr>
              <a:t>Internal router</a:t>
            </a:r>
            <a:r>
              <a:rPr lang="en-US" altLang="en-US" sz="1800" dirty="0">
                <a:ea typeface="ＭＳ Ｐゴシック" charset="-128"/>
              </a:rPr>
              <a:t> has all links to nets within the same area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1800" i="1" dirty="0">
                <a:ea typeface="ＭＳ Ｐゴシック" charset="-128"/>
              </a:rPr>
              <a:t>Area border router</a:t>
            </a:r>
            <a:r>
              <a:rPr lang="en-US" altLang="en-US" sz="1800" dirty="0">
                <a:ea typeface="ＭＳ Ｐゴシック" charset="-128"/>
              </a:rPr>
              <a:t> has links to more than one area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1800" i="1" dirty="0">
                <a:ea typeface="ＭＳ Ｐゴシック" charset="-128"/>
              </a:rPr>
              <a:t>backbone router</a:t>
            </a:r>
            <a:r>
              <a:rPr lang="en-US" altLang="en-US" sz="1800" dirty="0">
                <a:ea typeface="ＭＳ Ｐゴシック" charset="-128"/>
              </a:rPr>
              <a:t> has links connected to the backbone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1800" i="1" dirty="0">
                <a:ea typeface="ＭＳ Ｐゴシック" charset="-128"/>
              </a:rPr>
              <a:t>Autonomous system boundary (ASB) router</a:t>
            </a:r>
            <a:r>
              <a:rPr lang="en-US" altLang="en-US" sz="1800" dirty="0">
                <a:ea typeface="ＭＳ Ｐゴシック" charset="-128"/>
              </a:rPr>
              <a:t> has links to another autonomous system</a:t>
            </a:r>
          </a:p>
        </p:txBody>
      </p:sp>
      <p:sp>
        <p:nvSpPr>
          <p:cNvPr id="252930" name="Rectangle 4"/>
          <p:cNvSpPr>
            <a:spLocks noGrp="1" noChangeArrowheads="1"/>
          </p:cNvSpPr>
          <p:nvPr>
            <p:ph type="title"/>
          </p:nvPr>
        </p:nvSpPr>
        <p:spPr>
          <a:xfrm>
            <a:off x="393550" y="0"/>
            <a:ext cx="5580529" cy="76517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OSPF Network</a:t>
            </a:r>
          </a:p>
        </p:txBody>
      </p:sp>
    </p:spTree>
    <p:extLst>
      <p:ext uri="{BB962C8B-B14F-4D97-AF65-F5344CB8AC3E}">
        <p14:creationId xmlns:p14="http://schemas.microsoft.com/office/powerpoint/2010/main" val="17830081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Text Box 4"/>
          <p:cNvSpPr txBox="1">
            <a:spLocks noChangeArrowheads="1"/>
          </p:cNvSpPr>
          <p:nvPr/>
        </p:nvSpPr>
        <p:spPr bwMode="auto">
          <a:xfrm>
            <a:off x="675635" y="3398602"/>
            <a:ext cx="3352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ASB:  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Area border router : 3, 6, and 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Internal router:  1,2,7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Backbone router: 3,4,5,6,8</a:t>
            </a:r>
          </a:p>
        </p:txBody>
      </p:sp>
      <p:sp>
        <p:nvSpPr>
          <p:cNvPr id="255035" name="Text Box 65"/>
          <p:cNvSpPr txBox="1">
            <a:spLocks noChangeArrowheads="1"/>
          </p:cNvSpPr>
          <p:nvPr/>
        </p:nvSpPr>
        <p:spPr bwMode="auto">
          <a:xfrm>
            <a:off x="6973469" y="3889245"/>
            <a:ext cx="112990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350"/>
              <a:t>R = router  N = network</a:t>
            </a:r>
          </a:p>
        </p:txBody>
      </p:sp>
      <p:sp>
        <p:nvSpPr>
          <p:cNvPr id="255042" name="Rectangle 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OSPF Areas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2503131" y="937932"/>
            <a:ext cx="5673129" cy="3537231"/>
            <a:chOff x="1270000" y="1384300"/>
            <a:chExt cx="6678613" cy="4818063"/>
          </a:xfrm>
        </p:grpSpPr>
        <p:sp>
          <p:nvSpPr>
            <p:cNvPr id="70" name="Oval 8"/>
            <p:cNvSpPr>
              <a:spLocks noChangeArrowheads="1"/>
            </p:cNvSpPr>
            <p:nvPr/>
          </p:nvSpPr>
          <p:spPr bwMode="auto">
            <a:xfrm>
              <a:off x="1270000" y="1384300"/>
              <a:ext cx="2176463" cy="2779713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Oval 9"/>
            <p:cNvSpPr>
              <a:spLocks noChangeArrowheads="1"/>
            </p:cNvSpPr>
            <p:nvPr/>
          </p:nvSpPr>
          <p:spPr bwMode="auto">
            <a:xfrm>
              <a:off x="5857875" y="1487488"/>
              <a:ext cx="2090738" cy="2681287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Oval 10"/>
            <p:cNvSpPr>
              <a:spLocks noChangeArrowheads="1"/>
            </p:cNvSpPr>
            <p:nvPr/>
          </p:nvSpPr>
          <p:spPr bwMode="auto">
            <a:xfrm>
              <a:off x="3509963" y="1982788"/>
              <a:ext cx="2262187" cy="2314575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3" name="Oval 11"/>
            <p:cNvSpPr>
              <a:spLocks noChangeArrowheads="1"/>
            </p:cNvSpPr>
            <p:nvPr/>
          </p:nvSpPr>
          <p:spPr bwMode="auto">
            <a:xfrm>
              <a:off x="3571875" y="4395788"/>
              <a:ext cx="2309813" cy="1524000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2466975" y="1887538"/>
              <a:ext cx="363538" cy="346075"/>
            </a:xfrm>
            <a:prstGeom prst="rect">
              <a:avLst/>
            </a:prstGeom>
            <a:solidFill>
              <a:srgbClr val="FF99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Rectangle 13"/>
            <p:cNvSpPr>
              <a:spLocks noChangeArrowheads="1"/>
            </p:cNvSpPr>
            <p:nvPr/>
          </p:nvSpPr>
          <p:spPr bwMode="auto">
            <a:xfrm>
              <a:off x="2146300" y="2986088"/>
              <a:ext cx="363538" cy="349250"/>
            </a:xfrm>
            <a:prstGeom prst="rect">
              <a:avLst/>
            </a:prstGeom>
            <a:solidFill>
              <a:srgbClr val="FF99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14"/>
            <p:cNvSpPr>
              <a:spLocks noChangeArrowheads="1"/>
            </p:cNvSpPr>
            <p:nvPr/>
          </p:nvSpPr>
          <p:spPr bwMode="auto">
            <a:xfrm>
              <a:off x="6964363" y="2517775"/>
              <a:ext cx="361950" cy="346075"/>
            </a:xfrm>
            <a:prstGeom prst="rect">
              <a:avLst/>
            </a:prstGeom>
            <a:solidFill>
              <a:srgbClr val="FF99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Rectangle 15"/>
            <p:cNvSpPr>
              <a:spLocks noChangeArrowheads="1"/>
            </p:cNvSpPr>
            <p:nvPr/>
          </p:nvSpPr>
          <p:spPr bwMode="auto">
            <a:xfrm>
              <a:off x="4038600" y="3155950"/>
              <a:ext cx="365125" cy="346075"/>
            </a:xfrm>
            <a:prstGeom prst="rect">
              <a:avLst/>
            </a:prstGeom>
            <a:solidFill>
              <a:srgbClr val="FF99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Rectangle 16"/>
            <p:cNvSpPr>
              <a:spLocks noChangeArrowheads="1"/>
            </p:cNvSpPr>
            <p:nvPr/>
          </p:nvSpPr>
          <p:spPr bwMode="auto">
            <a:xfrm>
              <a:off x="5003800" y="3263900"/>
              <a:ext cx="365125" cy="346075"/>
            </a:xfrm>
            <a:prstGeom prst="rect">
              <a:avLst/>
            </a:prstGeom>
            <a:solidFill>
              <a:srgbClr val="FF99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7"/>
            <p:cNvSpPr>
              <a:spLocks noChangeShapeType="1"/>
            </p:cNvSpPr>
            <p:nvPr/>
          </p:nvSpPr>
          <p:spPr bwMode="auto">
            <a:xfrm>
              <a:off x="3609975" y="2752725"/>
              <a:ext cx="569913" cy="40322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8"/>
            <p:cNvSpPr>
              <a:spLocks noChangeShapeType="1"/>
            </p:cNvSpPr>
            <p:nvPr/>
          </p:nvSpPr>
          <p:spPr bwMode="auto">
            <a:xfrm>
              <a:off x="4206875" y="3503613"/>
              <a:ext cx="366713" cy="69850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9"/>
            <p:cNvSpPr>
              <a:spLocks noChangeShapeType="1"/>
            </p:cNvSpPr>
            <p:nvPr/>
          </p:nvSpPr>
          <p:spPr bwMode="auto">
            <a:xfrm flipH="1">
              <a:off x="4741863" y="3611563"/>
              <a:ext cx="385762" cy="5905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20"/>
            <p:cNvSpPr>
              <a:spLocks noChangeShapeType="1"/>
            </p:cNvSpPr>
            <p:nvPr/>
          </p:nvSpPr>
          <p:spPr bwMode="auto">
            <a:xfrm>
              <a:off x="4398963" y="3298825"/>
              <a:ext cx="596900" cy="133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21"/>
            <p:cNvSpPr>
              <a:spLocks noChangeShapeType="1"/>
            </p:cNvSpPr>
            <p:nvPr/>
          </p:nvSpPr>
          <p:spPr bwMode="auto">
            <a:xfrm flipH="1">
              <a:off x="5214938" y="2708275"/>
              <a:ext cx="385762" cy="55562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Oval 22"/>
            <p:cNvSpPr>
              <a:spLocks noChangeArrowheads="1"/>
            </p:cNvSpPr>
            <p:nvPr/>
          </p:nvSpPr>
          <p:spPr bwMode="auto">
            <a:xfrm>
              <a:off x="2498725" y="2492375"/>
              <a:ext cx="466725" cy="379413"/>
            </a:xfrm>
            <a:prstGeom prst="ellipse">
              <a:avLst/>
            </a:prstGeom>
            <a:solidFill>
              <a:schemeClr val="accent2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23"/>
            <p:cNvSpPr>
              <a:spLocks noChangeShapeType="1"/>
            </p:cNvSpPr>
            <p:nvPr/>
          </p:nvSpPr>
          <p:spPr bwMode="auto">
            <a:xfrm>
              <a:off x="2630488" y="2232025"/>
              <a:ext cx="68262" cy="25082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24"/>
            <p:cNvSpPr>
              <a:spLocks noChangeShapeType="1"/>
            </p:cNvSpPr>
            <p:nvPr/>
          </p:nvSpPr>
          <p:spPr bwMode="auto">
            <a:xfrm flipV="1">
              <a:off x="2303463" y="2708275"/>
              <a:ext cx="195262" cy="2778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25"/>
            <p:cNvSpPr>
              <a:spLocks noChangeShapeType="1"/>
            </p:cNvSpPr>
            <p:nvPr/>
          </p:nvSpPr>
          <p:spPr bwMode="auto">
            <a:xfrm flipH="1" flipV="1">
              <a:off x="2963863" y="2708275"/>
              <a:ext cx="285750" cy="444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Oval 26"/>
            <p:cNvSpPr>
              <a:spLocks noChangeArrowheads="1"/>
            </p:cNvSpPr>
            <p:nvPr/>
          </p:nvSpPr>
          <p:spPr bwMode="auto">
            <a:xfrm>
              <a:off x="1643063" y="1887538"/>
              <a:ext cx="466725" cy="381000"/>
            </a:xfrm>
            <a:prstGeom prst="ellipse">
              <a:avLst/>
            </a:prstGeom>
            <a:solidFill>
              <a:schemeClr val="accent2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Oval 27"/>
            <p:cNvSpPr>
              <a:spLocks noChangeArrowheads="1"/>
            </p:cNvSpPr>
            <p:nvPr/>
          </p:nvSpPr>
          <p:spPr bwMode="auto">
            <a:xfrm>
              <a:off x="2033588" y="3611563"/>
              <a:ext cx="466725" cy="381000"/>
            </a:xfrm>
            <a:prstGeom prst="ellipse">
              <a:avLst/>
            </a:prstGeom>
            <a:solidFill>
              <a:schemeClr val="accent2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Oval 28"/>
            <p:cNvSpPr>
              <a:spLocks noChangeArrowheads="1"/>
            </p:cNvSpPr>
            <p:nvPr/>
          </p:nvSpPr>
          <p:spPr bwMode="auto">
            <a:xfrm>
              <a:off x="6135688" y="2482850"/>
              <a:ext cx="466725" cy="381000"/>
            </a:xfrm>
            <a:prstGeom prst="ellipse">
              <a:avLst/>
            </a:prstGeom>
            <a:solidFill>
              <a:schemeClr val="accent2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Oval 29"/>
            <p:cNvSpPr>
              <a:spLocks noChangeArrowheads="1"/>
            </p:cNvSpPr>
            <p:nvPr/>
          </p:nvSpPr>
          <p:spPr bwMode="auto">
            <a:xfrm>
              <a:off x="6861175" y="1887538"/>
              <a:ext cx="465138" cy="381000"/>
            </a:xfrm>
            <a:prstGeom prst="ellipse">
              <a:avLst/>
            </a:prstGeom>
            <a:solidFill>
              <a:schemeClr val="accent2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Oval 30"/>
            <p:cNvSpPr>
              <a:spLocks noChangeArrowheads="1"/>
            </p:cNvSpPr>
            <p:nvPr/>
          </p:nvSpPr>
          <p:spPr bwMode="auto">
            <a:xfrm>
              <a:off x="6964363" y="3052763"/>
              <a:ext cx="466725" cy="381000"/>
            </a:xfrm>
            <a:prstGeom prst="ellipse">
              <a:avLst/>
            </a:prstGeom>
            <a:solidFill>
              <a:schemeClr val="accent2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Oval 31"/>
            <p:cNvSpPr>
              <a:spLocks noChangeArrowheads="1"/>
            </p:cNvSpPr>
            <p:nvPr/>
          </p:nvSpPr>
          <p:spPr bwMode="auto">
            <a:xfrm>
              <a:off x="4462463" y="4948238"/>
              <a:ext cx="465137" cy="381000"/>
            </a:xfrm>
            <a:prstGeom prst="ellipse">
              <a:avLst/>
            </a:prstGeom>
            <a:solidFill>
              <a:schemeClr val="accent2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32"/>
            <p:cNvSpPr>
              <a:spLocks noChangeShapeType="1"/>
            </p:cNvSpPr>
            <p:nvPr/>
          </p:nvSpPr>
          <p:spPr bwMode="auto">
            <a:xfrm>
              <a:off x="2108200" y="2101850"/>
              <a:ext cx="361950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33"/>
            <p:cNvSpPr>
              <a:spLocks noChangeShapeType="1"/>
            </p:cNvSpPr>
            <p:nvPr/>
          </p:nvSpPr>
          <p:spPr bwMode="auto">
            <a:xfrm>
              <a:off x="2303463" y="3333750"/>
              <a:ext cx="1587" cy="2778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34"/>
            <p:cNvSpPr>
              <a:spLocks noChangeShapeType="1"/>
            </p:cNvSpPr>
            <p:nvPr/>
          </p:nvSpPr>
          <p:spPr bwMode="auto">
            <a:xfrm>
              <a:off x="5964238" y="2708275"/>
              <a:ext cx="171450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35"/>
            <p:cNvSpPr>
              <a:spLocks noChangeShapeType="1"/>
            </p:cNvSpPr>
            <p:nvPr/>
          </p:nvSpPr>
          <p:spPr bwMode="auto">
            <a:xfrm>
              <a:off x="6600825" y="2708275"/>
              <a:ext cx="36353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36"/>
            <p:cNvSpPr>
              <a:spLocks noChangeShapeType="1"/>
            </p:cNvSpPr>
            <p:nvPr/>
          </p:nvSpPr>
          <p:spPr bwMode="auto">
            <a:xfrm flipV="1">
              <a:off x="7143750" y="2266950"/>
              <a:ext cx="1588" cy="25082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37"/>
            <p:cNvSpPr>
              <a:spLocks noChangeShapeType="1"/>
            </p:cNvSpPr>
            <p:nvPr/>
          </p:nvSpPr>
          <p:spPr bwMode="auto">
            <a:xfrm>
              <a:off x="7143750" y="2862263"/>
              <a:ext cx="1588" cy="19050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38"/>
            <p:cNvSpPr>
              <a:spLocks noChangeShapeType="1"/>
            </p:cNvSpPr>
            <p:nvPr/>
          </p:nvSpPr>
          <p:spPr bwMode="auto">
            <a:xfrm>
              <a:off x="4687888" y="4546600"/>
              <a:ext cx="1587" cy="41433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Rectangle 39"/>
            <p:cNvSpPr>
              <a:spLocks noChangeArrowheads="1"/>
            </p:cNvSpPr>
            <p:nvPr/>
          </p:nvSpPr>
          <p:spPr bwMode="auto">
            <a:xfrm>
              <a:off x="1862138" y="4256088"/>
              <a:ext cx="9652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400">
                  <a:solidFill>
                    <a:srgbClr val="000000"/>
                  </a:solidFill>
                </a:rPr>
                <a:t>Area 0.0.0.1</a:t>
              </a:r>
              <a:endParaRPr lang="en-US" altLang="en-US" sz="2400"/>
            </a:p>
          </p:txBody>
        </p:sp>
        <p:sp>
          <p:nvSpPr>
            <p:cNvPr id="102" name="Rectangle 40"/>
            <p:cNvSpPr>
              <a:spLocks noChangeArrowheads="1"/>
            </p:cNvSpPr>
            <p:nvPr/>
          </p:nvSpPr>
          <p:spPr bwMode="auto">
            <a:xfrm>
              <a:off x="6976681" y="4175920"/>
              <a:ext cx="9652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400">
                  <a:solidFill>
                    <a:srgbClr val="000000"/>
                  </a:solidFill>
                </a:rPr>
                <a:t>Area 0.0.0.2</a:t>
              </a:r>
              <a:endParaRPr lang="en-US" altLang="en-US" sz="2400"/>
            </a:p>
          </p:txBody>
        </p:sp>
        <p:sp>
          <p:nvSpPr>
            <p:cNvPr id="103" name="Rectangle 41"/>
            <p:cNvSpPr>
              <a:spLocks noChangeArrowheads="1"/>
            </p:cNvSpPr>
            <p:nvPr/>
          </p:nvSpPr>
          <p:spPr bwMode="auto">
            <a:xfrm>
              <a:off x="4271963" y="5989638"/>
              <a:ext cx="9652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400">
                  <a:solidFill>
                    <a:srgbClr val="000000"/>
                  </a:solidFill>
                </a:rPr>
                <a:t>Area 0.0.0.3</a:t>
              </a:r>
              <a:endParaRPr lang="en-US" altLang="en-US" sz="2400"/>
            </a:p>
          </p:txBody>
        </p:sp>
        <p:sp>
          <p:nvSpPr>
            <p:cNvPr id="104" name="Rectangle 42"/>
            <p:cNvSpPr>
              <a:spLocks noChangeArrowheads="1"/>
            </p:cNvSpPr>
            <p:nvPr/>
          </p:nvSpPr>
          <p:spPr bwMode="auto">
            <a:xfrm>
              <a:off x="2470150" y="1905000"/>
              <a:ext cx="390525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Rectangle 43"/>
            <p:cNvSpPr>
              <a:spLocks noChangeArrowheads="1"/>
            </p:cNvSpPr>
            <p:nvPr/>
          </p:nvSpPr>
          <p:spPr bwMode="auto">
            <a:xfrm>
              <a:off x="2549525" y="1965325"/>
              <a:ext cx="2270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400">
                  <a:solidFill>
                    <a:srgbClr val="000000"/>
                  </a:solidFill>
                </a:rPr>
                <a:t>R1</a:t>
              </a:r>
              <a:endParaRPr lang="en-US" altLang="en-US" sz="2400"/>
            </a:p>
          </p:txBody>
        </p:sp>
        <p:sp>
          <p:nvSpPr>
            <p:cNvPr id="106" name="Rectangle 44"/>
            <p:cNvSpPr>
              <a:spLocks noChangeArrowheads="1"/>
            </p:cNvSpPr>
            <p:nvPr/>
          </p:nvSpPr>
          <p:spPr bwMode="auto">
            <a:xfrm>
              <a:off x="2092325" y="3000375"/>
              <a:ext cx="38735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2209800" y="3060700"/>
              <a:ext cx="2270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400">
                  <a:solidFill>
                    <a:srgbClr val="000000"/>
                  </a:solidFill>
                </a:rPr>
                <a:t>R2</a:t>
              </a:r>
              <a:endParaRPr lang="en-US" altLang="en-US" sz="2400"/>
            </a:p>
          </p:txBody>
        </p:sp>
        <p:sp>
          <p:nvSpPr>
            <p:cNvPr id="108" name="Rectangle 46"/>
            <p:cNvSpPr>
              <a:spLocks noChangeArrowheads="1"/>
            </p:cNvSpPr>
            <p:nvPr/>
          </p:nvSpPr>
          <p:spPr bwMode="auto">
            <a:xfrm>
              <a:off x="4021138" y="3175000"/>
              <a:ext cx="387350" cy="31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Rectangle 47"/>
            <p:cNvSpPr>
              <a:spLocks noChangeArrowheads="1"/>
            </p:cNvSpPr>
            <p:nvPr/>
          </p:nvSpPr>
          <p:spPr bwMode="auto">
            <a:xfrm>
              <a:off x="4138613" y="3232150"/>
              <a:ext cx="22701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400">
                  <a:solidFill>
                    <a:srgbClr val="000000"/>
                  </a:solidFill>
                </a:rPr>
                <a:t>R4</a:t>
              </a:r>
              <a:endParaRPr lang="en-US" altLang="en-US" sz="2400"/>
            </a:p>
          </p:txBody>
        </p:sp>
        <p:sp>
          <p:nvSpPr>
            <p:cNvPr id="110" name="Rectangle 48"/>
            <p:cNvSpPr>
              <a:spLocks noChangeArrowheads="1"/>
            </p:cNvSpPr>
            <p:nvPr/>
          </p:nvSpPr>
          <p:spPr bwMode="auto">
            <a:xfrm>
              <a:off x="5002213" y="3276600"/>
              <a:ext cx="388937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Rectangle 49"/>
            <p:cNvSpPr>
              <a:spLocks noChangeArrowheads="1"/>
            </p:cNvSpPr>
            <p:nvPr/>
          </p:nvSpPr>
          <p:spPr bwMode="auto">
            <a:xfrm>
              <a:off x="5081588" y="3335338"/>
              <a:ext cx="22701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400">
                  <a:solidFill>
                    <a:srgbClr val="000000"/>
                  </a:solidFill>
                </a:rPr>
                <a:t>R5</a:t>
              </a:r>
              <a:endParaRPr lang="en-US" altLang="en-US" sz="2400"/>
            </a:p>
          </p:txBody>
        </p:sp>
        <p:sp>
          <p:nvSpPr>
            <p:cNvPr id="112" name="Rectangle 50"/>
            <p:cNvSpPr>
              <a:spLocks noChangeArrowheads="1"/>
            </p:cNvSpPr>
            <p:nvPr/>
          </p:nvSpPr>
          <p:spPr bwMode="auto">
            <a:xfrm>
              <a:off x="5600700" y="2525713"/>
              <a:ext cx="390525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Rectangle 51"/>
            <p:cNvSpPr>
              <a:spLocks noChangeArrowheads="1"/>
            </p:cNvSpPr>
            <p:nvPr/>
          </p:nvSpPr>
          <p:spPr bwMode="auto">
            <a:xfrm>
              <a:off x="6951663" y="2525713"/>
              <a:ext cx="388937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Rectangle 52"/>
            <p:cNvSpPr>
              <a:spLocks noChangeArrowheads="1"/>
            </p:cNvSpPr>
            <p:nvPr/>
          </p:nvSpPr>
          <p:spPr bwMode="auto">
            <a:xfrm>
              <a:off x="7029450" y="2584450"/>
              <a:ext cx="2270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400">
                  <a:solidFill>
                    <a:srgbClr val="000000"/>
                  </a:solidFill>
                </a:rPr>
                <a:t>R7</a:t>
              </a:r>
              <a:endParaRPr lang="en-US" altLang="en-US" sz="2400"/>
            </a:p>
          </p:txBody>
        </p:sp>
        <p:sp>
          <p:nvSpPr>
            <p:cNvPr id="115" name="Rectangle 53"/>
            <p:cNvSpPr>
              <a:spLocks noChangeArrowheads="1"/>
            </p:cNvSpPr>
            <p:nvPr/>
          </p:nvSpPr>
          <p:spPr bwMode="auto">
            <a:xfrm>
              <a:off x="1693863" y="1928813"/>
              <a:ext cx="40005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Rectangle 54"/>
            <p:cNvSpPr>
              <a:spLocks noChangeArrowheads="1"/>
            </p:cNvSpPr>
            <p:nvPr/>
          </p:nvSpPr>
          <p:spPr bwMode="auto">
            <a:xfrm>
              <a:off x="1779588" y="1963738"/>
              <a:ext cx="22701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400">
                  <a:solidFill>
                    <a:srgbClr val="000000"/>
                  </a:solidFill>
                </a:rPr>
                <a:t>N1</a:t>
              </a:r>
              <a:endParaRPr lang="en-US" altLang="en-US" sz="2400"/>
            </a:p>
          </p:txBody>
        </p:sp>
        <p:sp>
          <p:nvSpPr>
            <p:cNvPr id="117" name="Rectangle 55"/>
            <p:cNvSpPr>
              <a:spLocks noChangeArrowheads="1"/>
            </p:cNvSpPr>
            <p:nvPr/>
          </p:nvSpPr>
          <p:spPr bwMode="auto">
            <a:xfrm>
              <a:off x="2536825" y="2525713"/>
              <a:ext cx="398463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Rectangle 56"/>
            <p:cNvSpPr>
              <a:spLocks noChangeArrowheads="1"/>
            </p:cNvSpPr>
            <p:nvPr/>
          </p:nvSpPr>
          <p:spPr bwMode="auto">
            <a:xfrm>
              <a:off x="2608263" y="2584450"/>
              <a:ext cx="22701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400">
                  <a:solidFill>
                    <a:srgbClr val="000000"/>
                  </a:solidFill>
                </a:rPr>
                <a:t>N2</a:t>
              </a:r>
              <a:endParaRPr lang="en-US" altLang="en-US" sz="2400"/>
            </a:p>
          </p:txBody>
        </p:sp>
        <p:sp>
          <p:nvSpPr>
            <p:cNvPr id="119" name="Rectangle 57"/>
            <p:cNvSpPr>
              <a:spLocks noChangeArrowheads="1"/>
            </p:cNvSpPr>
            <p:nvPr/>
          </p:nvSpPr>
          <p:spPr bwMode="auto">
            <a:xfrm>
              <a:off x="2163763" y="3703638"/>
              <a:ext cx="22701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400">
                  <a:solidFill>
                    <a:srgbClr val="000000"/>
                  </a:solidFill>
                </a:rPr>
                <a:t>N3</a:t>
              </a:r>
              <a:endParaRPr lang="en-US" altLang="en-US" sz="2400"/>
            </a:p>
          </p:txBody>
        </p:sp>
        <p:sp>
          <p:nvSpPr>
            <p:cNvPr id="120" name="Rectangle 58"/>
            <p:cNvSpPr>
              <a:spLocks noChangeArrowheads="1"/>
            </p:cNvSpPr>
            <p:nvPr/>
          </p:nvSpPr>
          <p:spPr bwMode="auto">
            <a:xfrm>
              <a:off x="6269038" y="2571750"/>
              <a:ext cx="22701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400">
                  <a:solidFill>
                    <a:srgbClr val="000000"/>
                  </a:solidFill>
                </a:rPr>
                <a:t>N4</a:t>
              </a:r>
              <a:endParaRPr lang="en-US" altLang="en-US" sz="2400"/>
            </a:p>
          </p:txBody>
        </p:sp>
        <p:sp>
          <p:nvSpPr>
            <p:cNvPr id="121" name="Rectangle 59"/>
            <p:cNvSpPr>
              <a:spLocks noChangeArrowheads="1"/>
            </p:cNvSpPr>
            <p:nvPr/>
          </p:nvSpPr>
          <p:spPr bwMode="auto">
            <a:xfrm>
              <a:off x="7010400" y="1989138"/>
              <a:ext cx="2270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400">
                  <a:solidFill>
                    <a:srgbClr val="000000"/>
                  </a:solidFill>
                </a:rPr>
                <a:t>N5</a:t>
              </a:r>
              <a:endParaRPr lang="en-US" altLang="en-US" sz="2400"/>
            </a:p>
          </p:txBody>
        </p:sp>
        <p:sp>
          <p:nvSpPr>
            <p:cNvPr id="122" name="Rectangle 60"/>
            <p:cNvSpPr>
              <a:spLocks noChangeArrowheads="1"/>
            </p:cNvSpPr>
            <p:nvPr/>
          </p:nvSpPr>
          <p:spPr bwMode="auto">
            <a:xfrm>
              <a:off x="7088188" y="3135313"/>
              <a:ext cx="22701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400">
                  <a:solidFill>
                    <a:srgbClr val="000000"/>
                  </a:solidFill>
                </a:rPr>
                <a:t>N6</a:t>
              </a:r>
              <a:endParaRPr lang="en-US" altLang="en-US" sz="2400"/>
            </a:p>
          </p:txBody>
        </p:sp>
        <p:sp>
          <p:nvSpPr>
            <p:cNvPr id="123" name="Rectangle 61"/>
            <p:cNvSpPr>
              <a:spLocks noChangeArrowheads="1"/>
            </p:cNvSpPr>
            <p:nvPr/>
          </p:nvSpPr>
          <p:spPr bwMode="auto">
            <a:xfrm>
              <a:off x="4565650" y="5021263"/>
              <a:ext cx="2587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600">
                  <a:solidFill>
                    <a:srgbClr val="000000"/>
                  </a:solidFill>
                </a:rPr>
                <a:t>N7</a:t>
              </a:r>
              <a:endParaRPr lang="en-US" altLang="en-US" sz="2800"/>
            </a:p>
          </p:txBody>
        </p:sp>
        <p:sp>
          <p:nvSpPr>
            <p:cNvPr id="124" name="Line 62"/>
            <p:cNvSpPr>
              <a:spLocks noChangeShapeType="1"/>
            </p:cNvSpPr>
            <p:nvPr/>
          </p:nvSpPr>
          <p:spPr bwMode="auto">
            <a:xfrm flipV="1">
              <a:off x="4268788" y="1768475"/>
              <a:ext cx="176212" cy="140652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Rectangle 63"/>
            <p:cNvSpPr>
              <a:spLocks noChangeArrowheads="1"/>
            </p:cNvSpPr>
            <p:nvPr/>
          </p:nvSpPr>
          <p:spPr bwMode="auto">
            <a:xfrm>
              <a:off x="3851106" y="1448594"/>
              <a:ext cx="1457494" cy="293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400">
                  <a:solidFill>
                    <a:srgbClr val="000000"/>
                  </a:solidFill>
                </a:rPr>
                <a:t>To another AS</a:t>
              </a:r>
              <a:endParaRPr lang="en-US" altLang="en-US" sz="2400"/>
            </a:p>
          </p:txBody>
        </p:sp>
        <p:sp>
          <p:nvSpPr>
            <p:cNvPr id="126" name="Rectangle 64"/>
            <p:cNvSpPr>
              <a:spLocks noChangeArrowheads="1"/>
            </p:cNvSpPr>
            <p:nvPr/>
          </p:nvSpPr>
          <p:spPr bwMode="auto">
            <a:xfrm>
              <a:off x="5149850" y="4187825"/>
              <a:ext cx="9652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400">
                  <a:solidFill>
                    <a:srgbClr val="000000"/>
                  </a:solidFill>
                </a:rPr>
                <a:t>Area 0.0.0.0</a:t>
              </a:r>
              <a:endParaRPr lang="en-US" altLang="en-US" sz="2400"/>
            </a:p>
          </p:txBody>
        </p:sp>
        <p:sp>
          <p:nvSpPr>
            <p:cNvPr id="127" name="Rectangle 66"/>
            <p:cNvSpPr>
              <a:spLocks noChangeArrowheads="1"/>
            </p:cNvSpPr>
            <p:nvPr/>
          </p:nvSpPr>
          <p:spPr bwMode="auto">
            <a:xfrm>
              <a:off x="4538663" y="4202113"/>
              <a:ext cx="361950" cy="346075"/>
            </a:xfrm>
            <a:prstGeom prst="rect">
              <a:avLst/>
            </a:prstGeom>
            <a:solidFill>
              <a:srgbClr val="FF99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Rectangle 67"/>
            <p:cNvSpPr>
              <a:spLocks noChangeArrowheads="1"/>
            </p:cNvSpPr>
            <p:nvPr/>
          </p:nvSpPr>
          <p:spPr bwMode="auto">
            <a:xfrm>
              <a:off x="4594225" y="4275138"/>
              <a:ext cx="2270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400">
                  <a:solidFill>
                    <a:srgbClr val="000000"/>
                  </a:solidFill>
                </a:rPr>
                <a:t>R8</a:t>
              </a:r>
              <a:endParaRPr lang="en-US" altLang="en-US" sz="2400"/>
            </a:p>
          </p:txBody>
        </p:sp>
        <p:sp>
          <p:nvSpPr>
            <p:cNvPr id="129" name="Rectangle 68"/>
            <p:cNvSpPr>
              <a:spLocks noChangeArrowheads="1"/>
            </p:cNvSpPr>
            <p:nvPr/>
          </p:nvSpPr>
          <p:spPr bwMode="auto">
            <a:xfrm>
              <a:off x="3287713" y="2530475"/>
              <a:ext cx="365125" cy="347663"/>
            </a:xfrm>
            <a:prstGeom prst="rect">
              <a:avLst/>
            </a:prstGeom>
            <a:solidFill>
              <a:srgbClr val="FF99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Rectangle 69"/>
            <p:cNvSpPr>
              <a:spLocks noChangeArrowheads="1"/>
            </p:cNvSpPr>
            <p:nvPr/>
          </p:nvSpPr>
          <p:spPr bwMode="auto">
            <a:xfrm>
              <a:off x="3365500" y="2584450"/>
              <a:ext cx="2270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400">
                  <a:solidFill>
                    <a:srgbClr val="000000"/>
                  </a:solidFill>
                </a:rPr>
                <a:t>R3</a:t>
              </a:r>
              <a:endParaRPr lang="en-US" altLang="en-US" sz="2400"/>
            </a:p>
          </p:txBody>
        </p:sp>
        <p:sp>
          <p:nvSpPr>
            <p:cNvPr id="131" name="Rectangle 70"/>
            <p:cNvSpPr>
              <a:spLocks noChangeArrowheads="1"/>
            </p:cNvSpPr>
            <p:nvPr/>
          </p:nvSpPr>
          <p:spPr bwMode="auto">
            <a:xfrm>
              <a:off x="5600700" y="2530475"/>
              <a:ext cx="365125" cy="347663"/>
            </a:xfrm>
            <a:prstGeom prst="rect">
              <a:avLst/>
            </a:prstGeom>
            <a:solidFill>
              <a:srgbClr val="FF99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Rectangle 71"/>
            <p:cNvSpPr>
              <a:spLocks noChangeArrowheads="1"/>
            </p:cNvSpPr>
            <p:nvPr/>
          </p:nvSpPr>
          <p:spPr bwMode="auto">
            <a:xfrm>
              <a:off x="5692775" y="2584450"/>
              <a:ext cx="2270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400">
                  <a:solidFill>
                    <a:srgbClr val="000000"/>
                  </a:solidFill>
                </a:rPr>
                <a:t>R6</a:t>
              </a:r>
              <a:endParaRPr lang="en-US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19588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02640" y="205979"/>
            <a:ext cx="6855460" cy="698261"/>
          </a:xfrm>
        </p:spPr>
        <p:txBody>
          <a:bodyPr/>
          <a:lstStyle/>
          <a:p>
            <a:r>
              <a:rPr lang="en-US" altLang="en-US"/>
              <a:t>Problem:  Bad News Travels Slowly</a:t>
            </a:r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6160" y="1057911"/>
            <a:ext cx="7396480" cy="3097529"/>
          </a:xfrm>
        </p:spPr>
        <p:txBody>
          <a:bodyPr/>
          <a:lstStyle/>
          <a:p>
            <a:pPr marL="428625" indent="-428625">
              <a:lnSpc>
                <a:spcPct val="90000"/>
              </a:lnSpc>
              <a:buNone/>
            </a:pPr>
            <a:r>
              <a:rPr lang="en-US" altLang="en-US" dirty="0"/>
              <a:t>Remedies</a:t>
            </a:r>
          </a:p>
          <a:p>
            <a:pPr marL="428625" indent="-428625">
              <a:lnSpc>
                <a:spcPct val="90000"/>
              </a:lnSpc>
            </a:pPr>
            <a:r>
              <a:rPr lang="en-US" altLang="en-US" dirty="0"/>
              <a:t>Split Horizon</a:t>
            </a:r>
          </a:p>
          <a:p>
            <a:pPr marL="714375" lvl="1" indent="-371475">
              <a:lnSpc>
                <a:spcPct val="90000"/>
              </a:lnSpc>
            </a:pPr>
            <a:r>
              <a:rPr lang="en-US" altLang="en-US" dirty="0"/>
              <a:t>Do not report route to a destination to the neighbor from which route was learned</a:t>
            </a:r>
          </a:p>
          <a:p>
            <a:pPr marL="428625" indent="-428625">
              <a:lnSpc>
                <a:spcPct val="90000"/>
              </a:lnSpc>
              <a:spcBef>
                <a:spcPts val="1200"/>
              </a:spcBef>
            </a:pPr>
            <a:r>
              <a:rPr lang="en-US" altLang="en-US" dirty="0"/>
              <a:t>Split Horizon with Poisoned Reverse</a:t>
            </a:r>
          </a:p>
          <a:p>
            <a:pPr marL="714375" lvl="1" indent="-371475">
              <a:lnSpc>
                <a:spcPct val="90000"/>
              </a:lnSpc>
            </a:pPr>
            <a:r>
              <a:rPr lang="en-US" altLang="en-US" dirty="0"/>
              <a:t>Report route to a destination to the neighbor from which route was learned, but with infinite distance</a:t>
            </a:r>
          </a:p>
          <a:p>
            <a:pPr marL="714375" lvl="1" indent="-371475">
              <a:lnSpc>
                <a:spcPct val="90000"/>
              </a:lnSpc>
            </a:pPr>
            <a:r>
              <a:rPr lang="en-US" altLang="en-US" dirty="0"/>
              <a:t>Breaks erroneous direct loops immediately</a:t>
            </a:r>
          </a:p>
          <a:p>
            <a:pPr marL="714375" lvl="1" indent="-371475">
              <a:lnSpc>
                <a:spcPct val="90000"/>
              </a:lnSpc>
            </a:pPr>
            <a:r>
              <a:rPr lang="en-US" altLang="en-US" dirty="0"/>
              <a:t>Does not work on some indirect loops</a:t>
            </a:r>
          </a:p>
          <a:p>
            <a:pPr marL="714375" lvl="1" indent="-371475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7493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354" name="Group 1026"/>
          <p:cNvGrpSpPr>
            <a:grpSpLocks/>
          </p:cNvGrpSpPr>
          <p:nvPr/>
        </p:nvGrpSpPr>
        <p:grpSpPr bwMode="auto">
          <a:xfrm>
            <a:off x="1310641" y="997247"/>
            <a:ext cx="4196080" cy="1078707"/>
            <a:chOff x="1160" y="781"/>
            <a:chExt cx="3109" cy="906"/>
          </a:xfrm>
        </p:grpSpPr>
        <p:sp>
          <p:nvSpPr>
            <p:cNvPr id="1252355" name="Oval 1027"/>
            <p:cNvSpPr>
              <a:spLocks noChangeArrowheads="1"/>
            </p:cNvSpPr>
            <p:nvPr/>
          </p:nvSpPr>
          <p:spPr bwMode="auto">
            <a:xfrm>
              <a:off x="3179" y="781"/>
              <a:ext cx="293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356" name="Rectangle 1028"/>
            <p:cNvSpPr>
              <a:spLocks noChangeArrowheads="1"/>
            </p:cNvSpPr>
            <p:nvPr/>
          </p:nvSpPr>
          <p:spPr bwMode="auto">
            <a:xfrm>
              <a:off x="3286" y="834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3</a:t>
              </a:r>
              <a:endParaRPr lang="en-US" altLang="en-US" sz="1050"/>
            </a:p>
          </p:txBody>
        </p:sp>
        <p:sp>
          <p:nvSpPr>
            <p:cNvPr id="1252357" name="Oval 1029"/>
            <p:cNvSpPr>
              <a:spLocks noChangeArrowheads="1"/>
            </p:cNvSpPr>
            <p:nvPr/>
          </p:nvSpPr>
          <p:spPr bwMode="auto">
            <a:xfrm>
              <a:off x="1585" y="781"/>
              <a:ext cx="294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358" name="Rectangle 1030"/>
            <p:cNvSpPr>
              <a:spLocks noChangeArrowheads="1"/>
            </p:cNvSpPr>
            <p:nvPr/>
          </p:nvSpPr>
          <p:spPr bwMode="auto">
            <a:xfrm>
              <a:off x="1693" y="834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</a:t>
              </a:r>
              <a:endParaRPr lang="en-US" altLang="en-US" sz="1050"/>
            </a:p>
          </p:txBody>
        </p:sp>
        <p:sp>
          <p:nvSpPr>
            <p:cNvPr id="1252359" name="Oval 1031"/>
            <p:cNvSpPr>
              <a:spLocks noChangeArrowheads="1"/>
            </p:cNvSpPr>
            <p:nvPr/>
          </p:nvSpPr>
          <p:spPr bwMode="auto">
            <a:xfrm>
              <a:off x="2370" y="781"/>
              <a:ext cx="293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360" name="Rectangle 1032"/>
            <p:cNvSpPr>
              <a:spLocks noChangeArrowheads="1"/>
            </p:cNvSpPr>
            <p:nvPr/>
          </p:nvSpPr>
          <p:spPr bwMode="auto">
            <a:xfrm>
              <a:off x="2477" y="834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2</a:t>
              </a:r>
              <a:endParaRPr lang="en-US" altLang="en-US" sz="1050"/>
            </a:p>
          </p:txBody>
        </p:sp>
        <p:sp>
          <p:nvSpPr>
            <p:cNvPr id="1252361" name="Oval 1033"/>
            <p:cNvSpPr>
              <a:spLocks noChangeArrowheads="1"/>
            </p:cNvSpPr>
            <p:nvPr/>
          </p:nvSpPr>
          <p:spPr bwMode="auto">
            <a:xfrm>
              <a:off x="3976" y="781"/>
              <a:ext cx="293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362" name="Rectangle 1034"/>
            <p:cNvSpPr>
              <a:spLocks noChangeArrowheads="1"/>
            </p:cNvSpPr>
            <p:nvPr/>
          </p:nvSpPr>
          <p:spPr bwMode="auto">
            <a:xfrm>
              <a:off x="4083" y="834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 dirty="0">
                  <a:solidFill>
                    <a:srgbClr val="000000"/>
                  </a:solidFill>
                </a:rPr>
                <a:t>4</a:t>
              </a:r>
              <a:endParaRPr lang="en-US" altLang="en-US" sz="1050" dirty="0"/>
            </a:p>
          </p:txBody>
        </p:sp>
        <p:sp>
          <p:nvSpPr>
            <p:cNvPr id="1252363" name="Line 1035"/>
            <p:cNvSpPr>
              <a:spLocks noChangeShapeType="1"/>
            </p:cNvSpPr>
            <p:nvPr/>
          </p:nvSpPr>
          <p:spPr bwMode="auto">
            <a:xfrm>
              <a:off x="1883" y="908"/>
              <a:ext cx="47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2364" name="Line 1036"/>
            <p:cNvSpPr>
              <a:spLocks noChangeShapeType="1"/>
            </p:cNvSpPr>
            <p:nvPr/>
          </p:nvSpPr>
          <p:spPr bwMode="auto">
            <a:xfrm>
              <a:off x="2680" y="908"/>
              <a:ext cx="47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2365" name="Line 1037"/>
            <p:cNvSpPr>
              <a:spLocks noChangeShapeType="1"/>
            </p:cNvSpPr>
            <p:nvPr/>
          </p:nvSpPr>
          <p:spPr bwMode="auto">
            <a:xfrm>
              <a:off x="3488" y="908"/>
              <a:ext cx="47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2366" name="Rectangle 1038"/>
            <p:cNvSpPr>
              <a:spLocks noChangeArrowheads="1"/>
            </p:cNvSpPr>
            <p:nvPr/>
          </p:nvSpPr>
          <p:spPr bwMode="auto">
            <a:xfrm>
              <a:off x="2061" y="94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</a:t>
              </a:r>
              <a:endParaRPr lang="en-US" altLang="en-US" sz="1050"/>
            </a:p>
          </p:txBody>
        </p:sp>
        <p:sp>
          <p:nvSpPr>
            <p:cNvPr id="1252367" name="Rectangle 1039"/>
            <p:cNvSpPr>
              <a:spLocks noChangeArrowheads="1"/>
            </p:cNvSpPr>
            <p:nvPr/>
          </p:nvSpPr>
          <p:spPr bwMode="auto">
            <a:xfrm>
              <a:off x="2881" y="94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</a:t>
              </a:r>
              <a:endParaRPr lang="en-US" altLang="en-US" sz="1050"/>
            </a:p>
          </p:txBody>
        </p:sp>
        <p:sp>
          <p:nvSpPr>
            <p:cNvPr id="1252368" name="Rectangle 1040"/>
            <p:cNvSpPr>
              <a:spLocks noChangeArrowheads="1"/>
            </p:cNvSpPr>
            <p:nvPr/>
          </p:nvSpPr>
          <p:spPr bwMode="auto">
            <a:xfrm>
              <a:off x="3714" y="94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</a:t>
              </a:r>
              <a:endParaRPr lang="en-US" altLang="en-US" sz="1050"/>
            </a:p>
          </p:txBody>
        </p:sp>
        <p:sp>
          <p:nvSpPr>
            <p:cNvPr id="1252369" name="Oval 1041"/>
            <p:cNvSpPr>
              <a:spLocks noChangeArrowheads="1"/>
            </p:cNvSpPr>
            <p:nvPr/>
          </p:nvSpPr>
          <p:spPr bwMode="auto">
            <a:xfrm>
              <a:off x="3172" y="1289"/>
              <a:ext cx="293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370" name="Rectangle 1042"/>
            <p:cNvSpPr>
              <a:spLocks noChangeArrowheads="1"/>
            </p:cNvSpPr>
            <p:nvPr/>
          </p:nvSpPr>
          <p:spPr bwMode="auto">
            <a:xfrm>
              <a:off x="3279" y="134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3</a:t>
              </a:r>
              <a:endParaRPr lang="en-US" altLang="en-US" sz="1050"/>
            </a:p>
          </p:txBody>
        </p:sp>
        <p:sp>
          <p:nvSpPr>
            <p:cNvPr id="1252371" name="Oval 1043"/>
            <p:cNvSpPr>
              <a:spLocks noChangeArrowheads="1"/>
            </p:cNvSpPr>
            <p:nvPr/>
          </p:nvSpPr>
          <p:spPr bwMode="auto">
            <a:xfrm>
              <a:off x="1580" y="1289"/>
              <a:ext cx="294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372" name="Rectangle 1044"/>
            <p:cNvSpPr>
              <a:spLocks noChangeArrowheads="1"/>
            </p:cNvSpPr>
            <p:nvPr/>
          </p:nvSpPr>
          <p:spPr bwMode="auto">
            <a:xfrm>
              <a:off x="1688" y="134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</a:t>
              </a:r>
              <a:endParaRPr lang="en-US" altLang="en-US" sz="1050"/>
            </a:p>
          </p:txBody>
        </p:sp>
        <p:sp>
          <p:nvSpPr>
            <p:cNvPr id="1252373" name="Oval 1045"/>
            <p:cNvSpPr>
              <a:spLocks noChangeArrowheads="1"/>
            </p:cNvSpPr>
            <p:nvPr/>
          </p:nvSpPr>
          <p:spPr bwMode="auto">
            <a:xfrm>
              <a:off x="2364" y="1289"/>
              <a:ext cx="293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374" name="Rectangle 1046"/>
            <p:cNvSpPr>
              <a:spLocks noChangeArrowheads="1"/>
            </p:cNvSpPr>
            <p:nvPr/>
          </p:nvSpPr>
          <p:spPr bwMode="auto">
            <a:xfrm>
              <a:off x="2472" y="134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2</a:t>
              </a:r>
              <a:endParaRPr lang="en-US" altLang="en-US" sz="1050"/>
            </a:p>
          </p:txBody>
        </p:sp>
        <p:sp>
          <p:nvSpPr>
            <p:cNvPr id="1252375" name="Oval 1047"/>
            <p:cNvSpPr>
              <a:spLocks noChangeArrowheads="1"/>
            </p:cNvSpPr>
            <p:nvPr/>
          </p:nvSpPr>
          <p:spPr bwMode="auto">
            <a:xfrm>
              <a:off x="3967" y="1289"/>
              <a:ext cx="294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376" name="Rectangle 1048"/>
            <p:cNvSpPr>
              <a:spLocks noChangeArrowheads="1"/>
            </p:cNvSpPr>
            <p:nvPr/>
          </p:nvSpPr>
          <p:spPr bwMode="auto">
            <a:xfrm>
              <a:off x="4074" y="134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4</a:t>
              </a:r>
              <a:endParaRPr lang="en-US" altLang="en-US" sz="1050"/>
            </a:p>
          </p:txBody>
        </p:sp>
        <p:sp>
          <p:nvSpPr>
            <p:cNvPr id="1252377" name="Line 1049"/>
            <p:cNvSpPr>
              <a:spLocks noChangeShapeType="1"/>
            </p:cNvSpPr>
            <p:nvPr/>
          </p:nvSpPr>
          <p:spPr bwMode="auto">
            <a:xfrm>
              <a:off x="1878" y="1416"/>
              <a:ext cx="47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2378" name="Line 1050"/>
            <p:cNvSpPr>
              <a:spLocks noChangeShapeType="1"/>
            </p:cNvSpPr>
            <p:nvPr/>
          </p:nvSpPr>
          <p:spPr bwMode="auto">
            <a:xfrm>
              <a:off x="2673" y="1416"/>
              <a:ext cx="47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2379" name="Line 1051"/>
            <p:cNvSpPr>
              <a:spLocks noChangeShapeType="1"/>
            </p:cNvSpPr>
            <p:nvPr/>
          </p:nvSpPr>
          <p:spPr bwMode="auto">
            <a:xfrm>
              <a:off x="3481" y="1416"/>
              <a:ext cx="15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2380" name="Rectangle 1052"/>
            <p:cNvSpPr>
              <a:spLocks noChangeArrowheads="1"/>
            </p:cNvSpPr>
            <p:nvPr/>
          </p:nvSpPr>
          <p:spPr bwMode="auto">
            <a:xfrm>
              <a:off x="2055" y="1449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</a:t>
              </a:r>
              <a:endParaRPr lang="en-US" altLang="en-US" sz="1050"/>
            </a:p>
          </p:txBody>
        </p:sp>
        <p:sp>
          <p:nvSpPr>
            <p:cNvPr id="1252381" name="Rectangle 1053"/>
            <p:cNvSpPr>
              <a:spLocks noChangeArrowheads="1"/>
            </p:cNvSpPr>
            <p:nvPr/>
          </p:nvSpPr>
          <p:spPr bwMode="auto">
            <a:xfrm>
              <a:off x="2876" y="1449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</a:t>
              </a:r>
              <a:endParaRPr lang="en-US" altLang="en-US" sz="1050"/>
            </a:p>
          </p:txBody>
        </p:sp>
        <p:sp>
          <p:nvSpPr>
            <p:cNvPr id="1252382" name="Rectangle 1054"/>
            <p:cNvSpPr>
              <a:spLocks noChangeArrowheads="1"/>
            </p:cNvSpPr>
            <p:nvPr/>
          </p:nvSpPr>
          <p:spPr bwMode="auto">
            <a:xfrm>
              <a:off x="3683" y="1344"/>
              <a:ext cx="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X</a:t>
              </a:r>
              <a:endParaRPr lang="en-US" altLang="en-US" sz="1050"/>
            </a:p>
          </p:txBody>
        </p:sp>
        <p:sp>
          <p:nvSpPr>
            <p:cNvPr id="1252383" name="Line 1055"/>
            <p:cNvSpPr>
              <a:spLocks noChangeShapeType="1"/>
            </p:cNvSpPr>
            <p:nvPr/>
          </p:nvSpPr>
          <p:spPr bwMode="auto">
            <a:xfrm>
              <a:off x="3814" y="1416"/>
              <a:ext cx="157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2384" name="Text Box 1056"/>
            <p:cNvSpPr txBox="1">
              <a:spLocks noChangeArrowheads="1"/>
            </p:cNvSpPr>
            <p:nvPr/>
          </p:nvSpPr>
          <p:spPr bwMode="auto">
            <a:xfrm>
              <a:off x="1185" y="823"/>
              <a:ext cx="299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/>
                <a:t>(a)</a:t>
              </a:r>
              <a:endParaRPr lang="en-US" altLang="en-US" sz="1050"/>
            </a:p>
          </p:txBody>
        </p:sp>
        <p:sp>
          <p:nvSpPr>
            <p:cNvPr id="1252385" name="Text Box 1057"/>
            <p:cNvSpPr txBox="1">
              <a:spLocks noChangeArrowheads="1"/>
            </p:cNvSpPr>
            <p:nvPr/>
          </p:nvSpPr>
          <p:spPr bwMode="auto">
            <a:xfrm>
              <a:off x="1160" y="1299"/>
              <a:ext cx="29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 dirty="0"/>
                <a:t>(b)</a:t>
              </a:r>
              <a:endParaRPr lang="en-US" altLang="en-US" sz="1050" dirty="0"/>
            </a:p>
          </p:txBody>
        </p:sp>
      </p:grpSp>
      <p:sp>
        <p:nvSpPr>
          <p:cNvPr id="1252438" name="Rectangle 11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25"/>
              <a:t>Split Horizon with Poison Reverse</a:t>
            </a:r>
          </a:p>
        </p:txBody>
      </p:sp>
      <p:sp>
        <p:nvSpPr>
          <p:cNvPr id="1252439" name="Text Box 1111"/>
          <p:cNvSpPr txBox="1">
            <a:spLocks noChangeArrowheads="1"/>
          </p:cNvSpPr>
          <p:nvPr/>
        </p:nvSpPr>
        <p:spPr bwMode="auto">
          <a:xfrm>
            <a:off x="5677715" y="1288097"/>
            <a:ext cx="23232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Clr>
                <a:schemeClr val="bg1"/>
              </a:buClr>
            </a:pPr>
            <a:r>
              <a:rPr lang="en-US" altLang="en-US"/>
              <a:t>Destination is node 4</a:t>
            </a:r>
          </a:p>
        </p:txBody>
      </p:sp>
      <p:graphicFrame>
        <p:nvGraphicFramePr>
          <p:cNvPr id="1252667" name="Group 13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163896"/>
              </p:ext>
            </p:extLst>
          </p:nvPr>
        </p:nvGraphicFramePr>
        <p:xfrm>
          <a:off x="1288675" y="2174973"/>
          <a:ext cx="6373417" cy="2232660"/>
        </p:xfrm>
        <a:graphic>
          <a:graphicData uri="http://schemas.openxmlformats.org/drawingml/2006/table">
            <a:tbl>
              <a:tblPr/>
              <a:tblGrid>
                <a:gridCol w="1404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Update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1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2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3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Before break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(2, 3)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(3, 2)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(4, 1)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22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After break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(2, 3)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(3, 2)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 2 </a:t>
                      </a:r>
                      <a:r>
                        <a:rPr kumimoji="0" lang="en-US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advertizes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its route to 4 to node 3 as having distance infinity;  node 3 finds there is no route to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(2, 3)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 1 </a:t>
                      </a:r>
                      <a:r>
                        <a:rPr kumimoji="0" lang="en-US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advertizes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its route to 4 to node 2 as having distance infinity;  node 2 finds there is no route to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 1 finds there is no route to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28320" y="0"/>
            <a:ext cx="5704840" cy="765175"/>
          </a:xfrm>
        </p:spPr>
        <p:txBody>
          <a:bodyPr/>
          <a:lstStyle/>
          <a:p>
            <a:r>
              <a:rPr lang="en-US" altLang="en-US"/>
              <a:t>Link-State Algorithm</a:t>
            </a:r>
          </a:p>
        </p:txBody>
      </p:sp>
      <p:sp>
        <p:nvSpPr>
          <p:cNvPr id="645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29920" y="993775"/>
            <a:ext cx="6289040" cy="2713990"/>
          </a:xfrm>
        </p:spPr>
        <p:txBody>
          <a:bodyPr/>
          <a:lstStyle/>
          <a:p>
            <a:r>
              <a:rPr lang="en-US" altLang="en-US" dirty="0"/>
              <a:t>Basic idea: three step procedure</a:t>
            </a:r>
          </a:p>
          <a:p>
            <a:pPr lvl="1">
              <a:spcBef>
                <a:spcPts val="600"/>
              </a:spcBef>
            </a:pPr>
            <a:r>
              <a:rPr lang="en-US" altLang="en-US" sz="1800" dirty="0"/>
              <a:t>Each source node creates a link state packet containing to-neighbor link metrics</a:t>
            </a:r>
          </a:p>
          <a:p>
            <a:pPr lvl="1">
              <a:spcBef>
                <a:spcPts val="600"/>
              </a:spcBef>
            </a:pPr>
            <a:r>
              <a:rPr lang="en-US" altLang="en-US" sz="1800" dirty="0"/>
              <a:t>Each source node broadcasts its link state packet so as to get a map of all nodes and link metrics of the entire network </a:t>
            </a:r>
          </a:p>
          <a:p>
            <a:pPr lvl="1">
              <a:spcBef>
                <a:spcPts val="600"/>
              </a:spcBef>
            </a:pPr>
            <a:r>
              <a:rPr lang="en-US" altLang="en-US" sz="1800" dirty="0"/>
              <a:t>Find the shortest path on the map from the source node to all destination nodes</a:t>
            </a:r>
          </a:p>
          <a:p>
            <a:pPr>
              <a:buFont typeface="Wingdings" charset="2"/>
              <a:buNone/>
            </a:pPr>
            <a:endParaRPr lang="en-US" altLang="en-US" sz="1950" dirty="0"/>
          </a:p>
        </p:txBody>
      </p:sp>
    </p:spTree>
    <p:extLst>
      <p:ext uri="{BB962C8B-B14F-4D97-AF65-F5344CB8AC3E}">
        <p14:creationId xmlns:p14="http://schemas.microsoft.com/office/powerpoint/2010/main" val="31259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02640" y="92075"/>
            <a:ext cx="7198360" cy="765175"/>
          </a:xfrm>
        </p:spPr>
        <p:txBody>
          <a:bodyPr/>
          <a:lstStyle/>
          <a:p>
            <a:r>
              <a:rPr lang="en-US" altLang="en-US" dirty="0"/>
              <a:t>Link-State Algorithm </a:t>
            </a:r>
            <a:r>
              <a:rPr lang="en-US" altLang="en-US"/>
              <a:t>- Broadcasting</a:t>
            </a:r>
          </a:p>
        </p:txBody>
      </p:sp>
      <p:sp>
        <p:nvSpPr>
          <p:cNvPr id="645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34720" y="1085850"/>
            <a:ext cx="7752080" cy="2480310"/>
          </a:xfrm>
        </p:spPr>
        <p:txBody>
          <a:bodyPr/>
          <a:lstStyle/>
          <a:p>
            <a:r>
              <a:rPr lang="en-US" altLang="en-US" sz="2000" dirty="0"/>
              <a:t>Broadcast of link-state information</a:t>
            </a:r>
          </a:p>
          <a:p>
            <a:pPr lvl="1"/>
            <a:r>
              <a:rPr lang="en-US" altLang="en-US" sz="1800" dirty="0"/>
              <a:t>Every node </a:t>
            </a:r>
            <a:r>
              <a:rPr lang="en-US" altLang="en-US" sz="1800" i="1" dirty="0" err="1"/>
              <a:t>i</a:t>
            </a:r>
            <a:r>
              <a:rPr lang="en-US" altLang="en-US" sz="1800" dirty="0"/>
              <a:t> broadcasts to every other node in the network:</a:t>
            </a:r>
          </a:p>
          <a:p>
            <a:pPr lvl="2"/>
            <a:r>
              <a:rPr lang="en-US" altLang="en-US" sz="1800" dirty="0"/>
              <a:t>ID’s of its neighbors:  </a:t>
            </a:r>
            <a:r>
              <a:rPr lang="en-US" altLang="en-US" sz="1800" dirty="0">
                <a:latin typeface="Monotype Corsiva" charset="0"/>
              </a:rPr>
              <a:t>N</a:t>
            </a:r>
            <a:r>
              <a:rPr lang="en-US" altLang="en-US" sz="1800" baseline="-25000" dirty="0"/>
              <a:t>i</a:t>
            </a:r>
            <a:r>
              <a:rPr lang="en-US" altLang="en-US" sz="1800" dirty="0"/>
              <a:t>=set of neighbors of </a:t>
            </a:r>
            <a:r>
              <a:rPr lang="en-US" altLang="en-US" sz="1800" dirty="0" err="1"/>
              <a:t>i</a:t>
            </a:r>
            <a:endParaRPr lang="en-US" altLang="en-US" sz="1800" dirty="0"/>
          </a:p>
          <a:p>
            <a:pPr lvl="2"/>
            <a:r>
              <a:rPr lang="en-US" altLang="en-US" sz="1800" dirty="0"/>
              <a:t>Distances to its neighbors:  {</a:t>
            </a:r>
            <a:r>
              <a:rPr lang="en-US" altLang="en-US" sz="1800" i="1" dirty="0" err="1"/>
              <a:t>C</a:t>
            </a:r>
            <a:r>
              <a:rPr lang="en-US" altLang="en-US" sz="1800" i="1" baseline="-25000" dirty="0" err="1"/>
              <a:t>ij</a:t>
            </a:r>
            <a:r>
              <a:rPr lang="en-US" altLang="en-US" sz="1800" dirty="0"/>
              <a:t> | </a:t>
            </a:r>
            <a:r>
              <a:rPr lang="en-US" altLang="en-US" sz="1800" i="1" dirty="0"/>
              <a:t>j </a:t>
            </a:r>
            <a:r>
              <a:rPr lang="en-US" altLang="en-US" sz="1800" dirty="0">
                <a:sym typeface="Symbol" charset="2"/>
              </a:rPr>
              <a:t></a:t>
            </a:r>
            <a:r>
              <a:rPr lang="en-US" altLang="en-US" sz="1800" i="1" dirty="0">
                <a:sym typeface="Symbol" charset="2"/>
              </a:rPr>
              <a:t>N</a:t>
            </a:r>
            <a:r>
              <a:rPr lang="en-US" altLang="en-US" sz="1800" i="1" baseline="-25000" dirty="0">
                <a:sym typeface="Symbol" charset="2"/>
              </a:rPr>
              <a:t>i</a:t>
            </a:r>
            <a:r>
              <a:rPr lang="en-US" altLang="en-US" sz="1800" dirty="0">
                <a:sym typeface="Symbol" charset="2"/>
              </a:rPr>
              <a:t>}</a:t>
            </a:r>
          </a:p>
          <a:p>
            <a:pPr lvl="1">
              <a:spcBef>
                <a:spcPts val="600"/>
              </a:spcBef>
            </a:pPr>
            <a:r>
              <a:rPr lang="en-US" altLang="en-US" sz="1800" dirty="0">
                <a:sym typeface="Symbol" charset="2"/>
              </a:rPr>
              <a:t>Flooding is a popular method of broadcasting packets</a:t>
            </a:r>
            <a:endParaRPr lang="en-US" altLang="en-US" sz="1800" dirty="0"/>
          </a:p>
          <a:p>
            <a:pPr>
              <a:spcBef>
                <a:spcPts val="900"/>
              </a:spcBef>
            </a:pPr>
            <a:r>
              <a:rPr lang="en-US" altLang="en-US" sz="2000" dirty="0"/>
              <a:t>How to limit </a:t>
            </a:r>
            <a:r>
              <a:rPr lang="en-US" altLang="en-US" sz="2000"/>
              <a:t>flooding? 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altLang="en-US" sz="2000"/>
              <a:t>	-&gt; Time-to-live</a:t>
            </a:r>
            <a:endParaRPr lang="en-US" altLang="en-US" sz="2000" dirty="0"/>
          </a:p>
          <a:p>
            <a:pPr>
              <a:buFont typeface="Wingdings" charset="2"/>
              <a:buNone/>
            </a:pPr>
            <a:endParaRPr lang="en-US" altLang="en-US" sz="1950" dirty="0"/>
          </a:p>
        </p:txBody>
      </p:sp>
    </p:spTree>
    <p:extLst>
      <p:ext uri="{BB962C8B-B14F-4D97-AF65-F5344CB8AC3E}">
        <p14:creationId xmlns:p14="http://schemas.microsoft.com/office/powerpoint/2010/main" val="1155831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3" name="Picture 4" descr="5-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2068116"/>
            <a:ext cx="6173391" cy="17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Building Link State Packets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5951" y="3684984"/>
            <a:ext cx="5715000" cy="223838"/>
          </a:xfrm>
          <a:solidFill>
            <a:schemeClr val="bg1"/>
          </a:solidFill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None/>
            </a:pPr>
            <a:r>
              <a:rPr lang="en-US" altLang="en-US" sz="1500">
                <a:ea typeface="ＭＳ Ｐゴシック" charset="-128"/>
              </a:rPr>
              <a:t>(a) A subnet.                   </a:t>
            </a:r>
            <a:r>
              <a:rPr lang="en-US" altLang="en-US" sz="1500" dirty="0">
                <a:ea typeface="ＭＳ Ｐゴシック" charset="-128"/>
              </a:rPr>
              <a:t>(b) The link state packets for this subnet.</a:t>
            </a:r>
          </a:p>
        </p:txBody>
      </p:sp>
      <p:sp>
        <p:nvSpPr>
          <p:cNvPr id="161796" name="Rectangle 5"/>
          <p:cNvSpPr>
            <a:spLocks noChangeArrowheads="1"/>
          </p:cNvSpPr>
          <p:nvPr/>
        </p:nvSpPr>
        <p:spPr bwMode="auto">
          <a:xfrm>
            <a:off x="665481" y="1166448"/>
            <a:ext cx="7335519" cy="59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625" tIns="19050" rIns="47625" bIns="19050">
            <a:spAutoFit/>
          </a:bodyPr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1800" dirty="0"/>
              <a:t>A state packet starts with the ID of the sender, a </a:t>
            </a:r>
            <a:r>
              <a:rPr lang="en-US" altLang="en-US" sz="1800" dirty="0" err="1"/>
              <a:t>seq</a:t>
            </a:r>
            <a:r>
              <a:rPr lang="en-US" altLang="en-US" sz="1800" dirty="0"/>
              <a:t>#, age, and a list of neighbors with delay/distance information.</a:t>
            </a:r>
          </a:p>
        </p:txBody>
      </p:sp>
    </p:spTree>
    <p:extLst>
      <p:ext uri="{BB962C8B-B14F-4D97-AF65-F5344CB8AC3E}">
        <p14:creationId xmlns:p14="http://schemas.microsoft.com/office/powerpoint/2010/main" val="59484467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zh-CN" sz="2000" dirty="0"/>
              <a:t>Unit 03.03.02</a:t>
            </a:r>
            <a:br>
              <a:rPr lang="en-US" altLang="zh-CN" sz="2000" dirty="0"/>
            </a:br>
            <a:r>
              <a:rPr lang="en-US" altLang="zh-CN" sz="2000" dirty="0"/>
              <a:t>CS 5220: </a:t>
            </a:r>
            <a:br>
              <a:rPr lang="en-US" altLang="zh-CN" sz="2000" dirty="0"/>
            </a:br>
            <a:r>
              <a:rPr lang="en-US" altLang="zh-CN" sz="2000" dirty="0"/>
              <a:t>COMPUTER COMMUNICATIONS</a:t>
            </a:r>
          </a:p>
        </p:txBody>
      </p:sp>
      <p:pic>
        <p:nvPicPr>
          <p:cNvPr id="1741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592897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zh-CN">
                <a:solidFill>
                  <a:srgbClr val="0000CC"/>
                </a:solidFill>
              </a:rPr>
              <a:t>Dijkstra Algorithm</a:t>
            </a:r>
            <a:endParaRPr lang="en-US" altLang="zh-CN" dirty="0">
              <a:solidFill>
                <a:srgbClr val="0000CC"/>
              </a:solidFill>
            </a:endParaRP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  <a:buFont typeface="Wingdings" charset="2"/>
              <a:buNone/>
            </a:pPr>
            <a:r>
              <a:rPr lang="en-US" altLang="zh-CN" sz="2200" dirty="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  <a:buFont typeface="Wingdings" charset="2"/>
              <a:buNone/>
            </a:pPr>
            <a:r>
              <a:rPr lang="en-US" altLang="zh-CN" sz="1800" dirty="0"/>
              <a:t>Professor, Department of Computer Science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7887</TotalTime>
  <Words>2664</Words>
  <Application>Microsoft Office PowerPoint</Application>
  <PresentationFormat>On-screen Show (16:9)</PresentationFormat>
  <Paragraphs>819</Paragraphs>
  <Slides>38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Arial</vt:lpstr>
      <vt:lpstr>Monotype Corsiva</vt:lpstr>
      <vt:lpstr>SFMono-Regular</vt:lpstr>
      <vt:lpstr>Times New Roman</vt:lpstr>
      <vt:lpstr>Wingdings</vt:lpstr>
      <vt:lpstr>Network</vt:lpstr>
      <vt:lpstr>Unit 03.03.01 CS 5220:  COMPUTER COMMUNICATIONS</vt:lpstr>
      <vt:lpstr>Counting to Infinity Problem</vt:lpstr>
      <vt:lpstr>Counting to Infinity Problem (Cont.)</vt:lpstr>
      <vt:lpstr>Problem:  Bad News Travels Slowly</vt:lpstr>
      <vt:lpstr>Split Horizon with Poison Reverse</vt:lpstr>
      <vt:lpstr>Link-State Algorithm</vt:lpstr>
      <vt:lpstr>Link-State Algorithm - Broadcasting</vt:lpstr>
      <vt:lpstr>Building Link State Packets</vt:lpstr>
      <vt:lpstr>Unit 03.03.02 CS 5220:  COMPUTER COMMUNICATIONS</vt:lpstr>
      <vt:lpstr>Dijkstra Algorithm</vt:lpstr>
      <vt:lpstr>Dijkstra Algorithm: Idea and Procedure</vt:lpstr>
      <vt:lpstr>Dijkstra Algorithm:  Illustration</vt:lpstr>
      <vt:lpstr>Dijkstra’s algorithm</vt:lpstr>
      <vt:lpstr>Execution of Dijkstra’s algorithm</vt:lpstr>
      <vt:lpstr>Iteration 1</vt:lpstr>
      <vt:lpstr>Iteration 2</vt:lpstr>
      <vt:lpstr>Iteration 3</vt:lpstr>
      <vt:lpstr>Iteration 4</vt:lpstr>
      <vt:lpstr>Iteration 5</vt:lpstr>
      <vt:lpstr>Shortest-Path Tree from node 1 to other nodes</vt:lpstr>
      <vt:lpstr>Unit 03.03.03 CS 5220:  COMPUTER COMMUNICATIONS</vt:lpstr>
      <vt:lpstr>Reaction to Failure</vt:lpstr>
      <vt:lpstr>Why is Link State Better?</vt:lpstr>
      <vt:lpstr>Problem of Link State Routing</vt:lpstr>
      <vt:lpstr>Source Routing vs. H-by-H</vt:lpstr>
      <vt:lpstr>Example</vt:lpstr>
      <vt:lpstr>Asynchronous Transfer Mode (ATM)</vt:lpstr>
      <vt:lpstr>TDM vs. Packet Multiplexing</vt:lpstr>
      <vt:lpstr>ATM:  Attributes of TDM &amp; Packet Switching </vt:lpstr>
      <vt:lpstr>ATM Virtual Connections</vt:lpstr>
      <vt:lpstr>MPLS &amp; ATM</vt:lpstr>
      <vt:lpstr>Unit 03.03.04 CS 5220:  COMPUTER COMMUNICATIONS</vt:lpstr>
      <vt:lpstr>Routing Information Protocol (RIP)</vt:lpstr>
      <vt:lpstr>RIP Operation</vt:lpstr>
      <vt:lpstr>Deficiencies in RIP Protocol</vt:lpstr>
      <vt:lpstr>Open Shortest Path First (OSPF)</vt:lpstr>
      <vt:lpstr>OSPF Network</vt:lpstr>
      <vt:lpstr>OSPF Areas</vt:lpstr>
    </vt:vector>
  </TitlesOfParts>
  <Company>McGraw-Hill Higher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Lecture Presentation</dc:title>
  <dc:subject>Communication Networks and Services</dc:subject>
  <dc:creator>Leon-Garcia/Widjaja</dc:creator>
  <cp:lastModifiedBy>Nguyen Dang Loc</cp:lastModifiedBy>
  <cp:revision>523</cp:revision>
  <dcterms:created xsi:type="dcterms:W3CDTF">2003-04-11T22:55:48Z</dcterms:created>
  <dcterms:modified xsi:type="dcterms:W3CDTF">2021-08-13T04:07:21Z</dcterms:modified>
</cp:coreProperties>
</file>