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38"/>
  </p:notesMasterIdLst>
  <p:handoutMasterIdLst>
    <p:handoutMasterId r:id="rId39"/>
  </p:handoutMasterIdLst>
  <p:sldIdLst>
    <p:sldId id="256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401" r:id="rId12"/>
    <p:sldId id="402" r:id="rId13"/>
    <p:sldId id="403" r:id="rId14"/>
    <p:sldId id="395" r:id="rId15"/>
    <p:sldId id="397" r:id="rId16"/>
    <p:sldId id="398" r:id="rId17"/>
    <p:sldId id="400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4" r:id="rId26"/>
    <p:sldId id="412" r:id="rId27"/>
    <p:sldId id="415" r:id="rId28"/>
    <p:sldId id="416" r:id="rId29"/>
    <p:sldId id="417" r:id="rId30"/>
    <p:sldId id="418" r:id="rId31"/>
    <p:sldId id="419" r:id="rId32"/>
    <p:sldId id="420" r:id="rId33"/>
    <p:sldId id="422" r:id="rId34"/>
    <p:sldId id="423" r:id="rId35"/>
    <p:sldId id="424" r:id="rId36"/>
    <p:sldId id="425" r:id="rId37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cheduling, QoS" id="{94217EBE-D7BE-4C18-92CE-8383AFB9E2F7}">
          <p14:sldIdLst>
            <p14:sldId id="256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</p14:sldIdLst>
        </p14:section>
        <p14:section name="Fair Queueing, RED" id="{C64F86ED-E41D-41E5-8851-E874E03C5B10}">
          <p14:sldIdLst>
            <p14:sldId id="391"/>
            <p14:sldId id="401"/>
            <p14:sldId id="402"/>
            <p14:sldId id="403"/>
            <p14:sldId id="395"/>
            <p14:sldId id="397"/>
            <p14:sldId id="398"/>
            <p14:sldId id="400"/>
          </p14:sldIdLst>
        </p14:section>
        <p14:section name="Leaky Bucket Policing" id="{98722B84-FF40-4E17-871A-7015AD1BDB23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4"/>
            <p14:sldId id="412"/>
          </p14:sldIdLst>
        </p14:section>
        <p14:section name="Traffic Shaping by Token Bucket" id="{D45AAC61-4952-472F-BFD7-5C8042162688}">
          <p14:sldIdLst>
            <p14:sldId id="415"/>
            <p14:sldId id="416"/>
            <p14:sldId id="417"/>
            <p14:sldId id="418"/>
            <p14:sldId id="419"/>
            <p14:sldId id="420"/>
            <p14:sldId id="422"/>
            <p14:sldId id="423"/>
            <p14:sldId id="424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88989" autoAdjust="0"/>
  </p:normalViewPr>
  <p:slideViewPr>
    <p:cSldViewPr snapToGrid="0">
      <p:cViewPr varScale="1">
        <p:scale>
          <a:sx n="82" d="100"/>
          <a:sy n="82" d="100"/>
        </p:scale>
        <p:origin x="450" y="78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0E127219-74C2-7741-8E5B-C920C35E1A8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283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1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529A1604-4C19-394E-9722-39DDD33647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965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1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10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A922F7F-C084-DD4C-8852-0A72901A72CC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062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A922F7F-C084-DD4C-8852-0A72901A72CC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2573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A922F7F-C084-DD4C-8852-0A72901A72CC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b="0" i="0">
                <a:effectLst/>
                <a:latin typeface="OpenSans"/>
              </a:rPr>
              <a:t>Because in ATM all packets are the same fixed length.</a:t>
            </a: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203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C51D038-5D44-9C4D-A5B8-44E74F545090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6606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FD7DA42-95C2-FD40-86AB-24AB9A643336}" type="slidenum">
              <a:rPr lang="en-US" altLang="en-US" sz="130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072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4EFE5A4-479D-E249-9169-E04531198749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l"/>
            <a:r>
              <a:rPr lang="en-US" b="0" i="0">
                <a:effectLst/>
                <a:latin typeface="OpenSans"/>
              </a:rPr>
              <a:t>RED, is a buffer management technique that </a:t>
            </a:r>
            <a:r>
              <a:rPr lang="en-US" b="1" i="0">
                <a:effectLst/>
                <a:latin typeface="OpenSans"/>
              </a:rPr>
              <a:t>drops packets if queue length exceeds a given threshold.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1793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41D5B86-50C5-0544-8750-1D1A93FCF4EF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>
                <a:ea typeface="ＭＳ Ｐゴシック" charset="-128"/>
              </a:rPr>
              <a:t>Packets produced by TCP will reduce input rate in response to network congestion</a:t>
            </a:r>
          </a:p>
          <a:p>
            <a:pPr eaLnBrk="1" hangingPunct="1"/>
            <a:endParaRPr lang="en-US" altLang="en-US" baseline="-2500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637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18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8ED6EC-7C46-B642-A115-D80BEB61499C}" type="slidenum">
              <a:rPr lang="en-US" altLang="en-US" sz="1300"/>
              <a:pPr eaLnBrk="1" hangingPunct="1"/>
              <a:t>19</a:t>
            </a:fld>
            <a:endParaRPr lang="en-US" altLang="en-US" sz="13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778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5BE8C7E-DB40-8F47-8F12-D64450291798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b="1" i="0">
                <a:effectLst/>
                <a:latin typeface="Roboto" panose="02000000000000000000" pitchFamily="2" charset="0"/>
              </a:rPr>
              <a:t>Granularity: </a:t>
            </a:r>
            <a:r>
              <a:rPr lang="en-US" b="0" i="0">
                <a:effectLst/>
                <a:latin typeface="Roboto" panose="02000000000000000000" pitchFamily="2" charset="0"/>
              </a:rPr>
              <a:t>the scale or level of detail present in a set of data or other phenomenon. </a:t>
            </a: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8377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D718A9-DD0E-CC46-912B-AC0A89824B9D}" type="slidenum">
              <a:rPr lang="en-US" altLang="en-US" sz="1300"/>
              <a:pPr eaLnBrk="1" hangingPunct="1"/>
              <a:t>20</a:t>
            </a:fld>
            <a:endParaRPr lang="en-US" altLang="en-US" sz="130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l"/>
            <a:r>
              <a:rPr lang="en-US" b="0" i="0">
                <a:effectLst/>
                <a:latin typeface="OpenSans"/>
              </a:rPr>
              <a:t>The purpose of traffic management at the flow level is to control the flows of traffic and maintain performance even in the presence of traffic congestion. </a:t>
            </a:r>
          </a:p>
          <a:p>
            <a:pPr algn="l"/>
            <a:r>
              <a:rPr lang="en-US" b="0" i="0">
                <a:effectLst/>
                <a:latin typeface="OpenSans"/>
              </a:rPr>
              <a:t>The process is called congestion control, which aims to achieve desirable performance as illustrated in the figure.</a:t>
            </a:r>
          </a:p>
          <a:p>
            <a:pPr algn="l"/>
            <a:endParaRPr lang="en-US" b="0" i="0">
              <a:effectLst/>
              <a:latin typeface="OpenSans"/>
            </a:endParaRPr>
          </a:p>
          <a:p>
            <a:pPr algn="l"/>
            <a:r>
              <a:rPr lang="en-US" b="0" i="0">
                <a:effectLst/>
                <a:latin typeface="OpenSans"/>
              </a:rPr>
              <a:t>There are two main categories of approach. </a:t>
            </a:r>
          </a:p>
          <a:p>
            <a:pPr algn="l"/>
            <a:r>
              <a:rPr lang="en-US" b="0" i="0">
                <a:effectLst/>
                <a:latin typeface="OpenSans"/>
              </a:rPr>
              <a:t>One is called </a:t>
            </a:r>
            <a:r>
              <a:rPr lang="en-US" b="1" i="0">
                <a:effectLst/>
                <a:latin typeface="OpenSans"/>
              </a:rPr>
              <a:t>Preventive Approach</a:t>
            </a:r>
            <a:r>
              <a:rPr lang="en-US" b="0" i="0">
                <a:effectLst/>
                <a:latin typeface="OpenSans"/>
              </a:rPr>
              <a:t>. That is open-loop, based on </a:t>
            </a:r>
            <a:r>
              <a:rPr lang="en-US" b="1" i="0">
                <a:effectLst/>
                <a:latin typeface="OpenSans"/>
              </a:rPr>
              <a:t>scheduling and resource reservation. </a:t>
            </a:r>
          </a:p>
          <a:p>
            <a:pPr algn="l"/>
            <a:r>
              <a:rPr lang="en-US" b="0" i="0">
                <a:effectLst/>
                <a:latin typeface="OpenSans"/>
              </a:rPr>
              <a:t>The other is called a </a:t>
            </a:r>
            <a:r>
              <a:rPr lang="en-US" b="1" i="0">
                <a:effectLst/>
                <a:latin typeface="OpenSans"/>
              </a:rPr>
              <a:t>Reactive Approach. </a:t>
            </a:r>
            <a:r>
              <a:rPr lang="en-US" b="0" i="0">
                <a:effectLst/>
                <a:latin typeface="OpenSans"/>
              </a:rPr>
              <a:t>That it is closed-loop, based on </a:t>
            </a:r>
            <a:r>
              <a:rPr lang="en-US" b="1" i="0">
                <a:effectLst/>
                <a:latin typeface="OpenSans"/>
              </a:rPr>
              <a:t>detection and discarding. 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554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A481E9-AF3A-5549-A6DE-DC611887B212}" type="slidenum">
              <a:rPr lang="en-US" altLang="en-US" sz="1300"/>
              <a:pPr eaLnBrk="1" hangingPunct="1"/>
              <a:t>21</a:t>
            </a:fld>
            <a:endParaRPr lang="en-US" altLang="en-US" sz="13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Admission control </a:t>
            </a:r>
          </a:p>
          <a:p>
            <a:pPr eaLnBrk="1" hangingPunct="1"/>
            <a:r>
              <a:rPr lang="en-US" altLang="en-US"/>
              <a:t>Policing – Leaky bucket policing</a:t>
            </a:r>
          </a:p>
          <a:p>
            <a:pPr eaLnBrk="1" hangingPunct="1"/>
            <a:r>
              <a:rPr lang="en-US" altLang="en-US"/>
              <a:t>Traffic shaping – Token bucket</a:t>
            </a:r>
          </a:p>
        </p:txBody>
      </p:sp>
    </p:spTree>
    <p:extLst>
      <p:ext uri="{BB962C8B-B14F-4D97-AF65-F5344CB8AC3E}">
        <p14:creationId xmlns:p14="http://schemas.microsoft.com/office/powerpoint/2010/main" val="528606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F14F0F-C67C-A340-A787-3A57080029B0}" type="slidenum">
              <a:rPr lang="en-US" altLang="en-US" sz="1300"/>
              <a:pPr eaLnBrk="1" hangingPunct="1"/>
              <a:t>22</a:t>
            </a:fld>
            <a:endParaRPr lang="en-US" altLang="en-US" sz="130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378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12B454-E47E-354C-B655-1BD75033A201}" type="slidenum">
              <a:rPr lang="en-US" altLang="en-US" sz="1300"/>
              <a:pPr eaLnBrk="1" hangingPunct="1"/>
              <a:t>23</a:t>
            </a:fld>
            <a:endParaRPr lang="en-US" altLang="en-US" sz="130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381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767F55-F50C-D747-B7BC-DBD5339D5A31}" type="slidenum">
              <a:rPr lang="en-US" altLang="en-US" sz="1300"/>
              <a:pPr eaLnBrk="1" hangingPunct="1"/>
              <a:t>24</a:t>
            </a:fld>
            <a:endParaRPr lang="en-US" altLang="en-US" sz="1300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80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12B454-E47E-354C-B655-1BD75033A201}" type="slidenum">
              <a:rPr lang="en-US" altLang="en-US" sz="1300"/>
              <a:pPr eaLnBrk="1" hangingPunct="1"/>
              <a:t>25</a:t>
            </a:fld>
            <a:endParaRPr lang="en-US" altLang="en-US" sz="130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07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F2E3DE-C015-7B4A-B490-4806D05A05DE}" type="slidenum">
              <a:rPr lang="en-US" altLang="en-US" sz="1300"/>
              <a:pPr eaLnBrk="1" hangingPunct="1"/>
              <a:t>26</a:t>
            </a:fld>
            <a:endParaRPr lang="en-US" altLang="en-US" sz="1300"/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911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27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8ED6EC-7C46-B642-A115-D80BEB61499C}" type="slidenum">
              <a:rPr lang="en-US" altLang="en-US" sz="1300"/>
              <a:pPr eaLnBrk="1" hangingPunct="1"/>
              <a:t>28</a:t>
            </a:fld>
            <a:endParaRPr lang="en-US" altLang="en-US" sz="13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778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3C8B07-DB10-7649-B61F-40F4100F25A9}" type="slidenum">
              <a:rPr lang="en-US" altLang="en-US" sz="1300"/>
              <a:pPr eaLnBrk="1" hangingPunct="1"/>
              <a:t>29</a:t>
            </a:fld>
            <a:endParaRPr lang="en-US" altLang="en-US" sz="1300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38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F180535-BD2F-6242-82FE-73C7B930757B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38439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60107C-DCA2-3E4B-9621-B469F3428C8D}" type="slidenum">
              <a:rPr lang="en-US" altLang="en-US" sz="1300"/>
              <a:pPr eaLnBrk="1" hangingPunct="1"/>
              <a:t>30</a:t>
            </a:fld>
            <a:endParaRPr lang="en-US" altLang="en-US" sz="13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3064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86D54D-B084-3C4B-8830-CC58BF9CF1E9}" type="slidenum">
              <a:rPr lang="en-US" altLang="en-US" sz="1300"/>
              <a:pPr eaLnBrk="1" hangingPunct="1"/>
              <a:t>31</a:t>
            </a:fld>
            <a:endParaRPr lang="en-US" altLang="en-US" sz="1300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9407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6736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9DE8D1-B391-5141-A02D-0BD0E00CB5F4}" type="slidenum">
              <a:rPr lang="en-US" altLang="en-US" sz="1300"/>
              <a:pPr eaLnBrk="1" hangingPunct="1"/>
              <a:t>33</a:t>
            </a:fld>
            <a:endParaRPr lang="en-US" altLang="en-US" sz="1300"/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0598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890185-A283-7946-A7CF-72476BDE4C5A}" type="slidenum">
              <a:rPr lang="en-US" altLang="en-US" sz="1300"/>
              <a:pPr eaLnBrk="1" hangingPunct="1"/>
              <a:t>34</a:t>
            </a:fld>
            <a:endParaRPr lang="en-US" altLang="en-US" sz="1300"/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4090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5F2195-95AB-2E4C-95CB-DD7724FBCE0F}" type="slidenum">
              <a:rPr lang="en-US" altLang="en-US" sz="1300"/>
              <a:pPr eaLnBrk="1" hangingPunct="1"/>
              <a:t>35</a:t>
            </a:fld>
            <a:endParaRPr lang="en-US" altLang="en-US" sz="1300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6378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8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28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154046-4B51-5D46-AC44-E9908376358D}" type="slidenum">
              <a:rPr lang="en-US" altLang="en-US" sz="1300"/>
              <a:pPr eaLnBrk="1" hangingPunct="1"/>
              <a:t>36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314467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C41E102-1BC0-D64F-8001-4133FBDB42B2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31838"/>
            <a:ext cx="6367463" cy="3582987"/>
          </a:xfrm>
          <a:ln>
            <a:solidFill>
              <a:schemeClr val="tx1"/>
            </a:solidFill>
          </a:ln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4556125"/>
            <a:ext cx="4903788" cy="4322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389" tIns="44061" rIns="91389" bIns="44061"/>
          <a:lstStyle/>
          <a:p>
            <a:pPr algn="l"/>
            <a:r>
              <a:rPr lang="en-US" b="0" i="0">
                <a:effectLst/>
                <a:latin typeface="OpenSans"/>
              </a:rPr>
              <a:t>Packet switch networks need to support a wide range of service, </a:t>
            </a:r>
          </a:p>
          <a:p>
            <a:pPr algn="l"/>
            <a:r>
              <a:rPr lang="en-US" b="0" i="0">
                <a:effectLst/>
                <a:latin typeface="OpenSans"/>
              </a:rPr>
              <a:t>with diverse quality of service requirements. </a:t>
            </a:r>
          </a:p>
          <a:p>
            <a:pPr algn="l"/>
            <a:endParaRPr lang="en-US" b="0" i="0">
              <a:effectLst/>
              <a:latin typeface="OpenSans"/>
            </a:endParaRPr>
          </a:p>
          <a:p>
            <a:pPr algn="l"/>
            <a:r>
              <a:rPr lang="en-US" b="0" i="0">
                <a:effectLst/>
                <a:latin typeface="OpenSans"/>
              </a:rPr>
              <a:t>A queuing system must implement strategies for controlling the transmissions bit rates</a:t>
            </a:r>
          </a:p>
          <a:p>
            <a:pPr algn="l"/>
            <a:r>
              <a:rPr lang="en-US" b="0" i="0">
                <a:effectLst/>
                <a:latin typeface="OpenSans"/>
              </a:rPr>
              <a:t>that are provided to information flows called </a:t>
            </a:r>
            <a:r>
              <a:rPr lang="en-US" b="1" i="0">
                <a:effectLst/>
                <a:latin typeface="OpenSans"/>
              </a:rPr>
              <a:t>queue scheduling. </a:t>
            </a:r>
          </a:p>
          <a:p>
            <a:pPr algn="l"/>
            <a:endParaRPr lang="en-US" b="1" i="0">
              <a:effectLst/>
              <a:latin typeface="OpenSans"/>
            </a:endParaRPr>
          </a:p>
          <a:p>
            <a:pPr algn="l"/>
            <a:r>
              <a:rPr lang="en-US" b="0" i="0">
                <a:effectLst/>
                <a:latin typeface="OpenSans"/>
              </a:rPr>
              <a:t>Factors considered in scheduling include </a:t>
            </a:r>
            <a:r>
              <a:rPr lang="en-US" b="1" i="0">
                <a:effectLst/>
                <a:latin typeface="OpenSans"/>
              </a:rPr>
              <a:t>fairness, priority, and isolation. </a:t>
            </a:r>
          </a:p>
          <a:p>
            <a:pPr algn="l"/>
            <a:endParaRPr lang="en-US" b="1" i="0">
              <a:effectLst/>
              <a:latin typeface="OpenSans"/>
            </a:endParaRPr>
          </a:p>
          <a:p>
            <a:pPr algn="l"/>
            <a:r>
              <a:rPr lang="en-US" b="0" i="0">
                <a:effectLst/>
                <a:latin typeface="OpenSans"/>
              </a:rPr>
              <a:t>Buffer management is also needed for managing how packets are placed in the system. 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791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F54FF62-B6BE-BA43-BA2B-0879E2A82ABC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9175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E594288-055D-044C-B22E-1FF07A2616C9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0662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13420B3-B704-0B4E-9EB3-5E2E84BFD0B5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l"/>
            <a:r>
              <a:rPr lang="en-US" b="0" i="0">
                <a:effectLst/>
                <a:latin typeface="OpenSans"/>
              </a:rPr>
              <a:t>The FIFO queue management can be modified to provide a different characteristics of packet and loss performance to different classes of traffic.</a:t>
            </a:r>
          </a:p>
          <a:p>
            <a:pPr algn="l"/>
            <a:endParaRPr lang="en-US" b="0" i="0">
              <a:effectLst/>
              <a:latin typeface="OpenSans"/>
            </a:endParaRPr>
          </a:p>
          <a:p>
            <a:pPr algn="l"/>
            <a:r>
              <a:rPr lang="en-US" b="0" i="0">
                <a:effectLst/>
                <a:latin typeface="OpenSans"/>
              </a:rPr>
              <a:t>Packets of low access quality will experience a higher packet loss probability, so performance differentiation is provided.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391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6194A55-2A5E-F448-8EA4-BB1EE7A27D11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lang="en-US"/>
            </a:b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1883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B4C6E3D-04CA-E944-B63D-DFC29E63A2B9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238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441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FFAD-C886-664A-894D-AF10805F3204}" type="datetime1">
              <a:rPr lang="en-US"/>
              <a:pPr>
                <a:defRPr/>
              </a:pPr>
              <a:t>8/12/2021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2CA26-672F-0846-BC4C-701480189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E083-B58D-2343-B46E-5B2B9ADF00E4}" type="datetime1">
              <a:rPr lang="en-US"/>
              <a:pPr>
                <a:defRPr/>
              </a:pPr>
              <a:t>8/12/2021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742BF-0557-064C-8CE5-A5BE53ADC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60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530F7-0EC7-744C-9B4C-E66CCA1C67B5}" type="datetime1">
              <a:rPr lang="en-US"/>
              <a:pPr>
                <a:defRPr/>
              </a:pPr>
              <a:t>8/12/2021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5A73-A775-F546-835E-1470904AD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75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0BD4B-312A-FA4E-8ED8-CD4711C76D78}" type="datetime1">
              <a:rPr lang="en-US"/>
              <a:pPr>
                <a:defRPr/>
              </a:pPr>
              <a:t>8/12/2021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E587-2AF4-3B48-8A35-E8663618DD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05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1"/>
            <a:ext cx="8229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9172"/>
            <a:ext cx="8229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15067-CAC0-F44C-BD54-A1223E8154C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683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39235-234A-DA4E-BD7D-7FAE87282EE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36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6FA28-D028-F942-97A6-35F90B8EE350}" type="datetime1">
              <a:rPr lang="en-US"/>
              <a:pPr>
                <a:defRPr/>
              </a:pPr>
              <a:t>8/12/2021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9E44-8183-C040-A1B0-80290EC57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4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9927-2E81-4A48-9A2B-8EAEA7AE87EA}" type="datetime1">
              <a:rPr lang="en-US"/>
              <a:pPr>
                <a:defRPr/>
              </a:pPr>
              <a:t>8/12/2021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B46D-E98B-A54A-9BB5-35104E591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2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9EE5A-CF02-B94C-AE75-6B957E01DA43}" type="datetime1">
              <a:rPr lang="en-US"/>
              <a:pPr>
                <a:defRPr/>
              </a:pPr>
              <a:t>8/12/2021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00C6-D6F5-3F41-BCF3-AB5D206E63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44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2E99D-9070-CC4B-811D-8BD99FCC8BC5}" type="datetime1">
              <a:rPr lang="en-US"/>
              <a:pPr>
                <a:defRPr/>
              </a:pPr>
              <a:t>8/12/2021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2100F-34CC-3C4D-A910-7E1576BA82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05A29-73FF-F744-B793-E2445B142C12}" type="datetime1">
              <a:rPr lang="en-US"/>
              <a:pPr>
                <a:defRPr/>
              </a:pPr>
              <a:t>8/12/2021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EF5D1-5E40-1044-9831-2CEF7AC276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9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6F45-EEE6-564A-971F-2F54CC8C2003}" type="datetime1">
              <a:rPr lang="en-US"/>
              <a:pPr>
                <a:defRPr/>
              </a:pPr>
              <a:t>8/12/2021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2253-C08C-3946-97AA-D59098582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74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059D1-1E0E-2C4F-B342-252AB52E0CD8}" type="datetime1">
              <a:rPr lang="en-US"/>
              <a:pPr>
                <a:defRPr/>
              </a:pPr>
              <a:t>8/12/2021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70424-9305-9445-B6A6-04D886B96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0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6C1B-D33F-AB47-814F-C0ACA822390D}" type="datetime1">
              <a:rPr lang="en-US"/>
              <a:pPr>
                <a:defRPr/>
              </a:pPr>
              <a:t>8/12/2021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7AFD0-B450-E04D-9FBA-D26477963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4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C439CFDD-A26E-1844-911A-25DC26A78974}" type="datetime1">
              <a:rPr lang="en-US"/>
              <a:pPr>
                <a:defRPr/>
              </a:pPr>
              <a:t>8/12/2021</a:t>
            </a:fld>
            <a:endParaRPr lang="en-US" altLang="en-US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750"/>
            </a:lvl1pPr>
          </a:lstStyle>
          <a:p>
            <a:pPr>
              <a:defRPr/>
            </a:pPr>
            <a:fld id="{50EAD6F1-3CFE-A548-AB09-2941526C15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  <p:sldLayoutId id="2147484486" r:id="rId14"/>
    <p:sldLayoutId id="2147484487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Unit 03.04.01</a:t>
            </a:r>
            <a:br>
              <a:rPr lang="en-US" altLang="zh-CN" sz="2000" dirty="0"/>
            </a:br>
            <a:r>
              <a:rPr lang="en-US" altLang="zh-CN" sz="2000" dirty="0"/>
              <a:t>CS 5220: </a:t>
            </a:r>
            <a:br>
              <a:rPr lang="en-US" altLang="zh-CN" sz="2000" dirty="0"/>
            </a:br>
            <a:r>
              <a:rPr lang="en-US" altLang="zh-CN" sz="2000" dirty="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Packet level </a:t>
            </a:r>
            <a:r>
              <a:rPr lang="mr-IN" altLang="zh-CN" dirty="0">
                <a:solidFill>
                  <a:srgbClr val="0000CC"/>
                </a:solidFill>
              </a:rPr>
              <a:t>–</a:t>
            </a:r>
            <a:r>
              <a:rPr lang="en-US" altLang="zh-CN" dirty="0">
                <a:solidFill>
                  <a:srgbClr val="0000CC"/>
                </a:solidFill>
              </a:rPr>
              <a:t> Scheduling and </a:t>
            </a:r>
            <a:r>
              <a:rPr lang="en-US" altLang="zh-CN" dirty="0" err="1">
                <a:solidFill>
                  <a:srgbClr val="0000CC"/>
                </a:solidFill>
              </a:rPr>
              <a:t>QoS</a:t>
            </a:r>
            <a:endParaRPr lang="en-US" altLang="zh-CN" dirty="0">
              <a:solidFill>
                <a:srgbClr val="0000CC"/>
              </a:solidFill>
            </a:endParaRP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Unit 03.04.02</a:t>
            </a:r>
            <a:br>
              <a:rPr lang="en-US" altLang="zh-CN" sz="2000" dirty="0"/>
            </a:br>
            <a:r>
              <a:rPr lang="en-US" altLang="zh-CN" sz="2000" dirty="0"/>
              <a:t>CS 5220: </a:t>
            </a:r>
            <a:br>
              <a:rPr lang="en-US" altLang="zh-CN" sz="2000" dirty="0"/>
            </a:br>
            <a:r>
              <a:rPr lang="en-US" altLang="zh-CN" sz="2000" dirty="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Packet </a:t>
            </a:r>
            <a:r>
              <a:rPr lang="en-US" altLang="zh-CN">
                <a:solidFill>
                  <a:srgbClr val="0000CC"/>
                </a:solidFill>
              </a:rPr>
              <a:t>Level: Fair </a:t>
            </a:r>
            <a:r>
              <a:rPr lang="en-US" altLang="zh-CN" dirty="0">
                <a:solidFill>
                  <a:srgbClr val="0000CC"/>
                </a:solidFill>
              </a:rPr>
              <a:t>Queuing and RED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442971" y="1239588"/>
            <a:ext cx="7488179" cy="228914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dirty="0">
                <a:ea typeface="ＭＳ Ｐゴシック" charset="-128"/>
              </a:rPr>
              <a:t>Attempts to provide </a:t>
            </a:r>
            <a:r>
              <a:rPr lang="en-US" altLang="en-US" sz="2000" dirty="0">
                <a:solidFill>
                  <a:srgbClr val="FF0000"/>
                </a:solidFill>
                <a:ea typeface="ＭＳ Ｐゴシック" charset="-128"/>
              </a:rPr>
              <a:t>isolated</a:t>
            </a:r>
            <a:r>
              <a:rPr lang="en-US" altLang="en-US" sz="2000" dirty="0">
                <a:ea typeface="ＭＳ Ｐゴシック" charset="-128"/>
              </a:rPr>
              <a:t> and equitable access transmission bandwidth (like Processor Sharing)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dirty="0">
                <a:ea typeface="ＭＳ Ｐゴシック" charset="-128"/>
              </a:rPr>
              <a:t>Each user flows has its own logical buffer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dirty="0">
                <a:ea typeface="ＭＳ Ｐゴシック" charset="-128"/>
              </a:rPr>
              <a:t>Idealized system assumes </a:t>
            </a:r>
            <a:r>
              <a:rPr lang="en-US" altLang="en-US" sz="2000" i="1" dirty="0">
                <a:ea typeface="ＭＳ Ｐゴシック" charset="-128"/>
              </a:rPr>
              <a:t>fluid flow </a:t>
            </a:r>
            <a:r>
              <a:rPr lang="en-US" altLang="en-US" sz="2000" dirty="0">
                <a:ea typeface="ＭＳ Ｐゴシック" charset="-128"/>
              </a:rPr>
              <a:t>from queues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dirty="0">
                <a:ea typeface="ＭＳ Ｐゴシック" charset="-128"/>
              </a:rPr>
              <a:t>Weighted fair queueing (WFQ) further addresses different users with different priorities/weights</a:t>
            </a:r>
          </a:p>
        </p:txBody>
      </p:sp>
      <p:sp>
        <p:nvSpPr>
          <p:cNvPr id="202754" name="Rectangle 43"/>
          <p:cNvSpPr>
            <a:spLocks noGrp="1" noChangeArrowheads="1"/>
          </p:cNvSpPr>
          <p:nvPr>
            <p:ph type="title"/>
          </p:nvPr>
        </p:nvSpPr>
        <p:spPr>
          <a:xfrm>
            <a:off x="386229" y="289324"/>
            <a:ext cx="5002937" cy="439339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charset="-128"/>
              </a:rPr>
              <a:t>Fair Queuing </a:t>
            </a:r>
          </a:p>
        </p:txBody>
      </p:sp>
    </p:spTree>
    <p:extLst>
      <p:ext uri="{BB962C8B-B14F-4D97-AF65-F5344CB8AC3E}">
        <p14:creationId xmlns:p14="http://schemas.microsoft.com/office/powerpoint/2010/main" val="481973367"/>
      </p:ext>
    </p:extLst>
  </p:cSld>
  <p:clrMapOvr>
    <a:masterClrMapping/>
  </p:clrMapOvr>
  <p:transition spd="med">
    <p:random/>
    <p:sndAc>
      <p:stSnd>
        <p:snd r:embed="rId3" name="CAMERA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784823" y="3170600"/>
            <a:ext cx="7512012" cy="127337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Each flow has its own logical queue</a:t>
            </a:r>
            <a:r>
              <a:rPr lang="en-US" altLang="en-US" sz="1800">
                <a:ea typeface="ＭＳ Ｐゴシック" charset="-128"/>
              </a:rPr>
              <a:t>: prevents </a:t>
            </a:r>
            <a:r>
              <a:rPr lang="en-US" altLang="en-US" sz="1800" dirty="0">
                <a:ea typeface="ＭＳ Ｐゴシック" charset="-128"/>
              </a:rPr>
              <a:t>hogging; allows differential loss probabilities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1800" dirty="0">
                <a:ea typeface="ＭＳ Ｐゴシック" charset="-128"/>
              </a:rPr>
              <a:t>C bits/sec allocated equally among non-empty 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transmission rate = C / n(t),  where n(t)=# non-empty queues</a:t>
            </a:r>
          </a:p>
        </p:txBody>
      </p:sp>
      <p:sp>
        <p:nvSpPr>
          <p:cNvPr id="202754" name="Rectangle 43"/>
          <p:cNvSpPr>
            <a:spLocks noGrp="1" noChangeArrowheads="1"/>
          </p:cNvSpPr>
          <p:nvPr>
            <p:ph type="title"/>
          </p:nvPr>
        </p:nvSpPr>
        <p:spPr>
          <a:xfrm>
            <a:off x="672353" y="270274"/>
            <a:ext cx="6710713" cy="439339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charset="-128"/>
              </a:rPr>
              <a:t>Fair Queuing </a:t>
            </a:r>
            <a:r>
              <a:rPr lang="mr-IN" altLang="en-US" sz="2400" dirty="0">
                <a:ea typeface="ＭＳ Ｐゴシック" charset="-128"/>
              </a:rPr>
              <a:t>–</a:t>
            </a:r>
            <a:r>
              <a:rPr lang="en-US" altLang="en-US" sz="2400" dirty="0">
                <a:ea typeface="ＭＳ Ｐゴシック" charset="-128"/>
              </a:rPr>
              <a:t> Fluid  </a:t>
            </a:r>
          </a:p>
        </p:txBody>
      </p:sp>
      <p:grpSp>
        <p:nvGrpSpPr>
          <p:cNvPr id="202755" name="Group 45"/>
          <p:cNvGrpSpPr>
            <a:grpSpLocks/>
          </p:cNvGrpSpPr>
          <p:nvPr/>
        </p:nvGrpSpPr>
        <p:grpSpPr bwMode="auto">
          <a:xfrm>
            <a:off x="1747838" y="989410"/>
            <a:ext cx="5920978" cy="1964531"/>
            <a:chOff x="334" y="797"/>
            <a:chExt cx="4974" cy="1650"/>
          </a:xfrm>
        </p:grpSpPr>
        <p:sp>
          <p:nvSpPr>
            <p:cNvPr id="202759" name="Rectangle 46"/>
            <p:cNvSpPr>
              <a:spLocks noChangeArrowheads="1"/>
            </p:cNvSpPr>
            <p:nvPr/>
          </p:nvSpPr>
          <p:spPr bwMode="auto">
            <a:xfrm>
              <a:off x="3742" y="1416"/>
              <a:ext cx="10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C bits/second</a:t>
              </a:r>
            </a:p>
          </p:txBody>
        </p:sp>
        <p:sp>
          <p:nvSpPr>
            <p:cNvPr id="202760" name="Rectangle 47"/>
            <p:cNvSpPr>
              <a:spLocks noChangeArrowheads="1"/>
            </p:cNvSpPr>
            <p:nvPr/>
          </p:nvSpPr>
          <p:spPr bwMode="auto">
            <a:xfrm>
              <a:off x="2173" y="817"/>
              <a:ext cx="745" cy="25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202761" name="Line 48"/>
            <p:cNvSpPr>
              <a:spLocks noChangeShapeType="1"/>
            </p:cNvSpPr>
            <p:nvPr/>
          </p:nvSpPr>
          <p:spPr bwMode="auto">
            <a:xfrm>
              <a:off x="2736" y="817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2" name="Line 49"/>
            <p:cNvSpPr>
              <a:spLocks noChangeShapeType="1"/>
            </p:cNvSpPr>
            <p:nvPr/>
          </p:nvSpPr>
          <p:spPr bwMode="auto">
            <a:xfrm>
              <a:off x="2823" y="817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3" name="Line 50"/>
            <p:cNvSpPr>
              <a:spLocks noChangeShapeType="1"/>
            </p:cNvSpPr>
            <p:nvPr/>
          </p:nvSpPr>
          <p:spPr bwMode="auto">
            <a:xfrm>
              <a:off x="2559" y="817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4" name="Line 51"/>
            <p:cNvSpPr>
              <a:spLocks noChangeShapeType="1"/>
            </p:cNvSpPr>
            <p:nvPr/>
          </p:nvSpPr>
          <p:spPr bwMode="auto">
            <a:xfrm>
              <a:off x="2645" y="817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5" name="Line 52"/>
            <p:cNvSpPr>
              <a:spLocks noChangeShapeType="1"/>
            </p:cNvSpPr>
            <p:nvPr/>
          </p:nvSpPr>
          <p:spPr bwMode="auto">
            <a:xfrm>
              <a:off x="2368" y="817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6" name="Line 53"/>
            <p:cNvSpPr>
              <a:spLocks noChangeShapeType="1"/>
            </p:cNvSpPr>
            <p:nvPr/>
          </p:nvSpPr>
          <p:spPr bwMode="auto">
            <a:xfrm>
              <a:off x="2455" y="817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7" name="Oval 54"/>
            <p:cNvSpPr>
              <a:spLocks noChangeArrowheads="1"/>
            </p:cNvSpPr>
            <p:nvPr/>
          </p:nvSpPr>
          <p:spPr bwMode="auto">
            <a:xfrm>
              <a:off x="4066" y="1625"/>
              <a:ext cx="199" cy="22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202768" name="Line 55"/>
            <p:cNvSpPr>
              <a:spLocks noChangeShapeType="1"/>
            </p:cNvSpPr>
            <p:nvPr/>
          </p:nvSpPr>
          <p:spPr bwMode="auto">
            <a:xfrm>
              <a:off x="3826" y="1732"/>
              <a:ext cx="232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9" name="Line 56"/>
            <p:cNvSpPr>
              <a:spLocks noChangeShapeType="1"/>
            </p:cNvSpPr>
            <p:nvPr/>
          </p:nvSpPr>
          <p:spPr bwMode="auto">
            <a:xfrm>
              <a:off x="4252" y="1732"/>
              <a:ext cx="623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0" name="Line 57"/>
            <p:cNvSpPr>
              <a:spLocks noChangeShapeType="1"/>
            </p:cNvSpPr>
            <p:nvPr/>
          </p:nvSpPr>
          <p:spPr bwMode="auto">
            <a:xfrm>
              <a:off x="1419" y="942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1" name="Rectangle 58"/>
            <p:cNvSpPr>
              <a:spLocks noChangeArrowheads="1"/>
            </p:cNvSpPr>
            <p:nvPr/>
          </p:nvSpPr>
          <p:spPr bwMode="auto">
            <a:xfrm>
              <a:off x="3653" y="1812"/>
              <a:ext cx="1072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Transmission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link</a:t>
              </a:r>
            </a:p>
          </p:txBody>
        </p:sp>
        <p:sp>
          <p:nvSpPr>
            <p:cNvPr id="202772" name="Line 59"/>
            <p:cNvSpPr>
              <a:spLocks noChangeShapeType="1"/>
            </p:cNvSpPr>
            <p:nvPr/>
          </p:nvSpPr>
          <p:spPr bwMode="auto">
            <a:xfrm>
              <a:off x="3070" y="1549"/>
              <a:ext cx="736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3" name="Arc 60"/>
            <p:cNvSpPr>
              <a:spLocks/>
            </p:cNvSpPr>
            <p:nvPr/>
          </p:nvSpPr>
          <p:spPr bwMode="auto">
            <a:xfrm>
              <a:off x="3227" y="1400"/>
              <a:ext cx="238" cy="5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708"/>
                    <a:pt x="9611" y="54"/>
                    <a:pt x="21502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8"/>
                    <a:pt x="9611" y="54"/>
                    <a:pt x="21502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4" name="Line 61"/>
            <p:cNvSpPr>
              <a:spLocks noChangeShapeType="1"/>
            </p:cNvSpPr>
            <p:nvPr/>
          </p:nvSpPr>
          <p:spPr bwMode="auto">
            <a:xfrm>
              <a:off x="1800" y="932"/>
              <a:ext cx="0" cy="2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5" name="Rectangle 62"/>
            <p:cNvSpPr>
              <a:spLocks noChangeArrowheads="1"/>
            </p:cNvSpPr>
            <p:nvPr/>
          </p:nvSpPr>
          <p:spPr bwMode="auto">
            <a:xfrm>
              <a:off x="2173" y="1268"/>
              <a:ext cx="745" cy="25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202776" name="Line 63"/>
            <p:cNvSpPr>
              <a:spLocks noChangeShapeType="1"/>
            </p:cNvSpPr>
            <p:nvPr/>
          </p:nvSpPr>
          <p:spPr bwMode="auto">
            <a:xfrm>
              <a:off x="2736" y="1268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7" name="Line 64"/>
            <p:cNvSpPr>
              <a:spLocks noChangeShapeType="1"/>
            </p:cNvSpPr>
            <p:nvPr/>
          </p:nvSpPr>
          <p:spPr bwMode="auto">
            <a:xfrm>
              <a:off x="2823" y="1268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8" name="Line 65"/>
            <p:cNvSpPr>
              <a:spLocks noChangeShapeType="1"/>
            </p:cNvSpPr>
            <p:nvPr/>
          </p:nvSpPr>
          <p:spPr bwMode="auto">
            <a:xfrm>
              <a:off x="2559" y="1268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9" name="Line 66"/>
            <p:cNvSpPr>
              <a:spLocks noChangeShapeType="1"/>
            </p:cNvSpPr>
            <p:nvPr/>
          </p:nvSpPr>
          <p:spPr bwMode="auto">
            <a:xfrm>
              <a:off x="2645" y="1268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80" name="Line 67"/>
            <p:cNvSpPr>
              <a:spLocks noChangeShapeType="1"/>
            </p:cNvSpPr>
            <p:nvPr/>
          </p:nvSpPr>
          <p:spPr bwMode="auto">
            <a:xfrm>
              <a:off x="2368" y="1268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81" name="Line 68"/>
            <p:cNvSpPr>
              <a:spLocks noChangeShapeType="1"/>
            </p:cNvSpPr>
            <p:nvPr/>
          </p:nvSpPr>
          <p:spPr bwMode="auto">
            <a:xfrm>
              <a:off x="2455" y="1268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82" name="Line 69"/>
            <p:cNvSpPr>
              <a:spLocks noChangeShapeType="1"/>
            </p:cNvSpPr>
            <p:nvPr/>
          </p:nvSpPr>
          <p:spPr bwMode="auto">
            <a:xfrm>
              <a:off x="1419" y="1394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83" name="Line 70"/>
            <p:cNvSpPr>
              <a:spLocks noChangeShapeType="1"/>
            </p:cNvSpPr>
            <p:nvPr/>
          </p:nvSpPr>
          <p:spPr bwMode="auto">
            <a:xfrm>
              <a:off x="1800" y="1384"/>
              <a:ext cx="0" cy="2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84" name="Rectangle 71"/>
            <p:cNvSpPr>
              <a:spLocks noChangeArrowheads="1"/>
            </p:cNvSpPr>
            <p:nvPr/>
          </p:nvSpPr>
          <p:spPr bwMode="auto">
            <a:xfrm>
              <a:off x="2186" y="2096"/>
              <a:ext cx="745" cy="25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202785" name="Line 72"/>
            <p:cNvSpPr>
              <a:spLocks noChangeShapeType="1"/>
            </p:cNvSpPr>
            <p:nvPr/>
          </p:nvSpPr>
          <p:spPr bwMode="auto">
            <a:xfrm>
              <a:off x="2749" y="2096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86" name="Line 73"/>
            <p:cNvSpPr>
              <a:spLocks noChangeShapeType="1"/>
            </p:cNvSpPr>
            <p:nvPr/>
          </p:nvSpPr>
          <p:spPr bwMode="auto">
            <a:xfrm>
              <a:off x="2836" y="2096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87" name="Line 74"/>
            <p:cNvSpPr>
              <a:spLocks noChangeShapeType="1"/>
            </p:cNvSpPr>
            <p:nvPr/>
          </p:nvSpPr>
          <p:spPr bwMode="auto">
            <a:xfrm>
              <a:off x="2572" y="2096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88" name="Line 75"/>
            <p:cNvSpPr>
              <a:spLocks noChangeShapeType="1"/>
            </p:cNvSpPr>
            <p:nvPr/>
          </p:nvSpPr>
          <p:spPr bwMode="auto">
            <a:xfrm>
              <a:off x="2658" y="2096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89" name="Line 76"/>
            <p:cNvSpPr>
              <a:spLocks noChangeShapeType="1"/>
            </p:cNvSpPr>
            <p:nvPr/>
          </p:nvSpPr>
          <p:spPr bwMode="auto">
            <a:xfrm>
              <a:off x="2381" y="2096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90" name="Line 77"/>
            <p:cNvSpPr>
              <a:spLocks noChangeShapeType="1"/>
            </p:cNvSpPr>
            <p:nvPr/>
          </p:nvSpPr>
          <p:spPr bwMode="auto">
            <a:xfrm>
              <a:off x="2468" y="2096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91" name="Line 78"/>
            <p:cNvSpPr>
              <a:spLocks noChangeShapeType="1"/>
            </p:cNvSpPr>
            <p:nvPr/>
          </p:nvSpPr>
          <p:spPr bwMode="auto">
            <a:xfrm>
              <a:off x="1432" y="2221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92" name="Line 79"/>
            <p:cNvSpPr>
              <a:spLocks noChangeShapeType="1"/>
            </p:cNvSpPr>
            <p:nvPr/>
          </p:nvSpPr>
          <p:spPr bwMode="auto">
            <a:xfrm>
              <a:off x="1813" y="2211"/>
              <a:ext cx="0" cy="2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93" name="Rectangle 80"/>
            <p:cNvSpPr>
              <a:spLocks noChangeArrowheads="1"/>
            </p:cNvSpPr>
            <p:nvPr/>
          </p:nvSpPr>
          <p:spPr bwMode="auto">
            <a:xfrm>
              <a:off x="334" y="797"/>
              <a:ext cx="10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Packet flow 1</a:t>
              </a:r>
            </a:p>
          </p:txBody>
        </p:sp>
        <p:sp>
          <p:nvSpPr>
            <p:cNvPr id="202794" name="Rectangle 81"/>
            <p:cNvSpPr>
              <a:spLocks noChangeArrowheads="1"/>
            </p:cNvSpPr>
            <p:nvPr/>
          </p:nvSpPr>
          <p:spPr bwMode="auto">
            <a:xfrm>
              <a:off x="347" y="1248"/>
              <a:ext cx="10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Packet flow 2</a:t>
              </a:r>
            </a:p>
          </p:txBody>
        </p:sp>
        <p:sp>
          <p:nvSpPr>
            <p:cNvPr id="202795" name="Rectangle 82"/>
            <p:cNvSpPr>
              <a:spLocks noChangeArrowheads="1"/>
            </p:cNvSpPr>
            <p:nvPr/>
          </p:nvSpPr>
          <p:spPr bwMode="auto">
            <a:xfrm>
              <a:off x="347" y="2046"/>
              <a:ext cx="10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Packet flow n</a:t>
              </a:r>
            </a:p>
          </p:txBody>
        </p:sp>
        <p:sp>
          <p:nvSpPr>
            <p:cNvPr id="202796" name="Rectangle 83"/>
            <p:cNvSpPr>
              <a:spLocks noChangeArrowheads="1"/>
            </p:cNvSpPr>
            <p:nvPr/>
          </p:nvSpPr>
          <p:spPr bwMode="auto">
            <a:xfrm>
              <a:off x="2927" y="845"/>
              <a:ext cx="2381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Approximated bit-level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round robin service</a:t>
              </a:r>
            </a:p>
          </p:txBody>
        </p:sp>
      </p:grpSp>
      <p:sp>
        <p:nvSpPr>
          <p:cNvPr id="202756" name="Text Box 84"/>
          <p:cNvSpPr txBox="1">
            <a:spLocks noChangeArrowheads="1"/>
          </p:cNvSpPr>
          <p:nvPr/>
        </p:nvSpPr>
        <p:spPr bwMode="auto">
          <a:xfrm rot="-5400000">
            <a:off x="1976403" y="2000315"/>
            <a:ext cx="6310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 typeface="Wingdings" charset="2"/>
              <a:buNone/>
            </a:pPr>
            <a:r>
              <a:rPr lang="en-US" altLang="en-US" sz="1500" b="1"/>
              <a:t>…</a:t>
            </a:r>
          </a:p>
        </p:txBody>
      </p:sp>
      <p:sp>
        <p:nvSpPr>
          <p:cNvPr id="202757" name="Text Box 85"/>
          <p:cNvSpPr txBox="1">
            <a:spLocks noChangeArrowheads="1"/>
          </p:cNvSpPr>
          <p:nvPr/>
        </p:nvSpPr>
        <p:spPr bwMode="auto">
          <a:xfrm rot="-5400000">
            <a:off x="3953610" y="1991491"/>
            <a:ext cx="6310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 typeface="Wingdings" charset="2"/>
              <a:buNone/>
            </a:pPr>
            <a:r>
              <a:rPr lang="en-US" altLang="en-US" sz="1500" b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97264798"/>
      </p:ext>
    </p:extLst>
  </p:cSld>
  <p:clrMapOvr>
    <a:masterClrMapping/>
  </p:clrMapOvr>
  <p:transition spd="med">
    <p:random/>
    <p:sndAc>
      <p:stSnd>
        <p:snd r:embed="rId3" name="CAMERA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564777" y="1220538"/>
            <a:ext cx="7839636" cy="202020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dirty="0">
                <a:ea typeface="ＭＳ Ｐゴシック" charset="-128"/>
              </a:rPr>
              <a:t>Per-bit round-robin: decomposing the resulting bit stream into the component networks would be costly 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dirty="0">
                <a:ea typeface="ＭＳ Ｐゴシック" charset="-128"/>
              </a:rPr>
              <a:t>In ATM, fair queueing can be approximated easier 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dirty="0">
                <a:ea typeface="ＭＳ Ｐゴシック" charset="-128"/>
              </a:rPr>
              <a:t>In packet networks, implementation requires approximation:  simulate fluid system; sort packets according to completion time in ideal system</a:t>
            </a:r>
          </a:p>
        </p:txBody>
      </p:sp>
      <p:sp>
        <p:nvSpPr>
          <p:cNvPr id="202754" name="Rectangle 43"/>
          <p:cNvSpPr>
            <a:spLocks noGrp="1" noChangeArrowheads="1"/>
          </p:cNvSpPr>
          <p:nvPr>
            <p:ph type="title"/>
          </p:nvPr>
        </p:nvSpPr>
        <p:spPr>
          <a:xfrm>
            <a:off x="766482" y="283721"/>
            <a:ext cx="5002937" cy="439339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charset="-128"/>
              </a:rPr>
              <a:t>Fair Queuing - Approximation</a:t>
            </a:r>
          </a:p>
        </p:txBody>
      </p:sp>
    </p:spTree>
    <p:extLst>
      <p:ext uri="{BB962C8B-B14F-4D97-AF65-F5344CB8AC3E}">
        <p14:creationId xmlns:p14="http://schemas.microsoft.com/office/powerpoint/2010/main" val="498709459"/>
      </p:ext>
    </p:extLst>
  </p:cSld>
  <p:clrMapOvr>
    <a:masterClrMapping/>
  </p:clrMapOvr>
  <p:transition spd="med">
    <p:random/>
    <p:sndAc>
      <p:stSnd>
        <p:snd r:embed="rId3" name="CAMERA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Example</a:t>
            </a:r>
          </a:p>
        </p:txBody>
      </p:sp>
      <p:sp>
        <p:nvSpPr>
          <p:cNvPr id="210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1601" y="3872471"/>
            <a:ext cx="5656660" cy="533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en-US" sz="1500">
                <a:solidFill>
                  <a:schemeClr val="accent2"/>
                </a:solidFill>
                <a:ea typeface="ＭＳ Ｐゴシック" charset="-128"/>
              </a:rPr>
              <a:t>(a)</a:t>
            </a:r>
            <a:r>
              <a:rPr lang="en-US" altLang="en-US" sz="1500">
                <a:ea typeface="ＭＳ Ｐゴシック" charset="-128"/>
              </a:rPr>
              <a:t> A router with five packets queued for line O.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60000"/>
              </a:spcBef>
              <a:buNone/>
            </a:pPr>
            <a:r>
              <a:rPr lang="en-US" altLang="en-US" sz="1500" dirty="0">
                <a:solidFill>
                  <a:schemeClr val="accent2"/>
                </a:solidFill>
                <a:ea typeface="ＭＳ Ｐゴシック" charset="-128"/>
              </a:rPr>
              <a:t>(b)</a:t>
            </a:r>
            <a:r>
              <a:rPr lang="en-US" altLang="en-US" sz="1500" dirty="0">
                <a:ea typeface="ＭＳ Ｐゴシック" charset="-128"/>
              </a:rPr>
              <a:t> Finishing times for the five packets.</a:t>
            </a:r>
          </a:p>
        </p:txBody>
      </p:sp>
      <p:pic>
        <p:nvPicPr>
          <p:cNvPr id="210947" name="Picture 4" descr="5-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965" y="1756201"/>
            <a:ext cx="6182916" cy="188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48" name="Rectangle 5"/>
          <p:cNvSpPr>
            <a:spLocks noChangeArrowheads="1"/>
          </p:cNvSpPr>
          <p:nvPr/>
        </p:nvSpPr>
        <p:spPr bwMode="auto">
          <a:xfrm>
            <a:off x="779929" y="1091282"/>
            <a:ext cx="73689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en-US" sz="2550" dirty="0"/>
              <a:t>FIFO (per-packet) -&gt; Fair queueing (per-bit)</a:t>
            </a:r>
          </a:p>
        </p:txBody>
      </p:sp>
    </p:spTree>
    <p:extLst>
      <p:ext uri="{BB962C8B-B14F-4D97-AF65-F5344CB8AC3E}">
        <p14:creationId xmlns:p14="http://schemas.microsoft.com/office/powerpoint/2010/main" val="12999367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4"/>
          <p:cNvSpPr>
            <a:spLocks noGrp="1" noChangeArrowheads="1"/>
          </p:cNvSpPr>
          <p:nvPr>
            <p:ph type="title"/>
          </p:nvPr>
        </p:nvSpPr>
        <p:spPr>
          <a:xfrm>
            <a:off x="366058" y="0"/>
            <a:ext cx="5526741" cy="7651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Buffer Management</a:t>
            </a:r>
          </a:p>
        </p:txBody>
      </p:sp>
      <p:sp>
        <p:nvSpPr>
          <p:cNvPr id="215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058" y="902633"/>
            <a:ext cx="7055992" cy="3573502"/>
          </a:xfrm>
        </p:spPr>
        <p:txBody>
          <a:bodyPr/>
          <a:lstStyle/>
          <a:p>
            <a:pPr eaLnBrk="1" hangingPunct="1"/>
            <a:r>
              <a:rPr lang="en-US" altLang="en-US" sz="1800" b="1" dirty="0">
                <a:solidFill>
                  <a:srgbClr val="C00000"/>
                </a:solidFill>
                <a:ea typeface="ＭＳ Ｐゴシック" charset="-128"/>
              </a:rPr>
              <a:t>Drop strategy</a:t>
            </a:r>
            <a:r>
              <a:rPr lang="en-US" altLang="en-US" sz="1800" b="1">
                <a:solidFill>
                  <a:srgbClr val="C00000"/>
                </a:solidFill>
                <a:ea typeface="ＭＳ Ｐゴシック" charset="-128"/>
              </a:rPr>
              <a:t>: </a:t>
            </a:r>
            <a:r>
              <a:rPr lang="en-US" altLang="en-US" sz="1800">
                <a:ea typeface="ＭＳ Ｐゴシック" charset="-128"/>
              </a:rPr>
              <a:t>Which </a:t>
            </a:r>
            <a:r>
              <a:rPr lang="en-US" altLang="en-US" sz="1800" dirty="0">
                <a:ea typeface="ＭＳ Ｐゴシック" charset="-128"/>
              </a:rPr>
              <a:t>packet to drop when buffers full</a:t>
            </a:r>
          </a:p>
          <a:p>
            <a:pPr eaLnBrk="1" hangingPunct="1"/>
            <a:r>
              <a:rPr lang="en-US" altLang="en-US" sz="1800" dirty="0">
                <a:ea typeface="ＭＳ Ｐゴシック" charset="-128"/>
              </a:rPr>
              <a:t>Fairness: protect behaving sources from misbehaving ones</a:t>
            </a:r>
          </a:p>
          <a:p>
            <a:pPr eaLnBrk="1" hangingPunct="1"/>
            <a:r>
              <a:rPr lang="en-US" altLang="en-US" sz="1800" dirty="0">
                <a:ea typeface="ＭＳ Ｐゴシック" charset="-128"/>
              </a:rPr>
              <a:t>Aggregation:  </a:t>
            </a:r>
          </a:p>
          <a:p>
            <a:pPr marL="557213" lvl="1" indent="-214313" eaLnBrk="1" hangingPunct="1"/>
            <a:r>
              <a:rPr lang="en-US" altLang="en-US" sz="1600" dirty="0">
                <a:ea typeface="ＭＳ Ｐゴシック" charset="-128"/>
              </a:rPr>
              <a:t>Per-flow buffers protect flows from misbehaving flows</a:t>
            </a:r>
          </a:p>
          <a:p>
            <a:pPr marL="557213" lvl="1" indent="-214313" eaLnBrk="1" hangingPunct="1"/>
            <a:r>
              <a:rPr lang="en-US" altLang="en-US" sz="1600" dirty="0">
                <a:ea typeface="ＭＳ Ｐゴシック" charset="-128"/>
              </a:rPr>
              <a:t>Full aggregation provides no protection</a:t>
            </a:r>
          </a:p>
          <a:p>
            <a:pPr marL="557213" lvl="1" indent="-214313" eaLnBrk="1" hangingPunct="1"/>
            <a:r>
              <a:rPr lang="en-US" altLang="en-US" sz="1600" dirty="0">
                <a:ea typeface="ＭＳ Ｐゴシック" charset="-128"/>
              </a:rPr>
              <a:t>Aggregation into classes provides intermediate protection</a:t>
            </a:r>
          </a:p>
          <a:p>
            <a:pPr eaLnBrk="1" hangingPunct="1"/>
            <a:r>
              <a:rPr lang="en-US" altLang="en-US" sz="1800" dirty="0">
                <a:ea typeface="ＭＳ Ｐゴシック" charset="-128"/>
              </a:rPr>
              <a:t>Drop priorities: </a:t>
            </a:r>
          </a:p>
          <a:p>
            <a:pPr marL="557213" lvl="1" indent="-214313" eaLnBrk="1" hangingPunct="1"/>
            <a:r>
              <a:rPr lang="en-US" altLang="en-US" sz="1600" dirty="0">
                <a:ea typeface="ＭＳ Ｐゴシック" charset="-128"/>
              </a:rPr>
              <a:t>Drop packets from buffer according to priorities</a:t>
            </a:r>
          </a:p>
          <a:p>
            <a:pPr marL="557213" lvl="1" indent="-214313" eaLnBrk="1" hangingPunct="1"/>
            <a:r>
              <a:rPr lang="en-US" altLang="en-US" sz="1600" dirty="0">
                <a:ea typeface="ＭＳ Ｐゴシック" charset="-128"/>
              </a:rPr>
              <a:t>Maximizes network utilization &amp; application </a:t>
            </a:r>
            <a:r>
              <a:rPr lang="en-US" altLang="en-US" sz="1600" dirty="0" err="1">
                <a:ea typeface="ＭＳ Ｐゴシック" charset="-128"/>
              </a:rPr>
              <a:t>QoS</a:t>
            </a:r>
            <a:endParaRPr lang="en-US" altLang="en-US" sz="1600" dirty="0">
              <a:ea typeface="ＭＳ Ｐゴシック" charset="-128"/>
            </a:endParaRPr>
          </a:p>
          <a:p>
            <a:pPr marL="557213" lvl="1" indent="-214313" eaLnBrk="1" hangingPunct="1"/>
            <a:r>
              <a:rPr lang="en-US" altLang="en-US" sz="1600" dirty="0">
                <a:ea typeface="ＭＳ Ｐゴシック" charset="-128"/>
              </a:rPr>
              <a:t>Examples:  layered video, policing at network edge</a:t>
            </a:r>
          </a:p>
          <a:p>
            <a:pPr eaLnBrk="1" hangingPunct="1"/>
            <a:r>
              <a:rPr lang="en-US" altLang="en-US" sz="1800" dirty="0">
                <a:ea typeface="ＭＳ Ｐゴシック" charset="-128"/>
              </a:rPr>
              <a:t>Controlling sources at the edge </a:t>
            </a:r>
          </a:p>
        </p:txBody>
      </p:sp>
    </p:spTree>
    <p:extLst>
      <p:ext uri="{BB962C8B-B14F-4D97-AF65-F5344CB8AC3E}">
        <p14:creationId xmlns:p14="http://schemas.microsoft.com/office/powerpoint/2010/main" val="936724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866" y="1153084"/>
            <a:ext cx="7190816" cy="3593727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 sz="2000" i="1" dirty="0">
                <a:ea typeface="ＭＳ Ｐゴシック" charset="-128"/>
              </a:rPr>
              <a:t>Random early detection (RED):</a:t>
            </a:r>
            <a:endParaRPr lang="en-US" altLang="en-US" sz="2000" dirty="0">
              <a:ea typeface="ＭＳ Ｐゴシック" charset="-128"/>
            </a:endParaRPr>
          </a:p>
          <a:p>
            <a:pPr eaLnBrk="1" hangingPunct="1"/>
            <a:r>
              <a:rPr lang="en-US" altLang="en-US" sz="1800" dirty="0">
                <a:solidFill>
                  <a:srgbClr val="FF0000"/>
                </a:solidFill>
                <a:ea typeface="ＭＳ Ｐゴシック" charset="-128"/>
              </a:rPr>
              <a:t>Early </a:t>
            </a:r>
            <a:r>
              <a:rPr lang="en-US" altLang="en-US" sz="1800" dirty="0">
                <a:ea typeface="ＭＳ Ｐゴシック" charset="-128"/>
              </a:rPr>
              <a:t>drop</a:t>
            </a:r>
            <a:r>
              <a:rPr lang="en-US" altLang="en-US" sz="1800">
                <a:ea typeface="ＭＳ Ｐゴシック" charset="-128"/>
              </a:rPr>
              <a:t>: discard </a:t>
            </a:r>
            <a:r>
              <a:rPr lang="en-US" altLang="en-US" sz="1800" dirty="0">
                <a:ea typeface="ＭＳ Ｐゴシック" charset="-128"/>
              </a:rPr>
              <a:t>packets before buffers are full; drop packets if short-term average of queue exceeds threshold</a:t>
            </a:r>
          </a:p>
          <a:p>
            <a:pPr eaLnBrk="1" hangingPunct="1"/>
            <a:r>
              <a:rPr lang="en-US" altLang="en-US" sz="1800" dirty="0">
                <a:ea typeface="ＭＳ Ｐゴシック" charset="-128"/>
              </a:rPr>
              <a:t>Packet drop probability increases linearly with queue length</a:t>
            </a:r>
          </a:p>
          <a:p>
            <a:pPr eaLnBrk="1" hangingPunct="1"/>
            <a:r>
              <a:rPr lang="en-US" altLang="en-US" sz="1800" dirty="0">
                <a:solidFill>
                  <a:srgbClr val="FF0000"/>
                </a:solidFill>
                <a:ea typeface="ＭＳ Ｐゴシック" charset="-128"/>
              </a:rPr>
              <a:t>Random</a:t>
            </a:r>
            <a:r>
              <a:rPr lang="en-US" altLang="en-US" sz="1800" dirty="0">
                <a:ea typeface="ＭＳ Ｐゴシック" charset="-128"/>
              </a:rPr>
              <a:t> drop causes some sources to reduce rate before others, causing gradual reduction in aggregate input rate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Packets produced by TCP will reduce input rate in response to network congestion</a:t>
            </a:r>
          </a:p>
          <a:p>
            <a:pPr eaLnBrk="1" hangingPunct="1"/>
            <a:r>
              <a:rPr lang="en-US" altLang="en-US" sz="1800" dirty="0">
                <a:ea typeface="ＭＳ Ｐゴシック" charset="-128"/>
              </a:rPr>
              <a:t>Improves performance of cooperating TCP sources</a:t>
            </a:r>
          </a:p>
          <a:p>
            <a:pPr eaLnBrk="1" hangingPunct="1"/>
            <a:r>
              <a:rPr lang="en-US" altLang="en-US" sz="1800" dirty="0">
                <a:ea typeface="ＭＳ Ｐゴシック" charset="-128"/>
              </a:rPr>
              <a:t>Increases loss probability of misbehaving sources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11866" y="289111"/>
            <a:ext cx="5829300" cy="5715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Random Early Detection (RED)</a:t>
            </a:r>
          </a:p>
        </p:txBody>
      </p:sp>
    </p:spTree>
    <p:extLst>
      <p:ext uri="{BB962C8B-B14F-4D97-AF65-F5344CB8AC3E}">
        <p14:creationId xmlns:p14="http://schemas.microsoft.com/office/powerpoint/2010/main" val="74960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185" name="Group 2"/>
          <p:cNvGrpSpPr>
            <a:grpSpLocks/>
          </p:cNvGrpSpPr>
          <p:nvPr/>
        </p:nvGrpSpPr>
        <p:grpSpPr bwMode="auto">
          <a:xfrm>
            <a:off x="4437529" y="1188594"/>
            <a:ext cx="3993778" cy="2953100"/>
            <a:chOff x="931" y="930"/>
            <a:chExt cx="3467" cy="2482"/>
          </a:xfrm>
        </p:grpSpPr>
        <p:sp>
          <p:nvSpPr>
            <p:cNvPr id="221188" name="Rectangle 3"/>
            <p:cNvSpPr>
              <a:spLocks noChangeArrowheads="1"/>
            </p:cNvSpPr>
            <p:nvPr/>
          </p:nvSpPr>
          <p:spPr bwMode="auto">
            <a:xfrm>
              <a:off x="2079" y="3237"/>
              <a:ext cx="136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Average queue length</a:t>
              </a:r>
              <a:endParaRPr lang="en-US" altLang="en-US" sz="1350"/>
            </a:p>
          </p:txBody>
        </p:sp>
        <p:sp>
          <p:nvSpPr>
            <p:cNvPr id="221189" name="Line 4"/>
            <p:cNvSpPr>
              <a:spLocks noChangeShapeType="1"/>
            </p:cNvSpPr>
            <p:nvPr/>
          </p:nvSpPr>
          <p:spPr bwMode="auto">
            <a:xfrm>
              <a:off x="1326" y="2940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190" name="Line 5"/>
            <p:cNvSpPr>
              <a:spLocks noChangeShapeType="1"/>
            </p:cNvSpPr>
            <p:nvPr/>
          </p:nvSpPr>
          <p:spPr bwMode="auto">
            <a:xfrm flipV="1">
              <a:off x="1326" y="930"/>
              <a:ext cx="0" cy="20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191" name="Freeform 6"/>
            <p:cNvSpPr>
              <a:spLocks/>
            </p:cNvSpPr>
            <p:nvPr/>
          </p:nvSpPr>
          <p:spPr bwMode="auto">
            <a:xfrm>
              <a:off x="1326" y="1554"/>
              <a:ext cx="2442" cy="1386"/>
            </a:xfrm>
            <a:custGeom>
              <a:avLst/>
              <a:gdLst>
                <a:gd name="T0" fmla="*/ 0 w 2442"/>
                <a:gd name="T1" fmla="*/ 1386 h 1386"/>
                <a:gd name="T2" fmla="*/ 780 w 2442"/>
                <a:gd name="T3" fmla="*/ 1386 h 1386"/>
                <a:gd name="T4" fmla="*/ 1980 w 2442"/>
                <a:gd name="T5" fmla="*/ 180 h 1386"/>
                <a:gd name="T6" fmla="*/ 1980 w 2442"/>
                <a:gd name="T7" fmla="*/ 0 h 1386"/>
                <a:gd name="T8" fmla="*/ 2442 w 2442"/>
                <a:gd name="T9" fmla="*/ 0 h 13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2"/>
                <a:gd name="T16" fmla="*/ 0 h 1386"/>
                <a:gd name="T17" fmla="*/ 2442 w 2442"/>
                <a:gd name="T18" fmla="*/ 1386 h 13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2" h="1386">
                  <a:moveTo>
                    <a:pt x="0" y="1386"/>
                  </a:moveTo>
                  <a:lnTo>
                    <a:pt x="780" y="1386"/>
                  </a:lnTo>
                  <a:lnTo>
                    <a:pt x="1980" y="180"/>
                  </a:lnTo>
                  <a:lnTo>
                    <a:pt x="1980" y="0"/>
                  </a:lnTo>
                  <a:lnTo>
                    <a:pt x="244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192" name="Rectangle 7"/>
            <p:cNvSpPr>
              <a:spLocks noChangeArrowheads="1"/>
            </p:cNvSpPr>
            <p:nvPr/>
          </p:nvSpPr>
          <p:spPr bwMode="auto">
            <a:xfrm rot="16200000">
              <a:off x="192" y="1874"/>
              <a:ext cx="164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Probability of packet drop</a:t>
              </a:r>
              <a:endParaRPr lang="en-US" altLang="en-US" sz="1350"/>
            </a:p>
          </p:txBody>
        </p:sp>
        <p:sp>
          <p:nvSpPr>
            <p:cNvPr id="221193" name="Line 8"/>
            <p:cNvSpPr>
              <a:spLocks noChangeShapeType="1"/>
            </p:cNvSpPr>
            <p:nvPr/>
          </p:nvSpPr>
          <p:spPr bwMode="auto">
            <a:xfrm flipH="1">
              <a:off x="1326" y="1554"/>
              <a:ext cx="19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194" name="Rectangle 9"/>
            <p:cNvSpPr>
              <a:spLocks noChangeArrowheads="1"/>
            </p:cNvSpPr>
            <p:nvPr/>
          </p:nvSpPr>
          <p:spPr bwMode="auto">
            <a:xfrm>
              <a:off x="1218" y="1467"/>
              <a:ext cx="78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350"/>
            </a:p>
          </p:txBody>
        </p:sp>
        <p:sp>
          <p:nvSpPr>
            <p:cNvPr id="221195" name="Rectangle 10"/>
            <p:cNvSpPr>
              <a:spLocks noChangeArrowheads="1"/>
            </p:cNvSpPr>
            <p:nvPr/>
          </p:nvSpPr>
          <p:spPr bwMode="auto">
            <a:xfrm>
              <a:off x="1218" y="2830"/>
              <a:ext cx="78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0</a:t>
              </a:r>
              <a:endParaRPr lang="en-US" altLang="en-US" sz="1350"/>
            </a:p>
          </p:txBody>
        </p:sp>
        <p:sp>
          <p:nvSpPr>
            <p:cNvPr id="221196" name="Rectangle 11"/>
            <p:cNvSpPr>
              <a:spLocks noChangeArrowheads="1"/>
            </p:cNvSpPr>
            <p:nvPr/>
          </p:nvSpPr>
          <p:spPr bwMode="auto">
            <a:xfrm>
              <a:off x="1984" y="2950"/>
              <a:ext cx="30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 i="1">
                  <a:solidFill>
                    <a:srgbClr val="000000"/>
                  </a:solidFill>
                </a:rPr>
                <a:t>min</a:t>
              </a:r>
              <a:r>
                <a:rPr lang="en-US" altLang="en-US" sz="1350" i="1" baseline="-25000">
                  <a:solidFill>
                    <a:srgbClr val="000000"/>
                  </a:solidFill>
                </a:rPr>
                <a:t>th</a:t>
              </a:r>
              <a:endParaRPr lang="en-US" altLang="en-US" sz="1350" i="1"/>
            </a:p>
          </p:txBody>
        </p:sp>
        <p:sp>
          <p:nvSpPr>
            <p:cNvPr id="221197" name="Rectangle 12"/>
            <p:cNvSpPr>
              <a:spLocks noChangeArrowheads="1"/>
            </p:cNvSpPr>
            <p:nvPr/>
          </p:nvSpPr>
          <p:spPr bwMode="auto">
            <a:xfrm>
              <a:off x="3165" y="2950"/>
              <a:ext cx="341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 i="1">
                  <a:solidFill>
                    <a:srgbClr val="000000"/>
                  </a:solidFill>
                </a:rPr>
                <a:t>max</a:t>
              </a:r>
              <a:r>
                <a:rPr lang="en-US" altLang="en-US" sz="1350" i="1" baseline="-25000">
                  <a:solidFill>
                    <a:srgbClr val="000000"/>
                  </a:solidFill>
                </a:rPr>
                <a:t>th</a:t>
              </a:r>
              <a:endParaRPr lang="en-US" altLang="en-US" sz="1350" i="1"/>
            </a:p>
          </p:txBody>
        </p:sp>
        <p:sp>
          <p:nvSpPr>
            <p:cNvPr id="221198" name="Line 13"/>
            <p:cNvSpPr>
              <a:spLocks noChangeShapeType="1"/>
            </p:cNvSpPr>
            <p:nvPr/>
          </p:nvSpPr>
          <p:spPr bwMode="auto">
            <a:xfrm>
              <a:off x="3306" y="1734"/>
              <a:ext cx="0" cy="1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199" name="Line 14"/>
            <p:cNvSpPr>
              <a:spLocks noChangeShapeType="1"/>
            </p:cNvSpPr>
            <p:nvPr/>
          </p:nvSpPr>
          <p:spPr bwMode="auto">
            <a:xfrm>
              <a:off x="3756" y="1554"/>
              <a:ext cx="0" cy="1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00" name="Text Box 15"/>
            <p:cNvSpPr txBox="1">
              <a:spLocks noChangeArrowheads="1"/>
            </p:cNvSpPr>
            <p:nvPr/>
          </p:nvSpPr>
          <p:spPr bwMode="auto">
            <a:xfrm>
              <a:off x="3575" y="2911"/>
              <a:ext cx="327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/>
                <a:t>full</a:t>
              </a:r>
            </a:p>
          </p:txBody>
        </p:sp>
      </p:grpSp>
      <p:sp>
        <p:nvSpPr>
          <p:cNvPr id="22118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Packet Drop Profile in RED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85314" y="1319468"/>
            <a:ext cx="3470008" cy="3468845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2pPr>
            <a:lvl3pPr marL="73977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1700">
                <a:solidFill>
                  <a:schemeClr val="tx1"/>
                </a:solidFill>
                <a:latin typeface="+mn-lt"/>
              </a:defRPr>
            </a:lvl3pPr>
            <a:lvl4pPr marL="960438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4pPr>
            <a:lvl5pPr marL="119856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5418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18847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2276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5705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575" kern="0" dirty="0">
                <a:ea typeface="ＭＳ Ｐゴシック" charset="-128"/>
              </a:rPr>
              <a:t>Algorithm: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kern="0" dirty="0">
                <a:ea typeface="ＭＳ Ｐゴシック" charset="-128"/>
              </a:rPr>
              <a:t>Maintain running average of queue length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kern="0" dirty="0">
                <a:ea typeface="ＭＳ Ｐゴシック" charset="-128"/>
              </a:rPr>
              <a:t>If </a:t>
            </a:r>
            <a:r>
              <a:rPr lang="en-US" altLang="en-US" sz="1600" kern="0" dirty="0" err="1">
                <a:ea typeface="ＭＳ Ｐゴシック" charset="-128"/>
              </a:rPr>
              <a:t>Q</a:t>
            </a:r>
            <a:r>
              <a:rPr lang="en-US" altLang="en-US" sz="1600" kern="0" baseline="-25000" dirty="0" err="1">
                <a:ea typeface="ＭＳ Ｐゴシック" charset="-128"/>
              </a:rPr>
              <a:t>avg</a:t>
            </a:r>
            <a:r>
              <a:rPr lang="en-US" altLang="en-US" sz="1600" kern="0" dirty="0">
                <a:ea typeface="ＭＳ Ｐゴシック" charset="-128"/>
              </a:rPr>
              <a:t> &lt; </a:t>
            </a:r>
            <a:r>
              <a:rPr lang="en-US" altLang="en-US" sz="1600" kern="0" dirty="0" err="1">
                <a:ea typeface="ＭＳ Ｐゴシック" charset="-128"/>
              </a:rPr>
              <a:t>minthreshold</a:t>
            </a:r>
            <a:r>
              <a:rPr lang="en-US" altLang="en-US" sz="1600" kern="0" dirty="0">
                <a:ea typeface="ＭＳ Ｐゴシック" charset="-128"/>
              </a:rPr>
              <a:t>, do nothing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kern="0" dirty="0">
                <a:ea typeface="ＭＳ Ｐゴシック" charset="-128"/>
              </a:rPr>
              <a:t>If </a:t>
            </a:r>
            <a:r>
              <a:rPr lang="en-US" altLang="en-US" sz="1600" kern="0" dirty="0" err="1">
                <a:ea typeface="ＭＳ Ｐゴシック" charset="-128"/>
              </a:rPr>
              <a:t>Q</a:t>
            </a:r>
            <a:r>
              <a:rPr lang="en-US" altLang="en-US" sz="1600" kern="0" baseline="-25000" dirty="0" err="1">
                <a:ea typeface="ＭＳ Ｐゴシック" charset="-128"/>
              </a:rPr>
              <a:t>avg</a:t>
            </a:r>
            <a:r>
              <a:rPr lang="en-US" altLang="en-US" sz="1600" kern="0" dirty="0">
                <a:ea typeface="ＭＳ Ｐゴシック" charset="-128"/>
              </a:rPr>
              <a:t> &gt; </a:t>
            </a:r>
            <a:r>
              <a:rPr lang="en-US" altLang="en-US" sz="1600" kern="0" dirty="0" err="1">
                <a:ea typeface="ＭＳ Ｐゴシック" charset="-128"/>
              </a:rPr>
              <a:t>maxthreshold</a:t>
            </a:r>
            <a:r>
              <a:rPr lang="en-US" altLang="en-US" sz="1600" kern="0" dirty="0">
                <a:ea typeface="ＭＳ Ｐゴシック" charset="-128"/>
              </a:rPr>
              <a:t>, drop packet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kern="0" dirty="0">
                <a:ea typeface="ＭＳ Ｐゴシック" charset="-128"/>
              </a:rPr>
              <a:t>If in between, drop packet according to probability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kern="0" dirty="0">
                <a:ea typeface="ＭＳ Ｐゴシック" charset="-128"/>
              </a:rPr>
              <a:t>Flows that send more packets are more likely to have packets dropped</a:t>
            </a:r>
          </a:p>
        </p:txBody>
      </p:sp>
    </p:spTree>
    <p:extLst>
      <p:ext uri="{BB962C8B-B14F-4D97-AF65-F5344CB8AC3E}">
        <p14:creationId xmlns:p14="http://schemas.microsoft.com/office/powerpoint/2010/main" val="704318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Unit 03.04.03</a:t>
            </a:r>
            <a:br>
              <a:rPr lang="en-US" altLang="zh-CN" sz="2000" dirty="0"/>
            </a:br>
            <a:r>
              <a:rPr lang="en-US" altLang="zh-CN" sz="2000" dirty="0"/>
              <a:t>CS 5220: </a:t>
            </a:r>
            <a:br>
              <a:rPr lang="en-US" altLang="zh-CN" sz="2000" dirty="0"/>
            </a:br>
            <a:r>
              <a:rPr lang="en-US" altLang="zh-CN" sz="2000" dirty="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Flow Level: Leaky Bucket Policing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852903" y="1009639"/>
            <a:ext cx="3820646" cy="2934821"/>
            <a:chOff x="896" y="711"/>
            <a:chExt cx="3802" cy="2900"/>
          </a:xfrm>
        </p:grpSpPr>
        <p:sp>
          <p:nvSpPr>
            <p:cNvPr id="95239" name="Oval 3"/>
            <p:cNvSpPr>
              <a:spLocks noChangeArrowheads="1"/>
            </p:cNvSpPr>
            <p:nvPr/>
          </p:nvSpPr>
          <p:spPr bwMode="auto">
            <a:xfrm>
              <a:off x="2011" y="2279"/>
              <a:ext cx="265" cy="285"/>
            </a:xfrm>
            <a:prstGeom prst="ellipse">
              <a:avLst/>
            </a:prstGeom>
            <a:solidFill>
              <a:schemeClr val="accent2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95240" name="Rectangle 4"/>
            <p:cNvSpPr>
              <a:spLocks noChangeArrowheads="1"/>
            </p:cNvSpPr>
            <p:nvPr/>
          </p:nvSpPr>
          <p:spPr bwMode="auto">
            <a:xfrm>
              <a:off x="2101" y="2309"/>
              <a:ext cx="9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4</a:t>
              </a:r>
              <a:endParaRPr lang="en-US" altLang="en-US" sz="1800"/>
            </a:p>
          </p:txBody>
        </p:sp>
        <p:sp>
          <p:nvSpPr>
            <p:cNvPr id="95241" name="Oval 5"/>
            <p:cNvSpPr>
              <a:spLocks noChangeArrowheads="1"/>
            </p:cNvSpPr>
            <p:nvPr/>
          </p:nvSpPr>
          <p:spPr bwMode="auto">
            <a:xfrm>
              <a:off x="4432" y="2544"/>
              <a:ext cx="266" cy="286"/>
            </a:xfrm>
            <a:prstGeom prst="ellipse">
              <a:avLst/>
            </a:prstGeom>
            <a:solidFill>
              <a:schemeClr val="accent2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95242" name="Rectangle 6"/>
            <p:cNvSpPr>
              <a:spLocks noChangeArrowheads="1"/>
            </p:cNvSpPr>
            <p:nvPr/>
          </p:nvSpPr>
          <p:spPr bwMode="auto">
            <a:xfrm>
              <a:off x="4521" y="2575"/>
              <a:ext cx="9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8</a:t>
              </a:r>
              <a:endParaRPr lang="en-US" altLang="en-US" sz="1800"/>
            </a:p>
          </p:txBody>
        </p:sp>
        <p:sp>
          <p:nvSpPr>
            <p:cNvPr id="95243" name="Oval 7"/>
            <p:cNvSpPr>
              <a:spLocks noChangeArrowheads="1"/>
            </p:cNvSpPr>
            <p:nvPr/>
          </p:nvSpPr>
          <p:spPr bwMode="auto">
            <a:xfrm>
              <a:off x="3718" y="1166"/>
              <a:ext cx="265" cy="285"/>
            </a:xfrm>
            <a:prstGeom prst="ellipse">
              <a:avLst/>
            </a:prstGeom>
            <a:solidFill>
              <a:schemeClr val="accent2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95244" name="Rectangle 8"/>
            <p:cNvSpPr>
              <a:spLocks noChangeArrowheads="1"/>
            </p:cNvSpPr>
            <p:nvPr/>
          </p:nvSpPr>
          <p:spPr bwMode="auto">
            <a:xfrm>
              <a:off x="3810" y="1197"/>
              <a:ext cx="9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6</a:t>
              </a:r>
              <a:endParaRPr lang="en-US" altLang="en-US" sz="1800"/>
            </a:p>
          </p:txBody>
        </p:sp>
        <p:sp>
          <p:nvSpPr>
            <p:cNvPr id="95245" name="Oval 9"/>
            <p:cNvSpPr>
              <a:spLocks noChangeArrowheads="1"/>
            </p:cNvSpPr>
            <p:nvPr/>
          </p:nvSpPr>
          <p:spPr bwMode="auto">
            <a:xfrm>
              <a:off x="1960" y="1100"/>
              <a:ext cx="264" cy="286"/>
            </a:xfrm>
            <a:prstGeom prst="ellipse">
              <a:avLst/>
            </a:prstGeom>
            <a:solidFill>
              <a:schemeClr val="accent2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95246" name="Rectangle 10"/>
            <p:cNvSpPr>
              <a:spLocks noChangeArrowheads="1"/>
            </p:cNvSpPr>
            <p:nvPr/>
          </p:nvSpPr>
          <p:spPr bwMode="auto">
            <a:xfrm>
              <a:off x="2049" y="1129"/>
              <a:ext cx="9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3</a:t>
              </a:r>
              <a:endParaRPr lang="en-US" altLang="en-US" sz="1800"/>
            </a:p>
          </p:txBody>
        </p:sp>
        <p:sp>
          <p:nvSpPr>
            <p:cNvPr id="95247" name="Oval 11"/>
            <p:cNvSpPr>
              <a:spLocks noChangeArrowheads="1"/>
            </p:cNvSpPr>
            <p:nvPr/>
          </p:nvSpPr>
          <p:spPr bwMode="auto">
            <a:xfrm>
              <a:off x="1019" y="3092"/>
              <a:ext cx="264" cy="287"/>
            </a:xfrm>
            <a:prstGeom prst="ellipse">
              <a:avLst/>
            </a:prstGeom>
            <a:solidFill>
              <a:schemeClr val="accent2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95248" name="Rectangle 12"/>
            <p:cNvSpPr>
              <a:spLocks noChangeArrowheads="1"/>
            </p:cNvSpPr>
            <p:nvPr/>
          </p:nvSpPr>
          <p:spPr bwMode="auto">
            <a:xfrm>
              <a:off x="1109" y="3124"/>
              <a:ext cx="9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95249" name="Oval 13"/>
            <p:cNvSpPr>
              <a:spLocks noChangeArrowheads="1"/>
            </p:cNvSpPr>
            <p:nvPr/>
          </p:nvSpPr>
          <p:spPr bwMode="auto">
            <a:xfrm>
              <a:off x="896" y="2047"/>
              <a:ext cx="266" cy="285"/>
            </a:xfrm>
            <a:prstGeom prst="ellipse">
              <a:avLst/>
            </a:prstGeom>
            <a:solidFill>
              <a:schemeClr val="accent2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95250" name="Rectangle 14"/>
            <p:cNvSpPr>
              <a:spLocks noChangeArrowheads="1"/>
            </p:cNvSpPr>
            <p:nvPr/>
          </p:nvSpPr>
          <p:spPr bwMode="auto">
            <a:xfrm>
              <a:off x="988" y="2076"/>
              <a:ext cx="9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1</a:t>
              </a:r>
              <a:endParaRPr lang="en-US" altLang="en-US" sz="1800"/>
            </a:p>
          </p:txBody>
        </p:sp>
        <p:sp>
          <p:nvSpPr>
            <p:cNvPr id="95251" name="Oval 15"/>
            <p:cNvSpPr>
              <a:spLocks noChangeArrowheads="1"/>
            </p:cNvSpPr>
            <p:nvPr/>
          </p:nvSpPr>
          <p:spPr bwMode="auto">
            <a:xfrm>
              <a:off x="2324" y="3326"/>
              <a:ext cx="266" cy="285"/>
            </a:xfrm>
            <a:prstGeom prst="ellipse">
              <a:avLst/>
            </a:prstGeom>
            <a:solidFill>
              <a:schemeClr val="accent2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95252" name="Rectangle 16"/>
            <p:cNvSpPr>
              <a:spLocks noChangeArrowheads="1"/>
            </p:cNvSpPr>
            <p:nvPr/>
          </p:nvSpPr>
          <p:spPr bwMode="auto">
            <a:xfrm>
              <a:off x="2418" y="3355"/>
              <a:ext cx="9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5</a:t>
              </a:r>
              <a:endParaRPr lang="en-US" altLang="en-US" sz="1800"/>
            </a:p>
          </p:txBody>
        </p:sp>
        <p:sp>
          <p:nvSpPr>
            <p:cNvPr id="95253" name="Oval 17"/>
            <p:cNvSpPr>
              <a:spLocks noChangeArrowheads="1"/>
            </p:cNvSpPr>
            <p:nvPr/>
          </p:nvSpPr>
          <p:spPr bwMode="auto">
            <a:xfrm>
              <a:off x="3335" y="3225"/>
              <a:ext cx="266" cy="287"/>
            </a:xfrm>
            <a:prstGeom prst="ellipse">
              <a:avLst/>
            </a:prstGeom>
            <a:solidFill>
              <a:schemeClr val="accent2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95254" name="Rectangle 18"/>
            <p:cNvSpPr>
              <a:spLocks noChangeArrowheads="1"/>
            </p:cNvSpPr>
            <p:nvPr/>
          </p:nvSpPr>
          <p:spPr bwMode="auto">
            <a:xfrm>
              <a:off x="3425" y="3256"/>
              <a:ext cx="9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7</a:t>
              </a:r>
              <a:endParaRPr lang="en-US" altLang="en-US" sz="1800"/>
            </a:p>
          </p:txBody>
        </p:sp>
        <p:sp>
          <p:nvSpPr>
            <p:cNvPr id="95255" name="Line 19"/>
            <p:cNvSpPr>
              <a:spLocks noChangeShapeType="1"/>
            </p:cNvSpPr>
            <p:nvPr/>
          </p:nvSpPr>
          <p:spPr bwMode="auto">
            <a:xfrm flipH="1" flipV="1">
              <a:off x="2116" y="1372"/>
              <a:ext cx="53" cy="9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6" name="Line 20"/>
            <p:cNvSpPr>
              <a:spLocks noChangeShapeType="1"/>
            </p:cNvSpPr>
            <p:nvPr/>
          </p:nvSpPr>
          <p:spPr bwMode="auto">
            <a:xfrm>
              <a:off x="3945" y="1422"/>
              <a:ext cx="575" cy="11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7" name="Line 21"/>
            <p:cNvSpPr>
              <a:spLocks noChangeShapeType="1"/>
            </p:cNvSpPr>
            <p:nvPr/>
          </p:nvSpPr>
          <p:spPr bwMode="auto">
            <a:xfrm flipH="1" flipV="1">
              <a:off x="1246" y="3332"/>
              <a:ext cx="1062" cy="1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8" name="Line 22"/>
            <p:cNvSpPr>
              <a:spLocks noChangeShapeType="1"/>
            </p:cNvSpPr>
            <p:nvPr/>
          </p:nvSpPr>
          <p:spPr bwMode="auto">
            <a:xfrm>
              <a:off x="2256" y="2501"/>
              <a:ext cx="1090" cy="7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9" name="Line 23"/>
            <p:cNvSpPr>
              <a:spLocks noChangeShapeType="1"/>
            </p:cNvSpPr>
            <p:nvPr/>
          </p:nvSpPr>
          <p:spPr bwMode="auto">
            <a:xfrm flipV="1">
              <a:off x="3615" y="2801"/>
              <a:ext cx="870" cy="5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0" name="Line 24"/>
            <p:cNvSpPr>
              <a:spLocks noChangeShapeType="1"/>
            </p:cNvSpPr>
            <p:nvPr/>
          </p:nvSpPr>
          <p:spPr bwMode="auto">
            <a:xfrm flipV="1">
              <a:off x="1090" y="1306"/>
              <a:ext cx="870" cy="7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1" name="Line 25"/>
            <p:cNvSpPr>
              <a:spLocks noChangeShapeType="1"/>
            </p:cNvSpPr>
            <p:nvPr/>
          </p:nvSpPr>
          <p:spPr bwMode="auto">
            <a:xfrm>
              <a:off x="2220" y="1206"/>
              <a:ext cx="1499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2" name="Line 26"/>
            <p:cNvSpPr>
              <a:spLocks noChangeShapeType="1"/>
            </p:cNvSpPr>
            <p:nvPr/>
          </p:nvSpPr>
          <p:spPr bwMode="auto">
            <a:xfrm>
              <a:off x="984" y="2318"/>
              <a:ext cx="123" cy="7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3" name="Line 27"/>
            <p:cNvSpPr>
              <a:spLocks noChangeShapeType="1"/>
            </p:cNvSpPr>
            <p:nvPr/>
          </p:nvSpPr>
          <p:spPr bwMode="auto">
            <a:xfrm flipV="1">
              <a:off x="2569" y="3399"/>
              <a:ext cx="766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4" name="Line 28"/>
            <p:cNvSpPr>
              <a:spLocks noChangeShapeType="1"/>
            </p:cNvSpPr>
            <p:nvPr/>
          </p:nvSpPr>
          <p:spPr bwMode="auto">
            <a:xfrm flipH="1">
              <a:off x="3492" y="1439"/>
              <a:ext cx="313" cy="17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5" name="Rectangle 29"/>
            <p:cNvSpPr>
              <a:spLocks noChangeArrowheads="1"/>
            </p:cNvSpPr>
            <p:nvPr/>
          </p:nvSpPr>
          <p:spPr bwMode="auto">
            <a:xfrm>
              <a:off x="2145" y="711"/>
              <a:ext cx="83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 dirty="0">
                  <a:solidFill>
                    <a:srgbClr val="000000"/>
                  </a:solidFill>
                </a:rPr>
                <a:t>Congestion</a:t>
              </a:r>
              <a:endParaRPr lang="en-US" altLang="en-US" sz="1800" dirty="0"/>
            </a:p>
          </p:txBody>
        </p:sp>
        <p:sp>
          <p:nvSpPr>
            <p:cNvPr id="95266" name="Line 30"/>
            <p:cNvSpPr>
              <a:spLocks noChangeShapeType="1"/>
            </p:cNvSpPr>
            <p:nvPr/>
          </p:nvSpPr>
          <p:spPr bwMode="auto">
            <a:xfrm flipH="1">
              <a:off x="2356" y="940"/>
              <a:ext cx="213" cy="126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7" name="Freeform 31"/>
            <p:cNvSpPr>
              <a:spLocks/>
            </p:cNvSpPr>
            <p:nvPr/>
          </p:nvSpPr>
          <p:spPr bwMode="auto">
            <a:xfrm>
              <a:off x="2307" y="2172"/>
              <a:ext cx="112" cy="131"/>
            </a:xfrm>
            <a:custGeom>
              <a:avLst/>
              <a:gdLst>
                <a:gd name="T0" fmla="*/ 0 w 70"/>
                <a:gd name="T1" fmla="*/ 0 h 86"/>
                <a:gd name="T2" fmla="*/ 9502 w 70"/>
                <a:gd name="T3" fmla="*/ 2724 h 86"/>
                <a:gd name="T4" fmla="*/ 19682 w 70"/>
                <a:gd name="T5" fmla="*/ 1770 h 86"/>
                <a:gd name="T6" fmla="*/ 6435 w 70"/>
                <a:gd name="T7" fmla="*/ 13467 h 86"/>
                <a:gd name="T8" fmla="*/ 0 w 7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86"/>
                <a:gd name="T17" fmla="*/ 70 w 7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86">
                  <a:moveTo>
                    <a:pt x="0" y="0"/>
                  </a:moveTo>
                  <a:lnTo>
                    <a:pt x="34" y="18"/>
                  </a:lnTo>
                  <a:lnTo>
                    <a:pt x="70" y="11"/>
                  </a:lnTo>
                  <a:lnTo>
                    <a:pt x="23" y="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8" name="Line 32"/>
            <p:cNvSpPr>
              <a:spLocks noChangeShapeType="1"/>
            </p:cNvSpPr>
            <p:nvPr/>
          </p:nvSpPr>
          <p:spPr bwMode="auto">
            <a:xfrm>
              <a:off x="1186" y="2217"/>
              <a:ext cx="825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9" name="Line 33"/>
            <p:cNvSpPr>
              <a:spLocks noChangeShapeType="1"/>
            </p:cNvSpPr>
            <p:nvPr/>
          </p:nvSpPr>
          <p:spPr bwMode="auto">
            <a:xfrm flipH="1">
              <a:off x="1272" y="2511"/>
              <a:ext cx="758" cy="6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0" name="Line 34"/>
            <p:cNvSpPr>
              <a:spLocks noChangeShapeType="1"/>
            </p:cNvSpPr>
            <p:nvPr/>
          </p:nvSpPr>
          <p:spPr bwMode="auto">
            <a:xfrm flipV="1">
              <a:off x="2270" y="1402"/>
              <a:ext cx="1487" cy="9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1" name="Freeform 35"/>
            <p:cNvSpPr>
              <a:spLocks/>
            </p:cNvSpPr>
            <p:nvPr/>
          </p:nvSpPr>
          <p:spPr bwMode="auto">
            <a:xfrm>
              <a:off x="1157" y="1347"/>
              <a:ext cx="2562" cy="999"/>
            </a:xfrm>
            <a:custGeom>
              <a:avLst/>
              <a:gdLst>
                <a:gd name="T0" fmla="*/ 0 w 1602"/>
                <a:gd name="T1" fmla="*/ 87147 h 654"/>
                <a:gd name="T2" fmla="*/ 154526 w 1602"/>
                <a:gd name="T3" fmla="*/ 105569 h 654"/>
                <a:gd name="T4" fmla="*/ 183145 w 1602"/>
                <a:gd name="T5" fmla="*/ 101605 h 654"/>
                <a:gd name="T6" fmla="*/ 448348 w 1602"/>
                <a:gd name="T7" fmla="*/ 0 h 6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2"/>
                <a:gd name="T13" fmla="*/ 0 h 654"/>
                <a:gd name="T14" fmla="*/ 1602 w 1602"/>
                <a:gd name="T15" fmla="*/ 654 h 6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2" h="654">
                  <a:moveTo>
                    <a:pt x="0" y="540"/>
                  </a:moveTo>
                  <a:lnTo>
                    <a:pt x="552" y="654"/>
                  </a:lnTo>
                  <a:lnTo>
                    <a:pt x="654" y="630"/>
                  </a:lnTo>
                  <a:lnTo>
                    <a:pt x="1602" y="0"/>
                  </a:lnTo>
                </a:path>
              </a:pathLst>
            </a:custGeom>
            <a:noFill/>
            <a:ln w="1905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2" name="Freeform 36"/>
            <p:cNvSpPr>
              <a:spLocks/>
            </p:cNvSpPr>
            <p:nvPr/>
          </p:nvSpPr>
          <p:spPr bwMode="auto">
            <a:xfrm>
              <a:off x="1281" y="1448"/>
              <a:ext cx="2486" cy="1777"/>
            </a:xfrm>
            <a:custGeom>
              <a:avLst/>
              <a:gdLst>
                <a:gd name="T0" fmla="*/ 0 w 1554"/>
                <a:gd name="T1" fmla="*/ 186557 h 1164"/>
                <a:gd name="T2" fmla="*/ 138199 w 1554"/>
                <a:gd name="T3" fmla="*/ 115403 h 1164"/>
                <a:gd name="T4" fmla="*/ 175306 w 1554"/>
                <a:gd name="T5" fmla="*/ 101025 h 1164"/>
                <a:gd name="T6" fmla="*/ 436570 w 1554"/>
                <a:gd name="T7" fmla="*/ 0 h 1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4"/>
                <a:gd name="T13" fmla="*/ 0 h 1164"/>
                <a:gd name="T14" fmla="*/ 1554 w 1554"/>
                <a:gd name="T15" fmla="*/ 1164 h 1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4" h="1164">
                  <a:moveTo>
                    <a:pt x="0" y="1164"/>
                  </a:moveTo>
                  <a:lnTo>
                    <a:pt x="492" y="720"/>
                  </a:lnTo>
                  <a:lnTo>
                    <a:pt x="624" y="630"/>
                  </a:lnTo>
                  <a:lnTo>
                    <a:pt x="1554" y="0"/>
                  </a:lnTo>
                </a:path>
              </a:pathLst>
            </a:custGeom>
            <a:noFill/>
            <a:ln w="28575">
              <a:solidFill>
                <a:srgbClr val="FF33CC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3" name="Freeform 37"/>
            <p:cNvSpPr>
              <a:spLocks/>
            </p:cNvSpPr>
            <p:nvPr/>
          </p:nvSpPr>
          <p:spPr bwMode="auto">
            <a:xfrm>
              <a:off x="2260" y="1476"/>
              <a:ext cx="2198" cy="1859"/>
            </a:xfrm>
            <a:custGeom>
              <a:avLst/>
              <a:gdLst>
                <a:gd name="T0" fmla="*/ 37107 w 1374"/>
                <a:gd name="T1" fmla="*/ 194618 h 1218"/>
                <a:gd name="T2" fmla="*/ 0 w 1374"/>
                <a:gd name="T3" fmla="*/ 112147 h 1218"/>
                <a:gd name="T4" fmla="*/ 5065 w 1374"/>
                <a:gd name="T5" fmla="*/ 102610 h 1218"/>
                <a:gd name="T6" fmla="*/ 273056 w 1374"/>
                <a:gd name="T7" fmla="*/ 2833 h 1218"/>
                <a:gd name="T8" fmla="*/ 291501 w 1374"/>
                <a:gd name="T9" fmla="*/ 0 h 1218"/>
                <a:gd name="T10" fmla="*/ 385890 w 1374"/>
                <a:gd name="T11" fmla="*/ 115994 h 12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74"/>
                <a:gd name="T19" fmla="*/ 0 h 1218"/>
                <a:gd name="T20" fmla="*/ 1374 w 1374"/>
                <a:gd name="T21" fmla="*/ 1218 h 12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74" h="1218">
                  <a:moveTo>
                    <a:pt x="132" y="1218"/>
                  </a:moveTo>
                  <a:lnTo>
                    <a:pt x="0" y="702"/>
                  </a:lnTo>
                  <a:lnTo>
                    <a:pt x="18" y="642"/>
                  </a:lnTo>
                  <a:lnTo>
                    <a:pt x="972" y="18"/>
                  </a:lnTo>
                  <a:lnTo>
                    <a:pt x="1038" y="0"/>
                  </a:lnTo>
                  <a:lnTo>
                    <a:pt x="1374" y="726"/>
                  </a:lnTo>
                </a:path>
              </a:pathLst>
            </a:custGeom>
            <a:noFill/>
            <a:ln w="28575">
              <a:solidFill>
                <a:srgbClr val="FF9900"/>
              </a:solidFill>
              <a:prstDash val="lg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4" name="Line 38"/>
            <p:cNvSpPr>
              <a:spLocks noChangeShapeType="1"/>
            </p:cNvSpPr>
            <p:nvPr/>
          </p:nvSpPr>
          <p:spPr bwMode="auto">
            <a:xfrm>
              <a:off x="2174" y="2547"/>
              <a:ext cx="230" cy="8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36" name="Text Box 41"/>
          <p:cNvSpPr txBox="1">
            <a:spLocks noChangeArrowheads="1"/>
          </p:cNvSpPr>
          <p:nvPr/>
        </p:nvSpPr>
        <p:spPr bwMode="auto">
          <a:xfrm>
            <a:off x="4703695" y="2191157"/>
            <a:ext cx="3618363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500" dirty="0"/>
              <a:t>Approaches to Congestion Control:</a:t>
            </a:r>
          </a:p>
          <a:p>
            <a:pPr lvl="1" algn="l">
              <a:spcBef>
                <a:spcPct val="0"/>
              </a:spcBef>
              <a:buSzTx/>
              <a:buFontTx/>
              <a:buChar char="•"/>
            </a:pPr>
            <a:r>
              <a:rPr lang="en-US" altLang="en-US" sz="1500" dirty="0"/>
              <a:t>  </a:t>
            </a:r>
            <a:r>
              <a:rPr lang="en-US" altLang="en-US" sz="1350" dirty="0"/>
              <a:t>Preventive Approaches (</a:t>
            </a:r>
            <a:r>
              <a:rPr lang="en-US" altLang="en-US" sz="1350"/>
              <a:t>open - loop</a:t>
            </a:r>
            <a:r>
              <a:rPr lang="en-US" altLang="en-US" sz="1350" dirty="0"/>
              <a:t>)</a:t>
            </a:r>
          </a:p>
          <a:p>
            <a:pPr lvl="1" algn="l">
              <a:spcBef>
                <a:spcPct val="0"/>
              </a:spcBef>
              <a:buSzTx/>
              <a:buFontTx/>
              <a:buChar char="•"/>
            </a:pPr>
            <a:r>
              <a:rPr lang="en-US" altLang="en-US" sz="1350" dirty="0"/>
              <a:t>  Reactive Approaches </a:t>
            </a:r>
            <a:r>
              <a:rPr lang="en-US" altLang="en-US" sz="1350"/>
              <a:t>(closed - loop</a:t>
            </a:r>
            <a:r>
              <a:rPr lang="en-US" altLang="en-US" sz="1350" dirty="0"/>
              <a:t>)</a:t>
            </a:r>
          </a:p>
        </p:txBody>
      </p:sp>
      <p:sp>
        <p:nvSpPr>
          <p:cNvPr id="95237" name="Rectangle 42"/>
          <p:cNvSpPr>
            <a:spLocks noChangeArrowheads="1"/>
          </p:cNvSpPr>
          <p:nvPr/>
        </p:nvSpPr>
        <p:spPr bwMode="auto">
          <a:xfrm>
            <a:off x="505756" y="146857"/>
            <a:ext cx="4872256" cy="63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925" b="1">
                <a:solidFill>
                  <a:schemeClr val="tx2"/>
                </a:solidFill>
              </a:rPr>
              <a:t>Why Congestion?</a:t>
            </a:r>
          </a:p>
        </p:txBody>
      </p:sp>
    </p:spTree>
    <p:extLst>
      <p:ext uri="{BB962C8B-B14F-4D97-AF65-F5344CB8AC3E}">
        <p14:creationId xmlns:p14="http://schemas.microsoft.com/office/powerpoint/2010/main" val="136218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59501" y="0"/>
            <a:ext cx="5825951" cy="765175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Time Scales &amp; Granularities</a:t>
            </a:r>
          </a:p>
        </p:txBody>
      </p:sp>
      <p:sp>
        <p:nvSpPr>
          <p:cNvPr id="1863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5510" y="970243"/>
            <a:ext cx="7306403" cy="353667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charset="-128"/>
              </a:rPr>
              <a:t>Packet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charset="-128"/>
              </a:rPr>
              <a:t>Queueing &amp; scheduling at multiplexing points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charset="-128"/>
              </a:rPr>
              <a:t>Determines relative performance offered to packets over a short time scale (microseconds)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</a:pPr>
            <a:r>
              <a:rPr lang="en-US" altLang="en-US" sz="2000" dirty="0">
                <a:ea typeface="ＭＳ Ｐゴシック" charset="-128"/>
              </a:rPr>
              <a:t> Flow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charset="-128"/>
              </a:rPr>
              <a:t>Management of traffic flows &amp; resource allocation to ensure delivery of </a:t>
            </a:r>
            <a:r>
              <a:rPr lang="en-US" altLang="en-US" sz="1700" dirty="0" err="1">
                <a:ea typeface="ＭＳ Ｐゴシック" charset="-128"/>
              </a:rPr>
              <a:t>QoS</a:t>
            </a:r>
            <a:r>
              <a:rPr lang="en-US" altLang="en-US" sz="1700" dirty="0">
                <a:ea typeface="ＭＳ Ｐゴシック" charset="-128"/>
              </a:rPr>
              <a:t> (milliseconds to seconds)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charset="-128"/>
              </a:rPr>
              <a:t>Matching traffic flows to resources available; congestion control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</a:pPr>
            <a:r>
              <a:rPr lang="en-US" altLang="en-US" sz="2000" dirty="0">
                <a:ea typeface="ＭＳ Ｐゴシック" charset="-128"/>
              </a:rPr>
              <a:t>Flow-Aggregate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charset="-128"/>
              </a:rPr>
              <a:t>Routing of aggregate traffic flows across the network for efficient utilization of resources &amp; meeting of service levels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700" dirty="0">
                <a:ea typeface="ＭＳ Ｐゴシック" charset="-128"/>
              </a:rPr>
              <a:t>“</a:t>
            </a:r>
            <a:r>
              <a:rPr lang="en-US" altLang="ja-JP" sz="1700" dirty="0">
                <a:ea typeface="ＭＳ Ｐゴシック" charset="-128"/>
              </a:rPr>
              <a:t>Traffic Engineering</a:t>
            </a:r>
            <a:r>
              <a:rPr lang="ja-JP" altLang="en-US" sz="1700" dirty="0">
                <a:ea typeface="ＭＳ Ｐゴシック" charset="-128"/>
              </a:rPr>
              <a:t>”</a:t>
            </a:r>
            <a:r>
              <a:rPr lang="en-US" altLang="ja-JP" sz="1700" dirty="0">
                <a:ea typeface="ＭＳ Ｐゴシック" charset="-128"/>
              </a:rPr>
              <a:t>, at scale of minutes to days </a:t>
            </a:r>
            <a:endParaRPr lang="en-US" altLang="en-US" sz="17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4713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15" descr="5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48" y="1290638"/>
            <a:ext cx="4718447" cy="301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0" name="Rectangle 16"/>
          <p:cNvSpPr>
            <a:spLocks noChangeArrowheads="1"/>
          </p:cNvSpPr>
          <p:nvPr/>
        </p:nvSpPr>
        <p:spPr bwMode="auto">
          <a:xfrm>
            <a:off x="890449" y="91678"/>
            <a:ext cx="6253302" cy="765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b="1"/>
              <a:t>Ideal Effect of Congestion Control</a:t>
            </a:r>
          </a:p>
        </p:txBody>
      </p:sp>
      <p:sp>
        <p:nvSpPr>
          <p:cNvPr id="5" name="Text Box 41">
            <a:extLst>
              <a:ext uri="{FF2B5EF4-FFF2-40B4-BE49-F238E27FC236}">
                <a16:creationId xmlns:a16="http://schemas.microsoft.com/office/drawing/2014/main" id="{80C4FB3B-A2AE-46B6-8A8F-61AB00B1D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989" y="3073674"/>
            <a:ext cx="3618363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500" dirty="0"/>
              <a:t>Approaches to Congestion Control:</a:t>
            </a:r>
          </a:p>
          <a:p>
            <a:pPr lvl="1" algn="l">
              <a:spcBef>
                <a:spcPct val="0"/>
              </a:spcBef>
              <a:buSzTx/>
              <a:buFontTx/>
              <a:buChar char="•"/>
            </a:pPr>
            <a:r>
              <a:rPr lang="en-US" altLang="en-US" sz="1500" dirty="0"/>
              <a:t>  </a:t>
            </a:r>
            <a:r>
              <a:rPr lang="en-US" altLang="en-US" sz="1350" dirty="0"/>
              <a:t>Preventive Approaches (</a:t>
            </a:r>
            <a:r>
              <a:rPr lang="en-US" altLang="en-US" sz="1350"/>
              <a:t>open - loop</a:t>
            </a:r>
            <a:r>
              <a:rPr lang="en-US" altLang="en-US" sz="1350" dirty="0"/>
              <a:t>)</a:t>
            </a:r>
          </a:p>
          <a:p>
            <a:pPr lvl="1" algn="l">
              <a:spcBef>
                <a:spcPct val="0"/>
              </a:spcBef>
              <a:buSzTx/>
              <a:buFontTx/>
              <a:buChar char="•"/>
            </a:pPr>
            <a:r>
              <a:rPr lang="en-US" altLang="en-US" sz="1350" dirty="0"/>
              <a:t>  Reactive Approaches </a:t>
            </a:r>
            <a:r>
              <a:rPr lang="en-US" altLang="en-US" sz="1350"/>
              <a:t>(closed - loop</a:t>
            </a:r>
            <a:r>
              <a:rPr lang="en-US" alt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8483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Open-Loop Control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Network performance is guaranteed to all traffic flows that have been admitted into the network</a:t>
            </a:r>
          </a:p>
          <a:p>
            <a:pPr eaLnBrk="1" hangingPunct="1"/>
            <a:r>
              <a:rPr lang="en-US" altLang="en-US" dirty="0"/>
              <a:t>Initially for connection-oriented networks</a:t>
            </a:r>
          </a:p>
          <a:p>
            <a:pPr eaLnBrk="1" hangingPunct="1"/>
            <a:r>
              <a:rPr lang="en-US" altLang="en-US" dirty="0"/>
              <a:t>Key Mechanisms</a:t>
            </a:r>
          </a:p>
          <a:p>
            <a:pPr lvl="1" eaLnBrk="1" hangingPunct="1"/>
            <a:r>
              <a:rPr lang="en-US" altLang="en-US" dirty="0"/>
              <a:t>Admission Control</a:t>
            </a:r>
          </a:p>
          <a:p>
            <a:pPr lvl="1" eaLnBrk="1" hangingPunct="1"/>
            <a:r>
              <a:rPr lang="en-US" altLang="en-US"/>
              <a:t>Policing 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Traffic Shaping</a:t>
            </a:r>
          </a:p>
        </p:txBody>
      </p:sp>
    </p:spTree>
    <p:extLst>
      <p:ext uri="{BB962C8B-B14F-4D97-AF65-F5344CB8AC3E}">
        <p14:creationId xmlns:p14="http://schemas.microsoft.com/office/powerpoint/2010/main" val="285093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21"/>
          <p:cNvGrpSpPr>
            <a:grpSpLocks/>
          </p:cNvGrpSpPr>
          <p:nvPr/>
        </p:nvGrpSpPr>
        <p:grpSpPr bwMode="auto">
          <a:xfrm>
            <a:off x="782988" y="1312664"/>
            <a:ext cx="2987279" cy="2518172"/>
            <a:chOff x="456" y="1231"/>
            <a:chExt cx="2509" cy="2115"/>
          </a:xfrm>
        </p:grpSpPr>
        <p:sp>
          <p:nvSpPr>
            <p:cNvPr id="98310" name="Rectangle 3"/>
            <p:cNvSpPr>
              <a:spLocks noChangeArrowheads="1"/>
            </p:cNvSpPr>
            <p:nvPr/>
          </p:nvSpPr>
          <p:spPr bwMode="auto">
            <a:xfrm>
              <a:off x="2593" y="3152"/>
              <a:ext cx="35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</a:rPr>
                <a:t>Time</a:t>
              </a:r>
              <a:endParaRPr lang="en-US" altLang="en-US" sz="1500"/>
            </a:p>
          </p:txBody>
        </p:sp>
        <p:sp>
          <p:nvSpPr>
            <p:cNvPr id="98311" name="Rectangle 4"/>
            <p:cNvSpPr>
              <a:spLocks noChangeArrowheads="1"/>
            </p:cNvSpPr>
            <p:nvPr/>
          </p:nvSpPr>
          <p:spPr bwMode="auto">
            <a:xfrm rot="16200000">
              <a:off x="135" y="1983"/>
              <a:ext cx="8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</a:rPr>
                <a:t>Bits/second</a:t>
              </a:r>
              <a:endParaRPr lang="en-US" altLang="en-US" sz="1500"/>
            </a:p>
          </p:txBody>
        </p:sp>
        <p:sp>
          <p:nvSpPr>
            <p:cNvPr id="98312" name="Rectangle 10"/>
            <p:cNvSpPr>
              <a:spLocks noChangeArrowheads="1"/>
            </p:cNvSpPr>
            <p:nvPr/>
          </p:nvSpPr>
          <p:spPr bwMode="auto">
            <a:xfrm>
              <a:off x="854" y="1339"/>
              <a:ext cx="69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</a:rPr>
                <a:t>Peak rate</a:t>
              </a:r>
              <a:endParaRPr lang="en-US" altLang="en-US" sz="1500"/>
            </a:p>
          </p:txBody>
        </p:sp>
        <p:sp>
          <p:nvSpPr>
            <p:cNvPr id="98313" name="Rectangle 11"/>
            <p:cNvSpPr>
              <a:spLocks noChangeArrowheads="1"/>
            </p:cNvSpPr>
            <p:nvPr/>
          </p:nvSpPr>
          <p:spPr bwMode="auto">
            <a:xfrm>
              <a:off x="2042" y="1925"/>
              <a:ext cx="9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</a:rPr>
                <a:t>Average rate</a:t>
              </a:r>
              <a:endParaRPr lang="en-US" altLang="en-US" sz="1500"/>
            </a:p>
          </p:txBody>
        </p:sp>
        <p:sp>
          <p:nvSpPr>
            <p:cNvPr id="98314" name="Line 12"/>
            <p:cNvSpPr>
              <a:spLocks noChangeShapeType="1"/>
            </p:cNvSpPr>
            <p:nvPr/>
          </p:nvSpPr>
          <p:spPr bwMode="auto">
            <a:xfrm>
              <a:off x="1194" y="1565"/>
              <a:ext cx="289" cy="29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5" name="Line 13"/>
            <p:cNvSpPr>
              <a:spLocks noChangeShapeType="1"/>
            </p:cNvSpPr>
            <p:nvPr/>
          </p:nvSpPr>
          <p:spPr bwMode="auto">
            <a:xfrm flipH="1">
              <a:off x="1975" y="2120"/>
              <a:ext cx="330" cy="21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316" name="Group 20"/>
            <p:cNvGrpSpPr>
              <a:grpSpLocks/>
            </p:cNvGrpSpPr>
            <p:nvPr/>
          </p:nvGrpSpPr>
          <p:grpSpPr bwMode="auto">
            <a:xfrm>
              <a:off x="745" y="1231"/>
              <a:ext cx="2102" cy="1871"/>
              <a:chOff x="745" y="1231"/>
              <a:chExt cx="3792" cy="1871"/>
            </a:xfrm>
          </p:grpSpPr>
          <p:sp>
            <p:nvSpPr>
              <p:cNvPr id="98317" name="Line 5"/>
              <p:cNvSpPr>
                <a:spLocks noChangeShapeType="1"/>
              </p:cNvSpPr>
              <p:nvPr/>
            </p:nvSpPr>
            <p:spPr bwMode="auto">
              <a:xfrm>
                <a:off x="781" y="3059"/>
                <a:ext cx="3688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18" name="Freeform 6"/>
              <p:cNvSpPr>
                <a:spLocks/>
              </p:cNvSpPr>
              <p:nvPr/>
            </p:nvSpPr>
            <p:spPr bwMode="auto">
              <a:xfrm>
                <a:off x="4439" y="3017"/>
                <a:ext cx="98" cy="85"/>
              </a:xfrm>
              <a:custGeom>
                <a:avLst/>
                <a:gdLst>
                  <a:gd name="T0" fmla="*/ 0 w 98"/>
                  <a:gd name="T1" fmla="*/ 85 h 85"/>
                  <a:gd name="T2" fmla="*/ 15 w 98"/>
                  <a:gd name="T3" fmla="*/ 42 h 85"/>
                  <a:gd name="T4" fmla="*/ 0 w 98"/>
                  <a:gd name="T5" fmla="*/ 0 h 85"/>
                  <a:gd name="T6" fmla="*/ 98 w 98"/>
                  <a:gd name="T7" fmla="*/ 42 h 85"/>
                  <a:gd name="T8" fmla="*/ 0 w 98"/>
                  <a:gd name="T9" fmla="*/ 85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85"/>
                  <a:gd name="T17" fmla="*/ 98 w 98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85">
                    <a:moveTo>
                      <a:pt x="0" y="85"/>
                    </a:moveTo>
                    <a:lnTo>
                      <a:pt x="15" y="42"/>
                    </a:lnTo>
                    <a:lnTo>
                      <a:pt x="0" y="0"/>
                    </a:lnTo>
                    <a:lnTo>
                      <a:pt x="98" y="4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19" name="Line 7"/>
              <p:cNvSpPr>
                <a:spLocks noChangeShapeType="1"/>
              </p:cNvSpPr>
              <p:nvPr/>
            </p:nvSpPr>
            <p:spPr bwMode="auto">
              <a:xfrm flipV="1">
                <a:off x="787" y="1303"/>
                <a:ext cx="1" cy="175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20" name="Freeform 8"/>
              <p:cNvSpPr>
                <a:spLocks/>
              </p:cNvSpPr>
              <p:nvPr/>
            </p:nvSpPr>
            <p:spPr bwMode="auto">
              <a:xfrm>
                <a:off x="745" y="1231"/>
                <a:ext cx="85" cy="98"/>
              </a:xfrm>
              <a:custGeom>
                <a:avLst/>
                <a:gdLst>
                  <a:gd name="T0" fmla="*/ 85 w 85"/>
                  <a:gd name="T1" fmla="*/ 98 h 98"/>
                  <a:gd name="T2" fmla="*/ 42 w 85"/>
                  <a:gd name="T3" fmla="*/ 83 h 98"/>
                  <a:gd name="T4" fmla="*/ 0 w 85"/>
                  <a:gd name="T5" fmla="*/ 98 h 98"/>
                  <a:gd name="T6" fmla="*/ 42 w 85"/>
                  <a:gd name="T7" fmla="*/ 0 h 98"/>
                  <a:gd name="T8" fmla="*/ 85 w 85"/>
                  <a:gd name="T9" fmla="*/ 98 h 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"/>
                  <a:gd name="T16" fmla="*/ 0 h 98"/>
                  <a:gd name="T17" fmla="*/ 85 w 85"/>
                  <a:gd name="T18" fmla="*/ 98 h 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" h="98">
                    <a:moveTo>
                      <a:pt x="85" y="98"/>
                    </a:moveTo>
                    <a:lnTo>
                      <a:pt x="42" y="83"/>
                    </a:lnTo>
                    <a:lnTo>
                      <a:pt x="0" y="98"/>
                    </a:lnTo>
                    <a:lnTo>
                      <a:pt x="42" y="0"/>
                    </a:lnTo>
                    <a:lnTo>
                      <a:pt x="85" y="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21" name="Freeform 9"/>
              <p:cNvSpPr>
                <a:spLocks/>
              </p:cNvSpPr>
              <p:nvPr/>
            </p:nvSpPr>
            <p:spPr bwMode="auto">
              <a:xfrm>
                <a:off x="787" y="1880"/>
                <a:ext cx="3189" cy="904"/>
              </a:xfrm>
              <a:custGeom>
                <a:avLst/>
                <a:gdLst>
                  <a:gd name="T0" fmla="*/ 0 w 3189"/>
                  <a:gd name="T1" fmla="*/ 616 h 904"/>
                  <a:gd name="T2" fmla="*/ 183 w 3189"/>
                  <a:gd name="T3" fmla="*/ 589 h 904"/>
                  <a:gd name="T4" fmla="*/ 261 w 3189"/>
                  <a:gd name="T5" fmla="*/ 471 h 904"/>
                  <a:gd name="T6" fmla="*/ 470 w 3189"/>
                  <a:gd name="T7" fmla="*/ 419 h 904"/>
                  <a:gd name="T8" fmla="*/ 627 w 3189"/>
                  <a:gd name="T9" fmla="*/ 222 h 904"/>
                  <a:gd name="T10" fmla="*/ 784 w 3189"/>
                  <a:gd name="T11" fmla="*/ 157 h 904"/>
                  <a:gd name="T12" fmla="*/ 967 w 3189"/>
                  <a:gd name="T13" fmla="*/ 209 h 904"/>
                  <a:gd name="T14" fmla="*/ 1111 w 3189"/>
                  <a:gd name="T15" fmla="*/ 367 h 904"/>
                  <a:gd name="T16" fmla="*/ 1215 w 3189"/>
                  <a:gd name="T17" fmla="*/ 327 h 904"/>
                  <a:gd name="T18" fmla="*/ 1320 w 3189"/>
                  <a:gd name="T19" fmla="*/ 131 h 904"/>
                  <a:gd name="T20" fmla="*/ 1464 w 3189"/>
                  <a:gd name="T21" fmla="*/ 0 h 904"/>
                  <a:gd name="T22" fmla="*/ 1712 w 3189"/>
                  <a:gd name="T23" fmla="*/ 0 h 904"/>
                  <a:gd name="T24" fmla="*/ 1882 w 3189"/>
                  <a:gd name="T25" fmla="*/ 249 h 904"/>
                  <a:gd name="T26" fmla="*/ 2065 w 3189"/>
                  <a:gd name="T27" fmla="*/ 602 h 904"/>
                  <a:gd name="T28" fmla="*/ 2248 w 3189"/>
                  <a:gd name="T29" fmla="*/ 904 h 904"/>
                  <a:gd name="T30" fmla="*/ 2522 w 3189"/>
                  <a:gd name="T31" fmla="*/ 904 h 904"/>
                  <a:gd name="T32" fmla="*/ 2705 w 3189"/>
                  <a:gd name="T33" fmla="*/ 799 h 904"/>
                  <a:gd name="T34" fmla="*/ 2875 w 3189"/>
                  <a:gd name="T35" fmla="*/ 602 h 904"/>
                  <a:gd name="T36" fmla="*/ 3045 w 3189"/>
                  <a:gd name="T37" fmla="*/ 720 h 904"/>
                  <a:gd name="T38" fmla="*/ 3189 w 3189"/>
                  <a:gd name="T39" fmla="*/ 642 h 904"/>
                  <a:gd name="T40" fmla="*/ 3189 w 3189"/>
                  <a:gd name="T41" fmla="*/ 655 h 90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189"/>
                  <a:gd name="T64" fmla="*/ 0 h 904"/>
                  <a:gd name="T65" fmla="*/ 3189 w 3189"/>
                  <a:gd name="T66" fmla="*/ 904 h 90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189" h="904">
                    <a:moveTo>
                      <a:pt x="0" y="616"/>
                    </a:moveTo>
                    <a:lnTo>
                      <a:pt x="183" y="589"/>
                    </a:lnTo>
                    <a:lnTo>
                      <a:pt x="261" y="471"/>
                    </a:lnTo>
                    <a:lnTo>
                      <a:pt x="470" y="419"/>
                    </a:lnTo>
                    <a:lnTo>
                      <a:pt x="627" y="222"/>
                    </a:lnTo>
                    <a:lnTo>
                      <a:pt x="784" y="157"/>
                    </a:lnTo>
                    <a:lnTo>
                      <a:pt x="967" y="209"/>
                    </a:lnTo>
                    <a:lnTo>
                      <a:pt x="1111" y="367"/>
                    </a:lnTo>
                    <a:lnTo>
                      <a:pt x="1215" y="327"/>
                    </a:lnTo>
                    <a:lnTo>
                      <a:pt x="1320" y="131"/>
                    </a:lnTo>
                    <a:lnTo>
                      <a:pt x="1464" y="0"/>
                    </a:lnTo>
                    <a:lnTo>
                      <a:pt x="1712" y="0"/>
                    </a:lnTo>
                    <a:lnTo>
                      <a:pt x="1882" y="249"/>
                    </a:lnTo>
                    <a:lnTo>
                      <a:pt x="2065" y="602"/>
                    </a:lnTo>
                    <a:lnTo>
                      <a:pt x="2248" y="904"/>
                    </a:lnTo>
                    <a:lnTo>
                      <a:pt x="2522" y="904"/>
                    </a:lnTo>
                    <a:lnTo>
                      <a:pt x="2705" y="799"/>
                    </a:lnTo>
                    <a:lnTo>
                      <a:pt x="2875" y="602"/>
                    </a:lnTo>
                    <a:lnTo>
                      <a:pt x="3045" y="720"/>
                    </a:lnTo>
                    <a:lnTo>
                      <a:pt x="3189" y="642"/>
                    </a:lnTo>
                    <a:lnTo>
                      <a:pt x="3189" y="655"/>
                    </a:lnTo>
                  </a:path>
                </a:pathLst>
              </a:custGeom>
              <a:noFill/>
              <a:ln w="20638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22" name="Line 14"/>
              <p:cNvSpPr>
                <a:spLocks noChangeShapeType="1"/>
              </p:cNvSpPr>
              <p:nvPr/>
            </p:nvSpPr>
            <p:spPr bwMode="auto">
              <a:xfrm>
                <a:off x="790" y="1871"/>
                <a:ext cx="30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23" name="Line 15"/>
              <p:cNvSpPr>
                <a:spLocks noChangeShapeType="1"/>
              </p:cNvSpPr>
              <p:nvPr/>
            </p:nvSpPr>
            <p:spPr bwMode="auto">
              <a:xfrm>
                <a:off x="790" y="2327"/>
                <a:ext cx="30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8307" name="Text Box 17"/>
          <p:cNvSpPr txBox="1">
            <a:spLocks noChangeArrowheads="1"/>
          </p:cNvSpPr>
          <p:nvPr/>
        </p:nvSpPr>
        <p:spPr bwMode="auto">
          <a:xfrm>
            <a:off x="1089008" y="3867745"/>
            <a:ext cx="26229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500"/>
              <a:t>Typical bit rate demanded by a variable bit rate information source</a:t>
            </a:r>
          </a:p>
        </p:txBody>
      </p:sp>
      <p:sp>
        <p:nvSpPr>
          <p:cNvPr id="98308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Admission Control</a:t>
            </a:r>
          </a:p>
        </p:txBody>
      </p:sp>
      <p:sp>
        <p:nvSpPr>
          <p:cNvPr id="98309" name="Rectangle 22"/>
          <p:cNvSpPr>
            <a:spLocks noGrp="1" noChangeArrowheads="1"/>
          </p:cNvSpPr>
          <p:nvPr>
            <p:ph type="body" sz="half" idx="2"/>
          </p:nvPr>
        </p:nvSpPr>
        <p:spPr>
          <a:xfrm>
            <a:off x="4160602" y="1312664"/>
            <a:ext cx="4038600" cy="35123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650" dirty="0"/>
              <a:t>Flows negotiate contract with network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50" dirty="0"/>
              <a:t>Specify requirements: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/>
              <a:t>Peak, Avg., Min Bit 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/>
              <a:t>Maximum burst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/>
              <a:t>Delay, Loss requirement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50" dirty="0"/>
              <a:t>Network computes resources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/>
              <a:t>“Effective” bandwidth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50" dirty="0"/>
              <a:t>If flow accepted, network allocates resources to ensure </a:t>
            </a:r>
            <a:r>
              <a:rPr lang="en-US" altLang="en-US" sz="1650" dirty="0" err="1"/>
              <a:t>QoS</a:t>
            </a:r>
            <a:r>
              <a:rPr lang="en-US" altLang="en-US" sz="1650" dirty="0"/>
              <a:t> delivered as long as source conforms to contract</a:t>
            </a:r>
          </a:p>
        </p:txBody>
      </p:sp>
    </p:spTree>
    <p:extLst>
      <p:ext uri="{BB962C8B-B14F-4D97-AF65-F5344CB8AC3E}">
        <p14:creationId xmlns:p14="http://schemas.microsoft.com/office/powerpoint/2010/main" val="142538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582" y="0"/>
            <a:ext cx="5271246" cy="765175"/>
          </a:xfrm>
        </p:spPr>
        <p:txBody>
          <a:bodyPr/>
          <a:lstStyle/>
          <a:p>
            <a:pPr eaLnBrk="1" hangingPunct="1"/>
            <a:r>
              <a:rPr lang="en-US" altLang="en-US"/>
              <a:t>Policing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582" y="993775"/>
            <a:ext cx="7029101" cy="250451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1950" dirty="0"/>
              <a:t>Network monitors traffic flows continuously to ensure they meet their traffic contract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1950" dirty="0"/>
              <a:t>When a packet violates the contract, network can discard or tag the packet giving it lower priority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1950" dirty="0"/>
              <a:t>If congestion occurs, tagged packets are discarded first</a:t>
            </a:r>
          </a:p>
        </p:txBody>
      </p:sp>
    </p:spTree>
    <p:extLst>
      <p:ext uri="{BB962C8B-B14F-4D97-AF65-F5344CB8AC3E}">
        <p14:creationId xmlns:p14="http://schemas.microsoft.com/office/powerpoint/2010/main" val="843216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4" descr="5-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16" y="1240631"/>
            <a:ext cx="4724890" cy="306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Leaky Bucket Illustration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315" y="4307190"/>
            <a:ext cx="5600700" cy="213122"/>
          </a:xfrm>
          <a:solidFill>
            <a:schemeClr val="bg1"/>
          </a:solidFill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altLang="en-US" sz="1350">
                <a:solidFill>
                  <a:schemeClr val="accent2"/>
                </a:solidFill>
              </a:rPr>
              <a:t>(a)</a:t>
            </a:r>
            <a:r>
              <a:rPr lang="en-US" altLang="en-US" sz="1350"/>
              <a:t> A leaky bucket with water.       </a:t>
            </a:r>
            <a:r>
              <a:rPr lang="en-US" altLang="en-US" sz="1350" dirty="0">
                <a:solidFill>
                  <a:schemeClr val="accent2"/>
                </a:solidFill>
              </a:rPr>
              <a:t>(b)</a:t>
            </a:r>
            <a:r>
              <a:rPr lang="en-US" altLang="en-US" sz="1350" dirty="0"/>
              <a:t> a leaky bucket with packets.</a:t>
            </a:r>
          </a:p>
        </p:txBody>
      </p:sp>
      <p:sp>
        <p:nvSpPr>
          <p:cNvPr id="100357" name="Rectangle 40"/>
          <p:cNvSpPr>
            <a:spLocks noChangeArrowheads="1"/>
          </p:cNvSpPr>
          <p:nvPr/>
        </p:nvSpPr>
        <p:spPr bwMode="auto">
          <a:xfrm>
            <a:off x="3408409" y="1474134"/>
            <a:ext cx="894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</a:rPr>
              <a:t>water poured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</a:rPr>
              <a:t>irregularly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756640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Leaky Bucket in ATM Network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118" y="1018615"/>
            <a:ext cx="8202706" cy="238349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altLang="en-US" sz="165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rgbClr val="0000CC"/>
                </a:solidFill>
              </a:rPr>
              <a:t>ATM Network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1650" dirty="0"/>
              <a:t>All packets are of </a:t>
            </a:r>
            <a:r>
              <a:rPr lang="en-US" altLang="en-US" sz="1650" dirty="0">
                <a:solidFill>
                  <a:srgbClr val="FF0000"/>
                </a:solidFill>
              </a:rPr>
              <a:t>same fixed length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1650" dirty="0"/>
              <a:t>A counter records the content of the leaky bucket.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1650" dirty="0"/>
              <a:t>When a packet arrives the counter is increased </a:t>
            </a:r>
            <a:r>
              <a:rPr lang="en-US" altLang="en-US" sz="1650"/>
              <a:t>by ‘l’ </a:t>
            </a:r>
            <a:r>
              <a:rPr lang="en-US" altLang="en-US" sz="1650" dirty="0"/>
              <a:t>if bucket would not exceed the limit, packet is conforming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1650"/>
              <a:t>Value l </a:t>
            </a:r>
            <a:r>
              <a:rPr lang="en-US" altLang="en-US" sz="1650" dirty="0"/>
              <a:t>indicates the nominal inter-arrival time of packets being policed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</a:pPr>
            <a:endParaRPr lang="en-US" altLang="en-US" sz="1650" dirty="0"/>
          </a:p>
        </p:txBody>
      </p:sp>
    </p:spTree>
    <p:extLst>
      <p:ext uri="{BB962C8B-B14F-4D97-AF65-F5344CB8AC3E}">
        <p14:creationId xmlns:p14="http://schemas.microsoft.com/office/powerpoint/2010/main" val="556332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6" name="Group 2"/>
          <p:cNvGrpSpPr>
            <a:grpSpLocks/>
          </p:cNvGrpSpPr>
          <p:nvPr/>
        </p:nvGrpSpPr>
        <p:grpSpPr bwMode="auto">
          <a:xfrm>
            <a:off x="1394222" y="920354"/>
            <a:ext cx="6318647" cy="3173015"/>
            <a:chOff x="211" y="829"/>
            <a:chExt cx="5307" cy="2665"/>
          </a:xfrm>
        </p:grpSpPr>
        <p:sp>
          <p:nvSpPr>
            <p:cNvPr id="103438" name="Line 3"/>
            <p:cNvSpPr>
              <a:spLocks noChangeShapeType="1"/>
            </p:cNvSpPr>
            <p:nvPr/>
          </p:nvSpPr>
          <p:spPr bwMode="auto">
            <a:xfrm>
              <a:off x="579" y="1394"/>
              <a:ext cx="48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9" name="Freeform 4"/>
            <p:cNvSpPr>
              <a:spLocks/>
            </p:cNvSpPr>
            <p:nvPr/>
          </p:nvSpPr>
          <p:spPr bwMode="auto">
            <a:xfrm>
              <a:off x="5440" y="1360"/>
              <a:ext cx="78" cy="68"/>
            </a:xfrm>
            <a:custGeom>
              <a:avLst/>
              <a:gdLst>
                <a:gd name="T0" fmla="*/ 0 w 78"/>
                <a:gd name="T1" fmla="*/ 68 h 68"/>
                <a:gd name="T2" fmla="*/ 11 w 78"/>
                <a:gd name="T3" fmla="*/ 34 h 68"/>
                <a:gd name="T4" fmla="*/ 0 w 78"/>
                <a:gd name="T5" fmla="*/ 0 h 68"/>
                <a:gd name="T6" fmla="*/ 78 w 78"/>
                <a:gd name="T7" fmla="*/ 34 h 68"/>
                <a:gd name="T8" fmla="*/ 0 w 78"/>
                <a:gd name="T9" fmla="*/ 68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68"/>
                <a:gd name="T17" fmla="*/ 78 w 78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68">
                  <a:moveTo>
                    <a:pt x="0" y="68"/>
                  </a:moveTo>
                  <a:lnTo>
                    <a:pt x="11" y="34"/>
                  </a:lnTo>
                  <a:lnTo>
                    <a:pt x="0" y="0"/>
                  </a:lnTo>
                  <a:lnTo>
                    <a:pt x="78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0" name="Line 5"/>
            <p:cNvSpPr>
              <a:spLocks noChangeShapeType="1"/>
            </p:cNvSpPr>
            <p:nvPr/>
          </p:nvSpPr>
          <p:spPr bwMode="auto">
            <a:xfrm>
              <a:off x="704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1" name="Line 6"/>
            <p:cNvSpPr>
              <a:spLocks noChangeShapeType="1"/>
            </p:cNvSpPr>
            <p:nvPr/>
          </p:nvSpPr>
          <p:spPr bwMode="auto">
            <a:xfrm>
              <a:off x="829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2" name="Line 7"/>
            <p:cNvSpPr>
              <a:spLocks noChangeShapeType="1"/>
            </p:cNvSpPr>
            <p:nvPr/>
          </p:nvSpPr>
          <p:spPr bwMode="auto">
            <a:xfrm>
              <a:off x="954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3" name="Line 8"/>
            <p:cNvSpPr>
              <a:spLocks noChangeShapeType="1"/>
            </p:cNvSpPr>
            <p:nvPr/>
          </p:nvSpPr>
          <p:spPr bwMode="auto">
            <a:xfrm>
              <a:off x="1079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4" name="Line 9"/>
            <p:cNvSpPr>
              <a:spLocks noChangeShapeType="1"/>
            </p:cNvSpPr>
            <p:nvPr/>
          </p:nvSpPr>
          <p:spPr bwMode="auto">
            <a:xfrm>
              <a:off x="1204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5" name="Line 10"/>
            <p:cNvSpPr>
              <a:spLocks noChangeShapeType="1"/>
            </p:cNvSpPr>
            <p:nvPr/>
          </p:nvSpPr>
          <p:spPr bwMode="auto">
            <a:xfrm>
              <a:off x="1329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6" name="Line 11"/>
            <p:cNvSpPr>
              <a:spLocks noChangeShapeType="1"/>
            </p:cNvSpPr>
            <p:nvPr/>
          </p:nvSpPr>
          <p:spPr bwMode="auto">
            <a:xfrm>
              <a:off x="1454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7" name="Line 12"/>
            <p:cNvSpPr>
              <a:spLocks noChangeShapeType="1"/>
            </p:cNvSpPr>
            <p:nvPr/>
          </p:nvSpPr>
          <p:spPr bwMode="auto">
            <a:xfrm>
              <a:off x="1579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3"/>
            <p:cNvSpPr>
              <a:spLocks noChangeShapeType="1"/>
            </p:cNvSpPr>
            <p:nvPr/>
          </p:nvSpPr>
          <p:spPr bwMode="auto">
            <a:xfrm>
              <a:off x="1704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4"/>
            <p:cNvSpPr>
              <a:spLocks noChangeShapeType="1"/>
            </p:cNvSpPr>
            <p:nvPr/>
          </p:nvSpPr>
          <p:spPr bwMode="auto">
            <a:xfrm>
              <a:off x="1829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0" name="Line 15"/>
            <p:cNvSpPr>
              <a:spLocks noChangeShapeType="1"/>
            </p:cNvSpPr>
            <p:nvPr/>
          </p:nvSpPr>
          <p:spPr bwMode="auto">
            <a:xfrm>
              <a:off x="1954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1" name="Line 16"/>
            <p:cNvSpPr>
              <a:spLocks noChangeShapeType="1"/>
            </p:cNvSpPr>
            <p:nvPr/>
          </p:nvSpPr>
          <p:spPr bwMode="auto">
            <a:xfrm>
              <a:off x="2079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2" name="Line 17"/>
            <p:cNvSpPr>
              <a:spLocks noChangeShapeType="1"/>
            </p:cNvSpPr>
            <p:nvPr/>
          </p:nvSpPr>
          <p:spPr bwMode="auto">
            <a:xfrm>
              <a:off x="2204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3" name="Line 18"/>
            <p:cNvSpPr>
              <a:spLocks noChangeShapeType="1"/>
            </p:cNvSpPr>
            <p:nvPr/>
          </p:nvSpPr>
          <p:spPr bwMode="auto">
            <a:xfrm>
              <a:off x="2329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4" name="Line 19"/>
            <p:cNvSpPr>
              <a:spLocks noChangeShapeType="1"/>
            </p:cNvSpPr>
            <p:nvPr/>
          </p:nvSpPr>
          <p:spPr bwMode="auto">
            <a:xfrm>
              <a:off x="2454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5" name="Line 20"/>
            <p:cNvSpPr>
              <a:spLocks noChangeShapeType="1"/>
            </p:cNvSpPr>
            <p:nvPr/>
          </p:nvSpPr>
          <p:spPr bwMode="auto">
            <a:xfrm>
              <a:off x="2579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6" name="Line 21"/>
            <p:cNvSpPr>
              <a:spLocks noChangeShapeType="1"/>
            </p:cNvSpPr>
            <p:nvPr/>
          </p:nvSpPr>
          <p:spPr bwMode="auto">
            <a:xfrm>
              <a:off x="2704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7" name="Line 22"/>
            <p:cNvSpPr>
              <a:spLocks noChangeShapeType="1"/>
            </p:cNvSpPr>
            <p:nvPr/>
          </p:nvSpPr>
          <p:spPr bwMode="auto">
            <a:xfrm>
              <a:off x="2829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8" name="Line 23"/>
            <p:cNvSpPr>
              <a:spLocks noChangeShapeType="1"/>
            </p:cNvSpPr>
            <p:nvPr/>
          </p:nvSpPr>
          <p:spPr bwMode="auto">
            <a:xfrm>
              <a:off x="2954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9" name="Line 24"/>
            <p:cNvSpPr>
              <a:spLocks noChangeShapeType="1"/>
            </p:cNvSpPr>
            <p:nvPr/>
          </p:nvSpPr>
          <p:spPr bwMode="auto">
            <a:xfrm>
              <a:off x="3079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0" name="Line 25"/>
            <p:cNvSpPr>
              <a:spLocks noChangeShapeType="1"/>
            </p:cNvSpPr>
            <p:nvPr/>
          </p:nvSpPr>
          <p:spPr bwMode="auto">
            <a:xfrm>
              <a:off x="3204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1" name="Line 26"/>
            <p:cNvSpPr>
              <a:spLocks noChangeShapeType="1"/>
            </p:cNvSpPr>
            <p:nvPr/>
          </p:nvSpPr>
          <p:spPr bwMode="auto">
            <a:xfrm>
              <a:off x="3330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2" name="Line 27"/>
            <p:cNvSpPr>
              <a:spLocks noChangeShapeType="1"/>
            </p:cNvSpPr>
            <p:nvPr/>
          </p:nvSpPr>
          <p:spPr bwMode="auto">
            <a:xfrm>
              <a:off x="3455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3" name="Line 28"/>
            <p:cNvSpPr>
              <a:spLocks noChangeShapeType="1"/>
            </p:cNvSpPr>
            <p:nvPr/>
          </p:nvSpPr>
          <p:spPr bwMode="auto">
            <a:xfrm>
              <a:off x="3580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4" name="Line 29"/>
            <p:cNvSpPr>
              <a:spLocks noChangeShapeType="1"/>
            </p:cNvSpPr>
            <p:nvPr/>
          </p:nvSpPr>
          <p:spPr bwMode="auto">
            <a:xfrm>
              <a:off x="3705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5" name="Line 30"/>
            <p:cNvSpPr>
              <a:spLocks noChangeShapeType="1"/>
            </p:cNvSpPr>
            <p:nvPr/>
          </p:nvSpPr>
          <p:spPr bwMode="auto">
            <a:xfrm>
              <a:off x="3830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6" name="Line 31"/>
            <p:cNvSpPr>
              <a:spLocks noChangeShapeType="1"/>
            </p:cNvSpPr>
            <p:nvPr/>
          </p:nvSpPr>
          <p:spPr bwMode="auto">
            <a:xfrm>
              <a:off x="3955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7" name="Line 32"/>
            <p:cNvSpPr>
              <a:spLocks noChangeShapeType="1"/>
            </p:cNvSpPr>
            <p:nvPr/>
          </p:nvSpPr>
          <p:spPr bwMode="auto">
            <a:xfrm>
              <a:off x="4080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8" name="Line 33"/>
            <p:cNvSpPr>
              <a:spLocks noChangeShapeType="1"/>
            </p:cNvSpPr>
            <p:nvPr/>
          </p:nvSpPr>
          <p:spPr bwMode="auto">
            <a:xfrm>
              <a:off x="4205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9" name="Line 34"/>
            <p:cNvSpPr>
              <a:spLocks noChangeShapeType="1"/>
            </p:cNvSpPr>
            <p:nvPr/>
          </p:nvSpPr>
          <p:spPr bwMode="auto">
            <a:xfrm>
              <a:off x="4330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0" name="Line 35"/>
            <p:cNvSpPr>
              <a:spLocks noChangeShapeType="1"/>
            </p:cNvSpPr>
            <p:nvPr/>
          </p:nvSpPr>
          <p:spPr bwMode="auto">
            <a:xfrm>
              <a:off x="4455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1" name="Line 36"/>
            <p:cNvSpPr>
              <a:spLocks noChangeShapeType="1"/>
            </p:cNvSpPr>
            <p:nvPr/>
          </p:nvSpPr>
          <p:spPr bwMode="auto">
            <a:xfrm>
              <a:off x="4580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2" name="Line 37"/>
            <p:cNvSpPr>
              <a:spLocks noChangeShapeType="1"/>
            </p:cNvSpPr>
            <p:nvPr/>
          </p:nvSpPr>
          <p:spPr bwMode="auto">
            <a:xfrm>
              <a:off x="4705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3" name="Line 38"/>
            <p:cNvSpPr>
              <a:spLocks noChangeShapeType="1"/>
            </p:cNvSpPr>
            <p:nvPr/>
          </p:nvSpPr>
          <p:spPr bwMode="auto">
            <a:xfrm>
              <a:off x="4830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4" name="Line 39"/>
            <p:cNvSpPr>
              <a:spLocks noChangeShapeType="1"/>
            </p:cNvSpPr>
            <p:nvPr/>
          </p:nvSpPr>
          <p:spPr bwMode="auto">
            <a:xfrm>
              <a:off x="4955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5" name="Line 40"/>
            <p:cNvSpPr>
              <a:spLocks noChangeShapeType="1"/>
            </p:cNvSpPr>
            <p:nvPr/>
          </p:nvSpPr>
          <p:spPr bwMode="auto">
            <a:xfrm>
              <a:off x="5080" y="1332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6" name="Line 41"/>
            <p:cNvSpPr>
              <a:spLocks noChangeShapeType="1"/>
            </p:cNvSpPr>
            <p:nvPr/>
          </p:nvSpPr>
          <p:spPr bwMode="auto">
            <a:xfrm>
              <a:off x="704" y="3202"/>
              <a:ext cx="475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7" name="Freeform 42"/>
            <p:cNvSpPr>
              <a:spLocks/>
            </p:cNvSpPr>
            <p:nvPr/>
          </p:nvSpPr>
          <p:spPr bwMode="auto">
            <a:xfrm>
              <a:off x="5440" y="3169"/>
              <a:ext cx="78" cy="67"/>
            </a:xfrm>
            <a:custGeom>
              <a:avLst/>
              <a:gdLst>
                <a:gd name="T0" fmla="*/ 0 w 78"/>
                <a:gd name="T1" fmla="*/ 67 h 67"/>
                <a:gd name="T2" fmla="*/ 11 w 78"/>
                <a:gd name="T3" fmla="*/ 33 h 67"/>
                <a:gd name="T4" fmla="*/ 0 w 78"/>
                <a:gd name="T5" fmla="*/ 0 h 67"/>
                <a:gd name="T6" fmla="*/ 78 w 78"/>
                <a:gd name="T7" fmla="*/ 33 h 67"/>
                <a:gd name="T8" fmla="*/ 0 w 78"/>
                <a:gd name="T9" fmla="*/ 6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67"/>
                <a:gd name="T17" fmla="*/ 78 w 78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67">
                  <a:moveTo>
                    <a:pt x="0" y="67"/>
                  </a:moveTo>
                  <a:lnTo>
                    <a:pt x="11" y="33"/>
                  </a:lnTo>
                  <a:lnTo>
                    <a:pt x="0" y="0"/>
                  </a:lnTo>
                  <a:lnTo>
                    <a:pt x="78" y="3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8" name="Line 43"/>
            <p:cNvSpPr>
              <a:spLocks noChangeShapeType="1"/>
            </p:cNvSpPr>
            <p:nvPr/>
          </p:nvSpPr>
          <p:spPr bwMode="auto">
            <a:xfrm>
              <a:off x="829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9" name="Line 44"/>
            <p:cNvSpPr>
              <a:spLocks noChangeShapeType="1"/>
            </p:cNvSpPr>
            <p:nvPr/>
          </p:nvSpPr>
          <p:spPr bwMode="auto">
            <a:xfrm>
              <a:off x="954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0" name="Line 45"/>
            <p:cNvSpPr>
              <a:spLocks noChangeShapeType="1"/>
            </p:cNvSpPr>
            <p:nvPr/>
          </p:nvSpPr>
          <p:spPr bwMode="auto">
            <a:xfrm>
              <a:off x="1079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1" name="Line 46"/>
            <p:cNvSpPr>
              <a:spLocks noChangeShapeType="1"/>
            </p:cNvSpPr>
            <p:nvPr/>
          </p:nvSpPr>
          <p:spPr bwMode="auto">
            <a:xfrm>
              <a:off x="1204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2" name="Line 47"/>
            <p:cNvSpPr>
              <a:spLocks noChangeShapeType="1"/>
            </p:cNvSpPr>
            <p:nvPr/>
          </p:nvSpPr>
          <p:spPr bwMode="auto">
            <a:xfrm>
              <a:off x="1329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3" name="Line 48"/>
            <p:cNvSpPr>
              <a:spLocks noChangeShapeType="1"/>
            </p:cNvSpPr>
            <p:nvPr/>
          </p:nvSpPr>
          <p:spPr bwMode="auto">
            <a:xfrm>
              <a:off x="1454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4" name="Line 49"/>
            <p:cNvSpPr>
              <a:spLocks noChangeShapeType="1"/>
            </p:cNvSpPr>
            <p:nvPr/>
          </p:nvSpPr>
          <p:spPr bwMode="auto">
            <a:xfrm>
              <a:off x="1579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5" name="Line 50"/>
            <p:cNvSpPr>
              <a:spLocks noChangeShapeType="1"/>
            </p:cNvSpPr>
            <p:nvPr/>
          </p:nvSpPr>
          <p:spPr bwMode="auto">
            <a:xfrm>
              <a:off x="1704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6" name="Line 51"/>
            <p:cNvSpPr>
              <a:spLocks noChangeShapeType="1"/>
            </p:cNvSpPr>
            <p:nvPr/>
          </p:nvSpPr>
          <p:spPr bwMode="auto">
            <a:xfrm>
              <a:off x="1829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7" name="Line 52"/>
            <p:cNvSpPr>
              <a:spLocks noChangeShapeType="1"/>
            </p:cNvSpPr>
            <p:nvPr/>
          </p:nvSpPr>
          <p:spPr bwMode="auto">
            <a:xfrm>
              <a:off x="1954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8" name="Line 53"/>
            <p:cNvSpPr>
              <a:spLocks noChangeShapeType="1"/>
            </p:cNvSpPr>
            <p:nvPr/>
          </p:nvSpPr>
          <p:spPr bwMode="auto">
            <a:xfrm>
              <a:off x="2079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9" name="Line 54"/>
            <p:cNvSpPr>
              <a:spLocks noChangeShapeType="1"/>
            </p:cNvSpPr>
            <p:nvPr/>
          </p:nvSpPr>
          <p:spPr bwMode="auto">
            <a:xfrm>
              <a:off x="2204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0" name="Line 55"/>
            <p:cNvSpPr>
              <a:spLocks noChangeShapeType="1"/>
            </p:cNvSpPr>
            <p:nvPr/>
          </p:nvSpPr>
          <p:spPr bwMode="auto">
            <a:xfrm>
              <a:off x="2329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1" name="Line 56"/>
            <p:cNvSpPr>
              <a:spLocks noChangeShapeType="1"/>
            </p:cNvSpPr>
            <p:nvPr/>
          </p:nvSpPr>
          <p:spPr bwMode="auto">
            <a:xfrm>
              <a:off x="2454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2" name="Line 57"/>
            <p:cNvSpPr>
              <a:spLocks noChangeShapeType="1"/>
            </p:cNvSpPr>
            <p:nvPr/>
          </p:nvSpPr>
          <p:spPr bwMode="auto">
            <a:xfrm>
              <a:off x="2579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3" name="Line 58"/>
            <p:cNvSpPr>
              <a:spLocks noChangeShapeType="1"/>
            </p:cNvSpPr>
            <p:nvPr/>
          </p:nvSpPr>
          <p:spPr bwMode="auto">
            <a:xfrm>
              <a:off x="2704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4" name="Line 59"/>
            <p:cNvSpPr>
              <a:spLocks noChangeShapeType="1"/>
            </p:cNvSpPr>
            <p:nvPr/>
          </p:nvSpPr>
          <p:spPr bwMode="auto">
            <a:xfrm>
              <a:off x="2829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5" name="Line 60"/>
            <p:cNvSpPr>
              <a:spLocks noChangeShapeType="1"/>
            </p:cNvSpPr>
            <p:nvPr/>
          </p:nvSpPr>
          <p:spPr bwMode="auto">
            <a:xfrm>
              <a:off x="2954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6" name="Line 61"/>
            <p:cNvSpPr>
              <a:spLocks noChangeShapeType="1"/>
            </p:cNvSpPr>
            <p:nvPr/>
          </p:nvSpPr>
          <p:spPr bwMode="auto">
            <a:xfrm>
              <a:off x="3079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7" name="Line 62"/>
            <p:cNvSpPr>
              <a:spLocks noChangeShapeType="1"/>
            </p:cNvSpPr>
            <p:nvPr/>
          </p:nvSpPr>
          <p:spPr bwMode="auto">
            <a:xfrm>
              <a:off x="3204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8" name="Line 63"/>
            <p:cNvSpPr>
              <a:spLocks noChangeShapeType="1"/>
            </p:cNvSpPr>
            <p:nvPr/>
          </p:nvSpPr>
          <p:spPr bwMode="auto">
            <a:xfrm>
              <a:off x="3330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9" name="Line 64"/>
            <p:cNvSpPr>
              <a:spLocks noChangeShapeType="1"/>
            </p:cNvSpPr>
            <p:nvPr/>
          </p:nvSpPr>
          <p:spPr bwMode="auto">
            <a:xfrm>
              <a:off x="3455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0" name="Line 65"/>
            <p:cNvSpPr>
              <a:spLocks noChangeShapeType="1"/>
            </p:cNvSpPr>
            <p:nvPr/>
          </p:nvSpPr>
          <p:spPr bwMode="auto">
            <a:xfrm>
              <a:off x="3580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1" name="Line 66"/>
            <p:cNvSpPr>
              <a:spLocks noChangeShapeType="1"/>
            </p:cNvSpPr>
            <p:nvPr/>
          </p:nvSpPr>
          <p:spPr bwMode="auto">
            <a:xfrm>
              <a:off x="3705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2" name="Line 67"/>
            <p:cNvSpPr>
              <a:spLocks noChangeShapeType="1"/>
            </p:cNvSpPr>
            <p:nvPr/>
          </p:nvSpPr>
          <p:spPr bwMode="auto">
            <a:xfrm>
              <a:off x="3830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3" name="Line 68"/>
            <p:cNvSpPr>
              <a:spLocks noChangeShapeType="1"/>
            </p:cNvSpPr>
            <p:nvPr/>
          </p:nvSpPr>
          <p:spPr bwMode="auto">
            <a:xfrm>
              <a:off x="3955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4" name="Line 69"/>
            <p:cNvSpPr>
              <a:spLocks noChangeShapeType="1"/>
            </p:cNvSpPr>
            <p:nvPr/>
          </p:nvSpPr>
          <p:spPr bwMode="auto">
            <a:xfrm>
              <a:off x="4080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5" name="Line 70"/>
            <p:cNvSpPr>
              <a:spLocks noChangeShapeType="1"/>
            </p:cNvSpPr>
            <p:nvPr/>
          </p:nvSpPr>
          <p:spPr bwMode="auto">
            <a:xfrm>
              <a:off x="4205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6" name="Line 71"/>
            <p:cNvSpPr>
              <a:spLocks noChangeShapeType="1"/>
            </p:cNvSpPr>
            <p:nvPr/>
          </p:nvSpPr>
          <p:spPr bwMode="auto">
            <a:xfrm>
              <a:off x="4330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7" name="Line 72"/>
            <p:cNvSpPr>
              <a:spLocks noChangeShapeType="1"/>
            </p:cNvSpPr>
            <p:nvPr/>
          </p:nvSpPr>
          <p:spPr bwMode="auto">
            <a:xfrm>
              <a:off x="4455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8" name="Line 73"/>
            <p:cNvSpPr>
              <a:spLocks noChangeShapeType="1"/>
            </p:cNvSpPr>
            <p:nvPr/>
          </p:nvSpPr>
          <p:spPr bwMode="auto">
            <a:xfrm>
              <a:off x="4580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9" name="Line 74"/>
            <p:cNvSpPr>
              <a:spLocks noChangeShapeType="1"/>
            </p:cNvSpPr>
            <p:nvPr/>
          </p:nvSpPr>
          <p:spPr bwMode="auto">
            <a:xfrm>
              <a:off x="4705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0" name="Line 75"/>
            <p:cNvSpPr>
              <a:spLocks noChangeShapeType="1"/>
            </p:cNvSpPr>
            <p:nvPr/>
          </p:nvSpPr>
          <p:spPr bwMode="auto">
            <a:xfrm>
              <a:off x="4830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1" name="Line 76"/>
            <p:cNvSpPr>
              <a:spLocks noChangeShapeType="1"/>
            </p:cNvSpPr>
            <p:nvPr/>
          </p:nvSpPr>
          <p:spPr bwMode="auto">
            <a:xfrm>
              <a:off x="4955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2" name="Line 77"/>
            <p:cNvSpPr>
              <a:spLocks noChangeShapeType="1"/>
            </p:cNvSpPr>
            <p:nvPr/>
          </p:nvSpPr>
          <p:spPr bwMode="auto">
            <a:xfrm>
              <a:off x="5080" y="3140"/>
              <a:ext cx="1" cy="1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3" name="Line 78"/>
            <p:cNvSpPr>
              <a:spLocks noChangeShapeType="1"/>
            </p:cNvSpPr>
            <p:nvPr/>
          </p:nvSpPr>
          <p:spPr bwMode="auto">
            <a:xfrm>
              <a:off x="704" y="1763"/>
              <a:ext cx="1" cy="14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4" name="Freeform 79"/>
            <p:cNvSpPr>
              <a:spLocks/>
            </p:cNvSpPr>
            <p:nvPr/>
          </p:nvSpPr>
          <p:spPr bwMode="auto">
            <a:xfrm>
              <a:off x="670" y="1706"/>
              <a:ext cx="68" cy="78"/>
            </a:xfrm>
            <a:custGeom>
              <a:avLst/>
              <a:gdLst>
                <a:gd name="T0" fmla="*/ 68 w 68"/>
                <a:gd name="T1" fmla="*/ 78 h 78"/>
                <a:gd name="T2" fmla="*/ 34 w 68"/>
                <a:gd name="T3" fmla="*/ 66 h 78"/>
                <a:gd name="T4" fmla="*/ 0 w 68"/>
                <a:gd name="T5" fmla="*/ 78 h 78"/>
                <a:gd name="T6" fmla="*/ 34 w 68"/>
                <a:gd name="T7" fmla="*/ 0 h 78"/>
                <a:gd name="T8" fmla="*/ 68 w 68"/>
                <a:gd name="T9" fmla="*/ 78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78"/>
                <a:gd name="T17" fmla="*/ 68 w 6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78">
                  <a:moveTo>
                    <a:pt x="68" y="78"/>
                  </a:moveTo>
                  <a:lnTo>
                    <a:pt x="34" y="66"/>
                  </a:lnTo>
                  <a:lnTo>
                    <a:pt x="0" y="78"/>
                  </a:lnTo>
                  <a:lnTo>
                    <a:pt x="34" y="0"/>
                  </a:lnTo>
                  <a:lnTo>
                    <a:pt x="68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5" name="Line 80"/>
            <p:cNvSpPr>
              <a:spLocks noChangeShapeType="1"/>
            </p:cNvSpPr>
            <p:nvPr/>
          </p:nvSpPr>
          <p:spPr bwMode="auto">
            <a:xfrm flipH="1">
              <a:off x="641" y="1955"/>
              <a:ext cx="1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6" name="Line 81"/>
            <p:cNvSpPr>
              <a:spLocks noChangeShapeType="1"/>
            </p:cNvSpPr>
            <p:nvPr/>
          </p:nvSpPr>
          <p:spPr bwMode="auto">
            <a:xfrm flipH="1">
              <a:off x="641" y="2080"/>
              <a:ext cx="1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7" name="Line 82"/>
            <p:cNvSpPr>
              <a:spLocks noChangeShapeType="1"/>
            </p:cNvSpPr>
            <p:nvPr/>
          </p:nvSpPr>
          <p:spPr bwMode="auto">
            <a:xfrm flipH="1">
              <a:off x="641" y="2205"/>
              <a:ext cx="1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8" name="Line 83"/>
            <p:cNvSpPr>
              <a:spLocks noChangeShapeType="1"/>
            </p:cNvSpPr>
            <p:nvPr/>
          </p:nvSpPr>
          <p:spPr bwMode="auto">
            <a:xfrm flipH="1">
              <a:off x="641" y="2329"/>
              <a:ext cx="1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9" name="Line 84"/>
            <p:cNvSpPr>
              <a:spLocks noChangeShapeType="1"/>
            </p:cNvSpPr>
            <p:nvPr/>
          </p:nvSpPr>
          <p:spPr bwMode="auto">
            <a:xfrm flipH="1">
              <a:off x="641" y="2454"/>
              <a:ext cx="1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0" name="Line 85"/>
            <p:cNvSpPr>
              <a:spLocks noChangeShapeType="1"/>
            </p:cNvSpPr>
            <p:nvPr/>
          </p:nvSpPr>
          <p:spPr bwMode="auto">
            <a:xfrm flipH="1">
              <a:off x="641" y="2579"/>
              <a:ext cx="1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1" name="Line 86"/>
            <p:cNvSpPr>
              <a:spLocks noChangeShapeType="1"/>
            </p:cNvSpPr>
            <p:nvPr/>
          </p:nvSpPr>
          <p:spPr bwMode="auto">
            <a:xfrm flipH="1">
              <a:off x="641" y="2703"/>
              <a:ext cx="1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2" name="Line 87"/>
            <p:cNvSpPr>
              <a:spLocks noChangeShapeType="1"/>
            </p:cNvSpPr>
            <p:nvPr/>
          </p:nvSpPr>
          <p:spPr bwMode="auto">
            <a:xfrm flipH="1">
              <a:off x="641" y="2828"/>
              <a:ext cx="1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3" name="Line 88"/>
            <p:cNvSpPr>
              <a:spLocks noChangeShapeType="1"/>
            </p:cNvSpPr>
            <p:nvPr/>
          </p:nvSpPr>
          <p:spPr bwMode="auto">
            <a:xfrm flipH="1">
              <a:off x="641" y="2953"/>
              <a:ext cx="1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4" name="Line 89"/>
            <p:cNvSpPr>
              <a:spLocks noChangeShapeType="1"/>
            </p:cNvSpPr>
            <p:nvPr/>
          </p:nvSpPr>
          <p:spPr bwMode="auto">
            <a:xfrm flipH="1">
              <a:off x="641" y="3078"/>
              <a:ext cx="1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5" name="Freeform 90"/>
            <p:cNvSpPr>
              <a:spLocks/>
            </p:cNvSpPr>
            <p:nvPr/>
          </p:nvSpPr>
          <p:spPr bwMode="auto">
            <a:xfrm>
              <a:off x="954" y="1955"/>
              <a:ext cx="4126" cy="1247"/>
            </a:xfrm>
            <a:custGeom>
              <a:avLst/>
              <a:gdLst>
                <a:gd name="T0" fmla="*/ 0 w 4126"/>
                <a:gd name="T1" fmla="*/ 1247 h 1247"/>
                <a:gd name="T2" fmla="*/ 0 w 4126"/>
                <a:gd name="T3" fmla="*/ 748 h 1247"/>
                <a:gd name="T4" fmla="*/ 125 w 4126"/>
                <a:gd name="T5" fmla="*/ 873 h 1247"/>
                <a:gd name="T6" fmla="*/ 125 w 4126"/>
                <a:gd name="T7" fmla="*/ 374 h 1247"/>
                <a:gd name="T8" fmla="*/ 500 w 4126"/>
                <a:gd name="T9" fmla="*/ 748 h 1247"/>
                <a:gd name="T10" fmla="*/ 500 w 4126"/>
                <a:gd name="T11" fmla="*/ 250 h 1247"/>
                <a:gd name="T12" fmla="*/ 875 w 4126"/>
                <a:gd name="T13" fmla="*/ 624 h 1247"/>
                <a:gd name="T14" fmla="*/ 875 w 4126"/>
                <a:gd name="T15" fmla="*/ 125 h 1247"/>
                <a:gd name="T16" fmla="*/ 1750 w 4126"/>
                <a:gd name="T17" fmla="*/ 998 h 1247"/>
                <a:gd name="T18" fmla="*/ 1750 w 4126"/>
                <a:gd name="T19" fmla="*/ 499 h 1247"/>
                <a:gd name="T20" fmla="*/ 2501 w 4126"/>
                <a:gd name="T21" fmla="*/ 1247 h 1247"/>
                <a:gd name="T22" fmla="*/ 2626 w 4126"/>
                <a:gd name="T23" fmla="*/ 1247 h 1247"/>
                <a:gd name="T24" fmla="*/ 2626 w 4126"/>
                <a:gd name="T25" fmla="*/ 748 h 1247"/>
                <a:gd name="T26" fmla="*/ 2751 w 4126"/>
                <a:gd name="T27" fmla="*/ 873 h 1247"/>
                <a:gd name="T28" fmla="*/ 2751 w 4126"/>
                <a:gd name="T29" fmla="*/ 374 h 1247"/>
                <a:gd name="T30" fmla="*/ 2876 w 4126"/>
                <a:gd name="T31" fmla="*/ 499 h 1247"/>
                <a:gd name="T32" fmla="*/ 2876 w 4126"/>
                <a:gd name="T33" fmla="*/ 0 h 1247"/>
                <a:gd name="T34" fmla="*/ 3501 w 4126"/>
                <a:gd name="T35" fmla="*/ 624 h 1247"/>
                <a:gd name="T36" fmla="*/ 3501 w 4126"/>
                <a:gd name="T37" fmla="*/ 125 h 1247"/>
                <a:gd name="T38" fmla="*/ 4126 w 4126"/>
                <a:gd name="T39" fmla="*/ 748 h 124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26"/>
                <a:gd name="T61" fmla="*/ 0 h 1247"/>
                <a:gd name="T62" fmla="*/ 4126 w 4126"/>
                <a:gd name="T63" fmla="*/ 1247 h 124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26" h="1247">
                  <a:moveTo>
                    <a:pt x="0" y="1247"/>
                  </a:moveTo>
                  <a:lnTo>
                    <a:pt x="0" y="748"/>
                  </a:lnTo>
                  <a:lnTo>
                    <a:pt x="125" y="873"/>
                  </a:lnTo>
                  <a:lnTo>
                    <a:pt x="125" y="374"/>
                  </a:lnTo>
                  <a:lnTo>
                    <a:pt x="500" y="748"/>
                  </a:lnTo>
                  <a:lnTo>
                    <a:pt x="500" y="250"/>
                  </a:lnTo>
                  <a:lnTo>
                    <a:pt x="875" y="624"/>
                  </a:lnTo>
                  <a:lnTo>
                    <a:pt x="875" y="125"/>
                  </a:lnTo>
                  <a:lnTo>
                    <a:pt x="1750" y="998"/>
                  </a:lnTo>
                  <a:lnTo>
                    <a:pt x="1750" y="499"/>
                  </a:lnTo>
                  <a:lnTo>
                    <a:pt x="2501" y="1247"/>
                  </a:lnTo>
                  <a:lnTo>
                    <a:pt x="2626" y="1247"/>
                  </a:lnTo>
                  <a:lnTo>
                    <a:pt x="2626" y="748"/>
                  </a:lnTo>
                  <a:lnTo>
                    <a:pt x="2751" y="873"/>
                  </a:lnTo>
                  <a:lnTo>
                    <a:pt x="2751" y="374"/>
                  </a:lnTo>
                  <a:lnTo>
                    <a:pt x="2876" y="499"/>
                  </a:lnTo>
                  <a:lnTo>
                    <a:pt x="2876" y="0"/>
                  </a:lnTo>
                  <a:lnTo>
                    <a:pt x="3501" y="624"/>
                  </a:lnTo>
                  <a:lnTo>
                    <a:pt x="3501" y="125"/>
                  </a:lnTo>
                  <a:lnTo>
                    <a:pt x="4126" y="74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6" name="Rectangle 91"/>
            <p:cNvSpPr>
              <a:spLocks noChangeArrowheads="1"/>
            </p:cNvSpPr>
            <p:nvPr/>
          </p:nvSpPr>
          <p:spPr bwMode="auto">
            <a:xfrm>
              <a:off x="959" y="1150"/>
              <a:ext cx="116" cy="240"/>
            </a:xfrm>
            <a:prstGeom prst="rect">
              <a:avLst/>
            </a:prstGeom>
            <a:solidFill>
              <a:srgbClr val="FF99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27" name="Rectangle 92"/>
            <p:cNvSpPr>
              <a:spLocks noChangeArrowheads="1"/>
            </p:cNvSpPr>
            <p:nvPr/>
          </p:nvSpPr>
          <p:spPr bwMode="auto">
            <a:xfrm>
              <a:off x="1459" y="1150"/>
              <a:ext cx="116" cy="240"/>
            </a:xfrm>
            <a:prstGeom prst="rect">
              <a:avLst/>
            </a:prstGeom>
            <a:solidFill>
              <a:srgbClr val="FF99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28" name="Rectangle 93"/>
            <p:cNvSpPr>
              <a:spLocks noChangeArrowheads="1"/>
            </p:cNvSpPr>
            <p:nvPr/>
          </p:nvSpPr>
          <p:spPr bwMode="auto">
            <a:xfrm>
              <a:off x="1078" y="1150"/>
              <a:ext cx="116" cy="240"/>
            </a:xfrm>
            <a:prstGeom prst="rect">
              <a:avLst/>
            </a:prstGeom>
            <a:solidFill>
              <a:srgbClr val="FF99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29" name="Rectangle 94"/>
            <p:cNvSpPr>
              <a:spLocks noChangeArrowheads="1"/>
            </p:cNvSpPr>
            <p:nvPr/>
          </p:nvSpPr>
          <p:spPr bwMode="auto">
            <a:xfrm>
              <a:off x="1834" y="1150"/>
              <a:ext cx="116" cy="240"/>
            </a:xfrm>
            <a:prstGeom prst="rect">
              <a:avLst/>
            </a:prstGeom>
            <a:solidFill>
              <a:srgbClr val="FF99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30" name="Rectangle 95"/>
            <p:cNvSpPr>
              <a:spLocks noChangeArrowheads="1"/>
            </p:cNvSpPr>
            <p:nvPr/>
          </p:nvSpPr>
          <p:spPr bwMode="auto">
            <a:xfrm>
              <a:off x="2709" y="1150"/>
              <a:ext cx="117" cy="240"/>
            </a:xfrm>
            <a:prstGeom prst="rect">
              <a:avLst/>
            </a:prstGeom>
            <a:solidFill>
              <a:srgbClr val="FF99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31" name="Rectangle 96"/>
            <p:cNvSpPr>
              <a:spLocks noChangeArrowheads="1"/>
            </p:cNvSpPr>
            <p:nvPr/>
          </p:nvSpPr>
          <p:spPr bwMode="auto">
            <a:xfrm>
              <a:off x="3585" y="1150"/>
              <a:ext cx="116" cy="240"/>
            </a:xfrm>
            <a:prstGeom prst="rect">
              <a:avLst/>
            </a:prstGeom>
            <a:solidFill>
              <a:srgbClr val="FF99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32" name="Rectangle 97"/>
            <p:cNvSpPr>
              <a:spLocks noChangeArrowheads="1"/>
            </p:cNvSpPr>
            <p:nvPr/>
          </p:nvSpPr>
          <p:spPr bwMode="auto">
            <a:xfrm>
              <a:off x="3710" y="1150"/>
              <a:ext cx="116" cy="240"/>
            </a:xfrm>
            <a:prstGeom prst="rect">
              <a:avLst/>
            </a:prstGeom>
            <a:solidFill>
              <a:srgbClr val="FF99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33" name="Rectangle 98"/>
            <p:cNvSpPr>
              <a:spLocks noChangeArrowheads="1"/>
            </p:cNvSpPr>
            <p:nvPr/>
          </p:nvSpPr>
          <p:spPr bwMode="auto">
            <a:xfrm>
              <a:off x="3835" y="1150"/>
              <a:ext cx="116" cy="240"/>
            </a:xfrm>
            <a:prstGeom prst="rect">
              <a:avLst/>
            </a:prstGeom>
            <a:solidFill>
              <a:srgbClr val="FF99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34" name="Rectangle 99"/>
            <p:cNvSpPr>
              <a:spLocks noChangeArrowheads="1"/>
            </p:cNvSpPr>
            <p:nvPr/>
          </p:nvSpPr>
          <p:spPr bwMode="auto">
            <a:xfrm>
              <a:off x="4460" y="1150"/>
              <a:ext cx="116" cy="240"/>
            </a:xfrm>
            <a:prstGeom prst="rect">
              <a:avLst/>
            </a:prstGeom>
            <a:solidFill>
              <a:srgbClr val="FF99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35" name="Rectangle 100"/>
            <p:cNvSpPr>
              <a:spLocks noChangeArrowheads="1"/>
            </p:cNvSpPr>
            <p:nvPr/>
          </p:nvSpPr>
          <p:spPr bwMode="auto">
            <a:xfrm>
              <a:off x="2084" y="1150"/>
              <a:ext cx="116" cy="24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36" name="Rectangle 101"/>
            <p:cNvSpPr>
              <a:spLocks noChangeArrowheads="1"/>
            </p:cNvSpPr>
            <p:nvPr/>
          </p:nvSpPr>
          <p:spPr bwMode="auto">
            <a:xfrm>
              <a:off x="3960" y="1150"/>
              <a:ext cx="116" cy="24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37" name="Rectangle 102"/>
            <p:cNvSpPr>
              <a:spLocks noChangeArrowheads="1"/>
            </p:cNvSpPr>
            <p:nvPr/>
          </p:nvSpPr>
          <p:spPr bwMode="auto">
            <a:xfrm>
              <a:off x="701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38" name="Rectangle 103"/>
            <p:cNvSpPr>
              <a:spLocks noChangeArrowheads="1"/>
            </p:cNvSpPr>
            <p:nvPr/>
          </p:nvSpPr>
          <p:spPr bwMode="auto">
            <a:xfrm>
              <a:off x="743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39" name="Rectangle 104"/>
            <p:cNvSpPr>
              <a:spLocks noChangeArrowheads="1"/>
            </p:cNvSpPr>
            <p:nvPr/>
          </p:nvSpPr>
          <p:spPr bwMode="auto">
            <a:xfrm>
              <a:off x="784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40" name="Rectangle 105"/>
            <p:cNvSpPr>
              <a:spLocks noChangeArrowheads="1"/>
            </p:cNvSpPr>
            <p:nvPr/>
          </p:nvSpPr>
          <p:spPr bwMode="auto">
            <a:xfrm>
              <a:off x="826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41" name="Rectangle 106"/>
            <p:cNvSpPr>
              <a:spLocks noChangeArrowheads="1"/>
            </p:cNvSpPr>
            <p:nvPr/>
          </p:nvSpPr>
          <p:spPr bwMode="auto">
            <a:xfrm>
              <a:off x="868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42" name="Rectangle 107"/>
            <p:cNvSpPr>
              <a:spLocks noChangeArrowheads="1"/>
            </p:cNvSpPr>
            <p:nvPr/>
          </p:nvSpPr>
          <p:spPr bwMode="auto">
            <a:xfrm>
              <a:off x="909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43" name="Rectangle 108"/>
            <p:cNvSpPr>
              <a:spLocks noChangeArrowheads="1"/>
            </p:cNvSpPr>
            <p:nvPr/>
          </p:nvSpPr>
          <p:spPr bwMode="auto">
            <a:xfrm>
              <a:off x="951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44" name="Rectangle 109"/>
            <p:cNvSpPr>
              <a:spLocks noChangeArrowheads="1"/>
            </p:cNvSpPr>
            <p:nvPr/>
          </p:nvSpPr>
          <p:spPr bwMode="auto">
            <a:xfrm>
              <a:off x="993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45" name="Rectangle 110"/>
            <p:cNvSpPr>
              <a:spLocks noChangeArrowheads="1"/>
            </p:cNvSpPr>
            <p:nvPr/>
          </p:nvSpPr>
          <p:spPr bwMode="auto">
            <a:xfrm>
              <a:off x="1035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46" name="Rectangle 111"/>
            <p:cNvSpPr>
              <a:spLocks noChangeArrowheads="1"/>
            </p:cNvSpPr>
            <p:nvPr/>
          </p:nvSpPr>
          <p:spPr bwMode="auto">
            <a:xfrm>
              <a:off x="1076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47" name="Rectangle 112"/>
            <p:cNvSpPr>
              <a:spLocks noChangeArrowheads="1"/>
            </p:cNvSpPr>
            <p:nvPr/>
          </p:nvSpPr>
          <p:spPr bwMode="auto">
            <a:xfrm>
              <a:off x="1118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48" name="Rectangle 113"/>
            <p:cNvSpPr>
              <a:spLocks noChangeArrowheads="1"/>
            </p:cNvSpPr>
            <p:nvPr/>
          </p:nvSpPr>
          <p:spPr bwMode="auto">
            <a:xfrm>
              <a:off x="1160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49" name="Rectangle 114"/>
            <p:cNvSpPr>
              <a:spLocks noChangeArrowheads="1"/>
            </p:cNvSpPr>
            <p:nvPr/>
          </p:nvSpPr>
          <p:spPr bwMode="auto">
            <a:xfrm>
              <a:off x="1201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50" name="Rectangle 115"/>
            <p:cNvSpPr>
              <a:spLocks noChangeArrowheads="1"/>
            </p:cNvSpPr>
            <p:nvPr/>
          </p:nvSpPr>
          <p:spPr bwMode="auto">
            <a:xfrm>
              <a:off x="1243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51" name="Rectangle 116"/>
            <p:cNvSpPr>
              <a:spLocks noChangeArrowheads="1"/>
            </p:cNvSpPr>
            <p:nvPr/>
          </p:nvSpPr>
          <p:spPr bwMode="auto">
            <a:xfrm>
              <a:off x="1285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52" name="Rectangle 117"/>
            <p:cNvSpPr>
              <a:spLocks noChangeArrowheads="1"/>
            </p:cNvSpPr>
            <p:nvPr/>
          </p:nvSpPr>
          <p:spPr bwMode="auto">
            <a:xfrm>
              <a:off x="1326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53" name="Rectangle 118"/>
            <p:cNvSpPr>
              <a:spLocks noChangeArrowheads="1"/>
            </p:cNvSpPr>
            <p:nvPr/>
          </p:nvSpPr>
          <p:spPr bwMode="auto">
            <a:xfrm>
              <a:off x="1368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54" name="Rectangle 119"/>
            <p:cNvSpPr>
              <a:spLocks noChangeArrowheads="1"/>
            </p:cNvSpPr>
            <p:nvPr/>
          </p:nvSpPr>
          <p:spPr bwMode="auto">
            <a:xfrm>
              <a:off x="1410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55" name="Rectangle 120"/>
            <p:cNvSpPr>
              <a:spLocks noChangeArrowheads="1"/>
            </p:cNvSpPr>
            <p:nvPr/>
          </p:nvSpPr>
          <p:spPr bwMode="auto">
            <a:xfrm>
              <a:off x="1451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56" name="Rectangle 121"/>
            <p:cNvSpPr>
              <a:spLocks noChangeArrowheads="1"/>
            </p:cNvSpPr>
            <p:nvPr/>
          </p:nvSpPr>
          <p:spPr bwMode="auto">
            <a:xfrm>
              <a:off x="1493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57" name="Rectangle 122"/>
            <p:cNvSpPr>
              <a:spLocks noChangeArrowheads="1"/>
            </p:cNvSpPr>
            <p:nvPr/>
          </p:nvSpPr>
          <p:spPr bwMode="auto">
            <a:xfrm>
              <a:off x="1535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58" name="Rectangle 123"/>
            <p:cNvSpPr>
              <a:spLocks noChangeArrowheads="1"/>
            </p:cNvSpPr>
            <p:nvPr/>
          </p:nvSpPr>
          <p:spPr bwMode="auto">
            <a:xfrm>
              <a:off x="1576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59" name="Rectangle 124"/>
            <p:cNvSpPr>
              <a:spLocks noChangeArrowheads="1"/>
            </p:cNvSpPr>
            <p:nvPr/>
          </p:nvSpPr>
          <p:spPr bwMode="auto">
            <a:xfrm>
              <a:off x="1618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60" name="Rectangle 125"/>
            <p:cNvSpPr>
              <a:spLocks noChangeArrowheads="1"/>
            </p:cNvSpPr>
            <p:nvPr/>
          </p:nvSpPr>
          <p:spPr bwMode="auto">
            <a:xfrm>
              <a:off x="1660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61" name="Rectangle 126"/>
            <p:cNvSpPr>
              <a:spLocks noChangeArrowheads="1"/>
            </p:cNvSpPr>
            <p:nvPr/>
          </p:nvSpPr>
          <p:spPr bwMode="auto">
            <a:xfrm>
              <a:off x="1701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62" name="Rectangle 127"/>
            <p:cNvSpPr>
              <a:spLocks noChangeArrowheads="1"/>
            </p:cNvSpPr>
            <p:nvPr/>
          </p:nvSpPr>
          <p:spPr bwMode="auto">
            <a:xfrm>
              <a:off x="1743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63" name="Rectangle 128"/>
            <p:cNvSpPr>
              <a:spLocks noChangeArrowheads="1"/>
            </p:cNvSpPr>
            <p:nvPr/>
          </p:nvSpPr>
          <p:spPr bwMode="auto">
            <a:xfrm>
              <a:off x="1785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64" name="Rectangle 129"/>
            <p:cNvSpPr>
              <a:spLocks noChangeArrowheads="1"/>
            </p:cNvSpPr>
            <p:nvPr/>
          </p:nvSpPr>
          <p:spPr bwMode="auto">
            <a:xfrm>
              <a:off x="1826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65" name="Rectangle 130"/>
            <p:cNvSpPr>
              <a:spLocks noChangeArrowheads="1"/>
            </p:cNvSpPr>
            <p:nvPr/>
          </p:nvSpPr>
          <p:spPr bwMode="auto">
            <a:xfrm>
              <a:off x="1868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66" name="Rectangle 131"/>
            <p:cNvSpPr>
              <a:spLocks noChangeArrowheads="1"/>
            </p:cNvSpPr>
            <p:nvPr/>
          </p:nvSpPr>
          <p:spPr bwMode="auto">
            <a:xfrm>
              <a:off x="1910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67" name="Rectangle 132"/>
            <p:cNvSpPr>
              <a:spLocks noChangeArrowheads="1"/>
            </p:cNvSpPr>
            <p:nvPr/>
          </p:nvSpPr>
          <p:spPr bwMode="auto">
            <a:xfrm>
              <a:off x="1951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68" name="Rectangle 133"/>
            <p:cNvSpPr>
              <a:spLocks noChangeArrowheads="1"/>
            </p:cNvSpPr>
            <p:nvPr/>
          </p:nvSpPr>
          <p:spPr bwMode="auto">
            <a:xfrm>
              <a:off x="1993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69" name="Rectangle 134"/>
            <p:cNvSpPr>
              <a:spLocks noChangeArrowheads="1"/>
            </p:cNvSpPr>
            <p:nvPr/>
          </p:nvSpPr>
          <p:spPr bwMode="auto">
            <a:xfrm>
              <a:off x="2035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70" name="Rectangle 135"/>
            <p:cNvSpPr>
              <a:spLocks noChangeArrowheads="1"/>
            </p:cNvSpPr>
            <p:nvPr/>
          </p:nvSpPr>
          <p:spPr bwMode="auto">
            <a:xfrm>
              <a:off x="2077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71" name="Rectangle 136"/>
            <p:cNvSpPr>
              <a:spLocks noChangeArrowheads="1"/>
            </p:cNvSpPr>
            <p:nvPr/>
          </p:nvSpPr>
          <p:spPr bwMode="auto">
            <a:xfrm>
              <a:off x="2118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72" name="Rectangle 137"/>
            <p:cNvSpPr>
              <a:spLocks noChangeArrowheads="1"/>
            </p:cNvSpPr>
            <p:nvPr/>
          </p:nvSpPr>
          <p:spPr bwMode="auto">
            <a:xfrm>
              <a:off x="2160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73" name="Rectangle 138"/>
            <p:cNvSpPr>
              <a:spLocks noChangeArrowheads="1"/>
            </p:cNvSpPr>
            <p:nvPr/>
          </p:nvSpPr>
          <p:spPr bwMode="auto">
            <a:xfrm>
              <a:off x="2202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74" name="Rectangle 139"/>
            <p:cNvSpPr>
              <a:spLocks noChangeArrowheads="1"/>
            </p:cNvSpPr>
            <p:nvPr/>
          </p:nvSpPr>
          <p:spPr bwMode="auto">
            <a:xfrm>
              <a:off x="2243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75" name="Rectangle 140"/>
            <p:cNvSpPr>
              <a:spLocks noChangeArrowheads="1"/>
            </p:cNvSpPr>
            <p:nvPr/>
          </p:nvSpPr>
          <p:spPr bwMode="auto">
            <a:xfrm>
              <a:off x="2285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76" name="Rectangle 141"/>
            <p:cNvSpPr>
              <a:spLocks noChangeArrowheads="1"/>
            </p:cNvSpPr>
            <p:nvPr/>
          </p:nvSpPr>
          <p:spPr bwMode="auto">
            <a:xfrm>
              <a:off x="2327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77" name="Rectangle 142"/>
            <p:cNvSpPr>
              <a:spLocks noChangeArrowheads="1"/>
            </p:cNvSpPr>
            <p:nvPr/>
          </p:nvSpPr>
          <p:spPr bwMode="auto">
            <a:xfrm>
              <a:off x="2368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78" name="Rectangle 143"/>
            <p:cNvSpPr>
              <a:spLocks noChangeArrowheads="1"/>
            </p:cNvSpPr>
            <p:nvPr/>
          </p:nvSpPr>
          <p:spPr bwMode="auto">
            <a:xfrm>
              <a:off x="2410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79" name="Rectangle 144"/>
            <p:cNvSpPr>
              <a:spLocks noChangeArrowheads="1"/>
            </p:cNvSpPr>
            <p:nvPr/>
          </p:nvSpPr>
          <p:spPr bwMode="auto">
            <a:xfrm>
              <a:off x="2452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80" name="Rectangle 145"/>
            <p:cNvSpPr>
              <a:spLocks noChangeArrowheads="1"/>
            </p:cNvSpPr>
            <p:nvPr/>
          </p:nvSpPr>
          <p:spPr bwMode="auto">
            <a:xfrm>
              <a:off x="2493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81" name="Rectangle 146"/>
            <p:cNvSpPr>
              <a:spLocks noChangeArrowheads="1"/>
            </p:cNvSpPr>
            <p:nvPr/>
          </p:nvSpPr>
          <p:spPr bwMode="auto">
            <a:xfrm>
              <a:off x="2535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82" name="Rectangle 147"/>
            <p:cNvSpPr>
              <a:spLocks noChangeArrowheads="1"/>
            </p:cNvSpPr>
            <p:nvPr/>
          </p:nvSpPr>
          <p:spPr bwMode="auto">
            <a:xfrm>
              <a:off x="2577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83" name="Rectangle 148"/>
            <p:cNvSpPr>
              <a:spLocks noChangeArrowheads="1"/>
            </p:cNvSpPr>
            <p:nvPr/>
          </p:nvSpPr>
          <p:spPr bwMode="auto">
            <a:xfrm>
              <a:off x="2618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84" name="Rectangle 149"/>
            <p:cNvSpPr>
              <a:spLocks noChangeArrowheads="1"/>
            </p:cNvSpPr>
            <p:nvPr/>
          </p:nvSpPr>
          <p:spPr bwMode="auto">
            <a:xfrm>
              <a:off x="2660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85" name="Rectangle 150"/>
            <p:cNvSpPr>
              <a:spLocks noChangeArrowheads="1"/>
            </p:cNvSpPr>
            <p:nvPr/>
          </p:nvSpPr>
          <p:spPr bwMode="auto">
            <a:xfrm>
              <a:off x="2702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86" name="Rectangle 151"/>
            <p:cNvSpPr>
              <a:spLocks noChangeArrowheads="1"/>
            </p:cNvSpPr>
            <p:nvPr/>
          </p:nvSpPr>
          <p:spPr bwMode="auto">
            <a:xfrm>
              <a:off x="2743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87" name="Rectangle 152"/>
            <p:cNvSpPr>
              <a:spLocks noChangeArrowheads="1"/>
            </p:cNvSpPr>
            <p:nvPr/>
          </p:nvSpPr>
          <p:spPr bwMode="auto">
            <a:xfrm>
              <a:off x="2785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88" name="Rectangle 153"/>
            <p:cNvSpPr>
              <a:spLocks noChangeArrowheads="1"/>
            </p:cNvSpPr>
            <p:nvPr/>
          </p:nvSpPr>
          <p:spPr bwMode="auto">
            <a:xfrm>
              <a:off x="2827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89" name="Rectangle 154"/>
            <p:cNvSpPr>
              <a:spLocks noChangeArrowheads="1"/>
            </p:cNvSpPr>
            <p:nvPr/>
          </p:nvSpPr>
          <p:spPr bwMode="auto">
            <a:xfrm>
              <a:off x="2868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90" name="Rectangle 155"/>
            <p:cNvSpPr>
              <a:spLocks noChangeArrowheads="1"/>
            </p:cNvSpPr>
            <p:nvPr/>
          </p:nvSpPr>
          <p:spPr bwMode="auto">
            <a:xfrm>
              <a:off x="2910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91" name="Rectangle 156"/>
            <p:cNvSpPr>
              <a:spLocks noChangeArrowheads="1"/>
            </p:cNvSpPr>
            <p:nvPr/>
          </p:nvSpPr>
          <p:spPr bwMode="auto">
            <a:xfrm>
              <a:off x="2952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92" name="Rectangle 157"/>
            <p:cNvSpPr>
              <a:spLocks noChangeArrowheads="1"/>
            </p:cNvSpPr>
            <p:nvPr/>
          </p:nvSpPr>
          <p:spPr bwMode="auto">
            <a:xfrm>
              <a:off x="2993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93" name="Rectangle 158"/>
            <p:cNvSpPr>
              <a:spLocks noChangeArrowheads="1"/>
            </p:cNvSpPr>
            <p:nvPr/>
          </p:nvSpPr>
          <p:spPr bwMode="auto">
            <a:xfrm>
              <a:off x="3035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94" name="Rectangle 159"/>
            <p:cNvSpPr>
              <a:spLocks noChangeArrowheads="1"/>
            </p:cNvSpPr>
            <p:nvPr/>
          </p:nvSpPr>
          <p:spPr bwMode="auto">
            <a:xfrm>
              <a:off x="3077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95" name="Rectangle 160"/>
            <p:cNvSpPr>
              <a:spLocks noChangeArrowheads="1"/>
            </p:cNvSpPr>
            <p:nvPr/>
          </p:nvSpPr>
          <p:spPr bwMode="auto">
            <a:xfrm>
              <a:off x="3119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96" name="Rectangle 161"/>
            <p:cNvSpPr>
              <a:spLocks noChangeArrowheads="1"/>
            </p:cNvSpPr>
            <p:nvPr/>
          </p:nvSpPr>
          <p:spPr bwMode="auto">
            <a:xfrm>
              <a:off x="3160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97" name="Rectangle 162"/>
            <p:cNvSpPr>
              <a:spLocks noChangeArrowheads="1"/>
            </p:cNvSpPr>
            <p:nvPr/>
          </p:nvSpPr>
          <p:spPr bwMode="auto">
            <a:xfrm>
              <a:off x="3202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98" name="Rectangle 163"/>
            <p:cNvSpPr>
              <a:spLocks noChangeArrowheads="1"/>
            </p:cNvSpPr>
            <p:nvPr/>
          </p:nvSpPr>
          <p:spPr bwMode="auto">
            <a:xfrm>
              <a:off x="3244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99" name="Rectangle 164"/>
            <p:cNvSpPr>
              <a:spLocks noChangeArrowheads="1"/>
            </p:cNvSpPr>
            <p:nvPr/>
          </p:nvSpPr>
          <p:spPr bwMode="auto">
            <a:xfrm>
              <a:off x="3285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00" name="Rectangle 165"/>
            <p:cNvSpPr>
              <a:spLocks noChangeArrowheads="1"/>
            </p:cNvSpPr>
            <p:nvPr/>
          </p:nvSpPr>
          <p:spPr bwMode="auto">
            <a:xfrm>
              <a:off x="3327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01" name="Rectangle 166"/>
            <p:cNvSpPr>
              <a:spLocks noChangeArrowheads="1"/>
            </p:cNvSpPr>
            <p:nvPr/>
          </p:nvSpPr>
          <p:spPr bwMode="auto">
            <a:xfrm>
              <a:off x="3369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02" name="Rectangle 167"/>
            <p:cNvSpPr>
              <a:spLocks noChangeArrowheads="1"/>
            </p:cNvSpPr>
            <p:nvPr/>
          </p:nvSpPr>
          <p:spPr bwMode="auto">
            <a:xfrm>
              <a:off x="3410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03" name="Rectangle 168"/>
            <p:cNvSpPr>
              <a:spLocks noChangeArrowheads="1"/>
            </p:cNvSpPr>
            <p:nvPr/>
          </p:nvSpPr>
          <p:spPr bwMode="auto">
            <a:xfrm>
              <a:off x="3452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04" name="Rectangle 169"/>
            <p:cNvSpPr>
              <a:spLocks noChangeArrowheads="1"/>
            </p:cNvSpPr>
            <p:nvPr/>
          </p:nvSpPr>
          <p:spPr bwMode="auto">
            <a:xfrm>
              <a:off x="3494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05" name="Rectangle 170"/>
            <p:cNvSpPr>
              <a:spLocks noChangeArrowheads="1"/>
            </p:cNvSpPr>
            <p:nvPr/>
          </p:nvSpPr>
          <p:spPr bwMode="auto">
            <a:xfrm>
              <a:off x="3535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06" name="Rectangle 171"/>
            <p:cNvSpPr>
              <a:spLocks noChangeArrowheads="1"/>
            </p:cNvSpPr>
            <p:nvPr/>
          </p:nvSpPr>
          <p:spPr bwMode="auto">
            <a:xfrm>
              <a:off x="3577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07" name="Rectangle 172"/>
            <p:cNvSpPr>
              <a:spLocks noChangeArrowheads="1"/>
            </p:cNvSpPr>
            <p:nvPr/>
          </p:nvSpPr>
          <p:spPr bwMode="auto">
            <a:xfrm>
              <a:off x="3619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08" name="Rectangle 173"/>
            <p:cNvSpPr>
              <a:spLocks noChangeArrowheads="1"/>
            </p:cNvSpPr>
            <p:nvPr/>
          </p:nvSpPr>
          <p:spPr bwMode="auto">
            <a:xfrm>
              <a:off x="3660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09" name="Rectangle 174"/>
            <p:cNvSpPr>
              <a:spLocks noChangeArrowheads="1"/>
            </p:cNvSpPr>
            <p:nvPr/>
          </p:nvSpPr>
          <p:spPr bwMode="auto">
            <a:xfrm>
              <a:off x="3702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10" name="Rectangle 175"/>
            <p:cNvSpPr>
              <a:spLocks noChangeArrowheads="1"/>
            </p:cNvSpPr>
            <p:nvPr/>
          </p:nvSpPr>
          <p:spPr bwMode="auto">
            <a:xfrm>
              <a:off x="3744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11" name="Rectangle 176"/>
            <p:cNvSpPr>
              <a:spLocks noChangeArrowheads="1"/>
            </p:cNvSpPr>
            <p:nvPr/>
          </p:nvSpPr>
          <p:spPr bwMode="auto">
            <a:xfrm>
              <a:off x="3785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12" name="Rectangle 177"/>
            <p:cNvSpPr>
              <a:spLocks noChangeArrowheads="1"/>
            </p:cNvSpPr>
            <p:nvPr/>
          </p:nvSpPr>
          <p:spPr bwMode="auto">
            <a:xfrm>
              <a:off x="3827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13" name="Rectangle 178"/>
            <p:cNvSpPr>
              <a:spLocks noChangeArrowheads="1"/>
            </p:cNvSpPr>
            <p:nvPr/>
          </p:nvSpPr>
          <p:spPr bwMode="auto">
            <a:xfrm>
              <a:off x="3869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14" name="Rectangle 179"/>
            <p:cNvSpPr>
              <a:spLocks noChangeArrowheads="1"/>
            </p:cNvSpPr>
            <p:nvPr/>
          </p:nvSpPr>
          <p:spPr bwMode="auto">
            <a:xfrm>
              <a:off x="3910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15" name="Rectangle 180"/>
            <p:cNvSpPr>
              <a:spLocks noChangeArrowheads="1"/>
            </p:cNvSpPr>
            <p:nvPr/>
          </p:nvSpPr>
          <p:spPr bwMode="auto">
            <a:xfrm>
              <a:off x="3952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16" name="Rectangle 181"/>
            <p:cNvSpPr>
              <a:spLocks noChangeArrowheads="1"/>
            </p:cNvSpPr>
            <p:nvPr/>
          </p:nvSpPr>
          <p:spPr bwMode="auto">
            <a:xfrm>
              <a:off x="3994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17" name="Rectangle 182"/>
            <p:cNvSpPr>
              <a:spLocks noChangeArrowheads="1"/>
            </p:cNvSpPr>
            <p:nvPr/>
          </p:nvSpPr>
          <p:spPr bwMode="auto">
            <a:xfrm>
              <a:off x="4035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18" name="Rectangle 183"/>
            <p:cNvSpPr>
              <a:spLocks noChangeArrowheads="1"/>
            </p:cNvSpPr>
            <p:nvPr/>
          </p:nvSpPr>
          <p:spPr bwMode="auto">
            <a:xfrm>
              <a:off x="4077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19" name="Rectangle 184"/>
            <p:cNvSpPr>
              <a:spLocks noChangeArrowheads="1"/>
            </p:cNvSpPr>
            <p:nvPr/>
          </p:nvSpPr>
          <p:spPr bwMode="auto">
            <a:xfrm>
              <a:off x="4119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20" name="Rectangle 185"/>
            <p:cNvSpPr>
              <a:spLocks noChangeArrowheads="1"/>
            </p:cNvSpPr>
            <p:nvPr/>
          </p:nvSpPr>
          <p:spPr bwMode="auto">
            <a:xfrm>
              <a:off x="4161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21" name="Rectangle 186"/>
            <p:cNvSpPr>
              <a:spLocks noChangeArrowheads="1"/>
            </p:cNvSpPr>
            <p:nvPr/>
          </p:nvSpPr>
          <p:spPr bwMode="auto">
            <a:xfrm>
              <a:off x="4202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22" name="Rectangle 187"/>
            <p:cNvSpPr>
              <a:spLocks noChangeArrowheads="1"/>
            </p:cNvSpPr>
            <p:nvPr/>
          </p:nvSpPr>
          <p:spPr bwMode="auto">
            <a:xfrm>
              <a:off x="4244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23" name="Rectangle 188"/>
            <p:cNvSpPr>
              <a:spLocks noChangeArrowheads="1"/>
            </p:cNvSpPr>
            <p:nvPr/>
          </p:nvSpPr>
          <p:spPr bwMode="auto">
            <a:xfrm>
              <a:off x="4286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24" name="Rectangle 189"/>
            <p:cNvSpPr>
              <a:spLocks noChangeArrowheads="1"/>
            </p:cNvSpPr>
            <p:nvPr/>
          </p:nvSpPr>
          <p:spPr bwMode="auto">
            <a:xfrm>
              <a:off x="4327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25" name="Rectangle 190"/>
            <p:cNvSpPr>
              <a:spLocks noChangeArrowheads="1"/>
            </p:cNvSpPr>
            <p:nvPr/>
          </p:nvSpPr>
          <p:spPr bwMode="auto">
            <a:xfrm>
              <a:off x="4369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26" name="Rectangle 191"/>
            <p:cNvSpPr>
              <a:spLocks noChangeArrowheads="1"/>
            </p:cNvSpPr>
            <p:nvPr/>
          </p:nvSpPr>
          <p:spPr bwMode="auto">
            <a:xfrm>
              <a:off x="4411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27" name="Rectangle 192"/>
            <p:cNvSpPr>
              <a:spLocks noChangeArrowheads="1"/>
            </p:cNvSpPr>
            <p:nvPr/>
          </p:nvSpPr>
          <p:spPr bwMode="auto">
            <a:xfrm>
              <a:off x="4452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28" name="Rectangle 193"/>
            <p:cNvSpPr>
              <a:spLocks noChangeArrowheads="1"/>
            </p:cNvSpPr>
            <p:nvPr/>
          </p:nvSpPr>
          <p:spPr bwMode="auto">
            <a:xfrm>
              <a:off x="4494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29" name="Rectangle 194"/>
            <p:cNvSpPr>
              <a:spLocks noChangeArrowheads="1"/>
            </p:cNvSpPr>
            <p:nvPr/>
          </p:nvSpPr>
          <p:spPr bwMode="auto">
            <a:xfrm>
              <a:off x="4536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30" name="Rectangle 195"/>
            <p:cNvSpPr>
              <a:spLocks noChangeArrowheads="1"/>
            </p:cNvSpPr>
            <p:nvPr/>
          </p:nvSpPr>
          <p:spPr bwMode="auto">
            <a:xfrm>
              <a:off x="4577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31" name="Rectangle 196"/>
            <p:cNvSpPr>
              <a:spLocks noChangeArrowheads="1"/>
            </p:cNvSpPr>
            <p:nvPr/>
          </p:nvSpPr>
          <p:spPr bwMode="auto">
            <a:xfrm>
              <a:off x="4619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32" name="Rectangle 197"/>
            <p:cNvSpPr>
              <a:spLocks noChangeArrowheads="1"/>
            </p:cNvSpPr>
            <p:nvPr/>
          </p:nvSpPr>
          <p:spPr bwMode="auto">
            <a:xfrm>
              <a:off x="4661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33" name="Rectangle 198"/>
            <p:cNvSpPr>
              <a:spLocks noChangeArrowheads="1"/>
            </p:cNvSpPr>
            <p:nvPr/>
          </p:nvSpPr>
          <p:spPr bwMode="auto">
            <a:xfrm>
              <a:off x="4702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34" name="Rectangle 199"/>
            <p:cNvSpPr>
              <a:spLocks noChangeArrowheads="1"/>
            </p:cNvSpPr>
            <p:nvPr/>
          </p:nvSpPr>
          <p:spPr bwMode="auto">
            <a:xfrm>
              <a:off x="4744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35" name="Rectangle 200"/>
            <p:cNvSpPr>
              <a:spLocks noChangeArrowheads="1"/>
            </p:cNvSpPr>
            <p:nvPr/>
          </p:nvSpPr>
          <p:spPr bwMode="auto">
            <a:xfrm>
              <a:off x="4786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36" name="Rectangle 201"/>
            <p:cNvSpPr>
              <a:spLocks noChangeArrowheads="1"/>
            </p:cNvSpPr>
            <p:nvPr/>
          </p:nvSpPr>
          <p:spPr bwMode="auto">
            <a:xfrm>
              <a:off x="4827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37" name="Rectangle 202"/>
            <p:cNvSpPr>
              <a:spLocks noChangeArrowheads="1"/>
            </p:cNvSpPr>
            <p:nvPr/>
          </p:nvSpPr>
          <p:spPr bwMode="auto">
            <a:xfrm>
              <a:off x="4869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38" name="Rectangle 203"/>
            <p:cNvSpPr>
              <a:spLocks noChangeArrowheads="1"/>
            </p:cNvSpPr>
            <p:nvPr/>
          </p:nvSpPr>
          <p:spPr bwMode="auto">
            <a:xfrm>
              <a:off x="4911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39" name="Rectangle 204"/>
            <p:cNvSpPr>
              <a:spLocks noChangeArrowheads="1"/>
            </p:cNvSpPr>
            <p:nvPr/>
          </p:nvSpPr>
          <p:spPr bwMode="auto">
            <a:xfrm>
              <a:off x="4952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40" name="Rectangle 205"/>
            <p:cNvSpPr>
              <a:spLocks noChangeArrowheads="1"/>
            </p:cNvSpPr>
            <p:nvPr/>
          </p:nvSpPr>
          <p:spPr bwMode="auto">
            <a:xfrm>
              <a:off x="4994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41" name="Rectangle 206"/>
            <p:cNvSpPr>
              <a:spLocks noChangeArrowheads="1"/>
            </p:cNvSpPr>
            <p:nvPr/>
          </p:nvSpPr>
          <p:spPr bwMode="auto">
            <a:xfrm>
              <a:off x="5036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42" name="Rectangle 207"/>
            <p:cNvSpPr>
              <a:spLocks noChangeArrowheads="1"/>
            </p:cNvSpPr>
            <p:nvPr/>
          </p:nvSpPr>
          <p:spPr bwMode="auto">
            <a:xfrm>
              <a:off x="5077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43" name="Rectangle 208"/>
            <p:cNvSpPr>
              <a:spLocks noChangeArrowheads="1"/>
            </p:cNvSpPr>
            <p:nvPr/>
          </p:nvSpPr>
          <p:spPr bwMode="auto">
            <a:xfrm>
              <a:off x="5119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44" name="Rectangle 209"/>
            <p:cNvSpPr>
              <a:spLocks noChangeArrowheads="1"/>
            </p:cNvSpPr>
            <p:nvPr/>
          </p:nvSpPr>
          <p:spPr bwMode="auto">
            <a:xfrm>
              <a:off x="5161" y="195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45" name="Rectangle 210"/>
            <p:cNvSpPr>
              <a:spLocks noChangeArrowheads="1"/>
            </p:cNvSpPr>
            <p:nvPr/>
          </p:nvSpPr>
          <p:spPr bwMode="auto">
            <a:xfrm>
              <a:off x="5202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46" name="Rectangle 211"/>
            <p:cNvSpPr>
              <a:spLocks noChangeArrowheads="1"/>
            </p:cNvSpPr>
            <p:nvPr/>
          </p:nvSpPr>
          <p:spPr bwMode="auto">
            <a:xfrm>
              <a:off x="5244" y="195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47" name="Rectangle 212"/>
            <p:cNvSpPr>
              <a:spLocks noChangeArrowheads="1"/>
            </p:cNvSpPr>
            <p:nvPr/>
          </p:nvSpPr>
          <p:spPr bwMode="auto">
            <a:xfrm>
              <a:off x="701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48" name="Rectangle 213"/>
            <p:cNvSpPr>
              <a:spLocks noChangeArrowheads="1"/>
            </p:cNvSpPr>
            <p:nvPr/>
          </p:nvSpPr>
          <p:spPr bwMode="auto">
            <a:xfrm>
              <a:off x="743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49" name="Rectangle 214"/>
            <p:cNvSpPr>
              <a:spLocks noChangeArrowheads="1"/>
            </p:cNvSpPr>
            <p:nvPr/>
          </p:nvSpPr>
          <p:spPr bwMode="auto">
            <a:xfrm>
              <a:off x="784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50" name="Rectangle 215"/>
            <p:cNvSpPr>
              <a:spLocks noChangeArrowheads="1"/>
            </p:cNvSpPr>
            <p:nvPr/>
          </p:nvSpPr>
          <p:spPr bwMode="auto">
            <a:xfrm>
              <a:off x="826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51" name="Rectangle 216"/>
            <p:cNvSpPr>
              <a:spLocks noChangeArrowheads="1"/>
            </p:cNvSpPr>
            <p:nvPr/>
          </p:nvSpPr>
          <p:spPr bwMode="auto">
            <a:xfrm>
              <a:off x="868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52" name="Rectangle 217"/>
            <p:cNvSpPr>
              <a:spLocks noChangeArrowheads="1"/>
            </p:cNvSpPr>
            <p:nvPr/>
          </p:nvSpPr>
          <p:spPr bwMode="auto">
            <a:xfrm>
              <a:off x="909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53" name="Rectangle 218"/>
            <p:cNvSpPr>
              <a:spLocks noChangeArrowheads="1"/>
            </p:cNvSpPr>
            <p:nvPr/>
          </p:nvSpPr>
          <p:spPr bwMode="auto">
            <a:xfrm>
              <a:off x="951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54" name="Rectangle 219"/>
            <p:cNvSpPr>
              <a:spLocks noChangeArrowheads="1"/>
            </p:cNvSpPr>
            <p:nvPr/>
          </p:nvSpPr>
          <p:spPr bwMode="auto">
            <a:xfrm>
              <a:off x="993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55" name="Rectangle 220"/>
            <p:cNvSpPr>
              <a:spLocks noChangeArrowheads="1"/>
            </p:cNvSpPr>
            <p:nvPr/>
          </p:nvSpPr>
          <p:spPr bwMode="auto">
            <a:xfrm>
              <a:off x="1035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56" name="Rectangle 221"/>
            <p:cNvSpPr>
              <a:spLocks noChangeArrowheads="1"/>
            </p:cNvSpPr>
            <p:nvPr/>
          </p:nvSpPr>
          <p:spPr bwMode="auto">
            <a:xfrm>
              <a:off x="1076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57" name="Rectangle 222"/>
            <p:cNvSpPr>
              <a:spLocks noChangeArrowheads="1"/>
            </p:cNvSpPr>
            <p:nvPr/>
          </p:nvSpPr>
          <p:spPr bwMode="auto">
            <a:xfrm>
              <a:off x="1118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58" name="Rectangle 223"/>
            <p:cNvSpPr>
              <a:spLocks noChangeArrowheads="1"/>
            </p:cNvSpPr>
            <p:nvPr/>
          </p:nvSpPr>
          <p:spPr bwMode="auto">
            <a:xfrm>
              <a:off x="1160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59" name="Rectangle 224"/>
            <p:cNvSpPr>
              <a:spLocks noChangeArrowheads="1"/>
            </p:cNvSpPr>
            <p:nvPr/>
          </p:nvSpPr>
          <p:spPr bwMode="auto">
            <a:xfrm>
              <a:off x="1201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60" name="Rectangle 225"/>
            <p:cNvSpPr>
              <a:spLocks noChangeArrowheads="1"/>
            </p:cNvSpPr>
            <p:nvPr/>
          </p:nvSpPr>
          <p:spPr bwMode="auto">
            <a:xfrm>
              <a:off x="1243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61" name="Rectangle 226"/>
            <p:cNvSpPr>
              <a:spLocks noChangeArrowheads="1"/>
            </p:cNvSpPr>
            <p:nvPr/>
          </p:nvSpPr>
          <p:spPr bwMode="auto">
            <a:xfrm>
              <a:off x="1285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62" name="Rectangle 227"/>
            <p:cNvSpPr>
              <a:spLocks noChangeArrowheads="1"/>
            </p:cNvSpPr>
            <p:nvPr/>
          </p:nvSpPr>
          <p:spPr bwMode="auto">
            <a:xfrm>
              <a:off x="1326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63" name="Rectangle 228"/>
            <p:cNvSpPr>
              <a:spLocks noChangeArrowheads="1"/>
            </p:cNvSpPr>
            <p:nvPr/>
          </p:nvSpPr>
          <p:spPr bwMode="auto">
            <a:xfrm>
              <a:off x="1368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64" name="Rectangle 229"/>
            <p:cNvSpPr>
              <a:spLocks noChangeArrowheads="1"/>
            </p:cNvSpPr>
            <p:nvPr/>
          </p:nvSpPr>
          <p:spPr bwMode="auto">
            <a:xfrm>
              <a:off x="1410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65" name="Rectangle 230"/>
            <p:cNvSpPr>
              <a:spLocks noChangeArrowheads="1"/>
            </p:cNvSpPr>
            <p:nvPr/>
          </p:nvSpPr>
          <p:spPr bwMode="auto">
            <a:xfrm>
              <a:off x="1451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66" name="Rectangle 231"/>
            <p:cNvSpPr>
              <a:spLocks noChangeArrowheads="1"/>
            </p:cNvSpPr>
            <p:nvPr/>
          </p:nvSpPr>
          <p:spPr bwMode="auto">
            <a:xfrm>
              <a:off x="1493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67" name="Rectangle 232"/>
            <p:cNvSpPr>
              <a:spLocks noChangeArrowheads="1"/>
            </p:cNvSpPr>
            <p:nvPr/>
          </p:nvSpPr>
          <p:spPr bwMode="auto">
            <a:xfrm>
              <a:off x="1535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68" name="Rectangle 233"/>
            <p:cNvSpPr>
              <a:spLocks noChangeArrowheads="1"/>
            </p:cNvSpPr>
            <p:nvPr/>
          </p:nvSpPr>
          <p:spPr bwMode="auto">
            <a:xfrm>
              <a:off x="1576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69" name="Rectangle 234"/>
            <p:cNvSpPr>
              <a:spLocks noChangeArrowheads="1"/>
            </p:cNvSpPr>
            <p:nvPr/>
          </p:nvSpPr>
          <p:spPr bwMode="auto">
            <a:xfrm>
              <a:off x="1618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70" name="Rectangle 235"/>
            <p:cNvSpPr>
              <a:spLocks noChangeArrowheads="1"/>
            </p:cNvSpPr>
            <p:nvPr/>
          </p:nvSpPr>
          <p:spPr bwMode="auto">
            <a:xfrm>
              <a:off x="1660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71" name="Rectangle 236"/>
            <p:cNvSpPr>
              <a:spLocks noChangeArrowheads="1"/>
            </p:cNvSpPr>
            <p:nvPr/>
          </p:nvSpPr>
          <p:spPr bwMode="auto">
            <a:xfrm>
              <a:off x="1701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72" name="Rectangle 237"/>
            <p:cNvSpPr>
              <a:spLocks noChangeArrowheads="1"/>
            </p:cNvSpPr>
            <p:nvPr/>
          </p:nvSpPr>
          <p:spPr bwMode="auto">
            <a:xfrm>
              <a:off x="1743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73" name="Rectangle 238"/>
            <p:cNvSpPr>
              <a:spLocks noChangeArrowheads="1"/>
            </p:cNvSpPr>
            <p:nvPr/>
          </p:nvSpPr>
          <p:spPr bwMode="auto">
            <a:xfrm>
              <a:off x="1785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74" name="Rectangle 239"/>
            <p:cNvSpPr>
              <a:spLocks noChangeArrowheads="1"/>
            </p:cNvSpPr>
            <p:nvPr/>
          </p:nvSpPr>
          <p:spPr bwMode="auto">
            <a:xfrm>
              <a:off x="1826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75" name="Rectangle 240"/>
            <p:cNvSpPr>
              <a:spLocks noChangeArrowheads="1"/>
            </p:cNvSpPr>
            <p:nvPr/>
          </p:nvSpPr>
          <p:spPr bwMode="auto">
            <a:xfrm>
              <a:off x="1868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76" name="Rectangle 241"/>
            <p:cNvSpPr>
              <a:spLocks noChangeArrowheads="1"/>
            </p:cNvSpPr>
            <p:nvPr/>
          </p:nvSpPr>
          <p:spPr bwMode="auto">
            <a:xfrm>
              <a:off x="1910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77" name="Rectangle 242"/>
            <p:cNvSpPr>
              <a:spLocks noChangeArrowheads="1"/>
            </p:cNvSpPr>
            <p:nvPr/>
          </p:nvSpPr>
          <p:spPr bwMode="auto">
            <a:xfrm>
              <a:off x="1951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78" name="Rectangle 243"/>
            <p:cNvSpPr>
              <a:spLocks noChangeArrowheads="1"/>
            </p:cNvSpPr>
            <p:nvPr/>
          </p:nvSpPr>
          <p:spPr bwMode="auto">
            <a:xfrm>
              <a:off x="1993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79" name="Rectangle 244"/>
            <p:cNvSpPr>
              <a:spLocks noChangeArrowheads="1"/>
            </p:cNvSpPr>
            <p:nvPr/>
          </p:nvSpPr>
          <p:spPr bwMode="auto">
            <a:xfrm>
              <a:off x="2035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80" name="Rectangle 245"/>
            <p:cNvSpPr>
              <a:spLocks noChangeArrowheads="1"/>
            </p:cNvSpPr>
            <p:nvPr/>
          </p:nvSpPr>
          <p:spPr bwMode="auto">
            <a:xfrm>
              <a:off x="2077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81" name="Rectangle 246"/>
            <p:cNvSpPr>
              <a:spLocks noChangeArrowheads="1"/>
            </p:cNvSpPr>
            <p:nvPr/>
          </p:nvSpPr>
          <p:spPr bwMode="auto">
            <a:xfrm>
              <a:off x="2118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82" name="Rectangle 247"/>
            <p:cNvSpPr>
              <a:spLocks noChangeArrowheads="1"/>
            </p:cNvSpPr>
            <p:nvPr/>
          </p:nvSpPr>
          <p:spPr bwMode="auto">
            <a:xfrm>
              <a:off x="2160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83" name="Rectangle 248"/>
            <p:cNvSpPr>
              <a:spLocks noChangeArrowheads="1"/>
            </p:cNvSpPr>
            <p:nvPr/>
          </p:nvSpPr>
          <p:spPr bwMode="auto">
            <a:xfrm>
              <a:off x="2202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84" name="Rectangle 249"/>
            <p:cNvSpPr>
              <a:spLocks noChangeArrowheads="1"/>
            </p:cNvSpPr>
            <p:nvPr/>
          </p:nvSpPr>
          <p:spPr bwMode="auto">
            <a:xfrm>
              <a:off x="2243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85" name="Rectangle 250"/>
            <p:cNvSpPr>
              <a:spLocks noChangeArrowheads="1"/>
            </p:cNvSpPr>
            <p:nvPr/>
          </p:nvSpPr>
          <p:spPr bwMode="auto">
            <a:xfrm>
              <a:off x="2285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86" name="Rectangle 251"/>
            <p:cNvSpPr>
              <a:spLocks noChangeArrowheads="1"/>
            </p:cNvSpPr>
            <p:nvPr/>
          </p:nvSpPr>
          <p:spPr bwMode="auto">
            <a:xfrm>
              <a:off x="2327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87" name="Rectangle 252"/>
            <p:cNvSpPr>
              <a:spLocks noChangeArrowheads="1"/>
            </p:cNvSpPr>
            <p:nvPr/>
          </p:nvSpPr>
          <p:spPr bwMode="auto">
            <a:xfrm>
              <a:off x="2368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88" name="Rectangle 253"/>
            <p:cNvSpPr>
              <a:spLocks noChangeArrowheads="1"/>
            </p:cNvSpPr>
            <p:nvPr/>
          </p:nvSpPr>
          <p:spPr bwMode="auto">
            <a:xfrm>
              <a:off x="2410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89" name="Rectangle 254"/>
            <p:cNvSpPr>
              <a:spLocks noChangeArrowheads="1"/>
            </p:cNvSpPr>
            <p:nvPr/>
          </p:nvSpPr>
          <p:spPr bwMode="auto">
            <a:xfrm>
              <a:off x="2452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90" name="Rectangle 255"/>
            <p:cNvSpPr>
              <a:spLocks noChangeArrowheads="1"/>
            </p:cNvSpPr>
            <p:nvPr/>
          </p:nvSpPr>
          <p:spPr bwMode="auto">
            <a:xfrm>
              <a:off x="2493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91" name="Rectangle 256"/>
            <p:cNvSpPr>
              <a:spLocks noChangeArrowheads="1"/>
            </p:cNvSpPr>
            <p:nvPr/>
          </p:nvSpPr>
          <p:spPr bwMode="auto">
            <a:xfrm>
              <a:off x="2535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92" name="Rectangle 257"/>
            <p:cNvSpPr>
              <a:spLocks noChangeArrowheads="1"/>
            </p:cNvSpPr>
            <p:nvPr/>
          </p:nvSpPr>
          <p:spPr bwMode="auto">
            <a:xfrm>
              <a:off x="2577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93" name="Rectangle 258"/>
            <p:cNvSpPr>
              <a:spLocks noChangeArrowheads="1"/>
            </p:cNvSpPr>
            <p:nvPr/>
          </p:nvSpPr>
          <p:spPr bwMode="auto">
            <a:xfrm>
              <a:off x="2618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94" name="Rectangle 259"/>
            <p:cNvSpPr>
              <a:spLocks noChangeArrowheads="1"/>
            </p:cNvSpPr>
            <p:nvPr/>
          </p:nvSpPr>
          <p:spPr bwMode="auto">
            <a:xfrm>
              <a:off x="2660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95" name="Rectangle 260"/>
            <p:cNvSpPr>
              <a:spLocks noChangeArrowheads="1"/>
            </p:cNvSpPr>
            <p:nvPr/>
          </p:nvSpPr>
          <p:spPr bwMode="auto">
            <a:xfrm>
              <a:off x="2702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96" name="Rectangle 261"/>
            <p:cNvSpPr>
              <a:spLocks noChangeArrowheads="1"/>
            </p:cNvSpPr>
            <p:nvPr/>
          </p:nvSpPr>
          <p:spPr bwMode="auto">
            <a:xfrm>
              <a:off x="2743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97" name="Rectangle 262"/>
            <p:cNvSpPr>
              <a:spLocks noChangeArrowheads="1"/>
            </p:cNvSpPr>
            <p:nvPr/>
          </p:nvSpPr>
          <p:spPr bwMode="auto">
            <a:xfrm>
              <a:off x="2785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98" name="Rectangle 263"/>
            <p:cNvSpPr>
              <a:spLocks noChangeArrowheads="1"/>
            </p:cNvSpPr>
            <p:nvPr/>
          </p:nvSpPr>
          <p:spPr bwMode="auto">
            <a:xfrm>
              <a:off x="2827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699" name="Rectangle 264"/>
            <p:cNvSpPr>
              <a:spLocks noChangeArrowheads="1"/>
            </p:cNvSpPr>
            <p:nvPr/>
          </p:nvSpPr>
          <p:spPr bwMode="auto">
            <a:xfrm>
              <a:off x="2868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00" name="Rectangle 265"/>
            <p:cNvSpPr>
              <a:spLocks noChangeArrowheads="1"/>
            </p:cNvSpPr>
            <p:nvPr/>
          </p:nvSpPr>
          <p:spPr bwMode="auto">
            <a:xfrm>
              <a:off x="2910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01" name="Rectangle 266"/>
            <p:cNvSpPr>
              <a:spLocks noChangeArrowheads="1"/>
            </p:cNvSpPr>
            <p:nvPr/>
          </p:nvSpPr>
          <p:spPr bwMode="auto">
            <a:xfrm>
              <a:off x="2952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02" name="Rectangle 267"/>
            <p:cNvSpPr>
              <a:spLocks noChangeArrowheads="1"/>
            </p:cNvSpPr>
            <p:nvPr/>
          </p:nvSpPr>
          <p:spPr bwMode="auto">
            <a:xfrm>
              <a:off x="2993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03" name="Rectangle 268"/>
            <p:cNvSpPr>
              <a:spLocks noChangeArrowheads="1"/>
            </p:cNvSpPr>
            <p:nvPr/>
          </p:nvSpPr>
          <p:spPr bwMode="auto">
            <a:xfrm>
              <a:off x="3035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04" name="Rectangle 269"/>
            <p:cNvSpPr>
              <a:spLocks noChangeArrowheads="1"/>
            </p:cNvSpPr>
            <p:nvPr/>
          </p:nvSpPr>
          <p:spPr bwMode="auto">
            <a:xfrm>
              <a:off x="3077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05" name="Rectangle 270"/>
            <p:cNvSpPr>
              <a:spLocks noChangeArrowheads="1"/>
            </p:cNvSpPr>
            <p:nvPr/>
          </p:nvSpPr>
          <p:spPr bwMode="auto">
            <a:xfrm>
              <a:off x="3119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06" name="Rectangle 271"/>
            <p:cNvSpPr>
              <a:spLocks noChangeArrowheads="1"/>
            </p:cNvSpPr>
            <p:nvPr/>
          </p:nvSpPr>
          <p:spPr bwMode="auto">
            <a:xfrm>
              <a:off x="3160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07" name="Rectangle 272"/>
            <p:cNvSpPr>
              <a:spLocks noChangeArrowheads="1"/>
            </p:cNvSpPr>
            <p:nvPr/>
          </p:nvSpPr>
          <p:spPr bwMode="auto">
            <a:xfrm>
              <a:off x="3202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08" name="Rectangle 273"/>
            <p:cNvSpPr>
              <a:spLocks noChangeArrowheads="1"/>
            </p:cNvSpPr>
            <p:nvPr/>
          </p:nvSpPr>
          <p:spPr bwMode="auto">
            <a:xfrm>
              <a:off x="3244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09" name="Rectangle 274"/>
            <p:cNvSpPr>
              <a:spLocks noChangeArrowheads="1"/>
            </p:cNvSpPr>
            <p:nvPr/>
          </p:nvSpPr>
          <p:spPr bwMode="auto">
            <a:xfrm>
              <a:off x="3285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10" name="Rectangle 275"/>
            <p:cNvSpPr>
              <a:spLocks noChangeArrowheads="1"/>
            </p:cNvSpPr>
            <p:nvPr/>
          </p:nvSpPr>
          <p:spPr bwMode="auto">
            <a:xfrm>
              <a:off x="3327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11" name="Rectangle 276"/>
            <p:cNvSpPr>
              <a:spLocks noChangeArrowheads="1"/>
            </p:cNvSpPr>
            <p:nvPr/>
          </p:nvSpPr>
          <p:spPr bwMode="auto">
            <a:xfrm>
              <a:off x="3369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12" name="Rectangle 277"/>
            <p:cNvSpPr>
              <a:spLocks noChangeArrowheads="1"/>
            </p:cNvSpPr>
            <p:nvPr/>
          </p:nvSpPr>
          <p:spPr bwMode="auto">
            <a:xfrm>
              <a:off x="3410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13" name="Rectangle 278"/>
            <p:cNvSpPr>
              <a:spLocks noChangeArrowheads="1"/>
            </p:cNvSpPr>
            <p:nvPr/>
          </p:nvSpPr>
          <p:spPr bwMode="auto">
            <a:xfrm>
              <a:off x="3452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14" name="Rectangle 279"/>
            <p:cNvSpPr>
              <a:spLocks noChangeArrowheads="1"/>
            </p:cNvSpPr>
            <p:nvPr/>
          </p:nvSpPr>
          <p:spPr bwMode="auto">
            <a:xfrm>
              <a:off x="3494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15" name="Rectangle 280"/>
            <p:cNvSpPr>
              <a:spLocks noChangeArrowheads="1"/>
            </p:cNvSpPr>
            <p:nvPr/>
          </p:nvSpPr>
          <p:spPr bwMode="auto">
            <a:xfrm>
              <a:off x="3535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16" name="Rectangle 281"/>
            <p:cNvSpPr>
              <a:spLocks noChangeArrowheads="1"/>
            </p:cNvSpPr>
            <p:nvPr/>
          </p:nvSpPr>
          <p:spPr bwMode="auto">
            <a:xfrm>
              <a:off x="3577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17" name="Rectangle 282"/>
            <p:cNvSpPr>
              <a:spLocks noChangeArrowheads="1"/>
            </p:cNvSpPr>
            <p:nvPr/>
          </p:nvSpPr>
          <p:spPr bwMode="auto">
            <a:xfrm>
              <a:off x="3619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18" name="Rectangle 283"/>
            <p:cNvSpPr>
              <a:spLocks noChangeArrowheads="1"/>
            </p:cNvSpPr>
            <p:nvPr/>
          </p:nvSpPr>
          <p:spPr bwMode="auto">
            <a:xfrm>
              <a:off x="3660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19" name="Rectangle 284"/>
            <p:cNvSpPr>
              <a:spLocks noChangeArrowheads="1"/>
            </p:cNvSpPr>
            <p:nvPr/>
          </p:nvSpPr>
          <p:spPr bwMode="auto">
            <a:xfrm>
              <a:off x="3702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20" name="Rectangle 285"/>
            <p:cNvSpPr>
              <a:spLocks noChangeArrowheads="1"/>
            </p:cNvSpPr>
            <p:nvPr/>
          </p:nvSpPr>
          <p:spPr bwMode="auto">
            <a:xfrm>
              <a:off x="3744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21" name="Rectangle 286"/>
            <p:cNvSpPr>
              <a:spLocks noChangeArrowheads="1"/>
            </p:cNvSpPr>
            <p:nvPr/>
          </p:nvSpPr>
          <p:spPr bwMode="auto">
            <a:xfrm>
              <a:off x="3785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22" name="Rectangle 287"/>
            <p:cNvSpPr>
              <a:spLocks noChangeArrowheads="1"/>
            </p:cNvSpPr>
            <p:nvPr/>
          </p:nvSpPr>
          <p:spPr bwMode="auto">
            <a:xfrm>
              <a:off x="3827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23" name="Rectangle 288"/>
            <p:cNvSpPr>
              <a:spLocks noChangeArrowheads="1"/>
            </p:cNvSpPr>
            <p:nvPr/>
          </p:nvSpPr>
          <p:spPr bwMode="auto">
            <a:xfrm>
              <a:off x="3869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24" name="Rectangle 289"/>
            <p:cNvSpPr>
              <a:spLocks noChangeArrowheads="1"/>
            </p:cNvSpPr>
            <p:nvPr/>
          </p:nvSpPr>
          <p:spPr bwMode="auto">
            <a:xfrm>
              <a:off x="3910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25" name="Rectangle 290"/>
            <p:cNvSpPr>
              <a:spLocks noChangeArrowheads="1"/>
            </p:cNvSpPr>
            <p:nvPr/>
          </p:nvSpPr>
          <p:spPr bwMode="auto">
            <a:xfrm>
              <a:off x="3952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26" name="Rectangle 291"/>
            <p:cNvSpPr>
              <a:spLocks noChangeArrowheads="1"/>
            </p:cNvSpPr>
            <p:nvPr/>
          </p:nvSpPr>
          <p:spPr bwMode="auto">
            <a:xfrm>
              <a:off x="3994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27" name="Rectangle 292"/>
            <p:cNvSpPr>
              <a:spLocks noChangeArrowheads="1"/>
            </p:cNvSpPr>
            <p:nvPr/>
          </p:nvSpPr>
          <p:spPr bwMode="auto">
            <a:xfrm>
              <a:off x="4035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28" name="Rectangle 293"/>
            <p:cNvSpPr>
              <a:spLocks noChangeArrowheads="1"/>
            </p:cNvSpPr>
            <p:nvPr/>
          </p:nvSpPr>
          <p:spPr bwMode="auto">
            <a:xfrm>
              <a:off x="4077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29" name="Rectangle 294"/>
            <p:cNvSpPr>
              <a:spLocks noChangeArrowheads="1"/>
            </p:cNvSpPr>
            <p:nvPr/>
          </p:nvSpPr>
          <p:spPr bwMode="auto">
            <a:xfrm>
              <a:off x="4119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30" name="Rectangle 295"/>
            <p:cNvSpPr>
              <a:spLocks noChangeArrowheads="1"/>
            </p:cNvSpPr>
            <p:nvPr/>
          </p:nvSpPr>
          <p:spPr bwMode="auto">
            <a:xfrm>
              <a:off x="4161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31" name="Rectangle 296"/>
            <p:cNvSpPr>
              <a:spLocks noChangeArrowheads="1"/>
            </p:cNvSpPr>
            <p:nvPr/>
          </p:nvSpPr>
          <p:spPr bwMode="auto">
            <a:xfrm>
              <a:off x="4202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32" name="Rectangle 297"/>
            <p:cNvSpPr>
              <a:spLocks noChangeArrowheads="1"/>
            </p:cNvSpPr>
            <p:nvPr/>
          </p:nvSpPr>
          <p:spPr bwMode="auto">
            <a:xfrm>
              <a:off x="4244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33" name="Rectangle 298"/>
            <p:cNvSpPr>
              <a:spLocks noChangeArrowheads="1"/>
            </p:cNvSpPr>
            <p:nvPr/>
          </p:nvSpPr>
          <p:spPr bwMode="auto">
            <a:xfrm>
              <a:off x="4286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34" name="Rectangle 299"/>
            <p:cNvSpPr>
              <a:spLocks noChangeArrowheads="1"/>
            </p:cNvSpPr>
            <p:nvPr/>
          </p:nvSpPr>
          <p:spPr bwMode="auto">
            <a:xfrm>
              <a:off x="4327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35" name="Rectangle 300"/>
            <p:cNvSpPr>
              <a:spLocks noChangeArrowheads="1"/>
            </p:cNvSpPr>
            <p:nvPr/>
          </p:nvSpPr>
          <p:spPr bwMode="auto">
            <a:xfrm>
              <a:off x="4369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36" name="Rectangle 301"/>
            <p:cNvSpPr>
              <a:spLocks noChangeArrowheads="1"/>
            </p:cNvSpPr>
            <p:nvPr/>
          </p:nvSpPr>
          <p:spPr bwMode="auto">
            <a:xfrm>
              <a:off x="4411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37" name="Rectangle 302"/>
            <p:cNvSpPr>
              <a:spLocks noChangeArrowheads="1"/>
            </p:cNvSpPr>
            <p:nvPr/>
          </p:nvSpPr>
          <p:spPr bwMode="auto">
            <a:xfrm>
              <a:off x="4452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38" name="Rectangle 303"/>
            <p:cNvSpPr>
              <a:spLocks noChangeArrowheads="1"/>
            </p:cNvSpPr>
            <p:nvPr/>
          </p:nvSpPr>
          <p:spPr bwMode="auto">
            <a:xfrm>
              <a:off x="4494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39" name="Rectangle 304"/>
            <p:cNvSpPr>
              <a:spLocks noChangeArrowheads="1"/>
            </p:cNvSpPr>
            <p:nvPr/>
          </p:nvSpPr>
          <p:spPr bwMode="auto">
            <a:xfrm>
              <a:off x="4536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40" name="Rectangle 305"/>
            <p:cNvSpPr>
              <a:spLocks noChangeArrowheads="1"/>
            </p:cNvSpPr>
            <p:nvPr/>
          </p:nvSpPr>
          <p:spPr bwMode="auto">
            <a:xfrm>
              <a:off x="4577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41" name="Rectangle 306"/>
            <p:cNvSpPr>
              <a:spLocks noChangeArrowheads="1"/>
            </p:cNvSpPr>
            <p:nvPr/>
          </p:nvSpPr>
          <p:spPr bwMode="auto">
            <a:xfrm>
              <a:off x="4619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42" name="Rectangle 307"/>
            <p:cNvSpPr>
              <a:spLocks noChangeArrowheads="1"/>
            </p:cNvSpPr>
            <p:nvPr/>
          </p:nvSpPr>
          <p:spPr bwMode="auto">
            <a:xfrm>
              <a:off x="4661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43" name="Rectangle 308"/>
            <p:cNvSpPr>
              <a:spLocks noChangeArrowheads="1"/>
            </p:cNvSpPr>
            <p:nvPr/>
          </p:nvSpPr>
          <p:spPr bwMode="auto">
            <a:xfrm>
              <a:off x="4702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44" name="Rectangle 309"/>
            <p:cNvSpPr>
              <a:spLocks noChangeArrowheads="1"/>
            </p:cNvSpPr>
            <p:nvPr/>
          </p:nvSpPr>
          <p:spPr bwMode="auto">
            <a:xfrm>
              <a:off x="4744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45" name="Rectangle 310"/>
            <p:cNvSpPr>
              <a:spLocks noChangeArrowheads="1"/>
            </p:cNvSpPr>
            <p:nvPr/>
          </p:nvSpPr>
          <p:spPr bwMode="auto">
            <a:xfrm>
              <a:off x="4786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46" name="Rectangle 311"/>
            <p:cNvSpPr>
              <a:spLocks noChangeArrowheads="1"/>
            </p:cNvSpPr>
            <p:nvPr/>
          </p:nvSpPr>
          <p:spPr bwMode="auto">
            <a:xfrm>
              <a:off x="4827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47" name="Rectangle 312"/>
            <p:cNvSpPr>
              <a:spLocks noChangeArrowheads="1"/>
            </p:cNvSpPr>
            <p:nvPr/>
          </p:nvSpPr>
          <p:spPr bwMode="auto">
            <a:xfrm>
              <a:off x="4869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48" name="Rectangle 313"/>
            <p:cNvSpPr>
              <a:spLocks noChangeArrowheads="1"/>
            </p:cNvSpPr>
            <p:nvPr/>
          </p:nvSpPr>
          <p:spPr bwMode="auto">
            <a:xfrm>
              <a:off x="4911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49" name="Rectangle 314"/>
            <p:cNvSpPr>
              <a:spLocks noChangeArrowheads="1"/>
            </p:cNvSpPr>
            <p:nvPr/>
          </p:nvSpPr>
          <p:spPr bwMode="auto">
            <a:xfrm>
              <a:off x="4952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50" name="Rectangle 315"/>
            <p:cNvSpPr>
              <a:spLocks noChangeArrowheads="1"/>
            </p:cNvSpPr>
            <p:nvPr/>
          </p:nvSpPr>
          <p:spPr bwMode="auto">
            <a:xfrm>
              <a:off x="4994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51" name="Rectangle 316"/>
            <p:cNvSpPr>
              <a:spLocks noChangeArrowheads="1"/>
            </p:cNvSpPr>
            <p:nvPr/>
          </p:nvSpPr>
          <p:spPr bwMode="auto">
            <a:xfrm>
              <a:off x="5036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52" name="Rectangle 317"/>
            <p:cNvSpPr>
              <a:spLocks noChangeArrowheads="1"/>
            </p:cNvSpPr>
            <p:nvPr/>
          </p:nvSpPr>
          <p:spPr bwMode="auto">
            <a:xfrm>
              <a:off x="5077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53" name="Rectangle 318"/>
            <p:cNvSpPr>
              <a:spLocks noChangeArrowheads="1"/>
            </p:cNvSpPr>
            <p:nvPr/>
          </p:nvSpPr>
          <p:spPr bwMode="auto">
            <a:xfrm>
              <a:off x="5119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54" name="Rectangle 319"/>
            <p:cNvSpPr>
              <a:spLocks noChangeArrowheads="1"/>
            </p:cNvSpPr>
            <p:nvPr/>
          </p:nvSpPr>
          <p:spPr bwMode="auto">
            <a:xfrm>
              <a:off x="5161" y="2698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55" name="Rectangle 320"/>
            <p:cNvSpPr>
              <a:spLocks noChangeArrowheads="1"/>
            </p:cNvSpPr>
            <p:nvPr/>
          </p:nvSpPr>
          <p:spPr bwMode="auto">
            <a:xfrm>
              <a:off x="5202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56" name="Rectangle 321"/>
            <p:cNvSpPr>
              <a:spLocks noChangeArrowheads="1"/>
            </p:cNvSpPr>
            <p:nvPr/>
          </p:nvSpPr>
          <p:spPr bwMode="auto">
            <a:xfrm>
              <a:off x="5244" y="2698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757" name="Rectangle 322"/>
            <p:cNvSpPr>
              <a:spLocks noChangeArrowheads="1"/>
            </p:cNvSpPr>
            <p:nvPr/>
          </p:nvSpPr>
          <p:spPr bwMode="auto">
            <a:xfrm>
              <a:off x="565" y="2629"/>
              <a:ext cx="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i="1">
                  <a:solidFill>
                    <a:srgbClr val="000000"/>
                  </a:solidFill>
                </a:rPr>
                <a:t>I</a:t>
              </a:r>
              <a:endParaRPr lang="en-US" altLang="en-US" sz="1500" i="1"/>
            </a:p>
          </p:txBody>
        </p:sp>
        <p:sp>
          <p:nvSpPr>
            <p:cNvPr id="103758" name="Rectangle 323"/>
            <p:cNvSpPr>
              <a:spLocks noChangeArrowheads="1"/>
            </p:cNvSpPr>
            <p:nvPr/>
          </p:nvSpPr>
          <p:spPr bwMode="auto">
            <a:xfrm>
              <a:off x="428" y="1875"/>
              <a:ext cx="18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i="1" dirty="0">
                  <a:solidFill>
                    <a:srgbClr val="000000"/>
                  </a:solidFill>
                </a:rPr>
                <a:t>L+I</a:t>
              </a:r>
              <a:endParaRPr lang="en-US" altLang="en-US" sz="1500" dirty="0"/>
            </a:p>
          </p:txBody>
        </p:sp>
        <p:sp>
          <p:nvSpPr>
            <p:cNvPr id="103759" name="Rectangle 324"/>
            <p:cNvSpPr>
              <a:spLocks noChangeArrowheads="1"/>
            </p:cNvSpPr>
            <p:nvPr/>
          </p:nvSpPr>
          <p:spPr bwMode="auto">
            <a:xfrm>
              <a:off x="218" y="2216"/>
              <a:ext cx="3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Bucket</a:t>
              </a:r>
              <a:endParaRPr lang="en-US" altLang="en-US" sz="1500"/>
            </a:p>
          </p:txBody>
        </p:sp>
        <p:sp>
          <p:nvSpPr>
            <p:cNvPr id="103760" name="Rectangle 325"/>
            <p:cNvSpPr>
              <a:spLocks noChangeArrowheads="1"/>
            </p:cNvSpPr>
            <p:nvPr/>
          </p:nvSpPr>
          <p:spPr bwMode="auto">
            <a:xfrm>
              <a:off x="211" y="2366"/>
              <a:ext cx="4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</a:rPr>
                <a:t>content</a:t>
              </a:r>
              <a:endParaRPr lang="en-US" altLang="en-US" sz="1500" dirty="0"/>
            </a:p>
          </p:txBody>
        </p:sp>
        <p:sp>
          <p:nvSpPr>
            <p:cNvPr id="103761" name="Rectangle 326"/>
            <p:cNvSpPr>
              <a:spLocks noChangeArrowheads="1"/>
            </p:cNvSpPr>
            <p:nvPr/>
          </p:nvSpPr>
          <p:spPr bwMode="auto">
            <a:xfrm>
              <a:off x="5163" y="1530"/>
              <a:ext cx="28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Time</a:t>
              </a:r>
              <a:endParaRPr lang="en-US" altLang="en-US" sz="1500"/>
            </a:p>
          </p:txBody>
        </p:sp>
        <p:sp>
          <p:nvSpPr>
            <p:cNvPr id="103762" name="Rectangle 327"/>
            <p:cNvSpPr>
              <a:spLocks noChangeArrowheads="1"/>
            </p:cNvSpPr>
            <p:nvPr/>
          </p:nvSpPr>
          <p:spPr bwMode="auto">
            <a:xfrm>
              <a:off x="5163" y="3276"/>
              <a:ext cx="28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Time</a:t>
              </a:r>
              <a:endParaRPr lang="en-US" altLang="en-US" sz="1500"/>
            </a:p>
          </p:txBody>
        </p:sp>
        <p:sp>
          <p:nvSpPr>
            <p:cNvPr id="103763" name="Rectangle 328"/>
            <p:cNvSpPr>
              <a:spLocks noChangeArrowheads="1"/>
            </p:cNvSpPr>
            <p:nvPr/>
          </p:nvSpPr>
          <p:spPr bwMode="auto">
            <a:xfrm>
              <a:off x="269" y="1032"/>
              <a:ext cx="3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Packet</a:t>
              </a:r>
              <a:endParaRPr lang="en-US" altLang="en-US" sz="1500"/>
            </a:p>
          </p:txBody>
        </p:sp>
        <p:sp>
          <p:nvSpPr>
            <p:cNvPr id="103764" name="Rectangle 329"/>
            <p:cNvSpPr>
              <a:spLocks noChangeArrowheads="1"/>
            </p:cNvSpPr>
            <p:nvPr/>
          </p:nvSpPr>
          <p:spPr bwMode="auto">
            <a:xfrm>
              <a:off x="287" y="1181"/>
              <a:ext cx="3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arrival</a:t>
              </a:r>
              <a:endParaRPr lang="en-US" altLang="en-US" sz="1500"/>
            </a:p>
          </p:txBody>
        </p:sp>
        <p:sp>
          <p:nvSpPr>
            <p:cNvPr id="103765" name="Rectangle 330"/>
            <p:cNvSpPr>
              <a:spLocks noChangeArrowheads="1"/>
            </p:cNvSpPr>
            <p:nvPr/>
          </p:nvSpPr>
          <p:spPr bwMode="auto">
            <a:xfrm>
              <a:off x="2266" y="829"/>
              <a:ext cx="8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Nonconforming</a:t>
              </a:r>
              <a:endParaRPr lang="en-US" altLang="en-US" sz="1500"/>
            </a:p>
          </p:txBody>
        </p:sp>
        <p:sp>
          <p:nvSpPr>
            <p:cNvPr id="103766" name="Rectangle 331"/>
            <p:cNvSpPr>
              <a:spLocks noChangeArrowheads="1"/>
            </p:cNvSpPr>
            <p:nvPr/>
          </p:nvSpPr>
          <p:spPr bwMode="auto">
            <a:xfrm>
              <a:off x="936" y="3339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*</a:t>
              </a:r>
              <a:endParaRPr lang="en-US" altLang="en-US" sz="1500"/>
            </a:p>
          </p:txBody>
        </p:sp>
        <p:sp>
          <p:nvSpPr>
            <p:cNvPr id="103767" name="Rectangle 332"/>
            <p:cNvSpPr>
              <a:spLocks noChangeArrowheads="1"/>
            </p:cNvSpPr>
            <p:nvPr/>
          </p:nvSpPr>
          <p:spPr bwMode="auto">
            <a:xfrm>
              <a:off x="1071" y="3339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*</a:t>
              </a:r>
              <a:endParaRPr lang="en-US" altLang="en-US" sz="1500"/>
            </a:p>
          </p:txBody>
        </p:sp>
        <p:sp>
          <p:nvSpPr>
            <p:cNvPr id="103768" name="Rectangle 333"/>
            <p:cNvSpPr>
              <a:spLocks noChangeArrowheads="1"/>
            </p:cNvSpPr>
            <p:nvPr/>
          </p:nvSpPr>
          <p:spPr bwMode="auto">
            <a:xfrm>
              <a:off x="1436" y="3339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*</a:t>
              </a:r>
              <a:endParaRPr lang="en-US" altLang="en-US" sz="1500"/>
            </a:p>
          </p:txBody>
        </p:sp>
        <p:sp>
          <p:nvSpPr>
            <p:cNvPr id="103769" name="Rectangle 334"/>
            <p:cNvSpPr>
              <a:spLocks noChangeArrowheads="1"/>
            </p:cNvSpPr>
            <p:nvPr/>
          </p:nvSpPr>
          <p:spPr bwMode="auto">
            <a:xfrm>
              <a:off x="1822" y="3339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*</a:t>
              </a:r>
              <a:endParaRPr lang="en-US" altLang="en-US" sz="1500"/>
            </a:p>
          </p:txBody>
        </p:sp>
        <p:sp>
          <p:nvSpPr>
            <p:cNvPr id="103770" name="Rectangle 335"/>
            <p:cNvSpPr>
              <a:spLocks noChangeArrowheads="1"/>
            </p:cNvSpPr>
            <p:nvPr/>
          </p:nvSpPr>
          <p:spPr bwMode="auto">
            <a:xfrm>
              <a:off x="2686" y="3339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*</a:t>
              </a:r>
              <a:endParaRPr lang="en-US" altLang="en-US" sz="1500"/>
            </a:p>
          </p:txBody>
        </p:sp>
        <p:sp>
          <p:nvSpPr>
            <p:cNvPr id="103771" name="Rectangle 336"/>
            <p:cNvSpPr>
              <a:spLocks noChangeArrowheads="1"/>
            </p:cNvSpPr>
            <p:nvPr/>
          </p:nvSpPr>
          <p:spPr bwMode="auto">
            <a:xfrm>
              <a:off x="3572" y="3339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*</a:t>
              </a:r>
              <a:endParaRPr lang="en-US" altLang="en-US" sz="1500"/>
            </a:p>
          </p:txBody>
        </p:sp>
        <p:sp>
          <p:nvSpPr>
            <p:cNvPr id="103772" name="Rectangle 337"/>
            <p:cNvSpPr>
              <a:spLocks noChangeArrowheads="1"/>
            </p:cNvSpPr>
            <p:nvPr/>
          </p:nvSpPr>
          <p:spPr bwMode="auto">
            <a:xfrm>
              <a:off x="3676" y="3339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*</a:t>
              </a:r>
              <a:endParaRPr lang="en-US" altLang="en-US" sz="1500"/>
            </a:p>
          </p:txBody>
        </p:sp>
        <p:sp>
          <p:nvSpPr>
            <p:cNvPr id="103773" name="Rectangle 338"/>
            <p:cNvSpPr>
              <a:spLocks noChangeArrowheads="1"/>
            </p:cNvSpPr>
            <p:nvPr/>
          </p:nvSpPr>
          <p:spPr bwMode="auto">
            <a:xfrm>
              <a:off x="4437" y="3339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*</a:t>
              </a:r>
              <a:endParaRPr lang="en-US" altLang="en-US" sz="1500"/>
            </a:p>
          </p:txBody>
        </p:sp>
        <p:sp>
          <p:nvSpPr>
            <p:cNvPr id="103774" name="Rectangle 339"/>
            <p:cNvSpPr>
              <a:spLocks noChangeArrowheads="1"/>
            </p:cNvSpPr>
            <p:nvPr/>
          </p:nvSpPr>
          <p:spPr bwMode="auto">
            <a:xfrm>
              <a:off x="3812" y="3339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*</a:t>
              </a:r>
              <a:endParaRPr lang="en-US" altLang="en-US" sz="1500"/>
            </a:p>
          </p:txBody>
        </p:sp>
        <p:sp>
          <p:nvSpPr>
            <p:cNvPr id="103775" name="Line 340"/>
            <p:cNvSpPr>
              <a:spLocks noChangeShapeType="1"/>
            </p:cNvSpPr>
            <p:nvPr/>
          </p:nvSpPr>
          <p:spPr bwMode="auto">
            <a:xfrm flipH="1">
              <a:off x="2160" y="972"/>
              <a:ext cx="132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427" name="Text Box 342"/>
          <p:cNvSpPr txBox="1">
            <a:spLocks noChangeArrowheads="1"/>
          </p:cNvSpPr>
          <p:nvPr/>
        </p:nvSpPr>
        <p:spPr bwMode="auto">
          <a:xfrm>
            <a:off x="1327548" y="841773"/>
            <a:ext cx="109812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500" i="1"/>
              <a:t>I </a:t>
            </a:r>
            <a:r>
              <a:rPr lang="en-US" altLang="en-US" sz="1500"/>
              <a:t>= 4  </a:t>
            </a:r>
            <a:r>
              <a:rPr lang="en-US" altLang="en-US" sz="1500" i="1"/>
              <a:t>L </a:t>
            </a:r>
            <a:r>
              <a:rPr lang="en-US" altLang="en-US" sz="1500"/>
              <a:t>= 6</a:t>
            </a:r>
          </a:p>
        </p:txBody>
      </p:sp>
      <p:sp>
        <p:nvSpPr>
          <p:cNvPr id="103428" name="Line 343"/>
          <p:cNvSpPr>
            <a:spLocks noChangeShapeType="1"/>
          </p:cNvSpPr>
          <p:nvPr/>
        </p:nvSpPr>
        <p:spPr bwMode="auto">
          <a:xfrm flipH="1">
            <a:off x="3633787" y="2127647"/>
            <a:ext cx="5954" cy="5762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9" name="Line 344"/>
          <p:cNvSpPr>
            <a:spLocks noChangeShapeType="1"/>
          </p:cNvSpPr>
          <p:nvPr/>
        </p:nvSpPr>
        <p:spPr bwMode="auto">
          <a:xfrm>
            <a:off x="3627835" y="984647"/>
            <a:ext cx="5953" cy="2852738"/>
          </a:xfrm>
          <a:prstGeom prst="line">
            <a:avLst/>
          </a:prstGeom>
          <a:noFill/>
          <a:ln w="1905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345"/>
          <p:cNvSpPr>
            <a:spLocks noChangeShapeType="1"/>
          </p:cNvSpPr>
          <p:nvPr/>
        </p:nvSpPr>
        <p:spPr bwMode="auto">
          <a:xfrm>
            <a:off x="5843587" y="1009650"/>
            <a:ext cx="5954" cy="2852738"/>
          </a:xfrm>
          <a:prstGeom prst="line">
            <a:avLst/>
          </a:prstGeom>
          <a:noFill/>
          <a:ln w="1905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346"/>
          <p:cNvSpPr>
            <a:spLocks noChangeShapeType="1"/>
          </p:cNvSpPr>
          <p:nvPr/>
        </p:nvSpPr>
        <p:spPr bwMode="auto">
          <a:xfrm flipH="1">
            <a:off x="5843587" y="1831181"/>
            <a:ext cx="5954" cy="5762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347"/>
          <p:cNvSpPr txBox="1">
            <a:spLocks noChangeArrowheads="1"/>
          </p:cNvSpPr>
          <p:nvPr/>
        </p:nvSpPr>
        <p:spPr bwMode="auto">
          <a:xfrm>
            <a:off x="1262972" y="4094977"/>
            <a:ext cx="540781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Clr>
                <a:schemeClr val="bg1"/>
              </a:buClr>
            </a:pPr>
            <a:r>
              <a:rPr lang="en-US" altLang="en-US" sz="1500"/>
              <a:t>Non-conforming packets not allowed into bucket &amp; hence not included in calculations</a:t>
            </a:r>
          </a:p>
        </p:txBody>
      </p:sp>
      <p:sp>
        <p:nvSpPr>
          <p:cNvPr id="103433" name="Rectangle 348"/>
          <p:cNvSpPr>
            <a:spLocks noGrp="1" noChangeArrowheads="1"/>
          </p:cNvSpPr>
          <p:nvPr>
            <p:ph type="title"/>
          </p:nvPr>
        </p:nvSpPr>
        <p:spPr>
          <a:xfrm>
            <a:off x="766482" y="91679"/>
            <a:ext cx="6377268" cy="683419"/>
          </a:xfrm>
        </p:spPr>
        <p:txBody>
          <a:bodyPr/>
          <a:lstStyle/>
          <a:p>
            <a:pPr eaLnBrk="1" hangingPunct="1"/>
            <a:r>
              <a:rPr lang="en-US" altLang="en-US"/>
              <a:t>Summary: Leaky </a:t>
            </a:r>
            <a:r>
              <a:rPr lang="en-US" altLang="en-US" dirty="0"/>
              <a:t>Bucket Example</a:t>
            </a:r>
          </a:p>
        </p:txBody>
      </p:sp>
      <p:sp>
        <p:nvSpPr>
          <p:cNvPr id="103434" name="Text Box 349"/>
          <p:cNvSpPr txBox="1">
            <a:spLocks noChangeArrowheads="1"/>
          </p:cNvSpPr>
          <p:nvPr/>
        </p:nvSpPr>
        <p:spPr bwMode="auto">
          <a:xfrm>
            <a:off x="4354396" y="4392305"/>
            <a:ext cx="35365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500" dirty="0">
                <a:solidFill>
                  <a:srgbClr val="0000CC"/>
                </a:solidFill>
              </a:rPr>
              <a:t>maximum burst size (MBS = 3 packets)</a:t>
            </a:r>
          </a:p>
        </p:txBody>
      </p:sp>
      <p:sp>
        <p:nvSpPr>
          <p:cNvPr id="2" name="Rectangle 1"/>
          <p:cNvSpPr/>
          <p:nvPr/>
        </p:nvSpPr>
        <p:spPr>
          <a:xfrm>
            <a:off x="2134908" y="1532423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>
                <a:solidFill>
                  <a:srgbClr val="000000"/>
                </a:solidFill>
              </a:rPr>
              <a:t>t1</a:t>
            </a:r>
            <a:endParaRPr lang="en-US" altLang="en-US" sz="1400" dirty="0"/>
          </a:p>
        </p:txBody>
      </p:sp>
      <p:sp>
        <p:nvSpPr>
          <p:cNvPr id="353" name="Rectangle 352"/>
          <p:cNvSpPr/>
          <p:nvPr/>
        </p:nvSpPr>
        <p:spPr>
          <a:xfrm>
            <a:off x="2112497" y="3769108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>
                <a:solidFill>
                  <a:srgbClr val="000000"/>
                </a:solidFill>
              </a:rPr>
              <a:t>t1</a:t>
            </a:r>
            <a:endParaRPr lang="en-US" altLang="en-US" sz="1400" dirty="0"/>
          </a:p>
        </p:txBody>
      </p:sp>
      <p:sp>
        <p:nvSpPr>
          <p:cNvPr id="355" name="Rectangle 354"/>
          <p:cNvSpPr/>
          <p:nvPr/>
        </p:nvSpPr>
        <p:spPr>
          <a:xfrm>
            <a:off x="3475127" y="3787038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>
                <a:solidFill>
                  <a:srgbClr val="000000"/>
                </a:solidFill>
              </a:rPr>
              <a:t>t5</a:t>
            </a:r>
            <a:endParaRPr lang="en-US" altLang="en-US" sz="1400" dirty="0"/>
          </a:p>
        </p:txBody>
      </p:sp>
      <p:sp>
        <p:nvSpPr>
          <p:cNvPr id="356" name="Rectangle 355"/>
          <p:cNvSpPr/>
          <p:nvPr/>
        </p:nvSpPr>
        <p:spPr>
          <a:xfrm>
            <a:off x="3519951" y="1653448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>
                <a:solidFill>
                  <a:srgbClr val="000000"/>
                </a:solidFill>
              </a:rPr>
              <a:t>t5</a:t>
            </a:r>
            <a:endParaRPr lang="en-US" altLang="en-US" sz="1400" dirty="0"/>
          </a:p>
        </p:txBody>
      </p:sp>
      <p:sp>
        <p:nvSpPr>
          <p:cNvPr id="357" name="Rectangle 356"/>
          <p:cNvSpPr/>
          <p:nvPr/>
        </p:nvSpPr>
        <p:spPr>
          <a:xfrm>
            <a:off x="5268061" y="3751180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t7</a:t>
            </a:r>
            <a:endParaRPr lang="en-US" altLang="en-US" sz="1400" dirty="0"/>
          </a:p>
        </p:txBody>
      </p:sp>
      <p:sp>
        <p:nvSpPr>
          <p:cNvPr id="360" name="Rectangle 359"/>
          <p:cNvSpPr/>
          <p:nvPr/>
        </p:nvSpPr>
        <p:spPr>
          <a:xfrm>
            <a:off x="5259097" y="1657931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t7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1682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/>
              <a:t>Unit 03.04.04</a:t>
            </a:r>
            <a:br>
              <a:rPr lang="en-US" altLang="zh-CN" sz="2000" dirty="0"/>
            </a:br>
            <a:r>
              <a:rPr lang="en-US" altLang="zh-CN" sz="2000" dirty="0"/>
              <a:t>CS 5220: </a:t>
            </a:r>
            <a:br>
              <a:rPr lang="en-US" altLang="zh-CN" sz="2000" dirty="0"/>
            </a:br>
            <a:r>
              <a:rPr lang="en-US" altLang="zh-CN" sz="2000" dirty="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Traffic Shaping by Token Bucket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42"/>
          <p:cNvSpPr>
            <a:spLocks noChangeArrowheads="1"/>
          </p:cNvSpPr>
          <p:nvPr/>
        </p:nvSpPr>
        <p:spPr bwMode="auto">
          <a:xfrm>
            <a:off x="426928" y="107444"/>
            <a:ext cx="4976471" cy="63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925" b="1">
                <a:solidFill>
                  <a:schemeClr val="tx2"/>
                </a:solidFill>
              </a:rPr>
              <a:t>Flow-level Traffic </a:t>
            </a:r>
            <a:r>
              <a:rPr lang="en-US" altLang="en-US" sz="2925" b="1" dirty="0">
                <a:solidFill>
                  <a:schemeClr val="tx2"/>
                </a:solidFill>
              </a:rPr>
              <a:t>Shaping</a:t>
            </a: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744688" y="1062202"/>
            <a:ext cx="5782235" cy="2208679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2pPr>
            <a:lvl3pPr marL="73977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1700">
                <a:solidFill>
                  <a:schemeClr val="tx1"/>
                </a:solidFill>
                <a:latin typeface="+mn-lt"/>
              </a:defRPr>
            </a:lvl3pPr>
            <a:lvl4pPr marL="960438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4pPr>
            <a:lvl5pPr marL="119856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5418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18847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2276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5705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1950" kern="0" dirty="0"/>
              <a:t>Traffic shaping refers to the process of altering a traffic flow to ensure conformance  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1950" kern="0" dirty="0"/>
              <a:t>A traffic shaping device is often located at the node just before traffic flow leaves network 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1950" kern="0" dirty="0"/>
              <a:t>A traffic policing device is usually located at the node that receives the traffic flow from a network</a:t>
            </a:r>
            <a:endParaRPr lang="en-US" altLang="en-US" sz="1650" kern="0" dirty="0"/>
          </a:p>
        </p:txBody>
      </p:sp>
    </p:spTree>
    <p:extLst>
      <p:ext uri="{BB962C8B-B14F-4D97-AF65-F5344CB8AC3E}">
        <p14:creationId xmlns:p14="http://schemas.microsoft.com/office/powerpoint/2010/main" val="2199695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Group 2"/>
          <p:cNvGrpSpPr>
            <a:grpSpLocks/>
          </p:cNvGrpSpPr>
          <p:nvPr/>
        </p:nvGrpSpPr>
        <p:grpSpPr bwMode="auto">
          <a:xfrm>
            <a:off x="1338262" y="1022748"/>
            <a:ext cx="6444854" cy="1539478"/>
            <a:chOff x="220" y="1394"/>
            <a:chExt cx="5413" cy="1293"/>
          </a:xfrm>
        </p:grpSpPr>
        <p:sp>
          <p:nvSpPr>
            <p:cNvPr id="104454" name="Rectangle 3"/>
            <p:cNvSpPr>
              <a:spLocks noChangeArrowheads="1"/>
            </p:cNvSpPr>
            <p:nvPr/>
          </p:nvSpPr>
          <p:spPr bwMode="auto">
            <a:xfrm>
              <a:off x="1786" y="1621"/>
              <a:ext cx="1616" cy="534"/>
            </a:xfrm>
            <a:prstGeom prst="rect">
              <a:avLst/>
            </a:prstGeom>
            <a:solidFill>
              <a:schemeClr val="accent1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55" name="Oval 4"/>
            <p:cNvSpPr>
              <a:spLocks noChangeArrowheads="1"/>
            </p:cNvSpPr>
            <p:nvPr/>
          </p:nvSpPr>
          <p:spPr bwMode="auto">
            <a:xfrm>
              <a:off x="3890" y="1621"/>
              <a:ext cx="477" cy="521"/>
            </a:xfrm>
            <a:prstGeom prst="ellipse">
              <a:avLst/>
            </a:prstGeom>
            <a:solidFill>
              <a:schemeClr val="accent2"/>
            </a:solidFill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56" name="Line 5"/>
            <p:cNvSpPr>
              <a:spLocks noChangeShapeType="1"/>
            </p:cNvSpPr>
            <p:nvPr/>
          </p:nvSpPr>
          <p:spPr bwMode="auto">
            <a:xfrm>
              <a:off x="3409" y="1880"/>
              <a:ext cx="40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57" name="Freeform 6"/>
            <p:cNvSpPr>
              <a:spLocks/>
            </p:cNvSpPr>
            <p:nvPr/>
          </p:nvSpPr>
          <p:spPr bwMode="auto">
            <a:xfrm>
              <a:off x="3787" y="1832"/>
              <a:ext cx="111" cy="97"/>
            </a:xfrm>
            <a:custGeom>
              <a:avLst/>
              <a:gdLst>
                <a:gd name="T0" fmla="*/ 0 w 111"/>
                <a:gd name="T1" fmla="*/ 97 h 97"/>
                <a:gd name="T2" fmla="*/ 16 w 111"/>
                <a:gd name="T3" fmla="*/ 48 h 97"/>
                <a:gd name="T4" fmla="*/ 0 w 111"/>
                <a:gd name="T5" fmla="*/ 0 h 97"/>
                <a:gd name="T6" fmla="*/ 111 w 111"/>
                <a:gd name="T7" fmla="*/ 48 h 97"/>
                <a:gd name="T8" fmla="*/ 0 w 111"/>
                <a:gd name="T9" fmla="*/ 97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97"/>
                <a:gd name="T17" fmla="*/ 111 w 111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97">
                  <a:moveTo>
                    <a:pt x="0" y="97"/>
                  </a:moveTo>
                  <a:lnTo>
                    <a:pt x="16" y="48"/>
                  </a:lnTo>
                  <a:lnTo>
                    <a:pt x="0" y="0"/>
                  </a:lnTo>
                  <a:lnTo>
                    <a:pt x="111" y="4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58" name="Line 7"/>
            <p:cNvSpPr>
              <a:spLocks noChangeShapeType="1"/>
            </p:cNvSpPr>
            <p:nvPr/>
          </p:nvSpPr>
          <p:spPr bwMode="auto">
            <a:xfrm>
              <a:off x="4386" y="1880"/>
              <a:ext cx="1047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59" name="Freeform 8"/>
            <p:cNvSpPr>
              <a:spLocks/>
            </p:cNvSpPr>
            <p:nvPr/>
          </p:nvSpPr>
          <p:spPr bwMode="auto">
            <a:xfrm>
              <a:off x="5401" y="1832"/>
              <a:ext cx="111" cy="97"/>
            </a:xfrm>
            <a:custGeom>
              <a:avLst/>
              <a:gdLst>
                <a:gd name="T0" fmla="*/ 0 w 111"/>
                <a:gd name="T1" fmla="*/ 97 h 97"/>
                <a:gd name="T2" fmla="*/ 17 w 111"/>
                <a:gd name="T3" fmla="*/ 48 h 97"/>
                <a:gd name="T4" fmla="*/ 0 w 111"/>
                <a:gd name="T5" fmla="*/ 0 h 97"/>
                <a:gd name="T6" fmla="*/ 111 w 111"/>
                <a:gd name="T7" fmla="*/ 48 h 97"/>
                <a:gd name="T8" fmla="*/ 0 w 111"/>
                <a:gd name="T9" fmla="*/ 97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97"/>
                <a:gd name="T17" fmla="*/ 111 w 111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97">
                  <a:moveTo>
                    <a:pt x="0" y="97"/>
                  </a:moveTo>
                  <a:lnTo>
                    <a:pt x="17" y="48"/>
                  </a:lnTo>
                  <a:lnTo>
                    <a:pt x="0" y="0"/>
                  </a:lnTo>
                  <a:lnTo>
                    <a:pt x="111" y="4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0" name="Line 9"/>
            <p:cNvSpPr>
              <a:spLocks noChangeShapeType="1"/>
            </p:cNvSpPr>
            <p:nvPr/>
          </p:nvSpPr>
          <p:spPr bwMode="auto">
            <a:xfrm>
              <a:off x="343" y="1880"/>
              <a:ext cx="1404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1" name="Freeform 10"/>
            <p:cNvSpPr>
              <a:spLocks/>
            </p:cNvSpPr>
            <p:nvPr/>
          </p:nvSpPr>
          <p:spPr bwMode="auto">
            <a:xfrm>
              <a:off x="1685" y="1832"/>
              <a:ext cx="111" cy="97"/>
            </a:xfrm>
            <a:custGeom>
              <a:avLst/>
              <a:gdLst>
                <a:gd name="T0" fmla="*/ 0 w 111"/>
                <a:gd name="T1" fmla="*/ 97 h 97"/>
                <a:gd name="T2" fmla="*/ 17 w 111"/>
                <a:gd name="T3" fmla="*/ 48 h 97"/>
                <a:gd name="T4" fmla="*/ 0 w 111"/>
                <a:gd name="T5" fmla="*/ 0 h 97"/>
                <a:gd name="T6" fmla="*/ 111 w 111"/>
                <a:gd name="T7" fmla="*/ 48 h 97"/>
                <a:gd name="T8" fmla="*/ 0 w 111"/>
                <a:gd name="T9" fmla="*/ 97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97"/>
                <a:gd name="T17" fmla="*/ 111 w 111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97">
                  <a:moveTo>
                    <a:pt x="0" y="97"/>
                  </a:moveTo>
                  <a:lnTo>
                    <a:pt x="17" y="48"/>
                  </a:lnTo>
                  <a:lnTo>
                    <a:pt x="0" y="0"/>
                  </a:lnTo>
                  <a:lnTo>
                    <a:pt x="111" y="4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2" name="Rectangle 11"/>
            <p:cNvSpPr>
              <a:spLocks noChangeArrowheads="1"/>
            </p:cNvSpPr>
            <p:nvPr/>
          </p:nvSpPr>
          <p:spPr bwMode="auto">
            <a:xfrm>
              <a:off x="461" y="1584"/>
              <a:ext cx="120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50">
                  <a:solidFill>
                    <a:srgbClr val="000000"/>
                  </a:solidFill>
                </a:rPr>
                <a:t>Incoming traffic</a:t>
              </a:r>
              <a:endParaRPr lang="en-US" altLang="en-US" sz="1500"/>
            </a:p>
          </p:txBody>
        </p:sp>
        <p:sp>
          <p:nvSpPr>
            <p:cNvPr id="104463" name="Rectangle 12"/>
            <p:cNvSpPr>
              <a:spLocks noChangeArrowheads="1"/>
            </p:cNvSpPr>
            <p:nvPr/>
          </p:nvSpPr>
          <p:spPr bwMode="auto">
            <a:xfrm>
              <a:off x="4336" y="1564"/>
              <a:ext cx="10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50">
                  <a:solidFill>
                    <a:srgbClr val="000000"/>
                  </a:solidFill>
                </a:rPr>
                <a:t>Shaped traffic</a:t>
              </a:r>
              <a:endParaRPr lang="en-US" altLang="en-US" sz="1500"/>
            </a:p>
          </p:txBody>
        </p:sp>
        <p:sp>
          <p:nvSpPr>
            <p:cNvPr id="104464" name="Rectangle 13"/>
            <p:cNvSpPr>
              <a:spLocks noChangeArrowheads="1"/>
            </p:cNvSpPr>
            <p:nvPr/>
          </p:nvSpPr>
          <p:spPr bwMode="auto">
            <a:xfrm>
              <a:off x="3105" y="1725"/>
              <a:ext cx="106" cy="328"/>
            </a:xfrm>
            <a:prstGeom prst="rect">
              <a:avLst/>
            </a:prstGeom>
            <a:solidFill>
              <a:schemeClr val="tx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65" name="Rectangle 14"/>
            <p:cNvSpPr>
              <a:spLocks noChangeArrowheads="1"/>
            </p:cNvSpPr>
            <p:nvPr/>
          </p:nvSpPr>
          <p:spPr bwMode="auto">
            <a:xfrm>
              <a:off x="2883" y="1725"/>
              <a:ext cx="106" cy="328"/>
            </a:xfrm>
            <a:prstGeom prst="rect">
              <a:avLst/>
            </a:prstGeom>
            <a:solidFill>
              <a:schemeClr val="tx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66" name="Rectangle 15"/>
            <p:cNvSpPr>
              <a:spLocks noChangeArrowheads="1"/>
            </p:cNvSpPr>
            <p:nvPr/>
          </p:nvSpPr>
          <p:spPr bwMode="auto">
            <a:xfrm>
              <a:off x="1264" y="2006"/>
              <a:ext cx="107" cy="328"/>
            </a:xfrm>
            <a:prstGeom prst="rect">
              <a:avLst/>
            </a:prstGeom>
            <a:solidFill>
              <a:schemeClr val="tx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67" name="Rectangle 16"/>
            <p:cNvSpPr>
              <a:spLocks noChangeArrowheads="1"/>
            </p:cNvSpPr>
            <p:nvPr/>
          </p:nvSpPr>
          <p:spPr bwMode="auto">
            <a:xfrm>
              <a:off x="1105" y="2006"/>
              <a:ext cx="106" cy="328"/>
            </a:xfrm>
            <a:prstGeom prst="rect">
              <a:avLst/>
            </a:prstGeom>
            <a:solidFill>
              <a:schemeClr val="tx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68" name="Rectangle 17"/>
            <p:cNvSpPr>
              <a:spLocks noChangeArrowheads="1"/>
            </p:cNvSpPr>
            <p:nvPr/>
          </p:nvSpPr>
          <p:spPr bwMode="auto">
            <a:xfrm>
              <a:off x="1431" y="2006"/>
              <a:ext cx="106" cy="328"/>
            </a:xfrm>
            <a:prstGeom prst="rect">
              <a:avLst/>
            </a:prstGeom>
            <a:solidFill>
              <a:schemeClr val="tx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69" name="Rectangle 18"/>
            <p:cNvSpPr>
              <a:spLocks noChangeArrowheads="1"/>
            </p:cNvSpPr>
            <p:nvPr/>
          </p:nvSpPr>
          <p:spPr bwMode="auto">
            <a:xfrm>
              <a:off x="5527" y="2017"/>
              <a:ext cx="106" cy="328"/>
            </a:xfrm>
            <a:prstGeom prst="rect">
              <a:avLst/>
            </a:prstGeom>
            <a:solidFill>
              <a:schemeClr val="tx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70" name="Rectangle 19"/>
            <p:cNvSpPr>
              <a:spLocks noChangeArrowheads="1"/>
            </p:cNvSpPr>
            <p:nvPr/>
          </p:nvSpPr>
          <p:spPr bwMode="auto">
            <a:xfrm>
              <a:off x="5186" y="2017"/>
              <a:ext cx="106" cy="328"/>
            </a:xfrm>
            <a:prstGeom prst="rect">
              <a:avLst/>
            </a:prstGeom>
            <a:solidFill>
              <a:schemeClr val="tx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71" name="Rectangle 20"/>
            <p:cNvSpPr>
              <a:spLocks noChangeArrowheads="1"/>
            </p:cNvSpPr>
            <p:nvPr/>
          </p:nvSpPr>
          <p:spPr bwMode="auto">
            <a:xfrm>
              <a:off x="4838" y="2017"/>
              <a:ext cx="106" cy="328"/>
            </a:xfrm>
            <a:prstGeom prst="rect">
              <a:avLst/>
            </a:prstGeom>
            <a:solidFill>
              <a:schemeClr val="tx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72" name="Rectangle 21"/>
            <p:cNvSpPr>
              <a:spLocks noChangeArrowheads="1"/>
            </p:cNvSpPr>
            <p:nvPr/>
          </p:nvSpPr>
          <p:spPr bwMode="auto">
            <a:xfrm>
              <a:off x="4486" y="2017"/>
              <a:ext cx="106" cy="328"/>
            </a:xfrm>
            <a:prstGeom prst="rect">
              <a:avLst/>
            </a:prstGeom>
            <a:solidFill>
              <a:schemeClr val="tx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73" name="Rectangle 22"/>
            <p:cNvSpPr>
              <a:spLocks noChangeArrowheads="1"/>
            </p:cNvSpPr>
            <p:nvPr/>
          </p:nvSpPr>
          <p:spPr bwMode="auto">
            <a:xfrm>
              <a:off x="220" y="2006"/>
              <a:ext cx="106" cy="328"/>
            </a:xfrm>
            <a:prstGeom prst="rect">
              <a:avLst/>
            </a:prstGeom>
            <a:solidFill>
              <a:schemeClr val="tx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74" name="Rectangle 23"/>
            <p:cNvSpPr>
              <a:spLocks noChangeArrowheads="1"/>
            </p:cNvSpPr>
            <p:nvPr/>
          </p:nvSpPr>
          <p:spPr bwMode="auto">
            <a:xfrm>
              <a:off x="387" y="2006"/>
              <a:ext cx="106" cy="328"/>
            </a:xfrm>
            <a:prstGeom prst="rect">
              <a:avLst/>
            </a:prstGeom>
            <a:solidFill>
              <a:schemeClr val="tx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4475" name="Rectangle 24"/>
            <p:cNvSpPr>
              <a:spLocks noChangeArrowheads="1"/>
            </p:cNvSpPr>
            <p:nvPr/>
          </p:nvSpPr>
          <p:spPr bwMode="auto">
            <a:xfrm>
              <a:off x="2252" y="1394"/>
              <a:ext cx="52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50">
                  <a:solidFill>
                    <a:srgbClr val="000000"/>
                  </a:solidFill>
                </a:rPr>
                <a:t>Size </a:t>
              </a:r>
              <a:r>
                <a:rPr lang="en-US" altLang="en-US" sz="1650" i="1">
                  <a:solidFill>
                    <a:srgbClr val="000000"/>
                  </a:solidFill>
                </a:rPr>
                <a:t>N</a:t>
              </a:r>
              <a:endParaRPr lang="en-US" altLang="en-US" sz="1500"/>
            </a:p>
          </p:txBody>
        </p:sp>
        <p:sp>
          <p:nvSpPr>
            <p:cNvPr id="104476" name="Rectangle 25"/>
            <p:cNvSpPr>
              <a:spLocks noChangeArrowheads="1"/>
            </p:cNvSpPr>
            <p:nvPr/>
          </p:nvSpPr>
          <p:spPr bwMode="auto">
            <a:xfrm>
              <a:off x="2588" y="2474"/>
              <a:ext cx="54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50">
                  <a:solidFill>
                    <a:srgbClr val="000000"/>
                  </a:solidFill>
                </a:rPr>
                <a:t>Packet</a:t>
              </a:r>
              <a:endParaRPr lang="en-US" altLang="en-US" sz="1500"/>
            </a:p>
          </p:txBody>
        </p:sp>
        <p:sp>
          <p:nvSpPr>
            <p:cNvPr id="104477" name="Line 26"/>
            <p:cNvSpPr>
              <a:spLocks noChangeShapeType="1"/>
            </p:cNvSpPr>
            <p:nvPr/>
          </p:nvSpPr>
          <p:spPr bwMode="auto">
            <a:xfrm flipV="1">
              <a:off x="2757" y="2136"/>
              <a:ext cx="132" cy="33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78" name="Freeform 27"/>
            <p:cNvSpPr>
              <a:spLocks/>
            </p:cNvSpPr>
            <p:nvPr/>
          </p:nvSpPr>
          <p:spPr bwMode="auto">
            <a:xfrm>
              <a:off x="2835" y="2058"/>
              <a:ext cx="89" cy="120"/>
            </a:xfrm>
            <a:custGeom>
              <a:avLst/>
              <a:gdLst>
                <a:gd name="T0" fmla="*/ 89 w 89"/>
                <a:gd name="T1" fmla="*/ 120 h 120"/>
                <a:gd name="T2" fmla="*/ 50 w 89"/>
                <a:gd name="T3" fmla="*/ 87 h 120"/>
                <a:gd name="T4" fmla="*/ 0 w 89"/>
                <a:gd name="T5" fmla="*/ 85 h 120"/>
                <a:gd name="T6" fmla="*/ 85 w 89"/>
                <a:gd name="T7" fmla="*/ 0 h 120"/>
                <a:gd name="T8" fmla="*/ 89 w 89"/>
                <a:gd name="T9" fmla="*/ 120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120"/>
                <a:gd name="T17" fmla="*/ 89 w 89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120">
                  <a:moveTo>
                    <a:pt x="89" y="120"/>
                  </a:moveTo>
                  <a:lnTo>
                    <a:pt x="50" y="87"/>
                  </a:lnTo>
                  <a:lnTo>
                    <a:pt x="0" y="85"/>
                  </a:lnTo>
                  <a:lnTo>
                    <a:pt x="85" y="0"/>
                  </a:lnTo>
                  <a:lnTo>
                    <a:pt x="89" y="12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79" name="Rectangle 28"/>
            <p:cNvSpPr>
              <a:spLocks noChangeArrowheads="1"/>
            </p:cNvSpPr>
            <p:nvPr/>
          </p:nvSpPr>
          <p:spPr bwMode="auto">
            <a:xfrm>
              <a:off x="3917" y="1794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Server</a:t>
              </a:r>
              <a:endParaRPr lang="en-US" altLang="en-US" sz="1500"/>
            </a:p>
          </p:txBody>
        </p:sp>
      </p:grpSp>
      <p:sp>
        <p:nvSpPr>
          <p:cNvPr id="104451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Leaky Bucket Traffic Shaper</a:t>
            </a:r>
          </a:p>
        </p:txBody>
      </p:sp>
      <p:sp>
        <p:nvSpPr>
          <p:cNvPr id="104452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947318" y="2701529"/>
            <a:ext cx="6221016" cy="1710951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Buffer incoming packets</a:t>
            </a:r>
          </a:p>
          <a:p>
            <a:pPr eaLnBrk="1" hangingPunct="1"/>
            <a:r>
              <a:rPr lang="en-US" altLang="en-US" sz="1800" dirty="0"/>
              <a:t>Play out periodically to conform to parameters</a:t>
            </a:r>
          </a:p>
          <a:p>
            <a:pPr eaLnBrk="1" hangingPunct="1"/>
            <a:r>
              <a:rPr lang="en-US" altLang="en-US" sz="1800" dirty="0"/>
              <a:t>Surges in arrivals are buffered &amp; smoothed out</a:t>
            </a:r>
          </a:p>
          <a:p>
            <a:pPr eaLnBrk="1" hangingPunct="1"/>
            <a:r>
              <a:rPr lang="en-US" altLang="en-US" sz="1800" dirty="0"/>
              <a:t>Possible packet loss due to buffer overflow</a:t>
            </a:r>
          </a:p>
          <a:p>
            <a:pPr eaLnBrk="1" hangingPunct="1"/>
            <a:r>
              <a:rPr lang="en-US" altLang="en-US" sz="1800"/>
              <a:t>Restrictive</a:t>
            </a:r>
            <a:r>
              <a:rPr lang="en-US" altLang="en-US" sz="1800" dirty="0"/>
              <a:t>, not allowing any variable-rate outgoing traffic	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7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417" name="Group 2"/>
          <p:cNvGrpSpPr>
            <a:grpSpLocks/>
          </p:cNvGrpSpPr>
          <p:nvPr/>
        </p:nvGrpSpPr>
        <p:grpSpPr bwMode="auto">
          <a:xfrm>
            <a:off x="1574007" y="1333500"/>
            <a:ext cx="5955506" cy="1128713"/>
            <a:chOff x="362" y="1569"/>
            <a:chExt cx="5002" cy="948"/>
          </a:xfrm>
        </p:grpSpPr>
        <p:sp>
          <p:nvSpPr>
            <p:cNvPr id="188421" name="Rectangle 3"/>
            <p:cNvSpPr>
              <a:spLocks noChangeArrowheads="1"/>
            </p:cNvSpPr>
            <p:nvPr/>
          </p:nvSpPr>
          <p:spPr bwMode="auto">
            <a:xfrm>
              <a:off x="582" y="1858"/>
              <a:ext cx="690" cy="43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8422" name="Rectangle 4"/>
            <p:cNvSpPr>
              <a:spLocks noChangeArrowheads="1"/>
            </p:cNvSpPr>
            <p:nvPr/>
          </p:nvSpPr>
          <p:spPr bwMode="auto">
            <a:xfrm>
              <a:off x="1596" y="1858"/>
              <a:ext cx="690" cy="43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8423" name="Rectangle 5"/>
            <p:cNvSpPr>
              <a:spLocks noChangeArrowheads="1"/>
            </p:cNvSpPr>
            <p:nvPr/>
          </p:nvSpPr>
          <p:spPr bwMode="auto">
            <a:xfrm>
              <a:off x="3480" y="1858"/>
              <a:ext cx="690" cy="43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8424" name="Rectangle 6"/>
            <p:cNvSpPr>
              <a:spLocks noChangeArrowheads="1"/>
            </p:cNvSpPr>
            <p:nvPr/>
          </p:nvSpPr>
          <p:spPr bwMode="auto">
            <a:xfrm>
              <a:off x="4488" y="1858"/>
              <a:ext cx="690" cy="43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8425" name="Rectangle 7"/>
            <p:cNvSpPr>
              <a:spLocks noChangeArrowheads="1"/>
            </p:cNvSpPr>
            <p:nvPr/>
          </p:nvSpPr>
          <p:spPr bwMode="auto">
            <a:xfrm>
              <a:off x="688" y="1982"/>
              <a:ext cx="448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8426" name="Line 8"/>
            <p:cNvSpPr>
              <a:spLocks noChangeShapeType="1"/>
            </p:cNvSpPr>
            <p:nvPr/>
          </p:nvSpPr>
          <p:spPr bwMode="auto">
            <a:xfrm>
              <a:off x="996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7" name="Line 9"/>
            <p:cNvSpPr>
              <a:spLocks noChangeShapeType="1"/>
            </p:cNvSpPr>
            <p:nvPr/>
          </p:nvSpPr>
          <p:spPr bwMode="auto">
            <a:xfrm>
              <a:off x="1068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8" name="Line 10"/>
            <p:cNvSpPr>
              <a:spLocks noChangeShapeType="1"/>
            </p:cNvSpPr>
            <p:nvPr/>
          </p:nvSpPr>
          <p:spPr bwMode="auto">
            <a:xfrm>
              <a:off x="839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9" name="Line 11"/>
            <p:cNvSpPr>
              <a:spLocks noChangeShapeType="1"/>
            </p:cNvSpPr>
            <p:nvPr/>
          </p:nvSpPr>
          <p:spPr bwMode="auto">
            <a:xfrm>
              <a:off x="911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0" name="Line 12"/>
            <p:cNvSpPr>
              <a:spLocks noChangeShapeType="1"/>
            </p:cNvSpPr>
            <p:nvPr/>
          </p:nvSpPr>
          <p:spPr bwMode="auto">
            <a:xfrm>
              <a:off x="1272" y="2082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1" name="Line 13"/>
            <p:cNvSpPr>
              <a:spLocks noChangeShapeType="1"/>
            </p:cNvSpPr>
            <p:nvPr/>
          </p:nvSpPr>
          <p:spPr bwMode="auto">
            <a:xfrm>
              <a:off x="362" y="2082"/>
              <a:ext cx="2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2" name="Line 14"/>
            <p:cNvSpPr>
              <a:spLocks noChangeShapeType="1"/>
            </p:cNvSpPr>
            <p:nvPr/>
          </p:nvSpPr>
          <p:spPr bwMode="auto">
            <a:xfrm>
              <a:off x="2286" y="2082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3" name="Line 15"/>
            <p:cNvSpPr>
              <a:spLocks noChangeShapeType="1"/>
            </p:cNvSpPr>
            <p:nvPr/>
          </p:nvSpPr>
          <p:spPr bwMode="auto">
            <a:xfrm>
              <a:off x="4176" y="2082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4" name="Line 16"/>
            <p:cNvSpPr>
              <a:spLocks noChangeShapeType="1"/>
            </p:cNvSpPr>
            <p:nvPr/>
          </p:nvSpPr>
          <p:spPr bwMode="auto">
            <a:xfrm>
              <a:off x="5184" y="2082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5" name="Line 17"/>
            <p:cNvSpPr>
              <a:spLocks noChangeShapeType="1"/>
            </p:cNvSpPr>
            <p:nvPr/>
          </p:nvSpPr>
          <p:spPr bwMode="auto">
            <a:xfrm>
              <a:off x="1650" y="2302"/>
              <a:ext cx="0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6" name="Line 18"/>
            <p:cNvSpPr>
              <a:spLocks noChangeShapeType="1"/>
            </p:cNvSpPr>
            <p:nvPr/>
          </p:nvSpPr>
          <p:spPr bwMode="auto">
            <a:xfrm>
              <a:off x="1389" y="1875"/>
              <a:ext cx="201" cy="1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7" name="Line 19"/>
            <p:cNvSpPr>
              <a:spLocks noChangeShapeType="1"/>
            </p:cNvSpPr>
            <p:nvPr/>
          </p:nvSpPr>
          <p:spPr bwMode="auto">
            <a:xfrm>
              <a:off x="381" y="1851"/>
              <a:ext cx="201" cy="1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8" name="Line 20"/>
            <p:cNvSpPr>
              <a:spLocks noChangeShapeType="1"/>
            </p:cNvSpPr>
            <p:nvPr/>
          </p:nvSpPr>
          <p:spPr bwMode="auto">
            <a:xfrm>
              <a:off x="3266" y="2088"/>
              <a:ext cx="2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9" name="Line 21"/>
            <p:cNvSpPr>
              <a:spLocks noChangeShapeType="1"/>
            </p:cNvSpPr>
            <p:nvPr/>
          </p:nvSpPr>
          <p:spPr bwMode="auto">
            <a:xfrm>
              <a:off x="3285" y="1857"/>
              <a:ext cx="201" cy="1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40" name="Line 22"/>
            <p:cNvSpPr>
              <a:spLocks noChangeShapeType="1"/>
            </p:cNvSpPr>
            <p:nvPr/>
          </p:nvSpPr>
          <p:spPr bwMode="auto">
            <a:xfrm>
              <a:off x="4293" y="1875"/>
              <a:ext cx="201" cy="1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41" name="Text Box 23"/>
            <p:cNvSpPr txBox="1">
              <a:spLocks noChangeArrowheads="1"/>
            </p:cNvSpPr>
            <p:nvPr/>
          </p:nvSpPr>
          <p:spPr bwMode="auto">
            <a:xfrm>
              <a:off x="820" y="2265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188442" name="Text Box 24"/>
            <p:cNvSpPr txBox="1">
              <a:spLocks noChangeArrowheads="1"/>
            </p:cNvSpPr>
            <p:nvPr/>
          </p:nvSpPr>
          <p:spPr bwMode="auto">
            <a:xfrm>
              <a:off x="1828" y="2265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188443" name="Text Box 25"/>
            <p:cNvSpPr txBox="1">
              <a:spLocks noChangeArrowheads="1"/>
            </p:cNvSpPr>
            <p:nvPr/>
          </p:nvSpPr>
          <p:spPr bwMode="auto">
            <a:xfrm>
              <a:off x="4730" y="2265"/>
              <a:ext cx="2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 i="1"/>
                <a:t>N</a:t>
              </a:r>
              <a:endParaRPr lang="en-US" altLang="en-US" sz="1350"/>
            </a:p>
          </p:txBody>
        </p:sp>
        <p:sp>
          <p:nvSpPr>
            <p:cNvPr id="188444" name="Text Box 26"/>
            <p:cNvSpPr txBox="1">
              <a:spLocks noChangeArrowheads="1"/>
            </p:cNvSpPr>
            <p:nvPr/>
          </p:nvSpPr>
          <p:spPr bwMode="auto">
            <a:xfrm>
              <a:off x="3686" y="2265"/>
              <a:ext cx="50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 i="1"/>
                <a:t>N </a:t>
              </a:r>
              <a:r>
                <a:rPr lang="en-US" altLang="en-US" sz="1350"/>
                <a:t>– 1</a:t>
              </a:r>
            </a:p>
          </p:txBody>
        </p:sp>
        <p:sp>
          <p:nvSpPr>
            <p:cNvPr id="188445" name="Rectangle 27"/>
            <p:cNvSpPr>
              <a:spLocks noChangeArrowheads="1"/>
            </p:cNvSpPr>
            <p:nvPr/>
          </p:nvSpPr>
          <p:spPr bwMode="auto">
            <a:xfrm>
              <a:off x="1702" y="1982"/>
              <a:ext cx="448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8446" name="Line 28"/>
            <p:cNvSpPr>
              <a:spLocks noChangeShapeType="1"/>
            </p:cNvSpPr>
            <p:nvPr/>
          </p:nvSpPr>
          <p:spPr bwMode="auto">
            <a:xfrm>
              <a:off x="2010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47" name="Line 29"/>
            <p:cNvSpPr>
              <a:spLocks noChangeShapeType="1"/>
            </p:cNvSpPr>
            <p:nvPr/>
          </p:nvSpPr>
          <p:spPr bwMode="auto">
            <a:xfrm>
              <a:off x="2082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48" name="Line 30"/>
            <p:cNvSpPr>
              <a:spLocks noChangeShapeType="1"/>
            </p:cNvSpPr>
            <p:nvPr/>
          </p:nvSpPr>
          <p:spPr bwMode="auto">
            <a:xfrm>
              <a:off x="1853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49" name="Line 31"/>
            <p:cNvSpPr>
              <a:spLocks noChangeShapeType="1"/>
            </p:cNvSpPr>
            <p:nvPr/>
          </p:nvSpPr>
          <p:spPr bwMode="auto">
            <a:xfrm>
              <a:off x="1925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50" name="Rectangle 32"/>
            <p:cNvSpPr>
              <a:spLocks noChangeArrowheads="1"/>
            </p:cNvSpPr>
            <p:nvPr/>
          </p:nvSpPr>
          <p:spPr bwMode="auto">
            <a:xfrm>
              <a:off x="3586" y="1982"/>
              <a:ext cx="448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8451" name="Line 33"/>
            <p:cNvSpPr>
              <a:spLocks noChangeShapeType="1"/>
            </p:cNvSpPr>
            <p:nvPr/>
          </p:nvSpPr>
          <p:spPr bwMode="auto">
            <a:xfrm>
              <a:off x="3894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52" name="Line 34"/>
            <p:cNvSpPr>
              <a:spLocks noChangeShapeType="1"/>
            </p:cNvSpPr>
            <p:nvPr/>
          </p:nvSpPr>
          <p:spPr bwMode="auto">
            <a:xfrm>
              <a:off x="3966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53" name="Line 35"/>
            <p:cNvSpPr>
              <a:spLocks noChangeShapeType="1"/>
            </p:cNvSpPr>
            <p:nvPr/>
          </p:nvSpPr>
          <p:spPr bwMode="auto">
            <a:xfrm>
              <a:off x="3737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54" name="Line 36"/>
            <p:cNvSpPr>
              <a:spLocks noChangeShapeType="1"/>
            </p:cNvSpPr>
            <p:nvPr/>
          </p:nvSpPr>
          <p:spPr bwMode="auto">
            <a:xfrm>
              <a:off x="3809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55" name="Rectangle 37"/>
            <p:cNvSpPr>
              <a:spLocks noChangeArrowheads="1"/>
            </p:cNvSpPr>
            <p:nvPr/>
          </p:nvSpPr>
          <p:spPr bwMode="auto">
            <a:xfrm>
              <a:off x="4594" y="1982"/>
              <a:ext cx="448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8456" name="Line 38"/>
            <p:cNvSpPr>
              <a:spLocks noChangeShapeType="1"/>
            </p:cNvSpPr>
            <p:nvPr/>
          </p:nvSpPr>
          <p:spPr bwMode="auto">
            <a:xfrm>
              <a:off x="4902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57" name="Line 39"/>
            <p:cNvSpPr>
              <a:spLocks noChangeShapeType="1"/>
            </p:cNvSpPr>
            <p:nvPr/>
          </p:nvSpPr>
          <p:spPr bwMode="auto">
            <a:xfrm>
              <a:off x="4974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58" name="Line 40"/>
            <p:cNvSpPr>
              <a:spLocks noChangeShapeType="1"/>
            </p:cNvSpPr>
            <p:nvPr/>
          </p:nvSpPr>
          <p:spPr bwMode="auto">
            <a:xfrm>
              <a:off x="4745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59" name="Line 41"/>
            <p:cNvSpPr>
              <a:spLocks noChangeShapeType="1"/>
            </p:cNvSpPr>
            <p:nvPr/>
          </p:nvSpPr>
          <p:spPr bwMode="auto">
            <a:xfrm>
              <a:off x="4817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60" name="Line 42"/>
            <p:cNvSpPr>
              <a:spLocks noChangeShapeType="1"/>
            </p:cNvSpPr>
            <p:nvPr/>
          </p:nvSpPr>
          <p:spPr bwMode="auto">
            <a:xfrm>
              <a:off x="642" y="2296"/>
              <a:ext cx="0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61" name="Line 43"/>
            <p:cNvSpPr>
              <a:spLocks noChangeShapeType="1"/>
            </p:cNvSpPr>
            <p:nvPr/>
          </p:nvSpPr>
          <p:spPr bwMode="auto">
            <a:xfrm>
              <a:off x="3540" y="2302"/>
              <a:ext cx="0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62" name="Line 44"/>
            <p:cNvSpPr>
              <a:spLocks noChangeShapeType="1"/>
            </p:cNvSpPr>
            <p:nvPr/>
          </p:nvSpPr>
          <p:spPr bwMode="auto">
            <a:xfrm>
              <a:off x="4554" y="2302"/>
              <a:ext cx="0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63" name="Text Box 45"/>
            <p:cNvSpPr txBox="1">
              <a:spLocks noChangeArrowheads="1"/>
            </p:cNvSpPr>
            <p:nvPr/>
          </p:nvSpPr>
          <p:spPr bwMode="auto">
            <a:xfrm>
              <a:off x="1708" y="1569"/>
              <a:ext cx="10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/>
                <a:t>Packet buffer</a:t>
              </a:r>
            </a:p>
          </p:txBody>
        </p:sp>
        <p:sp>
          <p:nvSpPr>
            <p:cNvPr id="188464" name="Line 46"/>
            <p:cNvSpPr>
              <a:spLocks noChangeShapeType="1"/>
            </p:cNvSpPr>
            <p:nvPr/>
          </p:nvSpPr>
          <p:spPr bwMode="auto">
            <a:xfrm flipH="1">
              <a:off x="1908" y="1768"/>
              <a:ext cx="84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65" name="Text Box 47"/>
            <p:cNvSpPr txBox="1">
              <a:spLocks noChangeArrowheads="1"/>
            </p:cNvSpPr>
            <p:nvPr/>
          </p:nvSpPr>
          <p:spPr bwMode="auto">
            <a:xfrm>
              <a:off x="2760" y="1912"/>
              <a:ext cx="30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…</a:t>
              </a:r>
            </a:p>
          </p:txBody>
        </p:sp>
      </p:grpSp>
      <p:sp>
        <p:nvSpPr>
          <p:cNvPr id="188418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End-to-End QoS</a:t>
            </a:r>
          </a:p>
        </p:txBody>
      </p:sp>
      <p:sp>
        <p:nvSpPr>
          <p:cNvPr id="188419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810746" y="2792016"/>
            <a:ext cx="7960660" cy="1423988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000" dirty="0">
                <a:ea typeface="ＭＳ Ｐゴシック" charset="-128"/>
              </a:rPr>
              <a:t>A packet traversing network encounters delay and possible loss at various multiplexing points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>
                <a:ea typeface="ＭＳ Ｐゴシック" charset="-128"/>
              </a:rPr>
              <a:t>End-to-end performance is accumulation of per-hop performances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>
                <a:ea typeface="ＭＳ Ｐゴシック" charset="-128"/>
              </a:rPr>
              <a:t>Packet loss occurs when no more buffer available for a packet</a:t>
            </a:r>
          </a:p>
        </p:txBody>
      </p:sp>
    </p:spTree>
    <p:extLst>
      <p:ext uri="{BB962C8B-B14F-4D97-AF65-F5344CB8AC3E}">
        <p14:creationId xmlns:p14="http://schemas.microsoft.com/office/powerpoint/2010/main" val="765725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Group 2"/>
          <p:cNvGrpSpPr>
            <a:grpSpLocks/>
          </p:cNvGrpSpPr>
          <p:nvPr/>
        </p:nvGrpSpPr>
        <p:grpSpPr bwMode="auto">
          <a:xfrm>
            <a:off x="2357229" y="585998"/>
            <a:ext cx="5220890" cy="3275230"/>
            <a:chOff x="659" y="693"/>
            <a:chExt cx="4385" cy="2897"/>
          </a:xfrm>
        </p:grpSpPr>
        <p:sp>
          <p:nvSpPr>
            <p:cNvPr id="105478" name="Rectangle 3"/>
            <p:cNvSpPr>
              <a:spLocks noChangeArrowheads="1"/>
            </p:cNvSpPr>
            <p:nvPr/>
          </p:nvSpPr>
          <p:spPr bwMode="auto">
            <a:xfrm>
              <a:off x="1927" y="2831"/>
              <a:ext cx="1310" cy="393"/>
            </a:xfrm>
            <a:prstGeom prst="rect">
              <a:avLst/>
            </a:prstGeom>
            <a:solidFill>
              <a:schemeClr val="accent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79" name="Oval 4"/>
            <p:cNvSpPr>
              <a:spLocks noChangeArrowheads="1"/>
            </p:cNvSpPr>
            <p:nvPr/>
          </p:nvSpPr>
          <p:spPr bwMode="auto">
            <a:xfrm>
              <a:off x="3631" y="2831"/>
              <a:ext cx="387" cy="383"/>
            </a:xfrm>
            <a:prstGeom prst="ellipse">
              <a:avLst/>
            </a:prstGeom>
            <a:solidFill>
              <a:schemeClr val="accent2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80" name="Line 5"/>
            <p:cNvSpPr>
              <a:spLocks noChangeShapeType="1"/>
            </p:cNvSpPr>
            <p:nvPr/>
          </p:nvSpPr>
          <p:spPr bwMode="auto">
            <a:xfrm>
              <a:off x="3242" y="3022"/>
              <a:ext cx="33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1" name="Freeform 6"/>
            <p:cNvSpPr>
              <a:spLocks/>
            </p:cNvSpPr>
            <p:nvPr/>
          </p:nvSpPr>
          <p:spPr bwMode="auto">
            <a:xfrm>
              <a:off x="3548" y="2987"/>
              <a:ext cx="90" cy="70"/>
            </a:xfrm>
            <a:custGeom>
              <a:avLst/>
              <a:gdLst>
                <a:gd name="T0" fmla="*/ 0 w 82"/>
                <a:gd name="T1" fmla="*/ 70 h 70"/>
                <a:gd name="T2" fmla="*/ 38 w 82"/>
                <a:gd name="T3" fmla="*/ 35 h 70"/>
                <a:gd name="T4" fmla="*/ 0 w 82"/>
                <a:gd name="T5" fmla="*/ 0 h 70"/>
                <a:gd name="T6" fmla="*/ 255 w 82"/>
                <a:gd name="T7" fmla="*/ 35 h 70"/>
                <a:gd name="T8" fmla="*/ 0 w 82"/>
                <a:gd name="T9" fmla="*/ 7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70"/>
                <a:gd name="T17" fmla="*/ 82 w 82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70">
                  <a:moveTo>
                    <a:pt x="0" y="70"/>
                  </a:moveTo>
                  <a:lnTo>
                    <a:pt x="13" y="35"/>
                  </a:lnTo>
                  <a:lnTo>
                    <a:pt x="0" y="0"/>
                  </a:lnTo>
                  <a:lnTo>
                    <a:pt x="82" y="35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2" name="Line 7"/>
            <p:cNvSpPr>
              <a:spLocks noChangeShapeType="1"/>
            </p:cNvSpPr>
            <p:nvPr/>
          </p:nvSpPr>
          <p:spPr bwMode="auto">
            <a:xfrm>
              <a:off x="4034" y="3022"/>
              <a:ext cx="92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3" name="Freeform 8"/>
            <p:cNvSpPr>
              <a:spLocks/>
            </p:cNvSpPr>
            <p:nvPr/>
          </p:nvSpPr>
          <p:spPr bwMode="auto">
            <a:xfrm>
              <a:off x="4928" y="2987"/>
              <a:ext cx="90" cy="70"/>
            </a:xfrm>
            <a:custGeom>
              <a:avLst/>
              <a:gdLst>
                <a:gd name="T0" fmla="*/ 0 w 81"/>
                <a:gd name="T1" fmla="*/ 70 h 70"/>
                <a:gd name="T2" fmla="*/ 41 w 81"/>
                <a:gd name="T3" fmla="*/ 35 h 70"/>
                <a:gd name="T4" fmla="*/ 0 w 81"/>
                <a:gd name="T5" fmla="*/ 0 h 70"/>
                <a:gd name="T6" fmla="*/ 287 w 81"/>
                <a:gd name="T7" fmla="*/ 35 h 70"/>
                <a:gd name="T8" fmla="*/ 0 w 81"/>
                <a:gd name="T9" fmla="*/ 7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0"/>
                <a:gd name="T17" fmla="*/ 81 w 81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0">
                  <a:moveTo>
                    <a:pt x="0" y="70"/>
                  </a:moveTo>
                  <a:lnTo>
                    <a:pt x="12" y="35"/>
                  </a:lnTo>
                  <a:lnTo>
                    <a:pt x="0" y="0"/>
                  </a:lnTo>
                  <a:lnTo>
                    <a:pt x="81" y="35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4" name="Line 9"/>
            <p:cNvSpPr>
              <a:spLocks noChangeShapeType="1"/>
            </p:cNvSpPr>
            <p:nvPr/>
          </p:nvSpPr>
          <p:spPr bwMode="auto">
            <a:xfrm>
              <a:off x="688" y="3022"/>
              <a:ext cx="118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5" name="Freeform 10"/>
            <p:cNvSpPr>
              <a:spLocks/>
            </p:cNvSpPr>
            <p:nvPr/>
          </p:nvSpPr>
          <p:spPr bwMode="auto">
            <a:xfrm>
              <a:off x="1845" y="2987"/>
              <a:ext cx="90" cy="70"/>
            </a:xfrm>
            <a:custGeom>
              <a:avLst/>
              <a:gdLst>
                <a:gd name="T0" fmla="*/ 0 w 82"/>
                <a:gd name="T1" fmla="*/ 70 h 70"/>
                <a:gd name="T2" fmla="*/ 35 w 82"/>
                <a:gd name="T3" fmla="*/ 35 h 70"/>
                <a:gd name="T4" fmla="*/ 0 w 82"/>
                <a:gd name="T5" fmla="*/ 0 h 70"/>
                <a:gd name="T6" fmla="*/ 255 w 82"/>
                <a:gd name="T7" fmla="*/ 35 h 70"/>
                <a:gd name="T8" fmla="*/ 0 w 82"/>
                <a:gd name="T9" fmla="*/ 7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70"/>
                <a:gd name="T17" fmla="*/ 82 w 82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70">
                  <a:moveTo>
                    <a:pt x="0" y="70"/>
                  </a:moveTo>
                  <a:lnTo>
                    <a:pt x="12" y="35"/>
                  </a:lnTo>
                  <a:lnTo>
                    <a:pt x="0" y="0"/>
                  </a:lnTo>
                  <a:lnTo>
                    <a:pt x="82" y="35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6" name="Rectangle 11"/>
            <p:cNvSpPr>
              <a:spLocks noChangeArrowheads="1"/>
            </p:cNvSpPr>
            <p:nvPr/>
          </p:nvSpPr>
          <p:spPr bwMode="auto">
            <a:xfrm>
              <a:off x="844" y="2758"/>
              <a:ext cx="9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75">
                  <a:solidFill>
                    <a:srgbClr val="000000"/>
                  </a:solidFill>
                </a:rPr>
                <a:t>Incoming traffic</a:t>
              </a:r>
              <a:endParaRPr lang="en-US" altLang="en-US" sz="1350"/>
            </a:p>
          </p:txBody>
        </p:sp>
        <p:sp>
          <p:nvSpPr>
            <p:cNvPr id="105487" name="Rectangle 12"/>
            <p:cNvSpPr>
              <a:spLocks noChangeArrowheads="1"/>
            </p:cNvSpPr>
            <p:nvPr/>
          </p:nvSpPr>
          <p:spPr bwMode="auto">
            <a:xfrm>
              <a:off x="4132" y="2793"/>
              <a:ext cx="8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75">
                  <a:solidFill>
                    <a:srgbClr val="000000"/>
                  </a:solidFill>
                </a:rPr>
                <a:t>Shaped traffic</a:t>
              </a:r>
              <a:endParaRPr lang="en-US" altLang="en-US" sz="1350"/>
            </a:p>
          </p:txBody>
        </p:sp>
        <p:sp>
          <p:nvSpPr>
            <p:cNvPr id="105488" name="Rectangle 13"/>
            <p:cNvSpPr>
              <a:spLocks noChangeArrowheads="1"/>
            </p:cNvSpPr>
            <p:nvPr/>
          </p:nvSpPr>
          <p:spPr bwMode="auto">
            <a:xfrm>
              <a:off x="2996" y="2907"/>
              <a:ext cx="87" cy="242"/>
            </a:xfrm>
            <a:prstGeom prst="rect">
              <a:avLst/>
            </a:prstGeom>
            <a:solidFill>
              <a:schemeClr val="tx2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89" name="Rectangle 14"/>
            <p:cNvSpPr>
              <a:spLocks noChangeArrowheads="1"/>
            </p:cNvSpPr>
            <p:nvPr/>
          </p:nvSpPr>
          <p:spPr bwMode="auto">
            <a:xfrm>
              <a:off x="2816" y="2907"/>
              <a:ext cx="86" cy="242"/>
            </a:xfrm>
            <a:prstGeom prst="rect">
              <a:avLst/>
            </a:prstGeom>
            <a:solidFill>
              <a:schemeClr val="tx2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90" name="Rectangle 15"/>
            <p:cNvSpPr>
              <a:spLocks noChangeArrowheads="1"/>
            </p:cNvSpPr>
            <p:nvPr/>
          </p:nvSpPr>
          <p:spPr bwMode="auto">
            <a:xfrm>
              <a:off x="1505" y="3114"/>
              <a:ext cx="87" cy="242"/>
            </a:xfrm>
            <a:prstGeom prst="rect">
              <a:avLst/>
            </a:prstGeom>
            <a:solidFill>
              <a:schemeClr val="tx2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91" name="Rectangle 16"/>
            <p:cNvSpPr>
              <a:spLocks noChangeArrowheads="1"/>
            </p:cNvSpPr>
            <p:nvPr/>
          </p:nvSpPr>
          <p:spPr bwMode="auto">
            <a:xfrm>
              <a:off x="1376" y="3114"/>
              <a:ext cx="86" cy="242"/>
            </a:xfrm>
            <a:prstGeom prst="rect">
              <a:avLst/>
            </a:prstGeom>
            <a:solidFill>
              <a:schemeClr val="tx2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92" name="Rectangle 17"/>
            <p:cNvSpPr>
              <a:spLocks noChangeArrowheads="1"/>
            </p:cNvSpPr>
            <p:nvPr/>
          </p:nvSpPr>
          <p:spPr bwMode="auto">
            <a:xfrm>
              <a:off x="1640" y="3114"/>
              <a:ext cx="86" cy="242"/>
            </a:xfrm>
            <a:prstGeom prst="rect">
              <a:avLst/>
            </a:prstGeom>
            <a:solidFill>
              <a:schemeClr val="tx2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93" name="Rectangle 18"/>
            <p:cNvSpPr>
              <a:spLocks noChangeArrowheads="1"/>
            </p:cNvSpPr>
            <p:nvPr/>
          </p:nvSpPr>
          <p:spPr bwMode="auto">
            <a:xfrm>
              <a:off x="4957" y="3122"/>
              <a:ext cx="87" cy="242"/>
            </a:xfrm>
            <a:prstGeom prst="rect">
              <a:avLst/>
            </a:prstGeom>
            <a:solidFill>
              <a:schemeClr val="tx2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94" name="Rectangle 19"/>
            <p:cNvSpPr>
              <a:spLocks noChangeArrowheads="1"/>
            </p:cNvSpPr>
            <p:nvPr/>
          </p:nvSpPr>
          <p:spPr bwMode="auto">
            <a:xfrm>
              <a:off x="4813" y="3122"/>
              <a:ext cx="87" cy="242"/>
            </a:xfrm>
            <a:prstGeom prst="rect">
              <a:avLst/>
            </a:prstGeom>
            <a:solidFill>
              <a:schemeClr val="tx2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95" name="Rectangle 20"/>
            <p:cNvSpPr>
              <a:spLocks noChangeArrowheads="1"/>
            </p:cNvSpPr>
            <p:nvPr/>
          </p:nvSpPr>
          <p:spPr bwMode="auto">
            <a:xfrm>
              <a:off x="4531" y="3122"/>
              <a:ext cx="87" cy="242"/>
            </a:xfrm>
            <a:prstGeom prst="rect">
              <a:avLst/>
            </a:prstGeom>
            <a:solidFill>
              <a:schemeClr val="tx2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96" name="Rectangle 21"/>
            <p:cNvSpPr>
              <a:spLocks noChangeArrowheads="1"/>
            </p:cNvSpPr>
            <p:nvPr/>
          </p:nvSpPr>
          <p:spPr bwMode="auto">
            <a:xfrm>
              <a:off x="4246" y="3122"/>
              <a:ext cx="87" cy="242"/>
            </a:xfrm>
            <a:prstGeom prst="rect">
              <a:avLst/>
            </a:prstGeom>
            <a:solidFill>
              <a:schemeClr val="tx2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97" name="Rectangle 22"/>
            <p:cNvSpPr>
              <a:spLocks noChangeArrowheads="1"/>
            </p:cNvSpPr>
            <p:nvPr/>
          </p:nvSpPr>
          <p:spPr bwMode="auto">
            <a:xfrm>
              <a:off x="659" y="3114"/>
              <a:ext cx="87" cy="242"/>
            </a:xfrm>
            <a:prstGeom prst="rect">
              <a:avLst/>
            </a:prstGeom>
            <a:solidFill>
              <a:schemeClr val="tx2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98" name="Rectangle 23"/>
            <p:cNvSpPr>
              <a:spLocks noChangeArrowheads="1"/>
            </p:cNvSpPr>
            <p:nvPr/>
          </p:nvSpPr>
          <p:spPr bwMode="auto">
            <a:xfrm>
              <a:off x="794" y="3114"/>
              <a:ext cx="86" cy="242"/>
            </a:xfrm>
            <a:prstGeom prst="rect">
              <a:avLst/>
            </a:prstGeom>
            <a:solidFill>
              <a:schemeClr val="tx2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499" name="Rectangle 24"/>
            <p:cNvSpPr>
              <a:spLocks noChangeArrowheads="1"/>
            </p:cNvSpPr>
            <p:nvPr/>
          </p:nvSpPr>
          <p:spPr bwMode="auto">
            <a:xfrm>
              <a:off x="3590" y="1268"/>
              <a:ext cx="433" cy="1188"/>
            </a:xfrm>
            <a:prstGeom prst="rect">
              <a:avLst/>
            </a:prstGeom>
            <a:solidFill>
              <a:schemeClr val="accent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500" name="Line 25"/>
            <p:cNvSpPr>
              <a:spLocks noChangeShapeType="1"/>
            </p:cNvSpPr>
            <p:nvPr/>
          </p:nvSpPr>
          <p:spPr bwMode="auto">
            <a:xfrm>
              <a:off x="3812" y="2461"/>
              <a:ext cx="1" cy="3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1" name="Freeform 26"/>
            <p:cNvSpPr>
              <a:spLocks/>
            </p:cNvSpPr>
            <p:nvPr/>
          </p:nvSpPr>
          <p:spPr bwMode="auto">
            <a:xfrm>
              <a:off x="3773" y="2739"/>
              <a:ext cx="78" cy="81"/>
            </a:xfrm>
            <a:custGeom>
              <a:avLst/>
              <a:gdLst>
                <a:gd name="T0" fmla="*/ 0 w 71"/>
                <a:gd name="T1" fmla="*/ 0 h 81"/>
                <a:gd name="T2" fmla="*/ 109 w 71"/>
                <a:gd name="T3" fmla="*/ 12 h 81"/>
                <a:gd name="T4" fmla="*/ 218 w 71"/>
                <a:gd name="T5" fmla="*/ 0 h 81"/>
                <a:gd name="T6" fmla="*/ 109 w 71"/>
                <a:gd name="T7" fmla="*/ 81 h 81"/>
                <a:gd name="T8" fmla="*/ 0 w 71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81"/>
                <a:gd name="T17" fmla="*/ 71 w 71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81">
                  <a:moveTo>
                    <a:pt x="0" y="0"/>
                  </a:moveTo>
                  <a:lnTo>
                    <a:pt x="35" y="12"/>
                  </a:lnTo>
                  <a:lnTo>
                    <a:pt x="71" y="0"/>
                  </a:lnTo>
                  <a:lnTo>
                    <a:pt x="35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2" name="Line 27"/>
            <p:cNvSpPr>
              <a:spLocks noChangeShapeType="1"/>
            </p:cNvSpPr>
            <p:nvPr/>
          </p:nvSpPr>
          <p:spPr bwMode="auto">
            <a:xfrm>
              <a:off x="3812" y="693"/>
              <a:ext cx="1" cy="54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3" name="Freeform 28"/>
            <p:cNvSpPr>
              <a:spLocks/>
            </p:cNvSpPr>
            <p:nvPr/>
          </p:nvSpPr>
          <p:spPr bwMode="auto">
            <a:xfrm>
              <a:off x="3773" y="1210"/>
              <a:ext cx="78" cy="82"/>
            </a:xfrm>
            <a:custGeom>
              <a:avLst/>
              <a:gdLst>
                <a:gd name="T0" fmla="*/ 0 w 71"/>
                <a:gd name="T1" fmla="*/ 0 h 82"/>
                <a:gd name="T2" fmla="*/ 109 w 71"/>
                <a:gd name="T3" fmla="*/ 12 h 82"/>
                <a:gd name="T4" fmla="*/ 218 w 71"/>
                <a:gd name="T5" fmla="*/ 0 h 82"/>
                <a:gd name="T6" fmla="*/ 109 w 71"/>
                <a:gd name="T7" fmla="*/ 82 h 82"/>
                <a:gd name="T8" fmla="*/ 0 w 71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82"/>
                <a:gd name="T17" fmla="*/ 71 w 71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82">
                  <a:moveTo>
                    <a:pt x="0" y="0"/>
                  </a:moveTo>
                  <a:lnTo>
                    <a:pt x="35" y="12"/>
                  </a:lnTo>
                  <a:lnTo>
                    <a:pt x="71" y="0"/>
                  </a:lnTo>
                  <a:lnTo>
                    <a:pt x="35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4" name="Rectangle 29"/>
            <p:cNvSpPr>
              <a:spLocks noChangeArrowheads="1"/>
            </p:cNvSpPr>
            <p:nvPr/>
          </p:nvSpPr>
          <p:spPr bwMode="auto">
            <a:xfrm>
              <a:off x="3673" y="2237"/>
              <a:ext cx="268" cy="79"/>
            </a:xfrm>
            <a:prstGeom prst="rect">
              <a:avLst/>
            </a:prstGeom>
            <a:solidFill>
              <a:schemeClr val="folHlink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505" name="Rectangle 30"/>
            <p:cNvSpPr>
              <a:spLocks noChangeArrowheads="1"/>
            </p:cNvSpPr>
            <p:nvPr/>
          </p:nvSpPr>
          <p:spPr bwMode="auto">
            <a:xfrm>
              <a:off x="3673" y="2074"/>
              <a:ext cx="268" cy="78"/>
            </a:xfrm>
            <a:prstGeom prst="rect">
              <a:avLst/>
            </a:prstGeom>
            <a:solidFill>
              <a:schemeClr val="folHlink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5506" name="Rectangle 31"/>
            <p:cNvSpPr>
              <a:spLocks noChangeArrowheads="1"/>
            </p:cNvSpPr>
            <p:nvPr/>
          </p:nvSpPr>
          <p:spPr bwMode="auto">
            <a:xfrm>
              <a:off x="2222" y="2653"/>
              <a:ext cx="4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75">
                  <a:solidFill>
                    <a:srgbClr val="000000"/>
                  </a:solidFill>
                </a:rPr>
                <a:t>Size </a:t>
              </a:r>
              <a:r>
                <a:rPr lang="en-US" altLang="en-US" sz="1275" i="1">
                  <a:solidFill>
                    <a:srgbClr val="000000"/>
                  </a:solidFill>
                </a:rPr>
                <a:t>N</a:t>
              </a:r>
              <a:endParaRPr lang="en-US" altLang="en-US" sz="1350" i="1"/>
            </a:p>
          </p:txBody>
        </p:sp>
        <p:sp>
          <p:nvSpPr>
            <p:cNvPr id="105507" name="Rectangle 32"/>
            <p:cNvSpPr>
              <a:spLocks noChangeArrowheads="1"/>
            </p:cNvSpPr>
            <p:nvPr/>
          </p:nvSpPr>
          <p:spPr bwMode="auto">
            <a:xfrm>
              <a:off x="4106" y="1825"/>
              <a:ext cx="3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75">
                  <a:solidFill>
                    <a:srgbClr val="000000"/>
                  </a:solidFill>
                </a:rPr>
                <a:t>Size </a:t>
              </a:r>
              <a:r>
                <a:rPr lang="en-US" altLang="en-US" sz="1275" i="1">
                  <a:solidFill>
                    <a:srgbClr val="000000"/>
                  </a:solidFill>
                </a:rPr>
                <a:t>K</a:t>
              </a:r>
              <a:endParaRPr lang="en-US" altLang="en-US" sz="1350"/>
            </a:p>
          </p:txBody>
        </p:sp>
        <p:sp>
          <p:nvSpPr>
            <p:cNvPr id="105508" name="Rectangle 33"/>
            <p:cNvSpPr>
              <a:spLocks noChangeArrowheads="1"/>
            </p:cNvSpPr>
            <p:nvPr/>
          </p:nvSpPr>
          <p:spPr bwMode="auto">
            <a:xfrm>
              <a:off x="3963" y="747"/>
              <a:ext cx="8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75">
                  <a:solidFill>
                    <a:srgbClr val="000000"/>
                  </a:solidFill>
                </a:rPr>
                <a:t>Tokens arrive</a:t>
              </a:r>
              <a:endParaRPr lang="en-US" altLang="en-US" sz="1350"/>
            </a:p>
          </p:txBody>
        </p:sp>
        <p:sp>
          <p:nvSpPr>
            <p:cNvPr id="105509" name="Rectangle 34"/>
            <p:cNvSpPr>
              <a:spLocks noChangeArrowheads="1"/>
            </p:cNvSpPr>
            <p:nvPr/>
          </p:nvSpPr>
          <p:spPr bwMode="auto">
            <a:xfrm>
              <a:off x="4017" y="903"/>
              <a:ext cx="69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75">
                  <a:solidFill>
                    <a:srgbClr val="000000"/>
                  </a:solidFill>
                </a:rPr>
                <a:t>periodically</a:t>
              </a:r>
              <a:endParaRPr lang="en-US" altLang="en-US" sz="1350"/>
            </a:p>
          </p:txBody>
        </p:sp>
        <p:sp>
          <p:nvSpPr>
            <p:cNvPr id="105510" name="Rectangle 35"/>
            <p:cNvSpPr>
              <a:spLocks noChangeArrowheads="1"/>
            </p:cNvSpPr>
            <p:nvPr/>
          </p:nvSpPr>
          <p:spPr bwMode="auto">
            <a:xfrm>
              <a:off x="3654" y="2958"/>
              <a:ext cx="33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>
                  <a:solidFill>
                    <a:srgbClr val="000000"/>
                  </a:solidFill>
                </a:rPr>
                <a:t>Server</a:t>
              </a:r>
              <a:endParaRPr lang="en-US" altLang="en-US" sz="1350"/>
            </a:p>
          </p:txBody>
        </p:sp>
        <p:sp>
          <p:nvSpPr>
            <p:cNvPr id="105511" name="Rectangle 36"/>
            <p:cNvSpPr>
              <a:spLocks noChangeArrowheads="1"/>
            </p:cNvSpPr>
            <p:nvPr/>
          </p:nvSpPr>
          <p:spPr bwMode="auto">
            <a:xfrm>
              <a:off x="2510" y="3416"/>
              <a:ext cx="42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75">
                  <a:solidFill>
                    <a:srgbClr val="000000"/>
                  </a:solidFill>
                </a:rPr>
                <a:t>Packet</a:t>
              </a:r>
              <a:endParaRPr lang="en-US" altLang="en-US" sz="1350"/>
            </a:p>
          </p:txBody>
        </p:sp>
        <p:sp>
          <p:nvSpPr>
            <p:cNvPr id="105512" name="Line 37"/>
            <p:cNvSpPr>
              <a:spLocks noChangeShapeType="1"/>
            </p:cNvSpPr>
            <p:nvPr/>
          </p:nvSpPr>
          <p:spPr bwMode="auto">
            <a:xfrm flipV="1">
              <a:off x="2630" y="3202"/>
              <a:ext cx="152" cy="19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3" name="Freeform 38"/>
            <p:cNvSpPr>
              <a:spLocks/>
            </p:cNvSpPr>
            <p:nvPr/>
          </p:nvSpPr>
          <p:spPr bwMode="auto">
            <a:xfrm>
              <a:off x="2738" y="3153"/>
              <a:ext cx="84" cy="87"/>
            </a:xfrm>
            <a:custGeom>
              <a:avLst/>
              <a:gdLst>
                <a:gd name="T0" fmla="*/ 189 w 76"/>
                <a:gd name="T1" fmla="*/ 87 h 87"/>
                <a:gd name="T2" fmla="*/ 120 w 76"/>
                <a:gd name="T3" fmla="*/ 55 h 87"/>
                <a:gd name="T4" fmla="*/ 0 w 76"/>
                <a:gd name="T5" fmla="*/ 45 h 87"/>
                <a:gd name="T6" fmla="*/ 254 w 76"/>
                <a:gd name="T7" fmla="*/ 0 h 87"/>
                <a:gd name="T8" fmla="*/ 189 w 76"/>
                <a:gd name="T9" fmla="*/ 87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87"/>
                <a:gd name="T17" fmla="*/ 76 w 76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87">
                  <a:moveTo>
                    <a:pt x="57" y="87"/>
                  </a:moveTo>
                  <a:lnTo>
                    <a:pt x="36" y="55"/>
                  </a:lnTo>
                  <a:lnTo>
                    <a:pt x="0" y="45"/>
                  </a:lnTo>
                  <a:lnTo>
                    <a:pt x="76" y="0"/>
                  </a:lnTo>
                  <a:lnTo>
                    <a:pt x="57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4" name="Rectangle 39"/>
            <p:cNvSpPr>
              <a:spLocks noChangeArrowheads="1"/>
            </p:cNvSpPr>
            <p:nvPr/>
          </p:nvSpPr>
          <p:spPr bwMode="auto">
            <a:xfrm>
              <a:off x="2894" y="2021"/>
              <a:ext cx="36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75">
                  <a:solidFill>
                    <a:srgbClr val="000000"/>
                  </a:solidFill>
                </a:rPr>
                <a:t>Token</a:t>
              </a:r>
              <a:endParaRPr lang="en-US" altLang="en-US" sz="1350"/>
            </a:p>
          </p:txBody>
        </p:sp>
        <p:sp>
          <p:nvSpPr>
            <p:cNvPr id="105515" name="Line 40"/>
            <p:cNvSpPr>
              <a:spLocks noChangeShapeType="1"/>
            </p:cNvSpPr>
            <p:nvPr/>
          </p:nvSpPr>
          <p:spPr bwMode="auto">
            <a:xfrm>
              <a:off x="3110" y="2172"/>
              <a:ext cx="486" cy="1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6" name="Freeform 41"/>
            <p:cNvSpPr>
              <a:spLocks/>
            </p:cNvSpPr>
            <p:nvPr/>
          </p:nvSpPr>
          <p:spPr bwMode="auto">
            <a:xfrm>
              <a:off x="3567" y="2239"/>
              <a:ext cx="95" cy="68"/>
            </a:xfrm>
            <a:custGeom>
              <a:avLst/>
              <a:gdLst>
                <a:gd name="T0" fmla="*/ 0 w 87"/>
                <a:gd name="T1" fmla="*/ 68 h 68"/>
                <a:gd name="T2" fmla="*/ 54 w 87"/>
                <a:gd name="T3" fmla="*/ 37 h 68"/>
                <a:gd name="T4" fmla="*/ 45 w 87"/>
                <a:gd name="T5" fmla="*/ 0 h 68"/>
                <a:gd name="T6" fmla="*/ 250 w 87"/>
                <a:gd name="T7" fmla="*/ 53 h 68"/>
                <a:gd name="T8" fmla="*/ 0 w 87"/>
                <a:gd name="T9" fmla="*/ 68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68"/>
                <a:gd name="T17" fmla="*/ 87 w 87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68">
                  <a:moveTo>
                    <a:pt x="0" y="68"/>
                  </a:moveTo>
                  <a:lnTo>
                    <a:pt x="19" y="37"/>
                  </a:lnTo>
                  <a:lnTo>
                    <a:pt x="16" y="0"/>
                  </a:lnTo>
                  <a:lnTo>
                    <a:pt x="87" y="53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75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Token Bucket Traffic Shaper</a:t>
            </a:r>
          </a:p>
        </p:txBody>
      </p:sp>
      <p:sp>
        <p:nvSpPr>
          <p:cNvPr id="105476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1889312" y="3917367"/>
            <a:ext cx="6172200" cy="73104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500"/>
              <a:t>Token rate regulates transfer of packets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/>
              <a:t>If sufficient tokens available, packets enter network without delay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>
                <a:solidFill>
                  <a:srgbClr val="0000CC"/>
                </a:solidFill>
              </a:rPr>
              <a:t>K determines how much burstiness allowed into the network</a:t>
            </a:r>
          </a:p>
        </p:txBody>
      </p:sp>
      <p:sp>
        <p:nvSpPr>
          <p:cNvPr id="105477" name="Text Box 44"/>
          <p:cNvSpPr txBox="1">
            <a:spLocks noChangeArrowheads="1"/>
          </p:cNvSpPr>
          <p:nvPr/>
        </p:nvSpPr>
        <p:spPr bwMode="auto">
          <a:xfrm>
            <a:off x="2164347" y="1105675"/>
            <a:ext cx="23455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buSzTx/>
              <a:buFontTx/>
              <a:buNone/>
            </a:pPr>
            <a:r>
              <a:rPr lang="en-US" altLang="en-US" sz="1500"/>
              <a:t>An incoming packet must have sufficient tokens before admission into the network</a:t>
            </a:r>
          </a:p>
        </p:txBody>
      </p:sp>
    </p:spTree>
    <p:extLst>
      <p:ext uri="{BB962C8B-B14F-4D97-AF65-F5344CB8AC3E}">
        <p14:creationId xmlns:p14="http://schemas.microsoft.com/office/powerpoint/2010/main" val="487543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1"/>
          <p:cNvSpPr txBox="1">
            <a:spLocks noChangeArrowheads="1"/>
          </p:cNvSpPr>
          <p:nvPr/>
        </p:nvSpPr>
        <p:spPr bwMode="auto">
          <a:xfrm>
            <a:off x="4674214" y="1728198"/>
            <a:ext cx="27598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500"/>
              <a:t>The token bucket constrains the traffic from a source to be limited to </a:t>
            </a:r>
            <a:r>
              <a:rPr lang="en-US" altLang="en-US" sz="1500" i="1">
                <a:ea typeface="Arial" charset="0"/>
                <a:cs typeface="Arial" charset="0"/>
              </a:rPr>
              <a:t>b</a:t>
            </a:r>
            <a:r>
              <a:rPr lang="en-US" altLang="en-US" sz="1500"/>
              <a:t> + </a:t>
            </a:r>
            <a:r>
              <a:rPr lang="en-US" altLang="en-US" sz="1500" i="1"/>
              <a:t>r t</a:t>
            </a:r>
            <a:r>
              <a:rPr lang="en-US" altLang="en-US" sz="1500"/>
              <a:t> bits in an interval of length </a:t>
            </a:r>
            <a:r>
              <a:rPr lang="en-US" altLang="en-US" sz="1500" i="1"/>
              <a:t>t</a:t>
            </a:r>
          </a:p>
        </p:txBody>
      </p:sp>
      <p:sp>
        <p:nvSpPr>
          <p:cNvPr id="106499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Token Bucket Shaping Effect (full)</a:t>
            </a:r>
          </a:p>
        </p:txBody>
      </p:sp>
      <p:grpSp>
        <p:nvGrpSpPr>
          <p:cNvPr id="106500" name="Group 20"/>
          <p:cNvGrpSpPr>
            <a:grpSpLocks/>
          </p:cNvGrpSpPr>
          <p:nvPr/>
        </p:nvGrpSpPr>
        <p:grpSpPr bwMode="auto">
          <a:xfrm>
            <a:off x="578534" y="1237060"/>
            <a:ext cx="4095680" cy="2126213"/>
            <a:chOff x="655" y="1815"/>
            <a:chExt cx="3721" cy="1916"/>
          </a:xfrm>
        </p:grpSpPr>
        <p:sp>
          <p:nvSpPr>
            <p:cNvPr id="106505" name="Text Box 3"/>
            <p:cNvSpPr txBox="1">
              <a:spLocks noChangeArrowheads="1"/>
            </p:cNvSpPr>
            <p:nvPr/>
          </p:nvSpPr>
          <p:spPr bwMode="auto">
            <a:xfrm>
              <a:off x="655" y="2354"/>
              <a:ext cx="133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 i="1"/>
                <a:t>b</a:t>
              </a:r>
              <a:r>
                <a:rPr lang="en-US" altLang="en-US" sz="1200"/>
                <a:t> bytes instantly</a:t>
              </a:r>
              <a:endParaRPr lang="en-US" altLang="en-US" sz="1200" b="1"/>
            </a:p>
          </p:txBody>
        </p:sp>
        <p:sp>
          <p:nvSpPr>
            <p:cNvPr id="106506" name="Text Box 4"/>
            <p:cNvSpPr txBox="1">
              <a:spLocks noChangeArrowheads="1"/>
            </p:cNvSpPr>
            <p:nvPr/>
          </p:nvSpPr>
          <p:spPr bwMode="auto">
            <a:xfrm>
              <a:off x="4203" y="3462"/>
              <a:ext cx="17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  <a:endParaRPr lang="en-US" altLang="en-US" sz="1200" b="1"/>
            </a:p>
          </p:txBody>
        </p:sp>
        <p:sp>
          <p:nvSpPr>
            <p:cNvPr id="106507" name="Text Box 5"/>
            <p:cNvSpPr txBox="1">
              <a:spLocks noChangeArrowheads="1"/>
            </p:cNvSpPr>
            <p:nvPr/>
          </p:nvSpPr>
          <p:spPr bwMode="auto">
            <a:xfrm>
              <a:off x="2672" y="3065"/>
              <a:ext cx="154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 i="1"/>
                <a:t>r</a:t>
              </a:r>
              <a:r>
                <a:rPr lang="en-US" altLang="en-US" sz="1200"/>
                <a:t> bytes/second</a:t>
              </a:r>
              <a:endParaRPr lang="en-US" altLang="en-US" sz="1200" b="1"/>
            </a:p>
          </p:txBody>
        </p:sp>
        <p:sp>
          <p:nvSpPr>
            <p:cNvPr id="106508" name="Line 6"/>
            <p:cNvSpPr>
              <a:spLocks noChangeShapeType="1"/>
            </p:cNvSpPr>
            <p:nvPr/>
          </p:nvSpPr>
          <p:spPr bwMode="auto">
            <a:xfrm>
              <a:off x="1751" y="3658"/>
              <a:ext cx="24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9" name="Line 7"/>
            <p:cNvSpPr>
              <a:spLocks noChangeShapeType="1"/>
            </p:cNvSpPr>
            <p:nvPr/>
          </p:nvSpPr>
          <p:spPr bwMode="auto">
            <a:xfrm flipV="1">
              <a:off x="1766" y="1932"/>
              <a:ext cx="0" cy="1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06510" name="Rectangle 9"/>
            <p:cNvSpPr>
              <a:spLocks noChangeArrowheads="1"/>
            </p:cNvSpPr>
            <p:nvPr/>
          </p:nvSpPr>
          <p:spPr bwMode="auto">
            <a:xfrm>
              <a:off x="1843" y="3537"/>
              <a:ext cx="2035" cy="12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6511" name="Rectangle 13"/>
            <p:cNvSpPr>
              <a:spLocks noChangeArrowheads="1"/>
            </p:cNvSpPr>
            <p:nvPr/>
          </p:nvSpPr>
          <p:spPr bwMode="auto">
            <a:xfrm rot="-5400000">
              <a:off x="1231" y="3015"/>
              <a:ext cx="1185" cy="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6512" name="Line 17"/>
            <p:cNvSpPr>
              <a:spLocks noChangeShapeType="1"/>
            </p:cNvSpPr>
            <p:nvPr/>
          </p:nvSpPr>
          <p:spPr bwMode="auto">
            <a:xfrm flipV="1">
              <a:off x="1869" y="1815"/>
              <a:ext cx="2136" cy="69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3" name="Text Box 18"/>
            <p:cNvSpPr txBox="1">
              <a:spLocks noChangeArrowheads="1"/>
            </p:cNvSpPr>
            <p:nvPr/>
          </p:nvSpPr>
          <p:spPr bwMode="auto">
            <a:xfrm>
              <a:off x="3167" y="2119"/>
              <a:ext cx="61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chemeClr val="bg1"/>
                </a:buClr>
              </a:pPr>
              <a:r>
                <a:rPr lang="en-US" altLang="en-US" sz="1500">
                  <a:solidFill>
                    <a:srgbClr val="FF3300"/>
                  </a:solidFill>
                </a:rPr>
                <a:t>b + r t</a:t>
              </a:r>
            </a:p>
          </p:txBody>
        </p:sp>
      </p:grpSp>
      <p:sp>
        <p:nvSpPr>
          <p:cNvPr id="951315" name="Text Box 19"/>
          <p:cNvSpPr txBox="1">
            <a:spLocks noChangeArrowheads="1"/>
          </p:cNvSpPr>
          <p:nvPr/>
        </p:nvSpPr>
        <p:spPr bwMode="auto">
          <a:xfrm>
            <a:off x="1601391" y="4283869"/>
            <a:ext cx="486370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500" b="1">
                <a:solidFill>
                  <a:srgbClr val="FF3300"/>
                </a:solidFill>
                <a:latin typeface="Times New Roman" charset="0"/>
              </a:rPr>
              <a:t>Q2: When a token bucket is the same as a leaky bucket?</a:t>
            </a:r>
          </a:p>
        </p:txBody>
      </p:sp>
      <p:sp>
        <p:nvSpPr>
          <p:cNvPr id="951317" name="Text Box 21"/>
          <p:cNvSpPr txBox="1">
            <a:spLocks noChangeArrowheads="1"/>
          </p:cNvSpPr>
          <p:nvPr/>
        </p:nvSpPr>
        <p:spPr bwMode="auto">
          <a:xfrm>
            <a:off x="1583532" y="3517107"/>
            <a:ext cx="612338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500" b="1">
                <a:solidFill>
                  <a:srgbClr val="FF3300"/>
                </a:solidFill>
                <a:latin typeface="Times New Roman" charset="0"/>
              </a:rPr>
              <a:t>Q1: what are two main differences of a leaky bucket and a token bucket?</a:t>
            </a:r>
          </a:p>
        </p:txBody>
      </p:sp>
      <p:sp>
        <p:nvSpPr>
          <p:cNvPr id="106503" name="Text Box 22"/>
          <p:cNvSpPr txBox="1">
            <a:spLocks noChangeArrowheads="1"/>
          </p:cNvSpPr>
          <p:nvPr/>
        </p:nvSpPr>
        <p:spPr bwMode="auto">
          <a:xfrm>
            <a:off x="2366963" y="3854054"/>
            <a:ext cx="505619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500"/>
              <a:t>Allow saving for burst spending; packet discarding or not.</a:t>
            </a:r>
          </a:p>
        </p:txBody>
      </p:sp>
      <p:sp>
        <p:nvSpPr>
          <p:cNvPr id="106504" name="Text Box 23"/>
          <p:cNvSpPr txBox="1">
            <a:spLocks noChangeArrowheads="1"/>
          </p:cNvSpPr>
          <p:nvPr/>
        </p:nvSpPr>
        <p:spPr bwMode="auto">
          <a:xfrm>
            <a:off x="2386012" y="4622007"/>
            <a:ext cx="485235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500"/>
              <a:t>b = 0; but still different indeed: packet discarding or not</a:t>
            </a:r>
          </a:p>
        </p:txBody>
      </p:sp>
    </p:spTree>
    <p:extLst>
      <p:ext uri="{BB962C8B-B14F-4D97-AF65-F5344CB8AC3E}">
        <p14:creationId xmlns:p14="http://schemas.microsoft.com/office/powerpoint/2010/main" val="167213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1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1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5" grpId="0"/>
      <p:bldP spid="9513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title"/>
          </p:nvPr>
        </p:nvSpPr>
        <p:spPr>
          <a:xfrm>
            <a:off x="417321" y="186668"/>
            <a:ext cx="6763871" cy="765175"/>
          </a:xfrm>
        </p:spPr>
        <p:txBody>
          <a:bodyPr/>
          <a:lstStyle/>
          <a:p>
            <a:pPr eaLnBrk="1" hangingPunct="1"/>
            <a:r>
              <a:rPr lang="en-US" altLang="en-US" dirty="0"/>
              <a:t>Token Bucket Shaping Effect (empty)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1863" y="1210119"/>
            <a:ext cx="5190565" cy="2208679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2pPr>
            <a:lvl3pPr marL="73977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1700">
                <a:solidFill>
                  <a:schemeClr val="tx1"/>
                </a:solidFill>
                <a:latin typeface="+mn-lt"/>
              </a:defRPr>
            </a:lvl3pPr>
            <a:lvl4pPr marL="960438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4pPr>
            <a:lvl5pPr marL="119856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5418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18847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2276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5705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kern="0" dirty="0"/>
              <a:t>Behavior of the token bucket shaper is similar to that of the leady bucket shaper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kern="0" dirty="0"/>
              <a:t>If the bucket size is reduced to zero, they are identical</a:t>
            </a:r>
          </a:p>
        </p:txBody>
      </p:sp>
    </p:spTree>
    <p:extLst>
      <p:ext uri="{BB962C8B-B14F-4D97-AF65-F5344CB8AC3E}">
        <p14:creationId xmlns:p14="http://schemas.microsoft.com/office/powerpoint/2010/main" val="185914432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Closed-Loop Flow Control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Congestion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Feedback information to regulate flow from sources into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Based on </a:t>
            </a:r>
            <a:r>
              <a:rPr lang="en-US" altLang="en-US" sz="1800" dirty="0">
                <a:solidFill>
                  <a:srgbClr val="FF0000"/>
                </a:solidFill>
              </a:rPr>
              <a:t>buffer length, link utilization</a:t>
            </a:r>
            <a:r>
              <a:rPr lang="en-US" altLang="en-US" sz="1800" dirty="0"/>
              <a:t>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Examples:  TCP at transport layer; congestion control at ATM level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dirty="0"/>
              <a:t>End-to-end vs. Hop-by-hop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Delay in effecting control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dirty="0"/>
              <a:t>Implicit vs. Explicit Feedback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Source deduces congestion from observed 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Routers/switches generate messages alerting to congestion</a:t>
            </a:r>
          </a:p>
        </p:txBody>
      </p:sp>
    </p:spTree>
    <p:extLst>
      <p:ext uri="{BB962C8B-B14F-4D97-AF65-F5344CB8AC3E}">
        <p14:creationId xmlns:p14="http://schemas.microsoft.com/office/powerpoint/2010/main" val="1125122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2"/>
          <p:cNvGrpSpPr>
            <a:grpSpLocks/>
          </p:cNvGrpSpPr>
          <p:nvPr/>
        </p:nvGrpSpPr>
        <p:grpSpPr bwMode="auto">
          <a:xfrm>
            <a:off x="1389600" y="1330523"/>
            <a:ext cx="5397103" cy="2524126"/>
            <a:chOff x="417" y="909"/>
            <a:chExt cx="4533" cy="2120"/>
          </a:xfrm>
        </p:grpSpPr>
        <p:sp>
          <p:nvSpPr>
            <p:cNvPr id="111621" name="Oval 3"/>
            <p:cNvSpPr>
              <a:spLocks noChangeArrowheads="1"/>
            </p:cNvSpPr>
            <p:nvPr/>
          </p:nvSpPr>
          <p:spPr bwMode="auto">
            <a:xfrm>
              <a:off x="624" y="1188"/>
              <a:ext cx="256" cy="256"/>
            </a:xfrm>
            <a:prstGeom prst="ellipse">
              <a:avLst/>
            </a:prstGeom>
            <a:solidFill>
              <a:srgbClr val="B1CCC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11622" name="Oval 4"/>
            <p:cNvSpPr>
              <a:spLocks noChangeArrowheads="1"/>
            </p:cNvSpPr>
            <p:nvPr/>
          </p:nvSpPr>
          <p:spPr bwMode="auto">
            <a:xfrm>
              <a:off x="1528" y="1188"/>
              <a:ext cx="256" cy="2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11623" name="Oval 5"/>
            <p:cNvSpPr>
              <a:spLocks noChangeArrowheads="1"/>
            </p:cNvSpPr>
            <p:nvPr/>
          </p:nvSpPr>
          <p:spPr bwMode="auto">
            <a:xfrm>
              <a:off x="3432" y="1188"/>
              <a:ext cx="256" cy="2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11624" name="Oval 6"/>
            <p:cNvSpPr>
              <a:spLocks noChangeArrowheads="1"/>
            </p:cNvSpPr>
            <p:nvPr/>
          </p:nvSpPr>
          <p:spPr bwMode="auto">
            <a:xfrm>
              <a:off x="2512" y="1188"/>
              <a:ext cx="256" cy="2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11625" name="Oval 7"/>
            <p:cNvSpPr>
              <a:spLocks noChangeArrowheads="1"/>
            </p:cNvSpPr>
            <p:nvPr/>
          </p:nvSpPr>
          <p:spPr bwMode="auto">
            <a:xfrm>
              <a:off x="4408" y="1188"/>
              <a:ext cx="256" cy="25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11626" name="Line 8"/>
            <p:cNvSpPr>
              <a:spLocks noChangeShapeType="1"/>
            </p:cNvSpPr>
            <p:nvPr/>
          </p:nvSpPr>
          <p:spPr bwMode="auto">
            <a:xfrm>
              <a:off x="872" y="1320"/>
              <a:ext cx="3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7" name="Freeform 9"/>
            <p:cNvSpPr>
              <a:spLocks/>
            </p:cNvSpPr>
            <p:nvPr/>
          </p:nvSpPr>
          <p:spPr bwMode="auto">
            <a:xfrm>
              <a:off x="856" y="1392"/>
              <a:ext cx="3584" cy="307"/>
            </a:xfrm>
            <a:custGeom>
              <a:avLst/>
              <a:gdLst>
                <a:gd name="T0" fmla="*/ 3584 w 3584"/>
                <a:gd name="T1" fmla="*/ 16 h 307"/>
                <a:gd name="T2" fmla="*/ 1816 w 3584"/>
                <a:gd name="T3" fmla="*/ 304 h 307"/>
                <a:gd name="T4" fmla="*/ 0 w 3584"/>
                <a:gd name="T5" fmla="*/ 0 h 307"/>
                <a:gd name="T6" fmla="*/ 0 60000 65536"/>
                <a:gd name="T7" fmla="*/ 0 60000 65536"/>
                <a:gd name="T8" fmla="*/ 0 60000 65536"/>
                <a:gd name="T9" fmla="*/ 0 w 3584"/>
                <a:gd name="T10" fmla="*/ 0 h 307"/>
                <a:gd name="T11" fmla="*/ 3584 w 3584"/>
                <a:gd name="T12" fmla="*/ 307 h 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84" h="307">
                  <a:moveTo>
                    <a:pt x="3584" y="16"/>
                  </a:moveTo>
                  <a:cubicBezTo>
                    <a:pt x="2998" y="161"/>
                    <a:pt x="2413" y="307"/>
                    <a:pt x="1816" y="304"/>
                  </a:cubicBezTo>
                  <a:cubicBezTo>
                    <a:pt x="1219" y="301"/>
                    <a:pt x="609" y="150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8" name="Oval 10"/>
            <p:cNvSpPr>
              <a:spLocks noChangeArrowheads="1"/>
            </p:cNvSpPr>
            <p:nvPr/>
          </p:nvSpPr>
          <p:spPr bwMode="auto">
            <a:xfrm>
              <a:off x="624" y="2228"/>
              <a:ext cx="256" cy="256"/>
            </a:xfrm>
            <a:prstGeom prst="ellipse">
              <a:avLst/>
            </a:prstGeom>
            <a:solidFill>
              <a:srgbClr val="B1CCC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11629" name="Oval 11"/>
            <p:cNvSpPr>
              <a:spLocks noChangeArrowheads="1"/>
            </p:cNvSpPr>
            <p:nvPr/>
          </p:nvSpPr>
          <p:spPr bwMode="auto">
            <a:xfrm>
              <a:off x="1528" y="2228"/>
              <a:ext cx="256" cy="2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11630" name="Oval 12"/>
            <p:cNvSpPr>
              <a:spLocks noChangeArrowheads="1"/>
            </p:cNvSpPr>
            <p:nvPr/>
          </p:nvSpPr>
          <p:spPr bwMode="auto">
            <a:xfrm>
              <a:off x="3432" y="2228"/>
              <a:ext cx="256" cy="2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11631" name="Oval 13"/>
            <p:cNvSpPr>
              <a:spLocks noChangeArrowheads="1"/>
            </p:cNvSpPr>
            <p:nvPr/>
          </p:nvSpPr>
          <p:spPr bwMode="auto">
            <a:xfrm>
              <a:off x="2512" y="2228"/>
              <a:ext cx="256" cy="2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11632" name="Oval 14"/>
            <p:cNvSpPr>
              <a:spLocks noChangeArrowheads="1"/>
            </p:cNvSpPr>
            <p:nvPr/>
          </p:nvSpPr>
          <p:spPr bwMode="auto">
            <a:xfrm>
              <a:off x="4408" y="2228"/>
              <a:ext cx="256" cy="25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11633" name="Line 15"/>
            <p:cNvSpPr>
              <a:spLocks noChangeShapeType="1"/>
            </p:cNvSpPr>
            <p:nvPr/>
          </p:nvSpPr>
          <p:spPr bwMode="auto">
            <a:xfrm>
              <a:off x="872" y="2360"/>
              <a:ext cx="6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4" name="Line 16"/>
            <p:cNvSpPr>
              <a:spLocks noChangeShapeType="1"/>
            </p:cNvSpPr>
            <p:nvPr/>
          </p:nvSpPr>
          <p:spPr bwMode="auto">
            <a:xfrm>
              <a:off x="1784" y="2360"/>
              <a:ext cx="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5" name="Line 17"/>
            <p:cNvSpPr>
              <a:spLocks noChangeShapeType="1"/>
            </p:cNvSpPr>
            <p:nvPr/>
          </p:nvSpPr>
          <p:spPr bwMode="auto">
            <a:xfrm>
              <a:off x="2768" y="2360"/>
              <a:ext cx="6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6" name="Line 18"/>
            <p:cNvSpPr>
              <a:spLocks noChangeShapeType="1"/>
            </p:cNvSpPr>
            <p:nvPr/>
          </p:nvSpPr>
          <p:spPr bwMode="auto">
            <a:xfrm>
              <a:off x="3688" y="2360"/>
              <a:ext cx="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7" name="Freeform 19"/>
            <p:cNvSpPr>
              <a:spLocks/>
            </p:cNvSpPr>
            <p:nvPr/>
          </p:nvSpPr>
          <p:spPr bwMode="auto">
            <a:xfrm>
              <a:off x="864" y="2424"/>
              <a:ext cx="696" cy="156"/>
            </a:xfrm>
            <a:custGeom>
              <a:avLst/>
              <a:gdLst>
                <a:gd name="T0" fmla="*/ 696 w 696"/>
                <a:gd name="T1" fmla="*/ 24 h 156"/>
                <a:gd name="T2" fmla="*/ 344 w 696"/>
                <a:gd name="T3" fmla="*/ 152 h 156"/>
                <a:gd name="T4" fmla="*/ 0 w 696"/>
                <a:gd name="T5" fmla="*/ 0 h 156"/>
                <a:gd name="T6" fmla="*/ 0 60000 65536"/>
                <a:gd name="T7" fmla="*/ 0 60000 65536"/>
                <a:gd name="T8" fmla="*/ 0 60000 65536"/>
                <a:gd name="T9" fmla="*/ 0 w 696"/>
                <a:gd name="T10" fmla="*/ 0 h 156"/>
                <a:gd name="T11" fmla="*/ 696 w 696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6" h="156">
                  <a:moveTo>
                    <a:pt x="696" y="24"/>
                  </a:moveTo>
                  <a:cubicBezTo>
                    <a:pt x="578" y="90"/>
                    <a:pt x="460" y="156"/>
                    <a:pt x="344" y="152"/>
                  </a:cubicBezTo>
                  <a:cubicBezTo>
                    <a:pt x="228" y="148"/>
                    <a:pt x="114" y="74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8" name="Freeform 20"/>
            <p:cNvSpPr>
              <a:spLocks/>
            </p:cNvSpPr>
            <p:nvPr/>
          </p:nvSpPr>
          <p:spPr bwMode="auto">
            <a:xfrm>
              <a:off x="1776" y="2424"/>
              <a:ext cx="776" cy="180"/>
            </a:xfrm>
            <a:custGeom>
              <a:avLst/>
              <a:gdLst>
                <a:gd name="T0" fmla="*/ 2568 w 696"/>
                <a:gd name="T1" fmla="*/ 137 h 156"/>
                <a:gd name="T2" fmla="*/ 1269 w 696"/>
                <a:gd name="T3" fmla="*/ 846 h 156"/>
                <a:gd name="T4" fmla="*/ 0 w 696"/>
                <a:gd name="T5" fmla="*/ 0 h 156"/>
                <a:gd name="T6" fmla="*/ 0 60000 65536"/>
                <a:gd name="T7" fmla="*/ 0 60000 65536"/>
                <a:gd name="T8" fmla="*/ 0 60000 65536"/>
                <a:gd name="T9" fmla="*/ 0 w 696"/>
                <a:gd name="T10" fmla="*/ 0 h 156"/>
                <a:gd name="T11" fmla="*/ 696 w 696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6" h="156">
                  <a:moveTo>
                    <a:pt x="696" y="24"/>
                  </a:moveTo>
                  <a:cubicBezTo>
                    <a:pt x="578" y="90"/>
                    <a:pt x="460" y="156"/>
                    <a:pt x="344" y="152"/>
                  </a:cubicBezTo>
                  <a:cubicBezTo>
                    <a:pt x="228" y="148"/>
                    <a:pt x="114" y="74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9" name="Freeform 21"/>
            <p:cNvSpPr>
              <a:spLocks/>
            </p:cNvSpPr>
            <p:nvPr/>
          </p:nvSpPr>
          <p:spPr bwMode="auto">
            <a:xfrm>
              <a:off x="2752" y="2432"/>
              <a:ext cx="696" cy="156"/>
            </a:xfrm>
            <a:custGeom>
              <a:avLst/>
              <a:gdLst>
                <a:gd name="T0" fmla="*/ 696 w 696"/>
                <a:gd name="T1" fmla="*/ 24 h 156"/>
                <a:gd name="T2" fmla="*/ 344 w 696"/>
                <a:gd name="T3" fmla="*/ 152 h 156"/>
                <a:gd name="T4" fmla="*/ 0 w 696"/>
                <a:gd name="T5" fmla="*/ 0 h 156"/>
                <a:gd name="T6" fmla="*/ 0 60000 65536"/>
                <a:gd name="T7" fmla="*/ 0 60000 65536"/>
                <a:gd name="T8" fmla="*/ 0 60000 65536"/>
                <a:gd name="T9" fmla="*/ 0 w 696"/>
                <a:gd name="T10" fmla="*/ 0 h 156"/>
                <a:gd name="T11" fmla="*/ 696 w 696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6" h="156">
                  <a:moveTo>
                    <a:pt x="696" y="24"/>
                  </a:moveTo>
                  <a:cubicBezTo>
                    <a:pt x="578" y="90"/>
                    <a:pt x="460" y="156"/>
                    <a:pt x="344" y="152"/>
                  </a:cubicBezTo>
                  <a:cubicBezTo>
                    <a:pt x="228" y="148"/>
                    <a:pt x="114" y="74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0" name="Freeform 22"/>
            <p:cNvSpPr>
              <a:spLocks/>
            </p:cNvSpPr>
            <p:nvPr/>
          </p:nvSpPr>
          <p:spPr bwMode="auto">
            <a:xfrm>
              <a:off x="3664" y="2424"/>
              <a:ext cx="768" cy="164"/>
            </a:xfrm>
            <a:custGeom>
              <a:avLst/>
              <a:gdLst>
                <a:gd name="T0" fmla="*/ 2269 w 696"/>
                <a:gd name="T1" fmla="*/ 42 h 156"/>
                <a:gd name="T2" fmla="*/ 1120 w 696"/>
                <a:gd name="T3" fmla="*/ 279 h 156"/>
                <a:gd name="T4" fmla="*/ 0 w 696"/>
                <a:gd name="T5" fmla="*/ 0 h 156"/>
                <a:gd name="T6" fmla="*/ 0 60000 65536"/>
                <a:gd name="T7" fmla="*/ 0 60000 65536"/>
                <a:gd name="T8" fmla="*/ 0 60000 65536"/>
                <a:gd name="T9" fmla="*/ 0 w 696"/>
                <a:gd name="T10" fmla="*/ 0 h 156"/>
                <a:gd name="T11" fmla="*/ 696 w 696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6" h="156">
                  <a:moveTo>
                    <a:pt x="696" y="24"/>
                  </a:moveTo>
                  <a:cubicBezTo>
                    <a:pt x="578" y="90"/>
                    <a:pt x="460" y="156"/>
                    <a:pt x="344" y="152"/>
                  </a:cubicBezTo>
                  <a:cubicBezTo>
                    <a:pt x="228" y="148"/>
                    <a:pt x="114" y="74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1" name="Text Box 23"/>
            <p:cNvSpPr txBox="1">
              <a:spLocks noChangeArrowheads="1"/>
            </p:cNvSpPr>
            <p:nvPr/>
          </p:nvSpPr>
          <p:spPr bwMode="auto">
            <a:xfrm>
              <a:off x="453" y="940"/>
              <a:ext cx="5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Source</a:t>
              </a:r>
            </a:p>
          </p:txBody>
        </p:sp>
        <p:sp>
          <p:nvSpPr>
            <p:cNvPr id="111642" name="Text Box 24"/>
            <p:cNvSpPr txBox="1">
              <a:spLocks noChangeArrowheads="1"/>
            </p:cNvSpPr>
            <p:nvPr/>
          </p:nvSpPr>
          <p:spPr bwMode="auto">
            <a:xfrm>
              <a:off x="4151" y="940"/>
              <a:ext cx="7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Destination</a:t>
              </a:r>
            </a:p>
          </p:txBody>
        </p:sp>
        <p:sp>
          <p:nvSpPr>
            <p:cNvPr id="111643" name="Text Box 25"/>
            <p:cNvSpPr txBox="1">
              <a:spLocks noChangeArrowheads="1"/>
            </p:cNvSpPr>
            <p:nvPr/>
          </p:nvSpPr>
          <p:spPr bwMode="auto">
            <a:xfrm>
              <a:off x="1322" y="2796"/>
              <a:ext cx="13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Feedback information</a:t>
              </a:r>
            </a:p>
          </p:txBody>
        </p:sp>
        <p:sp>
          <p:nvSpPr>
            <p:cNvPr id="111644" name="Line 26"/>
            <p:cNvSpPr>
              <a:spLocks noChangeShapeType="1"/>
            </p:cNvSpPr>
            <p:nvPr/>
          </p:nvSpPr>
          <p:spPr bwMode="auto">
            <a:xfrm flipH="1" flipV="1">
              <a:off x="1368" y="2560"/>
              <a:ext cx="208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5" name="Line 27"/>
            <p:cNvSpPr>
              <a:spLocks noChangeShapeType="1"/>
            </p:cNvSpPr>
            <p:nvPr/>
          </p:nvSpPr>
          <p:spPr bwMode="auto">
            <a:xfrm flipV="1">
              <a:off x="1720" y="2552"/>
              <a:ext cx="25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6" name="Text Box 28"/>
            <p:cNvSpPr txBox="1">
              <a:spLocks noChangeArrowheads="1"/>
            </p:cNvSpPr>
            <p:nvPr/>
          </p:nvSpPr>
          <p:spPr bwMode="auto">
            <a:xfrm>
              <a:off x="1858" y="909"/>
              <a:ext cx="73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/>
                <a:t>Packet flow</a:t>
              </a:r>
            </a:p>
          </p:txBody>
        </p:sp>
        <p:sp>
          <p:nvSpPr>
            <p:cNvPr id="111647" name="Line 29"/>
            <p:cNvSpPr>
              <a:spLocks noChangeShapeType="1"/>
            </p:cNvSpPr>
            <p:nvPr/>
          </p:nvSpPr>
          <p:spPr bwMode="auto">
            <a:xfrm flipH="1">
              <a:off x="2120" y="1096"/>
              <a:ext cx="96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8" name="Text Box 30"/>
            <p:cNvSpPr txBox="1">
              <a:spLocks noChangeArrowheads="1"/>
            </p:cNvSpPr>
            <p:nvPr/>
          </p:nvSpPr>
          <p:spPr bwMode="auto">
            <a:xfrm>
              <a:off x="453" y="2012"/>
              <a:ext cx="5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Source</a:t>
              </a:r>
            </a:p>
          </p:txBody>
        </p:sp>
        <p:sp>
          <p:nvSpPr>
            <p:cNvPr id="111649" name="Text Box 31"/>
            <p:cNvSpPr txBox="1">
              <a:spLocks noChangeArrowheads="1"/>
            </p:cNvSpPr>
            <p:nvPr/>
          </p:nvSpPr>
          <p:spPr bwMode="auto">
            <a:xfrm>
              <a:off x="4151" y="2012"/>
              <a:ext cx="7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Destination</a:t>
              </a:r>
            </a:p>
          </p:txBody>
        </p:sp>
        <p:sp>
          <p:nvSpPr>
            <p:cNvPr id="111650" name="Text Box 32"/>
            <p:cNvSpPr txBox="1">
              <a:spLocks noChangeArrowheads="1"/>
            </p:cNvSpPr>
            <p:nvPr/>
          </p:nvSpPr>
          <p:spPr bwMode="auto">
            <a:xfrm>
              <a:off x="418" y="1453"/>
              <a:ext cx="2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/>
                <a:t>(a)</a:t>
              </a:r>
            </a:p>
          </p:txBody>
        </p:sp>
        <p:sp>
          <p:nvSpPr>
            <p:cNvPr id="111651" name="Text Box 33"/>
            <p:cNvSpPr txBox="1">
              <a:spLocks noChangeArrowheads="1"/>
            </p:cNvSpPr>
            <p:nvPr/>
          </p:nvSpPr>
          <p:spPr bwMode="auto">
            <a:xfrm>
              <a:off x="417" y="2549"/>
              <a:ext cx="2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/>
                <a:t>(b)</a:t>
              </a:r>
            </a:p>
          </p:txBody>
        </p:sp>
      </p:grpSp>
      <p:sp>
        <p:nvSpPr>
          <p:cNvPr id="111619" name="Rectangle 35"/>
          <p:cNvSpPr>
            <a:spLocks noGrp="1" noChangeArrowheads="1"/>
          </p:cNvSpPr>
          <p:nvPr>
            <p:ph type="title"/>
          </p:nvPr>
        </p:nvSpPr>
        <p:spPr>
          <a:xfrm>
            <a:off x="753035" y="190501"/>
            <a:ext cx="6390715" cy="765572"/>
          </a:xfrm>
        </p:spPr>
        <p:txBody>
          <a:bodyPr/>
          <a:lstStyle/>
          <a:p>
            <a:pPr eaLnBrk="1" hangingPunct="1"/>
            <a:r>
              <a:rPr lang="en-US" altLang="en-US" sz="2625"/>
              <a:t>E2E vs. </a:t>
            </a:r>
            <a:r>
              <a:rPr lang="en-US" altLang="en-US" sz="2625" dirty="0"/>
              <a:t>H2H Congestion Control</a:t>
            </a:r>
          </a:p>
        </p:txBody>
      </p:sp>
      <p:sp>
        <p:nvSpPr>
          <p:cNvPr id="111620" name="Text Box 36"/>
          <p:cNvSpPr txBox="1">
            <a:spLocks noChangeArrowheads="1"/>
          </p:cNvSpPr>
          <p:nvPr/>
        </p:nvSpPr>
        <p:spPr bwMode="auto">
          <a:xfrm>
            <a:off x="6455709" y="2151475"/>
            <a:ext cx="179619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100" b="1">
                <a:solidFill>
                  <a:srgbClr val="FF3300"/>
                </a:solidFill>
              </a:rPr>
              <a:t>TCP vs. </a:t>
            </a:r>
            <a:r>
              <a:rPr lang="en-US" altLang="en-US" sz="2100" b="1" dirty="0">
                <a:solidFill>
                  <a:srgbClr val="FF3300"/>
                </a:solidFill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1814573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5224" y="351235"/>
            <a:ext cx="5316736" cy="454819"/>
          </a:xfrm>
        </p:spPr>
        <p:txBody>
          <a:bodyPr/>
          <a:lstStyle/>
          <a:p>
            <a:pPr eaLnBrk="1" hangingPunct="1"/>
            <a:r>
              <a:rPr lang="en-US" altLang="en-US" dirty="0"/>
              <a:t>Congestion Warning 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996589" y="1212649"/>
            <a:ext cx="6057900" cy="131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625" tIns="19050" rIns="47625" bIns="19050">
            <a:spAutoFit/>
          </a:bodyPr>
          <a:lstStyle>
            <a:lvl1pPr marL="609600" indent="-609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990600" indent="-5334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80000"/>
              </a:spcBef>
              <a:buClr>
                <a:schemeClr val="tx2"/>
              </a:buClr>
              <a:buFont typeface="Wingdings" charset="2"/>
              <a:buChar char="l"/>
            </a:pPr>
            <a:r>
              <a:rPr lang="en-US" altLang="en-US" sz="1800"/>
              <a:t>The </a:t>
            </a:r>
            <a:r>
              <a:rPr lang="en-US" altLang="en-US" sz="1800" dirty="0"/>
              <a:t>Warning Bit in ACKs</a:t>
            </a:r>
          </a:p>
          <a:p>
            <a:pPr algn="l" eaLnBrk="1" hangingPunct="1">
              <a:spcBef>
                <a:spcPct val="80000"/>
              </a:spcBef>
              <a:buClr>
                <a:schemeClr val="tx2"/>
              </a:buClr>
              <a:buFont typeface="Wingdings" charset="2"/>
              <a:buChar char="l"/>
            </a:pPr>
            <a:r>
              <a:rPr lang="en-US" altLang="en-US" sz="1800" dirty="0"/>
              <a:t>Choke packets to the source</a:t>
            </a:r>
          </a:p>
          <a:p>
            <a:pPr algn="l" eaLnBrk="1" hangingPunct="1">
              <a:spcBef>
                <a:spcPct val="80000"/>
              </a:spcBef>
              <a:buClr>
                <a:schemeClr val="tx2"/>
              </a:buClr>
              <a:buFont typeface="Wingdings" charset="2"/>
              <a:buChar char="l"/>
            </a:pPr>
            <a:r>
              <a:rPr lang="en-US" altLang="en-US" sz="1800" dirty="0"/>
              <a:t>A time-out due to missing 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111645899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523" y="107840"/>
            <a:ext cx="6777318" cy="765175"/>
          </a:xfrm>
        </p:spPr>
        <p:txBody>
          <a:bodyPr/>
          <a:lstStyle/>
          <a:p>
            <a:pPr eaLnBrk="1" hangingPunct="1"/>
            <a:r>
              <a:rPr lang="en-US" altLang="en-US" dirty="0"/>
              <a:t>Aggregate Level - Traffic Engineering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123" y="1157295"/>
            <a:ext cx="6320118" cy="2541495"/>
          </a:xfrm>
        </p:spPr>
        <p:txBody>
          <a:bodyPr/>
          <a:lstStyle/>
          <a:p>
            <a:pPr eaLnBrk="1" hangingPunct="1">
              <a:spcBef>
                <a:spcPts val="900"/>
              </a:spcBef>
            </a:pPr>
            <a:r>
              <a:rPr lang="en-US" altLang="en-US" sz="2000" dirty="0"/>
              <a:t>Management exerted at flow aggregate level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 dirty="0"/>
              <a:t>Distribution of flows in network to achieve efficient utilization of resources (bandwidth)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 dirty="0"/>
              <a:t>Must take into account aggregate demand from all flows</a:t>
            </a:r>
          </a:p>
          <a:p>
            <a:pPr eaLnBrk="1" hangingPunct="1">
              <a:spcBef>
                <a:spcPts val="900"/>
              </a:spcBef>
            </a:pPr>
            <a:r>
              <a:rPr lang="ja-JP" altLang="en-US" sz="2000" dirty="0">
                <a:ea typeface="ＭＳ Ｐゴシック" charset="-128"/>
              </a:rPr>
              <a:t>“</a:t>
            </a:r>
            <a:r>
              <a:rPr lang="en-US" altLang="ja-JP" sz="2000" dirty="0">
                <a:ea typeface="ＭＳ Ｐゴシック" charset="-128"/>
              </a:rPr>
              <a:t>Traffic Engineering</a:t>
            </a:r>
            <a:r>
              <a:rPr lang="ja-JP" altLang="en-US" sz="2000" dirty="0">
                <a:ea typeface="ＭＳ Ｐゴシック" charset="-128"/>
              </a:rPr>
              <a:t>”</a:t>
            </a:r>
            <a:r>
              <a:rPr lang="en-US" altLang="ja-JP" sz="2000" dirty="0">
                <a:ea typeface="ＭＳ Ｐゴシック" charset="-128"/>
              </a:rPr>
              <a:t>, at scale of minutes to days </a:t>
            </a:r>
            <a:endParaRPr lang="en-US" altLang="en-US" sz="2000" dirty="0">
              <a:ea typeface="ＭＳ Ｐゴシック" charset="-128"/>
            </a:endParaRPr>
          </a:p>
          <a:p>
            <a:pPr eaLnBrk="1" hangingPunct="1"/>
            <a:endParaRPr lang="en-US" altLang="en-US" sz="1950" dirty="0"/>
          </a:p>
          <a:p>
            <a:pPr eaLnBrk="1" hangingPunct="1"/>
            <a:endParaRPr lang="en-US" altLang="en-US" sz="1950" dirty="0"/>
          </a:p>
        </p:txBody>
      </p:sp>
    </p:spTree>
    <p:extLst>
      <p:ext uri="{BB962C8B-B14F-4D97-AF65-F5344CB8AC3E}">
        <p14:creationId xmlns:p14="http://schemas.microsoft.com/office/powerpoint/2010/main" val="49111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4"/>
          <p:cNvSpPr>
            <a:spLocks noGrp="1" noChangeArrowheads="1"/>
          </p:cNvSpPr>
          <p:nvPr>
            <p:ph type="title"/>
          </p:nvPr>
        </p:nvSpPr>
        <p:spPr>
          <a:xfrm>
            <a:off x="618565" y="184897"/>
            <a:ext cx="6982386" cy="514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Scheduling &amp; </a:t>
            </a:r>
            <a:r>
              <a:rPr lang="en-US" altLang="en-US" dirty="0" err="1">
                <a:ea typeface="ＭＳ Ｐゴシック" charset="-128"/>
              </a:rPr>
              <a:t>QoS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9046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0271" y="994173"/>
            <a:ext cx="7126941" cy="3429910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ea typeface="ＭＳ Ｐゴシック" charset="-128"/>
              </a:rPr>
              <a:t>End-to-End </a:t>
            </a:r>
            <a:r>
              <a:rPr lang="en-US" altLang="en-US" sz="1800" dirty="0" err="1">
                <a:ea typeface="ＭＳ Ｐゴシック" charset="-128"/>
              </a:rPr>
              <a:t>QoS</a:t>
            </a:r>
            <a:r>
              <a:rPr lang="en-US" altLang="en-US" sz="1800" dirty="0">
                <a:ea typeface="ＭＳ Ｐゴシック" charset="-128"/>
              </a:rPr>
              <a:t> &amp; Resource Control</a:t>
            </a:r>
          </a:p>
          <a:p>
            <a:pPr lvl="1" eaLnBrk="1" hangingPunct="1"/>
            <a:r>
              <a:rPr lang="en-US" altLang="en-US" sz="1600" dirty="0">
                <a:ea typeface="ＭＳ Ｐゴシック" charset="-128"/>
              </a:rPr>
              <a:t>Buffer &amp; bandwidth control → Performance</a:t>
            </a:r>
          </a:p>
          <a:p>
            <a:pPr lvl="1" eaLnBrk="1" hangingPunct="1"/>
            <a:r>
              <a:rPr lang="en-US" altLang="en-US" sz="1600" dirty="0">
                <a:ea typeface="ＭＳ Ｐゴシック" charset="-128"/>
              </a:rPr>
              <a:t>Admission control to regulate traffic level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1800" dirty="0">
                <a:ea typeface="ＭＳ Ｐゴシック" charset="-128"/>
              </a:rPr>
              <a:t>Scheduling Concepts</a:t>
            </a:r>
          </a:p>
          <a:p>
            <a:pPr lvl="1" eaLnBrk="1" hangingPunct="1"/>
            <a:r>
              <a:rPr lang="en-US" altLang="en-US" sz="1600">
                <a:ea typeface="ＭＳ Ｐゴシック" charset="-128"/>
              </a:rPr>
              <a:t>Fairness, isolation</a:t>
            </a:r>
            <a:r>
              <a:rPr lang="en-US" altLang="en-US" sz="1600" dirty="0">
                <a:ea typeface="ＭＳ Ｐゴシック" charset="-128"/>
              </a:rPr>
              <a:t>, priority, aggregation, 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1800" dirty="0">
                <a:ea typeface="ＭＳ Ｐゴシック" charset="-128"/>
              </a:rPr>
              <a:t>Fair Queueing &amp; Variations</a:t>
            </a:r>
          </a:p>
          <a:p>
            <a:pPr lvl="1" eaLnBrk="1" hangingPunct="1"/>
            <a:r>
              <a:rPr lang="en-US" altLang="en-US" sz="1600" dirty="0">
                <a:ea typeface="ＭＳ Ｐゴシック" charset="-128"/>
              </a:rPr>
              <a:t>FQ/WFQ, PGPS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1800" dirty="0">
                <a:ea typeface="ＭＳ Ｐゴシック" charset="-128"/>
              </a:rPr>
              <a:t>Guaranteed Service </a:t>
            </a:r>
          </a:p>
          <a:p>
            <a:pPr lvl="1" eaLnBrk="1" hangingPunct="1"/>
            <a:r>
              <a:rPr lang="en-US" altLang="en-US" sz="1600" dirty="0">
                <a:ea typeface="ＭＳ Ｐゴシック" charset="-128"/>
              </a:rPr>
              <a:t>FQ/WFQ, Rate-control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1800" dirty="0">
                <a:ea typeface="ＭＳ Ｐゴシック" charset="-128"/>
              </a:rPr>
              <a:t>Packet Dropping</a:t>
            </a:r>
          </a:p>
          <a:p>
            <a:pPr eaLnBrk="1" hangingPunct="1"/>
            <a:endParaRPr lang="en-US" altLang="en-US" sz="195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99490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37"/>
          <p:cNvSpPr>
            <a:spLocks noGrp="1" noChangeArrowheads="1"/>
          </p:cNvSpPr>
          <p:nvPr>
            <p:ph type="title"/>
          </p:nvPr>
        </p:nvSpPr>
        <p:spPr>
          <a:xfrm>
            <a:off x="526707" y="359426"/>
            <a:ext cx="5605463" cy="48458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FIFO Queueing</a:t>
            </a:r>
          </a:p>
        </p:txBody>
      </p:sp>
      <p:sp>
        <p:nvSpPr>
          <p:cNvPr id="19251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63190" y="2442554"/>
            <a:ext cx="8321410" cy="2181784"/>
          </a:xfrm>
          <a:noFill/>
        </p:spPr>
        <p:txBody>
          <a:bodyPr vert="horz" wrap="square" lIns="67866" tIns="33338" rIns="67866" bIns="333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900"/>
              </a:spcBef>
            </a:pPr>
            <a:r>
              <a:rPr lang="en-US" altLang="en-US" dirty="0">
                <a:ea typeface="ＭＳ Ｐゴシック" charset="-128"/>
              </a:rPr>
              <a:t>All packet flows share the same buffer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dirty="0">
                <a:ea typeface="ＭＳ Ｐゴシック" charset="-128"/>
              </a:rPr>
              <a:t>Transmission Discipline:  First-In, First-Out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dirty="0">
                <a:ea typeface="ＭＳ Ｐゴシック" charset="-128"/>
              </a:rPr>
              <a:t>Buffering Discipline:  Discard arriving packets if buffer is full (Alternative:  random discard; pushout head-of-line, etc.)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dirty="0">
                <a:ea typeface="ＭＳ Ｐゴシック" charset="-128"/>
              </a:rPr>
              <a:t>Delay and loss depends </a:t>
            </a:r>
            <a:r>
              <a:rPr lang="en-US" altLang="en-US">
                <a:ea typeface="ＭＳ Ｐゴシック" charset="-128"/>
              </a:rPr>
              <a:t>on </a:t>
            </a:r>
            <a:r>
              <a:rPr lang="en-US" altLang="en-US" b="1">
                <a:ea typeface="ＭＳ Ｐゴシック" charset="-128"/>
              </a:rPr>
              <a:t>inter-arrival time </a:t>
            </a:r>
            <a:r>
              <a:rPr lang="en-US" altLang="en-US" b="1" dirty="0">
                <a:ea typeface="ＭＳ Ｐゴシック" charset="-128"/>
              </a:rPr>
              <a:t>and packet lengths</a:t>
            </a:r>
          </a:p>
        </p:txBody>
      </p:sp>
      <p:grpSp>
        <p:nvGrpSpPr>
          <p:cNvPr id="192515" name="Group 36"/>
          <p:cNvGrpSpPr>
            <a:grpSpLocks/>
          </p:cNvGrpSpPr>
          <p:nvPr/>
        </p:nvGrpSpPr>
        <p:grpSpPr bwMode="auto">
          <a:xfrm>
            <a:off x="2670571" y="971550"/>
            <a:ext cx="3698082" cy="1351360"/>
            <a:chOff x="1382" y="803"/>
            <a:chExt cx="3106" cy="1135"/>
          </a:xfrm>
        </p:grpSpPr>
        <p:sp>
          <p:nvSpPr>
            <p:cNvPr id="192518" name="Rectangle 20"/>
            <p:cNvSpPr>
              <a:spLocks noChangeArrowheads="1"/>
            </p:cNvSpPr>
            <p:nvPr/>
          </p:nvSpPr>
          <p:spPr bwMode="auto">
            <a:xfrm>
              <a:off x="2816" y="1075"/>
              <a:ext cx="688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92519" name="Line 21"/>
            <p:cNvSpPr>
              <a:spLocks noChangeShapeType="1"/>
            </p:cNvSpPr>
            <p:nvPr/>
          </p:nvSpPr>
          <p:spPr bwMode="auto">
            <a:xfrm>
              <a:off x="3348" y="1075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0" name="Line 22"/>
            <p:cNvSpPr>
              <a:spLocks noChangeShapeType="1"/>
            </p:cNvSpPr>
            <p:nvPr/>
          </p:nvSpPr>
          <p:spPr bwMode="auto">
            <a:xfrm>
              <a:off x="3428" y="1075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1" name="Line 23"/>
            <p:cNvSpPr>
              <a:spLocks noChangeShapeType="1"/>
            </p:cNvSpPr>
            <p:nvPr/>
          </p:nvSpPr>
          <p:spPr bwMode="auto">
            <a:xfrm>
              <a:off x="3172" y="1075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2" name="Line 24"/>
            <p:cNvSpPr>
              <a:spLocks noChangeShapeType="1"/>
            </p:cNvSpPr>
            <p:nvPr/>
          </p:nvSpPr>
          <p:spPr bwMode="auto">
            <a:xfrm>
              <a:off x="3252" y="1075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3" name="Line 25"/>
            <p:cNvSpPr>
              <a:spLocks noChangeShapeType="1"/>
            </p:cNvSpPr>
            <p:nvPr/>
          </p:nvSpPr>
          <p:spPr bwMode="auto">
            <a:xfrm>
              <a:off x="2996" y="1075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4" name="Line 26"/>
            <p:cNvSpPr>
              <a:spLocks noChangeShapeType="1"/>
            </p:cNvSpPr>
            <p:nvPr/>
          </p:nvSpPr>
          <p:spPr bwMode="auto">
            <a:xfrm>
              <a:off x="3076" y="1075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5" name="Oval 27"/>
            <p:cNvSpPr>
              <a:spLocks noChangeArrowheads="1"/>
            </p:cNvSpPr>
            <p:nvPr/>
          </p:nvSpPr>
          <p:spPr bwMode="auto">
            <a:xfrm>
              <a:off x="3712" y="1083"/>
              <a:ext cx="184" cy="1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92526" name="Line 28"/>
            <p:cNvSpPr>
              <a:spLocks noChangeShapeType="1"/>
            </p:cNvSpPr>
            <p:nvPr/>
          </p:nvSpPr>
          <p:spPr bwMode="auto">
            <a:xfrm>
              <a:off x="3512" y="1175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7" name="Line 29"/>
            <p:cNvSpPr>
              <a:spLocks noChangeShapeType="1"/>
            </p:cNvSpPr>
            <p:nvPr/>
          </p:nvSpPr>
          <p:spPr bwMode="auto">
            <a:xfrm>
              <a:off x="3928" y="1175"/>
              <a:ext cx="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8" name="Line 30"/>
            <p:cNvSpPr>
              <a:spLocks noChangeShapeType="1"/>
            </p:cNvSpPr>
            <p:nvPr/>
          </p:nvSpPr>
          <p:spPr bwMode="auto">
            <a:xfrm>
              <a:off x="2120" y="1175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9" name="Rectangle 31"/>
            <p:cNvSpPr>
              <a:spLocks noChangeArrowheads="1"/>
            </p:cNvSpPr>
            <p:nvPr/>
          </p:nvSpPr>
          <p:spPr bwMode="auto">
            <a:xfrm>
              <a:off x="2674" y="803"/>
              <a:ext cx="10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Packet buffer</a:t>
              </a:r>
            </a:p>
          </p:txBody>
        </p:sp>
        <p:sp>
          <p:nvSpPr>
            <p:cNvPr id="192530" name="Rectangle 32"/>
            <p:cNvSpPr>
              <a:spLocks noChangeArrowheads="1"/>
            </p:cNvSpPr>
            <p:nvPr/>
          </p:nvSpPr>
          <p:spPr bwMode="auto">
            <a:xfrm>
              <a:off x="3303" y="1347"/>
              <a:ext cx="1072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Transmission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link</a:t>
              </a:r>
            </a:p>
          </p:txBody>
        </p:sp>
        <p:sp>
          <p:nvSpPr>
            <p:cNvPr id="192531" name="Rectangle 33"/>
            <p:cNvSpPr>
              <a:spLocks noChangeArrowheads="1"/>
            </p:cNvSpPr>
            <p:nvPr/>
          </p:nvSpPr>
          <p:spPr bwMode="auto">
            <a:xfrm>
              <a:off x="1382" y="975"/>
              <a:ext cx="673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Arriving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packets</a:t>
              </a:r>
            </a:p>
          </p:txBody>
        </p:sp>
        <p:sp>
          <p:nvSpPr>
            <p:cNvPr id="192532" name="Line 34"/>
            <p:cNvSpPr>
              <a:spLocks noChangeShapeType="1"/>
            </p:cNvSpPr>
            <p:nvPr/>
          </p:nvSpPr>
          <p:spPr bwMode="auto">
            <a:xfrm>
              <a:off x="2448" y="1227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33" name="Rectangle 35"/>
            <p:cNvSpPr>
              <a:spLocks noChangeArrowheads="1"/>
            </p:cNvSpPr>
            <p:nvPr/>
          </p:nvSpPr>
          <p:spPr bwMode="auto">
            <a:xfrm>
              <a:off x="1874" y="1455"/>
              <a:ext cx="1176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Packet discard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when full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76899"/>
      </p:ext>
    </p:extLst>
  </p:cSld>
  <p:clrMapOvr>
    <a:masterClrMapping/>
  </p:clrMapOvr>
  <p:transition spd="med">
    <p:random/>
    <p:sndAc>
      <p:stSnd>
        <p:snd r:embed="rId3" name="CAMERA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4"/>
          <p:cNvSpPr>
            <a:spLocks noGrp="1" noChangeArrowheads="1"/>
          </p:cNvSpPr>
          <p:nvPr>
            <p:ph type="title"/>
          </p:nvPr>
        </p:nvSpPr>
        <p:spPr>
          <a:xfrm>
            <a:off x="543319" y="226506"/>
            <a:ext cx="5304374" cy="514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FIFO Queueing</a:t>
            </a:r>
          </a:p>
        </p:txBody>
      </p:sp>
      <p:sp>
        <p:nvSpPr>
          <p:cNvPr id="19456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851" y="997400"/>
            <a:ext cx="6231613" cy="3603812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ea typeface="ＭＳ Ｐゴシック" charset="-128"/>
              </a:rPr>
              <a:t>Cannot provide differential </a:t>
            </a:r>
            <a:r>
              <a:rPr lang="en-US" altLang="en-US" sz="2000" dirty="0" err="1">
                <a:ea typeface="ＭＳ Ｐゴシック" charset="-128"/>
              </a:rPr>
              <a:t>QoS</a:t>
            </a:r>
            <a:r>
              <a:rPr lang="en-US" altLang="en-US" sz="2000" dirty="0">
                <a:ea typeface="ＭＳ Ｐゴシック" charset="-128"/>
              </a:rPr>
              <a:t> to packet flows</a:t>
            </a:r>
          </a:p>
          <a:p>
            <a:pPr lvl="1" eaLnBrk="1" hangingPunct="1"/>
            <a:r>
              <a:rPr lang="en-US" altLang="en-US" sz="1800" dirty="0">
                <a:ea typeface="ＭＳ Ｐゴシック" charset="-128"/>
              </a:rPr>
              <a:t>Different packet flows interact strongly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 dirty="0">
                <a:ea typeface="ＭＳ Ｐゴシック" charset="-128"/>
              </a:rPr>
              <a:t>Statistical delay guarantees via load control</a:t>
            </a:r>
          </a:p>
          <a:p>
            <a:pPr lvl="1" eaLnBrk="1" hangingPunct="1"/>
            <a:r>
              <a:rPr lang="en-US" altLang="en-US" sz="1800" dirty="0">
                <a:ea typeface="ＭＳ Ｐゴシック" charset="-128"/>
              </a:rPr>
              <a:t>Restrict number of flows allowed (admission control)</a:t>
            </a:r>
          </a:p>
          <a:p>
            <a:pPr lvl="1" eaLnBrk="1" hangingPunct="1"/>
            <a:r>
              <a:rPr lang="en-US" altLang="en-US" sz="1800" dirty="0">
                <a:ea typeface="ＭＳ Ｐゴシック" charset="-128"/>
              </a:rPr>
              <a:t>Difficult to determine performance delivered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 dirty="0">
                <a:ea typeface="ＭＳ Ｐゴシック" charset="-128"/>
              </a:rPr>
              <a:t>Finite buffer determines a maximum possible delay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 dirty="0">
                <a:ea typeface="ＭＳ Ｐゴシック" charset="-128"/>
              </a:rPr>
              <a:t>Buffer size determines loss probability</a:t>
            </a:r>
          </a:p>
          <a:p>
            <a:pPr lvl="1" eaLnBrk="1" hangingPunct="1"/>
            <a:r>
              <a:rPr lang="en-US" altLang="en-US" sz="1800" dirty="0">
                <a:ea typeface="ＭＳ Ｐゴシック" charset="-128"/>
              </a:rPr>
              <a:t>But depends on arrival &amp; packet length statistics</a:t>
            </a:r>
          </a:p>
          <a:p>
            <a:pPr eaLnBrk="1" hangingPunct="1"/>
            <a:endParaRPr lang="en-US" altLang="en-US" sz="195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799436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609" name="Group 40"/>
          <p:cNvGrpSpPr>
            <a:grpSpLocks/>
          </p:cNvGrpSpPr>
          <p:nvPr/>
        </p:nvGrpSpPr>
        <p:grpSpPr bwMode="auto">
          <a:xfrm>
            <a:off x="1400526" y="790015"/>
            <a:ext cx="4130277" cy="3787378"/>
            <a:chOff x="1026" y="375"/>
            <a:chExt cx="3469" cy="3181"/>
          </a:xfrm>
        </p:grpSpPr>
        <p:sp>
          <p:nvSpPr>
            <p:cNvPr id="196612" name="Rectangle 3"/>
            <p:cNvSpPr>
              <a:spLocks noChangeArrowheads="1"/>
            </p:cNvSpPr>
            <p:nvPr/>
          </p:nvSpPr>
          <p:spPr bwMode="auto">
            <a:xfrm>
              <a:off x="2816" y="796"/>
              <a:ext cx="688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96613" name="Line 4"/>
            <p:cNvSpPr>
              <a:spLocks noChangeShapeType="1"/>
            </p:cNvSpPr>
            <p:nvPr/>
          </p:nvSpPr>
          <p:spPr bwMode="auto">
            <a:xfrm>
              <a:off x="3348" y="796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4" name="Line 5"/>
            <p:cNvSpPr>
              <a:spLocks noChangeShapeType="1"/>
            </p:cNvSpPr>
            <p:nvPr/>
          </p:nvSpPr>
          <p:spPr bwMode="auto">
            <a:xfrm>
              <a:off x="3428" y="796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5" name="Line 6"/>
            <p:cNvSpPr>
              <a:spLocks noChangeShapeType="1"/>
            </p:cNvSpPr>
            <p:nvPr/>
          </p:nvSpPr>
          <p:spPr bwMode="auto">
            <a:xfrm>
              <a:off x="3172" y="796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6" name="Line 7"/>
            <p:cNvSpPr>
              <a:spLocks noChangeShapeType="1"/>
            </p:cNvSpPr>
            <p:nvPr/>
          </p:nvSpPr>
          <p:spPr bwMode="auto">
            <a:xfrm>
              <a:off x="3252" y="796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7" name="Line 8"/>
            <p:cNvSpPr>
              <a:spLocks noChangeShapeType="1"/>
            </p:cNvSpPr>
            <p:nvPr/>
          </p:nvSpPr>
          <p:spPr bwMode="auto">
            <a:xfrm>
              <a:off x="2996" y="796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8" name="Line 9"/>
            <p:cNvSpPr>
              <a:spLocks noChangeShapeType="1"/>
            </p:cNvSpPr>
            <p:nvPr/>
          </p:nvSpPr>
          <p:spPr bwMode="auto">
            <a:xfrm>
              <a:off x="3076" y="796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9" name="Oval 10"/>
            <p:cNvSpPr>
              <a:spLocks noChangeArrowheads="1"/>
            </p:cNvSpPr>
            <p:nvPr/>
          </p:nvSpPr>
          <p:spPr bwMode="auto">
            <a:xfrm>
              <a:off x="3712" y="804"/>
              <a:ext cx="184" cy="1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96620" name="Line 11"/>
            <p:cNvSpPr>
              <a:spLocks noChangeShapeType="1"/>
            </p:cNvSpPr>
            <p:nvPr/>
          </p:nvSpPr>
          <p:spPr bwMode="auto">
            <a:xfrm>
              <a:off x="3512" y="89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21" name="Line 12"/>
            <p:cNvSpPr>
              <a:spLocks noChangeShapeType="1"/>
            </p:cNvSpPr>
            <p:nvPr/>
          </p:nvSpPr>
          <p:spPr bwMode="auto">
            <a:xfrm>
              <a:off x="3928" y="896"/>
              <a:ext cx="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22" name="Line 13"/>
            <p:cNvSpPr>
              <a:spLocks noChangeShapeType="1"/>
            </p:cNvSpPr>
            <p:nvPr/>
          </p:nvSpPr>
          <p:spPr bwMode="auto">
            <a:xfrm>
              <a:off x="2120" y="89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23" name="Rectangle 14"/>
            <p:cNvSpPr>
              <a:spLocks noChangeArrowheads="1"/>
            </p:cNvSpPr>
            <p:nvPr/>
          </p:nvSpPr>
          <p:spPr bwMode="auto">
            <a:xfrm>
              <a:off x="2674" y="524"/>
              <a:ext cx="10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Packet buffer</a:t>
              </a:r>
            </a:p>
          </p:txBody>
        </p:sp>
        <p:sp>
          <p:nvSpPr>
            <p:cNvPr id="196624" name="Rectangle 15"/>
            <p:cNvSpPr>
              <a:spLocks noChangeArrowheads="1"/>
            </p:cNvSpPr>
            <p:nvPr/>
          </p:nvSpPr>
          <p:spPr bwMode="auto">
            <a:xfrm>
              <a:off x="3351" y="1068"/>
              <a:ext cx="1072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Transmission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link</a:t>
              </a:r>
            </a:p>
          </p:txBody>
        </p:sp>
        <p:sp>
          <p:nvSpPr>
            <p:cNvPr id="196625" name="Rectangle 16"/>
            <p:cNvSpPr>
              <a:spLocks noChangeArrowheads="1"/>
            </p:cNvSpPr>
            <p:nvPr/>
          </p:nvSpPr>
          <p:spPr bwMode="auto">
            <a:xfrm>
              <a:off x="1382" y="696"/>
              <a:ext cx="673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 dirty="0"/>
                <a:t>Arriving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 dirty="0"/>
                <a:t>packets</a:t>
              </a:r>
            </a:p>
          </p:txBody>
        </p:sp>
        <p:sp>
          <p:nvSpPr>
            <p:cNvPr id="196626" name="Line 17"/>
            <p:cNvSpPr>
              <a:spLocks noChangeShapeType="1"/>
            </p:cNvSpPr>
            <p:nvPr/>
          </p:nvSpPr>
          <p:spPr bwMode="auto">
            <a:xfrm>
              <a:off x="2448" y="948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27" name="Rectangle 18"/>
            <p:cNvSpPr>
              <a:spLocks noChangeArrowheads="1"/>
            </p:cNvSpPr>
            <p:nvPr/>
          </p:nvSpPr>
          <p:spPr bwMode="auto">
            <a:xfrm>
              <a:off x="1926" y="1176"/>
              <a:ext cx="1176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 dirty="0"/>
                <a:t>Packet discard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 dirty="0"/>
                <a:t>when full</a:t>
              </a:r>
            </a:p>
          </p:txBody>
        </p:sp>
        <p:sp>
          <p:nvSpPr>
            <p:cNvPr id="196628" name="Rectangle 19"/>
            <p:cNvSpPr>
              <a:spLocks noChangeArrowheads="1"/>
            </p:cNvSpPr>
            <p:nvPr/>
          </p:nvSpPr>
          <p:spPr bwMode="auto">
            <a:xfrm>
              <a:off x="2816" y="2172"/>
              <a:ext cx="688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96629" name="Line 20"/>
            <p:cNvSpPr>
              <a:spLocks noChangeShapeType="1"/>
            </p:cNvSpPr>
            <p:nvPr/>
          </p:nvSpPr>
          <p:spPr bwMode="auto">
            <a:xfrm>
              <a:off x="3348" y="217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0" name="Line 21"/>
            <p:cNvSpPr>
              <a:spLocks noChangeShapeType="1"/>
            </p:cNvSpPr>
            <p:nvPr/>
          </p:nvSpPr>
          <p:spPr bwMode="auto">
            <a:xfrm>
              <a:off x="3428" y="217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1" name="Line 22"/>
            <p:cNvSpPr>
              <a:spLocks noChangeShapeType="1"/>
            </p:cNvSpPr>
            <p:nvPr/>
          </p:nvSpPr>
          <p:spPr bwMode="auto">
            <a:xfrm>
              <a:off x="3172" y="217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2" name="Line 23"/>
            <p:cNvSpPr>
              <a:spLocks noChangeShapeType="1"/>
            </p:cNvSpPr>
            <p:nvPr/>
          </p:nvSpPr>
          <p:spPr bwMode="auto">
            <a:xfrm>
              <a:off x="3252" y="217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3" name="Line 24"/>
            <p:cNvSpPr>
              <a:spLocks noChangeShapeType="1"/>
            </p:cNvSpPr>
            <p:nvPr/>
          </p:nvSpPr>
          <p:spPr bwMode="auto">
            <a:xfrm>
              <a:off x="2996" y="217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4" name="Line 25"/>
            <p:cNvSpPr>
              <a:spLocks noChangeShapeType="1"/>
            </p:cNvSpPr>
            <p:nvPr/>
          </p:nvSpPr>
          <p:spPr bwMode="auto">
            <a:xfrm>
              <a:off x="3076" y="217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5" name="Oval 26"/>
            <p:cNvSpPr>
              <a:spLocks noChangeArrowheads="1"/>
            </p:cNvSpPr>
            <p:nvPr/>
          </p:nvSpPr>
          <p:spPr bwMode="auto">
            <a:xfrm>
              <a:off x="3712" y="2180"/>
              <a:ext cx="184" cy="1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96636" name="Line 27"/>
            <p:cNvSpPr>
              <a:spLocks noChangeShapeType="1"/>
            </p:cNvSpPr>
            <p:nvPr/>
          </p:nvSpPr>
          <p:spPr bwMode="auto">
            <a:xfrm>
              <a:off x="3512" y="227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7" name="Line 28"/>
            <p:cNvSpPr>
              <a:spLocks noChangeShapeType="1"/>
            </p:cNvSpPr>
            <p:nvPr/>
          </p:nvSpPr>
          <p:spPr bwMode="auto">
            <a:xfrm>
              <a:off x="3928" y="2272"/>
              <a:ext cx="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8" name="Line 29"/>
            <p:cNvSpPr>
              <a:spLocks noChangeShapeType="1"/>
            </p:cNvSpPr>
            <p:nvPr/>
          </p:nvSpPr>
          <p:spPr bwMode="auto">
            <a:xfrm>
              <a:off x="2120" y="227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9" name="Rectangle 30"/>
            <p:cNvSpPr>
              <a:spLocks noChangeArrowheads="1"/>
            </p:cNvSpPr>
            <p:nvPr/>
          </p:nvSpPr>
          <p:spPr bwMode="auto">
            <a:xfrm>
              <a:off x="2698" y="1892"/>
              <a:ext cx="10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Packet buffer</a:t>
              </a:r>
            </a:p>
          </p:txBody>
        </p:sp>
        <p:sp>
          <p:nvSpPr>
            <p:cNvPr id="196640" name="Rectangle 31"/>
            <p:cNvSpPr>
              <a:spLocks noChangeArrowheads="1"/>
            </p:cNvSpPr>
            <p:nvPr/>
          </p:nvSpPr>
          <p:spPr bwMode="auto">
            <a:xfrm>
              <a:off x="3423" y="2372"/>
              <a:ext cx="1072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Transmission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link</a:t>
              </a:r>
            </a:p>
          </p:txBody>
        </p:sp>
        <p:sp>
          <p:nvSpPr>
            <p:cNvPr id="196641" name="Rectangle 32"/>
            <p:cNvSpPr>
              <a:spLocks noChangeArrowheads="1"/>
            </p:cNvSpPr>
            <p:nvPr/>
          </p:nvSpPr>
          <p:spPr bwMode="auto">
            <a:xfrm>
              <a:off x="1382" y="2072"/>
              <a:ext cx="673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Arriving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packets</a:t>
              </a:r>
            </a:p>
          </p:txBody>
        </p:sp>
        <p:sp>
          <p:nvSpPr>
            <p:cNvPr id="196642" name="Line 33"/>
            <p:cNvSpPr>
              <a:spLocks noChangeShapeType="1"/>
            </p:cNvSpPr>
            <p:nvPr/>
          </p:nvSpPr>
          <p:spPr bwMode="auto">
            <a:xfrm>
              <a:off x="2376" y="2324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43" name="Rectangle 34"/>
            <p:cNvSpPr>
              <a:spLocks noChangeArrowheads="1"/>
            </p:cNvSpPr>
            <p:nvPr/>
          </p:nvSpPr>
          <p:spPr bwMode="auto">
            <a:xfrm>
              <a:off x="2026" y="2824"/>
              <a:ext cx="755" cy="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Class 1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discard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when full</a:t>
              </a:r>
            </a:p>
          </p:txBody>
        </p:sp>
        <p:sp>
          <p:nvSpPr>
            <p:cNvPr id="196644" name="Rectangle 35"/>
            <p:cNvSpPr>
              <a:spLocks noChangeArrowheads="1"/>
            </p:cNvSpPr>
            <p:nvPr/>
          </p:nvSpPr>
          <p:spPr bwMode="auto">
            <a:xfrm>
              <a:off x="2765" y="2840"/>
              <a:ext cx="1365" cy="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 dirty="0"/>
                <a:t>Class 2 discard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 dirty="0"/>
                <a:t>when threshold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 dirty="0"/>
                <a:t>exceeded</a:t>
              </a:r>
            </a:p>
          </p:txBody>
        </p:sp>
        <p:sp>
          <p:nvSpPr>
            <p:cNvPr id="196645" name="Line 36"/>
            <p:cNvSpPr>
              <a:spLocks noChangeShapeType="1"/>
            </p:cNvSpPr>
            <p:nvPr/>
          </p:nvSpPr>
          <p:spPr bwMode="auto">
            <a:xfrm>
              <a:off x="3264" y="2396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46" name="Text Box 37"/>
            <p:cNvSpPr txBox="1">
              <a:spLocks noChangeArrowheads="1"/>
            </p:cNvSpPr>
            <p:nvPr/>
          </p:nvSpPr>
          <p:spPr bwMode="auto">
            <a:xfrm>
              <a:off x="1026" y="375"/>
              <a:ext cx="35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(a)</a:t>
              </a:r>
            </a:p>
          </p:txBody>
        </p:sp>
        <p:sp>
          <p:nvSpPr>
            <p:cNvPr id="196647" name="Text Box 38"/>
            <p:cNvSpPr txBox="1">
              <a:spLocks noChangeArrowheads="1"/>
            </p:cNvSpPr>
            <p:nvPr/>
          </p:nvSpPr>
          <p:spPr bwMode="auto">
            <a:xfrm>
              <a:off x="1042" y="1775"/>
              <a:ext cx="35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(b)</a:t>
              </a:r>
            </a:p>
          </p:txBody>
        </p:sp>
      </p:grpSp>
      <p:sp>
        <p:nvSpPr>
          <p:cNvPr id="196610" name="Rectangle 41"/>
          <p:cNvSpPr>
            <a:spLocks noGrp="1" noChangeArrowheads="1"/>
          </p:cNvSpPr>
          <p:nvPr>
            <p:ph type="title"/>
          </p:nvPr>
        </p:nvSpPr>
        <p:spPr>
          <a:xfrm>
            <a:off x="712695" y="477440"/>
            <a:ext cx="6383432" cy="202408"/>
          </a:xfrm>
        </p:spPr>
        <p:txBody>
          <a:bodyPr/>
          <a:lstStyle/>
          <a:p>
            <a:pPr eaLnBrk="1" hangingPunct="1"/>
            <a:r>
              <a:rPr lang="en-US" altLang="en-US" sz="2700">
                <a:ea typeface="ＭＳ Ｐゴシック" charset="-128"/>
              </a:rPr>
              <a:t>FIFO w/o and w/ Discard Priority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39198" y="1302728"/>
            <a:ext cx="21595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FIFO queueing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FIFO queueing </a:t>
            </a:r>
          </a:p>
          <a:p>
            <a:r>
              <a:rPr lang="en-US" dirty="0"/>
              <a:t>with discard priority</a:t>
            </a:r>
          </a:p>
        </p:txBody>
      </p:sp>
    </p:spTree>
    <p:extLst>
      <p:ext uri="{BB962C8B-B14F-4D97-AF65-F5344CB8AC3E}">
        <p14:creationId xmlns:p14="http://schemas.microsoft.com/office/powerpoint/2010/main" val="4693646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64"/>
          <p:cNvSpPr>
            <a:spLocks noGrp="1" noChangeArrowheads="1"/>
          </p:cNvSpPr>
          <p:nvPr>
            <p:ph type="title"/>
          </p:nvPr>
        </p:nvSpPr>
        <p:spPr>
          <a:xfrm>
            <a:off x="1632347" y="228600"/>
            <a:ext cx="5657850" cy="486966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HOL Priority Queueing</a:t>
            </a:r>
          </a:p>
        </p:txBody>
      </p:sp>
      <p:sp>
        <p:nvSpPr>
          <p:cNvPr id="19865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114145" y="3361787"/>
            <a:ext cx="6810935" cy="1035402"/>
          </a:xfrm>
          <a:noFill/>
        </p:spPr>
        <p:txBody>
          <a:bodyPr vert="horz" wrap="square" lIns="67866" tIns="33338" rIns="67866" bIns="333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1800" dirty="0">
                <a:ea typeface="ＭＳ Ｐゴシック" charset="-128"/>
              </a:rPr>
              <a:t>High priority queue serviced until empty</a:t>
            </a:r>
          </a:p>
          <a:p>
            <a:pPr eaLnBrk="1" hangingPunct="1"/>
            <a:r>
              <a:rPr lang="en-US" altLang="en-US" sz="1800" dirty="0">
                <a:ea typeface="ＭＳ Ｐゴシック" charset="-128"/>
              </a:rPr>
              <a:t>High priority queue has lower waiting time</a:t>
            </a:r>
          </a:p>
          <a:p>
            <a:pPr eaLnBrk="1" hangingPunct="1"/>
            <a:r>
              <a:rPr lang="en-US" altLang="en-US" sz="1800" dirty="0">
                <a:ea typeface="ＭＳ Ｐゴシック" charset="-128"/>
              </a:rPr>
              <a:t>Buffers can be dimensioned for different loss probabilities</a:t>
            </a:r>
          </a:p>
        </p:txBody>
      </p:sp>
      <p:grpSp>
        <p:nvGrpSpPr>
          <p:cNvPr id="198659" name="Group 34"/>
          <p:cNvGrpSpPr>
            <a:grpSpLocks/>
          </p:cNvGrpSpPr>
          <p:nvPr/>
        </p:nvGrpSpPr>
        <p:grpSpPr bwMode="auto">
          <a:xfrm>
            <a:off x="1976437" y="927776"/>
            <a:ext cx="5014914" cy="2272977"/>
            <a:chOff x="444" y="476"/>
            <a:chExt cx="4212" cy="2089"/>
          </a:xfrm>
        </p:grpSpPr>
        <p:sp>
          <p:nvSpPr>
            <p:cNvPr id="198661" name="Rectangle 35"/>
            <p:cNvSpPr>
              <a:spLocks noChangeArrowheads="1"/>
            </p:cNvSpPr>
            <p:nvPr/>
          </p:nvSpPr>
          <p:spPr bwMode="auto">
            <a:xfrm>
              <a:off x="2144" y="1140"/>
              <a:ext cx="688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98662" name="Line 36"/>
            <p:cNvSpPr>
              <a:spLocks noChangeShapeType="1"/>
            </p:cNvSpPr>
            <p:nvPr/>
          </p:nvSpPr>
          <p:spPr bwMode="auto">
            <a:xfrm>
              <a:off x="2664" y="1140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63" name="Line 37"/>
            <p:cNvSpPr>
              <a:spLocks noChangeShapeType="1"/>
            </p:cNvSpPr>
            <p:nvPr/>
          </p:nvSpPr>
          <p:spPr bwMode="auto">
            <a:xfrm>
              <a:off x="2744" y="1140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64" name="Line 38"/>
            <p:cNvSpPr>
              <a:spLocks noChangeShapeType="1"/>
            </p:cNvSpPr>
            <p:nvPr/>
          </p:nvSpPr>
          <p:spPr bwMode="auto">
            <a:xfrm>
              <a:off x="2500" y="1140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65" name="Line 39"/>
            <p:cNvSpPr>
              <a:spLocks noChangeShapeType="1"/>
            </p:cNvSpPr>
            <p:nvPr/>
          </p:nvSpPr>
          <p:spPr bwMode="auto">
            <a:xfrm>
              <a:off x="2580" y="1140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66" name="Line 40"/>
            <p:cNvSpPr>
              <a:spLocks noChangeShapeType="1"/>
            </p:cNvSpPr>
            <p:nvPr/>
          </p:nvSpPr>
          <p:spPr bwMode="auto">
            <a:xfrm>
              <a:off x="2324" y="1140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67" name="Line 41"/>
            <p:cNvSpPr>
              <a:spLocks noChangeShapeType="1"/>
            </p:cNvSpPr>
            <p:nvPr/>
          </p:nvSpPr>
          <p:spPr bwMode="auto">
            <a:xfrm>
              <a:off x="2404" y="1140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68" name="Oval 42"/>
            <p:cNvSpPr>
              <a:spLocks noChangeArrowheads="1"/>
            </p:cNvSpPr>
            <p:nvPr/>
          </p:nvSpPr>
          <p:spPr bwMode="auto">
            <a:xfrm>
              <a:off x="3880" y="1376"/>
              <a:ext cx="184" cy="1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98669" name="Line 43"/>
            <p:cNvSpPr>
              <a:spLocks noChangeShapeType="1"/>
            </p:cNvSpPr>
            <p:nvPr/>
          </p:nvSpPr>
          <p:spPr bwMode="auto">
            <a:xfrm>
              <a:off x="3680" y="146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70" name="Line 44"/>
            <p:cNvSpPr>
              <a:spLocks noChangeShapeType="1"/>
            </p:cNvSpPr>
            <p:nvPr/>
          </p:nvSpPr>
          <p:spPr bwMode="auto">
            <a:xfrm>
              <a:off x="4096" y="1468"/>
              <a:ext cx="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71" name="Line 45"/>
            <p:cNvSpPr>
              <a:spLocks noChangeShapeType="1"/>
            </p:cNvSpPr>
            <p:nvPr/>
          </p:nvSpPr>
          <p:spPr bwMode="auto">
            <a:xfrm>
              <a:off x="1448" y="12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72" name="Rectangle 46"/>
            <p:cNvSpPr>
              <a:spLocks noChangeArrowheads="1"/>
            </p:cNvSpPr>
            <p:nvPr/>
          </p:nvSpPr>
          <p:spPr bwMode="auto">
            <a:xfrm>
              <a:off x="3433" y="872"/>
              <a:ext cx="1072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Transmission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 dirty="0"/>
                <a:t>link</a:t>
              </a:r>
            </a:p>
          </p:txBody>
        </p:sp>
        <p:sp>
          <p:nvSpPr>
            <p:cNvPr id="198673" name="Line 47"/>
            <p:cNvSpPr>
              <a:spLocks noChangeShapeType="1"/>
            </p:cNvSpPr>
            <p:nvPr/>
          </p:nvSpPr>
          <p:spPr bwMode="auto">
            <a:xfrm>
              <a:off x="1776" y="944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74" name="Rectangle 48"/>
            <p:cNvSpPr>
              <a:spLocks noChangeArrowheads="1"/>
            </p:cNvSpPr>
            <p:nvPr/>
          </p:nvSpPr>
          <p:spPr bwMode="auto">
            <a:xfrm>
              <a:off x="1150" y="476"/>
              <a:ext cx="1176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Packet discard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 dirty="0"/>
                <a:t>when full</a:t>
              </a:r>
            </a:p>
          </p:txBody>
        </p:sp>
        <p:sp>
          <p:nvSpPr>
            <p:cNvPr id="198675" name="Rectangle 49"/>
            <p:cNvSpPr>
              <a:spLocks noChangeArrowheads="1"/>
            </p:cNvSpPr>
            <p:nvPr/>
          </p:nvSpPr>
          <p:spPr bwMode="auto">
            <a:xfrm>
              <a:off x="444" y="1028"/>
              <a:ext cx="989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High-priority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 dirty="0"/>
                <a:t>packets</a:t>
              </a:r>
            </a:p>
          </p:txBody>
        </p:sp>
        <p:sp>
          <p:nvSpPr>
            <p:cNvPr id="198676" name="Rectangle 50"/>
            <p:cNvSpPr>
              <a:spLocks noChangeArrowheads="1"/>
            </p:cNvSpPr>
            <p:nvPr/>
          </p:nvSpPr>
          <p:spPr bwMode="auto">
            <a:xfrm>
              <a:off x="2144" y="1704"/>
              <a:ext cx="688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98677" name="Line 51"/>
            <p:cNvSpPr>
              <a:spLocks noChangeShapeType="1"/>
            </p:cNvSpPr>
            <p:nvPr/>
          </p:nvSpPr>
          <p:spPr bwMode="auto">
            <a:xfrm>
              <a:off x="2664" y="170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78" name="Line 52"/>
            <p:cNvSpPr>
              <a:spLocks noChangeShapeType="1"/>
            </p:cNvSpPr>
            <p:nvPr/>
          </p:nvSpPr>
          <p:spPr bwMode="auto">
            <a:xfrm>
              <a:off x="2744" y="170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79" name="Line 53"/>
            <p:cNvSpPr>
              <a:spLocks noChangeShapeType="1"/>
            </p:cNvSpPr>
            <p:nvPr/>
          </p:nvSpPr>
          <p:spPr bwMode="auto">
            <a:xfrm>
              <a:off x="2500" y="170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80" name="Line 54"/>
            <p:cNvSpPr>
              <a:spLocks noChangeShapeType="1"/>
            </p:cNvSpPr>
            <p:nvPr/>
          </p:nvSpPr>
          <p:spPr bwMode="auto">
            <a:xfrm>
              <a:off x="2580" y="170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81" name="Line 55"/>
            <p:cNvSpPr>
              <a:spLocks noChangeShapeType="1"/>
            </p:cNvSpPr>
            <p:nvPr/>
          </p:nvSpPr>
          <p:spPr bwMode="auto">
            <a:xfrm>
              <a:off x="2324" y="170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82" name="Line 56"/>
            <p:cNvSpPr>
              <a:spLocks noChangeShapeType="1"/>
            </p:cNvSpPr>
            <p:nvPr/>
          </p:nvSpPr>
          <p:spPr bwMode="auto">
            <a:xfrm>
              <a:off x="2404" y="170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83" name="Line 57"/>
            <p:cNvSpPr>
              <a:spLocks noChangeShapeType="1"/>
            </p:cNvSpPr>
            <p:nvPr/>
          </p:nvSpPr>
          <p:spPr bwMode="auto">
            <a:xfrm>
              <a:off x="1440" y="1796"/>
              <a:ext cx="680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84" name="Line 58"/>
            <p:cNvSpPr>
              <a:spLocks noChangeShapeType="1"/>
            </p:cNvSpPr>
            <p:nvPr/>
          </p:nvSpPr>
          <p:spPr bwMode="auto">
            <a:xfrm>
              <a:off x="1776" y="1832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85" name="Rectangle 59"/>
            <p:cNvSpPr>
              <a:spLocks noChangeArrowheads="1"/>
            </p:cNvSpPr>
            <p:nvPr/>
          </p:nvSpPr>
          <p:spPr bwMode="auto">
            <a:xfrm>
              <a:off x="454" y="1628"/>
              <a:ext cx="953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Low-priority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 dirty="0"/>
                <a:t>packets</a:t>
              </a:r>
            </a:p>
          </p:txBody>
        </p:sp>
        <p:sp>
          <p:nvSpPr>
            <p:cNvPr id="198686" name="Rectangle 60"/>
            <p:cNvSpPr>
              <a:spLocks noChangeArrowheads="1"/>
            </p:cNvSpPr>
            <p:nvPr/>
          </p:nvSpPr>
          <p:spPr bwMode="auto">
            <a:xfrm>
              <a:off x="1198" y="2036"/>
              <a:ext cx="1176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Packet discard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when full</a:t>
              </a:r>
            </a:p>
          </p:txBody>
        </p:sp>
        <p:sp>
          <p:nvSpPr>
            <p:cNvPr id="198687" name="Line 61"/>
            <p:cNvSpPr>
              <a:spLocks noChangeShapeType="1"/>
            </p:cNvSpPr>
            <p:nvPr/>
          </p:nvSpPr>
          <p:spPr bwMode="auto">
            <a:xfrm>
              <a:off x="2960" y="1316"/>
              <a:ext cx="68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88" name="Arc 62"/>
            <p:cNvSpPr>
              <a:spLocks/>
            </p:cNvSpPr>
            <p:nvPr/>
          </p:nvSpPr>
          <p:spPr bwMode="auto">
            <a:xfrm>
              <a:off x="3105" y="1197"/>
              <a:ext cx="220" cy="4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708"/>
                    <a:pt x="9611" y="54"/>
                    <a:pt x="21502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8"/>
                    <a:pt x="9611" y="54"/>
                    <a:pt x="21502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89" name="Rectangle 63"/>
            <p:cNvSpPr>
              <a:spLocks noChangeArrowheads="1"/>
            </p:cNvSpPr>
            <p:nvPr/>
          </p:nvSpPr>
          <p:spPr bwMode="auto">
            <a:xfrm>
              <a:off x="2943" y="1640"/>
              <a:ext cx="1171" cy="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When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high-priority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queue empty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910424"/>
      </p:ext>
    </p:extLst>
  </p:cSld>
  <p:clrMapOvr>
    <a:masterClrMapping/>
  </p:clrMapOvr>
  <p:transition spd="med">
    <p:random/>
    <p:sndAc>
      <p:stSnd>
        <p:snd r:embed="rId3" name="CAMERA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11"/>
          <p:cNvSpPr>
            <a:spLocks noGrp="1" noChangeArrowheads="1"/>
          </p:cNvSpPr>
          <p:nvPr>
            <p:ph type="title"/>
          </p:nvPr>
        </p:nvSpPr>
        <p:spPr>
          <a:xfrm>
            <a:off x="793376" y="238125"/>
            <a:ext cx="6507537" cy="467916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Summary: HOL </a:t>
            </a:r>
            <a:r>
              <a:rPr lang="en-US" altLang="en-US" dirty="0">
                <a:ea typeface="ＭＳ Ｐゴシック" charset="-128"/>
              </a:rPr>
              <a:t>Priority Features</a:t>
            </a:r>
          </a:p>
        </p:txBody>
      </p:sp>
      <p:sp>
        <p:nvSpPr>
          <p:cNvPr id="20070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54066" y="1696396"/>
            <a:ext cx="3351819" cy="2300777"/>
          </a:xfrm>
        </p:spPr>
        <p:txBody>
          <a:bodyPr/>
          <a:lstStyle/>
          <a:p>
            <a:pPr eaLnBrk="1" hangingPunct="1">
              <a:spcBef>
                <a:spcPts val="900"/>
              </a:spcBef>
            </a:pPr>
            <a:r>
              <a:rPr lang="en-US" altLang="en-US" sz="1800" dirty="0">
                <a:ea typeface="ＭＳ Ｐゴシック" charset="-128"/>
              </a:rPr>
              <a:t>Provides differential </a:t>
            </a:r>
            <a:r>
              <a:rPr lang="en-US" altLang="en-US" sz="1800" dirty="0" err="1">
                <a:ea typeface="ＭＳ Ｐゴシック" charset="-128"/>
              </a:rPr>
              <a:t>QoS</a:t>
            </a:r>
            <a:endParaRPr lang="en-US" altLang="en-US" sz="1800" dirty="0">
              <a:ea typeface="ＭＳ Ｐゴシック" charset="-128"/>
            </a:endParaRPr>
          </a:p>
          <a:p>
            <a:pPr eaLnBrk="1" hangingPunct="1">
              <a:spcBef>
                <a:spcPts val="900"/>
              </a:spcBef>
            </a:pPr>
            <a:r>
              <a:rPr lang="en-US" altLang="en-US" sz="1800" dirty="0">
                <a:ea typeface="ＭＳ Ｐゴシック" charset="-128"/>
              </a:rPr>
              <a:t>High-priority classes can hog all of the bandwidth &amp; starve lower priority classes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1800" dirty="0">
                <a:ea typeface="ＭＳ Ｐゴシック" charset="-128"/>
              </a:rPr>
              <a:t>Need to provide some </a:t>
            </a:r>
            <a:r>
              <a:rPr lang="en-US" altLang="en-US" sz="1800" dirty="0">
                <a:solidFill>
                  <a:srgbClr val="0000CC"/>
                </a:solidFill>
                <a:ea typeface="ＭＳ Ｐゴシック" charset="-128"/>
              </a:rPr>
              <a:t>isolation</a:t>
            </a:r>
            <a:r>
              <a:rPr lang="en-US" altLang="en-US" sz="1800" dirty="0">
                <a:ea typeface="ＭＳ Ｐゴシック" charset="-128"/>
              </a:rPr>
              <a:t> between classes</a:t>
            </a:r>
          </a:p>
        </p:txBody>
      </p:sp>
      <p:grpSp>
        <p:nvGrpSpPr>
          <p:cNvPr id="200707" name="Group 13"/>
          <p:cNvGrpSpPr>
            <a:grpSpLocks/>
          </p:cNvGrpSpPr>
          <p:nvPr/>
        </p:nvGrpSpPr>
        <p:grpSpPr bwMode="auto">
          <a:xfrm>
            <a:off x="1513285" y="1503760"/>
            <a:ext cx="2931319" cy="3074194"/>
            <a:chOff x="226" y="1488"/>
            <a:chExt cx="2462" cy="2582"/>
          </a:xfrm>
        </p:grpSpPr>
        <p:sp>
          <p:nvSpPr>
            <p:cNvPr id="200711" name="Line 4"/>
            <p:cNvSpPr>
              <a:spLocks noChangeShapeType="1"/>
            </p:cNvSpPr>
            <p:nvPr/>
          </p:nvSpPr>
          <p:spPr bwMode="auto">
            <a:xfrm flipH="1">
              <a:off x="624" y="1488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2" name="Line 5"/>
            <p:cNvSpPr>
              <a:spLocks noChangeShapeType="1"/>
            </p:cNvSpPr>
            <p:nvPr/>
          </p:nvSpPr>
          <p:spPr bwMode="auto">
            <a:xfrm>
              <a:off x="624" y="374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3" name="Freeform 6"/>
            <p:cNvSpPr>
              <a:spLocks/>
            </p:cNvSpPr>
            <p:nvPr/>
          </p:nvSpPr>
          <p:spPr bwMode="auto">
            <a:xfrm>
              <a:off x="624" y="3504"/>
              <a:ext cx="2016" cy="240"/>
            </a:xfrm>
            <a:custGeom>
              <a:avLst/>
              <a:gdLst>
                <a:gd name="T0" fmla="*/ 0 w 2016"/>
                <a:gd name="T1" fmla="*/ 240 h 240"/>
                <a:gd name="T2" fmla="*/ 1344 w 2016"/>
                <a:gd name="T3" fmla="*/ 144 h 240"/>
                <a:gd name="T4" fmla="*/ 2016 w 2016"/>
                <a:gd name="T5" fmla="*/ 0 h 240"/>
                <a:gd name="T6" fmla="*/ 0 60000 65536"/>
                <a:gd name="T7" fmla="*/ 0 60000 65536"/>
                <a:gd name="T8" fmla="*/ 0 60000 65536"/>
                <a:gd name="T9" fmla="*/ 0 w 2016"/>
                <a:gd name="T10" fmla="*/ 0 h 240"/>
                <a:gd name="T11" fmla="*/ 2016 w 201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240">
                  <a:moveTo>
                    <a:pt x="0" y="240"/>
                  </a:moveTo>
                  <a:cubicBezTo>
                    <a:pt x="504" y="212"/>
                    <a:pt x="1008" y="184"/>
                    <a:pt x="1344" y="144"/>
                  </a:cubicBezTo>
                  <a:cubicBezTo>
                    <a:pt x="1680" y="104"/>
                    <a:pt x="1848" y="52"/>
                    <a:pt x="2016" y="0"/>
                  </a:cubicBezTo>
                </a:path>
              </a:pathLst>
            </a:custGeom>
            <a:noFill/>
            <a:ln w="9525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4" name="Freeform 7"/>
            <p:cNvSpPr>
              <a:spLocks/>
            </p:cNvSpPr>
            <p:nvPr/>
          </p:nvSpPr>
          <p:spPr bwMode="auto">
            <a:xfrm>
              <a:off x="624" y="2976"/>
              <a:ext cx="1920" cy="768"/>
            </a:xfrm>
            <a:custGeom>
              <a:avLst/>
              <a:gdLst>
                <a:gd name="T0" fmla="*/ 0 w 1920"/>
                <a:gd name="T1" fmla="*/ 768 h 768"/>
                <a:gd name="T2" fmla="*/ 1200 w 1920"/>
                <a:gd name="T3" fmla="*/ 480 h 768"/>
                <a:gd name="T4" fmla="*/ 1920 w 1920"/>
                <a:gd name="T5" fmla="*/ 0 h 768"/>
                <a:gd name="T6" fmla="*/ 0 60000 65536"/>
                <a:gd name="T7" fmla="*/ 0 60000 65536"/>
                <a:gd name="T8" fmla="*/ 0 60000 65536"/>
                <a:gd name="T9" fmla="*/ 0 w 1920"/>
                <a:gd name="T10" fmla="*/ 0 h 768"/>
                <a:gd name="T11" fmla="*/ 1920 w 1920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0" h="768">
                  <a:moveTo>
                    <a:pt x="0" y="768"/>
                  </a:moveTo>
                  <a:cubicBezTo>
                    <a:pt x="440" y="688"/>
                    <a:pt x="880" y="608"/>
                    <a:pt x="1200" y="480"/>
                  </a:cubicBezTo>
                  <a:cubicBezTo>
                    <a:pt x="1520" y="352"/>
                    <a:pt x="1720" y="176"/>
                    <a:pt x="1920" y="0"/>
                  </a:cubicBezTo>
                </a:path>
              </a:pathLst>
            </a:custGeom>
            <a:noFill/>
            <a:ln w="952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5" name="Freeform 8"/>
            <p:cNvSpPr>
              <a:spLocks/>
            </p:cNvSpPr>
            <p:nvPr/>
          </p:nvSpPr>
          <p:spPr bwMode="auto">
            <a:xfrm>
              <a:off x="624" y="1776"/>
              <a:ext cx="1152" cy="1968"/>
            </a:xfrm>
            <a:custGeom>
              <a:avLst/>
              <a:gdLst>
                <a:gd name="T0" fmla="*/ 0 w 1152"/>
                <a:gd name="T1" fmla="*/ 1968 h 1968"/>
                <a:gd name="T2" fmla="*/ 576 w 1152"/>
                <a:gd name="T3" fmla="*/ 1728 h 1968"/>
                <a:gd name="T4" fmla="*/ 912 w 1152"/>
                <a:gd name="T5" fmla="*/ 1344 h 1968"/>
                <a:gd name="T6" fmla="*/ 1152 w 1152"/>
                <a:gd name="T7" fmla="*/ 0 h 19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1968"/>
                <a:gd name="T14" fmla="*/ 1152 w 1152"/>
                <a:gd name="T15" fmla="*/ 1968 h 19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1968">
                  <a:moveTo>
                    <a:pt x="0" y="1968"/>
                  </a:moveTo>
                  <a:cubicBezTo>
                    <a:pt x="212" y="1900"/>
                    <a:pt x="424" y="1832"/>
                    <a:pt x="576" y="1728"/>
                  </a:cubicBezTo>
                  <a:cubicBezTo>
                    <a:pt x="728" y="1624"/>
                    <a:pt x="816" y="1632"/>
                    <a:pt x="912" y="1344"/>
                  </a:cubicBezTo>
                  <a:cubicBezTo>
                    <a:pt x="1008" y="1056"/>
                    <a:pt x="1080" y="528"/>
                    <a:pt x="1152" y="0"/>
                  </a:cubicBezTo>
                </a:path>
              </a:pathLst>
            </a:custGeom>
            <a:noFill/>
            <a:ln w="95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6" name="Text Box 9"/>
            <p:cNvSpPr txBox="1">
              <a:spLocks noChangeArrowheads="1"/>
            </p:cNvSpPr>
            <p:nvPr/>
          </p:nvSpPr>
          <p:spPr bwMode="auto">
            <a:xfrm rot="16200000">
              <a:off x="77" y="1924"/>
              <a:ext cx="57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Delay</a:t>
              </a:r>
            </a:p>
          </p:txBody>
        </p:sp>
        <p:sp>
          <p:nvSpPr>
            <p:cNvPr id="200717" name="Text Box 10"/>
            <p:cNvSpPr txBox="1">
              <a:spLocks noChangeArrowheads="1"/>
            </p:cNvSpPr>
            <p:nvPr/>
          </p:nvSpPr>
          <p:spPr bwMode="auto">
            <a:xfrm>
              <a:off x="881" y="3799"/>
              <a:ext cx="126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Per-class loads</a:t>
              </a:r>
            </a:p>
          </p:txBody>
        </p:sp>
      </p:grpSp>
      <p:sp>
        <p:nvSpPr>
          <p:cNvPr id="200708" name="Text Box 14"/>
          <p:cNvSpPr txBox="1">
            <a:spLocks noChangeArrowheads="1"/>
          </p:cNvSpPr>
          <p:nvPr/>
        </p:nvSpPr>
        <p:spPr bwMode="auto">
          <a:xfrm>
            <a:off x="2416970" y="1380620"/>
            <a:ext cx="200728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>
                <a:schemeClr val="bg1"/>
              </a:buClr>
              <a:buFont typeface="Wingdings" charset="2"/>
              <a:buNone/>
            </a:pPr>
            <a:r>
              <a:rPr lang="en-US" altLang="en-US" sz="1500" dirty="0">
                <a:solidFill>
                  <a:srgbClr val="FF3300"/>
                </a:solidFill>
              </a:rPr>
              <a:t>(Note: Need labeling)</a:t>
            </a:r>
          </a:p>
        </p:txBody>
      </p:sp>
    </p:spTree>
    <p:extLst>
      <p:ext uri="{BB962C8B-B14F-4D97-AF65-F5344CB8AC3E}">
        <p14:creationId xmlns:p14="http://schemas.microsoft.com/office/powerpoint/2010/main" val="1711227071"/>
      </p:ext>
    </p:extLst>
  </p:cSld>
  <p:clrMapOvr>
    <a:masterClrMapping/>
  </p:clrMapOvr>
  <p:transition spd="med">
    <p:random/>
    <p:sndAc>
      <p:stSnd>
        <p:snd r:embed="rId3" name="CAMERA.WAV"/>
      </p:stSnd>
    </p:sndAc>
  </p:transition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11356</TotalTime>
  <Words>2010</Words>
  <Application>Microsoft Office PowerPoint</Application>
  <PresentationFormat>On-screen Show (16:9)</PresentationFormat>
  <Paragraphs>395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OpenSans</vt:lpstr>
      <vt:lpstr>Roboto</vt:lpstr>
      <vt:lpstr>Times New Roman</vt:lpstr>
      <vt:lpstr>Wingdings</vt:lpstr>
      <vt:lpstr>Network</vt:lpstr>
      <vt:lpstr>Unit 03.04.01 CS 5220:  COMPUTER COMMUNICATIONS</vt:lpstr>
      <vt:lpstr>Time Scales &amp; Granularities</vt:lpstr>
      <vt:lpstr>End-to-End QoS</vt:lpstr>
      <vt:lpstr>Scheduling &amp; QoS</vt:lpstr>
      <vt:lpstr>FIFO Queueing</vt:lpstr>
      <vt:lpstr>FIFO Queueing</vt:lpstr>
      <vt:lpstr>FIFO w/o and w/ Discard Priority</vt:lpstr>
      <vt:lpstr>HOL Priority Queueing</vt:lpstr>
      <vt:lpstr>Summary: HOL Priority Features</vt:lpstr>
      <vt:lpstr>Unit 03.04.02 CS 5220:  COMPUTER COMMUNICATIONS</vt:lpstr>
      <vt:lpstr>Fair Queuing </vt:lpstr>
      <vt:lpstr>Fair Queuing – Fluid  </vt:lpstr>
      <vt:lpstr>Fair Queuing - Approximation</vt:lpstr>
      <vt:lpstr>Example</vt:lpstr>
      <vt:lpstr>Buffer Management</vt:lpstr>
      <vt:lpstr>Random Early Detection (RED)</vt:lpstr>
      <vt:lpstr>Packet Drop Profile in RED</vt:lpstr>
      <vt:lpstr>Unit 03.04.03 CS 5220:  COMPUTER COMMUNICATIONS</vt:lpstr>
      <vt:lpstr>PowerPoint Presentation</vt:lpstr>
      <vt:lpstr>PowerPoint Presentation</vt:lpstr>
      <vt:lpstr>Open-Loop Control</vt:lpstr>
      <vt:lpstr>Admission Control</vt:lpstr>
      <vt:lpstr>Policing</vt:lpstr>
      <vt:lpstr>Leaky Bucket Illustration</vt:lpstr>
      <vt:lpstr>Leaky Bucket in ATM Network</vt:lpstr>
      <vt:lpstr>Summary: Leaky Bucket Example</vt:lpstr>
      <vt:lpstr>Unit 03.04.04 CS 5220:  COMPUTER COMMUNICATIONS</vt:lpstr>
      <vt:lpstr>PowerPoint Presentation</vt:lpstr>
      <vt:lpstr>Leaky Bucket Traffic Shaper</vt:lpstr>
      <vt:lpstr>Token Bucket Traffic Shaper</vt:lpstr>
      <vt:lpstr>Token Bucket Shaping Effect (full)</vt:lpstr>
      <vt:lpstr>Token Bucket Shaping Effect (empty)</vt:lpstr>
      <vt:lpstr>Closed-Loop Flow Control</vt:lpstr>
      <vt:lpstr>E2E vs. H2H Congestion Control</vt:lpstr>
      <vt:lpstr>Congestion Warning </vt:lpstr>
      <vt:lpstr>Aggregate Level - Traffic Engineering</vt:lpstr>
    </vt:vector>
  </TitlesOfParts>
  <Company>McGraw-Hill Higher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Nguyen Dang Loc</cp:lastModifiedBy>
  <cp:revision>571</cp:revision>
  <dcterms:created xsi:type="dcterms:W3CDTF">2003-04-11T22:55:48Z</dcterms:created>
  <dcterms:modified xsi:type="dcterms:W3CDTF">2021-08-12T01:27:28Z</dcterms:modified>
</cp:coreProperties>
</file>