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1" r:id="rId3"/>
    <p:sldId id="374" r:id="rId4"/>
    <p:sldId id="375" r:id="rId5"/>
    <p:sldId id="376" r:id="rId6"/>
    <p:sldId id="377" r:id="rId7"/>
    <p:sldId id="382" r:id="rId8"/>
    <p:sldId id="364" r:id="rId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0" autoAdjust="0"/>
    <p:restoredTop sz="95280" autoAdjust="0"/>
  </p:normalViewPr>
  <p:slideViewPr>
    <p:cSldViewPr snapToGrid="0">
      <p:cViewPr>
        <p:scale>
          <a:sx n="125" d="100"/>
          <a:sy n="125" d="100"/>
        </p:scale>
        <p:origin x="714" y="438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B0A87BB-FCB5-224D-B9B6-E5F8055231E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12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03.03.01</a:t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Shortest Path Routing </a:t>
            </a:r>
            <a:r>
              <a:rPr lang="mr-IN" altLang="zh-CN" dirty="0">
                <a:solidFill>
                  <a:srgbClr val="0000CC"/>
                </a:solidFill>
              </a:rPr>
              <a:t>–</a:t>
            </a:r>
            <a:r>
              <a:rPr lang="en-US" altLang="zh-CN" dirty="0">
                <a:solidFill>
                  <a:srgbClr val="0000CC"/>
                </a:solidFill>
              </a:rPr>
              <a:t> Link State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114" name="Group 90"/>
          <p:cNvGrpSpPr>
            <a:grpSpLocks/>
          </p:cNvGrpSpPr>
          <p:nvPr/>
        </p:nvGrpSpPr>
        <p:grpSpPr bwMode="auto">
          <a:xfrm>
            <a:off x="2995216" y="1391285"/>
            <a:ext cx="3918347" cy="1078707"/>
            <a:chOff x="1160" y="781"/>
            <a:chExt cx="3109" cy="906"/>
          </a:xfrm>
        </p:grpSpPr>
        <p:sp>
          <p:nvSpPr>
            <p:cNvPr id="641030" name="Oval 6"/>
            <p:cNvSpPr>
              <a:spLocks noChangeArrowheads="1"/>
            </p:cNvSpPr>
            <p:nvPr/>
          </p:nvSpPr>
          <p:spPr bwMode="auto">
            <a:xfrm>
              <a:off x="3179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1" name="Rectangle 7"/>
            <p:cNvSpPr>
              <a:spLocks noChangeArrowheads="1"/>
            </p:cNvSpPr>
            <p:nvPr/>
          </p:nvSpPr>
          <p:spPr bwMode="auto">
            <a:xfrm>
              <a:off x="3286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641032" name="Oval 8"/>
            <p:cNvSpPr>
              <a:spLocks noChangeArrowheads="1"/>
            </p:cNvSpPr>
            <p:nvPr/>
          </p:nvSpPr>
          <p:spPr bwMode="auto">
            <a:xfrm>
              <a:off x="1585" y="781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3" name="Rectangle 9"/>
            <p:cNvSpPr>
              <a:spLocks noChangeArrowheads="1"/>
            </p:cNvSpPr>
            <p:nvPr/>
          </p:nvSpPr>
          <p:spPr bwMode="auto">
            <a:xfrm>
              <a:off x="169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34" name="Oval 10"/>
            <p:cNvSpPr>
              <a:spLocks noChangeArrowheads="1"/>
            </p:cNvSpPr>
            <p:nvPr/>
          </p:nvSpPr>
          <p:spPr bwMode="auto">
            <a:xfrm>
              <a:off x="2370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5" name="Rectangle 11"/>
            <p:cNvSpPr>
              <a:spLocks noChangeArrowheads="1"/>
            </p:cNvSpPr>
            <p:nvPr/>
          </p:nvSpPr>
          <p:spPr bwMode="auto">
            <a:xfrm>
              <a:off x="2477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641036" name="Oval 12"/>
            <p:cNvSpPr>
              <a:spLocks noChangeArrowheads="1"/>
            </p:cNvSpPr>
            <p:nvPr/>
          </p:nvSpPr>
          <p:spPr bwMode="auto">
            <a:xfrm>
              <a:off x="3976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37" name="Rectangle 13"/>
            <p:cNvSpPr>
              <a:spLocks noChangeArrowheads="1"/>
            </p:cNvSpPr>
            <p:nvPr/>
          </p:nvSpPr>
          <p:spPr bwMode="auto">
            <a:xfrm>
              <a:off x="408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641038" name="Line 14"/>
            <p:cNvSpPr>
              <a:spLocks noChangeShapeType="1"/>
            </p:cNvSpPr>
            <p:nvPr/>
          </p:nvSpPr>
          <p:spPr bwMode="auto">
            <a:xfrm>
              <a:off x="1883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39" name="Line 15"/>
            <p:cNvSpPr>
              <a:spLocks noChangeShapeType="1"/>
            </p:cNvSpPr>
            <p:nvPr/>
          </p:nvSpPr>
          <p:spPr bwMode="auto">
            <a:xfrm>
              <a:off x="2680" y="908"/>
              <a:ext cx="47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40" name="Line 16"/>
            <p:cNvSpPr>
              <a:spLocks noChangeShapeType="1"/>
            </p:cNvSpPr>
            <p:nvPr/>
          </p:nvSpPr>
          <p:spPr bwMode="auto">
            <a:xfrm>
              <a:off x="3488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41" name="Rectangle 17"/>
            <p:cNvSpPr>
              <a:spLocks noChangeArrowheads="1"/>
            </p:cNvSpPr>
            <p:nvPr/>
          </p:nvSpPr>
          <p:spPr bwMode="auto">
            <a:xfrm>
              <a:off x="206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2" name="Rectangle 18"/>
            <p:cNvSpPr>
              <a:spLocks noChangeArrowheads="1"/>
            </p:cNvSpPr>
            <p:nvPr/>
          </p:nvSpPr>
          <p:spPr bwMode="auto">
            <a:xfrm>
              <a:off x="288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3" name="Rectangle 19"/>
            <p:cNvSpPr>
              <a:spLocks noChangeArrowheads="1"/>
            </p:cNvSpPr>
            <p:nvPr/>
          </p:nvSpPr>
          <p:spPr bwMode="auto">
            <a:xfrm>
              <a:off x="3714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4" name="Oval 20"/>
            <p:cNvSpPr>
              <a:spLocks noChangeArrowheads="1"/>
            </p:cNvSpPr>
            <p:nvPr/>
          </p:nvSpPr>
          <p:spPr bwMode="auto">
            <a:xfrm>
              <a:off x="3172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5" name="Rectangle 21"/>
            <p:cNvSpPr>
              <a:spLocks noChangeArrowheads="1"/>
            </p:cNvSpPr>
            <p:nvPr/>
          </p:nvSpPr>
          <p:spPr bwMode="auto">
            <a:xfrm>
              <a:off x="3279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641046" name="Oval 22"/>
            <p:cNvSpPr>
              <a:spLocks noChangeArrowheads="1"/>
            </p:cNvSpPr>
            <p:nvPr/>
          </p:nvSpPr>
          <p:spPr bwMode="auto">
            <a:xfrm>
              <a:off x="1580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7" name="Rectangle 23"/>
            <p:cNvSpPr>
              <a:spLocks noChangeArrowheads="1"/>
            </p:cNvSpPr>
            <p:nvPr/>
          </p:nvSpPr>
          <p:spPr bwMode="auto">
            <a:xfrm>
              <a:off x="1688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48" name="Oval 24"/>
            <p:cNvSpPr>
              <a:spLocks noChangeArrowheads="1"/>
            </p:cNvSpPr>
            <p:nvPr/>
          </p:nvSpPr>
          <p:spPr bwMode="auto">
            <a:xfrm>
              <a:off x="2364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49" name="Rectangle 25"/>
            <p:cNvSpPr>
              <a:spLocks noChangeArrowheads="1"/>
            </p:cNvSpPr>
            <p:nvPr/>
          </p:nvSpPr>
          <p:spPr bwMode="auto">
            <a:xfrm>
              <a:off x="2472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641050" name="Oval 26"/>
            <p:cNvSpPr>
              <a:spLocks noChangeArrowheads="1"/>
            </p:cNvSpPr>
            <p:nvPr/>
          </p:nvSpPr>
          <p:spPr bwMode="auto">
            <a:xfrm>
              <a:off x="3967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51" name="Rectangle 27"/>
            <p:cNvSpPr>
              <a:spLocks noChangeArrowheads="1"/>
            </p:cNvSpPr>
            <p:nvPr/>
          </p:nvSpPr>
          <p:spPr bwMode="auto">
            <a:xfrm>
              <a:off x="4074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641052" name="Line 28"/>
            <p:cNvSpPr>
              <a:spLocks noChangeShapeType="1"/>
            </p:cNvSpPr>
            <p:nvPr/>
          </p:nvSpPr>
          <p:spPr bwMode="auto">
            <a:xfrm>
              <a:off x="1878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3" name="Line 29"/>
            <p:cNvSpPr>
              <a:spLocks noChangeShapeType="1"/>
            </p:cNvSpPr>
            <p:nvPr/>
          </p:nvSpPr>
          <p:spPr bwMode="auto">
            <a:xfrm>
              <a:off x="2673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4" name="Line 30"/>
            <p:cNvSpPr>
              <a:spLocks noChangeShapeType="1"/>
            </p:cNvSpPr>
            <p:nvPr/>
          </p:nvSpPr>
          <p:spPr bwMode="auto">
            <a:xfrm>
              <a:off x="3481" y="141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5" name="Rectangle 31"/>
            <p:cNvSpPr>
              <a:spLocks noChangeArrowheads="1"/>
            </p:cNvSpPr>
            <p:nvPr/>
          </p:nvSpPr>
          <p:spPr bwMode="auto">
            <a:xfrm>
              <a:off x="2055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56" name="Rectangle 32"/>
            <p:cNvSpPr>
              <a:spLocks noChangeArrowheads="1"/>
            </p:cNvSpPr>
            <p:nvPr/>
          </p:nvSpPr>
          <p:spPr bwMode="auto">
            <a:xfrm>
              <a:off x="2876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641057" name="Rectangle 33"/>
            <p:cNvSpPr>
              <a:spLocks noChangeArrowheads="1"/>
            </p:cNvSpPr>
            <p:nvPr/>
          </p:nvSpPr>
          <p:spPr bwMode="auto">
            <a:xfrm>
              <a:off x="3683" y="1344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X</a:t>
              </a:r>
              <a:endParaRPr lang="en-US" altLang="en-US" sz="1050"/>
            </a:p>
          </p:txBody>
        </p:sp>
        <p:sp>
          <p:nvSpPr>
            <p:cNvPr id="641058" name="Line 34"/>
            <p:cNvSpPr>
              <a:spLocks noChangeShapeType="1"/>
            </p:cNvSpPr>
            <p:nvPr/>
          </p:nvSpPr>
          <p:spPr bwMode="auto">
            <a:xfrm>
              <a:off x="3814" y="1416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059" name="Text Box 35"/>
            <p:cNvSpPr txBox="1">
              <a:spLocks noChangeArrowheads="1"/>
            </p:cNvSpPr>
            <p:nvPr/>
          </p:nvSpPr>
          <p:spPr bwMode="auto">
            <a:xfrm>
              <a:off x="1185" y="823"/>
              <a:ext cx="2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(a)</a:t>
              </a:r>
              <a:endParaRPr lang="en-US" altLang="en-US" sz="1050"/>
            </a:p>
          </p:txBody>
        </p:sp>
        <p:sp>
          <p:nvSpPr>
            <p:cNvPr id="641060" name="Text Box 36"/>
            <p:cNvSpPr txBox="1">
              <a:spLocks noChangeArrowheads="1"/>
            </p:cNvSpPr>
            <p:nvPr/>
          </p:nvSpPr>
          <p:spPr bwMode="auto">
            <a:xfrm>
              <a:off x="1160" y="1299"/>
              <a:ext cx="29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(b)</a:t>
              </a:r>
              <a:endParaRPr lang="en-US" altLang="en-US" sz="1050"/>
            </a:p>
          </p:txBody>
        </p:sp>
      </p:grpSp>
      <p:sp>
        <p:nvSpPr>
          <p:cNvPr id="641113" name="Rectangle 89"/>
          <p:cNvSpPr>
            <a:spLocks noGrp="1" noChangeArrowheads="1"/>
          </p:cNvSpPr>
          <p:nvPr>
            <p:ph type="title"/>
          </p:nvPr>
        </p:nvSpPr>
        <p:spPr>
          <a:xfrm>
            <a:off x="2406952" y="92075"/>
            <a:ext cx="5594048" cy="765175"/>
          </a:xfrm>
        </p:spPr>
        <p:txBody>
          <a:bodyPr/>
          <a:lstStyle/>
          <a:p>
            <a:r>
              <a:rPr lang="en-US" altLang="en-US"/>
              <a:t>Counting to Infinity Problem</a:t>
            </a:r>
          </a:p>
        </p:txBody>
      </p:sp>
      <p:sp>
        <p:nvSpPr>
          <p:cNvPr id="641115" name="Text Box 91"/>
          <p:cNvSpPr txBox="1">
            <a:spLocks noChangeArrowheads="1"/>
          </p:cNvSpPr>
          <p:nvPr/>
        </p:nvSpPr>
        <p:spPr bwMode="auto">
          <a:xfrm>
            <a:off x="2995216" y="2859816"/>
            <a:ext cx="44622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/>
              <a:t>Destination/root </a:t>
            </a:r>
            <a:r>
              <a:rPr lang="en-US" altLang="en-US" dirty="0"/>
              <a:t>is </a:t>
            </a:r>
            <a:r>
              <a:rPr lang="en-US" altLang="en-US"/>
              <a:t>node 4; link (3,4) fails.</a:t>
            </a:r>
            <a:endParaRPr lang="en-US" altLang="en-US" dirty="0"/>
          </a:p>
        </p:txBody>
      </p:sp>
      <p:grpSp>
        <p:nvGrpSpPr>
          <p:cNvPr id="45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46" name="Rounded Rectangle 45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08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106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77399"/>
              </p:ext>
            </p:extLst>
          </p:nvPr>
        </p:nvGraphicFramePr>
        <p:xfrm>
          <a:off x="1476374" y="1130358"/>
          <a:ext cx="5505451" cy="2774635"/>
        </p:xfrm>
        <a:graphic>
          <a:graphicData uri="http://schemas.openxmlformats.org/drawingml/2006/table">
            <a:tbl>
              <a:tblPr/>
              <a:tblGrid>
                <a:gridCol w="128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Update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91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Before break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(4, 1)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91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After break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(3,2)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(3,4)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(2,3)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89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(3,4)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94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(2,5)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85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(3,6)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1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(3,8)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(2,7)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1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68580" marR="68580"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1113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to Infinity Problem (Cont.)</a:t>
            </a:r>
          </a:p>
        </p:txBody>
      </p:sp>
      <p:sp>
        <p:nvSpPr>
          <p:cNvPr id="641118" name="Oval 94"/>
          <p:cNvSpPr>
            <a:spLocks noChangeArrowheads="1"/>
          </p:cNvSpPr>
          <p:nvPr/>
        </p:nvSpPr>
        <p:spPr bwMode="auto">
          <a:xfrm>
            <a:off x="4625656" y="1767342"/>
            <a:ext cx="271463" cy="29051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19" name="Oval 95"/>
          <p:cNvSpPr>
            <a:spLocks noChangeArrowheads="1"/>
          </p:cNvSpPr>
          <p:nvPr/>
        </p:nvSpPr>
        <p:spPr bwMode="auto">
          <a:xfrm>
            <a:off x="6027021" y="1766152"/>
            <a:ext cx="271463" cy="29051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0" name="Freeform 96"/>
          <p:cNvSpPr>
            <a:spLocks/>
          </p:cNvSpPr>
          <p:nvPr/>
        </p:nvSpPr>
        <p:spPr bwMode="auto">
          <a:xfrm>
            <a:off x="4807822" y="1723289"/>
            <a:ext cx="1208485" cy="108347"/>
          </a:xfrm>
          <a:custGeom>
            <a:avLst/>
            <a:gdLst>
              <a:gd name="T0" fmla="*/ 64 w 1015"/>
              <a:gd name="T1" fmla="*/ 70 h 91"/>
              <a:gd name="T2" fmla="*/ 119 w 1015"/>
              <a:gd name="T3" fmla="*/ 32 h 91"/>
              <a:gd name="T4" fmla="*/ 776 w 1015"/>
              <a:gd name="T5" fmla="*/ 10 h 91"/>
              <a:gd name="T6" fmla="*/ 1015 w 1015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91">
                <a:moveTo>
                  <a:pt x="64" y="70"/>
                </a:moveTo>
                <a:cubicBezTo>
                  <a:pt x="32" y="56"/>
                  <a:pt x="0" y="42"/>
                  <a:pt x="119" y="32"/>
                </a:cubicBezTo>
                <a:cubicBezTo>
                  <a:pt x="238" y="22"/>
                  <a:pt x="627" y="0"/>
                  <a:pt x="776" y="10"/>
                </a:cubicBezTo>
                <a:cubicBezTo>
                  <a:pt x="925" y="20"/>
                  <a:pt x="977" y="75"/>
                  <a:pt x="1015" y="91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2" name="Line 98"/>
          <p:cNvSpPr>
            <a:spLocks noChangeShapeType="1"/>
          </p:cNvSpPr>
          <p:nvPr/>
        </p:nvSpPr>
        <p:spPr bwMode="auto">
          <a:xfrm>
            <a:off x="4990543" y="1980464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5" name="Line 101"/>
          <p:cNvSpPr>
            <a:spLocks noChangeShapeType="1"/>
          </p:cNvSpPr>
          <p:nvPr/>
        </p:nvSpPr>
        <p:spPr bwMode="auto">
          <a:xfrm flipH="1">
            <a:off x="5023960" y="2304314"/>
            <a:ext cx="1332309" cy="142875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6" name="Line 102"/>
          <p:cNvSpPr>
            <a:spLocks noChangeShapeType="1"/>
          </p:cNvSpPr>
          <p:nvPr/>
        </p:nvSpPr>
        <p:spPr bwMode="auto">
          <a:xfrm>
            <a:off x="4999433" y="2588874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7" name="Line 103"/>
          <p:cNvSpPr>
            <a:spLocks noChangeShapeType="1"/>
          </p:cNvSpPr>
          <p:nvPr/>
        </p:nvSpPr>
        <p:spPr bwMode="auto">
          <a:xfrm flipH="1">
            <a:off x="4982764" y="2912723"/>
            <a:ext cx="1332310" cy="142875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128" name="Line 104"/>
          <p:cNvSpPr>
            <a:spLocks noChangeShapeType="1"/>
          </p:cNvSpPr>
          <p:nvPr/>
        </p:nvSpPr>
        <p:spPr bwMode="auto">
          <a:xfrm>
            <a:off x="4958951" y="3185377"/>
            <a:ext cx="1268016" cy="155972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91"/>
          <p:cNvSpPr txBox="1">
            <a:spLocks noChangeArrowheads="1"/>
          </p:cNvSpPr>
          <p:nvPr/>
        </p:nvSpPr>
        <p:spPr bwMode="auto">
          <a:xfrm>
            <a:off x="563189" y="4053821"/>
            <a:ext cx="8124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dirty="0"/>
              <a:t>Nodes </a:t>
            </a:r>
            <a:r>
              <a:rPr lang="en-US" altLang="en-US"/>
              <a:t>2 and 3 believe </a:t>
            </a:r>
            <a:r>
              <a:rPr lang="en-US" altLang="en-US" dirty="0"/>
              <a:t>best path is through each other (Destination is node 4)</a:t>
            </a:r>
          </a:p>
        </p:txBody>
      </p:sp>
    </p:spTree>
    <p:extLst>
      <p:ext uri="{BB962C8B-B14F-4D97-AF65-F5344CB8AC3E}">
        <p14:creationId xmlns:p14="http://schemas.microsoft.com/office/powerpoint/2010/main" val="55279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" y="205979"/>
            <a:ext cx="6855460" cy="698261"/>
          </a:xfrm>
        </p:spPr>
        <p:txBody>
          <a:bodyPr/>
          <a:lstStyle/>
          <a:p>
            <a:r>
              <a:rPr lang="en-US" altLang="en-US"/>
              <a:t>Problem:  Bad News Travels Slowly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6160" y="1057911"/>
            <a:ext cx="7396480" cy="3097529"/>
          </a:xfrm>
        </p:spPr>
        <p:txBody>
          <a:bodyPr/>
          <a:lstStyle/>
          <a:p>
            <a:pPr marL="428625" indent="-428625">
              <a:lnSpc>
                <a:spcPct val="90000"/>
              </a:lnSpc>
              <a:buNone/>
            </a:pPr>
            <a:r>
              <a:rPr lang="en-US" altLang="en-US" dirty="0"/>
              <a:t>Remedies</a:t>
            </a:r>
          </a:p>
          <a:p>
            <a:pPr marL="428625" indent="-428625">
              <a:lnSpc>
                <a:spcPct val="90000"/>
              </a:lnSpc>
            </a:pPr>
            <a:r>
              <a:rPr lang="en-US" altLang="en-US" dirty="0"/>
              <a:t>Split Horizon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Do not report route to a destination to the neighbor from which route was learned</a:t>
            </a:r>
          </a:p>
          <a:p>
            <a:pPr marL="428625" indent="-428625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Split Horizon with Poisoned Reverse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Report route to a destination to the neighbor from which route was learned, but with infinite distance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Breaks erroneous direct loops immediately</a:t>
            </a:r>
          </a:p>
          <a:p>
            <a:pPr marL="714375" lvl="1" indent="-371475">
              <a:lnSpc>
                <a:spcPct val="90000"/>
              </a:lnSpc>
            </a:pPr>
            <a:r>
              <a:rPr lang="en-US" altLang="en-US" dirty="0"/>
              <a:t>Does not work on some indirect loops</a:t>
            </a:r>
          </a:p>
          <a:p>
            <a:pPr marL="714375" lvl="1" indent="-371475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749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354" name="Group 1026"/>
          <p:cNvGrpSpPr>
            <a:grpSpLocks/>
          </p:cNvGrpSpPr>
          <p:nvPr/>
        </p:nvGrpSpPr>
        <p:grpSpPr bwMode="auto">
          <a:xfrm>
            <a:off x="1310641" y="997247"/>
            <a:ext cx="4196080" cy="1078707"/>
            <a:chOff x="1160" y="781"/>
            <a:chExt cx="3109" cy="906"/>
          </a:xfrm>
        </p:grpSpPr>
        <p:sp>
          <p:nvSpPr>
            <p:cNvPr id="1252355" name="Oval 1027"/>
            <p:cNvSpPr>
              <a:spLocks noChangeArrowheads="1"/>
            </p:cNvSpPr>
            <p:nvPr/>
          </p:nvSpPr>
          <p:spPr bwMode="auto">
            <a:xfrm>
              <a:off x="3179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56" name="Rectangle 1028"/>
            <p:cNvSpPr>
              <a:spLocks noChangeArrowheads="1"/>
            </p:cNvSpPr>
            <p:nvPr/>
          </p:nvSpPr>
          <p:spPr bwMode="auto">
            <a:xfrm>
              <a:off x="3286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1252357" name="Oval 1029"/>
            <p:cNvSpPr>
              <a:spLocks noChangeArrowheads="1"/>
            </p:cNvSpPr>
            <p:nvPr/>
          </p:nvSpPr>
          <p:spPr bwMode="auto">
            <a:xfrm>
              <a:off x="1585" y="781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58" name="Rectangle 1030"/>
            <p:cNvSpPr>
              <a:spLocks noChangeArrowheads="1"/>
            </p:cNvSpPr>
            <p:nvPr/>
          </p:nvSpPr>
          <p:spPr bwMode="auto">
            <a:xfrm>
              <a:off x="169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59" name="Oval 1031"/>
            <p:cNvSpPr>
              <a:spLocks noChangeArrowheads="1"/>
            </p:cNvSpPr>
            <p:nvPr/>
          </p:nvSpPr>
          <p:spPr bwMode="auto">
            <a:xfrm>
              <a:off x="2370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60" name="Rectangle 1032"/>
            <p:cNvSpPr>
              <a:spLocks noChangeArrowheads="1"/>
            </p:cNvSpPr>
            <p:nvPr/>
          </p:nvSpPr>
          <p:spPr bwMode="auto">
            <a:xfrm>
              <a:off x="2477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1252361" name="Oval 1033"/>
            <p:cNvSpPr>
              <a:spLocks noChangeArrowheads="1"/>
            </p:cNvSpPr>
            <p:nvPr/>
          </p:nvSpPr>
          <p:spPr bwMode="auto">
            <a:xfrm>
              <a:off x="3976" y="781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62" name="Rectangle 1034"/>
            <p:cNvSpPr>
              <a:spLocks noChangeArrowheads="1"/>
            </p:cNvSpPr>
            <p:nvPr/>
          </p:nvSpPr>
          <p:spPr bwMode="auto">
            <a:xfrm>
              <a:off x="4083" y="8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>
                  <a:solidFill>
                    <a:srgbClr val="000000"/>
                  </a:solidFill>
                </a:rPr>
                <a:t>4</a:t>
              </a:r>
              <a:endParaRPr lang="en-US" altLang="en-US" sz="1050" dirty="0"/>
            </a:p>
          </p:txBody>
        </p:sp>
        <p:sp>
          <p:nvSpPr>
            <p:cNvPr id="1252363" name="Line 1035"/>
            <p:cNvSpPr>
              <a:spLocks noChangeShapeType="1"/>
            </p:cNvSpPr>
            <p:nvPr/>
          </p:nvSpPr>
          <p:spPr bwMode="auto">
            <a:xfrm>
              <a:off x="1883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4" name="Line 1036"/>
            <p:cNvSpPr>
              <a:spLocks noChangeShapeType="1"/>
            </p:cNvSpPr>
            <p:nvPr/>
          </p:nvSpPr>
          <p:spPr bwMode="auto">
            <a:xfrm>
              <a:off x="2680" y="908"/>
              <a:ext cx="47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5" name="Line 1037"/>
            <p:cNvSpPr>
              <a:spLocks noChangeShapeType="1"/>
            </p:cNvSpPr>
            <p:nvPr/>
          </p:nvSpPr>
          <p:spPr bwMode="auto">
            <a:xfrm>
              <a:off x="3488" y="908"/>
              <a:ext cx="4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66" name="Rectangle 1038"/>
            <p:cNvSpPr>
              <a:spLocks noChangeArrowheads="1"/>
            </p:cNvSpPr>
            <p:nvPr/>
          </p:nvSpPr>
          <p:spPr bwMode="auto">
            <a:xfrm>
              <a:off x="206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7" name="Rectangle 1039"/>
            <p:cNvSpPr>
              <a:spLocks noChangeArrowheads="1"/>
            </p:cNvSpPr>
            <p:nvPr/>
          </p:nvSpPr>
          <p:spPr bwMode="auto">
            <a:xfrm>
              <a:off x="2881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8" name="Rectangle 1040"/>
            <p:cNvSpPr>
              <a:spLocks noChangeArrowheads="1"/>
            </p:cNvSpPr>
            <p:nvPr/>
          </p:nvSpPr>
          <p:spPr bwMode="auto">
            <a:xfrm>
              <a:off x="3714" y="9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69" name="Oval 1041"/>
            <p:cNvSpPr>
              <a:spLocks noChangeArrowheads="1"/>
            </p:cNvSpPr>
            <p:nvPr/>
          </p:nvSpPr>
          <p:spPr bwMode="auto">
            <a:xfrm>
              <a:off x="3172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0" name="Rectangle 1042"/>
            <p:cNvSpPr>
              <a:spLocks noChangeArrowheads="1"/>
            </p:cNvSpPr>
            <p:nvPr/>
          </p:nvSpPr>
          <p:spPr bwMode="auto">
            <a:xfrm>
              <a:off x="3279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</a:t>
              </a:r>
              <a:endParaRPr lang="en-US" altLang="en-US" sz="1050"/>
            </a:p>
          </p:txBody>
        </p:sp>
        <p:sp>
          <p:nvSpPr>
            <p:cNvPr id="1252371" name="Oval 1043"/>
            <p:cNvSpPr>
              <a:spLocks noChangeArrowheads="1"/>
            </p:cNvSpPr>
            <p:nvPr/>
          </p:nvSpPr>
          <p:spPr bwMode="auto">
            <a:xfrm>
              <a:off x="1580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2" name="Rectangle 1044"/>
            <p:cNvSpPr>
              <a:spLocks noChangeArrowheads="1"/>
            </p:cNvSpPr>
            <p:nvPr/>
          </p:nvSpPr>
          <p:spPr bwMode="auto">
            <a:xfrm>
              <a:off x="1688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73" name="Oval 1045"/>
            <p:cNvSpPr>
              <a:spLocks noChangeArrowheads="1"/>
            </p:cNvSpPr>
            <p:nvPr/>
          </p:nvSpPr>
          <p:spPr bwMode="auto">
            <a:xfrm>
              <a:off x="2364" y="1289"/>
              <a:ext cx="293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4" name="Rectangle 1046"/>
            <p:cNvSpPr>
              <a:spLocks noChangeArrowheads="1"/>
            </p:cNvSpPr>
            <p:nvPr/>
          </p:nvSpPr>
          <p:spPr bwMode="auto">
            <a:xfrm>
              <a:off x="2472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</a:t>
              </a:r>
              <a:endParaRPr lang="en-US" altLang="en-US" sz="1050"/>
            </a:p>
          </p:txBody>
        </p:sp>
        <p:sp>
          <p:nvSpPr>
            <p:cNvPr id="1252375" name="Oval 1047"/>
            <p:cNvSpPr>
              <a:spLocks noChangeArrowheads="1"/>
            </p:cNvSpPr>
            <p:nvPr/>
          </p:nvSpPr>
          <p:spPr bwMode="auto">
            <a:xfrm>
              <a:off x="3967" y="1289"/>
              <a:ext cx="294" cy="241"/>
            </a:xfrm>
            <a:prstGeom prst="ellipse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376" name="Rectangle 1048"/>
            <p:cNvSpPr>
              <a:spLocks noChangeArrowheads="1"/>
            </p:cNvSpPr>
            <p:nvPr/>
          </p:nvSpPr>
          <p:spPr bwMode="auto">
            <a:xfrm>
              <a:off x="4074" y="134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4</a:t>
              </a:r>
              <a:endParaRPr lang="en-US" altLang="en-US" sz="1050"/>
            </a:p>
          </p:txBody>
        </p:sp>
        <p:sp>
          <p:nvSpPr>
            <p:cNvPr id="1252377" name="Line 1049"/>
            <p:cNvSpPr>
              <a:spLocks noChangeShapeType="1"/>
            </p:cNvSpPr>
            <p:nvPr/>
          </p:nvSpPr>
          <p:spPr bwMode="auto">
            <a:xfrm>
              <a:off x="1878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78" name="Line 1050"/>
            <p:cNvSpPr>
              <a:spLocks noChangeShapeType="1"/>
            </p:cNvSpPr>
            <p:nvPr/>
          </p:nvSpPr>
          <p:spPr bwMode="auto">
            <a:xfrm>
              <a:off x="2673" y="1416"/>
              <a:ext cx="47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79" name="Line 1051"/>
            <p:cNvSpPr>
              <a:spLocks noChangeShapeType="1"/>
            </p:cNvSpPr>
            <p:nvPr/>
          </p:nvSpPr>
          <p:spPr bwMode="auto">
            <a:xfrm>
              <a:off x="3481" y="141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80" name="Rectangle 1052"/>
            <p:cNvSpPr>
              <a:spLocks noChangeArrowheads="1"/>
            </p:cNvSpPr>
            <p:nvPr/>
          </p:nvSpPr>
          <p:spPr bwMode="auto">
            <a:xfrm>
              <a:off x="2055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81" name="Rectangle 1053"/>
            <p:cNvSpPr>
              <a:spLocks noChangeArrowheads="1"/>
            </p:cNvSpPr>
            <p:nvPr/>
          </p:nvSpPr>
          <p:spPr bwMode="auto">
            <a:xfrm>
              <a:off x="2876" y="144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</a:t>
              </a:r>
              <a:endParaRPr lang="en-US" altLang="en-US" sz="1050"/>
            </a:p>
          </p:txBody>
        </p:sp>
        <p:sp>
          <p:nvSpPr>
            <p:cNvPr id="1252382" name="Rectangle 1054"/>
            <p:cNvSpPr>
              <a:spLocks noChangeArrowheads="1"/>
            </p:cNvSpPr>
            <p:nvPr/>
          </p:nvSpPr>
          <p:spPr bwMode="auto">
            <a:xfrm>
              <a:off x="3683" y="1344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X</a:t>
              </a:r>
              <a:endParaRPr lang="en-US" altLang="en-US" sz="1050"/>
            </a:p>
          </p:txBody>
        </p:sp>
        <p:sp>
          <p:nvSpPr>
            <p:cNvPr id="1252383" name="Line 1055"/>
            <p:cNvSpPr>
              <a:spLocks noChangeShapeType="1"/>
            </p:cNvSpPr>
            <p:nvPr/>
          </p:nvSpPr>
          <p:spPr bwMode="auto">
            <a:xfrm>
              <a:off x="3814" y="1416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84" name="Text Box 1056"/>
            <p:cNvSpPr txBox="1">
              <a:spLocks noChangeArrowheads="1"/>
            </p:cNvSpPr>
            <p:nvPr/>
          </p:nvSpPr>
          <p:spPr bwMode="auto">
            <a:xfrm>
              <a:off x="1185" y="823"/>
              <a:ext cx="2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(a)</a:t>
              </a:r>
              <a:endParaRPr lang="en-US" altLang="en-US" sz="1050"/>
            </a:p>
          </p:txBody>
        </p:sp>
        <p:sp>
          <p:nvSpPr>
            <p:cNvPr id="1252385" name="Text Box 1057"/>
            <p:cNvSpPr txBox="1">
              <a:spLocks noChangeArrowheads="1"/>
            </p:cNvSpPr>
            <p:nvPr/>
          </p:nvSpPr>
          <p:spPr bwMode="auto">
            <a:xfrm>
              <a:off x="1160" y="1299"/>
              <a:ext cx="29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(b)</a:t>
              </a:r>
              <a:endParaRPr lang="en-US" altLang="en-US" sz="1050" dirty="0"/>
            </a:p>
          </p:txBody>
        </p:sp>
      </p:grpSp>
      <p:sp>
        <p:nvSpPr>
          <p:cNvPr id="1252438" name="Rectangle 1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Split Horizon with Poison Reverse</a:t>
            </a:r>
          </a:p>
        </p:txBody>
      </p:sp>
      <p:sp>
        <p:nvSpPr>
          <p:cNvPr id="1252439" name="Text Box 1111"/>
          <p:cNvSpPr txBox="1">
            <a:spLocks noChangeArrowheads="1"/>
          </p:cNvSpPr>
          <p:nvPr/>
        </p:nvSpPr>
        <p:spPr bwMode="auto">
          <a:xfrm>
            <a:off x="5677715" y="1288097"/>
            <a:ext cx="23232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/>
              <a:t>Destination is node 4</a:t>
            </a:r>
          </a:p>
        </p:txBody>
      </p:sp>
      <p:graphicFrame>
        <p:nvGraphicFramePr>
          <p:cNvPr id="1252667" name="Group 1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63896"/>
              </p:ext>
            </p:extLst>
          </p:nvPr>
        </p:nvGraphicFramePr>
        <p:xfrm>
          <a:off x="1288675" y="2174973"/>
          <a:ext cx="6373417" cy="2232660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Update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 3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Before break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(3, 2)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(4, 1)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After break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(3, 2)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2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advertizes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its route to 4 to node 3 as having distance infinity;  node 3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(2, 3)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1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advertizes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its route to 4 to node 2 as having distance infinity;  node 2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(-1, 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sym typeface="Symbol" charset="2"/>
                        </a:rPr>
                        <a:t>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 1 finds there is no route to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6160" y="92075"/>
            <a:ext cx="5704840" cy="765175"/>
          </a:xfrm>
        </p:spPr>
        <p:txBody>
          <a:bodyPr/>
          <a:lstStyle/>
          <a:p>
            <a:r>
              <a:rPr lang="en-US" altLang="en-US"/>
              <a:t>Link-State Algorithm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97760" y="1085850"/>
            <a:ext cx="6289040" cy="2713990"/>
          </a:xfrm>
        </p:spPr>
        <p:txBody>
          <a:bodyPr/>
          <a:lstStyle/>
          <a:p>
            <a:r>
              <a:rPr lang="en-US" altLang="en-US" dirty="0"/>
              <a:t>Basic idea: three step procedure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/>
              <a:t>Each source node creates a link state packet containing to-neighbor link metrics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/>
              <a:t>Each source node broadcasts its link state packet so as to get a map of all nodes and link metrics of the entire network 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/>
              <a:t>Find the shortest path on the map from the source node to all destination nodes</a:t>
            </a:r>
          </a:p>
          <a:p>
            <a:pPr>
              <a:buFont typeface="Wingdings" charset="2"/>
              <a:buNone/>
            </a:pPr>
            <a:endParaRPr lang="en-US" altLang="en-US" sz="1950" dirty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9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" y="92075"/>
            <a:ext cx="7198360" cy="765175"/>
          </a:xfrm>
        </p:spPr>
        <p:txBody>
          <a:bodyPr/>
          <a:lstStyle/>
          <a:p>
            <a:r>
              <a:rPr lang="en-US" altLang="en-US" dirty="0"/>
              <a:t>Link-State Algorithm </a:t>
            </a:r>
            <a:r>
              <a:rPr lang="en-US" altLang="en-US"/>
              <a:t>- Broadcasting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34720" y="1085850"/>
            <a:ext cx="7752080" cy="2480310"/>
          </a:xfrm>
        </p:spPr>
        <p:txBody>
          <a:bodyPr/>
          <a:lstStyle/>
          <a:p>
            <a:r>
              <a:rPr lang="en-US" altLang="en-US" sz="2000" dirty="0"/>
              <a:t>Broadcast of link-state information</a:t>
            </a:r>
          </a:p>
          <a:p>
            <a:pPr lvl="1"/>
            <a:r>
              <a:rPr lang="en-US" altLang="en-US" sz="1800" dirty="0"/>
              <a:t>Every node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broadcasts to every other node in the network:</a:t>
            </a:r>
          </a:p>
          <a:p>
            <a:pPr lvl="2"/>
            <a:r>
              <a:rPr lang="en-US" altLang="en-US" sz="1800" dirty="0"/>
              <a:t>ID’s of its neighbors:  </a:t>
            </a:r>
            <a:r>
              <a:rPr lang="en-US" altLang="en-US" sz="1800" dirty="0">
                <a:latin typeface="Monotype Corsiva" charset="0"/>
              </a:rPr>
              <a:t>N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=set of neighbors of </a:t>
            </a:r>
            <a:r>
              <a:rPr lang="en-US" altLang="en-US" sz="1800" dirty="0" err="1"/>
              <a:t>i</a:t>
            </a:r>
            <a:endParaRPr lang="en-US" altLang="en-US" sz="1800" dirty="0"/>
          </a:p>
          <a:p>
            <a:pPr lvl="2"/>
            <a:r>
              <a:rPr lang="en-US" altLang="en-US" sz="1800" dirty="0"/>
              <a:t>Distances to its neighbors:  {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ij</a:t>
            </a:r>
            <a:r>
              <a:rPr lang="en-US" altLang="en-US" sz="1800" dirty="0"/>
              <a:t> | </a:t>
            </a:r>
            <a:r>
              <a:rPr lang="en-US" altLang="en-US" sz="1800" i="1" dirty="0"/>
              <a:t>j </a:t>
            </a:r>
            <a:r>
              <a:rPr lang="en-US" altLang="en-US" sz="1800" dirty="0">
                <a:sym typeface="Symbol" charset="2"/>
              </a:rPr>
              <a:t></a:t>
            </a:r>
            <a:r>
              <a:rPr lang="en-US" altLang="en-US" sz="1800" i="1" dirty="0">
                <a:sym typeface="Symbol" charset="2"/>
              </a:rPr>
              <a:t>N</a:t>
            </a:r>
            <a:r>
              <a:rPr lang="en-US" altLang="en-US" sz="1800" i="1" baseline="-25000" dirty="0">
                <a:sym typeface="Symbol" charset="2"/>
              </a:rPr>
              <a:t>i</a:t>
            </a:r>
            <a:r>
              <a:rPr lang="en-US" altLang="en-US" sz="1800" dirty="0">
                <a:sym typeface="Symbol" charset="2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>
                <a:sym typeface="Symbol" charset="2"/>
              </a:rPr>
              <a:t>Flooding is a popular method of broadcasting packets</a:t>
            </a:r>
            <a:endParaRPr lang="en-US" altLang="en-US" sz="1800" dirty="0"/>
          </a:p>
          <a:p>
            <a:pPr>
              <a:spcBef>
                <a:spcPts val="900"/>
              </a:spcBef>
            </a:pPr>
            <a:r>
              <a:rPr lang="en-US" altLang="en-US" sz="2000" dirty="0"/>
              <a:t>How to limit flooding?</a:t>
            </a:r>
          </a:p>
          <a:p>
            <a:pPr>
              <a:buFont typeface="Wingdings" charset="2"/>
              <a:buNone/>
            </a:pPr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115583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4" descr="5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068116"/>
            <a:ext cx="6173391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Building Link State Packets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1" y="3684984"/>
            <a:ext cx="5715000" cy="223838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en-US" sz="1500">
                <a:ea typeface="ＭＳ Ｐゴシック" charset="-128"/>
              </a:rPr>
              <a:t>(a) A subnet.                   </a:t>
            </a:r>
            <a:r>
              <a:rPr lang="en-US" altLang="en-US" sz="1500" dirty="0">
                <a:ea typeface="ＭＳ Ｐゴシック" charset="-128"/>
              </a:rPr>
              <a:t>(b) The link state packets for this subnet.</a:t>
            </a: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665481" y="1166448"/>
            <a:ext cx="7335519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dirty="0"/>
              <a:t>A state packet starts with the ID of the sender, a </a:t>
            </a:r>
            <a:r>
              <a:rPr lang="en-US" altLang="en-US" sz="1800" dirty="0" err="1"/>
              <a:t>seq</a:t>
            </a:r>
            <a:r>
              <a:rPr lang="en-US" altLang="en-US" sz="1800" dirty="0"/>
              <a:t>#, age, and a list of neighbors with delay/distance information.</a:t>
            </a:r>
          </a:p>
        </p:txBody>
      </p:sp>
    </p:spTree>
    <p:extLst>
      <p:ext uri="{BB962C8B-B14F-4D97-AF65-F5344CB8AC3E}">
        <p14:creationId xmlns:p14="http://schemas.microsoft.com/office/powerpoint/2010/main" val="5948446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7740</TotalTime>
  <Words>558</Words>
  <Application>Microsoft Office PowerPoint</Application>
  <PresentationFormat>On-screen Show (16:9)</PresentationFormat>
  <Paragraphs>126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Monotype Corsiva</vt:lpstr>
      <vt:lpstr>Times New Roman</vt:lpstr>
      <vt:lpstr>Wingdings</vt:lpstr>
      <vt:lpstr>Network</vt:lpstr>
      <vt:lpstr>Unit 03.03.01 CS 5220:  COMPUTER COMMUNICATIONS</vt:lpstr>
      <vt:lpstr>Counting to Infinity Problem</vt:lpstr>
      <vt:lpstr>Counting to Infinity Problem (Cont.)</vt:lpstr>
      <vt:lpstr>Problem:  Bad News Travels Slowly</vt:lpstr>
      <vt:lpstr>Split Horizon with Poison Reverse</vt:lpstr>
      <vt:lpstr>Link-State Algorithm</vt:lpstr>
      <vt:lpstr>Link-State Algorithm - Broadcasting</vt:lpstr>
      <vt:lpstr>Building Link State Packets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506</cp:revision>
  <dcterms:created xsi:type="dcterms:W3CDTF">2003-04-11T22:55:48Z</dcterms:created>
  <dcterms:modified xsi:type="dcterms:W3CDTF">2021-08-07T09:39:36Z</dcterms:modified>
</cp:coreProperties>
</file>