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5" r:id="rId3"/>
    <p:sldId id="306" r:id="rId4"/>
    <p:sldId id="307" r:id="rId5"/>
    <p:sldId id="308" r:id="rId6"/>
    <p:sldId id="310" r:id="rId7"/>
    <p:sldId id="314" r:id="rId8"/>
    <p:sldId id="311" r:id="rId9"/>
    <p:sldId id="312" r:id="rId10"/>
    <p:sldId id="315" r:id="rId11"/>
    <p:sldId id="319" r:id="rId12"/>
    <p:sldId id="341" r:id="rId13"/>
    <p:sldId id="342" r:id="rId14"/>
    <p:sldId id="343" r:id="rId15"/>
    <p:sldId id="344" r:id="rId16"/>
    <p:sldId id="345" r:id="rId17"/>
    <p:sldId id="313" r:id="rId18"/>
    <p:sldId id="346" r:id="rId19"/>
    <p:sldId id="347" r:id="rId20"/>
    <p:sldId id="348" r:id="rId21"/>
    <p:sldId id="349" r:id="rId22"/>
    <p:sldId id="320" r:id="rId23"/>
    <p:sldId id="328" r:id="rId24"/>
    <p:sldId id="323" r:id="rId25"/>
    <p:sldId id="332" r:id="rId26"/>
    <p:sldId id="333" r:id="rId27"/>
    <p:sldId id="334" r:id="rId28"/>
    <p:sldId id="335" r:id="rId29"/>
    <p:sldId id="309" r:id="rId30"/>
    <p:sldId id="336" r:id="rId31"/>
    <p:sldId id="337" r:id="rId32"/>
    <p:sldId id="338" r:id="rId33"/>
    <p:sldId id="339" r:id="rId34"/>
    <p:sldId id="340" r:id="rId35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DP, TCP" id="{AB9B4149-8893-4E23-982F-731FC9100944}">
          <p14:sldIdLst>
            <p14:sldId id="256"/>
            <p14:sldId id="305"/>
            <p14:sldId id="306"/>
            <p14:sldId id="307"/>
            <p14:sldId id="308"/>
            <p14:sldId id="310"/>
            <p14:sldId id="314"/>
            <p14:sldId id="311"/>
            <p14:sldId id="312"/>
            <p14:sldId id="315"/>
            <p14:sldId id="319"/>
          </p14:sldIdLst>
        </p14:section>
        <p14:section name="TCP 3-way handshake" id="{1DB8429F-47B3-46D4-875E-2C430FCAEB41}">
          <p14:sldIdLst>
            <p14:sldId id="341"/>
            <p14:sldId id="342"/>
            <p14:sldId id="343"/>
            <p14:sldId id="344"/>
            <p14:sldId id="345"/>
            <p14:sldId id="313"/>
            <p14:sldId id="346"/>
          </p14:sldIdLst>
        </p14:section>
        <p14:section name="TCP Flow Control &amp; Data Transfer" id="{5AD5CD78-00DC-4F4E-A3B8-895386AF1825}">
          <p14:sldIdLst>
            <p14:sldId id="347"/>
            <p14:sldId id="348"/>
            <p14:sldId id="349"/>
            <p14:sldId id="320"/>
            <p14:sldId id="328"/>
            <p14:sldId id="323"/>
          </p14:sldIdLst>
        </p14:section>
        <p14:section name="TCP Congestion Control" id="{B7AABB99-5937-44FB-9937-066748723301}">
          <p14:sldIdLst>
            <p14:sldId id="332"/>
            <p14:sldId id="333"/>
            <p14:sldId id="334"/>
            <p14:sldId id="335"/>
            <p14:sldId id="309"/>
            <p14:sldId id="336"/>
            <p14:sldId id="337"/>
            <p14:sldId id="33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0" autoAdjust="0"/>
    <p:restoredTop sz="95181" autoAdjust="0"/>
  </p:normalViewPr>
  <p:slideViewPr>
    <p:cSldViewPr snapToGrid="0">
      <p:cViewPr varScale="1">
        <p:scale>
          <a:sx n="145" d="100"/>
          <a:sy n="145" d="100"/>
        </p:scale>
        <p:origin x="150" y="114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>
            <a:extLst>
              <a:ext uri="{FF2B5EF4-FFF2-40B4-BE49-F238E27FC236}">
                <a16:creationId xmlns:a16="http://schemas.microsoft.com/office/drawing/2014/main" id="{7BBFC54D-B9B0-4B17-BF06-EAD6BF7836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>
            <a:extLst>
              <a:ext uri="{FF2B5EF4-FFF2-40B4-BE49-F238E27FC236}">
                <a16:creationId xmlns:a16="http://schemas.microsoft.com/office/drawing/2014/main" id="{4559F0D1-A571-475F-98B1-E911B95A6E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>
            <a:extLst>
              <a:ext uri="{FF2B5EF4-FFF2-40B4-BE49-F238E27FC236}">
                <a16:creationId xmlns:a16="http://schemas.microsoft.com/office/drawing/2014/main" id="{E85D46D3-70C7-438F-B50A-3D098B68FC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>
            <a:extLst>
              <a:ext uri="{FF2B5EF4-FFF2-40B4-BE49-F238E27FC236}">
                <a16:creationId xmlns:a16="http://schemas.microsoft.com/office/drawing/2014/main" id="{65251D7F-FBBE-4E9E-B5E6-EF04A4F879E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9A11AB50-BE11-4F54-A5FB-3412D3B7DA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BAEAEDAB-F218-418A-B36E-67B39CEF83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A63722EB-EB53-4872-85E0-AF79A5A197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1A9D0F04-924E-4FC0-BCCD-2D294EE6069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1541" name="Rectangle 5">
            <a:extLst>
              <a:ext uri="{FF2B5EF4-FFF2-40B4-BE49-F238E27FC236}">
                <a16:creationId xmlns:a16="http://schemas.microsoft.com/office/drawing/2014/main" id="{D6B2E46F-4B89-4B34-8197-0F436868AB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1542" name="Rectangle 6">
            <a:extLst>
              <a:ext uri="{FF2B5EF4-FFF2-40B4-BE49-F238E27FC236}">
                <a16:creationId xmlns:a16="http://schemas.microsoft.com/office/drawing/2014/main" id="{034D2762-608F-4469-85DE-5F877731AED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>
            <a:extLst>
              <a:ext uri="{FF2B5EF4-FFF2-40B4-BE49-F238E27FC236}">
                <a16:creationId xmlns:a16="http://schemas.microsoft.com/office/drawing/2014/main" id="{0F13BE7D-392F-4CF9-BFC5-9A534E391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C2B49AD7-828F-447B-A3A0-352388DAE8D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CD2894F0-62E5-49E6-AAC7-5965083877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BA74D5-C101-4635-9901-DB659F1A7CF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C32C342-A397-4CD3-891B-E39A5A6A58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537A643-DBDA-4E0A-9F6A-21E57DCC3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115880C8-E15D-4346-B442-6C5293C2A2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18F998-9536-49AE-A8CA-4433096E1064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50DF339-F75A-4D3F-A8E0-EE4B703781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703263"/>
            <a:ext cx="6172200" cy="3473450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1D881F1-A7A0-4BC0-910E-67A8A5097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0" tIns="46150" rIns="92300" bIns="46150"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D4271ECA-A0F5-4C74-8194-BFF2B7AED4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DA0692B0-1A69-48A2-A141-D141B5B12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323CB3AF-856F-4879-B3C1-73EF40DE9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681247-D772-4C2E-B9CA-3DCA9C925364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36439939-2F96-47A5-ACD2-7427F6F06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C815B1-FF92-4160-AB8C-FE3A4798062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1594246-0082-464F-9112-F6A224944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BB91193-4F04-4C4A-87F5-92640FF39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855D3EEA-FAAA-4BE3-B769-FC541262ED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3DA2F812-801A-4915-8ABB-9DBC440B4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7D51EFFD-7185-4FE9-8656-4953903D3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7B5EE1-E027-4AE1-AA6E-6357C95DB102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87E00B0A-EE3F-44A0-9215-41B688E69B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50C22ACB-3B25-4D07-9865-6E4238939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3B6F27E1-ADF0-4F63-B6C9-4C840EC2B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497032-12E5-4491-B92E-CCEE560D7D44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86BB0D28-0040-4A22-AC60-290E50AF35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A112C36E-F979-4AAD-990A-538AD9A0F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4F283248-070C-4DC9-90A5-4A6AD0E20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6E5B93-24C7-45CB-BEA9-4ABC399605B0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33671C64-CD1B-4423-A7F3-655F962B5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841DF5-BDAA-46F2-A5CF-F30334F13435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833E894F-DA0F-417B-AC5F-E208987ED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703263"/>
            <a:ext cx="6172200" cy="3473450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999F654-E786-4397-9F07-DCBF3834E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0" tIns="46150" rIns="92300" bIns="46150"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36ED3950-3D1F-4429-B5AB-294AE274C6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6BFB32-0DAF-4301-8C3F-82F91E6F5490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6872A2B8-E10C-4206-A576-26B848A82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703263"/>
            <a:ext cx="6172200" cy="3473450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1FA30FD-3BD3-4B1D-B146-03577C302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0" tIns="46150" rIns="92300" bIns="46150"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C99D8DE5-5979-4A45-B710-65F1DE563C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20F34B-EA9E-4774-8903-874240E359BF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5853A06-AC66-465F-9E2C-9ACB1A90E5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703263"/>
            <a:ext cx="6172200" cy="3473450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D4E326F-6774-434B-B118-7D2729F88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0" tIns="46150" rIns="92300" bIns="46150"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6E4A0018-37C9-47F3-9E5C-0CB336E5BB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D0E52-33BA-4641-88A0-9442129A702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A44400D-1E4B-47B9-90EE-29F3B840CD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5BBE4A-7B71-437F-879B-B94929BD3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72457A85-0DB6-4243-BCC5-BDAC95226C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876D6CAF-A582-48AB-8646-9839A17C0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8DCFCC70-2D43-4542-BB4B-C76194DEB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AF44A3-4A8D-4368-98A7-6B0135C36D70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A6F62D01-B09A-44AE-ADEF-2E05461A6E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3A90AF49-FC6B-45AA-93ED-4B98BDA25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CF0A0BC8-D36E-4540-B52D-EBA923070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9F4378-0DBE-460B-9675-0F4623154675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9578F1EE-DB8B-4766-9045-319899B546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4834A620-C1B0-4569-9D94-AB3F6418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82475928-B704-4459-8D9A-5F45460D3F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952D06-2367-4A69-83BA-42AE2D18A142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46B43D64-699B-4F73-8366-7C6508AF33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F001AF-23F4-4149-BD1C-2876E470B760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4DE0FC9-ECDB-4760-B080-429ACA750C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703263"/>
            <a:ext cx="6172200" cy="3473450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0C7D223-EE9B-4B95-8ABC-D2F70662C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0" tIns="46150" rIns="92300" bIns="46150"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AB046644-F9C0-4DCE-9462-E36701B9D1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A322A1B9-5A72-425C-BFBC-0DCD9EC7B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4F03F54D-A782-47FB-AFA3-BB38A70FC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CC7473-BA1F-46BA-94BF-A15DF6369576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23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C3A04CF1-4C35-4B4E-B147-37221E0BA1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F28DB992-63A5-4E63-A5FF-287A24A88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F685650A-28C0-4679-8F70-317E99995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6E9FE0-F556-4343-9508-BA8E41E3C21D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24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C7B76003-C682-464E-BD41-4F562EB2CC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C995E2-18F0-4674-877E-93321769C89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89A38CB5-4A06-4629-B825-9BE48825A3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78002F4-C3B7-4CEF-9600-F18708C4A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3FF8C436-076B-40F3-94C4-214FDEBF55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77626195-FB8F-41E8-AA7F-B62A1F197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55BAFBA3-E02C-4274-A968-25F91B6775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C66FBB-D0A4-4BEC-913D-7CBDFD682E4B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C128BD32-96D2-4099-B5C8-3736EE6FD1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DA26F6FB-DB7A-4E4F-AB2C-7BFF5A623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1FFAD4CC-2A78-4D26-86A1-8168FC6AF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30F560-6E93-48BE-8A50-F0E89585E20B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4ACB275A-5F86-4DEE-B036-9675BEA2B2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4C9302D3-2D35-4BE8-92B3-B41D6488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B56F5A22-C5C7-4773-BAFA-2B531399D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847D8F-119C-4A53-8310-F48F2185CDFB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E885B3F2-7425-4037-99C4-CC02E91469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CE7BADEF-F5AF-4EB9-83DB-1BC876216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CB51B922-82FE-45ED-A8E4-0C4A61DCF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83D682-87D2-4D89-B2B8-4ABB0490DCE4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EBC8BBAF-A0EB-439F-9C0A-97FA4B9D5C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6B1A1ECF-AB44-4185-AD4B-8FD370361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A25D9F22-ED33-4403-9FF8-2D054A804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F0549F-5448-4C53-B7CA-A464A4D214A2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8A0B44AE-4BB1-44F0-94A2-5B064A0936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F0E219FB-1AD9-4F55-B4BC-7E3DF4C67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FD98F134-4AAF-482C-BBE3-21312C9AF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E5C0B2-8788-49D8-98A5-CC1CABB801A4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30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FACAB88E-4A5E-4C47-85F6-4EBC11FD4E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A42CCC5F-2182-41CC-8406-F5AF50C54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366136A9-6B45-4B90-95D0-8124301FD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AA29BA-C0FD-478D-8D11-83CF4F0FF056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31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4FED1961-8832-4C75-ADFA-FBDE54B657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94784506-6B9C-47C6-A1B7-103203E9C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92DDDA43-B613-4648-98D8-EB91A5AF2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6F8970-9645-4564-B4DF-7B19E9B33E7E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32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6414291E-46DA-410A-ADDA-64F9F2DB10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8BA77D7B-1AE6-440A-8395-8B722A945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005CB8FA-557C-413B-9E05-DE98C364A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AF2504-F2D5-4242-8A4F-A050DD2666B6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33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6F4790CF-181F-4391-A968-A98551A286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4410980A-448C-43BB-91AF-2BEDA9812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6CB2A382-BE12-4E3B-A18A-63946FD54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BBBFAD-8BFF-4039-83C4-16B766299D38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34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F0B499FC-F1DA-4FE9-BC36-A8C4E03F61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728BDF95-B034-4029-9756-B7AAD3F12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F3172952-A80C-4902-97F5-ED003A000E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D32A9E-CF2B-4CA0-952B-489F4E4667F0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2DF746F6-4498-4EC4-98AA-0515126173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3BB52383-F74D-44FE-BE05-B33DA38A6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9B1D2524-974B-4775-BA43-D5CE9F779C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412C00-B82F-423C-919A-20E8992AED58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69B2E560-B41F-4EA9-89FD-9F7C641C50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8B23F7F0-D2EF-4B2D-9282-A194DD6A6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0794B529-0054-485F-93BB-ADCB062CD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89FC4E-FD6C-4DE2-BDF5-C9CEF47160FB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F14CC1AA-2683-447F-B606-D73A9793BA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E14CBF2E-FA01-4AB9-B4F9-21B5CE881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AB2AB823-4025-4B2E-B3F5-1E94898C4E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D79D68-76CF-45C5-8277-52D2FE60E768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86965106-836C-49B3-B9AC-C4D3728079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0F10D215-5000-47C2-918E-424241D8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27B3034E-5EC2-4506-B3D7-323FA7B18A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AE785C-E7C9-4543-B889-A2CFE7C174B6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1958A916-EB6A-4101-B2C4-F13ACB91B3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46D433FE-F091-49C6-9198-07656BD31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64EBDDA6-724E-4769-AE3A-ECDBDDC03F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395345-A066-4C22-A70C-A71693678388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>
            <a:extLst>
              <a:ext uri="{FF2B5EF4-FFF2-40B4-BE49-F238E27FC236}">
                <a16:creationId xmlns:a16="http://schemas.microsoft.com/office/drawing/2014/main" id="{92EA574D-088E-4E3F-AD2A-D1514B9E9F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41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F853416-74FA-4637-9C1F-B705CA44A5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E35D3-0722-4D98-8137-0B650B77F765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588B16-14AE-4BF2-874B-D75B5B51C7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9206B50-018A-4291-A9CB-69614A8E93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935A8-4E2B-4435-85BF-8F61AB6FF1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56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5BBE98C-A742-41C4-B9C1-605EAC7EE9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4E081-D433-4C57-A33B-5864AD5BDC37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2E1E9B-78EA-4CFD-BA92-19B67DAF6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A134CE2-D4B5-4B93-AAA7-6E6C3F97B6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2A4C8-7E1F-4B67-93CA-AD9AC70B86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627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6B59D3-3DEE-46E0-A27C-A7F60E1153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42EBA-5742-4839-BE88-6D362FB649C1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CBA93C-CC35-4CB8-A513-9DCBAC790B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1F2EBE-C0E9-4E19-A0D1-E7E41D13A4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58F95D-FB21-4A09-AC1A-DFB74E47F7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012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A94952-6DAB-4BF1-AAE1-22FC9C0DA2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169B0-C5D5-46C2-9AA2-6E56BDF4878A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4BB816-6E7D-47DD-8FAA-691F03CEA9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70CD9E2-ABB1-4507-8DF0-BF1460CA0A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08309-A5D7-4063-9751-DB122D641E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46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D80C98-ECD8-46A9-B051-29A2646E89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91971-97B4-4480-89C4-D08F5C2241FE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4ADBE5E-ED32-4A14-95B5-1804626ED5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402E5FB-6F72-479B-93EA-13A9FA12C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C1BFC4-7AA9-428E-B262-799A4D7D79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56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EBCF00-6924-41EC-9CAF-CACB6632CF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37451-EFFB-49A3-8AD6-DBDABA44067E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46CD2FE-193D-4229-8BAF-C957B1E03D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C555841-DF73-4FA8-9CBD-F7D8974ED4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29245-3AE0-4C23-A5CF-6EF02024B5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74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C70730-C375-4B60-A8B2-E9DF124ABF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D43F9-165E-411D-8D66-B8521A5C44FF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77D1ED-1030-4C9C-B344-4628C6A3FE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1221350-E48A-4DC4-8675-E4DA536E86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3A9C0-34F8-4590-96FE-5D8DD07C43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19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F0C60CE-8615-415D-B149-67D3FC009E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E01C4-1369-43DD-A785-6C77857EFA8C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32FA393-8F3A-4241-BA1D-3B1446BD27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F45BC04-39EA-4C85-B8E8-4C387252F4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ED1130-2497-4503-BB27-9F46C149B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0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773F836-A2A2-47C8-B5A0-527DDCA55F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98AA0-307D-49E7-AB07-4C3B5E3B5757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090B9C8-CCF0-4A26-9943-AF6237B4E1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8D956F0-6A82-4012-A06C-0EE5DC2FA6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D39FE-A149-44BC-902F-B525DB8281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5E15F7F-D506-48F8-B3AA-49B60A1CFC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BB7A3-11BE-4DD2-9213-B85CD8A6651B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F0CA265-4644-4A6B-9614-94832D7CC7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EA58FBD-551E-4C0A-AD10-F1174BD5A7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1B1615-2A4C-4027-AB82-AD89806A76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6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54CA65-7D33-42CC-9A27-66EF75E45B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779CC-29A5-45E5-9E90-E863C28F0086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7013B1-BB26-4775-BF88-A37A5AD90B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DEB5C0C-721B-419D-AA00-25CCEDAF82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C594B-847A-44A2-856E-851DC3754E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62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EEB4E5-9D7E-4411-A340-77F96557DA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44E76-6B0A-4AFA-B179-4D19F9E7BAE7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6D928F-8078-4C34-A966-54422B1F3A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73AA0D9-6CB0-4BBD-9F34-A164CA0DC3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D3138-0476-43D2-8484-EDFAAA9D54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37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BDE25236-D918-438D-94BC-E25120EA6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02076D1-5D28-42BF-B2AC-E3DFE3A37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49DF303-B23F-4046-80D0-B53CBC365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>
            <a:extLst>
              <a:ext uri="{FF2B5EF4-FFF2-40B4-BE49-F238E27FC236}">
                <a16:creationId xmlns:a16="http://schemas.microsoft.com/office/drawing/2014/main" id="{39D0BEB9-999C-49FF-A9B2-AF060B8516E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4E5FC025-7E40-487B-98EA-C7F759AD0058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318470" name="Rectangle 6">
            <a:extLst>
              <a:ext uri="{FF2B5EF4-FFF2-40B4-BE49-F238E27FC236}">
                <a16:creationId xmlns:a16="http://schemas.microsoft.com/office/drawing/2014/main" id="{BB8E9E24-98BE-46CD-9DFF-BB3E0966163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>
            <a:extLst>
              <a:ext uri="{FF2B5EF4-FFF2-40B4-BE49-F238E27FC236}">
                <a16:creationId xmlns:a16="http://schemas.microsoft.com/office/drawing/2014/main" id="{95D17BE9-1BA1-4949-A961-38908CDC4D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"/>
            </a:lvl1pPr>
          </a:lstStyle>
          <a:p>
            <a:fld id="{47E6C764-E071-48C6-8F86-967945B33AB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7C2ECF86-50A5-4A39-80A1-31A2A3F2366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890817F8-CA6B-4DD4-8A04-7A6D3D206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2093A8EB-9A94-493C-A333-5B6D3991C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C11EA35A-C1D1-4B33-A7F2-7952904E3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686A84FA-1160-4A9D-AE49-7BBD42FE9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2F7227CC-B629-44CA-8D22-579F14C4A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6C021CE7-7645-4009-A1B4-10C01BE3B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2BB35C48-6C83-4A3D-99F1-82DA86838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649FA80C-0F08-40B8-A558-02561D9D5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ED53992A-44D2-446E-ADCC-13A8F104F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B181BE7B-05E8-40B3-BC9C-D30F890A6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1A678237-BED1-440C-A500-FB2CEE3CE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B2C76264-C27B-4544-AB10-A35D45E19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DC341E93-A6B6-4C88-AD99-4F68896BB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FB39DDA1-00F0-4FC9-8E31-56AF292BA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31EC52EA-C70A-4445-9BF5-8EAEA6623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6F3EC76D-4B53-4C2F-8365-78B35E359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84B843C2-6834-4155-B96E-1E79041D1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13DCEFA1-9320-498B-8387-DB780AE70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42CA422D-A7B4-4426-A201-556C93D81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51B7A6CE-FD70-4586-AC57-0ACA9C7DE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ACA7FF0C-FDEA-4CD3-B01C-27FDBBC3D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0FB25FA4-6953-41D7-A023-EBD9B5131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73260D95-0DE0-42F7-86D7-6FFDA5065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E66F2AD7-96D0-41B5-B702-B42D57436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BE54676C-5684-4EFD-91E0-790E20454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E3A2B9A-3D0A-49D1-BE35-6BA0E80D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1157043F-9C3D-48DC-B494-716A47A5B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A0D07C7A-F41E-4169-9A59-279FD32BB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B28F36DC-8311-46DF-AFCA-14A6E36D0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42A6AB62-9DD4-487F-97D4-96053218F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B08E7998-CB38-4D8F-BC7E-C4E205980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17" r:id="rId2"/>
    <p:sldLayoutId id="2147484618" r:id="rId3"/>
    <p:sldLayoutId id="2147484619" r:id="rId4"/>
    <p:sldLayoutId id="2147484620" r:id="rId5"/>
    <p:sldLayoutId id="2147484621" r:id="rId6"/>
    <p:sldLayoutId id="2147484622" r:id="rId7"/>
    <p:sldLayoutId id="2147484623" r:id="rId8"/>
    <p:sldLayoutId id="2147484624" r:id="rId9"/>
    <p:sldLayoutId id="2147484625" r:id="rId10"/>
    <p:sldLayoutId id="2147484626" r:id="rId11"/>
    <p:sldLayoutId id="2147484627" r:id="rId12"/>
    <p:sldLayoutId id="2147484628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F21520B-DB9F-4822-B56B-A9B1B6A291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04.03.01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7410" name="Picture 6">
            <a:extLst>
              <a:ext uri="{FF2B5EF4-FFF2-40B4-BE49-F238E27FC236}">
                <a16:creationId xmlns:a16="http://schemas.microsoft.com/office/drawing/2014/main" id="{E0C147AC-C4E5-4C33-8A8A-EC6974705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5673EAD3-7F21-4E7C-9E82-742DB03523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UDP and TCP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49">
            <a:extLst>
              <a:ext uri="{FF2B5EF4-FFF2-40B4-BE49-F238E27FC236}">
                <a16:creationId xmlns:a16="http://schemas.microsoft.com/office/drawing/2014/main" id="{00F85C6A-D7DE-4C7B-8AEE-8BC8C98A3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141288"/>
            <a:ext cx="49926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2925" b="1">
                <a:solidFill>
                  <a:schemeClr val="tx2"/>
                </a:solidFill>
              </a:rPr>
              <a:t>TCP Segment Format</a:t>
            </a:r>
          </a:p>
        </p:txBody>
      </p:sp>
      <p:grpSp>
        <p:nvGrpSpPr>
          <p:cNvPr id="35842" name="Group 2">
            <a:extLst>
              <a:ext uri="{FF2B5EF4-FFF2-40B4-BE49-F238E27FC236}">
                <a16:creationId xmlns:a16="http://schemas.microsoft.com/office/drawing/2014/main" id="{7F892982-7C82-4BB1-BCB8-7F01B967665D}"/>
              </a:ext>
            </a:extLst>
          </p:cNvPr>
          <p:cNvGrpSpPr>
            <a:grpSpLocks/>
          </p:cNvGrpSpPr>
          <p:nvPr/>
        </p:nvGrpSpPr>
        <p:grpSpPr bwMode="auto">
          <a:xfrm>
            <a:off x="2447925" y="779463"/>
            <a:ext cx="5532438" cy="3827462"/>
            <a:chOff x="729" y="539"/>
            <a:chExt cx="4646" cy="3214"/>
          </a:xfrm>
        </p:grpSpPr>
        <p:sp>
          <p:nvSpPr>
            <p:cNvPr id="35846" name="Rectangle 3">
              <a:extLst>
                <a:ext uri="{FF2B5EF4-FFF2-40B4-BE49-F238E27FC236}">
                  <a16:creationId xmlns:a16="http://schemas.microsoft.com/office/drawing/2014/main" id="{96D5085B-52E4-4FA1-A29F-D367F671F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" y="708"/>
              <a:ext cx="4636" cy="304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5847" name="Rectangle 4">
              <a:extLst>
                <a:ext uri="{FF2B5EF4-FFF2-40B4-BE49-F238E27FC236}">
                  <a16:creationId xmlns:a16="http://schemas.microsoft.com/office/drawing/2014/main" id="{A7792717-0041-4CF5-929B-1AB521128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" y="1102"/>
              <a:ext cx="4630" cy="271"/>
            </a:xfrm>
            <a:prstGeom prst="rect">
              <a:avLst/>
            </a:prstGeom>
            <a:solidFill>
              <a:srgbClr val="B1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5848" name="Rectangle 5">
              <a:extLst>
                <a:ext uri="{FF2B5EF4-FFF2-40B4-BE49-F238E27FC236}">
                  <a16:creationId xmlns:a16="http://schemas.microsoft.com/office/drawing/2014/main" id="{0306967B-A160-45C6-9DDB-039BB168C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1832"/>
              <a:ext cx="4630" cy="271"/>
            </a:xfrm>
            <a:prstGeom prst="rect">
              <a:avLst/>
            </a:prstGeom>
            <a:solidFill>
              <a:srgbClr val="B1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5849" name="Rectangle 6">
              <a:extLst>
                <a:ext uri="{FF2B5EF4-FFF2-40B4-BE49-F238E27FC236}">
                  <a16:creationId xmlns:a16="http://schemas.microsoft.com/office/drawing/2014/main" id="{CE24FDA7-4AB5-4038-B5D4-B6B2F9ACB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2606"/>
              <a:ext cx="4621" cy="271"/>
            </a:xfrm>
            <a:prstGeom prst="rect">
              <a:avLst/>
            </a:prstGeom>
            <a:solidFill>
              <a:srgbClr val="B1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160776" name="Rectangle 7">
              <a:extLst>
                <a:ext uri="{FF2B5EF4-FFF2-40B4-BE49-F238E27FC236}">
                  <a16:creationId xmlns:a16="http://schemas.microsoft.com/office/drawing/2014/main" id="{E97794FA-65C7-481B-B344-A05F22DAA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848"/>
              <a:ext cx="280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ea typeface="MS PGothic" panose="020B0600070205080204" pitchFamily="34" charset="-128"/>
                </a:rPr>
                <a:t>Source port                                              Destination port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60777" name="Rectangle 8">
              <a:extLst>
                <a:ext uri="{FF2B5EF4-FFF2-40B4-BE49-F238E27FC236}">
                  <a16:creationId xmlns:a16="http://schemas.microsoft.com/office/drawing/2014/main" id="{6DD49439-7A65-4111-B566-43999A066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1182"/>
              <a:ext cx="9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ea typeface="MS PGothic" panose="020B0600070205080204" pitchFamily="34" charset="-128"/>
                </a:rPr>
                <a:t>Sequence number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35852" name="Line 9">
              <a:extLst>
                <a:ext uri="{FF2B5EF4-FFF2-40B4-BE49-F238E27FC236}">
                  <a16:creationId xmlns:a16="http://schemas.microsoft.com/office/drawing/2014/main" id="{2C2F7FB1-BE8F-402A-890F-4352A9B33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" y="1062"/>
              <a:ext cx="464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3" name="Line 10">
              <a:extLst>
                <a:ext uri="{FF2B5EF4-FFF2-40B4-BE49-F238E27FC236}">
                  <a16:creationId xmlns:a16="http://schemas.microsoft.com/office/drawing/2014/main" id="{1499018D-CB6E-4A19-81B6-1CC3980ADE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" y="1399"/>
              <a:ext cx="4633" cy="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Line 11">
              <a:extLst>
                <a:ext uri="{FF2B5EF4-FFF2-40B4-BE49-F238E27FC236}">
                  <a16:creationId xmlns:a16="http://schemas.microsoft.com/office/drawing/2014/main" id="{7CF1A3CE-7B45-44C0-8358-6DEF26778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" y="1779"/>
              <a:ext cx="464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5" name="Line 12">
              <a:extLst>
                <a:ext uri="{FF2B5EF4-FFF2-40B4-BE49-F238E27FC236}">
                  <a16:creationId xmlns:a16="http://schemas.microsoft.com/office/drawing/2014/main" id="{9B56898B-AB36-4BAC-A580-24884E7B0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" y="2149"/>
              <a:ext cx="463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Line 13">
              <a:extLst>
                <a:ext uri="{FF2B5EF4-FFF2-40B4-BE49-F238E27FC236}">
                  <a16:creationId xmlns:a16="http://schemas.microsoft.com/office/drawing/2014/main" id="{5527985C-9C50-4C82-AD25-D3BF7C708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" y="2545"/>
              <a:ext cx="464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Line 14">
              <a:extLst>
                <a:ext uri="{FF2B5EF4-FFF2-40B4-BE49-F238E27FC236}">
                  <a16:creationId xmlns:a16="http://schemas.microsoft.com/office/drawing/2014/main" id="{70407703-7AA3-4CB3-A5B3-81F610934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4" y="704"/>
              <a:ext cx="1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15">
              <a:extLst>
                <a:ext uri="{FF2B5EF4-FFF2-40B4-BE49-F238E27FC236}">
                  <a16:creationId xmlns:a16="http://schemas.microsoft.com/office/drawing/2014/main" id="{2D006F8B-209B-45DB-8528-B22B0136B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4" y="1779"/>
              <a:ext cx="1" cy="7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85" name="Rectangle 16">
              <a:extLst>
                <a:ext uri="{FF2B5EF4-FFF2-40B4-BE49-F238E27FC236}">
                  <a16:creationId xmlns:a16="http://schemas.microsoft.com/office/drawing/2014/main" id="{45360324-F9B8-4C10-B84F-AA55A0FA0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527"/>
              <a:ext cx="128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ea typeface="MS PGothic" panose="020B0600070205080204" pitchFamily="34" charset="-128"/>
                </a:rPr>
                <a:t>Acknowledgment number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60786" name="Rectangle 17">
              <a:extLst>
                <a:ext uri="{FF2B5EF4-FFF2-40B4-BE49-F238E27FC236}">
                  <a16:creationId xmlns:a16="http://schemas.microsoft.com/office/drawing/2014/main" id="{8C536852-5B76-410E-B006-3C4A5B2C6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2295"/>
              <a:ext cx="298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ea typeface="MS PGothic" panose="020B0600070205080204" pitchFamily="34" charset="-128"/>
                </a:rPr>
                <a:t>Checksum                                                        Urgent pointer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35861" name="Line 18">
              <a:extLst>
                <a:ext uri="{FF2B5EF4-FFF2-40B4-BE49-F238E27FC236}">
                  <a16:creationId xmlns:a16="http://schemas.microsoft.com/office/drawing/2014/main" id="{44DAA9BC-C34A-4BEF-BF32-8C24EEF76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4" y="2545"/>
              <a:ext cx="1" cy="3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88" name="Rectangle 19">
              <a:extLst>
                <a:ext uri="{FF2B5EF4-FFF2-40B4-BE49-F238E27FC236}">
                  <a16:creationId xmlns:a16="http://schemas.microsoft.com/office/drawing/2014/main" id="{2EEE009B-0342-4598-AD9A-0FB8D1693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689"/>
              <a:ext cx="266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ea typeface="MS PGothic" panose="020B0600070205080204" pitchFamily="34" charset="-128"/>
                </a:rPr>
                <a:t>Options                                                            Padding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60789" name="Rectangle 20">
              <a:extLst>
                <a:ext uri="{FF2B5EF4-FFF2-40B4-BE49-F238E27FC236}">
                  <a16:creationId xmlns:a16="http://schemas.microsoft.com/office/drawing/2014/main" id="{934A2DAB-A939-4D42-A36A-2C4F37940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" y="539"/>
              <a:ext cx="459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ea typeface="MS PGothic" panose="020B0600070205080204" pitchFamily="34" charset="-128"/>
                </a:rPr>
                <a:t>0               4                          10                         16                                 24                             31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35864" name="Line 21">
              <a:extLst>
                <a:ext uri="{FF2B5EF4-FFF2-40B4-BE49-F238E27FC236}">
                  <a16:creationId xmlns:a16="http://schemas.microsoft.com/office/drawing/2014/main" id="{D5823301-A418-42DD-9EA2-C5A09E5B5D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6" y="1785"/>
              <a:ext cx="1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Line 22">
              <a:extLst>
                <a:ext uri="{FF2B5EF4-FFF2-40B4-BE49-F238E27FC236}">
                  <a16:creationId xmlns:a16="http://schemas.microsoft.com/office/drawing/2014/main" id="{034D1318-6667-4C90-AE22-734EC5D7C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9" y="1785"/>
              <a:ext cx="1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23">
              <a:extLst>
                <a:ext uri="{FF2B5EF4-FFF2-40B4-BE49-F238E27FC236}">
                  <a16:creationId xmlns:a16="http://schemas.microsoft.com/office/drawing/2014/main" id="{6DF63A52-0711-4C90-BDE5-BDC3C1549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1" y="1785"/>
              <a:ext cx="1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Line 24">
              <a:extLst>
                <a:ext uri="{FF2B5EF4-FFF2-40B4-BE49-F238E27FC236}">
                  <a16:creationId xmlns:a16="http://schemas.microsoft.com/office/drawing/2014/main" id="{1810CF86-CDBE-4C04-B646-28A7E8AAF9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5" y="1785"/>
              <a:ext cx="1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25">
              <a:extLst>
                <a:ext uri="{FF2B5EF4-FFF2-40B4-BE49-F238E27FC236}">
                  <a16:creationId xmlns:a16="http://schemas.microsoft.com/office/drawing/2014/main" id="{E765CE45-E19E-4AE3-95AB-50C7918172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19" y="1777"/>
              <a:ext cx="6" cy="3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26">
              <a:extLst>
                <a:ext uri="{FF2B5EF4-FFF2-40B4-BE49-F238E27FC236}">
                  <a16:creationId xmlns:a16="http://schemas.microsoft.com/office/drawing/2014/main" id="{88EC8406-F3E4-405A-BC82-EE3022E4CE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2" y="1785"/>
              <a:ext cx="1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Line 27">
              <a:extLst>
                <a:ext uri="{FF2B5EF4-FFF2-40B4-BE49-F238E27FC236}">
                  <a16:creationId xmlns:a16="http://schemas.microsoft.com/office/drawing/2014/main" id="{3D9D489E-3ADE-409B-B5B9-17904CD3F6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8" y="1785"/>
              <a:ext cx="1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797" name="Rectangle 28">
              <a:extLst>
                <a:ext uri="{FF2B5EF4-FFF2-40B4-BE49-F238E27FC236}">
                  <a16:creationId xmlns:a16="http://schemas.microsoft.com/office/drawing/2014/main" id="{4B84EFDD-BB32-4BF5-AAFB-ABF53DC1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1791"/>
              <a:ext cx="75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U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60798" name="Rectangle 29">
              <a:extLst>
                <a:ext uri="{FF2B5EF4-FFF2-40B4-BE49-F238E27FC236}">
                  <a16:creationId xmlns:a16="http://schemas.microsoft.com/office/drawing/2014/main" id="{3969DE55-8F74-4ED2-8F08-BF104044F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1909"/>
              <a:ext cx="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R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60799" name="Rectangle 30">
              <a:extLst>
                <a:ext uri="{FF2B5EF4-FFF2-40B4-BE49-F238E27FC236}">
                  <a16:creationId xmlns:a16="http://schemas.microsoft.com/office/drawing/2014/main" id="{3CEB54CF-0429-4644-91A8-AA9061AF7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7" y="2028"/>
              <a:ext cx="8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G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60800" name="Rectangle 31">
              <a:extLst>
                <a:ext uri="{FF2B5EF4-FFF2-40B4-BE49-F238E27FC236}">
                  <a16:creationId xmlns:a16="http://schemas.microsoft.com/office/drawing/2014/main" id="{8A9A00B0-E107-4812-A8F3-353C31242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1" y="1791"/>
              <a:ext cx="7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A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60801" name="Rectangle 32">
              <a:extLst>
                <a:ext uri="{FF2B5EF4-FFF2-40B4-BE49-F238E27FC236}">
                  <a16:creationId xmlns:a16="http://schemas.microsoft.com/office/drawing/2014/main" id="{91E90CE2-2A81-4658-ADCE-69EB313A7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1909"/>
              <a:ext cx="7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C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60802" name="Rectangle 33">
              <a:extLst>
                <a:ext uri="{FF2B5EF4-FFF2-40B4-BE49-F238E27FC236}">
                  <a16:creationId xmlns:a16="http://schemas.microsoft.com/office/drawing/2014/main" id="{8C6422B3-EA16-4AF6-BC2F-2E97FB7F5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1" y="2028"/>
              <a:ext cx="7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K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60803" name="Rectangle 34">
              <a:extLst>
                <a:ext uri="{FF2B5EF4-FFF2-40B4-BE49-F238E27FC236}">
                  <a16:creationId xmlns:a16="http://schemas.microsoft.com/office/drawing/2014/main" id="{95BE5E1A-D180-4053-BF34-BC971BA6E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1791"/>
              <a:ext cx="7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P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60804" name="Rectangle 35">
              <a:extLst>
                <a:ext uri="{FF2B5EF4-FFF2-40B4-BE49-F238E27FC236}">
                  <a16:creationId xmlns:a16="http://schemas.microsoft.com/office/drawing/2014/main" id="{047F0EE2-2B21-44A4-B159-E3A341C4F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1909"/>
              <a:ext cx="7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S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60805" name="Rectangle 36">
              <a:extLst>
                <a:ext uri="{FF2B5EF4-FFF2-40B4-BE49-F238E27FC236}">
                  <a16:creationId xmlns:a16="http://schemas.microsoft.com/office/drawing/2014/main" id="{231D3353-0D22-4A9B-88CF-41C939830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" y="2028"/>
              <a:ext cx="76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H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60806" name="Rectangle 37">
              <a:extLst>
                <a:ext uri="{FF2B5EF4-FFF2-40B4-BE49-F238E27FC236}">
                  <a16:creationId xmlns:a16="http://schemas.microsoft.com/office/drawing/2014/main" id="{02A456B3-E5F9-4656-B812-D97D3D88B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1791"/>
              <a:ext cx="75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R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60807" name="Rectangle 38">
              <a:extLst>
                <a:ext uri="{FF2B5EF4-FFF2-40B4-BE49-F238E27FC236}">
                  <a16:creationId xmlns:a16="http://schemas.microsoft.com/office/drawing/2014/main" id="{85B043A8-0461-4E61-A969-04B16E235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5" y="1909"/>
              <a:ext cx="6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S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60808" name="Rectangle 39">
              <a:extLst>
                <a:ext uri="{FF2B5EF4-FFF2-40B4-BE49-F238E27FC236}">
                  <a16:creationId xmlns:a16="http://schemas.microsoft.com/office/drawing/2014/main" id="{675214A6-61C5-47A3-8B92-8DF1651B4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2028"/>
              <a:ext cx="65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T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60809" name="Rectangle 40">
              <a:extLst>
                <a:ext uri="{FF2B5EF4-FFF2-40B4-BE49-F238E27FC236}">
                  <a16:creationId xmlns:a16="http://schemas.microsoft.com/office/drawing/2014/main" id="{3DEB9F0E-1BC0-403E-B50E-3120CD15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1791"/>
              <a:ext cx="7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S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60810" name="Rectangle 41">
              <a:extLst>
                <a:ext uri="{FF2B5EF4-FFF2-40B4-BE49-F238E27FC236}">
                  <a16:creationId xmlns:a16="http://schemas.microsoft.com/office/drawing/2014/main" id="{790F626A-AC0F-485E-86CE-1D7E99E00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1909"/>
              <a:ext cx="7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Y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60811" name="Rectangle 42">
              <a:extLst>
                <a:ext uri="{FF2B5EF4-FFF2-40B4-BE49-F238E27FC236}">
                  <a16:creationId xmlns:a16="http://schemas.microsoft.com/office/drawing/2014/main" id="{A7C9698D-A322-4E74-A680-FF14EE446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2028"/>
              <a:ext cx="76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N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60812" name="Rectangle 43">
              <a:extLst>
                <a:ext uri="{FF2B5EF4-FFF2-40B4-BE49-F238E27FC236}">
                  <a16:creationId xmlns:a16="http://schemas.microsoft.com/office/drawing/2014/main" id="{07FD4CE1-6C7F-42D8-98C1-0890B6264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1791"/>
              <a:ext cx="65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F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60813" name="Rectangle 44">
              <a:extLst>
                <a:ext uri="{FF2B5EF4-FFF2-40B4-BE49-F238E27FC236}">
                  <a16:creationId xmlns:a16="http://schemas.microsoft.com/office/drawing/2014/main" id="{D61DD812-3603-40FE-85E6-F21374587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1909"/>
              <a:ext cx="3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I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60814" name="Rectangle 45">
              <a:extLst>
                <a:ext uri="{FF2B5EF4-FFF2-40B4-BE49-F238E27FC236}">
                  <a16:creationId xmlns:a16="http://schemas.microsoft.com/office/drawing/2014/main" id="{0ED45C5A-4900-4D9E-BE97-81D8E2341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2028"/>
              <a:ext cx="75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N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60815" name="Rectangle 46">
              <a:extLst>
                <a:ext uri="{FF2B5EF4-FFF2-40B4-BE49-F238E27FC236}">
                  <a16:creationId xmlns:a16="http://schemas.microsoft.com/office/drawing/2014/main" id="{2BD2659A-9569-4A1E-88E3-60CC14BE8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1836"/>
              <a:ext cx="37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ea typeface="MS PGothic" panose="020B0600070205080204" pitchFamily="34" charset="-128"/>
                </a:rPr>
                <a:t>Header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60816" name="Rectangle 47">
              <a:extLst>
                <a:ext uri="{FF2B5EF4-FFF2-40B4-BE49-F238E27FC236}">
                  <a16:creationId xmlns:a16="http://schemas.microsoft.com/office/drawing/2014/main" id="{E513A0BE-8178-4E1F-8E79-52F3A9BCA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1973"/>
              <a:ext cx="30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ea typeface="MS PGothic" panose="020B0600070205080204" pitchFamily="34" charset="-128"/>
                </a:rPr>
                <a:t>length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60817" name="Rectangle 48">
              <a:extLst>
                <a:ext uri="{FF2B5EF4-FFF2-40B4-BE49-F238E27FC236}">
                  <a16:creationId xmlns:a16="http://schemas.microsoft.com/office/drawing/2014/main" id="{435EA8DC-21D9-4A7C-9FD5-9DF05575F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1911"/>
              <a:ext cx="48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ea typeface="MS PGothic" panose="020B0600070205080204" pitchFamily="34" charset="-128"/>
                </a:rPr>
                <a:t>Reserved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60818" name="Rectangle 49">
              <a:extLst>
                <a:ext uri="{FF2B5EF4-FFF2-40B4-BE49-F238E27FC236}">
                  <a16:creationId xmlns:a16="http://schemas.microsoft.com/office/drawing/2014/main" id="{89F4C6C4-0EF0-4F67-9A7F-FF4888952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1923"/>
              <a:ext cx="6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ea typeface="MS PGothic" panose="020B0600070205080204" pitchFamily="34" charset="-128"/>
                </a:rPr>
                <a:t>Window size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35893" name="Line 50">
              <a:extLst>
                <a:ext uri="{FF2B5EF4-FFF2-40B4-BE49-F238E27FC236}">
                  <a16:creationId xmlns:a16="http://schemas.microsoft.com/office/drawing/2014/main" id="{34BA118D-872E-488D-9C94-B2791DBC7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" y="2928"/>
              <a:ext cx="464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820" name="Rectangle 51">
              <a:extLst>
                <a:ext uri="{FF2B5EF4-FFF2-40B4-BE49-F238E27FC236}">
                  <a16:creationId xmlns:a16="http://schemas.microsoft.com/office/drawing/2014/main" id="{554FBF9E-82B1-4F3A-9A5B-BEE4E9E63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3294"/>
              <a:ext cx="24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ea typeface="MS PGothic" panose="020B0600070205080204" pitchFamily="34" charset="-128"/>
                </a:rPr>
                <a:t>Data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</p:grpSp>
      <p:grpSp>
        <p:nvGrpSpPr>
          <p:cNvPr id="35843" name="Group 12">
            <a:extLst>
              <a:ext uri="{FF2B5EF4-FFF2-40B4-BE49-F238E27FC236}">
                <a16:creationId xmlns:a16="http://schemas.microsoft.com/office/drawing/2014/main" id="{520A3FA7-1D1C-492C-918E-9BE502CAB418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941388"/>
            <a:ext cx="1677988" cy="3357562"/>
            <a:chOff x="685800" y="609600"/>
            <a:chExt cx="2667000" cy="6248400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C27A1B78-916B-41EA-B803-8BE1E55FE939}"/>
                </a:ext>
              </a:extLst>
            </p:cNvPr>
            <p:cNvSpPr/>
            <p:nvPr/>
          </p:nvSpPr>
          <p:spPr>
            <a:xfrm>
              <a:off x="685800" y="2973061"/>
              <a:ext cx="2667000" cy="388493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D3D4BE1-C737-4E3A-BCA0-FB1DA00FA41E}"/>
                </a:ext>
              </a:extLst>
            </p:cNvPr>
            <p:cNvSpPr/>
            <p:nvPr/>
          </p:nvSpPr>
          <p:spPr>
            <a:xfrm>
              <a:off x="1142496" y="609600"/>
              <a:ext cx="1904999" cy="25909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784620DE-E945-442A-9747-A80C092FD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TCP Header</a:t>
            </a:r>
          </a:p>
        </p:txBody>
      </p:sp>
      <p:sp>
        <p:nvSpPr>
          <p:cNvPr id="168962" name="Rectangle 3">
            <a:extLst>
              <a:ext uri="{FF2B5EF4-FFF2-40B4-BE49-F238E27FC236}">
                <a16:creationId xmlns:a16="http://schemas.microsoft.com/office/drawing/2014/main" id="{D6448F72-3DD9-4253-97D5-1F1ED20D27A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85850"/>
            <a:ext cx="4038600" cy="2279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 b="1">
                <a:ea typeface="MS PGothic" panose="020B0600070205080204" pitchFamily="34" charset="-128"/>
              </a:rPr>
              <a:t>Window Size</a:t>
            </a:r>
          </a:p>
          <a:p>
            <a:pPr eaLnBrk="1" hangingPunct="1"/>
            <a:r>
              <a:rPr lang="en-US" altLang="en-US" sz="1900">
                <a:ea typeface="MS PGothic" panose="020B0600070205080204" pitchFamily="34" charset="-128"/>
              </a:rPr>
              <a:t>16 bits to advertise window size</a:t>
            </a:r>
          </a:p>
          <a:p>
            <a:pPr eaLnBrk="1" hangingPunct="1"/>
            <a:r>
              <a:rPr lang="en-US" altLang="en-US" sz="1900">
                <a:ea typeface="MS PGothic" panose="020B0600070205080204" pitchFamily="34" charset="-128"/>
              </a:rPr>
              <a:t>Used for flow control</a:t>
            </a:r>
          </a:p>
          <a:p>
            <a:pPr eaLnBrk="1" hangingPunct="1"/>
            <a:r>
              <a:rPr lang="en-US" altLang="en-US" sz="1900">
                <a:ea typeface="MS PGothic" panose="020B0600070205080204" pitchFamily="34" charset="-128"/>
              </a:rPr>
              <a:t>Sender will accept bytes with SN from ACK to ACK + window</a:t>
            </a:r>
          </a:p>
          <a:p>
            <a:pPr eaLnBrk="1" hangingPunct="1"/>
            <a:r>
              <a:rPr lang="en-US" altLang="en-US" sz="1900">
                <a:ea typeface="MS PGothic" panose="020B0600070205080204" pitchFamily="34" charset="-128"/>
              </a:rPr>
              <a:t>Maximum win size 65535 bytes</a:t>
            </a:r>
            <a:endParaRPr lang="en-US" altLang="en-US" sz="1900" i="1">
              <a:ea typeface="MS PGothic" panose="020B0600070205080204" pitchFamily="34" charset="-128"/>
            </a:endParaRPr>
          </a:p>
        </p:txBody>
      </p:sp>
      <p:sp>
        <p:nvSpPr>
          <p:cNvPr id="168963" name="Rectangle 4">
            <a:extLst>
              <a:ext uri="{FF2B5EF4-FFF2-40B4-BE49-F238E27FC236}">
                <a16:creationId xmlns:a16="http://schemas.microsoft.com/office/drawing/2014/main" id="{23D016D7-C4CE-48D2-8E6E-61BAA968889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64100" y="1644650"/>
            <a:ext cx="4038600" cy="1905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 b="1">
                <a:ea typeface="MS PGothic" panose="020B0600070205080204" pitchFamily="34" charset="-128"/>
              </a:rPr>
              <a:t>TCP Checksum</a:t>
            </a:r>
          </a:p>
          <a:p>
            <a:pPr eaLnBrk="1" hangingPunct="1"/>
            <a:r>
              <a:rPr lang="en-US" altLang="en-US" sz="1900">
                <a:ea typeface="MS PGothic" panose="020B0600070205080204" pitchFamily="34" charset="-128"/>
              </a:rPr>
              <a:t>Internet checksum method</a:t>
            </a:r>
          </a:p>
          <a:p>
            <a:pPr eaLnBrk="1" hangingPunct="1"/>
            <a:r>
              <a:rPr lang="en-US" altLang="en-US" sz="1900">
                <a:ea typeface="MS PGothic" panose="020B0600070205080204" pitchFamily="34" charset="-128"/>
              </a:rPr>
              <a:t>TCP pseudoheader + TCP segment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900">
              <a:ea typeface="MS PGothic" panose="020B0600070205080204" pitchFamily="34" charset="-128"/>
            </a:endParaRPr>
          </a:p>
        </p:txBody>
      </p:sp>
      <p:grpSp>
        <p:nvGrpSpPr>
          <p:cNvPr id="37892" name="Group 40">
            <a:extLst>
              <a:ext uri="{FF2B5EF4-FFF2-40B4-BE49-F238E27FC236}">
                <a16:creationId xmlns:a16="http://schemas.microsoft.com/office/drawing/2014/main" id="{536AB941-1A55-47C9-81CF-C5FDCCAC9E7D}"/>
              </a:ext>
            </a:extLst>
          </p:cNvPr>
          <p:cNvGrpSpPr>
            <a:grpSpLocks/>
          </p:cNvGrpSpPr>
          <p:nvPr/>
        </p:nvGrpSpPr>
        <p:grpSpPr bwMode="auto">
          <a:xfrm>
            <a:off x="3524250" y="3211513"/>
            <a:ext cx="5235575" cy="1387475"/>
            <a:chOff x="680" y="1428"/>
            <a:chExt cx="4397" cy="1165"/>
          </a:xfrm>
        </p:grpSpPr>
        <p:sp>
          <p:nvSpPr>
            <p:cNvPr id="37893" name="Rectangle 41">
              <a:extLst>
                <a:ext uri="{FF2B5EF4-FFF2-40B4-BE49-F238E27FC236}">
                  <a16:creationId xmlns:a16="http://schemas.microsoft.com/office/drawing/2014/main" id="{D574B45B-26D7-4DF9-9534-CE6B32F08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1587"/>
              <a:ext cx="4384" cy="1001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7894" name="Rectangle 42">
              <a:extLst>
                <a:ext uri="{FF2B5EF4-FFF2-40B4-BE49-F238E27FC236}">
                  <a16:creationId xmlns:a16="http://schemas.microsoft.com/office/drawing/2014/main" id="{826C5A8B-2689-4F97-A77E-B4F746092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" y="1949"/>
              <a:ext cx="4368" cy="271"/>
            </a:xfrm>
            <a:prstGeom prst="rect">
              <a:avLst/>
            </a:prstGeom>
            <a:solidFill>
              <a:srgbClr val="B1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7895" name="Line 43">
              <a:extLst>
                <a:ext uri="{FF2B5EF4-FFF2-40B4-BE49-F238E27FC236}">
                  <a16:creationId xmlns:a16="http://schemas.microsoft.com/office/drawing/2014/main" id="{EAF5C799-ACAF-4199-8EDE-EC1E4DE58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" y="1919"/>
              <a:ext cx="438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44">
              <a:extLst>
                <a:ext uri="{FF2B5EF4-FFF2-40B4-BE49-F238E27FC236}">
                  <a16:creationId xmlns:a16="http://schemas.microsoft.com/office/drawing/2014/main" id="{C983963B-DEE9-4367-911E-77884E233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" y="2243"/>
              <a:ext cx="437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Line 45">
              <a:extLst>
                <a:ext uri="{FF2B5EF4-FFF2-40B4-BE49-F238E27FC236}">
                  <a16:creationId xmlns:a16="http://schemas.microsoft.com/office/drawing/2014/main" id="{75B28D69-E70D-4A09-BDB9-E93DAEAA60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5" y="2243"/>
              <a:ext cx="1" cy="3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46">
              <a:extLst>
                <a:ext uri="{FF2B5EF4-FFF2-40B4-BE49-F238E27FC236}">
                  <a16:creationId xmlns:a16="http://schemas.microsoft.com/office/drawing/2014/main" id="{BDA683B6-CC24-4E98-AA7A-7A8A03D3E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2354"/>
              <a:ext cx="381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ea typeface="MS PGothic" panose="020B0600070205080204" pitchFamily="34" charset="-128"/>
                </a:rPr>
                <a:t>0 0 0 0 0 0 0 0              Protocol = 6                                 TCP segment length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23" name="Rectangle 47">
              <a:extLst>
                <a:ext uri="{FF2B5EF4-FFF2-40B4-BE49-F238E27FC236}">
                  <a16:creationId xmlns:a16="http://schemas.microsoft.com/office/drawing/2014/main" id="{CAD49EAE-BA77-4D9D-B4FC-69A86F769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1717"/>
              <a:ext cx="93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ea typeface="MS PGothic" panose="020B0600070205080204" pitchFamily="34" charset="-128"/>
                </a:rPr>
                <a:t>Source IP address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24" name="Rectangle 48">
              <a:extLst>
                <a:ext uri="{FF2B5EF4-FFF2-40B4-BE49-F238E27FC236}">
                  <a16:creationId xmlns:a16="http://schemas.microsoft.com/office/drawing/2014/main" id="{5B126C11-12B8-46D4-890B-54148D45C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" y="2018"/>
              <a:ext cx="114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ea typeface="MS PGothic" panose="020B0600070205080204" pitchFamily="34" charset="-128"/>
                </a:rPr>
                <a:t>Destination IP address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37901" name="Line 49">
              <a:extLst>
                <a:ext uri="{FF2B5EF4-FFF2-40B4-BE49-F238E27FC236}">
                  <a16:creationId xmlns:a16="http://schemas.microsoft.com/office/drawing/2014/main" id="{EE75C5A1-B322-41D9-9ED9-8599EE91FD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0" y="2243"/>
              <a:ext cx="1" cy="3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50">
              <a:extLst>
                <a:ext uri="{FF2B5EF4-FFF2-40B4-BE49-F238E27FC236}">
                  <a16:creationId xmlns:a16="http://schemas.microsoft.com/office/drawing/2014/main" id="{E2A87451-FDE1-45FD-8E66-3C0E11E2A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428"/>
              <a:ext cx="437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ea typeface="MS PGothic" panose="020B0600070205080204" pitchFamily="34" charset="-128"/>
                </a:rPr>
                <a:t>0                                 8                                 16                                                               31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20A93678-8EA4-4635-9A71-DE7B414BAF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04.03.02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7410" name="Picture 6">
            <a:extLst>
              <a:ext uri="{FF2B5EF4-FFF2-40B4-BE49-F238E27FC236}">
                <a16:creationId xmlns:a16="http://schemas.microsoft.com/office/drawing/2014/main" id="{F039D82C-247B-4835-89D5-CFA6CFB1D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62513CF7-D4A0-4C2E-BF11-A007D43A09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TCP Three-way Handshake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0A49312D-5820-4DDB-940D-CD05EFEB8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9200" y="92075"/>
            <a:ext cx="5511800" cy="765175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TCP Connection Management</a:t>
            </a:r>
          </a:p>
        </p:txBody>
      </p:sp>
      <p:sp>
        <p:nvSpPr>
          <p:cNvPr id="162819" name="Rectangle 4">
            <a:extLst>
              <a:ext uri="{FF2B5EF4-FFF2-40B4-BE49-F238E27FC236}">
                <a16:creationId xmlns:a16="http://schemas.microsoft.com/office/drawing/2014/main" id="{1465CAC4-EC77-4BA0-AB84-960079570A8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662238" y="1258888"/>
            <a:ext cx="5913437" cy="31702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 b="1">
                <a:ea typeface="MS PGothic" panose="020B0600070205080204" pitchFamily="34" charset="-128"/>
              </a:rPr>
              <a:t>Out-of-Order and Duplication Problem</a:t>
            </a:r>
          </a:p>
          <a:p>
            <a:pPr eaLnBrk="1" hangingPunct="1"/>
            <a:r>
              <a:rPr lang="en-US" altLang="en-US" sz="1900">
                <a:ea typeface="MS PGothic" panose="020B0600070205080204" pitchFamily="34" charset="-128"/>
              </a:rPr>
              <a:t>Old segment from previous connections to come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1900">
                <a:ea typeface="MS PGothic" panose="020B0600070205080204" pitchFamily="34" charset="-128"/>
              </a:rPr>
              <a:t>Use long sequence number (32-bits)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1900">
                <a:ea typeface="MS PGothic" panose="020B0600070205080204" pitchFamily="34" charset="-128"/>
              </a:rPr>
              <a:t>Establish randomly selected initial sequence </a:t>
            </a:r>
            <a:r>
              <a:rPr lang="en-US" altLang="zh-CN" sz="1900">
                <a:ea typeface="MS PGothic" panose="020B0600070205080204" pitchFamily="34" charset="-128"/>
              </a:rPr>
              <a:t>number (ISN)</a:t>
            </a:r>
            <a:endParaRPr lang="en-US" altLang="en-US" sz="190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1900">
                <a:ea typeface="MS PGothic" panose="020B0600070205080204" pitchFamily="34" charset="-128"/>
              </a:rPr>
              <a:t>Accept sequence numbers from a small window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1900">
                <a:ea typeface="MS PGothic" panose="020B0600070205080204" pitchFamily="34" charset="-128"/>
              </a:rPr>
              <a:t>Enforces a time-out period at end of connection, called maximum segment lifetime (MSL), usually 2 minutes but round-trip delay dependent</a:t>
            </a:r>
          </a:p>
        </p:txBody>
      </p:sp>
      <p:grpSp>
        <p:nvGrpSpPr>
          <p:cNvPr id="19459" name="Group 12">
            <a:extLst>
              <a:ext uri="{FF2B5EF4-FFF2-40B4-BE49-F238E27FC236}">
                <a16:creationId xmlns:a16="http://schemas.microsoft.com/office/drawing/2014/main" id="{02E5FA6F-69B3-45F6-8DCF-FC3B31CA07DA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782638"/>
            <a:ext cx="1701800" cy="3516312"/>
            <a:chOff x="685800" y="609600"/>
            <a:chExt cx="2667000" cy="62484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709F62F-ECE6-4FBE-BC90-602A9EC69375}"/>
                </a:ext>
              </a:extLst>
            </p:cNvPr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545D8E9-4293-4ACB-8263-70630B20CF44}"/>
                </a:ext>
              </a:extLst>
            </p:cNvPr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34E6B275-D831-43FA-8A68-504F2DF18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TCP Header </a:t>
            </a:r>
            <a:r>
              <a:rPr lang="mr-IN" altLang="en-US">
                <a:ea typeface="MS PGothic" panose="020B0600070205080204" pitchFamily="34" charset="-128"/>
              </a:rPr>
              <a:t>–</a:t>
            </a:r>
            <a:r>
              <a:rPr lang="en-US" altLang="en-US">
                <a:ea typeface="MS PGothic" panose="020B0600070205080204" pitchFamily="34" charset="-128"/>
              </a:rPr>
              <a:t> Seq and Ack</a:t>
            </a:r>
          </a:p>
        </p:txBody>
      </p:sp>
      <p:sp>
        <p:nvSpPr>
          <p:cNvPr id="164866" name="Rectangle 3">
            <a:extLst>
              <a:ext uri="{FF2B5EF4-FFF2-40B4-BE49-F238E27FC236}">
                <a16:creationId xmlns:a16="http://schemas.microsoft.com/office/drawing/2014/main" id="{101F21D0-430E-40C1-B4BD-8F1F3CED0C2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18075" y="1247775"/>
            <a:ext cx="4038600" cy="35131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 b="1">
                <a:ea typeface="MS PGothic" panose="020B0600070205080204" pitchFamily="34" charset="-128"/>
              </a:rPr>
              <a:t>Acknowledgement Number</a:t>
            </a:r>
          </a:p>
          <a:p>
            <a:pPr eaLnBrk="1" hangingPunct="1"/>
            <a:r>
              <a:rPr lang="en-US" altLang="en-US" sz="1900">
                <a:ea typeface="MS PGothic" panose="020B0600070205080204" pitchFamily="34" charset="-128"/>
              </a:rPr>
              <a:t>SN of next byte expected by receiver</a:t>
            </a:r>
          </a:p>
          <a:p>
            <a:pPr eaLnBrk="1" hangingPunct="1"/>
            <a:r>
              <a:rPr lang="en-US" altLang="en-US" sz="1900">
                <a:ea typeface="MS PGothic" panose="020B0600070205080204" pitchFamily="34" charset="-128"/>
              </a:rPr>
              <a:t>Acknowledges that all prior bytes in stream have been received correctly</a:t>
            </a:r>
          </a:p>
          <a:p>
            <a:pPr eaLnBrk="1" hangingPunct="1"/>
            <a:r>
              <a:rPr lang="en-US" altLang="en-US" sz="1900">
                <a:ea typeface="MS PGothic" panose="020B0600070205080204" pitchFamily="34" charset="-128"/>
              </a:rPr>
              <a:t>Valid if ACK flag is set</a:t>
            </a:r>
            <a:endParaRPr lang="en-US" altLang="en-US" sz="1900" i="1">
              <a:ea typeface="MS PGothic" panose="020B0600070205080204" pitchFamily="34" charset="-128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0033DE2-B838-48AD-B931-3C31FF676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1177925"/>
            <a:ext cx="40386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2pPr>
            <a:lvl3pPr marL="73977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1500">
                <a:solidFill>
                  <a:schemeClr val="tx1"/>
                </a:solidFill>
                <a:latin typeface="+mn-lt"/>
              </a:defRPr>
            </a:lvl3pPr>
            <a:lvl4pPr marL="960438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350">
                <a:solidFill>
                  <a:schemeClr val="tx1"/>
                </a:solidFill>
                <a:latin typeface="+mn-lt"/>
              </a:defRPr>
            </a:lvl4pPr>
            <a:lvl5pPr marL="119856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350">
                <a:solidFill>
                  <a:schemeClr val="tx1"/>
                </a:solidFill>
                <a:latin typeface="+mn-lt"/>
              </a:defRPr>
            </a:lvl5pPr>
            <a:lvl6pPr marL="15418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350">
                <a:solidFill>
                  <a:schemeClr val="tx1"/>
                </a:solidFill>
                <a:latin typeface="+mn-lt"/>
              </a:defRPr>
            </a:lvl6pPr>
            <a:lvl7pPr marL="18847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350">
                <a:solidFill>
                  <a:schemeClr val="tx1"/>
                </a:solidFill>
                <a:latin typeface="+mn-lt"/>
              </a:defRPr>
            </a:lvl7pPr>
            <a:lvl8pPr marL="22276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350">
                <a:solidFill>
                  <a:schemeClr val="tx1"/>
                </a:solidFill>
                <a:latin typeface="+mn-lt"/>
              </a:defRPr>
            </a:lvl8pPr>
            <a:lvl9pPr marL="25705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35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charset="2"/>
              <a:buNone/>
              <a:defRPr/>
            </a:pPr>
            <a:r>
              <a:rPr lang="en-US" altLang="en-US" sz="1950" b="1" kern="0">
                <a:ea typeface="ＭＳ Ｐゴシック" charset="-128"/>
              </a:rPr>
              <a:t>Sequence Number</a:t>
            </a:r>
          </a:p>
          <a:p>
            <a:pPr eaLnBrk="1" hangingPunct="1">
              <a:defRPr/>
            </a:pPr>
            <a:r>
              <a:rPr lang="en-US" altLang="en-US" sz="1950" kern="0">
                <a:ea typeface="ＭＳ Ｐゴシック" charset="-128"/>
              </a:rPr>
              <a:t>Byte count</a:t>
            </a:r>
          </a:p>
          <a:p>
            <a:pPr eaLnBrk="1" hangingPunct="1">
              <a:defRPr/>
            </a:pPr>
            <a:r>
              <a:rPr lang="en-US" altLang="en-US" sz="1950" kern="0">
                <a:ea typeface="ＭＳ Ｐゴシック" charset="-128"/>
              </a:rPr>
              <a:t>First byte in segment</a:t>
            </a:r>
          </a:p>
          <a:p>
            <a:pPr eaLnBrk="1" hangingPunct="1">
              <a:defRPr/>
            </a:pPr>
            <a:r>
              <a:rPr lang="en-US" altLang="en-US" sz="1950" kern="0">
                <a:ea typeface="ＭＳ Ｐゴシック" charset="-128"/>
              </a:rPr>
              <a:t>32 bits long</a:t>
            </a:r>
          </a:p>
          <a:p>
            <a:pPr eaLnBrk="1" hangingPunct="1">
              <a:defRPr/>
            </a:pPr>
            <a:r>
              <a:rPr lang="en-US" altLang="en-US" sz="1950" kern="0">
                <a:ea typeface="ＭＳ Ｐゴシック" charset="-128"/>
              </a:rPr>
              <a:t>0 </a:t>
            </a:r>
            <a:r>
              <a:rPr lang="en-US" altLang="en-US" sz="1950" kern="0">
                <a:ea typeface="ＭＳ Ｐゴシック" charset="-128"/>
                <a:sym typeface="Symbol" charset="2"/>
              </a:rPr>
              <a:t></a:t>
            </a:r>
            <a:r>
              <a:rPr lang="en-US" altLang="en-US" sz="1950" kern="0">
                <a:ea typeface="ＭＳ Ｐゴシック" charset="-128"/>
              </a:rPr>
              <a:t> SN </a:t>
            </a:r>
            <a:r>
              <a:rPr lang="en-US" altLang="en-US" sz="1950" kern="0">
                <a:ea typeface="ＭＳ Ｐゴシック" charset="-128"/>
                <a:sym typeface="Symbol" charset="2"/>
              </a:rPr>
              <a:t></a:t>
            </a:r>
            <a:r>
              <a:rPr lang="en-US" altLang="en-US" sz="1950" kern="0">
                <a:ea typeface="ＭＳ Ｐゴシック" charset="-128"/>
              </a:rPr>
              <a:t> 2</a:t>
            </a:r>
            <a:r>
              <a:rPr lang="en-US" altLang="en-US" sz="1950" kern="0" baseline="30000">
                <a:ea typeface="ＭＳ Ｐゴシック" charset="-128"/>
              </a:rPr>
              <a:t>32</a:t>
            </a:r>
            <a:r>
              <a:rPr lang="en-US" altLang="en-US" sz="1950" kern="0">
                <a:ea typeface="ＭＳ Ｐゴシック" charset="-128"/>
              </a:rPr>
              <a:t>-1</a:t>
            </a:r>
          </a:p>
          <a:p>
            <a:pPr eaLnBrk="1" hangingPunct="1">
              <a:defRPr/>
            </a:pPr>
            <a:r>
              <a:rPr lang="en-US" altLang="en-US" sz="1950" kern="0">
                <a:ea typeface="ＭＳ Ｐゴシック" charset="-128"/>
              </a:rPr>
              <a:t>Initial sequence number (ISN) selected during connection setup (SYN flag bit is 1);</a:t>
            </a:r>
            <a:endParaRPr lang="en-US" altLang="en-US" sz="1950" kern="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D01A7417-CD5F-4094-81E4-CA6200F81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TCP Header </a:t>
            </a:r>
            <a:r>
              <a:rPr lang="mr-IN" altLang="en-US">
                <a:ea typeface="MS PGothic" panose="020B0600070205080204" pitchFamily="34" charset="-128"/>
              </a:rPr>
              <a:t>–</a:t>
            </a:r>
            <a:r>
              <a:rPr lang="en-US" altLang="en-US">
                <a:ea typeface="MS PGothic" panose="020B0600070205080204" pitchFamily="34" charset="-128"/>
              </a:rPr>
              <a:t> Control bits</a:t>
            </a:r>
          </a:p>
        </p:txBody>
      </p:sp>
      <p:sp>
        <p:nvSpPr>
          <p:cNvPr id="166915" name="Rectangle 4">
            <a:extLst>
              <a:ext uri="{FF2B5EF4-FFF2-40B4-BE49-F238E27FC236}">
                <a16:creationId xmlns:a16="http://schemas.microsoft.com/office/drawing/2014/main" id="{241C1272-F1EF-4065-B63E-E2F434725A1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20738" y="1047750"/>
            <a:ext cx="7937500" cy="3789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900" b="1">
                <a:ea typeface="MS PGothic" panose="020B0600070205080204" pitchFamily="34" charset="-128"/>
              </a:rPr>
              <a:t>Control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900">
                <a:ea typeface="MS PGothic" panose="020B0600070205080204" pitchFamily="34" charset="-128"/>
              </a:rPr>
              <a:t>6 bits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900">
                <a:ea typeface="MS PGothic" panose="020B0600070205080204" pitchFamily="34" charset="-128"/>
              </a:rPr>
              <a:t>URG: urgent pointer flag</a:t>
            </a:r>
          </a:p>
          <a:p>
            <a:pPr marL="557213" lvl="1" indent="-214313" eaLnBrk="1" hangingPunct="1">
              <a:lnSpc>
                <a:spcPct val="9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Urgent message end = SN + </a:t>
            </a:r>
            <a:r>
              <a:rPr lang="en-US" altLang="en-US" sz="1600" b="1">
                <a:ea typeface="MS PGothic" panose="020B0600070205080204" pitchFamily="34" charset="-128"/>
              </a:rPr>
              <a:t>urgent pointer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900">
                <a:solidFill>
                  <a:srgbClr val="C00000"/>
                </a:solidFill>
                <a:ea typeface="MS PGothic" panose="020B0600070205080204" pitchFamily="34" charset="-128"/>
              </a:rPr>
              <a:t>ACK</a:t>
            </a:r>
            <a:r>
              <a:rPr lang="en-US" altLang="en-US" sz="1900">
                <a:ea typeface="MS PGothic" panose="020B0600070205080204" pitchFamily="34" charset="-128"/>
              </a:rPr>
              <a:t>:  ACK packet flag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900">
                <a:ea typeface="MS PGothic" panose="020B0600070205080204" pitchFamily="34" charset="-128"/>
              </a:rPr>
              <a:t>PSH:  override TCP buffering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900">
                <a:solidFill>
                  <a:srgbClr val="C00000"/>
                </a:solidFill>
                <a:ea typeface="MS PGothic" panose="020B0600070205080204" pitchFamily="34" charset="-128"/>
              </a:rPr>
              <a:t>RST</a:t>
            </a:r>
            <a:r>
              <a:rPr lang="en-US" altLang="en-US" sz="1900">
                <a:ea typeface="MS PGothic" panose="020B0600070205080204" pitchFamily="34" charset="-128"/>
              </a:rPr>
              <a:t>:  reset connection</a:t>
            </a:r>
          </a:p>
          <a:p>
            <a:pPr marL="557213" lvl="1" indent="-214313" eaLnBrk="1" hangingPunct="1">
              <a:lnSpc>
                <a:spcPct val="9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Upon receipt of RST, connection is terminated and application layer notified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900">
                <a:solidFill>
                  <a:srgbClr val="C00000"/>
                </a:solidFill>
                <a:ea typeface="MS PGothic" panose="020B0600070205080204" pitchFamily="34" charset="-128"/>
              </a:rPr>
              <a:t>SYN</a:t>
            </a:r>
            <a:r>
              <a:rPr lang="en-US" altLang="en-US" sz="1900">
                <a:ea typeface="MS PGothic" panose="020B0600070205080204" pitchFamily="34" charset="-128"/>
              </a:rPr>
              <a:t>:  establish connection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900">
                <a:solidFill>
                  <a:srgbClr val="C00000"/>
                </a:solidFill>
                <a:ea typeface="MS PGothic" panose="020B0600070205080204" pitchFamily="34" charset="-128"/>
              </a:rPr>
              <a:t>FIN</a:t>
            </a:r>
            <a:r>
              <a:rPr lang="en-US" altLang="en-US" sz="1900">
                <a:ea typeface="MS PGothic" panose="020B0600070205080204" pitchFamily="34" charset="-128"/>
              </a:rPr>
              <a:t>:  close connection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9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6">
            <a:extLst>
              <a:ext uri="{FF2B5EF4-FFF2-40B4-BE49-F238E27FC236}">
                <a16:creationId xmlns:a16="http://schemas.microsoft.com/office/drawing/2014/main" id="{9864B964-C0C1-46DB-B7FA-62AE08DD8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122238"/>
            <a:ext cx="6748463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ea typeface="MS PGothic" panose="020B0600070205080204" pitchFamily="34" charset="-128"/>
              </a:rPr>
              <a:t>TCP Connection Establishment</a:t>
            </a:r>
          </a:p>
        </p:txBody>
      </p:sp>
      <p:sp>
        <p:nvSpPr>
          <p:cNvPr id="177154" name="Rectangle 17">
            <a:extLst>
              <a:ext uri="{FF2B5EF4-FFF2-40B4-BE49-F238E27FC236}">
                <a16:creationId xmlns:a16="http://schemas.microsoft.com/office/drawing/2014/main" id="{731AA0A5-176F-4D4E-8982-CC15DFCFB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742950"/>
            <a:ext cx="280828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300">
                <a:ea typeface="MS PGothic" panose="020B0600070205080204" pitchFamily="34" charset="-128"/>
              </a:rPr>
              <a:t>  </a:t>
            </a:r>
            <a:r>
              <a:rPr lang="ja-JP" altLang="en-US" sz="1300">
                <a:ea typeface="MS PGothic" panose="020B0600070205080204" pitchFamily="34" charset="-128"/>
              </a:rPr>
              <a:t>“</a:t>
            </a:r>
            <a:r>
              <a:rPr lang="en-US" altLang="ja-JP" sz="1300">
                <a:ea typeface="MS PGothic" panose="020B0600070205080204" pitchFamily="34" charset="-128"/>
              </a:rPr>
              <a:t>Three-way Handshake</a:t>
            </a:r>
            <a:r>
              <a:rPr lang="ja-JP" altLang="en-US" sz="1300">
                <a:ea typeface="MS PGothic" panose="020B0600070205080204" pitchFamily="34" charset="-128"/>
              </a:rPr>
              <a:t>”</a:t>
            </a:r>
            <a:r>
              <a:rPr lang="en-US" altLang="ja-JP" sz="1300">
                <a:ea typeface="MS PGothic" panose="020B0600070205080204" pitchFamily="34" charset="-128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300">
                <a:ea typeface="MS PGothic" panose="020B0600070205080204" pitchFamily="34" charset="-128"/>
              </a:rPr>
              <a:t>  ISN</a:t>
            </a:r>
            <a:r>
              <a:rPr lang="ja-JP" altLang="en-US" sz="1300">
                <a:ea typeface="MS PGothic" panose="020B0600070205080204" pitchFamily="34" charset="-128"/>
              </a:rPr>
              <a:t>’</a:t>
            </a:r>
            <a:r>
              <a:rPr lang="en-US" altLang="ja-JP" sz="1300">
                <a:ea typeface="MS PGothic" panose="020B0600070205080204" pitchFamily="34" charset="-128"/>
              </a:rPr>
              <a:t>s protect against segments from prior connections</a:t>
            </a:r>
            <a:endParaRPr lang="en-US" altLang="en-US" sz="1300">
              <a:ea typeface="MS PGothic" panose="020B0600070205080204" pitchFamily="34" charset="-128"/>
            </a:endParaRPr>
          </a:p>
        </p:txBody>
      </p:sp>
      <p:grpSp>
        <p:nvGrpSpPr>
          <p:cNvPr id="25603" name="Group 2">
            <a:extLst>
              <a:ext uri="{FF2B5EF4-FFF2-40B4-BE49-F238E27FC236}">
                <a16:creationId xmlns:a16="http://schemas.microsoft.com/office/drawing/2014/main" id="{F53776FE-6ED9-44FA-B7FB-73ADFF297D04}"/>
              </a:ext>
            </a:extLst>
          </p:cNvPr>
          <p:cNvGrpSpPr>
            <a:grpSpLocks/>
          </p:cNvGrpSpPr>
          <p:nvPr/>
        </p:nvGrpSpPr>
        <p:grpSpPr bwMode="auto">
          <a:xfrm>
            <a:off x="2117725" y="1379538"/>
            <a:ext cx="4778375" cy="3600450"/>
            <a:chOff x="819" y="486"/>
            <a:chExt cx="4213" cy="3155"/>
          </a:xfrm>
        </p:grpSpPr>
        <p:sp>
          <p:nvSpPr>
            <p:cNvPr id="25604" name="Rectangle 3">
              <a:extLst>
                <a:ext uri="{FF2B5EF4-FFF2-40B4-BE49-F238E27FC236}">
                  <a16:creationId xmlns:a16="http://schemas.microsoft.com/office/drawing/2014/main" id="{AED14F89-7BBE-43B1-8599-C8DFC2B6E7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443" y="2018"/>
              <a:ext cx="2936" cy="28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grpSp>
          <p:nvGrpSpPr>
            <p:cNvPr id="25605" name="Group 4">
              <a:extLst>
                <a:ext uri="{FF2B5EF4-FFF2-40B4-BE49-F238E27FC236}">
                  <a16:creationId xmlns:a16="http://schemas.microsoft.com/office/drawing/2014/main" id="{06D8F516-80F8-43F5-BFE1-92EEBF1EBC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9" y="486"/>
              <a:ext cx="4213" cy="3155"/>
              <a:chOff x="819" y="486"/>
              <a:chExt cx="4213" cy="3155"/>
            </a:xfrm>
          </p:grpSpPr>
          <p:sp>
            <p:nvSpPr>
              <p:cNvPr id="25606" name="Line 5">
                <a:extLst>
                  <a:ext uri="{FF2B5EF4-FFF2-40B4-BE49-F238E27FC236}">
                    <a16:creationId xmlns:a16="http://schemas.microsoft.com/office/drawing/2014/main" id="{E7298641-7B0A-4C1C-9A7B-70C848A9D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4" y="672"/>
                <a:ext cx="1" cy="2969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7" name="Line 6">
                <a:extLst>
                  <a:ext uri="{FF2B5EF4-FFF2-40B4-BE49-F238E27FC236}">
                    <a16:creationId xmlns:a16="http://schemas.microsoft.com/office/drawing/2014/main" id="{6A534693-B172-41C6-BE2B-35380A8F6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9" y="672"/>
                <a:ext cx="1" cy="2969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60" name="Rectangle 7">
                <a:extLst>
                  <a:ext uri="{FF2B5EF4-FFF2-40B4-BE49-F238E27FC236}">
                    <a16:creationId xmlns:a16="http://schemas.microsoft.com/office/drawing/2014/main" id="{126F675F-58A7-41CF-B55E-FBF6747D9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" y="486"/>
                <a:ext cx="425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ea typeface="MS PGothic" panose="020B0600070205080204" pitchFamily="34" charset="-128"/>
                  </a:rPr>
                  <a:t>Host A</a:t>
                </a: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177161" name="Rectangle 8">
                <a:extLst>
                  <a:ext uri="{FF2B5EF4-FFF2-40B4-BE49-F238E27FC236}">
                    <a16:creationId xmlns:a16="http://schemas.microsoft.com/office/drawing/2014/main" id="{8A11945E-9F40-46E1-A274-63545DC2A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486"/>
                <a:ext cx="43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ea typeface="MS PGothic" panose="020B0600070205080204" pitchFamily="34" charset="-128"/>
                  </a:rPr>
                  <a:t>Host B</a:t>
                </a: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5610" name="Line 9">
                <a:extLst>
                  <a:ext uri="{FF2B5EF4-FFF2-40B4-BE49-F238E27FC236}">
                    <a16:creationId xmlns:a16="http://schemas.microsoft.com/office/drawing/2014/main" id="{D47F1F7A-D1AC-4E23-A12C-FA40C8B234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4" y="1053"/>
                <a:ext cx="3748" cy="4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1" name="Freeform 10">
                <a:extLst>
                  <a:ext uri="{FF2B5EF4-FFF2-40B4-BE49-F238E27FC236}">
                    <a16:creationId xmlns:a16="http://schemas.microsoft.com/office/drawing/2014/main" id="{FDC7AAD9-07EF-45F4-BC01-9E4E3951F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8" y="1483"/>
                <a:ext cx="92" cy="72"/>
              </a:xfrm>
              <a:custGeom>
                <a:avLst/>
                <a:gdLst>
                  <a:gd name="T0" fmla="*/ 0 w 92"/>
                  <a:gd name="T1" fmla="*/ 72 h 72"/>
                  <a:gd name="T2" fmla="*/ 17 w 92"/>
                  <a:gd name="T3" fmla="*/ 37 h 72"/>
                  <a:gd name="T4" fmla="*/ 10 w 92"/>
                  <a:gd name="T5" fmla="*/ 0 h 72"/>
                  <a:gd name="T6" fmla="*/ 92 w 92"/>
                  <a:gd name="T7" fmla="*/ 47 h 72"/>
                  <a:gd name="T8" fmla="*/ 0 w 92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"/>
                  <a:gd name="T16" fmla="*/ 0 h 72"/>
                  <a:gd name="T17" fmla="*/ 92 w 92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" h="72">
                    <a:moveTo>
                      <a:pt x="0" y="72"/>
                    </a:moveTo>
                    <a:lnTo>
                      <a:pt x="17" y="37"/>
                    </a:lnTo>
                    <a:lnTo>
                      <a:pt x="10" y="0"/>
                    </a:lnTo>
                    <a:lnTo>
                      <a:pt x="92" y="47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64" name="Rectangle 11">
                <a:extLst>
                  <a:ext uri="{FF2B5EF4-FFF2-40B4-BE49-F238E27FC236}">
                    <a16:creationId xmlns:a16="http://schemas.microsoft.com/office/drawing/2014/main" id="{19FB06FB-1559-42F4-844C-DBD08C2E5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420000">
                <a:off x="2107" y="1029"/>
                <a:ext cx="1110" cy="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ea typeface="MS PGothic" panose="020B0600070205080204" pitchFamily="34" charset="-128"/>
                  </a:rPr>
                  <a:t>SYN, Seq_no = x</a:t>
                </a: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5613" name="Line 12">
                <a:extLst>
                  <a:ext uri="{FF2B5EF4-FFF2-40B4-BE49-F238E27FC236}">
                    <a16:creationId xmlns:a16="http://schemas.microsoft.com/office/drawing/2014/main" id="{947F713D-DFDA-4355-86B2-9D310D5F5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0" y="1768"/>
                <a:ext cx="3763" cy="47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4" name="Freeform 13">
                <a:extLst>
                  <a:ext uri="{FF2B5EF4-FFF2-40B4-BE49-F238E27FC236}">
                    <a16:creationId xmlns:a16="http://schemas.microsoft.com/office/drawing/2014/main" id="{4A578FD5-A990-4F32-8755-0B57DBEBE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4" y="2200"/>
                <a:ext cx="93" cy="72"/>
              </a:xfrm>
              <a:custGeom>
                <a:avLst/>
                <a:gdLst>
                  <a:gd name="T0" fmla="*/ 82 w 93"/>
                  <a:gd name="T1" fmla="*/ 0 h 72"/>
                  <a:gd name="T2" fmla="*/ 75 w 93"/>
                  <a:gd name="T3" fmla="*/ 37 h 72"/>
                  <a:gd name="T4" fmla="*/ 93 w 93"/>
                  <a:gd name="T5" fmla="*/ 72 h 72"/>
                  <a:gd name="T6" fmla="*/ 0 w 93"/>
                  <a:gd name="T7" fmla="*/ 47 h 72"/>
                  <a:gd name="T8" fmla="*/ 82 w 93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"/>
                  <a:gd name="T16" fmla="*/ 0 h 72"/>
                  <a:gd name="T17" fmla="*/ 93 w 93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" h="72">
                    <a:moveTo>
                      <a:pt x="82" y="0"/>
                    </a:moveTo>
                    <a:lnTo>
                      <a:pt x="75" y="37"/>
                    </a:lnTo>
                    <a:lnTo>
                      <a:pt x="93" y="72"/>
                    </a:lnTo>
                    <a:lnTo>
                      <a:pt x="0" y="47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5" name="Line 14">
                <a:extLst>
                  <a:ext uri="{FF2B5EF4-FFF2-40B4-BE49-F238E27FC236}">
                    <a16:creationId xmlns:a16="http://schemas.microsoft.com/office/drawing/2014/main" id="{0664555C-080A-4578-AAA8-F548A70E9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4" y="2628"/>
                <a:ext cx="3767" cy="66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6" name="Freeform 15">
                <a:extLst>
                  <a:ext uri="{FF2B5EF4-FFF2-40B4-BE49-F238E27FC236}">
                    <a16:creationId xmlns:a16="http://schemas.microsoft.com/office/drawing/2014/main" id="{7E98086F-F2F6-451D-8727-90F95A5E7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9" y="3250"/>
                <a:ext cx="94" cy="70"/>
              </a:xfrm>
              <a:custGeom>
                <a:avLst/>
                <a:gdLst>
                  <a:gd name="T0" fmla="*/ 0 w 94"/>
                  <a:gd name="T1" fmla="*/ 70 h 70"/>
                  <a:gd name="T2" fmla="*/ 21 w 94"/>
                  <a:gd name="T3" fmla="*/ 37 h 70"/>
                  <a:gd name="T4" fmla="*/ 15 w 94"/>
                  <a:gd name="T5" fmla="*/ 0 h 70"/>
                  <a:gd name="T6" fmla="*/ 94 w 94"/>
                  <a:gd name="T7" fmla="*/ 50 h 70"/>
                  <a:gd name="T8" fmla="*/ 0 w 94"/>
                  <a:gd name="T9" fmla="*/ 70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70"/>
                  <a:gd name="T17" fmla="*/ 94 w 94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70">
                    <a:moveTo>
                      <a:pt x="0" y="70"/>
                    </a:moveTo>
                    <a:lnTo>
                      <a:pt x="21" y="37"/>
                    </a:lnTo>
                    <a:lnTo>
                      <a:pt x="15" y="0"/>
                    </a:lnTo>
                    <a:lnTo>
                      <a:pt x="94" y="5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69" name="Rectangle 16">
                <a:extLst>
                  <a:ext uri="{FF2B5EF4-FFF2-40B4-BE49-F238E27FC236}">
                    <a16:creationId xmlns:a16="http://schemas.microsoft.com/office/drawing/2014/main" id="{2D96FFAD-DA2B-4246-8F0D-EAC9E0598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060000">
                <a:off x="1739" y="1751"/>
                <a:ext cx="242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ea typeface="MS PGothic" panose="020B0600070205080204" pitchFamily="34" charset="-128"/>
                  </a:rPr>
                  <a:t>SYN, Seq_no = y, ACK, Ack_no = x+1</a:t>
                </a: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177170" name="Rectangle 17">
                <a:extLst>
                  <a:ext uri="{FF2B5EF4-FFF2-40B4-BE49-F238E27FC236}">
                    <a16:creationId xmlns:a16="http://schemas.microsoft.com/office/drawing/2014/main" id="{BE64B46D-9A10-4EAE-96B4-CD4288074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660000">
                <a:off x="1873" y="2767"/>
                <a:ext cx="2223" cy="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ea typeface="MS PGothic" panose="020B0600070205080204" pitchFamily="34" charset="-128"/>
                  </a:rPr>
                  <a:t>Seq_no = </a:t>
                </a:r>
                <a:r>
                  <a:rPr lang="en-US" altLang="en-US" sz="1200" i="1">
                    <a:solidFill>
                      <a:srgbClr val="000000"/>
                    </a:solidFill>
                    <a:ea typeface="MS PGothic" panose="020B0600070205080204" pitchFamily="34" charset="-128"/>
                  </a:rPr>
                  <a:t>x</a:t>
                </a:r>
                <a:r>
                  <a:rPr lang="en-US" altLang="en-US" sz="1200">
                    <a:solidFill>
                      <a:srgbClr val="000000"/>
                    </a:solidFill>
                    <a:ea typeface="MS PGothic" panose="020B0600070205080204" pitchFamily="34" charset="-128"/>
                  </a:rPr>
                  <a:t>+1, ACK, Ack_no = y+1</a:t>
                </a: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60">
            <a:extLst>
              <a:ext uri="{FF2B5EF4-FFF2-40B4-BE49-F238E27FC236}">
                <a16:creationId xmlns:a16="http://schemas.microsoft.com/office/drawing/2014/main" id="{AEA21319-0A05-4565-A106-67184697C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250825"/>
            <a:ext cx="5495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tx2"/>
                </a:solidFill>
                <a:ea typeface="MS PGothic" panose="020B0600070205080204" pitchFamily="34" charset="-128"/>
              </a:rPr>
              <a:t>If host always uses the same ISN</a:t>
            </a:r>
          </a:p>
        </p:txBody>
      </p:sp>
      <p:grpSp>
        <p:nvGrpSpPr>
          <p:cNvPr id="27650" name="Group 61">
            <a:extLst>
              <a:ext uri="{FF2B5EF4-FFF2-40B4-BE49-F238E27FC236}">
                <a16:creationId xmlns:a16="http://schemas.microsoft.com/office/drawing/2014/main" id="{294193CD-EDFE-4DB9-9001-C74BC281A801}"/>
              </a:ext>
            </a:extLst>
          </p:cNvPr>
          <p:cNvGrpSpPr>
            <a:grpSpLocks/>
          </p:cNvGrpSpPr>
          <p:nvPr/>
        </p:nvGrpSpPr>
        <p:grpSpPr bwMode="auto">
          <a:xfrm>
            <a:off x="3179763" y="1008063"/>
            <a:ext cx="3970337" cy="3565525"/>
            <a:chOff x="1334" y="629"/>
            <a:chExt cx="3335" cy="2995"/>
          </a:xfrm>
        </p:grpSpPr>
        <p:sp>
          <p:nvSpPr>
            <p:cNvPr id="27654" name="Rectangle 62">
              <a:extLst>
                <a:ext uri="{FF2B5EF4-FFF2-40B4-BE49-F238E27FC236}">
                  <a16:creationId xmlns:a16="http://schemas.microsoft.com/office/drawing/2014/main" id="{9C41E9BF-8B3F-468C-91AB-5C88892B50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527" y="2077"/>
              <a:ext cx="2823" cy="27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179204" name="Rectangle 63">
              <a:extLst>
                <a:ext uri="{FF2B5EF4-FFF2-40B4-BE49-F238E27FC236}">
                  <a16:creationId xmlns:a16="http://schemas.microsoft.com/office/drawing/2014/main" id="{801605E6-DC37-4A57-93A1-2752A764A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629"/>
              <a:ext cx="4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ea typeface="MS PGothic" panose="020B0600070205080204" pitchFamily="34" charset="-128"/>
                </a:rPr>
                <a:t>Host A</a:t>
              </a:r>
              <a:endParaRPr lang="en-US" altLang="en-US" sz="2400">
                <a:ea typeface="MS PGothic" panose="020B0600070205080204" pitchFamily="34" charset="-128"/>
              </a:endParaRPr>
            </a:p>
          </p:txBody>
        </p:sp>
        <p:sp>
          <p:nvSpPr>
            <p:cNvPr id="179205" name="Rectangle 64">
              <a:extLst>
                <a:ext uri="{FF2B5EF4-FFF2-40B4-BE49-F238E27FC236}">
                  <a16:creationId xmlns:a16="http://schemas.microsoft.com/office/drawing/2014/main" id="{30BB16B3-8F1E-4FFB-BA02-BCF12C757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629"/>
              <a:ext cx="4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ea typeface="MS PGothic" panose="020B0600070205080204" pitchFamily="34" charset="-128"/>
                </a:rPr>
                <a:t>Host B</a:t>
              </a:r>
              <a:endParaRPr lang="en-US" altLang="en-US" sz="2400">
                <a:ea typeface="MS PGothic" panose="020B0600070205080204" pitchFamily="34" charset="-128"/>
              </a:endParaRPr>
            </a:p>
          </p:txBody>
        </p:sp>
        <p:sp>
          <p:nvSpPr>
            <p:cNvPr id="27657" name="Line 65">
              <a:extLst>
                <a:ext uri="{FF2B5EF4-FFF2-40B4-BE49-F238E27FC236}">
                  <a16:creationId xmlns:a16="http://schemas.microsoft.com/office/drawing/2014/main" id="{D2224CEF-22CB-40DC-BA89-84AC2F2D9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9" y="780"/>
              <a:ext cx="1" cy="28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Line 66">
              <a:extLst>
                <a:ext uri="{FF2B5EF4-FFF2-40B4-BE49-F238E27FC236}">
                  <a16:creationId xmlns:a16="http://schemas.microsoft.com/office/drawing/2014/main" id="{442EE821-E34E-4C0F-A9CB-894FB3D17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780"/>
              <a:ext cx="1" cy="28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Line 67">
              <a:extLst>
                <a:ext uri="{FF2B5EF4-FFF2-40B4-BE49-F238E27FC236}">
                  <a16:creationId xmlns:a16="http://schemas.microsoft.com/office/drawing/2014/main" id="{A525A14D-35C4-47FA-8170-C0160349F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9" y="1090"/>
              <a:ext cx="2874" cy="38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Freeform 68">
              <a:extLst>
                <a:ext uri="{FF2B5EF4-FFF2-40B4-BE49-F238E27FC236}">
                  <a16:creationId xmlns:a16="http://schemas.microsoft.com/office/drawing/2014/main" id="{49247AEA-B3E2-4068-8A03-6D6655990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1438"/>
              <a:ext cx="71" cy="59"/>
            </a:xfrm>
            <a:custGeom>
              <a:avLst/>
              <a:gdLst>
                <a:gd name="T0" fmla="*/ 0 w 71"/>
                <a:gd name="T1" fmla="*/ 59 h 59"/>
                <a:gd name="T2" fmla="*/ 13 w 71"/>
                <a:gd name="T3" fmla="*/ 31 h 59"/>
                <a:gd name="T4" fmla="*/ 8 w 71"/>
                <a:gd name="T5" fmla="*/ 0 h 59"/>
                <a:gd name="T6" fmla="*/ 71 w 71"/>
                <a:gd name="T7" fmla="*/ 39 h 59"/>
                <a:gd name="T8" fmla="*/ 0 w 71"/>
                <a:gd name="T9" fmla="*/ 59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59"/>
                <a:gd name="T17" fmla="*/ 71 w 71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59">
                  <a:moveTo>
                    <a:pt x="0" y="59"/>
                  </a:moveTo>
                  <a:lnTo>
                    <a:pt x="13" y="31"/>
                  </a:lnTo>
                  <a:lnTo>
                    <a:pt x="8" y="0"/>
                  </a:lnTo>
                  <a:lnTo>
                    <a:pt x="71" y="3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69">
              <a:extLst>
                <a:ext uri="{FF2B5EF4-FFF2-40B4-BE49-F238E27FC236}">
                  <a16:creationId xmlns:a16="http://schemas.microsoft.com/office/drawing/2014/main" id="{6E66E1D3-C5A6-4F47-A7E2-987FDE28D1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9" y="1669"/>
              <a:ext cx="2886" cy="38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Freeform 70">
              <a:extLst>
                <a:ext uri="{FF2B5EF4-FFF2-40B4-BE49-F238E27FC236}">
                  <a16:creationId xmlns:a16="http://schemas.microsoft.com/office/drawing/2014/main" id="{5553B045-2DBE-48E1-8E31-CED41049B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" y="2020"/>
              <a:ext cx="70" cy="59"/>
            </a:xfrm>
            <a:custGeom>
              <a:avLst/>
              <a:gdLst>
                <a:gd name="T0" fmla="*/ 63 w 70"/>
                <a:gd name="T1" fmla="*/ 0 h 59"/>
                <a:gd name="T2" fmla="*/ 57 w 70"/>
                <a:gd name="T3" fmla="*/ 31 h 59"/>
                <a:gd name="T4" fmla="*/ 70 w 70"/>
                <a:gd name="T5" fmla="*/ 59 h 59"/>
                <a:gd name="T6" fmla="*/ 0 w 70"/>
                <a:gd name="T7" fmla="*/ 38 h 59"/>
                <a:gd name="T8" fmla="*/ 63 w 70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59"/>
                <a:gd name="T17" fmla="*/ 70 w 70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59">
                  <a:moveTo>
                    <a:pt x="63" y="0"/>
                  </a:moveTo>
                  <a:lnTo>
                    <a:pt x="57" y="31"/>
                  </a:lnTo>
                  <a:lnTo>
                    <a:pt x="70" y="59"/>
                  </a:lnTo>
                  <a:lnTo>
                    <a:pt x="0" y="38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Line 71">
              <a:extLst>
                <a:ext uri="{FF2B5EF4-FFF2-40B4-BE49-F238E27FC236}">
                  <a16:creationId xmlns:a16="http://schemas.microsoft.com/office/drawing/2014/main" id="{4BC037E6-CCBF-44BA-B516-75B94A94E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9" y="2368"/>
              <a:ext cx="2888" cy="53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Freeform 72">
              <a:extLst>
                <a:ext uri="{FF2B5EF4-FFF2-40B4-BE49-F238E27FC236}">
                  <a16:creationId xmlns:a16="http://schemas.microsoft.com/office/drawing/2014/main" id="{11D3107D-E32B-4D3D-A04B-CF5C9C2D7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" y="2872"/>
              <a:ext cx="72" cy="57"/>
            </a:xfrm>
            <a:custGeom>
              <a:avLst/>
              <a:gdLst>
                <a:gd name="T0" fmla="*/ 0 w 72"/>
                <a:gd name="T1" fmla="*/ 57 h 57"/>
                <a:gd name="T2" fmla="*/ 15 w 72"/>
                <a:gd name="T3" fmla="*/ 31 h 57"/>
                <a:gd name="T4" fmla="*/ 11 w 72"/>
                <a:gd name="T5" fmla="*/ 0 h 57"/>
                <a:gd name="T6" fmla="*/ 72 w 72"/>
                <a:gd name="T7" fmla="*/ 41 h 57"/>
                <a:gd name="T8" fmla="*/ 0 w 72"/>
                <a:gd name="T9" fmla="*/ 5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57"/>
                <a:gd name="T17" fmla="*/ 72 w 72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57">
                  <a:moveTo>
                    <a:pt x="0" y="57"/>
                  </a:moveTo>
                  <a:lnTo>
                    <a:pt x="15" y="31"/>
                  </a:lnTo>
                  <a:lnTo>
                    <a:pt x="11" y="0"/>
                  </a:lnTo>
                  <a:lnTo>
                    <a:pt x="72" y="41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14" name="Rectangle 73">
              <a:extLst>
                <a:ext uri="{FF2B5EF4-FFF2-40B4-BE49-F238E27FC236}">
                  <a16:creationId xmlns:a16="http://schemas.microsoft.com/office/drawing/2014/main" id="{7D127CB8-B785-4DEA-9D1E-95E148E051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43844">
              <a:off x="1735" y="1693"/>
              <a:ext cx="241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SYN, Seq_no = n,   ACK, Ack_no = n+1</a:t>
              </a:r>
              <a:endParaRPr lang="en-US" altLang="en-US" sz="1200">
                <a:ea typeface="MS PGothic" panose="020B0600070205080204" pitchFamily="34" charset="-128"/>
              </a:endParaRPr>
            </a:p>
          </p:txBody>
        </p:sp>
        <p:sp>
          <p:nvSpPr>
            <p:cNvPr id="179215" name="Rectangle 74">
              <a:extLst>
                <a:ext uri="{FF2B5EF4-FFF2-40B4-BE49-F238E27FC236}">
                  <a16:creationId xmlns:a16="http://schemas.microsoft.com/office/drawing/2014/main" id="{50BD2614-E504-4306-8BA7-2136130F9A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60000">
              <a:off x="1515" y="2404"/>
              <a:ext cx="213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Seq_no = n+1, ACK, Ack_no = n+1</a:t>
              </a:r>
              <a:endParaRPr lang="en-US" altLang="en-US" sz="1200">
                <a:ea typeface="MS PGothic" panose="020B0600070205080204" pitchFamily="34" charset="-128"/>
              </a:endParaRPr>
            </a:p>
          </p:txBody>
        </p:sp>
        <p:sp>
          <p:nvSpPr>
            <p:cNvPr id="27667" name="Freeform 75">
              <a:extLst>
                <a:ext uri="{FF2B5EF4-FFF2-40B4-BE49-F238E27FC236}">
                  <a16:creationId xmlns:a16="http://schemas.microsoft.com/office/drawing/2014/main" id="{3D332009-DA13-44DD-A2C0-9CBAF3148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" y="950"/>
              <a:ext cx="83" cy="69"/>
            </a:xfrm>
            <a:custGeom>
              <a:avLst/>
              <a:gdLst>
                <a:gd name="T0" fmla="*/ 11 w 83"/>
                <a:gd name="T1" fmla="*/ 0 h 69"/>
                <a:gd name="T2" fmla="*/ 0 w 83"/>
                <a:gd name="T3" fmla="*/ 14 h 69"/>
                <a:gd name="T4" fmla="*/ 72 w 83"/>
                <a:gd name="T5" fmla="*/ 69 h 69"/>
                <a:gd name="T6" fmla="*/ 83 w 83"/>
                <a:gd name="T7" fmla="*/ 55 h 69"/>
                <a:gd name="T8" fmla="*/ 11 w 83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69"/>
                <a:gd name="T17" fmla="*/ 83 w 83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69">
                  <a:moveTo>
                    <a:pt x="11" y="0"/>
                  </a:moveTo>
                  <a:lnTo>
                    <a:pt x="0" y="14"/>
                  </a:lnTo>
                  <a:lnTo>
                    <a:pt x="72" y="69"/>
                  </a:lnTo>
                  <a:lnTo>
                    <a:pt x="83" y="5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Freeform 76">
              <a:extLst>
                <a:ext uri="{FF2B5EF4-FFF2-40B4-BE49-F238E27FC236}">
                  <a16:creationId xmlns:a16="http://schemas.microsoft.com/office/drawing/2014/main" id="{9AA0F2F5-3037-43D3-BCDE-79FABBFCD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" y="1060"/>
              <a:ext cx="84" cy="69"/>
            </a:xfrm>
            <a:custGeom>
              <a:avLst/>
              <a:gdLst>
                <a:gd name="T0" fmla="*/ 12 w 84"/>
                <a:gd name="T1" fmla="*/ 0 h 69"/>
                <a:gd name="T2" fmla="*/ 0 w 84"/>
                <a:gd name="T3" fmla="*/ 14 h 69"/>
                <a:gd name="T4" fmla="*/ 72 w 84"/>
                <a:gd name="T5" fmla="*/ 69 h 69"/>
                <a:gd name="T6" fmla="*/ 84 w 84"/>
                <a:gd name="T7" fmla="*/ 56 h 69"/>
                <a:gd name="T8" fmla="*/ 12 w 84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69"/>
                <a:gd name="T17" fmla="*/ 84 w 84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69">
                  <a:moveTo>
                    <a:pt x="12" y="0"/>
                  </a:moveTo>
                  <a:lnTo>
                    <a:pt x="0" y="14"/>
                  </a:lnTo>
                  <a:lnTo>
                    <a:pt x="72" y="69"/>
                  </a:lnTo>
                  <a:lnTo>
                    <a:pt x="84" y="5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Freeform 77">
              <a:extLst>
                <a:ext uri="{FF2B5EF4-FFF2-40B4-BE49-F238E27FC236}">
                  <a16:creationId xmlns:a16="http://schemas.microsoft.com/office/drawing/2014/main" id="{6362A313-A68D-4CC8-A228-AAC1EF166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" y="1170"/>
              <a:ext cx="83" cy="70"/>
            </a:xfrm>
            <a:custGeom>
              <a:avLst/>
              <a:gdLst>
                <a:gd name="T0" fmla="*/ 11 w 83"/>
                <a:gd name="T1" fmla="*/ 0 h 70"/>
                <a:gd name="T2" fmla="*/ 0 w 83"/>
                <a:gd name="T3" fmla="*/ 15 h 70"/>
                <a:gd name="T4" fmla="*/ 72 w 83"/>
                <a:gd name="T5" fmla="*/ 70 h 70"/>
                <a:gd name="T6" fmla="*/ 83 w 83"/>
                <a:gd name="T7" fmla="*/ 55 h 70"/>
                <a:gd name="T8" fmla="*/ 11 w 83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70"/>
                <a:gd name="T17" fmla="*/ 83 w 83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70">
                  <a:moveTo>
                    <a:pt x="11" y="0"/>
                  </a:moveTo>
                  <a:lnTo>
                    <a:pt x="0" y="15"/>
                  </a:lnTo>
                  <a:lnTo>
                    <a:pt x="72" y="70"/>
                  </a:lnTo>
                  <a:lnTo>
                    <a:pt x="83" y="5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Freeform 78">
              <a:extLst>
                <a:ext uri="{FF2B5EF4-FFF2-40B4-BE49-F238E27FC236}">
                  <a16:creationId xmlns:a16="http://schemas.microsoft.com/office/drawing/2014/main" id="{9FE7A352-BC10-4815-A238-E4E6281FE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" y="1280"/>
              <a:ext cx="83" cy="70"/>
            </a:xfrm>
            <a:custGeom>
              <a:avLst/>
              <a:gdLst>
                <a:gd name="T0" fmla="*/ 11 w 83"/>
                <a:gd name="T1" fmla="*/ 0 h 70"/>
                <a:gd name="T2" fmla="*/ 0 w 83"/>
                <a:gd name="T3" fmla="*/ 15 h 70"/>
                <a:gd name="T4" fmla="*/ 72 w 83"/>
                <a:gd name="T5" fmla="*/ 70 h 70"/>
                <a:gd name="T6" fmla="*/ 83 w 83"/>
                <a:gd name="T7" fmla="*/ 55 h 70"/>
                <a:gd name="T8" fmla="*/ 11 w 83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70"/>
                <a:gd name="T17" fmla="*/ 83 w 83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70">
                  <a:moveTo>
                    <a:pt x="11" y="0"/>
                  </a:moveTo>
                  <a:lnTo>
                    <a:pt x="0" y="15"/>
                  </a:lnTo>
                  <a:lnTo>
                    <a:pt x="72" y="70"/>
                  </a:lnTo>
                  <a:lnTo>
                    <a:pt x="83" y="5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Freeform 79">
              <a:extLst>
                <a:ext uri="{FF2B5EF4-FFF2-40B4-BE49-F238E27FC236}">
                  <a16:creationId xmlns:a16="http://schemas.microsoft.com/office/drawing/2014/main" id="{3033A5AB-57EB-4E97-81AD-9FFC4F55C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5" y="1390"/>
              <a:ext cx="83" cy="70"/>
            </a:xfrm>
            <a:custGeom>
              <a:avLst/>
              <a:gdLst>
                <a:gd name="T0" fmla="*/ 12 w 83"/>
                <a:gd name="T1" fmla="*/ 0 h 70"/>
                <a:gd name="T2" fmla="*/ 0 w 83"/>
                <a:gd name="T3" fmla="*/ 15 h 70"/>
                <a:gd name="T4" fmla="*/ 72 w 83"/>
                <a:gd name="T5" fmla="*/ 70 h 70"/>
                <a:gd name="T6" fmla="*/ 83 w 83"/>
                <a:gd name="T7" fmla="*/ 56 h 70"/>
                <a:gd name="T8" fmla="*/ 12 w 83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70"/>
                <a:gd name="T17" fmla="*/ 83 w 83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70">
                  <a:moveTo>
                    <a:pt x="12" y="0"/>
                  </a:moveTo>
                  <a:lnTo>
                    <a:pt x="0" y="15"/>
                  </a:lnTo>
                  <a:lnTo>
                    <a:pt x="72" y="70"/>
                  </a:lnTo>
                  <a:lnTo>
                    <a:pt x="83" y="5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Freeform 80">
              <a:extLst>
                <a:ext uri="{FF2B5EF4-FFF2-40B4-BE49-F238E27FC236}">
                  <a16:creationId xmlns:a16="http://schemas.microsoft.com/office/drawing/2014/main" id="{E9FF9533-6457-404A-8C56-00D945B7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9" y="1501"/>
              <a:ext cx="83" cy="70"/>
            </a:xfrm>
            <a:custGeom>
              <a:avLst/>
              <a:gdLst>
                <a:gd name="T0" fmla="*/ 11 w 83"/>
                <a:gd name="T1" fmla="*/ 0 h 70"/>
                <a:gd name="T2" fmla="*/ 0 w 83"/>
                <a:gd name="T3" fmla="*/ 14 h 70"/>
                <a:gd name="T4" fmla="*/ 72 w 83"/>
                <a:gd name="T5" fmla="*/ 70 h 70"/>
                <a:gd name="T6" fmla="*/ 83 w 83"/>
                <a:gd name="T7" fmla="*/ 55 h 70"/>
                <a:gd name="T8" fmla="*/ 11 w 83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70"/>
                <a:gd name="T17" fmla="*/ 83 w 83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70">
                  <a:moveTo>
                    <a:pt x="11" y="0"/>
                  </a:moveTo>
                  <a:lnTo>
                    <a:pt x="0" y="14"/>
                  </a:lnTo>
                  <a:lnTo>
                    <a:pt x="72" y="70"/>
                  </a:lnTo>
                  <a:lnTo>
                    <a:pt x="83" y="5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Freeform 81">
              <a:extLst>
                <a:ext uri="{FF2B5EF4-FFF2-40B4-BE49-F238E27FC236}">
                  <a16:creationId xmlns:a16="http://schemas.microsoft.com/office/drawing/2014/main" id="{A0624470-60C4-4515-873D-ED4DBD6A0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3" y="1611"/>
              <a:ext cx="83" cy="70"/>
            </a:xfrm>
            <a:custGeom>
              <a:avLst/>
              <a:gdLst>
                <a:gd name="T0" fmla="*/ 11 w 83"/>
                <a:gd name="T1" fmla="*/ 0 h 70"/>
                <a:gd name="T2" fmla="*/ 0 w 83"/>
                <a:gd name="T3" fmla="*/ 15 h 70"/>
                <a:gd name="T4" fmla="*/ 72 w 83"/>
                <a:gd name="T5" fmla="*/ 70 h 70"/>
                <a:gd name="T6" fmla="*/ 83 w 83"/>
                <a:gd name="T7" fmla="*/ 55 h 70"/>
                <a:gd name="T8" fmla="*/ 11 w 83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70"/>
                <a:gd name="T17" fmla="*/ 83 w 83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70">
                  <a:moveTo>
                    <a:pt x="11" y="0"/>
                  </a:moveTo>
                  <a:lnTo>
                    <a:pt x="0" y="15"/>
                  </a:lnTo>
                  <a:lnTo>
                    <a:pt x="72" y="70"/>
                  </a:lnTo>
                  <a:lnTo>
                    <a:pt x="83" y="5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Freeform 82">
              <a:extLst>
                <a:ext uri="{FF2B5EF4-FFF2-40B4-BE49-F238E27FC236}">
                  <a16:creationId xmlns:a16="http://schemas.microsoft.com/office/drawing/2014/main" id="{2799AE8B-9AF9-4DE0-B817-EB16153D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6" y="1721"/>
              <a:ext cx="83" cy="69"/>
            </a:xfrm>
            <a:custGeom>
              <a:avLst/>
              <a:gdLst>
                <a:gd name="T0" fmla="*/ 12 w 83"/>
                <a:gd name="T1" fmla="*/ 0 h 69"/>
                <a:gd name="T2" fmla="*/ 0 w 83"/>
                <a:gd name="T3" fmla="*/ 15 h 69"/>
                <a:gd name="T4" fmla="*/ 72 w 83"/>
                <a:gd name="T5" fmla="*/ 69 h 69"/>
                <a:gd name="T6" fmla="*/ 83 w 83"/>
                <a:gd name="T7" fmla="*/ 56 h 69"/>
                <a:gd name="T8" fmla="*/ 12 w 83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69"/>
                <a:gd name="T17" fmla="*/ 83 w 83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69">
                  <a:moveTo>
                    <a:pt x="12" y="0"/>
                  </a:moveTo>
                  <a:lnTo>
                    <a:pt x="0" y="15"/>
                  </a:lnTo>
                  <a:lnTo>
                    <a:pt x="72" y="69"/>
                  </a:lnTo>
                  <a:lnTo>
                    <a:pt x="83" y="5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Freeform 83">
              <a:extLst>
                <a:ext uri="{FF2B5EF4-FFF2-40B4-BE49-F238E27FC236}">
                  <a16:creationId xmlns:a16="http://schemas.microsoft.com/office/drawing/2014/main" id="{1214BD34-E52D-4E4B-9886-742D0AA48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" y="1832"/>
              <a:ext cx="83" cy="69"/>
            </a:xfrm>
            <a:custGeom>
              <a:avLst/>
              <a:gdLst>
                <a:gd name="T0" fmla="*/ 11 w 83"/>
                <a:gd name="T1" fmla="*/ 0 h 69"/>
                <a:gd name="T2" fmla="*/ 0 w 83"/>
                <a:gd name="T3" fmla="*/ 13 h 69"/>
                <a:gd name="T4" fmla="*/ 72 w 83"/>
                <a:gd name="T5" fmla="*/ 69 h 69"/>
                <a:gd name="T6" fmla="*/ 83 w 83"/>
                <a:gd name="T7" fmla="*/ 55 h 69"/>
                <a:gd name="T8" fmla="*/ 11 w 83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69"/>
                <a:gd name="T17" fmla="*/ 83 w 83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69">
                  <a:moveTo>
                    <a:pt x="11" y="0"/>
                  </a:moveTo>
                  <a:lnTo>
                    <a:pt x="0" y="13"/>
                  </a:lnTo>
                  <a:lnTo>
                    <a:pt x="72" y="69"/>
                  </a:lnTo>
                  <a:lnTo>
                    <a:pt x="83" y="5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Freeform 84">
              <a:extLst>
                <a:ext uri="{FF2B5EF4-FFF2-40B4-BE49-F238E27FC236}">
                  <a16:creationId xmlns:a16="http://schemas.microsoft.com/office/drawing/2014/main" id="{BDF3DB0A-3836-43E7-B375-F8AB1A58C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1942"/>
              <a:ext cx="83" cy="69"/>
            </a:xfrm>
            <a:custGeom>
              <a:avLst/>
              <a:gdLst>
                <a:gd name="T0" fmla="*/ 11 w 83"/>
                <a:gd name="T1" fmla="*/ 0 h 69"/>
                <a:gd name="T2" fmla="*/ 0 w 83"/>
                <a:gd name="T3" fmla="*/ 14 h 69"/>
                <a:gd name="T4" fmla="*/ 71 w 83"/>
                <a:gd name="T5" fmla="*/ 69 h 69"/>
                <a:gd name="T6" fmla="*/ 83 w 83"/>
                <a:gd name="T7" fmla="*/ 55 h 69"/>
                <a:gd name="T8" fmla="*/ 11 w 83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69"/>
                <a:gd name="T17" fmla="*/ 83 w 83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69">
                  <a:moveTo>
                    <a:pt x="11" y="0"/>
                  </a:moveTo>
                  <a:lnTo>
                    <a:pt x="0" y="14"/>
                  </a:lnTo>
                  <a:lnTo>
                    <a:pt x="71" y="69"/>
                  </a:lnTo>
                  <a:lnTo>
                    <a:pt x="83" y="5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Freeform 85">
              <a:extLst>
                <a:ext uri="{FF2B5EF4-FFF2-40B4-BE49-F238E27FC236}">
                  <a16:creationId xmlns:a16="http://schemas.microsoft.com/office/drawing/2014/main" id="{77E3B1D7-CCD2-478C-A124-7A3587B0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" y="2052"/>
              <a:ext cx="83" cy="69"/>
            </a:xfrm>
            <a:custGeom>
              <a:avLst/>
              <a:gdLst>
                <a:gd name="T0" fmla="*/ 12 w 83"/>
                <a:gd name="T1" fmla="*/ 0 h 69"/>
                <a:gd name="T2" fmla="*/ 0 w 83"/>
                <a:gd name="T3" fmla="*/ 14 h 69"/>
                <a:gd name="T4" fmla="*/ 72 w 83"/>
                <a:gd name="T5" fmla="*/ 69 h 69"/>
                <a:gd name="T6" fmla="*/ 83 w 83"/>
                <a:gd name="T7" fmla="*/ 56 h 69"/>
                <a:gd name="T8" fmla="*/ 12 w 83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69"/>
                <a:gd name="T17" fmla="*/ 83 w 83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69">
                  <a:moveTo>
                    <a:pt x="12" y="0"/>
                  </a:moveTo>
                  <a:lnTo>
                    <a:pt x="0" y="14"/>
                  </a:lnTo>
                  <a:lnTo>
                    <a:pt x="72" y="69"/>
                  </a:lnTo>
                  <a:lnTo>
                    <a:pt x="83" y="5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Freeform 86">
              <a:extLst>
                <a:ext uri="{FF2B5EF4-FFF2-40B4-BE49-F238E27FC236}">
                  <a16:creationId xmlns:a16="http://schemas.microsoft.com/office/drawing/2014/main" id="{72A52D83-9CDC-4C81-904C-711283F55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2163"/>
              <a:ext cx="83" cy="69"/>
            </a:xfrm>
            <a:custGeom>
              <a:avLst/>
              <a:gdLst>
                <a:gd name="T0" fmla="*/ 11 w 83"/>
                <a:gd name="T1" fmla="*/ 0 h 69"/>
                <a:gd name="T2" fmla="*/ 0 w 83"/>
                <a:gd name="T3" fmla="*/ 13 h 69"/>
                <a:gd name="T4" fmla="*/ 72 w 83"/>
                <a:gd name="T5" fmla="*/ 69 h 69"/>
                <a:gd name="T6" fmla="*/ 83 w 83"/>
                <a:gd name="T7" fmla="*/ 55 h 69"/>
                <a:gd name="T8" fmla="*/ 11 w 83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69"/>
                <a:gd name="T17" fmla="*/ 83 w 83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69">
                  <a:moveTo>
                    <a:pt x="11" y="0"/>
                  </a:moveTo>
                  <a:lnTo>
                    <a:pt x="0" y="13"/>
                  </a:lnTo>
                  <a:lnTo>
                    <a:pt x="72" y="69"/>
                  </a:lnTo>
                  <a:lnTo>
                    <a:pt x="83" y="5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Freeform 87">
              <a:extLst>
                <a:ext uri="{FF2B5EF4-FFF2-40B4-BE49-F238E27FC236}">
                  <a16:creationId xmlns:a16="http://schemas.microsoft.com/office/drawing/2014/main" id="{090C249D-5EA1-4D04-BCEF-D743770CC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" y="2272"/>
              <a:ext cx="83" cy="70"/>
            </a:xfrm>
            <a:custGeom>
              <a:avLst/>
              <a:gdLst>
                <a:gd name="T0" fmla="*/ 11 w 83"/>
                <a:gd name="T1" fmla="*/ 0 h 70"/>
                <a:gd name="T2" fmla="*/ 0 w 83"/>
                <a:gd name="T3" fmla="*/ 15 h 70"/>
                <a:gd name="T4" fmla="*/ 71 w 83"/>
                <a:gd name="T5" fmla="*/ 70 h 70"/>
                <a:gd name="T6" fmla="*/ 83 w 83"/>
                <a:gd name="T7" fmla="*/ 55 h 70"/>
                <a:gd name="T8" fmla="*/ 11 w 83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70"/>
                <a:gd name="T17" fmla="*/ 83 w 83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70">
                  <a:moveTo>
                    <a:pt x="11" y="0"/>
                  </a:moveTo>
                  <a:lnTo>
                    <a:pt x="0" y="15"/>
                  </a:lnTo>
                  <a:lnTo>
                    <a:pt x="71" y="70"/>
                  </a:lnTo>
                  <a:lnTo>
                    <a:pt x="83" y="5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Freeform 88">
              <a:extLst>
                <a:ext uri="{FF2B5EF4-FFF2-40B4-BE49-F238E27FC236}">
                  <a16:creationId xmlns:a16="http://schemas.microsoft.com/office/drawing/2014/main" id="{8A2037FE-6719-4389-80A9-71767D25C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" y="2382"/>
              <a:ext cx="83" cy="70"/>
            </a:xfrm>
            <a:custGeom>
              <a:avLst/>
              <a:gdLst>
                <a:gd name="T0" fmla="*/ 11 w 83"/>
                <a:gd name="T1" fmla="*/ 0 h 70"/>
                <a:gd name="T2" fmla="*/ 0 w 83"/>
                <a:gd name="T3" fmla="*/ 15 h 70"/>
                <a:gd name="T4" fmla="*/ 72 w 83"/>
                <a:gd name="T5" fmla="*/ 70 h 70"/>
                <a:gd name="T6" fmla="*/ 83 w 83"/>
                <a:gd name="T7" fmla="*/ 56 h 70"/>
                <a:gd name="T8" fmla="*/ 11 w 83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70"/>
                <a:gd name="T17" fmla="*/ 83 w 83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70">
                  <a:moveTo>
                    <a:pt x="11" y="0"/>
                  </a:moveTo>
                  <a:lnTo>
                    <a:pt x="0" y="15"/>
                  </a:lnTo>
                  <a:lnTo>
                    <a:pt x="72" y="70"/>
                  </a:lnTo>
                  <a:lnTo>
                    <a:pt x="83" y="5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Freeform 89">
              <a:extLst>
                <a:ext uri="{FF2B5EF4-FFF2-40B4-BE49-F238E27FC236}">
                  <a16:creationId xmlns:a16="http://schemas.microsoft.com/office/drawing/2014/main" id="{2C4F07E6-CECE-4627-BFD2-85AC29DD2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2493"/>
              <a:ext cx="83" cy="70"/>
            </a:xfrm>
            <a:custGeom>
              <a:avLst/>
              <a:gdLst>
                <a:gd name="T0" fmla="*/ 11 w 83"/>
                <a:gd name="T1" fmla="*/ 0 h 70"/>
                <a:gd name="T2" fmla="*/ 0 w 83"/>
                <a:gd name="T3" fmla="*/ 14 h 70"/>
                <a:gd name="T4" fmla="*/ 72 w 83"/>
                <a:gd name="T5" fmla="*/ 70 h 70"/>
                <a:gd name="T6" fmla="*/ 83 w 83"/>
                <a:gd name="T7" fmla="*/ 55 h 70"/>
                <a:gd name="T8" fmla="*/ 11 w 83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70"/>
                <a:gd name="T17" fmla="*/ 83 w 83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70">
                  <a:moveTo>
                    <a:pt x="11" y="0"/>
                  </a:moveTo>
                  <a:lnTo>
                    <a:pt x="0" y="14"/>
                  </a:lnTo>
                  <a:lnTo>
                    <a:pt x="72" y="70"/>
                  </a:lnTo>
                  <a:lnTo>
                    <a:pt x="83" y="5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2" name="Freeform 90">
              <a:extLst>
                <a:ext uri="{FF2B5EF4-FFF2-40B4-BE49-F238E27FC236}">
                  <a16:creationId xmlns:a16="http://schemas.microsoft.com/office/drawing/2014/main" id="{1141A11B-B16F-4D8B-91C2-11D84877D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" y="2603"/>
              <a:ext cx="83" cy="70"/>
            </a:xfrm>
            <a:custGeom>
              <a:avLst/>
              <a:gdLst>
                <a:gd name="T0" fmla="*/ 11 w 83"/>
                <a:gd name="T1" fmla="*/ 0 h 70"/>
                <a:gd name="T2" fmla="*/ 0 w 83"/>
                <a:gd name="T3" fmla="*/ 15 h 70"/>
                <a:gd name="T4" fmla="*/ 71 w 83"/>
                <a:gd name="T5" fmla="*/ 70 h 70"/>
                <a:gd name="T6" fmla="*/ 83 w 83"/>
                <a:gd name="T7" fmla="*/ 55 h 70"/>
                <a:gd name="T8" fmla="*/ 11 w 83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70"/>
                <a:gd name="T17" fmla="*/ 83 w 83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70">
                  <a:moveTo>
                    <a:pt x="11" y="0"/>
                  </a:moveTo>
                  <a:lnTo>
                    <a:pt x="0" y="15"/>
                  </a:lnTo>
                  <a:lnTo>
                    <a:pt x="71" y="70"/>
                  </a:lnTo>
                  <a:lnTo>
                    <a:pt x="83" y="5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Freeform 91">
              <a:extLst>
                <a:ext uri="{FF2B5EF4-FFF2-40B4-BE49-F238E27FC236}">
                  <a16:creationId xmlns:a16="http://schemas.microsoft.com/office/drawing/2014/main" id="{651E4554-9E19-4DE8-A474-FDFA3C457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2713"/>
              <a:ext cx="83" cy="70"/>
            </a:xfrm>
            <a:custGeom>
              <a:avLst/>
              <a:gdLst>
                <a:gd name="T0" fmla="*/ 11 w 83"/>
                <a:gd name="T1" fmla="*/ 0 h 70"/>
                <a:gd name="T2" fmla="*/ 0 w 83"/>
                <a:gd name="T3" fmla="*/ 15 h 70"/>
                <a:gd name="T4" fmla="*/ 72 w 83"/>
                <a:gd name="T5" fmla="*/ 70 h 70"/>
                <a:gd name="T6" fmla="*/ 83 w 83"/>
                <a:gd name="T7" fmla="*/ 56 h 70"/>
                <a:gd name="T8" fmla="*/ 11 w 83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70"/>
                <a:gd name="T17" fmla="*/ 83 w 83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70">
                  <a:moveTo>
                    <a:pt x="11" y="0"/>
                  </a:moveTo>
                  <a:lnTo>
                    <a:pt x="0" y="15"/>
                  </a:lnTo>
                  <a:lnTo>
                    <a:pt x="72" y="70"/>
                  </a:lnTo>
                  <a:lnTo>
                    <a:pt x="83" y="5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Freeform 92">
              <a:extLst>
                <a:ext uri="{FF2B5EF4-FFF2-40B4-BE49-F238E27FC236}">
                  <a16:creationId xmlns:a16="http://schemas.microsoft.com/office/drawing/2014/main" id="{053E03F0-9AC6-435C-9E02-B188B6517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3" y="2824"/>
              <a:ext cx="83" cy="70"/>
            </a:xfrm>
            <a:custGeom>
              <a:avLst/>
              <a:gdLst>
                <a:gd name="T0" fmla="*/ 11 w 83"/>
                <a:gd name="T1" fmla="*/ 0 h 70"/>
                <a:gd name="T2" fmla="*/ 0 w 83"/>
                <a:gd name="T3" fmla="*/ 14 h 70"/>
                <a:gd name="T4" fmla="*/ 72 w 83"/>
                <a:gd name="T5" fmla="*/ 70 h 70"/>
                <a:gd name="T6" fmla="*/ 83 w 83"/>
                <a:gd name="T7" fmla="*/ 55 h 70"/>
                <a:gd name="T8" fmla="*/ 11 w 83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70"/>
                <a:gd name="T17" fmla="*/ 83 w 83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70">
                  <a:moveTo>
                    <a:pt x="11" y="0"/>
                  </a:moveTo>
                  <a:lnTo>
                    <a:pt x="0" y="14"/>
                  </a:lnTo>
                  <a:lnTo>
                    <a:pt x="72" y="70"/>
                  </a:lnTo>
                  <a:lnTo>
                    <a:pt x="83" y="5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Freeform 93">
              <a:extLst>
                <a:ext uri="{FF2B5EF4-FFF2-40B4-BE49-F238E27FC236}">
                  <a16:creationId xmlns:a16="http://schemas.microsoft.com/office/drawing/2014/main" id="{7F853E37-C7B7-4F6A-B2FE-4C999C48B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" y="2934"/>
              <a:ext cx="83" cy="69"/>
            </a:xfrm>
            <a:custGeom>
              <a:avLst/>
              <a:gdLst>
                <a:gd name="T0" fmla="*/ 11 w 83"/>
                <a:gd name="T1" fmla="*/ 0 h 69"/>
                <a:gd name="T2" fmla="*/ 0 w 83"/>
                <a:gd name="T3" fmla="*/ 14 h 69"/>
                <a:gd name="T4" fmla="*/ 71 w 83"/>
                <a:gd name="T5" fmla="*/ 69 h 69"/>
                <a:gd name="T6" fmla="*/ 83 w 83"/>
                <a:gd name="T7" fmla="*/ 55 h 69"/>
                <a:gd name="T8" fmla="*/ 11 w 83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69"/>
                <a:gd name="T17" fmla="*/ 83 w 83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69">
                  <a:moveTo>
                    <a:pt x="11" y="0"/>
                  </a:moveTo>
                  <a:lnTo>
                    <a:pt x="0" y="14"/>
                  </a:lnTo>
                  <a:lnTo>
                    <a:pt x="71" y="69"/>
                  </a:lnTo>
                  <a:lnTo>
                    <a:pt x="83" y="5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Freeform 94">
              <a:extLst>
                <a:ext uri="{FF2B5EF4-FFF2-40B4-BE49-F238E27FC236}">
                  <a16:creationId xmlns:a16="http://schemas.microsoft.com/office/drawing/2014/main" id="{F19C8AA7-837D-40AF-9B92-A52341FEC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" y="3044"/>
              <a:ext cx="83" cy="69"/>
            </a:xfrm>
            <a:custGeom>
              <a:avLst/>
              <a:gdLst>
                <a:gd name="T0" fmla="*/ 11 w 83"/>
                <a:gd name="T1" fmla="*/ 0 h 69"/>
                <a:gd name="T2" fmla="*/ 0 w 83"/>
                <a:gd name="T3" fmla="*/ 14 h 69"/>
                <a:gd name="T4" fmla="*/ 72 w 83"/>
                <a:gd name="T5" fmla="*/ 69 h 69"/>
                <a:gd name="T6" fmla="*/ 83 w 83"/>
                <a:gd name="T7" fmla="*/ 56 h 69"/>
                <a:gd name="T8" fmla="*/ 11 w 83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69"/>
                <a:gd name="T17" fmla="*/ 83 w 83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69">
                  <a:moveTo>
                    <a:pt x="11" y="0"/>
                  </a:moveTo>
                  <a:lnTo>
                    <a:pt x="0" y="14"/>
                  </a:lnTo>
                  <a:lnTo>
                    <a:pt x="72" y="69"/>
                  </a:lnTo>
                  <a:lnTo>
                    <a:pt x="83" y="5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Freeform 95">
              <a:extLst>
                <a:ext uri="{FF2B5EF4-FFF2-40B4-BE49-F238E27FC236}">
                  <a16:creationId xmlns:a16="http://schemas.microsoft.com/office/drawing/2014/main" id="{960EFEF4-E713-4B39-A49C-AFD0C1665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3155"/>
              <a:ext cx="33" cy="31"/>
            </a:xfrm>
            <a:custGeom>
              <a:avLst/>
              <a:gdLst>
                <a:gd name="T0" fmla="*/ 11 w 33"/>
                <a:gd name="T1" fmla="*/ 0 h 31"/>
                <a:gd name="T2" fmla="*/ 0 w 33"/>
                <a:gd name="T3" fmla="*/ 13 h 31"/>
                <a:gd name="T4" fmla="*/ 22 w 33"/>
                <a:gd name="T5" fmla="*/ 31 h 31"/>
                <a:gd name="T6" fmla="*/ 33 w 33"/>
                <a:gd name="T7" fmla="*/ 17 h 31"/>
                <a:gd name="T8" fmla="*/ 11 w 33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1"/>
                <a:gd name="T17" fmla="*/ 33 w 33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1">
                  <a:moveTo>
                    <a:pt x="11" y="0"/>
                  </a:moveTo>
                  <a:lnTo>
                    <a:pt x="0" y="13"/>
                  </a:lnTo>
                  <a:lnTo>
                    <a:pt x="22" y="31"/>
                  </a:lnTo>
                  <a:lnTo>
                    <a:pt x="33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Freeform 96">
              <a:extLst>
                <a:ext uri="{FF2B5EF4-FFF2-40B4-BE49-F238E27FC236}">
                  <a16:creationId xmlns:a16="http://schemas.microsoft.com/office/drawing/2014/main" id="{95C4A04A-779E-4AB9-B930-78F2F5FD8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" y="3135"/>
              <a:ext cx="95" cy="84"/>
            </a:xfrm>
            <a:custGeom>
              <a:avLst/>
              <a:gdLst>
                <a:gd name="T0" fmla="*/ 0 w 95"/>
                <a:gd name="T1" fmla="*/ 60 h 84"/>
                <a:gd name="T2" fmla="*/ 33 w 95"/>
                <a:gd name="T3" fmla="*/ 37 h 84"/>
                <a:gd name="T4" fmla="*/ 46 w 95"/>
                <a:gd name="T5" fmla="*/ 0 h 84"/>
                <a:gd name="T6" fmla="*/ 95 w 95"/>
                <a:gd name="T7" fmla="*/ 84 h 84"/>
                <a:gd name="T8" fmla="*/ 0 w 95"/>
                <a:gd name="T9" fmla="*/ 60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84"/>
                <a:gd name="T17" fmla="*/ 95 w 95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84">
                  <a:moveTo>
                    <a:pt x="0" y="60"/>
                  </a:moveTo>
                  <a:lnTo>
                    <a:pt x="33" y="37"/>
                  </a:lnTo>
                  <a:lnTo>
                    <a:pt x="46" y="0"/>
                  </a:lnTo>
                  <a:lnTo>
                    <a:pt x="95" y="84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Rectangle 97">
              <a:extLst>
                <a:ext uri="{FF2B5EF4-FFF2-40B4-BE49-F238E27FC236}">
                  <a16:creationId xmlns:a16="http://schemas.microsoft.com/office/drawing/2014/main" id="{5332711C-9788-48C7-A548-14C9F3CCC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" y="2945"/>
              <a:ext cx="126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Delayed segment with</a:t>
              </a:r>
              <a:endParaRPr lang="en-US" altLang="en-US" sz="2100">
                <a:ea typeface="MS PGothic" panose="020B0600070205080204" pitchFamily="34" charset="-128"/>
              </a:endParaRPr>
            </a:p>
          </p:txBody>
        </p:sp>
        <p:sp>
          <p:nvSpPr>
            <p:cNvPr id="27690" name="Rectangle 98">
              <a:extLst>
                <a:ext uri="{FF2B5EF4-FFF2-40B4-BE49-F238E27FC236}">
                  <a16:creationId xmlns:a16="http://schemas.microsoft.com/office/drawing/2014/main" id="{0AFBE0F4-6734-4CBA-81DD-B81D49BCA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" y="3074"/>
              <a:ext cx="80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Seq_no = n+2</a:t>
              </a:r>
              <a:endParaRPr lang="en-US" altLang="en-US" sz="2100">
                <a:ea typeface="MS PGothic" panose="020B0600070205080204" pitchFamily="34" charset="-128"/>
              </a:endParaRPr>
            </a:p>
          </p:txBody>
        </p:sp>
        <p:sp>
          <p:nvSpPr>
            <p:cNvPr id="27691" name="Rectangle 99">
              <a:extLst>
                <a:ext uri="{FF2B5EF4-FFF2-40B4-BE49-F238E27FC236}">
                  <a16:creationId xmlns:a16="http://schemas.microsoft.com/office/drawing/2014/main" id="{F0431643-408C-4B80-A376-0244DA16E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" y="3202"/>
              <a:ext cx="91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will be accepted</a:t>
              </a:r>
              <a:endParaRPr lang="en-US" altLang="en-US" sz="2100">
                <a:ea typeface="MS PGothic" panose="020B0600070205080204" pitchFamily="34" charset="-128"/>
              </a:endParaRPr>
            </a:p>
          </p:txBody>
        </p:sp>
        <p:sp>
          <p:nvSpPr>
            <p:cNvPr id="27692" name="Freeform 100">
              <a:extLst>
                <a:ext uri="{FF2B5EF4-FFF2-40B4-BE49-F238E27FC236}">
                  <a16:creationId xmlns:a16="http://schemas.microsoft.com/office/drawing/2014/main" id="{AEAEC3C2-EB66-4BFA-9B69-A768023A3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3" y="3131"/>
              <a:ext cx="11" cy="10"/>
            </a:xfrm>
            <a:custGeom>
              <a:avLst/>
              <a:gdLst>
                <a:gd name="T0" fmla="*/ 0 w 11"/>
                <a:gd name="T1" fmla="*/ 2 h 10"/>
                <a:gd name="T2" fmla="*/ 2 w 11"/>
                <a:gd name="T3" fmla="*/ 10 h 10"/>
                <a:gd name="T4" fmla="*/ 11 w 11"/>
                <a:gd name="T5" fmla="*/ 9 h 10"/>
                <a:gd name="T6" fmla="*/ 9 w 11"/>
                <a:gd name="T7" fmla="*/ 0 h 10"/>
                <a:gd name="T8" fmla="*/ 0 w 11"/>
                <a:gd name="T9" fmla="*/ 2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0"/>
                <a:gd name="T17" fmla="*/ 11 w 11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0">
                  <a:moveTo>
                    <a:pt x="0" y="2"/>
                  </a:moveTo>
                  <a:lnTo>
                    <a:pt x="2" y="10"/>
                  </a:lnTo>
                  <a:lnTo>
                    <a:pt x="11" y="9"/>
                  </a:lnTo>
                  <a:lnTo>
                    <a:pt x="9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Freeform 101">
              <a:extLst>
                <a:ext uri="{FF2B5EF4-FFF2-40B4-BE49-F238E27FC236}">
                  <a16:creationId xmlns:a16="http://schemas.microsoft.com/office/drawing/2014/main" id="{42EB3489-4EFA-4D9B-AC18-445900C4F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" y="3123"/>
              <a:ext cx="11" cy="10"/>
            </a:xfrm>
            <a:custGeom>
              <a:avLst/>
              <a:gdLst>
                <a:gd name="T0" fmla="*/ 0 w 11"/>
                <a:gd name="T1" fmla="*/ 3 h 10"/>
                <a:gd name="T2" fmla="*/ 2 w 11"/>
                <a:gd name="T3" fmla="*/ 10 h 10"/>
                <a:gd name="T4" fmla="*/ 11 w 11"/>
                <a:gd name="T5" fmla="*/ 9 h 10"/>
                <a:gd name="T6" fmla="*/ 9 w 11"/>
                <a:gd name="T7" fmla="*/ 0 h 10"/>
                <a:gd name="T8" fmla="*/ 0 w 11"/>
                <a:gd name="T9" fmla="*/ 3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0"/>
                <a:gd name="T17" fmla="*/ 11 w 11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0">
                  <a:moveTo>
                    <a:pt x="0" y="3"/>
                  </a:moveTo>
                  <a:lnTo>
                    <a:pt x="2" y="10"/>
                  </a:lnTo>
                  <a:lnTo>
                    <a:pt x="11" y="9"/>
                  </a:lnTo>
                  <a:lnTo>
                    <a:pt x="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Freeform 102">
              <a:extLst>
                <a:ext uri="{FF2B5EF4-FFF2-40B4-BE49-F238E27FC236}">
                  <a16:creationId xmlns:a16="http://schemas.microsoft.com/office/drawing/2014/main" id="{779CB745-CE3F-474A-8B92-9705ABC2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" y="3116"/>
              <a:ext cx="11" cy="10"/>
            </a:xfrm>
            <a:custGeom>
              <a:avLst/>
              <a:gdLst>
                <a:gd name="T0" fmla="*/ 0 w 11"/>
                <a:gd name="T1" fmla="*/ 1 h 10"/>
                <a:gd name="T2" fmla="*/ 2 w 11"/>
                <a:gd name="T3" fmla="*/ 10 h 10"/>
                <a:gd name="T4" fmla="*/ 11 w 11"/>
                <a:gd name="T5" fmla="*/ 7 h 10"/>
                <a:gd name="T6" fmla="*/ 9 w 11"/>
                <a:gd name="T7" fmla="*/ 0 h 10"/>
                <a:gd name="T8" fmla="*/ 0 w 11"/>
                <a:gd name="T9" fmla="*/ 1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0"/>
                <a:gd name="T17" fmla="*/ 11 w 11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0">
                  <a:moveTo>
                    <a:pt x="0" y="1"/>
                  </a:moveTo>
                  <a:lnTo>
                    <a:pt x="2" y="10"/>
                  </a:lnTo>
                  <a:lnTo>
                    <a:pt x="11" y="7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Freeform 103">
              <a:extLst>
                <a:ext uri="{FF2B5EF4-FFF2-40B4-BE49-F238E27FC236}">
                  <a16:creationId xmlns:a16="http://schemas.microsoft.com/office/drawing/2014/main" id="{DCC01815-F656-49A4-A483-0FAD8C110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" y="3108"/>
              <a:ext cx="11" cy="10"/>
            </a:xfrm>
            <a:custGeom>
              <a:avLst/>
              <a:gdLst>
                <a:gd name="T0" fmla="*/ 0 w 11"/>
                <a:gd name="T1" fmla="*/ 1 h 10"/>
                <a:gd name="T2" fmla="*/ 2 w 11"/>
                <a:gd name="T3" fmla="*/ 10 h 10"/>
                <a:gd name="T4" fmla="*/ 11 w 11"/>
                <a:gd name="T5" fmla="*/ 8 h 10"/>
                <a:gd name="T6" fmla="*/ 9 w 11"/>
                <a:gd name="T7" fmla="*/ 0 h 10"/>
                <a:gd name="T8" fmla="*/ 0 w 11"/>
                <a:gd name="T9" fmla="*/ 1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0"/>
                <a:gd name="T17" fmla="*/ 11 w 11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0">
                  <a:moveTo>
                    <a:pt x="0" y="1"/>
                  </a:moveTo>
                  <a:lnTo>
                    <a:pt x="2" y="10"/>
                  </a:lnTo>
                  <a:lnTo>
                    <a:pt x="11" y="8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6" name="Freeform 104">
              <a:extLst>
                <a:ext uri="{FF2B5EF4-FFF2-40B4-BE49-F238E27FC236}">
                  <a16:creationId xmlns:a16="http://schemas.microsoft.com/office/drawing/2014/main" id="{A4194245-2526-4C82-8995-4D8A3D864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6" y="3100"/>
              <a:ext cx="12" cy="10"/>
            </a:xfrm>
            <a:custGeom>
              <a:avLst/>
              <a:gdLst>
                <a:gd name="T0" fmla="*/ 0 w 12"/>
                <a:gd name="T1" fmla="*/ 1 h 10"/>
                <a:gd name="T2" fmla="*/ 3 w 12"/>
                <a:gd name="T3" fmla="*/ 10 h 10"/>
                <a:gd name="T4" fmla="*/ 12 w 12"/>
                <a:gd name="T5" fmla="*/ 8 h 10"/>
                <a:gd name="T6" fmla="*/ 9 w 12"/>
                <a:gd name="T7" fmla="*/ 0 h 10"/>
                <a:gd name="T8" fmla="*/ 0 w 12"/>
                <a:gd name="T9" fmla="*/ 1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0"/>
                <a:gd name="T17" fmla="*/ 12 w 12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0">
                  <a:moveTo>
                    <a:pt x="0" y="1"/>
                  </a:moveTo>
                  <a:lnTo>
                    <a:pt x="3" y="10"/>
                  </a:lnTo>
                  <a:lnTo>
                    <a:pt x="12" y="8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7" name="Freeform 105">
              <a:extLst>
                <a:ext uri="{FF2B5EF4-FFF2-40B4-BE49-F238E27FC236}">
                  <a16:creationId xmlns:a16="http://schemas.microsoft.com/office/drawing/2014/main" id="{095CE739-E3EA-4135-AF17-F33C7FD2C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2" y="3091"/>
              <a:ext cx="12" cy="11"/>
            </a:xfrm>
            <a:custGeom>
              <a:avLst/>
              <a:gdLst>
                <a:gd name="T0" fmla="*/ 0 w 12"/>
                <a:gd name="T1" fmla="*/ 2 h 11"/>
                <a:gd name="T2" fmla="*/ 3 w 12"/>
                <a:gd name="T3" fmla="*/ 11 h 11"/>
                <a:gd name="T4" fmla="*/ 12 w 12"/>
                <a:gd name="T5" fmla="*/ 9 h 11"/>
                <a:gd name="T6" fmla="*/ 9 w 12"/>
                <a:gd name="T7" fmla="*/ 0 h 11"/>
                <a:gd name="T8" fmla="*/ 0 w 12"/>
                <a:gd name="T9" fmla="*/ 2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1"/>
                <a:gd name="T17" fmla="*/ 12 w 12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1">
                  <a:moveTo>
                    <a:pt x="0" y="2"/>
                  </a:moveTo>
                  <a:lnTo>
                    <a:pt x="3" y="11"/>
                  </a:lnTo>
                  <a:lnTo>
                    <a:pt x="12" y="9"/>
                  </a:lnTo>
                  <a:lnTo>
                    <a:pt x="9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8" name="Freeform 106">
              <a:extLst>
                <a:ext uri="{FF2B5EF4-FFF2-40B4-BE49-F238E27FC236}">
                  <a16:creationId xmlns:a16="http://schemas.microsoft.com/office/drawing/2014/main" id="{5E4099C3-0427-4F26-98A6-A9966398F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" y="3083"/>
              <a:ext cx="12" cy="11"/>
            </a:xfrm>
            <a:custGeom>
              <a:avLst/>
              <a:gdLst>
                <a:gd name="T0" fmla="*/ 0 w 12"/>
                <a:gd name="T1" fmla="*/ 2 h 11"/>
                <a:gd name="T2" fmla="*/ 3 w 12"/>
                <a:gd name="T3" fmla="*/ 11 h 11"/>
                <a:gd name="T4" fmla="*/ 12 w 12"/>
                <a:gd name="T5" fmla="*/ 9 h 11"/>
                <a:gd name="T6" fmla="*/ 9 w 12"/>
                <a:gd name="T7" fmla="*/ 0 h 11"/>
                <a:gd name="T8" fmla="*/ 0 w 12"/>
                <a:gd name="T9" fmla="*/ 2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1"/>
                <a:gd name="T17" fmla="*/ 12 w 12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1">
                  <a:moveTo>
                    <a:pt x="0" y="2"/>
                  </a:moveTo>
                  <a:lnTo>
                    <a:pt x="3" y="11"/>
                  </a:lnTo>
                  <a:lnTo>
                    <a:pt x="12" y="9"/>
                  </a:lnTo>
                  <a:lnTo>
                    <a:pt x="9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9" name="Freeform 107">
              <a:extLst>
                <a:ext uri="{FF2B5EF4-FFF2-40B4-BE49-F238E27FC236}">
                  <a16:creationId xmlns:a16="http://schemas.microsoft.com/office/drawing/2014/main" id="{4756DF16-7B41-40B0-A290-10585E333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" y="3075"/>
              <a:ext cx="11" cy="11"/>
            </a:xfrm>
            <a:custGeom>
              <a:avLst/>
              <a:gdLst>
                <a:gd name="T0" fmla="*/ 0 w 11"/>
                <a:gd name="T1" fmla="*/ 2 h 11"/>
                <a:gd name="T2" fmla="*/ 2 w 11"/>
                <a:gd name="T3" fmla="*/ 11 h 11"/>
                <a:gd name="T4" fmla="*/ 11 w 11"/>
                <a:gd name="T5" fmla="*/ 9 h 11"/>
                <a:gd name="T6" fmla="*/ 9 w 11"/>
                <a:gd name="T7" fmla="*/ 0 h 11"/>
                <a:gd name="T8" fmla="*/ 0 w 11"/>
                <a:gd name="T9" fmla="*/ 2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1"/>
                <a:gd name="T17" fmla="*/ 11 w 11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1">
                  <a:moveTo>
                    <a:pt x="0" y="2"/>
                  </a:moveTo>
                  <a:lnTo>
                    <a:pt x="2" y="11"/>
                  </a:lnTo>
                  <a:lnTo>
                    <a:pt x="11" y="9"/>
                  </a:lnTo>
                  <a:lnTo>
                    <a:pt x="9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0" name="Freeform 108">
              <a:extLst>
                <a:ext uri="{FF2B5EF4-FFF2-40B4-BE49-F238E27FC236}">
                  <a16:creationId xmlns:a16="http://schemas.microsoft.com/office/drawing/2014/main" id="{C5057CF6-47A6-4F0E-98E7-0B811A7CD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0" y="3067"/>
              <a:ext cx="11" cy="12"/>
            </a:xfrm>
            <a:custGeom>
              <a:avLst/>
              <a:gdLst>
                <a:gd name="T0" fmla="*/ 0 w 11"/>
                <a:gd name="T1" fmla="*/ 3 h 12"/>
                <a:gd name="T2" fmla="*/ 2 w 11"/>
                <a:gd name="T3" fmla="*/ 12 h 12"/>
                <a:gd name="T4" fmla="*/ 11 w 11"/>
                <a:gd name="T5" fmla="*/ 9 h 12"/>
                <a:gd name="T6" fmla="*/ 9 w 11"/>
                <a:gd name="T7" fmla="*/ 0 h 12"/>
                <a:gd name="T8" fmla="*/ 0 w 11"/>
                <a:gd name="T9" fmla="*/ 3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2"/>
                <a:gd name="T17" fmla="*/ 11 w 11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2">
                  <a:moveTo>
                    <a:pt x="0" y="3"/>
                  </a:moveTo>
                  <a:lnTo>
                    <a:pt x="2" y="12"/>
                  </a:lnTo>
                  <a:lnTo>
                    <a:pt x="11" y="9"/>
                  </a:lnTo>
                  <a:lnTo>
                    <a:pt x="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Freeform 109">
              <a:extLst>
                <a:ext uri="{FF2B5EF4-FFF2-40B4-BE49-F238E27FC236}">
                  <a16:creationId xmlns:a16="http://schemas.microsoft.com/office/drawing/2014/main" id="{EF6408A4-310B-4489-92B8-710E414FD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3059"/>
              <a:ext cx="11" cy="12"/>
            </a:xfrm>
            <a:custGeom>
              <a:avLst/>
              <a:gdLst>
                <a:gd name="T0" fmla="*/ 0 w 11"/>
                <a:gd name="T1" fmla="*/ 3 h 12"/>
                <a:gd name="T2" fmla="*/ 2 w 11"/>
                <a:gd name="T3" fmla="*/ 12 h 12"/>
                <a:gd name="T4" fmla="*/ 11 w 11"/>
                <a:gd name="T5" fmla="*/ 9 h 12"/>
                <a:gd name="T6" fmla="*/ 9 w 11"/>
                <a:gd name="T7" fmla="*/ 0 h 12"/>
                <a:gd name="T8" fmla="*/ 0 w 11"/>
                <a:gd name="T9" fmla="*/ 3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2"/>
                <a:gd name="T17" fmla="*/ 11 w 11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2">
                  <a:moveTo>
                    <a:pt x="0" y="3"/>
                  </a:moveTo>
                  <a:lnTo>
                    <a:pt x="2" y="12"/>
                  </a:lnTo>
                  <a:lnTo>
                    <a:pt x="11" y="9"/>
                  </a:lnTo>
                  <a:lnTo>
                    <a:pt x="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2" name="Freeform 110">
              <a:extLst>
                <a:ext uri="{FF2B5EF4-FFF2-40B4-BE49-F238E27FC236}">
                  <a16:creationId xmlns:a16="http://schemas.microsoft.com/office/drawing/2014/main" id="{846D83D2-69EF-48F2-83FA-673C75288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3052"/>
              <a:ext cx="11" cy="11"/>
            </a:xfrm>
            <a:custGeom>
              <a:avLst/>
              <a:gdLst>
                <a:gd name="T0" fmla="*/ 0 w 11"/>
                <a:gd name="T1" fmla="*/ 2 h 11"/>
                <a:gd name="T2" fmla="*/ 2 w 11"/>
                <a:gd name="T3" fmla="*/ 11 h 11"/>
                <a:gd name="T4" fmla="*/ 11 w 11"/>
                <a:gd name="T5" fmla="*/ 9 h 11"/>
                <a:gd name="T6" fmla="*/ 9 w 11"/>
                <a:gd name="T7" fmla="*/ 0 h 11"/>
                <a:gd name="T8" fmla="*/ 0 w 11"/>
                <a:gd name="T9" fmla="*/ 2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1"/>
                <a:gd name="T17" fmla="*/ 11 w 11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1">
                  <a:moveTo>
                    <a:pt x="0" y="2"/>
                  </a:moveTo>
                  <a:lnTo>
                    <a:pt x="2" y="11"/>
                  </a:lnTo>
                  <a:lnTo>
                    <a:pt x="11" y="9"/>
                  </a:lnTo>
                  <a:lnTo>
                    <a:pt x="9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3" name="Freeform 111">
              <a:extLst>
                <a:ext uri="{FF2B5EF4-FFF2-40B4-BE49-F238E27FC236}">
                  <a16:creationId xmlns:a16="http://schemas.microsoft.com/office/drawing/2014/main" id="{06461ADA-3E5F-42E4-8C23-D96F2B99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3044"/>
              <a:ext cx="11" cy="11"/>
            </a:xfrm>
            <a:custGeom>
              <a:avLst/>
              <a:gdLst>
                <a:gd name="T0" fmla="*/ 0 w 11"/>
                <a:gd name="T1" fmla="*/ 2 h 11"/>
                <a:gd name="T2" fmla="*/ 2 w 11"/>
                <a:gd name="T3" fmla="*/ 11 h 11"/>
                <a:gd name="T4" fmla="*/ 11 w 11"/>
                <a:gd name="T5" fmla="*/ 9 h 11"/>
                <a:gd name="T6" fmla="*/ 9 w 11"/>
                <a:gd name="T7" fmla="*/ 0 h 11"/>
                <a:gd name="T8" fmla="*/ 0 w 11"/>
                <a:gd name="T9" fmla="*/ 2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1"/>
                <a:gd name="T17" fmla="*/ 11 w 11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1">
                  <a:moveTo>
                    <a:pt x="0" y="2"/>
                  </a:moveTo>
                  <a:lnTo>
                    <a:pt x="2" y="11"/>
                  </a:lnTo>
                  <a:lnTo>
                    <a:pt x="11" y="9"/>
                  </a:lnTo>
                  <a:lnTo>
                    <a:pt x="9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4" name="Freeform 112">
              <a:extLst>
                <a:ext uri="{FF2B5EF4-FFF2-40B4-BE49-F238E27FC236}">
                  <a16:creationId xmlns:a16="http://schemas.microsoft.com/office/drawing/2014/main" id="{61250BCB-A6F3-41BA-839E-B1AB102A0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036"/>
              <a:ext cx="11" cy="10"/>
            </a:xfrm>
            <a:custGeom>
              <a:avLst/>
              <a:gdLst>
                <a:gd name="T0" fmla="*/ 0 w 11"/>
                <a:gd name="T1" fmla="*/ 2 h 10"/>
                <a:gd name="T2" fmla="*/ 2 w 11"/>
                <a:gd name="T3" fmla="*/ 10 h 10"/>
                <a:gd name="T4" fmla="*/ 11 w 11"/>
                <a:gd name="T5" fmla="*/ 9 h 10"/>
                <a:gd name="T6" fmla="*/ 9 w 11"/>
                <a:gd name="T7" fmla="*/ 0 h 10"/>
                <a:gd name="T8" fmla="*/ 0 w 11"/>
                <a:gd name="T9" fmla="*/ 2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0"/>
                <a:gd name="T17" fmla="*/ 11 w 11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0">
                  <a:moveTo>
                    <a:pt x="0" y="2"/>
                  </a:moveTo>
                  <a:lnTo>
                    <a:pt x="2" y="10"/>
                  </a:lnTo>
                  <a:lnTo>
                    <a:pt x="11" y="9"/>
                  </a:lnTo>
                  <a:lnTo>
                    <a:pt x="9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5" name="Freeform 113">
              <a:extLst>
                <a:ext uri="{FF2B5EF4-FFF2-40B4-BE49-F238E27FC236}">
                  <a16:creationId xmlns:a16="http://schemas.microsoft.com/office/drawing/2014/main" id="{8E96FAEE-0B19-44D3-8B32-6F3FBD0AD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" y="3028"/>
              <a:ext cx="11" cy="10"/>
            </a:xfrm>
            <a:custGeom>
              <a:avLst/>
              <a:gdLst>
                <a:gd name="T0" fmla="*/ 0 w 11"/>
                <a:gd name="T1" fmla="*/ 2 h 10"/>
                <a:gd name="T2" fmla="*/ 2 w 11"/>
                <a:gd name="T3" fmla="*/ 10 h 10"/>
                <a:gd name="T4" fmla="*/ 11 w 11"/>
                <a:gd name="T5" fmla="*/ 9 h 10"/>
                <a:gd name="T6" fmla="*/ 9 w 11"/>
                <a:gd name="T7" fmla="*/ 0 h 10"/>
                <a:gd name="T8" fmla="*/ 0 w 11"/>
                <a:gd name="T9" fmla="*/ 2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0"/>
                <a:gd name="T17" fmla="*/ 11 w 11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0">
                  <a:moveTo>
                    <a:pt x="0" y="2"/>
                  </a:moveTo>
                  <a:lnTo>
                    <a:pt x="2" y="10"/>
                  </a:lnTo>
                  <a:lnTo>
                    <a:pt x="11" y="9"/>
                  </a:lnTo>
                  <a:lnTo>
                    <a:pt x="9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6" name="Freeform 114">
              <a:extLst>
                <a:ext uri="{FF2B5EF4-FFF2-40B4-BE49-F238E27FC236}">
                  <a16:creationId xmlns:a16="http://schemas.microsoft.com/office/drawing/2014/main" id="{61004CFE-BA91-41DF-916A-F55416E42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3020"/>
              <a:ext cx="11" cy="10"/>
            </a:xfrm>
            <a:custGeom>
              <a:avLst/>
              <a:gdLst>
                <a:gd name="T0" fmla="*/ 0 w 11"/>
                <a:gd name="T1" fmla="*/ 1 h 10"/>
                <a:gd name="T2" fmla="*/ 2 w 11"/>
                <a:gd name="T3" fmla="*/ 10 h 10"/>
                <a:gd name="T4" fmla="*/ 11 w 11"/>
                <a:gd name="T5" fmla="*/ 9 h 10"/>
                <a:gd name="T6" fmla="*/ 9 w 11"/>
                <a:gd name="T7" fmla="*/ 0 h 10"/>
                <a:gd name="T8" fmla="*/ 0 w 11"/>
                <a:gd name="T9" fmla="*/ 1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0"/>
                <a:gd name="T17" fmla="*/ 11 w 11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0">
                  <a:moveTo>
                    <a:pt x="0" y="1"/>
                  </a:moveTo>
                  <a:lnTo>
                    <a:pt x="2" y="10"/>
                  </a:lnTo>
                  <a:lnTo>
                    <a:pt x="11" y="9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7" name="Freeform 115">
              <a:extLst>
                <a:ext uri="{FF2B5EF4-FFF2-40B4-BE49-F238E27FC236}">
                  <a16:creationId xmlns:a16="http://schemas.microsoft.com/office/drawing/2014/main" id="{622C1D63-6A3B-4B07-B4AA-7293ECBBD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" y="3012"/>
              <a:ext cx="11" cy="10"/>
            </a:xfrm>
            <a:custGeom>
              <a:avLst/>
              <a:gdLst>
                <a:gd name="T0" fmla="*/ 0 w 11"/>
                <a:gd name="T1" fmla="*/ 2 h 10"/>
                <a:gd name="T2" fmla="*/ 2 w 11"/>
                <a:gd name="T3" fmla="*/ 10 h 10"/>
                <a:gd name="T4" fmla="*/ 11 w 11"/>
                <a:gd name="T5" fmla="*/ 8 h 10"/>
                <a:gd name="T6" fmla="*/ 9 w 11"/>
                <a:gd name="T7" fmla="*/ 0 h 10"/>
                <a:gd name="T8" fmla="*/ 0 w 11"/>
                <a:gd name="T9" fmla="*/ 2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0"/>
                <a:gd name="T17" fmla="*/ 11 w 11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0">
                  <a:moveTo>
                    <a:pt x="0" y="2"/>
                  </a:moveTo>
                  <a:lnTo>
                    <a:pt x="2" y="10"/>
                  </a:lnTo>
                  <a:lnTo>
                    <a:pt x="11" y="8"/>
                  </a:lnTo>
                  <a:lnTo>
                    <a:pt x="9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8" name="Freeform 116">
              <a:extLst>
                <a:ext uri="{FF2B5EF4-FFF2-40B4-BE49-F238E27FC236}">
                  <a16:creationId xmlns:a16="http://schemas.microsoft.com/office/drawing/2014/main" id="{E1F6E310-FE3F-46BB-BAF2-B0EE94976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3005"/>
              <a:ext cx="12" cy="10"/>
            </a:xfrm>
            <a:custGeom>
              <a:avLst/>
              <a:gdLst>
                <a:gd name="T0" fmla="*/ 0 w 12"/>
                <a:gd name="T1" fmla="*/ 1 h 10"/>
                <a:gd name="T2" fmla="*/ 3 w 12"/>
                <a:gd name="T3" fmla="*/ 10 h 10"/>
                <a:gd name="T4" fmla="*/ 12 w 12"/>
                <a:gd name="T5" fmla="*/ 7 h 10"/>
                <a:gd name="T6" fmla="*/ 9 w 12"/>
                <a:gd name="T7" fmla="*/ 0 h 10"/>
                <a:gd name="T8" fmla="*/ 0 w 12"/>
                <a:gd name="T9" fmla="*/ 1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0"/>
                <a:gd name="T17" fmla="*/ 12 w 12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0">
                  <a:moveTo>
                    <a:pt x="0" y="1"/>
                  </a:moveTo>
                  <a:lnTo>
                    <a:pt x="3" y="10"/>
                  </a:lnTo>
                  <a:lnTo>
                    <a:pt x="12" y="7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9" name="Freeform 117">
              <a:extLst>
                <a:ext uri="{FF2B5EF4-FFF2-40B4-BE49-F238E27FC236}">
                  <a16:creationId xmlns:a16="http://schemas.microsoft.com/office/drawing/2014/main" id="{D6C2A630-1B9D-4348-97C0-1AB4C00E1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" y="2996"/>
              <a:ext cx="12" cy="11"/>
            </a:xfrm>
            <a:custGeom>
              <a:avLst/>
              <a:gdLst>
                <a:gd name="T0" fmla="*/ 0 w 12"/>
                <a:gd name="T1" fmla="*/ 2 h 11"/>
                <a:gd name="T2" fmla="*/ 3 w 12"/>
                <a:gd name="T3" fmla="*/ 11 h 11"/>
                <a:gd name="T4" fmla="*/ 12 w 12"/>
                <a:gd name="T5" fmla="*/ 9 h 11"/>
                <a:gd name="T6" fmla="*/ 9 w 12"/>
                <a:gd name="T7" fmla="*/ 0 h 11"/>
                <a:gd name="T8" fmla="*/ 0 w 12"/>
                <a:gd name="T9" fmla="*/ 2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1"/>
                <a:gd name="T17" fmla="*/ 12 w 12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1">
                  <a:moveTo>
                    <a:pt x="0" y="2"/>
                  </a:moveTo>
                  <a:lnTo>
                    <a:pt x="3" y="11"/>
                  </a:lnTo>
                  <a:lnTo>
                    <a:pt x="12" y="9"/>
                  </a:lnTo>
                  <a:lnTo>
                    <a:pt x="9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0" name="Freeform 118">
              <a:extLst>
                <a:ext uri="{FF2B5EF4-FFF2-40B4-BE49-F238E27FC236}">
                  <a16:creationId xmlns:a16="http://schemas.microsoft.com/office/drawing/2014/main" id="{6E3E801E-6506-4C5E-9EFF-6CE8BBC7E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" y="2971"/>
              <a:ext cx="72" cy="56"/>
            </a:xfrm>
            <a:custGeom>
              <a:avLst/>
              <a:gdLst>
                <a:gd name="T0" fmla="*/ 12 w 72"/>
                <a:gd name="T1" fmla="*/ 56 h 56"/>
                <a:gd name="T2" fmla="*/ 15 w 72"/>
                <a:gd name="T3" fmla="*/ 26 h 56"/>
                <a:gd name="T4" fmla="*/ 0 w 72"/>
                <a:gd name="T5" fmla="*/ 0 h 56"/>
                <a:gd name="T6" fmla="*/ 72 w 72"/>
                <a:gd name="T7" fmla="*/ 13 h 56"/>
                <a:gd name="T8" fmla="*/ 12 w 72"/>
                <a:gd name="T9" fmla="*/ 56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56"/>
                <a:gd name="T17" fmla="*/ 72 w 72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56">
                  <a:moveTo>
                    <a:pt x="12" y="56"/>
                  </a:moveTo>
                  <a:lnTo>
                    <a:pt x="15" y="26"/>
                  </a:lnTo>
                  <a:lnTo>
                    <a:pt x="0" y="0"/>
                  </a:lnTo>
                  <a:lnTo>
                    <a:pt x="72" y="13"/>
                  </a:lnTo>
                  <a:lnTo>
                    <a:pt x="1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1" name="Group 12">
            <a:extLst>
              <a:ext uri="{FF2B5EF4-FFF2-40B4-BE49-F238E27FC236}">
                <a16:creationId xmlns:a16="http://schemas.microsoft.com/office/drawing/2014/main" id="{5FC93D92-ED54-4B30-A92B-EFB6AD75AF50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782638"/>
            <a:ext cx="1701800" cy="3516312"/>
            <a:chOff x="685800" y="609600"/>
            <a:chExt cx="2667000" cy="6248400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B2D9417D-B9F2-4CF1-8886-CD0B3FD3B51D}"/>
                </a:ext>
              </a:extLst>
            </p:cNvPr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58E75D1-E34E-4993-B6CE-83CFCF78B161}"/>
                </a:ext>
              </a:extLst>
            </p:cNvPr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1">
            <a:extLst>
              <a:ext uri="{FF2B5EF4-FFF2-40B4-BE49-F238E27FC236}">
                <a16:creationId xmlns:a16="http://schemas.microsoft.com/office/drawing/2014/main" id="{3C43D2A5-ACA1-4D8D-BA52-D1DFD70FA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941388"/>
            <a:ext cx="1687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500" b="1">
                <a:solidFill>
                  <a:srgbClr val="FF0000"/>
                </a:solidFill>
                <a:ea typeface="MS PGothic" panose="020B0600070205080204" pitchFamily="34" charset="-128"/>
              </a:rPr>
              <a:t>“</a:t>
            </a:r>
            <a:r>
              <a:rPr lang="en-US" altLang="ja-JP" sz="1500" b="1">
                <a:solidFill>
                  <a:srgbClr val="FF0000"/>
                </a:solidFill>
                <a:ea typeface="MS PGothic" panose="020B0600070205080204" pitchFamily="34" charset="-128"/>
              </a:rPr>
              <a:t>Graceful Close</a:t>
            </a:r>
            <a:r>
              <a:rPr lang="ja-JP" altLang="en-US" sz="1500" b="1">
                <a:solidFill>
                  <a:srgbClr val="FF0000"/>
                </a:solidFill>
                <a:ea typeface="MS PGothic" panose="020B0600070205080204" pitchFamily="34" charset="-128"/>
              </a:rPr>
              <a:t>”</a:t>
            </a:r>
            <a:endParaRPr lang="en-US" altLang="en-US" sz="1500" b="1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grpSp>
        <p:nvGrpSpPr>
          <p:cNvPr id="29698" name="Group 2">
            <a:extLst>
              <a:ext uri="{FF2B5EF4-FFF2-40B4-BE49-F238E27FC236}">
                <a16:creationId xmlns:a16="http://schemas.microsoft.com/office/drawing/2014/main" id="{51567493-5262-4F73-8F5F-26CB95FD8312}"/>
              </a:ext>
            </a:extLst>
          </p:cNvPr>
          <p:cNvGrpSpPr>
            <a:grpSpLocks/>
          </p:cNvGrpSpPr>
          <p:nvPr/>
        </p:nvGrpSpPr>
        <p:grpSpPr bwMode="auto">
          <a:xfrm>
            <a:off x="2235200" y="1311275"/>
            <a:ext cx="4170363" cy="3340100"/>
            <a:chOff x="908" y="777"/>
            <a:chExt cx="3503" cy="2805"/>
          </a:xfrm>
        </p:grpSpPr>
        <p:sp>
          <p:nvSpPr>
            <p:cNvPr id="29703" name="Rectangle 3">
              <a:extLst>
                <a:ext uri="{FF2B5EF4-FFF2-40B4-BE49-F238E27FC236}">
                  <a16:creationId xmlns:a16="http://schemas.microsoft.com/office/drawing/2014/main" id="{9F780741-A847-4D12-9A73-E31E0E52E1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842" y="2186"/>
              <a:ext cx="2469" cy="27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29704" name="Line 4">
              <a:extLst>
                <a:ext uri="{FF2B5EF4-FFF2-40B4-BE49-F238E27FC236}">
                  <a16:creationId xmlns:a16="http://schemas.microsoft.com/office/drawing/2014/main" id="{A031493D-5A9D-49E4-869D-799D69B48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8" y="1078"/>
              <a:ext cx="0" cy="2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5">
              <a:extLst>
                <a:ext uri="{FF2B5EF4-FFF2-40B4-BE49-F238E27FC236}">
                  <a16:creationId xmlns:a16="http://schemas.microsoft.com/office/drawing/2014/main" id="{FE95C631-7B71-47F5-8299-FA738ACFC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0" y="1102"/>
              <a:ext cx="0" cy="2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6">
              <a:extLst>
                <a:ext uri="{FF2B5EF4-FFF2-40B4-BE49-F238E27FC236}">
                  <a16:creationId xmlns:a16="http://schemas.microsoft.com/office/drawing/2014/main" id="{94F9A5EE-2441-42D2-9AC1-2FB4F0923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0" y="1734"/>
              <a:ext cx="1893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Line 7">
              <a:extLst>
                <a:ext uri="{FF2B5EF4-FFF2-40B4-BE49-F238E27FC236}">
                  <a16:creationId xmlns:a16="http://schemas.microsoft.com/office/drawing/2014/main" id="{601ABE0C-B69C-4348-A0D6-AA733E3CE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" y="3181"/>
              <a:ext cx="1897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Line 8">
              <a:extLst>
                <a:ext uri="{FF2B5EF4-FFF2-40B4-BE49-F238E27FC236}">
                  <a16:creationId xmlns:a16="http://schemas.microsoft.com/office/drawing/2014/main" id="{216597FC-0D0F-47BA-8B8A-4902E0F6F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5" y="2770"/>
              <a:ext cx="189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Line 9">
              <a:extLst>
                <a:ext uri="{FF2B5EF4-FFF2-40B4-BE49-F238E27FC236}">
                  <a16:creationId xmlns:a16="http://schemas.microsoft.com/office/drawing/2014/main" id="{0B02ED54-20C6-4238-A731-A60E80E04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6" y="1390"/>
              <a:ext cx="1888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Rectangle 10">
              <a:extLst>
                <a:ext uri="{FF2B5EF4-FFF2-40B4-BE49-F238E27FC236}">
                  <a16:creationId xmlns:a16="http://schemas.microsoft.com/office/drawing/2014/main" id="{77928B50-9881-4929-8991-4752AF096F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9160">
              <a:off x="2448" y="1277"/>
              <a:ext cx="1097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275" dirty="0"/>
                <a:t>FIN, </a:t>
              </a:r>
              <a:r>
                <a:rPr lang="en-US" altLang="en-US" sz="1275" dirty="0" err="1"/>
                <a:t>seq</a:t>
              </a:r>
              <a:r>
                <a:rPr lang="en-US" altLang="en-US" sz="1275" dirty="0"/>
                <a:t> = 5086</a:t>
              </a:r>
            </a:p>
          </p:txBody>
        </p:sp>
        <p:sp>
          <p:nvSpPr>
            <p:cNvPr id="207884" name="Rectangle 11">
              <a:extLst>
                <a:ext uri="{FF2B5EF4-FFF2-40B4-BE49-F238E27FC236}">
                  <a16:creationId xmlns:a16="http://schemas.microsoft.com/office/drawing/2014/main" id="{26EA3594-9EE3-4C63-AEA2-AE815181EC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95597">
              <a:off x="2553" y="1658"/>
              <a:ext cx="807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275"/>
                <a:t>Ack = 5087</a:t>
              </a:r>
            </a:p>
          </p:txBody>
        </p:sp>
        <p:sp>
          <p:nvSpPr>
            <p:cNvPr id="29712" name="Line 12">
              <a:extLst>
                <a:ext uri="{FF2B5EF4-FFF2-40B4-BE49-F238E27FC236}">
                  <a16:creationId xmlns:a16="http://schemas.microsoft.com/office/drawing/2014/main" id="{5EBDFE6D-CAB7-4DD4-B9AF-C4BCF75BD5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6" y="2062"/>
              <a:ext cx="190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Rectangle 13">
              <a:extLst>
                <a:ext uri="{FF2B5EF4-FFF2-40B4-BE49-F238E27FC236}">
                  <a16:creationId xmlns:a16="http://schemas.microsoft.com/office/drawing/2014/main" id="{7B222000-54C3-48CE-8DD7-A442A5ACB5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88616">
              <a:off x="2221" y="1954"/>
              <a:ext cx="181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275"/>
                <a:t>Data, seq. = 303, Ack=5087</a:t>
              </a:r>
            </a:p>
          </p:txBody>
        </p:sp>
        <p:sp>
          <p:nvSpPr>
            <p:cNvPr id="207887" name="Rectangle 14">
              <a:extLst>
                <a:ext uri="{FF2B5EF4-FFF2-40B4-BE49-F238E27FC236}">
                  <a16:creationId xmlns:a16="http://schemas.microsoft.com/office/drawing/2014/main" id="{B8E43585-5864-47EC-A95D-325CF434B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" y="2056"/>
              <a:ext cx="123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350" dirty="0"/>
                <a:t>Deliver 150 bytes</a:t>
              </a:r>
            </a:p>
          </p:txBody>
        </p:sp>
        <p:sp>
          <p:nvSpPr>
            <p:cNvPr id="207888" name="Rectangle 15">
              <a:extLst>
                <a:ext uri="{FF2B5EF4-FFF2-40B4-BE49-F238E27FC236}">
                  <a16:creationId xmlns:a16="http://schemas.microsoft.com/office/drawing/2014/main" id="{0CDDD050-08D4-4B43-9588-965798CFB8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068123">
              <a:off x="2120" y="2729"/>
              <a:ext cx="178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275"/>
                <a:t>FIN, seq. =453, Ack = 5087</a:t>
              </a:r>
            </a:p>
          </p:txBody>
        </p:sp>
        <p:sp>
          <p:nvSpPr>
            <p:cNvPr id="207889" name="Rectangle 16">
              <a:extLst>
                <a:ext uri="{FF2B5EF4-FFF2-40B4-BE49-F238E27FC236}">
                  <a16:creationId xmlns:a16="http://schemas.microsoft.com/office/drawing/2014/main" id="{B5EFCF10-DC93-4CF0-AD3D-1E7D15D4EC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66901">
              <a:off x="3202" y="3191"/>
              <a:ext cx="72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275"/>
                <a:t>Ack = 454</a:t>
              </a:r>
            </a:p>
          </p:txBody>
        </p:sp>
        <p:sp>
          <p:nvSpPr>
            <p:cNvPr id="207890" name="Text Box 17">
              <a:extLst>
                <a:ext uri="{FF2B5EF4-FFF2-40B4-BE49-F238E27FC236}">
                  <a16:creationId xmlns:a16="http://schemas.microsoft.com/office/drawing/2014/main" id="{B1055A79-06B4-43A6-AA23-141491A70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" y="777"/>
              <a:ext cx="58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350"/>
                <a:t>Host A</a:t>
              </a:r>
            </a:p>
          </p:txBody>
        </p:sp>
        <p:sp>
          <p:nvSpPr>
            <p:cNvPr id="207891" name="Text Box 18">
              <a:extLst>
                <a:ext uri="{FF2B5EF4-FFF2-40B4-BE49-F238E27FC236}">
                  <a16:creationId xmlns:a16="http://schemas.microsoft.com/office/drawing/2014/main" id="{A04C4B95-B0D8-43C7-AD5D-6C89EF117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0" y="818"/>
              <a:ext cx="59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350"/>
                <a:t>Host B</a:t>
              </a:r>
            </a:p>
          </p:txBody>
        </p:sp>
        <p:sp>
          <p:nvSpPr>
            <p:cNvPr id="29719" name="Line 19">
              <a:extLst>
                <a:ext uri="{FF2B5EF4-FFF2-40B4-BE49-F238E27FC236}">
                  <a16:creationId xmlns:a16="http://schemas.microsoft.com/office/drawing/2014/main" id="{173CC85F-341C-489A-8584-6AB34ACEF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2339"/>
              <a:ext cx="1897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3" name="Rectangle 20">
              <a:extLst>
                <a:ext uri="{FF2B5EF4-FFF2-40B4-BE49-F238E27FC236}">
                  <a16:creationId xmlns:a16="http://schemas.microsoft.com/office/drawing/2014/main" id="{292E9B2A-B17E-434A-8880-51650A0467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38988">
              <a:off x="2982" y="2318"/>
              <a:ext cx="73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275"/>
                <a:t>Ack = 453</a:t>
              </a:r>
            </a:p>
          </p:txBody>
        </p:sp>
      </p:grpSp>
      <p:sp>
        <p:nvSpPr>
          <p:cNvPr id="29699" name="Rectangle 21">
            <a:extLst>
              <a:ext uri="{FF2B5EF4-FFF2-40B4-BE49-F238E27FC236}">
                <a16:creationId xmlns:a16="http://schemas.microsoft.com/office/drawing/2014/main" id="{0291CB90-4E25-44B8-A56A-83671A267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TCP Connection Closing</a:t>
            </a:r>
          </a:p>
        </p:txBody>
      </p:sp>
      <p:sp>
        <p:nvSpPr>
          <p:cNvPr id="29700" name="Line 9">
            <a:extLst>
              <a:ext uri="{FF2B5EF4-FFF2-40B4-BE49-F238E27FC236}">
                <a16:creationId xmlns:a16="http://schemas.microsoft.com/office/drawing/2014/main" id="{E2701D7A-58D6-493A-B8DA-6167615C54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4513" y="3170238"/>
            <a:ext cx="20637" cy="1216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701" name="Straight Connector 2">
            <a:extLst>
              <a:ext uri="{FF2B5EF4-FFF2-40B4-BE49-F238E27FC236}">
                <a16:creationId xmlns:a16="http://schemas.microsoft.com/office/drawing/2014/main" id="{025EAA10-2D91-4714-9461-D00CB7804D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81313" y="3182938"/>
            <a:ext cx="4476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sp>
        <p:nvSpPr>
          <p:cNvPr id="29702" name="TextBox 4">
            <a:extLst>
              <a:ext uri="{FF2B5EF4-FFF2-40B4-BE49-F238E27FC236}">
                <a16:creationId xmlns:a16="http://schemas.microsoft.com/office/drawing/2014/main" id="{5EF2EF1B-A2DB-42B7-8AEC-CC8756736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3360738"/>
            <a:ext cx="1381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TIME-WAIT</a:t>
            </a:r>
          </a:p>
          <a:p>
            <a:r>
              <a:rPr lang="en-US" altLang="en-US"/>
              <a:t>(2 MSL)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5AA84FA-A868-4DBD-9C17-D7FF6F1C31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04.03.03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7410" name="Picture 6">
            <a:extLst>
              <a:ext uri="{FF2B5EF4-FFF2-40B4-BE49-F238E27FC236}">
                <a16:creationId xmlns:a16="http://schemas.microsoft.com/office/drawing/2014/main" id="{780976C4-33FD-4DEB-A53C-40DD85790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031D31D7-76C3-4471-BFC0-C9002E5F9A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TCP Flow Control and Data Transfer 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7">
            <a:extLst>
              <a:ext uri="{FF2B5EF4-FFF2-40B4-BE49-F238E27FC236}">
                <a16:creationId xmlns:a16="http://schemas.microsoft.com/office/drawing/2014/main" id="{76B1673C-EBF1-4E37-9A15-D68B6DED1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81275" y="92075"/>
            <a:ext cx="5419725" cy="765175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UDP</a:t>
            </a:r>
          </a:p>
        </p:txBody>
      </p:sp>
      <p:sp>
        <p:nvSpPr>
          <p:cNvPr id="140290" name="Rectangle 68">
            <a:extLst>
              <a:ext uri="{FF2B5EF4-FFF2-40B4-BE49-F238E27FC236}">
                <a16:creationId xmlns:a16="http://schemas.microsoft.com/office/drawing/2014/main" id="{9BB8D26C-ECC5-46C3-9A11-AE4895547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92400" y="1085850"/>
            <a:ext cx="5994400" cy="3513138"/>
          </a:xfrm>
        </p:spPr>
        <p:txBody>
          <a:bodyPr/>
          <a:lstStyle/>
          <a:p>
            <a:pPr eaLnBrk="1" hangingPunct="1"/>
            <a:r>
              <a:rPr lang="en-US" altLang="en-US" sz="1800">
                <a:ea typeface="MS PGothic" panose="020B0600070205080204" pitchFamily="34" charset="-128"/>
              </a:rPr>
              <a:t>Best effort datagram service</a:t>
            </a:r>
          </a:p>
          <a:p>
            <a:pPr eaLnBrk="1" hangingPunct="1"/>
            <a:r>
              <a:rPr lang="en-US" altLang="en-US" sz="1800">
                <a:ea typeface="MS PGothic" panose="020B0600070205080204" pitchFamily="34" charset="-128"/>
              </a:rPr>
              <a:t>Multiplexing enables sharing of IP datagram service</a:t>
            </a:r>
          </a:p>
          <a:p>
            <a:pPr eaLnBrk="1" hangingPunct="1"/>
            <a:r>
              <a:rPr lang="en-US" altLang="en-US" sz="1800">
                <a:ea typeface="MS PGothic" panose="020B0600070205080204" pitchFamily="34" charset="-128"/>
              </a:rPr>
              <a:t>Simple transmitter &amp; receiver</a:t>
            </a:r>
          </a:p>
          <a:p>
            <a:pPr lvl="1" eaLnBrk="1" hangingPunct="1"/>
            <a:r>
              <a:rPr lang="en-US" altLang="en-US" sz="1600">
                <a:ea typeface="MS PGothic" panose="020B0600070205080204" pitchFamily="34" charset="-128"/>
              </a:rPr>
              <a:t>Connectionless: no handshaking &amp; no connection state</a:t>
            </a:r>
          </a:p>
          <a:p>
            <a:pPr lvl="1" eaLnBrk="1" hangingPunct="1"/>
            <a:r>
              <a:rPr lang="en-US" altLang="en-US" sz="1600">
                <a:ea typeface="MS PGothic" panose="020B0600070205080204" pitchFamily="34" charset="-128"/>
              </a:rPr>
              <a:t>Low header overhead</a:t>
            </a:r>
          </a:p>
          <a:p>
            <a:pPr lvl="1" eaLnBrk="1" hangingPunct="1"/>
            <a:r>
              <a:rPr lang="en-US" altLang="en-US" sz="1600">
                <a:ea typeface="MS PGothic" panose="020B0600070205080204" pitchFamily="34" charset="-128"/>
              </a:rPr>
              <a:t>No flow control, no error control, no congestion control</a:t>
            </a:r>
          </a:p>
          <a:p>
            <a:pPr lvl="1" eaLnBrk="1" hangingPunct="1"/>
            <a:r>
              <a:rPr lang="en-US" altLang="en-US" sz="1600">
                <a:ea typeface="MS PGothic" panose="020B0600070205080204" pitchFamily="34" charset="-128"/>
              </a:rPr>
              <a:t>UDP datagrams can be lost or out-of-order</a:t>
            </a:r>
          </a:p>
          <a:p>
            <a:pPr eaLnBrk="1" hangingPunct="1"/>
            <a:r>
              <a:rPr lang="en-US" altLang="en-US" sz="1800">
                <a:ea typeface="MS PGothic" panose="020B0600070205080204" pitchFamily="34" charset="-128"/>
              </a:rPr>
              <a:t>Applications</a:t>
            </a:r>
          </a:p>
          <a:p>
            <a:pPr lvl="1" eaLnBrk="1" hangingPunct="1"/>
            <a:r>
              <a:rPr lang="en-US" altLang="en-US" sz="1600">
                <a:ea typeface="MS PGothic" panose="020B0600070205080204" pitchFamily="34" charset="-128"/>
              </a:rPr>
              <a:t>multimedia (e.g. RTP)</a:t>
            </a:r>
          </a:p>
          <a:p>
            <a:pPr lvl="1" eaLnBrk="1" hangingPunct="1"/>
            <a:r>
              <a:rPr lang="en-US" altLang="en-US" sz="1600">
                <a:ea typeface="MS PGothic" panose="020B0600070205080204" pitchFamily="34" charset="-128"/>
              </a:rPr>
              <a:t>network services (e.g. DNS, RIP, SNMP)</a:t>
            </a:r>
          </a:p>
          <a:p>
            <a:pPr eaLnBrk="1" hangingPunct="1"/>
            <a:endParaRPr lang="en-US" altLang="en-US" sz="1900">
              <a:ea typeface="MS PGothic" panose="020B0600070205080204" pitchFamily="34" charset="-128"/>
            </a:endParaRPr>
          </a:p>
        </p:txBody>
      </p:sp>
      <p:grpSp>
        <p:nvGrpSpPr>
          <p:cNvPr id="19459" name="Group 12">
            <a:extLst>
              <a:ext uri="{FF2B5EF4-FFF2-40B4-BE49-F238E27FC236}">
                <a16:creationId xmlns:a16="http://schemas.microsoft.com/office/drawing/2014/main" id="{30831A69-2858-4D08-9D6E-28F5E3C35C01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782638"/>
            <a:ext cx="1701800" cy="351631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F928CB3-6377-40A3-93C8-DC557B1C897C}"/>
                </a:ext>
              </a:extLst>
            </p:cNvPr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DD5B25-DE72-4532-95AA-06D86D3A3D12}"/>
                </a:ext>
              </a:extLst>
            </p:cNvPr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60388BA-7E5D-4DE6-8714-1671239BE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92075"/>
            <a:ext cx="5410200" cy="765175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TCP Flow Control </a:t>
            </a:r>
          </a:p>
        </p:txBody>
      </p:sp>
      <p:sp>
        <p:nvSpPr>
          <p:cNvPr id="162819" name="Rectangle 4">
            <a:extLst>
              <a:ext uri="{FF2B5EF4-FFF2-40B4-BE49-F238E27FC236}">
                <a16:creationId xmlns:a16="http://schemas.microsoft.com/office/drawing/2014/main" id="{253E89A5-716A-4DCD-A676-6738027582A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05113" y="1695450"/>
            <a:ext cx="5842000" cy="1677988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altLang="en-US" sz="1950" b="1" dirty="0">
                <a:ea typeface="ＭＳ Ｐゴシック" charset="-128"/>
              </a:rPr>
              <a:t>TCP Data Transfer 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en-US" sz="1950" dirty="0">
                <a:ea typeface="ＭＳ Ｐゴシック" charset="-128"/>
              </a:rPr>
              <a:t>Selective Repeat ARQ with Positive ACK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en-US" sz="1950" dirty="0">
                <a:ea typeface="ＭＳ Ｐゴシック" charset="-128"/>
              </a:rPr>
              <a:t>Window slides a byte basis instead packet basis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en-US" sz="1950" dirty="0">
                <a:ea typeface="ＭＳ Ｐゴシック" charset="-128"/>
              </a:rPr>
              <a:t>Dynamically advertising the window size</a:t>
            </a:r>
          </a:p>
        </p:txBody>
      </p:sp>
      <p:grpSp>
        <p:nvGrpSpPr>
          <p:cNvPr id="19459" name="Group 12">
            <a:extLst>
              <a:ext uri="{FF2B5EF4-FFF2-40B4-BE49-F238E27FC236}">
                <a16:creationId xmlns:a16="http://schemas.microsoft.com/office/drawing/2014/main" id="{8638DD52-1B14-46C6-83FA-30D660085608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782638"/>
            <a:ext cx="1701800" cy="3516312"/>
            <a:chOff x="685800" y="609600"/>
            <a:chExt cx="2667000" cy="62484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7214094-3965-46A3-ACEA-4329BE918154}"/>
                </a:ext>
              </a:extLst>
            </p:cNvPr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066F1B8-3A8F-4690-BEA6-015188914B1B}"/>
                </a:ext>
              </a:extLst>
            </p:cNvPr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5" name="Group 4">
            <a:extLst>
              <a:ext uri="{FF2B5EF4-FFF2-40B4-BE49-F238E27FC236}">
                <a16:creationId xmlns:a16="http://schemas.microsoft.com/office/drawing/2014/main" id="{47182F07-A126-4434-9BE1-FF8862944219}"/>
              </a:ext>
            </a:extLst>
          </p:cNvPr>
          <p:cNvGrpSpPr>
            <a:grpSpLocks/>
          </p:cNvGrpSpPr>
          <p:nvPr/>
        </p:nvGrpSpPr>
        <p:grpSpPr bwMode="auto">
          <a:xfrm>
            <a:off x="1282700" y="403225"/>
            <a:ext cx="6653213" cy="4129088"/>
            <a:chOff x="83" y="373"/>
            <a:chExt cx="5587" cy="3468"/>
          </a:xfrm>
        </p:grpSpPr>
        <p:sp>
          <p:nvSpPr>
            <p:cNvPr id="21506" name="Rectangle 5">
              <a:extLst>
                <a:ext uri="{FF2B5EF4-FFF2-40B4-BE49-F238E27FC236}">
                  <a16:creationId xmlns:a16="http://schemas.microsoft.com/office/drawing/2014/main" id="{5735E60B-B240-47B5-A32E-C98A38F9A5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262" y="2112"/>
              <a:ext cx="3153" cy="27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191492" name="Text Box 6">
              <a:extLst>
                <a:ext uri="{FF2B5EF4-FFF2-40B4-BE49-F238E27FC236}">
                  <a16:creationId xmlns:a16="http://schemas.microsoft.com/office/drawing/2014/main" id="{B8196D67-1BBF-4B1B-851D-F9E21F6C0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" y="2388"/>
              <a:ext cx="1325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>
                  <a:latin typeface="Courier New" panose="02070309020205020404" pitchFamily="49" charset="0"/>
                  <a:ea typeface="MS PGothic" panose="020B0600070205080204" pitchFamily="34" charset="-128"/>
                </a:rPr>
                <a:t>accept </a:t>
              </a:r>
              <a:r>
                <a:rPr lang="en-US" altLang="en-US" sz="1300">
                  <a:ea typeface="MS PGothic" panose="020B0600070205080204" pitchFamily="34" charset="-128"/>
                </a:rPr>
                <a:t>returns</a:t>
              </a:r>
              <a:endParaRPr lang="en-US" altLang="en-US" sz="13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>
                  <a:latin typeface="Courier New" panose="02070309020205020404" pitchFamily="49" charset="0"/>
                  <a:ea typeface="MS PGothic" panose="020B0600070205080204" pitchFamily="34" charset="-128"/>
                </a:rPr>
                <a:t>read </a:t>
              </a:r>
              <a:r>
                <a:rPr lang="en-US" altLang="en-US" sz="1300">
                  <a:ea typeface="MS PGothic" panose="020B0600070205080204" pitchFamily="34" charset="-128"/>
                </a:rPr>
                <a:t>(blocks)</a:t>
              </a:r>
              <a:endParaRPr lang="en-US" altLang="en-US" sz="13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191493" name="Text Box 7">
              <a:extLst>
                <a:ext uri="{FF2B5EF4-FFF2-40B4-BE49-F238E27FC236}">
                  <a16:creationId xmlns:a16="http://schemas.microsoft.com/office/drawing/2014/main" id="{1B756E7A-6E40-45EC-85BE-7515D942D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76"/>
              <a:ext cx="13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>
                  <a:latin typeface="Courier New" panose="02070309020205020404" pitchFamily="49" charset="0"/>
                  <a:ea typeface="MS PGothic" panose="020B0600070205080204" pitchFamily="34" charset="-128"/>
                </a:rPr>
                <a:t>read </a:t>
              </a:r>
              <a:r>
                <a:rPr lang="en-US" altLang="en-US" sz="1300">
                  <a:ea typeface="MS PGothic" panose="020B0600070205080204" pitchFamily="34" charset="-128"/>
                </a:rPr>
                <a:t>returns</a:t>
              </a:r>
              <a:endParaRPr lang="en-US" altLang="en-US" sz="13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191494" name="Text Box 8">
              <a:extLst>
                <a:ext uri="{FF2B5EF4-FFF2-40B4-BE49-F238E27FC236}">
                  <a16:creationId xmlns:a16="http://schemas.microsoft.com/office/drawing/2014/main" id="{EB173D28-5795-4EAC-B99D-0ADC687CD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2" y="3208"/>
              <a:ext cx="1325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350">
                  <a:latin typeface="Courier New" charset="0"/>
                </a:rPr>
                <a:t>write</a:t>
              </a:r>
            </a:p>
            <a:p>
              <a:pPr>
                <a:defRPr/>
              </a:pPr>
              <a:r>
                <a:rPr lang="en-US" altLang="en-US" sz="1350">
                  <a:latin typeface="Courier New" charset="0"/>
                </a:rPr>
                <a:t>read </a:t>
              </a:r>
              <a:r>
                <a:rPr lang="en-US" altLang="en-US" sz="1350"/>
                <a:t>(blocks)</a:t>
              </a:r>
            </a:p>
          </p:txBody>
        </p:sp>
        <p:sp>
          <p:nvSpPr>
            <p:cNvPr id="21510" name="Line 9">
              <a:extLst>
                <a:ext uri="{FF2B5EF4-FFF2-40B4-BE49-F238E27FC236}">
                  <a16:creationId xmlns:a16="http://schemas.microsoft.com/office/drawing/2014/main" id="{0C01E867-43A4-4324-BC3B-28DF10E38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0" y="637"/>
              <a:ext cx="1" cy="320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Line 10">
              <a:extLst>
                <a:ext uri="{FF2B5EF4-FFF2-40B4-BE49-F238E27FC236}">
                  <a16:creationId xmlns:a16="http://schemas.microsoft.com/office/drawing/2014/main" id="{E3F589BF-6504-49BC-BC9A-451F286CE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635"/>
              <a:ext cx="1" cy="320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497" name="Rectangle 11">
              <a:extLst>
                <a:ext uri="{FF2B5EF4-FFF2-40B4-BE49-F238E27FC236}">
                  <a16:creationId xmlns:a16="http://schemas.microsoft.com/office/drawing/2014/main" id="{C4831F70-E557-4927-9910-DF5B49BDD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430"/>
              <a:ext cx="84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Host A (client)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91498" name="Rectangle 12">
              <a:extLst>
                <a:ext uri="{FF2B5EF4-FFF2-40B4-BE49-F238E27FC236}">
                  <a16:creationId xmlns:a16="http://schemas.microsoft.com/office/drawing/2014/main" id="{3DFEA29C-45F7-4B2D-8022-B7BF767F0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373"/>
              <a:ext cx="92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Host B (server)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21514" name="Line 13">
              <a:extLst>
                <a:ext uri="{FF2B5EF4-FFF2-40B4-BE49-F238E27FC236}">
                  <a16:creationId xmlns:a16="http://schemas.microsoft.com/office/drawing/2014/main" id="{C98E6508-917E-461B-A6C4-5EF724C38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7" y="1053"/>
              <a:ext cx="2674" cy="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500" name="Rectangle 14">
              <a:extLst>
                <a:ext uri="{FF2B5EF4-FFF2-40B4-BE49-F238E27FC236}">
                  <a16:creationId xmlns:a16="http://schemas.microsoft.com/office/drawing/2014/main" id="{A0E47880-9723-4B3D-81EF-06186AD36A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0000">
              <a:off x="2059" y="969"/>
              <a:ext cx="105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C00000"/>
                  </a:solidFill>
                  <a:ea typeface="MS PGothic" panose="020B0600070205080204" pitchFamily="34" charset="-128"/>
                </a:rPr>
                <a:t>SYN</a:t>
              </a: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, Seq_no = x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21516" name="Line 15">
              <a:extLst>
                <a:ext uri="{FF2B5EF4-FFF2-40B4-BE49-F238E27FC236}">
                  <a16:creationId xmlns:a16="http://schemas.microsoft.com/office/drawing/2014/main" id="{2CFC9F78-D3E0-41A4-AE52-775AF3FC7F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2" y="1621"/>
              <a:ext cx="2697" cy="3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16">
              <a:extLst>
                <a:ext uri="{FF2B5EF4-FFF2-40B4-BE49-F238E27FC236}">
                  <a16:creationId xmlns:a16="http://schemas.microsoft.com/office/drawing/2014/main" id="{8377DCED-5043-443E-94E0-5F80EEA83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" y="2104"/>
              <a:ext cx="2658" cy="4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503" name="Rectangle 17">
              <a:extLst>
                <a:ext uri="{FF2B5EF4-FFF2-40B4-BE49-F238E27FC236}">
                  <a16:creationId xmlns:a16="http://schemas.microsoft.com/office/drawing/2014/main" id="{18DB3600-3275-42EA-A890-3AE9173E86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060000">
              <a:off x="1693" y="1552"/>
              <a:ext cx="2308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C00000"/>
                  </a:solidFill>
                  <a:ea typeface="MS PGothic" panose="020B0600070205080204" pitchFamily="34" charset="-128"/>
                </a:rPr>
                <a:t>SYN</a:t>
              </a: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, Seq_no = y, </a:t>
              </a:r>
              <a:r>
                <a:rPr lang="en-US" altLang="en-US" sz="1200">
                  <a:solidFill>
                    <a:srgbClr val="C00000"/>
                  </a:solidFill>
                  <a:ea typeface="MS PGothic" panose="020B0600070205080204" pitchFamily="34" charset="-128"/>
                </a:rPr>
                <a:t>ACK</a:t>
              </a: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, Ack_no = x+1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91504" name="Rectangle 18">
              <a:extLst>
                <a:ext uri="{FF2B5EF4-FFF2-40B4-BE49-F238E27FC236}">
                  <a16:creationId xmlns:a16="http://schemas.microsoft.com/office/drawing/2014/main" id="{14311C0B-C75D-4374-80AF-BF3A8877AD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60000">
              <a:off x="1827" y="2134"/>
              <a:ext cx="211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Seq_no = x+1, ACK, Ack_no = y+1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91505" name="Text Box 19">
              <a:extLst>
                <a:ext uri="{FF2B5EF4-FFF2-40B4-BE49-F238E27FC236}">
                  <a16:creationId xmlns:a16="http://schemas.microsoft.com/office/drawing/2014/main" id="{2A9161F2-0DC6-46FD-B01B-5E6225CFA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593"/>
              <a:ext cx="1225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350">
                  <a:latin typeface="Courier New" charset="0"/>
                </a:rPr>
                <a:t>socket</a:t>
              </a:r>
            </a:p>
            <a:p>
              <a:pPr>
                <a:defRPr/>
              </a:pPr>
              <a:r>
                <a:rPr lang="en-US" altLang="en-US" sz="1350">
                  <a:latin typeface="Courier New" charset="0"/>
                </a:rPr>
                <a:t>bind</a:t>
              </a:r>
            </a:p>
            <a:p>
              <a:pPr>
                <a:defRPr/>
              </a:pPr>
              <a:r>
                <a:rPr lang="en-US" altLang="en-US" sz="1350">
                  <a:latin typeface="Courier New" charset="0"/>
                </a:rPr>
                <a:t>listen</a:t>
              </a:r>
            </a:p>
            <a:p>
              <a:pPr>
                <a:defRPr/>
              </a:pPr>
              <a:r>
                <a:rPr lang="en-US" altLang="en-US" sz="1350">
                  <a:latin typeface="Courier New" charset="0"/>
                </a:rPr>
                <a:t>accept</a:t>
              </a:r>
              <a:r>
                <a:rPr lang="en-US" altLang="en-US" sz="1350">
                  <a:latin typeface="Times New Roman" charset="0"/>
                </a:rPr>
                <a:t> </a:t>
              </a:r>
              <a:r>
                <a:rPr lang="en-US" altLang="en-US" sz="1350"/>
                <a:t>(blocks)</a:t>
              </a:r>
            </a:p>
          </p:txBody>
        </p:sp>
        <p:sp>
          <p:nvSpPr>
            <p:cNvPr id="191506" name="Text Box 20">
              <a:extLst>
                <a:ext uri="{FF2B5EF4-FFF2-40B4-BE49-F238E27FC236}">
                  <a16:creationId xmlns:a16="http://schemas.microsoft.com/office/drawing/2014/main" id="{7AF1D017-5CE0-4C40-B2D2-FF07C5027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" y="929"/>
              <a:ext cx="1325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>
                  <a:latin typeface="Courier New" panose="02070309020205020404" pitchFamily="49" charset="0"/>
                  <a:ea typeface="MS PGothic" panose="020B0600070205080204" pitchFamily="34" charset="-128"/>
                </a:rPr>
                <a:t>socket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>
                  <a:latin typeface="Courier New" panose="02070309020205020404" pitchFamily="49" charset="0"/>
                  <a:ea typeface="MS PGothic" panose="020B0600070205080204" pitchFamily="34" charset="-128"/>
                </a:rPr>
                <a:t>connect </a:t>
              </a:r>
              <a:r>
                <a:rPr lang="en-US" altLang="en-US" sz="1300">
                  <a:ea typeface="MS PGothic" panose="020B0600070205080204" pitchFamily="34" charset="-128"/>
                </a:rPr>
                <a:t>(blocks)</a:t>
              </a:r>
              <a:endParaRPr lang="en-US" altLang="en-US" sz="13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191507" name="Text Box 21">
              <a:extLst>
                <a:ext uri="{FF2B5EF4-FFF2-40B4-BE49-F238E27FC236}">
                  <a16:creationId xmlns:a16="http://schemas.microsoft.com/office/drawing/2014/main" id="{C6FC44AB-2663-4CA4-BD82-FAF95EB97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" y="1781"/>
              <a:ext cx="13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>
                  <a:latin typeface="Courier New" panose="02070309020205020404" pitchFamily="49" charset="0"/>
                  <a:ea typeface="MS PGothic" panose="020B0600070205080204" pitchFamily="34" charset="-128"/>
                </a:rPr>
                <a:t>connect </a:t>
              </a:r>
              <a:r>
                <a:rPr lang="en-US" altLang="en-US" sz="1300">
                  <a:ea typeface="MS PGothic" panose="020B0600070205080204" pitchFamily="34" charset="-128"/>
                </a:rPr>
                <a:t>returns</a:t>
              </a:r>
              <a:endParaRPr lang="en-US" altLang="en-US" sz="13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21523" name="Line 22">
              <a:extLst>
                <a:ext uri="{FF2B5EF4-FFF2-40B4-BE49-F238E27FC236}">
                  <a16:creationId xmlns:a16="http://schemas.microsoft.com/office/drawing/2014/main" id="{8ADC9112-9F3F-4EC7-8EE4-B91E37A49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9" y="2564"/>
              <a:ext cx="2658" cy="4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23">
              <a:extLst>
                <a:ext uri="{FF2B5EF4-FFF2-40B4-BE49-F238E27FC236}">
                  <a16:creationId xmlns:a16="http://schemas.microsoft.com/office/drawing/2014/main" id="{891EAD74-78FC-4319-9283-42E20E8CE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3" y="3376"/>
              <a:ext cx="2697" cy="3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510" name="Text Box 24">
              <a:extLst>
                <a:ext uri="{FF2B5EF4-FFF2-40B4-BE49-F238E27FC236}">
                  <a16:creationId xmlns:a16="http://schemas.microsoft.com/office/drawing/2014/main" id="{A4BDBA84-C691-49AF-9CDA-D00B37FFC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" y="2286"/>
              <a:ext cx="1325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defRPr/>
              </a:pPr>
              <a:r>
                <a:rPr lang="en-US" altLang="en-US" sz="1350">
                  <a:latin typeface="Courier New" charset="0"/>
                </a:rPr>
                <a:t>write</a:t>
              </a:r>
            </a:p>
            <a:p>
              <a:pPr algn="r">
                <a:defRPr/>
              </a:pPr>
              <a:r>
                <a:rPr lang="en-US" altLang="en-US" sz="1350">
                  <a:latin typeface="Courier New" charset="0"/>
                </a:rPr>
                <a:t>read </a:t>
              </a:r>
              <a:r>
                <a:rPr lang="en-US" altLang="en-US" sz="1350"/>
                <a:t>(blocks)</a:t>
              </a:r>
            </a:p>
          </p:txBody>
        </p:sp>
        <p:sp>
          <p:nvSpPr>
            <p:cNvPr id="191511" name="Text Box 25">
              <a:extLst>
                <a:ext uri="{FF2B5EF4-FFF2-40B4-BE49-F238E27FC236}">
                  <a16:creationId xmlns:a16="http://schemas.microsoft.com/office/drawing/2014/main" id="{DD3EBE10-299E-443B-B664-955F33A56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3578"/>
              <a:ext cx="13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>
                <a:defRPr/>
              </a:pPr>
              <a:r>
                <a:rPr lang="en-US" altLang="en-US" sz="1350">
                  <a:latin typeface="Courier New" charset="0"/>
                </a:rPr>
                <a:t>read </a:t>
              </a:r>
              <a:r>
                <a:rPr lang="en-US" altLang="en-US" sz="1350"/>
                <a:t>returns</a:t>
              </a:r>
            </a:p>
          </p:txBody>
        </p:sp>
        <p:sp>
          <p:nvSpPr>
            <p:cNvPr id="191512" name="Text Box 26">
              <a:extLst>
                <a:ext uri="{FF2B5EF4-FFF2-40B4-BE49-F238E27FC236}">
                  <a16:creationId xmlns:a16="http://schemas.microsoft.com/office/drawing/2014/main" id="{D825100E-78AE-4408-99CC-B78A50CC2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7242">
              <a:off x="2404" y="2629"/>
              <a:ext cx="110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75">
                  <a:solidFill>
                    <a:srgbClr val="000000"/>
                  </a:solidFill>
                </a:rPr>
                <a:t>Request message</a:t>
              </a:r>
            </a:p>
          </p:txBody>
        </p:sp>
        <p:sp>
          <p:nvSpPr>
            <p:cNvPr id="191513" name="Text Box 27">
              <a:extLst>
                <a:ext uri="{FF2B5EF4-FFF2-40B4-BE49-F238E27FC236}">
                  <a16:creationId xmlns:a16="http://schemas.microsoft.com/office/drawing/2014/main" id="{51045F1C-F8F0-4606-A5D0-B72355C95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5880">
              <a:off x="2287" y="3340"/>
              <a:ext cx="94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75">
                  <a:solidFill>
                    <a:srgbClr val="000000"/>
                  </a:solidFill>
                </a:rPr>
                <a:t>Reply message</a:t>
              </a:r>
            </a:p>
          </p:txBody>
        </p:sp>
        <p:sp>
          <p:nvSpPr>
            <p:cNvPr id="191514" name="Text Box 28">
              <a:extLst>
                <a:ext uri="{FF2B5EF4-FFF2-40B4-BE49-F238E27FC236}">
                  <a16:creationId xmlns:a16="http://schemas.microsoft.com/office/drawing/2014/main" id="{556135BC-BCAB-47CD-A99B-D726B406C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8" y="908"/>
              <a:ext cx="2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300" i="1">
                  <a:ea typeface="MS PGothic" panose="020B0600070205080204" pitchFamily="34" charset="-128"/>
                </a:rPr>
                <a:t>t</a:t>
              </a:r>
              <a:r>
                <a:rPr lang="en-US" altLang="en-US" sz="1300" i="1" baseline="-25000">
                  <a:ea typeface="MS PGothic" panose="020B0600070205080204" pitchFamily="34" charset="-128"/>
                </a:rPr>
                <a:t>1</a:t>
              </a:r>
              <a:endParaRPr lang="en-US" altLang="en-US" sz="1300" i="1">
                <a:ea typeface="MS PGothic" panose="020B0600070205080204" pitchFamily="34" charset="-128"/>
              </a:endParaRPr>
            </a:p>
          </p:txBody>
        </p:sp>
        <p:sp>
          <p:nvSpPr>
            <p:cNvPr id="191515" name="Text Box 29">
              <a:extLst>
                <a:ext uri="{FF2B5EF4-FFF2-40B4-BE49-F238E27FC236}">
                  <a16:creationId xmlns:a16="http://schemas.microsoft.com/office/drawing/2014/main" id="{7CD0B3BB-285F-449C-B093-8ACD70B54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7" y="1110"/>
              <a:ext cx="2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300" i="1">
                  <a:ea typeface="MS PGothic" panose="020B0600070205080204" pitchFamily="34" charset="-128"/>
                </a:rPr>
                <a:t>t</a:t>
              </a:r>
              <a:r>
                <a:rPr lang="en-US" altLang="en-US" sz="1300" i="1" baseline="-25000">
                  <a:ea typeface="MS PGothic" panose="020B0600070205080204" pitchFamily="34" charset="-128"/>
                </a:rPr>
                <a:t>2</a:t>
              </a:r>
              <a:endParaRPr lang="en-US" altLang="en-US" sz="1300" i="1">
                <a:ea typeface="MS PGothic" panose="020B0600070205080204" pitchFamily="34" charset="-128"/>
              </a:endParaRPr>
            </a:p>
          </p:txBody>
        </p:sp>
        <p:sp>
          <p:nvSpPr>
            <p:cNvPr id="191516" name="Text Box 30">
              <a:extLst>
                <a:ext uri="{FF2B5EF4-FFF2-40B4-BE49-F238E27FC236}">
                  <a16:creationId xmlns:a16="http://schemas.microsoft.com/office/drawing/2014/main" id="{B0D2FFD0-5D1B-4312-9F9D-19B0F243B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" y="1784"/>
              <a:ext cx="2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300" i="1">
                  <a:ea typeface="MS PGothic" panose="020B0600070205080204" pitchFamily="34" charset="-128"/>
                </a:rPr>
                <a:t>t</a:t>
              </a:r>
              <a:r>
                <a:rPr lang="en-US" altLang="en-US" sz="1300" i="1" baseline="-25000">
                  <a:ea typeface="MS PGothic" panose="020B0600070205080204" pitchFamily="34" charset="-128"/>
                </a:rPr>
                <a:t>3</a:t>
              </a:r>
              <a:endParaRPr lang="en-US" altLang="en-US" sz="1300" i="1">
                <a:ea typeface="MS PGothic" panose="020B0600070205080204" pitchFamily="34" charset="-128"/>
              </a:endParaRPr>
            </a:p>
          </p:txBody>
        </p:sp>
        <p:sp>
          <p:nvSpPr>
            <p:cNvPr id="191517" name="Text Box 31">
              <a:extLst>
                <a:ext uri="{FF2B5EF4-FFF2-40B4-BE49-F238E27FC236}">
                  <a16:creationId xmlns:a16="http://schemas.microsoft.com/office/drawing/2014/main" id="{1137D447-B4F0-468E-B0D1-B019E09E7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2" y="2392"/>
              <a:ext cx="2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300" i="1">
                  <a:ea typeface="MS PGothic" panose="020B0600070205080204" pitchFamily="34" charset="-128"/>
                </a:rPr>
                <a:t>t</a:t>
              </a:r>
              <a:r>
                <a:rPr lang="en-US" altLang="en-US" sz="1300" i="1" baseline="-25000">
                  <a:ea typeface="MS PGothic" panose="020B0600070205080204" pitchFamily="34" charset="-128"/>
                </a:rPr>
                <a:t>4</a:t>
              </a:r>
              <a:endParaRPr lang="en-US" altLang="en-US" sz="1300" i="1">
                <a:ea typeface="MS PGothic" panose="020B0600070205080204" pitchFamily="34" charset="-128"/>
              </a:endParaRPr>
            </a:p>
          </p:txBody>
        </p:sp>
        <p:sp>
          <p:nvSpPr>
            <p:cNvPr id="191518" name="Text Box 32">
              <a:extLst>
                <a:ext uri="{FF2B5EF4-FFF2-40B4-BE49-F238E27FC236}">
                  <a16:creationId xmlns:a16="http://schemas.microsoft.com/office/drawing/2014/main" id="{5BFCA808-88DC-434A-9BA3-9276D4B79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" y="2552"/>
              <a:ext cx="2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300" i="1">
                  <a:ea typeface="MS PGothic" panose="020B0600070205080204" pitchFamily="34" charset="-128"/>
                </a:rPr>
                <a:t>t</a:t>
              </a:r>
              <a:r>
                <a:rPr lang="en-US" altLang="en-US" sz="1300" i="1" baseline="-25000">
                  <a:ea typeface="MS PGothic" panose="020B0600070205080204" pitchFamily="34" charset="-128"/>
                </a:rPr>
                <a:t>5</a:t>
              </a:r>
              <a:endParaRPr lang="en-US" altLang="en-US" sz="1300" i="1">
                <a:ea typeface="MS PGothic" panose="020B0600070205080204" pitchFamily="34" charset="-128"/>
              </a:endParaRPr>
            </a:p>
          </p:txBody>
        </p:sp>
        <p:sp>
          <p:nvSpPr>
            <p:cNvPr id="191519" name="Text Box 33">
              <a:extLst>
                <a:ext uri="{FF2B5EF4-FFF2-40B4-BE49-F238E27FC236}">
                  <a16:creationId xmlns:a16="http://schemas.microsoft.com/office/drawing/2014/main" id="{72FD9773-CC12-474C-9B1A-3D00BFF7D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0" y="2944"/>
              <a:ext cx="2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300" i="1">
                  <a:ea typeface="MS PGothic" panose="020B0600070205080204" pitchFamily="34" charset="-128"/>
                </a:rPr>
                <a:t>t</a:t>
              </a:r>
              <a:r>
                <a:rPr lang="en-US" altLang="en-US" sz="1300" i="1" baseline="-25000">
                  <a:ea typeface="MS PGothic" panose="020B0600070205080204" pitchFamily="34" charset="-128"/>
                </a:rPr>
                <a:t>6</a:t>
              </a:r>
              <a:endParaRPr lang="en-US" altLang="en-US" sz="1300" i="1"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Text Box 27">
            <a:extLst>
              <a:ext uri="{FF2B5EF4-FFF2-40B4-BE49-F238E27FC236}">
                <a16:creationId xmlns:a16="http://schemas.microsoft.com/office/drawing/2014/main" id="{AFDBD209-C3FD-4BE0-9439-CB6D76AE6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913" y="22225"/>
            <a:ext cx="45751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2925">
                <a:solidFill>
                  <a:schemeClr val="tx2"/>
                </a:solidFill>
              </a:rPr>
              <a:t>TCP Window Flow Control</a:t>
            </a:r>
          </a:p>
        </p:txBody>
      </p:sp>
      <p:sp>
        <p:nvSpPr>
          <p:cNvPr id="23554" name="Line 28">
            <a:extLst>
              <a:ext uri="{FF2B5EF4-FFF2-40B4-BE49-F238E27FC236}">
                <a16:creationId xmlns:a16="http://schemas.microsoft.com/office/drawing/2014/main" id="{0CB6D159-3741-4A90-8F0A-ADFFB331A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3125" y="1797050"/>
            <a:ext cx="550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5" name="Text Box 29">
            <a:extLst>
              <a:ext uri="{FF2B5EF4-FFF2-40B4-BE49-F238E27FC236}">
                <a16:creationId xmlns:a16="http://schemas.microsoft.com/office/drawing/2014/main" id="{81E135EC-9813-42C4-9E00-1D106A25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1520825"/>
            <a:ext cx="1639888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ea typeface="MS PGothic" panose="020B0600070205080204" pitchFamily="34" charset="-128"/>
              </a:rPr>
              <a:t>1024 bytes to transmit</a:t>
            </a:r>
          </a:p>
        </p:txBody>
      </p:sp>
      <p:sp>
        <p:nvSpPr>
          <p:cNvPr id="23556" name="Line 30">
            <a:extLst>
              <a:ext uri="{FF2B5EF4-FFF2-40B4-BE49-F238E27FC236}">
                <a16:creationId xmlns:a16="http://schemas.microsoft.com/office/drawing/2014/main" id="{194F74EF-6E3F-48A2-AE30-31AA950E7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8838" y="2259013"/>
            <a:ext cx="550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7" name="Text Box 31">
            <a:extLst>
              <a:ext uri="{FF2B5EF4-FFF2-40B4-BE49-F238E27FC236}">
                <a16:creationId xmlns:a16="http://schemas.microsoft.com/office/drawing/2014/main" id="{DF663E2C-972F-4A60-92FD-7C13F7CD7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1885950"/>
            <a:ext cx="1887538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ea typeface="MS PGothic" panose="020B0600070205080204" pitchFamily="34" charset="-128"/>
              </a:rPr>
              <a:t>1024 bytes to transmit</a:t>
            </a:r>
          </a:p>
        </p:txBody>
      </p:sp>
      <p:sp>
        <p:nvSpPr>
          <p:cNvPr id="23558" name="Line 32">
            <a:extLst>
              <a:ext uri="{FF2B5EF4-FFF2-40B4-BE49-F238E27FC236}">
                <a16:creationId xmlns:a16="http://schemas.microsoft.com/office/drawing/2014/main" id="{C3666D69-1CA7-4118-9564-DFAD43480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1538" y="3059113"/>
            <a:ext cx="550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9" name="Text Box 33">
            <a:extLst>
              <a:ext uri="{FF2B5EF4-FFF2-40B4-BE49-F238E27FC236}">
                <a16:creationId xmlns:a16="http://schemas.microsoft.com/office/drawing/2014/main" id="{0C6345F7-AD13-4F16-92E5-3B449C108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795588"/>
            <a:ext cx="155892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ea typeface="MS PGothic" panose="020B0600070205080204" pitchFamily="34" charset="-128"/>
              </a:rPr>
              <a:t>1024 bytes to transmit</a:t>
            </a:r>
          </a:p>
        </p:txBody>
      </p:sp>
      <p:sp>
        <p:nvSpPr>
          <p:cNvPr id="23560" name="Line 34">
            <a:extLst>
              <a:ext uri="{FF2B5EF4-FFF2-40B4-BE49-F238E27FC236}">
                <a16:creationId xmlns:a16="http://schemas.microsoft.com/office/drawing/2014/main" id="{A729D8CB-049E-4004-9161-6E20C30D2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1588" y="2990850"/>
            <a:ext cx="552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1" name="Text Box 35">
            <a:extLst>
              <a:ext uri="{FF2B5EF4-FFF2-40B4-BE49-F238E27FC236}">
                <a16:creationId xmlns:a16="http://schemas.microsoft.com/office/drawing/2014/main" id="{34AA29D7-2F8F-4D34-80C6-6E9AA8C14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2862263"/>
            <a:ext cx="1871663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ea typeface="MS PGothic" panose="020B0600070205080204" pitchFamily="34" charset="-128"/>
              </a:rPr>
              <a:t>128 bytes to transmit</a:t>
            </a:r>
          </a:p>
        </p:txBody>
      </p:sp>
      <p:sp>
        <p:nvSpPr>
          <p:cNvPr id="23562" name="Line 36">
            <a:extLst>
              <a:ext uri="{FF2B5EF4-FFF2-40B4-BE49-F238E27FC236}">
                <a16:creationId xmlns:a16="http://schemas.microsoft.com/office/drawing/2014/main" id="{C9CC58A8-C21F-426C-9F86-4F0A32ACE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3125" y="3725863"/>
            <a:ext cx="550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3" name="Text Box 37">
            <a:extLst>
              <a:ext uri="{FF2B5EF4-FFF2-40B4-BE49-F238E27FC236}">
                <a16:creationId xmlns:a16="http://schemas.microsoft.com/office/drawing/2014/main" id="{3F5CF96D-4C63-421B-B690-1F2494F5D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3524250"/>
            <a:ext cx="1639888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ea typeface="MS PGothic" panose="020B0600070205080204" pitchFamily="34" charset="-128"/>
              </a:rPr>
              <a:t>1024 bytes to transmit</a:t>
            </a:r>
          </a:p>
        </p:txBody>
      </p:sp>
      <p:sp>
        <p:nvSpPr>
          <p:cNvPr id="23564" name="Line 38">
            <a:extLst>
              <a:ext uri="{FF2B5EF4-FFF2-40B4-BE49-F238E27FC236}">
                <a16:creationId xmlns:a16="http://schemas.microsoft.com/office/drawing/2014/main" id="{C7C771AE-E094-4EDA-A881-3F3B7523D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463" y="4351338"/>
            <a:ext cx="550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5" name="Text Box 39">
            <a:extLst>
              <a:ext uri="{FF2B5EF4-FFF2-40B4-BE49-F238E27FC236}">
                <a16:creationId xmlns:a16="http://schemas.microsoft.com/office/drawing/2014/main" id="{C40B11B8-CD0A-41D7-9D34-99F38F435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3875088"/>
            <a:ext cx="211455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ea typeface="MS PGothic" panose="020B0600070205080204" pitchFamily="34" charset="-128"/>
              </a:rPr>
              <a:t>can only send 512 bytes</a:t>
            </a:r>
          </a:p>
        </p:txBody>
      </p:sp>
      <p:sp>
        <p:nvSpPr>
          <p:cNvPr id="23566" name="Rectangle 52">
            <a:extLst>
              <a:ext uri="{FF2B5EF4-FFF2-40B4-BE49-F238E27FC236}">
                <a16:creationId xmlns:a16="http://schemas.microsoft.com/office/drawing/2014/main" id="{FB343B23-050D-48BA-A11D-7421E5050AE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493169" y="2605882"/>
            <a:ext cx="4029075" cy="3508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500">
              <a:ea typeface="MS PGothic" panose="020B0600070205080204" pitchFamily="34" charset="-128"/>
            </a:endParaRPr>
          </a:p>
        </p:txBody>
      </p:sp>
      <p:grpSp>
        <p:nvGrpSpPr>
          <p:cNvPr id="23567" name="Group 53">
            <a:extLst>
              <a:ext uri="{FF2B5EF4-FFF2-40B4-BE49-F238E27FC236}">
                <a16:creationId xmlns:a16="http://schemas.microsoft.com/office/drawing/2014/main" id="{DD390C2F-2A6E-400B-998A-9781C256FB32}"/>
              </a:ext>
            </a:extLst>
          </p:cNvPr>
          <p:cNvGrpSpPr>
            <a:grpSpLocks/>
          </p:cNvGrpSpPr>
          <p:nvPr/>
        </p:nvGrpSpPr>
        <p:grpSpPr bwMode="auto">
          <a:xfrm>
            <a:off x="2503488" y="523875"/>
            <a:ext cx="4267200" cy="4322763"/>
            <a:chOff x="1098" y="179"/>
            <a:chExt cx="3583" cy="3630"/>
          </a:xfrm>
        </p:grpSpPr>
        <p:sp>
          <p:nvSpPr>
            <p:cNvPr id="193554" name="Rectangle 54">
              <a:extLst>
                <a:ext uri="{FF2B5EF4-FFF2-40B4-BE49-F238E27FC236}">
                  <a16:creationId xmlns:a16="http://schemas.microsoft.com/office/drawing/2014/main" id="{66828332-FA5B-4ED3-8C8F-EACDCA7D1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179"/>
              <a:ext cx="34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ea typeface="MS PGothic" panose="020B0600070205080204" pitchFamily="34" charset="-128"/>
                </a:rPr>
                <a:t>Host A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93555" name="Rectangle 55">
              <a:extLst>
                <a:ext uri="{FF2B5EF4-FFF2-40B4-BE49-F238E27FC236}">
                  <a16:creationId xmlns:a16="http://schemas.microsoft.com/office/drawing/2014/main" id="{161FC874-A8E0-4540-B416-76064A5EB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79"/>
              <a:ext cx="34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ea typeface="MS PGothic" panose="020B0600070205080204" pitchFamily="34" charset="-128"/>
                </a:rPr>
                <a:t>Host B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23572" name="Line 56">
              <a:extLst>
                <a:ext uri="{FF2B5EF4-FFF2-40B4-BE49-F238E27FC236}">
                  <a16:creationId xmlns:a16="http://schemas.microsoft.com/office/drawing/2014/main" id="{94FF1A7B-1F13-43BE-9918-2784C6F60B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0" y="353"/>
              <a:ext cx="8" cy="3456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57">
              <a:extLst>
                <a:ext uri="{FF2B5EF4-FFF2-40B4-BE49-F238E27FC236}">
                  <a16:creationId xmlns:a16="http://schemas.microsoft.com/office/drawing/2014/main" id="{A0B054C3-F97C-4156-9EDE-96EF42B6A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4" y="353"/>
              <a:ext cx="8" cy="3430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58">
              <a:extLst>
                <a:ext uri="{FF2B5EF4-FFF2-40B4-BE49-F238E27FC236}">
                  <a16:creationId xmlns:a16="http://schemas.microsoft.com/office/drawing/2014/main" id="{EC3F02C1-28C8-46AF-A60F-D56D8060B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324"/>
              <a:ext cx="2986" cy="39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Freeform 59">
              <a:extLst>
                <a:ext uri="{FF2B5EF4-FFF2-40B4-BE49-F238E27FC236}">
                  <a16:creationId xmlns:a16="http://schemas.microsoft.com/office/drawing/2014/main" id="{22F3B8D1-5E81-4D4B-9038-EF0624D0C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" y="1686"/>
              <a:ext cx="73" cy="60"/>
            </a:xfrm>
            <a:custGeom>
              <a:avLst/>
              <a:gdLst>
                <a:gd name="T0" fmla="*/ 0 w 73"/>
                <a:gd name="T1" fmla="*/ 60 h 60"/>
                <a:gd name="T2" fmla="*/ 14 w 73"/>
                <a:gd name="T3" fmla="*/ 31 h 60"/>
                <a:gd name="T4" fmla="*/ 8 w 73"/>
                <a:gd name="T5" fmla="*/ 0 h 60"/>
                <a:gd name="T6" fmla="*/ 73 w 73"/>
                <a:gd name="T7" fmla="*/ 39 h 60"/>
                <a:gd name="T8" fmla="*/ 0 w 73"/>
                <a:gd name="T9" fmla="*/ 6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60"/>
                <a:gd name="T17" fmla="*/ 73 w 73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60">
                  <a:moveTo>
                    <a:pt x="0" y="60"/>
                  </a:moveTo>
                  <a:lnTo>
                    <a:pt x="14" y="31"/>
                  </a:lnTo>
                  <a:lnTo>
                    <a:pt x="8" y="0"/>
                  </a:lnTo>
                  <a:lnTo>
                    <a:pt x="73" y="39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Rectangle 60">
              <a:extLst>
                <a:ext uri="{FF2B5EF4-FFF2-40B4-BE49-F238E27FC236}">
                  <a16:creationId xmlns:a16="http://schemas.microsoft.com/office/drawing/2014/main" id="{91AA6B74-B371-46A4-82AC-08EC465A7B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0000">
              <a:off x="1332" y="1372"/>
              <a:ext cx="258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Seq_no = 2000, Ack_no = 1, Win = 1024, Data = 2000-3023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23577" name="Line 61">
              <a:extLst>
                <a:ext uri="{FF2B5EF4-FFF2-40B4-BE49-F238E27FC236}">
                  <a16:creationId xmlns:a16="http://schemas.microsoft.com/office/drawing/2014/main" id="{A545DBDD-5B6D-4A8D-85A7-DEC6FEEDF6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0" y="2302"/>
              <a:ext cx="2998" cy="39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Freeform 62">
              <a:extLst>
                <a:ext uri="{FF2B5EF4-FFF2-40B4-BE49-F238E27FC236}">
                  <a16:creationId xmlns:a16="http://schemas.microsoft.com/office/drawing/2014/main" id="{087BF8D6-B136-45DA-9568-99C21A788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667"/>
              <a:ext cx="73" cy="60"/>
            </a:xfrm>
            <a:custGeom>
              <a:avLst/>
              <a:gdLst>
                <a:gd name="T0" fmla="*/ 65 w 73"/>
                <a:gd name="T1" fmla="*/ 0 h 60"/>
                <a:gd name="T2" fmla="*/ 59 w 73"/>
                <a:gd name="T3" fmla="*/ 31 h 60"/>
                <a:gd name="T4" fmla="*/ 73 w 73"/>
                <a:gd name="T5" fmla="*/ 60 h 60"/>
                <a:gd name="T6" fmla="*/ 0 w 73"/>
                <a:gd name="T7" fmla="*/ 39 h 60"/>
                <a:gd name="T8" fmla="*/ 65 w 73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60"/>
                <a:gd name="T17" fmla="*/ 73 w 73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60">
                  <a:moveTo>
                    <a:pt x="65" y="0"/>
                  </a:moveTo>
                  <a:lnTo>
                    <a:pt x="59" y="31"/>
                  </a:lnTo>
                  <a:lnTo>
                    <a:pt x="73" y="60"/>
                  </a:lnTo>
                  <a:lnTo>
                    <a:pt x="0" y="3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Rectangle 63">
              <a:extLst>
                <a:ext uri="{FF2B5EF4-FFF2-40B4-BE49-F238E27FC236}">
                  <a16:creationId xmlns:a16="http://schemas.microsoft.com/office/drawing/2014/main" id="{3B05EBCC-F7AE-4A66-B509-6DB1677D16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80000">
              <a:off x="1449" y="2389"/>
              <a:ext cx="231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Seq_no = 1, Ack_no = 4048, Win = 512, Data = 1-128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23580" name="Line 64">
              <a:extLst>
                <a:ext uri="{FF2B5EF4-FFF2-40B4-BE49-F238E27FC236}">
                  <a16:creationId xmlns:a16="http://schemas.microsoft.com/office/drawing/2014/main" id="{4D5DE65B-8942-4B79-AD2A-5A301E3F4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731"/>
              <a:ext cx="2985" cy="39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Freeform 65">
              <a:extLst>
                <a:ext uri="{FF2B5EF4-FFF2-40B4-BE49-F238E27FC236}">
                  <a16:creationId xmlns:a16="http://schemas.microsoft.com/office/drawing/2014/main" id="{55F57F75-6627-402E-8A5C-5F0812D84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0" y="2094"/>
              <a:ext cx="73" cy="60"/>
            </a:xfrm>
            <a:custGeom>
              <a:avLst/>
              <a:gdLst>
                <a:gd name="T0" fmla="*/ 0 w 73"/>
                <a:gd name="T1" fmla="*/ 60 h 60"/>
                <a:gd name="T2" fmla="*/ 14 w 73"/>
                <a:gd name="T3" fmla="*/ 31 h 60"/>
                <a:gd name="T4" fmla="*/ 8 w 73"/>
                <a:gd name="T5" fmla="*/ 0 h 60"/>
                <a:gd name="T6" fmla="*/ 73 w 73"/>
                <a:gd name="T7" fmla="*/ 39 h 60"/>
                <a:gd name="T8" fmla="*/ 0 w 73"/>
                <a:gd name="T9" fmla="*/ 6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60"/>
                <a:gd name="T17" fmla="*/ 73 w 73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60">
                  <a:moveTo>
                    <a:pt x="0" y="60"/>
                  </a:moveTo>
                  <a:lnTo>
                    <a:pt x="14" y="31"/>
                  </a:lnTo>
                  <a:lnTo>
                    <a:pt x="8" y="0"/>
                  </a:lnTo>
                  <a:lnTo>
                    <a:pt x="73" y="39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Rectangle 66">
              <a:extLst>
                <a:ext uri="{FF2B5EF4-FFF2-40B4-BE49-F238E27FC236}">
                  <a16:creationId xmlns:a16="http://schemas.microsoft.com/office/drawing/2014/main" id="{96C7A49E-AABF-465C-820A-0C07D9AF2E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0000">
              <a:off x="1337" y="1775"/>
              <a:ext cx="258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Seq_no = 3024, Ack_no = 1, Win = 1024, Data = 3024-4047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23583" name="Line 67">
              <a:extLst>
                <a:ext uri="{FF2B5EF4-FFF2-40B4-BE49-F238E27FC236}">
                  <a16:creationId xmlns:a16="http://schemas.microsoft.com/office/drawing/2014/main" id="{A38A094E-14F2-40E6-9854-466DD2786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5" y="2952"/>
              <a:ext cx="2986" cy="39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Freeform 68">
              <a:extLst>
                <a:ext uri="{FF2B5EF4-FFF2-40B4-BE49-F238E27FC236}">
                  <a16:creationId xmlns:a16="http://schemas.microsoft.com/office/drawing/2014/main" id="{DAA19EAE-02FA-4230-AC60-C820ADDF9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" y="3314"/>
              <a:ext cx="73" cy="61"/>
            </a:xfrm>
            <a:custGeom>
              <a:avLst/>
              <a:gdLst>
                <a:gd name="T0" fmla="*/ 0 w 73"/>
                <a:gd name="T1" fmla="*/ 61 h 61"/>
                <a:gd name="T2" fmla="*/ 14 w 73"/>
                <a:gd name="T3" fmla="*/ 32 h 61"/>
                <a:gd name="T4" fmla="*/ 8 w 73"/>
                <a:gd name="T5" fmla="*/ 0 h 61"/>
                <a:gd name="T6" fmla="*/ 73 w 73"/>
                <a:gd name="T7" fmla="*/ 40 h 61"/>
                <a:gd name="T8" fmla="*/ 0 w 73"/>
                <a:gd name="T9" fmla="*/ 61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61"/>
                <a:gd name="T17" fmla="*/ 73 w 73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61">
                  <a:moveTo>
                    <a:pt x="0" y="61"/>
                  </a:moveTo>
                  <a:lnTo>
                    <a:pt x="14" y="32"/>
                  </a:lnTo>
                  <a:lnTo>
                    <a:pt x="8" y="0"/>
                  </a:lnTo>
                  <a:lnTo>
                    <a:pt x="73" y="4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Rectangle 69">
              <a:extLst>
                <a:ext uri="{FF2B5EF4-FFF2-40B4-BE49-F238E27FC236}">
                  <a16:creationId xmlns:a16="http://schemas.microsoft.com/office/drawing/2014/main" id="{2902983C-5236-40E8-AEA4-D6BD8650B1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0000">
              <a:off x="1281" y="2992"/>
              <a:ext cx="268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Seq_no = 4048, Ack_no = 129, Win = 1024, Data = 4048-4559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193570" name="Rectangle 70">
              <a:extLst>
                <a:ext uri="{FF2B5EF4-FFF2-40B4-BE49-F238E27FC236}">
                  <a16:creationId xmlns:a16="http://schemas.microsoft.com/office/drawing/2014/main" id="{ADA5E913-A99C-48AA-B26A-3CA59C777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1265"/>
              <a:ext cx="7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i="1">
                  <a:solidFill>
                    <a:srgbClr val="000000"/>
                  </a:solidFill>
                  <a:ea typeface="MS PGothic" panose="020B0600070205080204" pitchFamily="34" charset="-128"/>
                </a:rPr>
                <a:t>t</a:t>
              </a:r>
              <a:r>
                <a:rPr lang="en-US" altLang="en-US" sz="1000" baseline="-25000">
                  <a:solidFill>
                    <a:srgbClr val="000000"/>
                  </a:solidFill>
                  <a:ea typeface="MS PGothic" panose="020B0600070205080204" pitchFamily="34" charset="-128"/>
                </a:rPr>
                <a:t>1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93571" name="Rectangle 71">
              <a:extLst>
                <a:ext uri="{FF2B5EF4-FFF2-40B4-BE49-F238E27FC236}">
                  <a16:creationId xmlns:a16="http://schemas.microsoft.com/office/drawing/2014/main" id="{B401804D-6CA6-49AD-8729-A689B0510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1687"/>
              <a:ext cx="7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i="1">
                  <a:solidFill>
                    <a:srgbClr val="000000"/>
                  </a:solidFill>
                  <a:ea typeface="MS PGothic" panose="020B0600070205080204" pitchFamily="34" charset="-128"/>
                </a:rPr>
                <a:t>t</a:t>
              </a:r>
              <a:r>
                <a:rPr lang="en-US" altLang="en-US" sz="1000" baseline="-25000">
                  <a:solidFill>
                    <a:srgbClr val="000000"/>
                  </a:solidFill>
                  <a:ea typeface="MS PGothic" panose="020B0600070205080204" pitchFamily="34" charset="-128"/>
                </a:rPr>
                <a:t>2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93572" name="Rectangle 72">
              <a:extLst>
                <a:ext uri="{FF2B5EF4-FFF2-40B4-BE49-F238E27FC236}">
                  <a16:creationId xmlns:a16="http://schemas.microsoft.com/office/drawing/2014/main" id="{ABCD748F-D14F-4EF4-8C7F-CD011454A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" y="2273"/>
              <a:ext cx="2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i="1">
                  <a:solidFill>
                    <a:srgbClr val="000000"/>
                  </a:solidFill>
                  <a:ea typeface="MS PGothic" panose="020B0600070205080204" pitchFamily="34" charset="-128"/>
                </a:rPr>
                <a:t>t</a:t>
              </a:r>
              <a:r>
                <a:rPr lang="en-US" altLang="en-US" sz="1000" baseline="-25000">
                  <a:solidFill>
                    <a:srgbClr val="000000"/>
                  </a:solidFill>
                  <a:ea typeface="MS PGothic" panose="020B0600070205080204" pitchFamily="34" charset="-128"/>
                </a:rPr>
                <a:t>3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93573" name="Rectangle 73">
              <a:extLst>
                <a:ext uri="{FF2B5EF4-FFF2-40B4-BE49-F238E27FC236}">
                  <a16:creationId xmlns:a16="http://schemas.microsoft.com/office/drawing/2014/main" id="{AEA22B54-7D25-4BB8-9D2C-5B24A89BA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2906"/>
              <a:ext cx="7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i="1">
                  <a:solidFill>
                    <a:srgbClr val="000000"/>
                  </a:solidFill>
                  <a:ea typeface="MS PGothic" panose="020B0600070205080204" pitchFamily="34" charset="-128"/>
                </a:rPr>
                <a:t>t</a:t>
              </a:r>
              <a:r>
                <a:rPr lang="en-US" altLang="en-US" sz="1000" baseline="-25000">
                  <a:solidFill>
                    <a:srgbClr val="000000"/>
                  </a:solidFill>
                  <a:ea typeface="MS PGothic" panose="020B0600070205080204" pitchFamily="34" charset="-128"/>
                </a:rPr>
                <a:t>4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23590" name="Line 74">
              <a:extLst>
                <a:ext uri="{FF2B5EF4-FFF2-40B4-BE49-F238E27FC236}">
                  <a16:creationId xmlns:a16="http://schemas.microsoft.com/office/drawing/2014/main" id="{D2B48EED-E3E3-4B1F-BF4F-46B650B95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5" y="647"/>
              <a:ext cx="2998" cy="39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Freeform 75">
              <a:extLst>
                <a:ext uri="{FF2B5EF4-FFF2-40B4-BE49-F238E27FC236}">
                  <a16:creationId xmlns:a16="http://schemas.microsoft.com/office/drawing/2014/main" id="{FF4B4A8C-7067-49F5-B88D-5B9BF3F98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" y="1011"/>
              <a:ext cx="73" cy="61"/>
            </a:xfrm>
            <a:custGeom>
              <a:avLst/>
              <a:gdLst>
                <a:gd name="T0" fmla="*/ 65 w 73"/>
                <a:gd name="T1" fmla="*/ 0 h 61"/>
                <a:gd name="T2" fmla="*/ 59 w 73"/>
                <a:gd name="T3" fmla="*/ 32 h 61"/>
                <a:gd name="T4" fmla="*/ 73 w 73"/>
                <a:gd name="T5" fmla="*/ 61 h 61"/>
                <a:gd name="T6" fmla="*/ 0 w 73"/>
                <a:gd name="T7" fmla="*/ 40 h 61"/>
                <a:gd name="T8" fmla="*/ 65 w 73"/>
                <a:gd name="T9" fmla="*/ 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61"/>
                <a:gd name="T17" fmla="*/ 73 w 73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61">
                  <a:moveTo>
                    <a:pt x="65" y="0"/>
                  </a:moveTo>
                  <a:lnTo>
                    <a:pt x="59" y="32"/>
                  </a:lnTo>
                  <a:lnTo>
                    <a:pt x="73" y="61"/>
                  </a:lnTo>
                  <a:lnTo>
                    <a:pt x="0" y="4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Rectangle 76">
              <a:extLst>
                <a:ext uri="{FF2B5EF4-FFF2-40B4-BE49-F238E27FC236}">
                  <a16:creationId xmlns:a16="http://schemas.microsoft.com/office/drawing/2014/main" id="{DBCB0915-46CE-484F-800F-BB541E4207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80000">
              <a:off x="1451" y="750"/>
              <a:ext cx="21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Seq_no = 1, Ack_no = 2000, Win = 2048, No Data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193577" name="Rectangle 77">
              <a:extLst>
                <a:ext uri="{FF2B5EF4-FFF2-40B4-BE49-F238E27FC236}">
                  <a16:creationId xmlns:a16="http://schemas.microsoft.com/office/drawing/2014/main" id="{B62AE4FD-6E4D-4C3D-B04F-E6BF03349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" y="604"/>
              <a:ext cx="7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i="1">
                  <a:solidFill>
                    <a:srgbClr val="000000"/>
                  </a:solidFill>
                  <a:ea typeface="MS PGothic" panose="020B0600070205080204" pitchFamily="34" charset="-128"/>
                </a:rPr>
                <a:t>t</a:t>
              </a:r>
              <a:r>
                <a:rPr lang="en-US" altLang="en-US" sz="1000" baseline="-25000">
                  <a:solidFill>
                    <a:srgbClr val="000000"/>
                  </a:solidFill>
                  <a:ea typeface="MS PGothic" panose="020B0600070205080204" pitchFamily="34" charset="-128"/>
                </a:rPr>
                <a:t>0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</p:grpSp>
      <p:sp>
        <p:nvSpPr>
          <p:cNvPr id="23568" name="Line 78">
            <a:extLst>
              <a:ext uri="{FF2B5EF4-FFF2-40B4-BE49-F238E27FC236}">
                <a16:creationId xmlns:a16="http://schemas.microsoft.com/office/drawing/2014/main" id="{8582E90F-7751-415C-B446-828C515D67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7775" y="2466975"/>
            <a:ext cx="236538" cy="4556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3553" name="Text Box 79">
            <a:extLst>
              <a:ext uri="{FF2B5EF4-FFF2-40B4-BE49-F238E27FC236}">
                <a16:creationId xmlns:a16="http://schemas.microsoft.com/office/drawing/2014/main" id="{0FD9E7B6-7566-40AD-96D9-56B0CAD9A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288" y="2255838"/>
            <a:ext cx="148272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350">
                <a:solidFill>
                  <a:srgbClr val="FF0000"/>
                </a:solidFill>
              </a:rPr>
              <a:t>Why delay here?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3">
            <a:extLst>
              <a:ext uri="{FF2B5EF4-FFF2-40B4-BE49-F238E27FC236}">
                <a16:creationId xmlns:a16="http://schemas.microsoft.com/office/drawing/2014/main" id="{48AD91D5-20E4-4637-A849-5CBD40FA7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800" y="1085850"/>
            <a:ext cx="6845300" cy="27447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en-US" sz="1950" dirty="0">
                <a:ea typeface="ＭＳ Ｐゴシック" charset="-128"/>
              </a:rPr>
              <a:t>Select initial sequence numbers (ISN) to protect against segments from prior connections (</a:t>
            </a:r>
            <a:r>
              <a:rPr lang="en-US" altLang="en-US" sz="1950" dirty="0">
                <a:solidFill>
                  <a:srgbClr val="FF0000"/>
                </a:solidFill>
                <a:ea typeface="ＭＳ Ｐゴシック" charset="-128"/>
              </a:rPr>
              <a:t>delayed duplicates</a:t>
            </a:r>
            <a:r>
              <a:rPr lang="en-US" altLang="en-US" sz="1950" dirty="0">
                <a:ea typeface="ＭＳ Ｐゴシック" charset="-128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charset="2"/>
              <a:buChar char="l"/>
              <a:defRPr/>
            </a:pPr>
            <a:r>
              <a:rPr lang="en-US" altLang="en-US" sz="1950" dirty="0">
                <a:ea typeface="ＭＳ Ｐゴシック" charset="-128"/>
              </a:rPr>
              <a:t>Use local clock to select ISN sequence number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charset="2"/>
              <a:buChar char="l"/>
              <a:defRPr/>
            </a:pPr>
            <a:r>
              <a:rPr lang="en-US" altLang="en-US" sz="1950" dirty="0">
                <a:ea typeface="ＭＳ Ｐゴシック" charset="-128"/>
              </a:rPr>
              <a:t>Time for clock to go through a full cycle should be greater than the maximum lifetime of a segment (MSL);  Typically MSL=120 seconds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charset="2"/>
              <a:buChar char="l"/>
              <a:defRPr/>
            </a:pPr>
            <a:r>
              <a:rPr lang="en-US" altLang="en-US" sz="1950" dirty="0">
                <a:ea typeface="ＭＳ Ｐゴシック" charset="-128"/>
              </a:rPr>
              <a:t>High bandwidth connections pose a problem</a:t>
            </a:r>
          </a:p>
        </p:txBody>
      </p:sp>
      <p:sp>
        <p:nvSpPr>
          <p:cNvPr id="25602" name="Rectangle 16">
            <a:extLst>
              <a:ext uri="{FF2B5EF4-FFF2-40B4-BE49-F238E27FC236}">
                <a16:creationId xmlns:a16="http://schemas.microsoft.com/office/drawing/2014/main" id="{D7391B2E-2AC2-4AD8-B536-6C212D819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122238"/>
            <a:ext cx="6738938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ea typeface="MS PGothic" panose="020B0600070205080204" pitchFamily="34" charset="-128"/>
              </a:rPr>
              <a:t>TCP Connection Management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>
            <a:extLst>
              <a:ext uri="{FF2B5EF4-FFF2-40B4-BE49-F238E27FC236}">
                <a16:creationId xmlns:a16="http://schemas.microsoft.com/office/drawing/2014/main" id="{2D05C58B-25F1-4BE0-B9B8-59257FD6E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22563" y="1085850"/>
            <a:ext cx="5964237" cy="2835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MS PGothic" panose="020B0600070205080204" pitchFamily="34" charset="-128"/>
              </a:rPr>
              <a:t>2</a:t>
            </a:r>
            <a:r>
              <a:rPr lang="en-US" altLang="en-US" baseline="30000">
                <a:ea typeface="MS PGothic" panose="020B0600070205080204" pitchFamily="34" charset="-128"/>
              </a:rPr>
              <a:t>32 </a:t>
            </a:r>
            <a:r>
              <a:rPr lang="en-US" altLang="en-US">
                <a:ea typeface="MS PGothic" panose="020B0600070205080204" pitchFamily="34" charset="-128"/>
              </a:rPr>
              <a:t>= 4.29x10</a:t>
            </a:r>
            <a:r>
              <a:rPr lang="en-US" altLang="en-US" baseline="30000">
                <a:ea typeface="MS PGothic" panose="020B0600070205080204" pitchFamily="34" charset="-128"/>
              </a:rPr>
              <a:t>9</a:t>
            </a:r>
            <a:r>
              <a:rPr lang="en-US" altLang="en-US">
                <a:ea typeface="MS PGothic" panose="020B0600070205080204" pitchFamily="34" charset="-128"/>
              </a:rPr>
              <a:t> bytes = 34.3x10</a:t>
            </a:r>
            <a:r>
              <a:rPr lang="en-US" altLang="en-US" baseline="30000">
                <a:ea typeface="MS PGothic" panose="020B0600070205080204" pitchFamily="34" charset="-128"/>
              </a:rPr>
              <a:t>9</a:t>
            </a:r>
            <a:r>
              <a:rPr lang="en-US" altLang="en-US">
                <a:ea typeface="MS PGothic" panose="020B0600070205080204" pitchFamily="34" charset="-128"/>
              </a:rPr>
              <a:t>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MS PGothic" panose="020B0600070205080204" pitchFamily="34" charset="-128"/>
              </a:rPr>
              <a:t>High bandwidth poses a problem; At 1 Gbps, sequence number wraparound in 34.3 seconds (&lt; MSL that is 120 seconds).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>
                <a:ea typeface="MS PGothic" panose="020B0600070205080204" pitchFamily="34" charset="-128"/>
              </a:rPr>
              <a:t>Timestamp option:  Insert 32 bit timestamp in header of each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MS PGothic" panose="020B0600070205080204" pitchFamily="34" charset="-128"/>
              </a:rPr>
              <a:t>Timestamp + sequence no → 64-bit seq. no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MS PGothic" panose="020B0600070205080204" pitchFamily="34" charset="-128"/>
              </a:rPr>
              <a:t>Timestamp can be in TCP </a:t>
            </a:r>
            <a:r>
              <a:rPr lang="en-US" altLang="en-US">
                <a:solidFill>
                  <a:srgbClr val="C00000"/>
                </a:solidFill>
                <a:ea typeface="MS PGothic" panose="020B0600070205080204" pitchFamily="34" charset="-128"/>
              </a:rPr>
              <a:t>option</a:t>
            </a:r>
            <a:r>
              <a:rPr lang="en-US" altLang="en-US">
                <a:ea typeface="MS PGothic" panose="020B0600070205080204" pitchFamily="34" charset="-128"/>
              </a:rPr>
              <a:t> clock must:</a:t>
            </a:r>
          </a:p>
        </p:txBody>
      </p:sp>
      <p:sp>
        <p:nvSpPr>
          <p:cNvPr id="199682" name="Rectangle 4">
            <a:extLst>
              <a:ext uri="{FF2B5EF4-FFF2-40B4-BE49-F238E27FC236}">
                <a16:creationId xmlns:a16="http://schemas.microsoft.com/office/drawing/2014/main" id="{ACDE80EE-48A8-42B5-8216-6074E437F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0963" y="92075"/>
            <a:ext cx="5380037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625">
                <a:ea typeface="ＭＳ Ｐゴシック" charset="-128"/>
              </a:rPr>
              <a:t>Sequence Number Wraparound</a:t>
            </a:r>
          </a:p>
        </p:txBody>
      </p:sp>
      <p:grpSp>
        <p:nvGrpSpPr>
          <p:cNvPr id="27651" name="Group 12">
            <a:extLst>
              <a:ext uri="{FF2B5EF4-FFF2-40B4-BE49-F238E27FC236}">
                <a16:creationId xmlns:a16="http://schemas.microsoft.com/office/drawing/2014/main" id="{13C14DA9-95BE-4234-9033-4A266B39E59D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782638"/>
            <a:ext cx="1701800" cy="3516312"/>
            <a:chOff x="685800" y="609600"/>
            <a:chExt cx="2667000" cy="6248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88C799E-DD75-4F49-82FD-339A1EC4E0E3}"/>
                </a:ext>
              </a:extLst>
            </p:cNvPr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499B24C-65C9-4D2B-88B7-A4C09E08F7D9}"/>
                </a:ext>
              </a:extLst>
            </p:cNvPr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EB18BFCC-9666-493B-B61C-03911CF37C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04.03.0</a:t>
            </a:r>
            <a:r>
              <a:rPr lang="en-US" altLang="zh-CN" sz="2000">
                <a:ea typeface="SimSun" panose="02010600030101010101" pitchFamily="2" charset="-122"/>
              </a:rPr>
              <a:t>4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7410" name="Picture 6">
            <a:extLst>
              <a:ext uri="{FF2B5EF4-FFF2-40B4-BE49-F238E27FC236}">
                <a16:creationId xmlns:a16="http://schemas.microsoft.com/office/drawing/2014/main" id="{ADA5CE02-9DA2-4A12-9B51-E144151A9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22780343-88C6-4718-820B-1B20E2F38B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TCP Congestion Control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4B50B01-6C62-4D81-BDA8-073D75679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7925" y="92075"/>
            <a:ext cx="5553075" cy="765175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TCP Congestion Control</a:t>
            </a:r>
          </a:p>
        </p:txBody>
      </p:sp>
      <p:sp>
        <p:nvSpPr>
          <p:cNvPr id="19458" name="Rectangle 17">
            <a:extLst>
              <a:ext uri="{FF2B5EF4-FFF2-40B4-BE49-F238E27FC236}">
                <a16:creationId xmlns:a16="http://schemas.microsoft.com/office/drawing/2014/main" id="{DAC021B9-DD21-4FCB-846E-43EAD070B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113" y="3709988"/>
            <a:ext cx="6338887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MS PGothic" panose="020B0600070205080204" pitchFamily="34" charset="-128"/>
              </a:rPr>
              <a:t>Congestion occurs when total arrival rate from all packet flows exceeds R over a sustained period of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MS PGothic" panose="020B0600070205080204" pitchFamily="34" charset="-128"/>
              </a:rPr>
              <a:t>Buffers at multiplexer will fill and packets will be lost</a:t>
            </a:r>
          </a:p>
        </p:txBody>
      </p:sp>
      <p:grpSp>
        <p:nvGrpSpPr>
          <p:cNvPr id="19459" name="Group 16">
            <a:extLst>
              <a:ext uri="{FF2B5EF4-FFF2-40B4-BE49-F238E27FC236}">
                <a16:creationId xmlns:a16="http://schemas.microsoft.com/office/drawing/2014/main" id="{BF24CA3A-CC49-4BCE-9C2D-B9BF22806CB0}"/>
              </a:ext>
            </a:extLst>
          </p:cNvPr>
          <p:cNvGrpSpPr>
            <a:grpSpLocks/>
          </p:cNvGrpSpPr>
          <p:nvPr/>
        </p:nvGrpSpPr>
        <p:grpSpPr bwMode="auto">
          <a:xfrm>
            <a:off x="3017838" y="971550"/>
            <a:ext cx="5145087" cy="2536825"/>
            <a:chOff x="974725" y="2822575"/>
            <a:chExt cx="5753100" cy="2887663"/>
          </a:xfrm>
        </p:grpSpPr>
        <p:sp>
          <p:nvSpPr>
            <p:cNvPr id="19463" name="Rectangle 4">
              <a:extLst>
                <a:ext uri="{FF2B5EF4-FFF2-40B4-BE49-F238E27FC236}">
                  <a16:creationId xmlns:a16="http://schemas.microsoft.com/office/drawing/2014/main" id="{3DCA6808-27E8-4601-9DB7-E25552B3E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513" y="4964113"/>
              <a:ext cx="184150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ea typeface="MS PGothic" panose="020B0600070205080204" pitchFamily="34" charset="-128"/>
              </a:endParaRPr>
            </a:p>
          </p:txBody>
        </p:sp>
        <p:sp>
          <p:nvSpPr>
            <p:cNvPr id="19464" name="Rectangle 5">
              <a:extLst>
                <a:ext uri="{FF2B5EF4-FFF2-40B4-BE49-F238E27FC236}">
                  <a16:creationId xmlns:a16="http://schemas.microsoft.com/office/drawing/2014/main" id="{6F65CE42-E52F-4E34-8BA5-2168A554F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063" y="3227388"/>
              <a:ext cx="1974850" cy="24828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ea typeface="MS PGothic" panose="020B0600070205080204" pitchFamily="34" charset="-128"/>
              </a:endParaRPr>
            </a:p>
          </p:txBody>
        </p:sp>
        <p:sp>
          <p:nvSpPr>
            <p:cNvPr id="19465" name="Text Box 7">
              <a:extLst>
                <a:ext uri="{FF2B5EF4-FFF2-40B4-BE49-F238E27FC236}">
                  <a16:creationId xmlns:a16="http://schemas.microsoft.com/office/drawing/2014/main" id="{7B1352F4-5C78-4BE7-986C-D78E9B316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113" y="2822575"/>
              <a:ext cx="946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ea typeface="MS PGothic" panose="020B0600070205080204" pitchFamily="34" charset="-128"/>
                </a:rPr>
                <a:t>Router</a:t>
              </a:r>
            </a:p>
          </p:txBody>
        </p:sp>
        <p:sp>
          <p:nvSpPr>
            <p:cNvPr id="19466" name="AutoShape 8">
              <a:extLst>
                <a:ext uri="{FF2B5EF4-FFF2-40B4-BE49-F238E27FC236}">
                  <a16:creationId xmlns:a16="http://schemas.microsoft.com/office/drawing/2014/main" id="{1C4FFC26-1B98-4F7A-A190-E668325430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885532" y="3820319"/>
              <a:ext cx="939800" cy="617537"/>
            </a:xfrm>
            <a:prstGeom prst="triangle">
              <a:avLst>
                <a:gd name="adj" fmla="val 50000"/>
              </a:avLst>
            </a:prstGeom>
            <a:solidFill>
              <a:schemeClr val="tx2">
                <a:alpha val="59999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ea typeface="MS PGothic" panose="020B0600070205080204" pitchFamily="34" charset="-128"/>
              </a:endParaRPr>
            </a:p>
          </p:txBody>
        </p:sp>
        <p:sp>
          <p:nvSpPr>
            <p:cNvPr id="19467" name="Line 9">
              <a:extLst>
                <a:ext uri="{FF2B5EF4-FFF2-40B4-BE49-F238E27FC236}">
                  <a16:creationId xmlns:a16="http://schemas.microsoft.com/office/drawing/2014/main" id="{B451DCE9-AC41-4A8F-AB1F-ACEEBACC0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5313" y="4124325"/>
              <a:ext cx="9588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468" name="Text Box 10">
              <a:extLst>
                <a:ext uri="{FF2B5EF4-FFF2-40B4-BE49-F238E27FC236}">
                  <a16:creationId xmlns:a16="http://schemas.microsoft.com/office/drawing/2014/main" id="{4E9272FE-35F8-4F06-A2EE-CC5C94626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0100" y="3660775"/>
              <a:ext cx="847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ea typeface="MS PGothic" panose="020B0600070205080204" pitchFamily="34" charset="-128"/>
                </a:rPr>
                <a:t>R bps</a:t>
              </a:r>
            </a:p>
          </p:txBody>
        </p:sp>
        <p:sp>
          <p:nvSpPr>
            <p:cNvPr id="19469" name="Freeform 11">
              <a:extLst>
                <a:ext uri="{FF2B5EF4-FFF2-40B4-BE49-F238E27FC236}">
                  <a16:creationId xmlns:a16="http://schemas.microsoft.com/office/drawing/2014/main" id="{A1D9AD52-83E1-4815-BC70-B26AB9C4C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3441700"/>
              <a:ext cx="2324100" cy="358775"/>
            </a:xfrm>
            <a:custGeom>
              <a:avLst/>
              <a:gdLst>
                <a:gd name="T0" fmla="*/ 2147483646 w 1464"/>
                <a:gd name="T1" fmla="*/ 2147483646 h 226"/>
                <a:gd name="T2" fmla="*/ 2147483646 w 1464"/>
                <a:gd name="T3" fmla="*/ 2147483646 h 226"/>
                <a:gd name="T4" fmla="*/ 2147483646 w 1464"/>
                <a:gd name="T5" fmla="*/ 2147483646 h 226"/>
                <a:gd name="T6" fmla="*/ 2147483646 w 1464"/>
                <a:gd name="T7" fmla="*/ 2147483646 h 2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4"/>
                <a:gd name="T13" fmla="*/ 0 h 226"/>
                <a:gd name="T14" fmla="*/ 1464 w 1464"/>
                <a:gd name="T15" fmla="*/ 226 h 2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4" h="226">
                  <a:moveTo>
                    <a:pt x="98" y="6"/>
                  </a:moveTo>
                  <a:cubicBezTo>
                    <a:pt x="49" y="3"/>
                    <a:pt x="0" y="0"/>
                    <a:pt x="137" y="6"/>
                  </a:cubicBezTo>
                  <a:cubicBezTo>
                    <a:pt x="274" y="12"/>
                    <a:pt x="701" y="3"/>
                    <a:pt x="922" y="40"/>
                  </a:cubicBezTo>
                  <a:cubicBezTo>
                    <a:pt x="1143" y="77"/>
                    <a:pt x="1303" y="151"/>
                    <a:pt x="1464" y="22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470" name="Freeform 12">
              <a:extLst>
                <a:ext uri="{FF2B5EF4-FFF2-40B4-BE49-F238E27FC236}">
                  <a16:creationId xmlns:a16="http://schemas.microsoft.com/office/drawing/2014/main" id="{8EA9D297-1837-4FCC-BF96-1C6DEBF22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3787775"/>
              <a:ext cx="2224087" cy="152400"/>
            </a:xfrm>
            <a:custGeom>
              <a:avLst/>
              <a:gdLst>
                <a:gd name="T0" fmla="*/ 0 w 1401"/>
                <a:gd name="T1" fmla="*/ 0 h 96"/>
                <a:gd name="T2" fmla="*/ 2147483646 w 1401"/>
                <a:gd name="T3" fmla="*/ 2147483646 h 96"/>
                <a:gd name="T4" fmla="*/ 2147483646 w 1401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01"/>
                <a:gd name="T10" fmla="*/ 0 h 96"/>
                <a:gd name="T11" fmla="*/ 1401 w 1401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1" h="96">
                  <a:moveTo>
                    <a:pt x="0" y="0"/>
                  </a:moveTo>
                  <a:cubicBezTo>
                    <a:pt x="431" y="3"/>
                    <a:pt x="863" y="6"/>
                    <a:pt x="1096" y="22"/>
                  </a:cubicBezTo>
                  <a:cubicBezTo>
                    <a:pt x="1329" y="38"/>
                    <a:pt x="1365" y="67"/>
                    <a:pt x="1401" y="9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471" name="Freeform 13">
              <a:extLst>
                <a:ext uri="{FF2B5EF4-FFF2-40B4-BE49-F238E27FC236}">
                  <a16:creationId xmlns:a16="http://schemas.microsoft.com/office/drawing/2014/main" id="{F8E4CE81-22D8-4E87-BFB7-609252743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0" y="4410075"/>
              <a:ext cx="2239963" cy="1038225"/>
            </a:xfrm>
            <a:custGeom>
              <a:avLst/>
              <a:gdLst>
                <a:gd name="T0" fmla="*/ 0 w 1411"/>
                <a:gd name="T1" fmla="*/ 2147483646 h 654"/>
                <a:gd name="T2" fmla="*/ 2147483646 w 1411"/>
                <a:gd name="T3" fmla="*/ 2147483646 h 654"/>
                <a:gd name="T4" fmla="*/ 2147483646 w 1411"/>
                <a:gd name="T5" fmla="*/ 0 h 654"/>
                <a:gd name="T6" fmla="*/ 0 60000 65536"/>
                <a:gd name="T7" fmla="*/ 0 60000 65536"/>
                <a:gd name="T8" fmla="*/ 0 60000 65536"/>
                <a:gd name="T9" fmla="*/ 0 w 1411"/>
                <a:gd name="T10" fmla="*/ 0 h 654"/>
                <a:gd name="T11" fmla="*/ 1411 w 1411"/>
                <a:gd name="T12" fmla="*/ 654 h 6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11" h="654">
                  <a:moveTo>
                    <a:pt x="0" y="599"/>
                  </a:moveTo>
                  <a:cubicBezTo>
                    <a:pt x="243" y="626"/>
                    <a:pt x="487" y="654"/>
                    <a:pt x="722" y="554"/>
                  </a:cubicBezTo>
                  <a:cubicBezTo>
                    <a:pt x="957" y="454"/>
                    <a:pt x="1184" y="227"/>
                    <a:pt x="141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472" name="Freeform 14">
              <a:extLst>
                <a:ext uri="{FF2B5EF4-FFF2-40B4-BE49-F238E27FC236}">
                  <a16:creationId xmlns:a16="http://schemas.microsoft.com/office/drawing/2014/main" id="{3779DB22-C5C3-485E-98D2-9868DA6EF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650" y="4267200"/>
              <a:ext cx="2251075" cy="904875"/>
            </a:xfrm>
            <a:custGeom>
              <a:avLst/>
              <a:gdLst>
                <a:gd name="T0" fmla="*/ 0 w 1418"/>
                <a:gd name="T1" fmla="*/ 2147483646 h 570"/>
                <a:gd name="T2" fmla="*/ 2147483646 w 1418"/>
                <a:gd name="T3" fmla="*/ 2147483646 h 570"/>
                <a:gd name="T4" fmla="*/ 2147483646 w 1418"/>
                <a:gd name="T5" fmla="*/ 0 h 570"/>
                <a:gd name="T6" fmla="*/ 0 60000 65536"/>
                <a:gd name="T7" fmla="*/ 0 60000 65536"/>
                <a:gd name="T8" fmla="*/ 0 60000 65536"/>
                <a:gd name="T9" fmla="*/ 0 w 1418"/>
                <a:gd name="T10" fmla="*/ 0 h 570"/>
                <a:gd name="T11" fmla="*/ 1418 w 1418"/>
                <a:gd name="T12" fmla="*/ 570 h 5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18" h="570">
                  <a:moveTo>
                    <a:pt x="0" y="503"/>
                  </a:moveTo>
                  <a:cubicBezTo>
                    <a:pt x="192" y="536"/>
                    <a:pt x="385" y="570"/>
                    <a:pt x="621" y="486"/>
                  </a:cubicBezTo>
                  <a:cubicBezTo>
                    <a:pt x="857" y="402"/>
                    <a:pt x="1137" y="201"/>
                    <a:pt x="1418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473" name="Freeform 15">
              <a:extLst>
                <a:ext uri="{FF2B5EF4-FFF2-40B4-BE49-F238E27FC236}">
                  <a16:creationId xmlns:a16="http://schemas.microsoft.com/office/drawing/2014/main" id="{79CC36FC-88F3-4B22-9F93-EC78743EA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4105275"/>
              <a:ext cx="2170112" cy="739775"/>
            </a:xfrm>
            <a:custGeom>
              <a:avLst/>
              <a:gdLst>
                <a:gd name="T0" fmla="*/ 0 w 1367"/>
                <a:gd name="T1" fmla="*/ 2147483646 h 466"/>
                <a:gd name="T2" fmla="*/ 2147483646 w 1367"/>
                <a:gd name="T3" fmla="*/ 2147483646 h 466"/>
                <a:gd name="T4" fmla="*/ 2147483646 w 1367"/>
                <a:gd name="T5" fmla="*/ 0 h 466"/>
                <a:gd name="T6" fmla="*/ 0 60000 65536"/>
                <a:gd name="T7" fmla="*/ 0 60000 65536"/>
                <a:gd name="T8" fmla="*/ 0 60000 65536"/>
                <a:gd name="T9" fmla="*/ 0 w 1367"/>
                <a:gd name="T10" fmla="*/ 0 h 466"/>
                <a:gd name="T11" fmla="*/ 1367 w 1367"/>
                <a:gd name="T12" fmla="*/ 466 h 4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7" h="466">
                  <a:moveTo>
                    <a:pt x="0" y="390"/>
                  </a:moveTo>
                  <a:cubicBezTo>
                    <a:pt x="148" y="428"/>
                    <a:pt x="297" y="466"/>
                    <a:pt x="525" y="401"/>
                  </a:cubicBezTo>
                  <a:cubicBezTo>
                    <a:pt x="753" y="336"/>
                    <a:pt x="1227" y="68"/>
                    <a:pt x="1367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474" name="Text Box 16">
              <a:extLst>
                <a:ext uri="{FF2B5EF4-FFF2-40B4-BE49-F238E27FC236}">
                  <a16:creationId xmlns:a16="http://schemas.microsoft.com/office/drawing/2014/main" id="{AD94F83F-4DAB-4223-813E-43E8BDCCD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725" y="3644900"/>
              <a:ext cx="1565275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ea typeface="MS PGothic" panose="020B0600070205080204" pitchFamily="34" charset="-128"/>
                </a:rPr>
                <a:t>Packet flows from many sources</a:t>
              </a:r>
            </a:p>
          </p:txBody>
        </p:sp>
      </p:grpSp>
      <p:grpSp>
        <p:nvGrpSpPr>
          <p:cNvPr id="19460" name="Group 12">
            <a:extLst>
              <a:ext uri="{FF2B5EF4-FFF2-40B4-BE49-F238E27FC236}">
                <a16:creationId xmlns:a16="http://schemas.microsoft.com/office/drawing/2014/main" id="{BDA0008F-892F-4E0E-B501-2AF2A6573D40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782638"/>
            <a:ext cx="1701800" cy="3516312"/>
            <a:chOff x="685800" y="609600"/>
            <a:chExt cx="2667000" cy="624840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98B9A03-094B-4437-81B9-2E3B37D21960}"/>
                </a:ext>
              </a:extLst>
            </p:cNvPr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4657AEB-D5AD-49B6-9098-B1D72BE1D2CE}"/>
                </a:ext>
              </a:extLst>
            </p:cNvPr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Rectangle 2">
            <a:extLst>
              <a:ext uri="{FF2B5EF4-FFF2-40B4-BE49-F238E27FC236}">
                <a16:creationId xmlns:a16="http://schemas.microsoft.com/office/drawing/2014/main" id="{C5476B88-91E9-49D2-B0C4-D7CFD20EC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625">
                <a:ea typeface="ＭＳ Ｐゴシック" charset="-128"/>
              </a:rPr>
              <a:t>Phases of Congestion Behavior</a:t>
            </a:r>
          </a:p>
        </p:txBody>
      </p:sp>
      <p:sp>
        <p:nvSpPr>
          <p:cNvPr id="211970" name="Rectangle 5">
            <a:extLst>
              <a:ext uri="{FF2B5EF4-FFF2-40B4-BE49-F238E27FC236}">
                <a16:creationId xmlns:a16="http://schemas.microsoft.com/office/drawing/2014/main" id="{B522E368-B49E-48B0-8E52-338DE340159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229100" y="1063625"/>
            <a:ext cx="4137025" cy="3619500"/>
          </a:xfrm>
        </p:spPr>
        <p:txBody>
          <a:bodyPr/>
          <a:lstStyle/>
          <a:p>
            <a:pPr marL="371475" indent="-371475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en-US" sz="1950" dirty="0">
                <a:ea typeface="ＭＳ Ｐゴシック" charset="-128"/>
              </a:rPr>
              <a:t>1.  </a:t>
            </a:r>
            <a:r>
              <a:rPr lang="en-US" altLang="en-US" sz="1950" dirty="0">
                <a:solidFill>
                  <a:srgbClr val="33CC33"/>
                </a:solidFill>
                <a:ea typeface="ＭＳ Ｐゴシック" charset="-128"/>
              </a:rPr>
              <a:t>Light traffic</a:t>
            </a:r>
            <a:r>
              <a:rPr lang="en-US" altLang="en-US" sz="1950" dirty="0">
                <a:ea typeface="ＭＳ Ｐゴシック" charset="-128"/>
              </a:rPr>
              <a:t> </a:t>
            </a:r>
          </a:p>
          <a:p>
            <a:pPr marL="572691" lvl="1" indent="-314325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en-US" sz="1600" dirty="0">
                <a:ea typeface="ＭＳ Ｐゴシック" charset="-128"/>
              </a:rPr>
              <a:t>Arrival Rate &lt;&lt; R</a:t>
            </a:r>
          </a:p>
          <a:p>
            <a:pPr marL="572691" lvl="1" indent="-314325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en-US" sz="1600" dirty="0">
                <a:ea typeface="ＭＳ Ｐゴシック" charset="-128"/>
              </a:rPr>
              <a:t>Low delay</a:t>
            </a:r>
          </a:p>
          <a:p>
            <a:pPr marL="572691" lvl="1" indent="-314325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en-US" sz="1600" dirty="0">
                <a:ea typeface="ＭＳ Ｐゴシック" charset="-128"/>
              </a:rPr>
              <a:t>Can accommodate more</a:t>
            </a:r>
          </a:p>
          <a:p>
            <a:pPr marL="371475" indent="-371475" eaLnBrk="1" hangingPunct="1">
              <a:lnSpc>
                <a:spcPct val="90000"/>
              </a:lnSpc>
              <a:spcBef>
                <a:spcPts val="900"/>
              </a:spcBef>
              <a:buFont typeface="Wingdings" charset="2"/>
              <a:buAutoNum type="arabicPeriod" startAt="2"/>
              <a:defRPr/>
            </a:pPr>
            <a:r>
              <a:rPr lang="en-US" altLang="en-US" sz="1950" dirty="0">
                <a:solidFill>
                  <a:srgbClr val="FF9933"/>
                </a:solidFill>
                <a:ea typeface="ＭＳ Ｐゴシック" charset="-128"/>
              </a:rPr>
              <a:t>Knee (congestion onset)</a:t>
            </a:r>
          </a:p>
          <a:p>
            <a:pPr marL="572691" lvl="1" indent="-314325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en-US" sz="1600" dirty="0">
                <a:ea typeface="ＭＳ Ｐゴシック" charset="-128"/>
              </a:rPr>
              <a:t>Arrival rate approaches R </a:t>
            </a:r>
          </a:p>
          <a:p>
            <a:pPr marL="572691" lvl="1" indent="-314325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en-US" sz="1600" dirty="0">
                <a:ea typeface="ＭＳ Ｐゴシック" charset="-128"/>
              </a:rPr>
              <a:t>Delay increases rapidly</a:t>
            </a:r>
          </a:p>
          <a:p>
            <a:pPr marL="572691" lvl="1" indent="-314325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en-US" sz="1600" dirty="0">
                <a:ea typeface="ＭＳ Ｐゴシック" charset="-128"/>
              </a:rPr>
              <a:t>Throughput begins to saturate</a:t>
            </a:r>
          </a:p>
          <a:p>
            <a:pPr marL="371475" indent="-371475" eaLnBrk="1" hangingPunct="1">
              <a:lnSpc>
                <a:spcPct val="90000"/>
              </a:lnSpc>
              <a:spcBef>
                <a:spcPts val="900"/>
              </a:spcBef>
              <a:buFont typeface="Wingdings" charset="2"/>
              <a:buAutoNum type="arabicPeriod" startAt="3"/>
              <a:defRPr/>
            </a:pPr>
            <a:r>
              <a:rPr lang="en-US" altLang="en-US" sz="1950" dirty="0">
                <a:solidFill>
                  <a:srgbClr val="FF3300"/>
                </a:solidFill>
                <a:ea typeface="ＭＳ Ｐゴシック" charset="-128"/>
              </a:rPr>
              <a:t>Congestion collapse</a:t>
            </a:r>
          </a:p>
          <a:p>
            <a:pPr marL="572691" lvl="1" indent="-314325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en-US" sz="1600" dirty="0">
                <a:ea typeface="ＭＳ Ｐゴシック" charset="-128"/>
              </a:rPr>
              <a:t>Arrival rate &gt; R</a:t>
            </a:r>
          </a:p>
          <a:p>
            <a:pPr marL="572691" lvl="1" indent="-314325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en-US" sz="1600" dirty="0">
                <a:ea typeface="ＭＳ Ｐゴシック" charset="-128"/>
              </a:rPr>
              <a:t>Large delays, packet loss</a:t>
            </a:r>
          </a:p>
          <a:p>
            <a:pPr marL="572691" lvl="1" indent="-314325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en-US" sz="1600" dirty="0">
                <a:ea typeface="ＭＳ Ｐゴシック" charset="-128"/>
              </a:rPr>
              <a:t>Useful application throughput drops</a:t>
            </a:r>
          </a:p>
        </p:txBody>
      </p:sp>
      <p:grpSp>
        <p:nvGrpSpPr>
          <p:cNvPr id="21507" name="Group 46">
            <a:extLst>
              <a:ext uri="{FF2B5EF4-FFF2-40B4-BE49-F238E27FC236}">
                <a16:creationId xmlns:a16="http://schemas.microsoft.com/office/drawing/2014/main" id="{E3942FCE-9247-44F4-9F04-5A67B8638DC8}"/>
              </a:ext>
            </a:extLst>
          </p:cNvPr>
          <p:cNvGrpSpPr>
            <a:grpSpLocks/>
          </p:cNvGrpSpPr>
          <p:nvPr/>
        </p:nvGrpSpPr>
        <p:grpSpPr bwMode="auto">
          <a:xfrm>
            <a:off x="715963" y="1266825"/>
            <a:ext cx="3203575" cy="3498850"/>
            <a:chOff x="385821" y="1449388"/>
            <a:chExt cx="4252472" cy="5210650"/>
          </a:xfrm>
        </p:grpSpPr>
        <p:sp>
          <p:nvSpPr>
            <p:cNvPr id="21508" name="Line 7">
              <a:extLst>
                <a:ext uri="{FF2B5EF4-FFF2-40B4-BE49-F238E27FC236}">
                  <a16:creationId xmlns:a16="http://schemas.microsoft.com/office/drawing/2014/main" id="{DA736695-4F7A-4849-9D66-8DBD768DB3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6150" y="1449388"/>
              <a:ext cx="9525" cy="2036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509" name="Line 8">
              <a:extLst>
                <a:ext uri="{FF2B5EF4-FFF2-40B4-BE49-F238E27FC236}">
                  <a16:creationId xmlns:a16="http://schemas.microsoft.com/office/drawing/2014/main" id="{F7DEE931-9413-426B-B4A0-2B122019B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9800" y="4143375"/>
              <a:ext cx="9525" cy="2036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510" name="Line 9">
              <a:extLst>
                <a:ext uri="{FF2B5EF4-FFF2-40B4-BE49-F238E27FC236}">
                  <a16:creationId xmlns:a16="http://schemas.microsoft.com/office/drawing/2014/main" id="{5E3B562E-37C1-4C9E-9D15-C229D4B621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319338" y="2286000"/>
              <a:ext cx="20638" cy="2763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11" name="Line 10">
              <a:extLst>
                <a:ext uri="{FF2B5EF4-FFF2-40B4-BE49-F238E27FC236}">
                  <a16:creationId xmlns:a16="http://schemas.microsoft.com/office/drawing/2014/main" id="{F213F5F4-86F1-4049-97C6-E21A63A58D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318544" y="4785519"/>
              <a:ext cx="20638" cy="2774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12" name="Text Box 11">
              <a:extLst>
                <a:ext uri="{FF2B5EF4-FFF2-40B4-BE49-F238E27FC236}">
                  <a16:creationId xmlns:a16="http://schemas.microsoft.com/office/drawing/2014/main" id="{21B5C49D-6D13-4D97-9118-B382D9880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529377" y="2438586"/>
              <a:ext cx="2247535" cy="417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ea typeface="MS PGothic" panose="020B0600070205080204" pitchFamily="34" charset="-128"/>
                </a:rPr>
                <a:t>Throughput (bps)</a:t>
              </a:r>
            </a:p>
          </p:txBody>
        </p:sp>
        <p:sp>
          <p:nvSpPr>
            <p:cNvPr id="21513" name="Text Box 12">
              <a:extLst>
                <a:ext uri="{FF2B5EF4-FFF2-40B4-BE49-F238E27FC236}">
                  <a16:creationId xmlns:a16="http://schemas.microsoft.com/office/drawing/2014/main" id="{06DC4E0A-3635-4D1B-903F-2FFF22E9C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163539" y="5194087"/>
              <a:ext cx="1561311" cy="417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ea typeface="MS PGothic" panose="020B0600070205080204" pitchFamily="34" charset="-128"/>
                </a:rPr>
                <a:t>Delay (sec)</a:t>
              </a:r>
            </a:p>
          </p:txBody>
        </p:sp>
        <p:sp>
          <p:nvSpPr>
            <p:cNvPr id="21514" name="Line 13">
              <a:extLst>
                <a:ext uri="{FF2B5EF4-FFF2-40B4-BE49-F238E27FC236}">
                  <a16:creationId xmlns:a16="http://schemas.microsoft.com/office/drawing/2014/main" id="{1F69994E-B163-4C59-A708-8213A3452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150" y="1822450"/>
              <a:ext cx="2441575" cy="0"/>
            </a:xfrm>
            <a:prstGeom prst="line">
              <a:avLst/>
            </a:prstGeom>
            <a:noFill/>
            <a:ln w="12700" cap="rnd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515" name="Line 14">
              <a:extLst>
                <a:ext uri="{FF2B5EF4-FFF2-40B4-BE49-F238E27FC236}">
                  <a16:creationId xmlns:a16="http://schemas.microsoft.com/office/drawing/2014/main" id="{0F47E2AA-A44E-4EE1-966F-0E501B6FA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0100" y="4344988"/>
              <a:ext cx="0" cy="1839912"/>
            </a:xfrm>
            <a:prstGeom prst="line">
              <a:avLst/>
            </a:prstGeom>
            <a:noFill/>
            <a:ln w="12700" cap="rnd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516" name="Text Box 15">
              <a:extLst>
                <a:ext uri="{FF2B5EF4-FFF2-40B4-BE49-F238E27FC236}">
                  <a16:creationId xmlns:a16="http://schemas.microsoft.com/office/drawing/2014/main" id="{5B0A3994-31B1-4A86-A249-7C17D16D5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6375" y="6223000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ea typeface="MS PGothic" panose="020B0600070205080204" pitchFamily="34" charset="-128"/>
                </a:rPr>
                <a:t>R</a:t>
              </a:r>
            </a:p>
          </p:txBody>
        </p:sp>
        <p:sp>
          <p:nvSpPr>
            <p:cNvPr id="21517" name="Text Box 16">
              <a:extLst>
                <a:ext uri="{FF2B5EF4-FFF2-40B4-BE49-F238E27FC236}">
                  <a16:creationId xmlns:a16="http://schemas.microsoft.com/office/drawing/2014/main" id="{916ECABF-94EF-4256-93E3-2BE44797F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313" y="145256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ea typeface="MS PGothic" panose="020B0600070205080204" pitchFamily="34" charset="-128"/>
                </a:rPr>
                <a:t>R</a:t>
              </a:r>
            </a:p>
          </p:txBody>
        </p:sp>
        <p:sp>
          <p:nvSpPr>
            <p:cNvPr id="21518" name="Freeform 17">
              <a:extLst>
                <a:ext uri="{FF2B5EF4-FFF2-40B4-BE49-F238E27FC236}">
                  <a16:creationId xmlns:a16="http://schemas.microsoft.com/office/drawing/2014/main" id="{783CC47D-A30B-485B-8691-712B0A5A6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675" y="4210050"/>
              <a:ext cx="2214563" cy="1882775"/>
            </a:xfrm>
            <a:custGeom>
              <a:avLst/>
              <a:gdLst>
                <a:gd name="T0" fmla="*/ 0 w 1192"/>
                <a:gd name="T1" fmla="*/ 2147483646 h 1186"/>
                <a:gd name="T2" fmla="*/ 2147483646 w 1192"/>
                <a:gd name="T3" fmla="*/ 2147483646 h 1186"/>
                <a:gd name="T4" fmla="*/ 2147483646 w 1192"/>
                <a:gd name="T5" fmla="*/ 2147483646 h 1186"/>
                <a:gd name="T6" fmla="*/ 2147483646 w 1192"/>
                <a:gd name="T7" fmla="*/ 2147483646 h 1186"/>
                <a:gd name="T8" fmla="*/ 2147483646 w 1192"/>
                <a:gd name="T9" fmla="*/ 0 h 1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2"/>
                <a:gd name="T16" fmla="*/ 0 h 1186"/>
                <a:gd name="T17" fmla="*/ 1192 w 1192"/>
                <a:gd name="T18" fmla="*/ 1186 h 11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2" h="1186">
                  <a:moveTo>
                    <a:pt x="0" y="1172"/>
                  </a:moveTo>
                  <a:cubicBezTo>
                    <a:pt x="57" y="1179"/>
                    <a:pt x="115" y="1186"/>
                    <a:pt x="255" y="1139"/>
                  </a:cubicBezTo>
                  <a:cubicBezTo>
                    <a:pt x="395" y="1092"/>
                    <a:pt x="692" y="1024"/>
                    <a:pt x="838" y="890"/>
                  </a:cubicBezTo>
                  <a:cubicBezTo>
                    <a:pt x="984" y="756"/>
                    <a:pt x="1074" y="482"/>
                    <a:pt x="1133" y="334"/>
                  </a:cubicBezTo>
                  <a:cubicBezTo>
                    <a:pt x="1192" y="186"/>
                    <a:pt x="1191" y="93"/>
                    <a:pt x="119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19" name="Freeform 18">
              <a:extLst>
                <a:ext uri="{FF2B5EF4-FFF2-40B4-BE49-F238E27FC236}">
                  <a16:creationId xmlns:a16="http://schemas.microsoft.com/office/drawing/2014/main" id="{55207E00-827D-4136-B93C-F64E0A975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1851025"/>
              <a:ext cx="2265362" cy="1592263"/>
            </a:xfrm>
            <a:custGeom>
              <a:avLst/>
              <a:gdLst>
                <a:gd name="T0" fmla="*/ 0 w 1427"/>
                <a:gd name="T1" fmla="*/ 2147483646 h 1003"/>
                <a:gd name="T2" fmla="*/ 2147483646 w 1427"/>
                <a:gd name="T3" fmla="*/ 2147483646 h 1003"/>
                <a:gd name="T4" fmla="*/ 2147483646 w 1427"/>
                <a:gd name="T5" fmla="*/ 2147483646 h 1003"/>
                <a:gd name="T6" fmla="*/ 2147483646 w 1427"/>
                <a:gd name="T7" fmla="*/ 2147483646 h 10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7"/>
                <a:gd name="T13" fmla="*/ 0 h 1003"/>
                <a:gd name="T14" fmla="*/ 1427 w 1427"/>
                <a:gd name="T15" fmla="*/ 1003 h 10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7" h="1003">
                  <a:moveTo>
                    <a:pt x="0" y="1003"/>
                  </a:moveTo>
                  <a:cubicBezTo>
                    <a:pt x="165" y="805"/>
                    <a:pt x="331" y="608"/>
                    <a:pt x="504" y="453"/>
                  </a:cubicBezTo>
                  <a:cubicBezTo>
                    <a:pt x="677" y="298"/>
                    <a:pt x="887" y="148"/>
                    <a:pt x="1041" y="74"/>
                  </a:cubicBezTo>
                  <a:cubicBezTo>
                    <a:pt x="1195" y="0"/>
                    <a:pt x="1358" y="19"/>
                    <a:pt x="1427" y="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520" name="Freeform 19">
              <a:extLst>
                <a:ext uri="{FF2B5EF4-FFF2-40B4-BE49-F238E27FC236}">
                  <a16:creationId xmlns:a16="http://schemas.microsoft.com/office/drawing/2014/main" id="{5F31A8C0-F43C-4236-82CB-2BED5B34E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513" y="1854200"/>
              <a:ext cx="404812" cy="1360488"/>
            </a:xfrm>
            <a:custGeom>
              <a:avLst/>
              <a:gdLst>
                <a:gd name="T0" fmla="*/ 0 w 255"/>
                <a:gd name="T1" fmla="*/ 0 h 857"/>
                <a:gd name="T2" fmla="*/ 2147483646 w 255"/>
                <a:gd name="T3" fmla="*/ 2147483646 h 857"/>
                <a:gd name="T4" fmla="*/ 2147483646 w 255"/>
                <a:gd name="T5" fmla="*/ 2147483646 h 857"/>
                <a:gd name="T6" fmla="*/ 0 60000 65536"/>
                <a:gd name="T7" fmla="*/ 0 60000 65536"/>
                <a:gd name="T8" fmla="*/ 0 60000 65536"/>
                <a:gd name="T9" fmla="*/ 0 w 255"/>
                <a:gd name="T10" fmla="*/ 0 h 857"/>
                <a:gd name="T11" fmla="*/ 255 w 255"/>
                <a:gd name="T12" fmla="*/ 857 h 8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5" h="857">
                  <a:moveTo>
                    <a:pt x="0" y="0"/>
                  </a:moveTo>
                  <a:cubicBezTo>
                    <a:pt x="11" y="131"/>
                    <a:pt x="22" y="263"/>
                    <a:pt x="65" y="406"/>
                  </a:cubicBezTo>
                  <a:cubicBezTo>
                    <a:pt x="108" y="549"/>
                    <a:pt x="181" y="703"/>
                    <a:pt x="255" y="85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521" name="Text Box 20">
              <a:extLst>
                <a:ext uri="{FF2B5EF4-FFF2-40B4-BE49-F238E27FC236}">
                  <a16:creationId xmlns:a16="http://schemas.microsoft.com/office/drawing/2014/main" id="{88E27D31-645C-4D0C-8C5F-1B504B884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0208" y="5789043"/>
              <a:ext cx="1141033" cy="87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ea typeface="MS PGothic" panose="020B0600070205080204" pitchFamily="34" charset="-128"/>
                </a:rPr>
                <a:t>Arrival Rate</a:t>
              </a:r>
            </a:p>
          </p:txBody>
        </p:sp>
        <p:sp>
          <p:nvSpPr>
            <p:cNvPr id="21522" name="Text Box 21">
              <a:extLst>
                <a:ext uri="{FF2B5EF4-FFF2-40B4-BE49-F238E27FC236}">
                  <a16:creationId xmlns:a16="http://schemas.microsoft.com/office/drawing/2014/main" id="{45DB8C07-CF5D-4CAD-A4C8-4A3A4AD62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9761" y="2970503"/>
              <a:ext cx="1078532" cy="870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ea typeface="MS PGothic" panose="020B0600070205080204" pitchFamily="34" charset="-128"/>
                </a:rPr>
                <a:t>Arrival Rate</a:t>
              </a:r>
            </a:p>
          </p:txBody>
        </p:sp>
        <p:sp>
          <p:nvSpPr>
            <p:cNvPr id="21523" name="Line 22">
              <a:extLst>
                <a:ext uri="{FF2B5EF4-FFF2-40B4-BE49-F238E27FC236}">
                  <a16:creationId xmlns:a16="http://schemas.microsoft.com/office/drawing/2014/main" id="{19251BB2-0462-4FDA-860C-5DD000CD1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7300" y="6254750"/>
              <a:ext cx="11113" cy="374650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524" name="Line 23">
              <a:extLst>
                <a:ext uri="{FF2B5EF4-FFF2-40B4-BE49-F238E27FC236}">
                  <a16:creationId xmlns:a16="http://schemas.microsoft.com/office/drawing/2014/main" id="{3DC710F3-C5CC-49D0-B332-36FA69412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813" y="3679825"/>
              <a:ext cx="11112" cy="374650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525" name="Line 24">
              <a:extLst>
                <a:ext uri="{FF2B5EF4-FFF2-40B4-BE49-F238E27FC236}">
                  <a16:creationId xmlns:a16="http://schemas.microsoft.com/office/drawing/2014/main" id="{DB9AD3E8-06B7-4000-A4BF-3B6A394DA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5575" y="6248400"/>
              <a:ext cx="11113" cy="37465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526" name="Line 25">
              <a:extLst>
                <a:ext uri="{FF2B5EF4-FFF2-40B4-BE49-F238E27FC236}">
                  <a16:creationId xmlns:a16="http://schemas.microsoft.com/office/drawing/2014/main" id="{F658D945-8929-47A6-82F5-797D96B78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088" y="3673475"/>
              <a:ext cx="11112" cy="37465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527" name="Line 26">
              <a:extLst>
                <a:ext uri="{FF2B5EF4-FFF2-40B4-BE49-F238E27FC236}">
                  <a16:creationId xmlns:a16="http://schemas.microsoft.com/office/drawing/2014/main" id="{28B03386-FD10-4599-8231-E4252E28B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6935" y="6242050"/>
              <a:ext cx="11112" cy="37465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528" name="Line 27">
              <a:extLst>
                <a:ext uri="{FF2B5EF4-FFF2-40B4-BE49-F238E27FC236}">
                  <a16:creationId xmlns:a16="http://schemas.microsoft.com/office/drawing/2014/main" id="{4EF0FB7A-122B-4C8C-BC5A-3A9CF6DED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938" y="3667125"/>
              <a:ext cx="11112" cy="37465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BC72F0D-D227-4346-A427-F00D8524D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Congestion Window</a:t>
            </a:r>
          </a:p>
        </p:txBody>
      </p:sp>
      <p:sp>
        <p:nvSpPr>
          <p:cNvPr id="214018" name="Rectangle 3">
            <a:extLst>
              <a:ext uri="{FF2B5EF4-FFF2-40B4-BE49-F238E27FC236}">
                <a16:creationId xmlns:a16="http://schemas.microsoft.com/office/drawing/2014/main" id="{12CBBE4D-8C54-45EF-9D3F-132214C67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3600" y="1085850"/>
            <a:ext cx="7629525" cy="3659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900">
                <a:ea typeface="MS PGothic" panose="020B0600070205080204" pitchFamily="34" charset="-128"/>
              </a:rPr>
              <a:t>Desired operating point:  just before knee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1900">
                <a:ea typeface="MS PGothic" panose="020B0600070205080204" pitchFamily="34" charset="-128"/>
              </a:rPr>
              <a:t>TCP sender maintains a </a:t>
            </a:r>
            <a:r>
              <a:rPr lang="en-US" altLang="en-US" sz="1900" i="1">
                <a:ea typeface="MS PGothic" panose="020B0600070205080204" pitchFamily="34" charset="-128"/>
              </a:rPr>
              <a:t>congestion window</a:t>
            </a:r>
            <a:r>
              <a:rPr lang="en-US" altLang="en-US" sz="1900">
                <a:ea typeface="MS PGothic" panose="020B0600070205080204" pitchFamily="34" charset="-128"/>
              </a:rPr>
              <a:t> (cwnd) to control congestion at intermediate routers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1900">
                <a:ea typeface="MS PGothic" panose="020B0600070205080204" pitchFamily="34" charset="-128"/>
              </a:rPr>
              <a:t>Effective window is minimum of congestion window and advertised window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1900">
                <a:ea typeface="MS PGothic" panose="020B0600070205080204" pitchFamily="34" charset="-128"/>
              </a:rPr>
              <a:t>Problem:  senders does not know what its </a:t>
            </a:r>
            <a:r>
              <a:rPr lang="ja-JP" altLang="en-US" sz="1900">
                <a:ea typeface="MS PGothic" panose="020B0600070205080204" pitchFamily="34" charset="-128"/>
              </a:rPr>
              <a:t>“</a:t>
            </a:r>
            <a:r>
              <a:rPr lang="en-US" altLang="ja-JP" sz="1900">
                <a:ea typeface="MS PGothic" panose="020B0600070205080204" pitchFamily="34" charset="-128"/>
              </a:rPr>
              <a:t>fair</a:t>
            </a:r>
            <a:r>
              <a:rPr lang="ja-JP" altLang="en-US" sz="1900">
                <a:ea typeface="MS PGothic" panose="020B0600070205080204" pitchFamily="34" charset="-128"/>
              </a:rPr>
              <a:t>”</a:t>
            </a:r>
            <a:r>
              <a:rPr lang="en-US" altLang="ja-JP" sz="1900">
                <a:ea typeface="MS PGothic" panose="020B0600070205080204" pitchFamily="34" charset="-128"/>
              </a:rPr>
              <a:t> share of available bandwidth should be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en-US" sz="1900">
                <a:ea typeface="MS PGothic" panose="020B0600070205080204" pitchFamily="34" charset="-128"/>
              </a:rPr>
              <a:t>Solution:  adapt dynamically to available BW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Senders probe the network by increasing cwnd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When congestion detected, senders reduce 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Ideally, sending rate stabilizes near optimal point   </a:t>
            </a:r>
          </a:p>
          <a:p>
            <a:pPr eaLnBrk="1" hangingPunct="1">
              <a:lnSpc>
                <a:spcPct val="90000"/>
              </a:lnSpc>
            </a:pPr>
            <a:endParaRPr lang="en-US" altLang="en-US" sz="1900">
              <a:ea typeface="MS PGothic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7CA8F9-23EF-4C5D-8E3E-CABD8FCEE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4486183"/>
            <a:ext cx="5877745" cy="65731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7222EA87-8E93-4038-92F8-223D0DBDF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Congestion Window (Cont.)</a:t>
            </a:r>
          </a:p>
        </p:txBody>
      </p:sp>
      <p:sp>
        <p:nvSpPr>
          <p:cNvPr id="216066" name="Rectangle 3">
            <a:extLst>
              <a:ext uri="{FF2B5EF4-FFF2-40B4-BE49-F238E27FC236}">
                <a16:creationId xmlns:a16="http://schemas.microsoft.com/office/drawing/2014/main" id="{1C8E204B-260D-4C18-949F-5583562CC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525" y="1085850"/>
            <a:ext cx="7753350" cy="3848100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en-US" sz="1950" dirty="0">
                <a:ea typeface="ＭＳ Ｐゴシック" charset="-128"/>
              </a:rPr>
              <a:t>How does the TCP congestion algorithm change congestion window dynamically according to the most up-to-date state of the network?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en-US" sz="1950" dirty="0">
                <a:ea typeface="ＭＳ Ｐゴシック" charset="-128"/>
              </a:rPr>
              <a:t>At light traffic:  each segment is </a:t>
            </a:r>
            <a:r>
              <a:rPr lang="en-US" altLang="en-US" sz="1950" dirty="0" err="1">
                <a:ea typeface="ＭＳ Ｐゴシック" charset="-128"/>
              </a:rPr>
              <a:t>ACKed</a:t>
            </a:r>
            <a:r>
              <a:rPr lang="en-US" altLang="en-US" sz="1950" dirty="0">
                <a:ea typeface="ＭＳ Ｐゴシック" charset="-128"/>
              </a:rPr>
              <a:t> quickly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en-US" sz="1650" dirty="0">
                <a:ea typeface="ＭＳ Ｐゴシック" charset="-128"/>
              </a:rPr>
              <a:t>Increase </a:t>
            </a:r>
            <a:r>
              <a:rPr lang="en-US" altLang="en-US" sz="1650" dirty="0" err="1">
                <a:ea typeface="ＭＳ Ｐゴシック" charset="-128"/>
              </a:rPr>
              <a:t>cwnd</a:t>
            </a:r>
            <a:r>
              <a:rPr lang="en-US" altLang="en-US" sz="1650" dirty="0">
                <a:ea typeface="ＭＳ Ｐゴシック" charset="-128"/>
              </a:rPr>
              <a:t> </a:t>
            </a:r>
            <a:r>
              <a:rPr lang="en-US" altLang="en-US" sz="1650" dirty="0" err="1">
                <a:ea typeface="ＭＳ Ｐゴシック" charset="-128"/>
              </a:rPr>
              <a:t>aggresively</a:t>
            </a:r>
            <a:endParaRPr lang="en-US" altLang="en-US" sz="1650" dirty="0">
              <a:ea typeface="ＭＳ Ｐゴシック" charset="-128"/>
            </a:endParaRP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en-US" sz="1950" dirty="0">
                <a:ea typeface="ＭＳ Ｐゴシック" charset="-128"/>
              </a:rPr>
              <a:t>At knee: segment ACKs arrive, but more slowly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en-US" sz="1650" dirty="0">
                <a:ea typeface="ＭＳ Ｐゴシック" charset="-128"/>
              </a:rPr>
              <a:t>Slow down increase in </a:t>
            </a:r>
            <a:r>
              <a:rPr lang="en-US" altLang="en-US" sz="1650" dirty="0" err="1">
                <a:ea typeface="ＭＳ Ｐゴシック" charset="-128"/>
              </a:rPr>
              <a:t>cwnd</a:t>
            </a:r>
            <a:endParaRPr lang="en-US" altLang="en-US" sz="1650" dirty="0">
              <a:ea typeface="ＭＳ Ｐゴシック" charset="-128"/>
            </a:endParaRP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en-US" sz="1950" dirty="0">
                <a:ea typeface="ＭＳ Ｐゴシック" charset="-128"/>
              </a:rPr>
              <a:t>At congestion:  segments encounter large delays, timeout,  segments are dropped in </a:t>
            </a:r>
            <a:r>
              <a:rPr lang="en-US" altLang="en-US" sz="1950">
                <a:ea typeface="ＭＳ Ｐゴシック" charset="-128"/>
              </a:rPr>
              <a:t>router buffers</a:t>
            </a:r>
            <a:endParaRPr lang="en-US" altLang="en-US" sz="1950" dirty="0">
              <a:ea typeface="ＭＳ Ｐゴシック" charset="-128"/>
            </a:endParaRP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en-US" sz="1650" dirty="0">
                <a:ea typeface="ＭＳ Ｐゴシック" charset="-128"/>
              </a:rPr>
              <a:t>Reduce transmission rate, then probe again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BE3F2D5-EB02-4BB4-A27B-0C9E13FB4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UDP Datagram</a:t>
            </a:r>
          </a:p>
        </p:txBody>
      </p:sp>
      <p:sp>
        <p:nvSpPr>
          <p:cNvPr id="142338" name="Rectangle 3">
            <a:extLst>
              <a:ext uri="{FF2B5EF4-FFF2-40B4-BE49-F238E27FC236}">
                <a16:creationId xmlns:a16="http://schemas.microsoft.com/office/drawing/2014/main" id="{E8132C93-9124-43D5-9406-2281E988232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216400" y="996950"/>
            <a:ext cx="3190875" cy="3394075"/>
          </a:xfrm>
        </p:spPr>
        <p:txBody>
          <a:bodyPr/>
          <a:lstStyle/>
          <a:p>
            <a:pPr eaLnBrk="1" hangingPunct="1"/>
            <a:r>
              <a:rPr lang="en-US" altLang="en-US" sz="1600">
                <a:ea typeface="MS PGothic" panose="020B0600070205080204" pitchFamily="34" charset="-128"/>
              </a:rPr>
              <a:t>Source and destination port numbers</a:t>
            </a:r>
          </a:p>
          <a:p>
            <a:pPr marL="557213" lvl="1" indent="-214313" eaLnBrk="1" hangingPunct="1"/>
            <a:r>
              <a:rPr lang="en-US" altLang="en-US" sz="1500">
                <a:ea typeface="MS PGothic" panose="020B0600070205080204" pitchFamily="34" charset="-128"/>
              </a:rPr>
              <a:t>Client ports are ephemeral </a:t>
            </a:r>
          </a:p>
          <a:p>
            <a:pPr marL="557213" lvl="1" indent="-214313" eaLnBrk="1" hangingPunct="1"/>
            <a:r>
              <a:rPr lang="en-US" altLang="en-US" sz="1500">
                <a:ea typeface="MS PGothic" panose="020B0600070205080204" pitchFamily="34" charset="-128"/>
              </a:rPr>
              <a:t>Server ports are well-known</a:t>
            </a:r>
          </a:p>
          <a:p>
            <a:pPr marL="557213" lvl="1" indent="-214313" eaLnBrk="1" hangingPunct="1"/>
            <a:r>
              <a:rPr lang="en-US" altLang="en-US" sz="1500">
                <a:ea typeface="MS PGothic" panose="020B0600070205080204" pitchFamily="34" charset="-128"/>
              </a:rPr>
              <a:t>Max number is 65,535</a:t>
            </a:r>
          </a:p>
          <a:p>
            <a:pPr eaLnBrk="1" hangingPunct="1"/>
            <a:r>
              <a:rPr lang="en-US" altLang="en-US" sz="1600">
                <a:ea typeface="MS PGothic" panose="020B0600070205080204" pitchFamily="34" charset="-128"/>
              </a:rPr>
              <a:t>UDP length </a:t>
            </a:r>
          </a:p>
          <a:p>
            <a:pPr marL="557213" lvl="1" indent="-214313" eaLnBrk="1" hangingPunct="1"/>
            <a:r>
              <a:rPr lang="en-US" altLang="en-US" sz="1500">
                <a:ea typeface="MS PGothic" panose="020B0600070205080204" pitchFamily="34" charset="-128"/>
              </a:rPr>
              <a:t>Total number of bytes in datagram (including header)</a:t>
            </a:r>
          </a:p>
          <a:p>
            <a:pPr marL="557213" lvl="1" indent="-214313" eaLnBrk="1" hangingPunct="1"/>
            <a:r>
              <a:rPr lang="en-US" altLang="en-US" sz="1500">
                <a:ea typeface="MS PGothic" panose="020B0600070205080204" pitchFamily="34" charset="-128"/>
              </a:rPr>
              <a:t>8 bytes ≤ length ≤ 65,535</a:t>
            </a:r>
          </a:p>
          <a:p>
            <a:pPr eaLnBrk="1" hangingPunct="1"/>
            <a:r>
              <a:rPr lang="en-US" altLang="en-US" sz="1600">
                <a:ea typeface="MS PGothic" panose="020B0600070205080204" pitchFamily="34" charset="-128"/>
              </a:rPr>
              <a:t>UDP Checksum</a:t>
            </a:r>
          </a:p>
          <a:p>
            <a:pPr marL="557213" lvl="1" indent="-214313" eaLnBrk="1" hangingPunct="1"/>
            <a:r>
              <a:rPr lang="en-US" altLang="en-US" sz="1500">
                <a:ea typeface="MS PGothic" panose="020B0600070205080204" pitchFamily="34" charset="-128"/>
              </a:rPr>
              <a:t>Optionally detects errors in UDP datagram</a:t>
            </a:r>
          </a:p>
        </p:txBody>
      </p:sp>
      <p:grpSp>
        <p:nvGrpSpPr>
          <p:cNvPr id="21507" name="Group 4">
            <a:extLst>
              <a:ext uri="{FF2B5EF4-FFF2-40B4-BE49-F238E27FC236}">
                <a16:creationId xmlns:a16="http://schemas.microsoft.com/office/drawing/2014/main" id="{2D9FB824-1FF8-48A1-8C9A-980002EDF177}"/>
              </a:ext>
            </a:extLst>
          </p:cNvPr>
          <p:cNvGrpSpPr>
            <a:grpSpLocks/>
          </p:cNvGrpSpPr>
          <p:nvPr/>
        </p:nvGrpSpPr>
        <p:grpSpPr bwMode="auto">
          <a:xfrm>
            <a:off x="1084263" y="935038"/>
            <a:ext cx="2892425" cy="1630362"/>
            <a:chOff x="747" y="1470"/>
            <a:chExt cx="4045" cy="1370"/>
          </a:xfrm>
        </p:grpSpPr>
        <p:sp>
          <p:nvSpPr>
            <p:cNvPr id="142341" name="Rectangle 5">
              <a:extLst>
                <a:ext uri="{FF2B5EF4-FFF2-40B4-BE49-F238E27FC236}">
                  <a16:creationId xmlns:a16="http://schemas.microsoft.com/office/drawing/2014/main" id="{7DB9D71D-93C3-41F9-83F7-0D7A6D6A6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" y="1735"/>
              <a:ext cx="2950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Source Port                Destination Port</a:t>
              </a:r>
              <a:endParaRPr lang="en-US" altLang="en-US" sz="18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142342" name="Rectangle 6">
              <a:extLst>
                <a:ext uri="{FF2B5EF4-FFF2-40B4-BE49-F238E27FC236}">
                  <a16:creationId xmlns:a16="http://schemas.microsoft.com/office/drawing/2014/main" id="{96D086D5-79DC-4E06-B0C5-15ACEE80B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2022"/>
              <a:ext cx="292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UDP Length               UDP Checksum</a:t>
              </a:r>
              <a:endParaRPr lang="en-US" altLang="en-US" sz="18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21511" name="Rectangle 7">
              <a:extLst>
                <a:ext uri="{FF2B5EF4-FFF2-40B4-BE49-F238E27FC236}">
                  <a16:creationId xmlns:a16="http://schemas.microsoft.com/office/drawing/2014/main" id="{F5964C4B-0B14-4BC1-9BE6-0B153D0C6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1614"/>
              <a:ext cx="3985" cy="122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21512" name="Line 8">
              <a:extLst>
                <a:ext uri="{FF2B5EF4-FFF2-40B4-BE49-F238E27FC236}">
                  <a16:creationId xmlns:a16="http://schemas.microsoft.com/office/drawing/2014/main" id="{3B4CAC9F-9CA1-48A1-A3E7-C9F606E95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1919"/>
              <a:ext cx="399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Line 9">
              <a:extLst>
                <a:ext uri="{FF2B5EF4-FFF2-40B4-BE49-F238E27FC236}">
                  <a16:creationId xmlns:a16="http://schemas.microsoft.com/office/drawing/2014/main" id="{49DA8E03-4090-446A-B6E1-DB2E572B6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" y="2216"/>
              <a:ext cx="398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10">
              <a:extLst>
                <a:ext uri="{FF2B5EF4-FFF2-40B4-BE49-F238E27FC236}">
                  <a16:creationId xmlns:a16="http://schemas.microsoft.com/office/drawing/2014/main" id="{CB1846AB-902A-47FE-A414-572344D8B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7" y="1611"/>
              <a:ext cx="1" cy="60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47" name="Rectangle 11">
              <a:extLst>
                <a:ext uri="{FF2B5EF4-FFF2-40B4-BE49-F238E27FC236}">
                  <a16:creationId xmlns:a16="http://schemas.microsoft.com/office/drawing/2014/main" id="{EF9B6FD7-AAAF-4722-A5E8-3A4268194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2446"/>
              <a:ext cx="366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Data</a:t>
              </a:r>
              <a:endParaRPr lang="en-US" altLang="en-US" sz="18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142348" name="Rectangle 12">
              <a:extLst>
                <a:ext uri="{FF2B5EF4-FFF2-40B4-BE49-F238E27FC236}">
                  <a16:creationId xmlns:a16="http://schemas.microsoft.com/office/drawing/2014/main" id="{EC2090E5-5DE0-40A1-9B64-E62BE5289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1470"/>
              <a:ext cx="402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0                                       16                                         31</a:t>
              </a:r>
              <a:endParaRPr lang="en-US" altLang="en-US" sz="18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42340" name="Rectangle 13">
            <a:extLst>
              <a:ext uri="{FF2B5EF4-FFF2-40B4-BE49-F238E27FC236}">
                <a16:creationId xmlns:a16="http://schemas.microsoft.com/office/drawing/2014/main" id="{0D40E5A3-673D-4632-8B29-D0F22F667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2717800"/>
            <a:ext cx="3190875" cy="1673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57200" indent="-457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838200" indent="-381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r>
              <a:rPr lang="en-US" altLang="en-US" sz="1650"/>
              <a:t>0-255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/>
            </a:pPr>
            <a:r>
              <a:rPr lang="en-US" altLang="en-US" sz="1500"/>
              <a:t>Well-known ports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r>
              <a:rPr lang="en-US" altLang="en-US" sz="1650"/>
              <a:t>256-1023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/>
            </a:pPr>
            <a:r>
              <a:rPr lang="en-US" altLang="en-US" sz="1500"/>
              <a:t>Less well-known ports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r>
              <a:rPr lang="en-US" altLang="en-US" sz="1650"/>
              <a:t>1024-65536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/>
            </a:pPr>
            <a:r>
              <a:rPr lang="en-US" altLang="en-US" sz="1500"/>
              <a:t>Ephemeral client ports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Rectangle 2">
            <a:extLst>
              <a:ext uri="{FF2B5EF4-FFF2-40B4-BE49-F238E27FC236}">
                <a16:creationId xmlns:a16="http://schemas.microsoft.com/office/drawing/2014/main" id="{627571D7-F9DD-4592-B5C2-055E0E3AD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6075" y="92075"/>
            <a:ext cx="6384925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625" dirty="0">
                <a:ea typeface="ＭＳ Ｐゴシック" charset="-128"/>
              </a:rPr>
              <a:t>TCP Congestion Control (1</a:t>
            </a:r>
            <a:r>
              <a:rPr lang="en-US" altLang="en-US" sz="2625">
                <a:ea typeface="ＭＳ Ｐゴシック" charset="-128"/>
              </a:rPr>
              <a:t>): Slow </a:t>
            </a:r>
            <a:r>
              <a:rPr lang="en-US" altLang="en-US" sz="2625" dirty="0">
                <a:ea typeface="ＭＳ Ｐゴシック" charset="-128"/>
              </a:rPr>
              <a:t>Start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307613F9-DEF3-47BD-A9B5-818C4BE14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5538" y="1008063"/>
            <a:ext cx="6067425" cy="15478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b="1">
                <a:ea typeface="MS PGothic" panose="020B0600070205080204" pitchFamily="34" charset="-128"/>
              </a:rPr>
              <a:t>Slow start</a:t>
            </a:r>
            <a:r>
              <a:rPr lang="en-US" altLang="en-US" sz="1800">
                <a:ea typeface="MS PGothic" panose="020B0600070205080204" pitchFamily="34" charset="-128"/>
              </a:rPr>
              <a:t>: increase congestion window size by one segment upon receiving an ACK from receiver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initialized at </a:t>
            </a:r>
            <a:r>
              <a:rPr lang="en-US" altLang="en-US" sz="160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lang="en-US" altLang="en-US" sz="1600">
                <a:ea typeface="MS PGothic" panose="020B0600070205080204" pitchFamily="34" charset="-128"/>
              </a:rPr>
              <a:t> 2 segments; usually 1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used at start of data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congestion window increases exponentially 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>
              <a:ea typeface="MS PGothic" panose="020B0600070205080204" pitchFamily="34" charset="-128"/>
            </a:endParaRPr>
          </a:p>
        </p:txBody>
      </p:sp>
      <p:grpSp>
        <p:nvGrpSpPr>
          <p:cNvPr id="27651" name="Group 32">
            <a:extLst>
              <a:ext uri="{FF2B5EF4-FFF2-40B4-BE49-F238E27FC236}">
                <a16:creationId xmlns:a16="http://schemas.microsoft.com/office/drawing/2014/main" id="{0EF5C81A-A69B-4F0D-8D4E-74C4EB82DDD9}"/>
              </a:ext>
            </a:extLst>
          </p:cNvPr>
          <p:cNvGrpSpPr>
            <a:grpSpLocks/>
          </p:cNvGrpSpPr>
          <p:nvPr/>
        </p:nvGrpSpPr>
        <p:grpSpPr bwMode="auto">
          <a:xfrm>
            <a:off x="2601913" y="3270250"/>
            <a:ext cx="2617787" cy="1149350"/>
            <a:chOff x="316" y="2973"/>
            <a:chExt cx="2198" cy="965"/>
          </a:xfrm>
        </p:grpSpPr>
        <p:sp>
          <p:nvSpPr>
            <p:cNvPr id="27675" name="Line 6">
              <a:extLst>
                <a:ext uri="{FF2B5EF4-FFF2-40B4-BE49-F238E27FC236}">
                  <a16:creationId xmlns:a16="http://schemas.microsoft.com/office/drawing/2014/main" id="{DF800DDF-22AA-4C38-B864-AAC6ED0D31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" y="3908"/>
              <a:ext cx="2187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76" name="Line 9">
              <a:extLst>
                <a:ext uri="{FF2B5EF4-FFF2-40B4-BE49-F238E27FC236}">
                  <a16:creationId xmlns:a16="http://schemas.microsoft.com/office/drawing/2014/main" id="{234DEAE7-A013-46D1-95EA-9FEDA27792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" y="2973"/>
              <a:ext cx="2193" cy="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77" name="Line 10">
              <a:extLst>
                <a:ext uri="{FF2B5EF4-FFF2-40B4-BE49-F238E27FC236}">
                  <a16:creationId xmlns:a16="http://schemas.microsoft.com/office/drawing/2014/main" id="{8D83EBCD-9DEA-4ABA-9A4A-AD843668B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" y="2978"/>
              <a:ext cx="131" cy="943"/>
            </a:xfrm>
            <a:prstGeom prst="line">
              <a:avLst/>
            </a:prstGeom>
            <a:noFill/>
            <a:ln w="12700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78" name="Line 11">
              <a:extLst>
                <a:ext uri="{FF2B5EF4-FFF2-40B4-BE49-F238E27FC236}">
                  <a16:creationId xmlns:a16="http://schemas.microsoft.com/office/drawing/2014/main" id="{E808FE31-50EC-4C89-9113-830F70808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" y="2985"/>
              <a:ext cx="151" cy="923"/>
            </a:xfrm>
            <a:prstGeom prst="line">
              <a:avLst/>
            </a:prstGeom>
            <a:noFill/>
            <a:ln w="127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79" name="Line 12">
              <a:extLst>
                <a:ext uri="{FF2B5EF4-FFF2-40B4-BE49-F238E27FC236}">
                  <a16:creationId xmlns:a16="http://schemas.microsoft.com/office/drawing/2014/main" id="{96EAEDB6-A558-4FA8-8BE2-02F05A742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" y="2995"/>
              <a:ext cx="131" cy="943"/>
            </a:xfrm>
            <a:prstGeom prst="line">
              <a:avLst/>
            </a:prstGeom>
            <a:noFill/>
            <a:ln w="12700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80" name="Line 13">
              <a:extLst>
                <a:ext uri="{FF2B5EF4-FFF2-40B4-BE49-F238E27FC236}">
                  <a16:creationId xmlns:a16="http://schemas.microsoft.com/office/drawing/2014/main" id="{4BBD141F-6CD2-42BE-80E8-E4BFF774A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" y="2991"/>
              <a:ext cx="131" cy="943"/>
            </a:xfrm>
            <a:prstGeom prst="line">
              <a:avLst/>
            </a:prstGeom>
            <a:noFill/>
            <a:ln w="12700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81" name="Line 14">
              <a:extLst>
                <a:ext uri="{FF2B5EF4-FFF2-40B4-BE49-F238E27FC236}">
                  <a16:creationId xmlns:a16="http://schemas.microsoft.com/office/drawing/2014/main" id="{9CB2908E-C78B-4310-A7D5-2D0CF3338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" y="2995"/>
              <a:ext cx="151" cy="923"/>
            </a:xfrm>
            <a:prstGeom prst="line">
              <a:avLst/>
            </a:prstGeom>
            <a:noFill/>
            <a:ln w="127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82" name="Line 15">
              <a:extLst>
                <a:ext uri="{FF2B5EF4-FFF2-40B4-BE49-F238E27FC236}">
                  <a16:creationId xmlns:a16="http://schemas.microsoft.com/office/drawing/2014/main" id="{09A9F4FC-2173-4D1B-A542-788E58BAF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6" y="2991"/>
              <a:ext cx="151" cy="923"/>
            </a:xfrm>
            <a:prstGeom prst="line">
              <a:avLst/>
            </a:prstGeom>
            <a:noFill/>
            <a:ln w="127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83" name="Line 16">
              <a:extLst>
                <a:ext uri="{FF2B5EF4-FFF2-40B4-BE49-F238E27FC236}">
                  <a16:creationId xmlns:a16="http://schemas.microsoft.com/office/drawing/2014/main" id="{020BC692-7745-4357-939A-7006F6601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6" y="2991"/>
              <a:ext cx="131" cy="943"/>
            </a:xfrm>
            <a:prstGeom prst="line">
              <a:avLst/>
            </a:prstGeom>
            <a:noFill/>
            <a:ln w="12700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84" name="Line 17">
              <a:extLst>
                <a:ext uri="{FF2B5EF4-FFF2-40B4-BE49-F238E27FC236}">
                  <a16:creationId xmlns:a16="http://schemas.microsoft.com/office/drawing/2014/main" id="{26EB352D-7408-4871-8AD6-48F036054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9" y="2987"/>
              <a:ext cx="131" cy="943"/>
            </a:xfrm>
            <a:prstGeom prst="line">
              <a:avLst/>
            </a:prstGeom>
            <a:noFill/>
            <a:ln w="12700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85" name="Line 18">
              <a:extLst>
                <a:ext uri="{FF2B5EF4-FFF2-40B4-BE49-F238E27FC236}">
                  <a16:creationId xmlns:a16="http://schemas.microsoft.com/office/drawing/2014/main" id="{EF534BFD-5652-46E4-87EF-7EB997E24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" y="2987"/>
              <a:ext cx="131" cy="943"/>
            </a:xfrm>
            <a:prstGeom prst="line">
              <a:avLst/>
            </a:prstGeom>
            <a:noFill/>
            <a:ln w="12700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86" name="Line 19">
              <a:extLst>
                <a:ext uri="{FF2B5EF4-FFF2-40B4-BE49-F238E27FC236}">
                  <a16:creationId xmlns:a16="http://schemas.microsoft.com/office/drawing/2014/main" id="{56279D53-CBAD-4496-8A4C-CC1899A60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2983"/>
              <a:ext cx="131" cy="943"/>
            </a:xfrm>
            <a:prstGeom prst="line">
              <a:avLst/>
            </a:prstGeom>
            <a:noFill/>
            <a:ln w="12700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87" name="Line 20">
              <a:extLst>
                <a:ext uri="{FF2B5EF4-FFF2-40B4-BE49-F238E27FC236}">
                  <a16:creationId xmlns:a16="http://schemas.microsoft.com/office/drawing/2014/main" id="{83CB8DAD-FA7A-40FD-BCF6-79FEE6DDCE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8" y="2984"/>
              <a:ext cx="151" cy="923"/>
            </a:xfrm>
            <a:prstGeom prst="line">
              <a:avLst/>
            </a:prstGeom>
            <a:noFill/>
            <a:ln w="127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88" name="Line 21">
              <a:extLst>
                <a:ext uri="{FF2B5EF4-FFF2-40B4-BE49-F238E27FC236}">
                  <a16:creationId xmlns:a16="http://schemas.microsoft.com/office/drawing/2014/main" id="{192D3F17-3E16-4929-9675-EF3260DD2A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88" y="2980"/>
              <a:ext cx="151" cy="923"/>
            </a:xfrm>
            <a:prstGeom prst="line">
              <a:avLst/>
            </a:prstGeom>
            <a:noFill/>
            <a:ln w="127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89" name="Line 22">
              <a:extLst>
                <a:ext uri="{FF2B5EF4-FFF2-40B4-BE49-F238E27FC236}">
                  <a16:creationId xmlns:a16="http://schemas.microsoft.com/office/drawing/2014/main" id="{48A81353-686B-4409-99C1-245F8E76CD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5" y="2987"/>
              <a:ext cx="151" cy="923"/>
            </a:xfrm>
            <a:prstGeom prst="line">
              <a:avLst/>
            </a:prstGeom>
            <a:noFill/>
            <a:ln w="127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90" name="Line 23">
              <a:extLst>
                <a:ext uri="{FF2B5EF4-FFF2-40B4-BE49-F238E27FC236}">
                  <a16:creationId xmlns:a16="http://schemas.microsoft.com/office/drawing/2014/main" id="{4D3761B1-34E8-40F4-9493-1ACA617B3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5" y="2983"/>
              <a:ext cx="151" cy="923"/>
            </a:xfrm>
            <a:prstGeom prst="line">
              <a:avLst/>
            </a:prstGeom>
            <a:noFill/>
            <a:ln w="127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91" name="Line 24">
              <a:extLst>
                <a:ext uri="{FF2B5EF4-FFF2-40B4-BE49-F238E27FC236}">
                  <a16:creationId xmlns:a16="http://schemas.microsoft.com/office/drawing/2014/main" id="{9AC5C9B1-3AF7-47E1-96FA-BEEEBBF48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9" y="2987"/>
              <a:ext cx="131" cy="943"/>
            </a:xfrm>
            <a:prstGeom prst="line">
              <a:avLst/>
            </a:prstGeom>
            <a:noFill/>
            <a:ln w="12700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92" name="Line 25">
              <a:extLst>
                <a:ext uri="{FF2B5EF4-FFF2-40B4-BE49-F238E27FC236}">
                  <a16:creationId xmlns:a16="http://schemas.microsoft.com/office/drawing/2014/main" id="{E51AF303-286C-40FC-838D-7E1BC7D76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2983"/>
              <a:ext cx="131" cy="943"/>
            </a:xfrm>
            <a:prstGeom prst="line">
              <a:avLst/>
            </a:prstGeom>
            <a:noFill/>
            <a:ln w="12700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93" name="Line 26">
              <a:extLst>
                <a:ext uri="{FF2B5EF4-FFF2-40B4-BE49-F238E27FC236}">
                  <a16:creationId xmlns:a16="http://schemas.microsoft.com/office/drawing/2014/main" id="{413B81B4-AEE1-4730-839F-D75AFFC17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9" y="2983"/>
              <a:ext cx="131" cy="943"/>
            </a:xfrm>
            <a:prstGeom prst="line">
              <a:avLst/>
            </a:prstGeom>
            <a:noFill/>
            <a:ln w="12700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94" name="Line 27">
              <a:extLst>
                <a:ext uri="{FF2B5EF4-FFF2-40B4-BE49-F238E27FC236}">
                  <a16:creationId xmlns:a16="http://schemas.microsoft.com/office/drawing/2014/main" id="{B5012AA6-EA59-4FE0-825F-A62673331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2" y="2979"/>
              <a:ext cx="131" cy="943"/>
            </a:xfrm>
            <a:prstGeom prst="line">
              <a:avLst/>
            </a:prstGeom>
            <a:noFill/>
            <a:ln w="12700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95" name="Line 28">
              <a:extLst>
                <a:ext uri="{FF2B5EF4-FFF2-40B4-BE49-F238E27FC236}">
                  <a16:creationId xmlns:a16="http://schemas.microsoft.com/office/drawing/2014/main" id="{1B261149-92AF-4CB3-99B4-92379FF88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" y="2983"/>
              <a:ext cx="131" cy="943"/>
            </a:xfrm>
            <a:prstGeom prst="line">
              <a:avLst/>
            </a:prstGeom>
            <a:noFill/>
            <a:ln w="12700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96" name="Line 29">
              <a:extLst>
                <a:ext uri="{FF2B5EF4-FFF2-40B4-BE49-F238E27FC236}">
                  <a16:creationId xmlns:a16="http://schemas.microsoft.com/office/drawing/2014/main" id="{90D11B10-7026-4C4C-A98B-A512CD6D1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979"/>
              <a:ext cx="131" cy="943"/>
            </a:xfrm>
            <a:prstGeom prst="line">
              <a:avLst/>
            </a:prstGeom>
            <a:noFill/>
            <a:ln w="12700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97" name="Line 30">
              <a:extLst>
                <a:ext uri="{FF2B5EF4-FFF2-40B4-BE49-F238E27FC236}">
                  <a16:creationId xmlns:a16="http://schemas.microsoft.com/office/drawing/2014/main" id="{2289C8CE-EEDB-4225-96F0-E9B162279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2979"/>
              <a:ext cx="131" cy="943"/>
            </a:xfrm>
            <a:prstGeom prst="line">
              <a:avLst/>
            </a:prstGeom>
            <a:noFill/>
            <a:ln w="12700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698" name="Line 31">
              <a:extLst>
                <a:ext uri="{FF2B5EF4-FFF2-40B4-BE49-F238E27FC236}">
                  <a16:creationId xmlns:a16="http://schemas.microsoft.com/office/drawing/2014/main" id="{ADC2A91A-66C8-478F-B7E6-0C8DCB23E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6" y="2975"/>
              <a:ext cx="131" cy="943"/>
            </a:xfrm>
            <a:prstGeom prst="line">
              <a:avLst/>
            </a:prstGeom>
            <a:noFill/>
            <a:ln w="12700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18116" name="Text Box 33">
            <a:extLst>
              <a:ext uri="{FF2B5EF4-FFF2-40B4-BE49-F238E27FC236}">
                <a16:creationId xmlns:a16="http://schemas.microsoft.com/office/drawing/2014/main" id="{385C4F1F-4E04-412F-BB05-9D33CF775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4367213"/>
            <a:ext cx="5397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350"/>
              <a:t>ACK</a:t>
            </a:r>
          </a:p>
        </p:txBody>
      </p:sp>
      <p:sp>
        <p:nvSpPr>
          <p:cNvPr id="218117" name="Text Box 34">
            <a:extLst>
              <a:ext uri="{FF2B5EF4-FFF2-40B4-BE49-F238E27FC236}">
                <a16:creationId xmlns:a16="http://schemas.microsoft.com/office/drawing/2014/main" id="{A172D146-3334-4183-8271-03B50A56C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25" y="2994025"/>
            <a:ext cx="4921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350"/>
              <a:t>Seg</a:t>
            </a:r>
          </a:p>
        </p:txBody>
      </p:sp>
      <p:grpSp>
        <p:nvGrpSpPr>
          <p:cNvPr id="27654" name="Group 50">
            <a:extLst>
              <a:ext uri="{FF2B5EF4-FFF2-40B4-BE49-F238E27FC236}">
                <a16:creationId xmlns:a16="http://schemas.microsoft.com/office/drawing/2014/main" id="{5BEC397D-F91F-429E-B704-31CADD931417}"/>
              </a:ext>
            </a:extLst>
          </p:cNvPr>
          <p:cNvGrpSpPr>
            <a:grpSpLocks/>
          </p:cNvGrpSpPr>
          <p:nvPr/>
        </p:nvGrpSpPr>
        <p:grpSpPr bwMode="auto">
          <a:xfrm>
            <a:off x="5386388" y="2555875"/>
            <a:ext cx="3348037" cy="2116138"/>
            <a:chOff x="2655" y="2373"/>
            <a:chExt cx="2811" cy="1778"/>
          </a:xfrm>
        </p:grpSpPr>
        <p:sp>
          <p:nvSpPr>
            <p:cNvPr id="27659" name="Line 7">
              <a:extLst>
                <a:ext uri="{FF2B5EF4-FFF2-40B4-BE49-F238E27FC236}">
                  <a16:creationId xmlns:a16="http://schemas.microsoft.com/office/drawing/2014/main" id="{CF0DBDCA-9701-4E46-B23B-8C21E3060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2" y="2373"/>
              <a:ext cx="6" cy="15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60" name="Line 8">
              <a:extLst>
                <a:ext uri="{FF2B5EF4-FFF2-40B4-BE49-F238E27FC236}">
                  <a16:creationId xmlns:a16="http://schemas.microsoft.com/office/drawing/2014/main" id="{20A784D7-DC32-40D5-8954-9149438A3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2" y="3918"/>
              <a:ext cx="1728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61" name="Text Box 35">
              <a:extLst>
                <a:ext uri="{FF2B5EF4-FFF2-40B4-BE49-F238E27FC236}">
                  <a16:creationId xmlns:a16="http://schemas.microsoft.com/office/drawing/2014/main" id="{7663BDF2-B457-4F15-ABCB-DF5DF546E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7" y="3880"/>
              <a:ext cx="52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RTTs</a:t>
              </a:r>
            </a:p>
          </p:txBody>
        </p:sp>
        <p:sp>
          <p:nvSpPr>
            <p:cNvPr id="27662" name="Line 36">
              <a:extLst>
                <a:ext uri="{FF2B5EF4-FFF2-40B4-BE49-F238E27FC236}">
                  <a16:creationId xmlns:a16="http://schemas.microsoft.com/office/drawing/2014/main" id="{0DF75A59-DC58-42B4-8A5E-309CD57DD2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5" y="3836"/>
              <a:ext cx="92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63" name="Line 37">
              <a:extLst>
                <a:ext uri="{FF2B5EF4-FFF2-40B4-BE49-F238E27FC236}">
                  <a16:creationId xmlns:a16="http://schemas.microsoft.com/office/drawing/2014/main" id="{F2CEFF8F-DA29-40C0-94E0-2196767FD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8" y="3727"/>
              <a:ext cx="92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64" name="Line 38">
              <a:extLst>
                <a:ext uri="{FF2B5EF4-FFF2-40B4-BE49-F238E27FC236}">
                  <a16:creationId xmlns:a16="http://schemas.microsoft.com/office/drawing/2014/main" id="{42644609-E273-4536-BDED-C058E94E9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1" y="3478"/>
              <a:ext cx="92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65" name="Line 39">
              <a:extLst>
                <a:ext uri="{FF2B5EF4-FFF2-40B4-BE49-F238E27FC236}">
                  <a16:creationId xmlns:a16="http://schemas.microsoft.com/office/drawing/2014/main" id="{6253F369-B0C8-4E0E-891C-DF34ADC69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4" y="2879"/>
              <a:ext cx="92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66" name="Text Box 40">
              <a:extLst>
                <a:ext uri="{FF2B5EF4-FFF2-40B4-BE49-F238E27FC236}">
                  <a16:creationId xmlns:a16="http://schemas.microsoft.com/office/drawing/2014/main" id="{D017FD29-C78C-44BC-B485-B54134E9E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9" y="3736"/>
              <a:ext cx="24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27667" name="Text Box 41">
              <a:extLst>
                <a:ext uri="{FF2B5EF4-FFF2-40B4-BE49-F238E27FC236}">
                  <a16:creationId xmlns:a16="http://schemas.microsoft.com/office/drawing/2014/main" id="{2B3296C2-4597-42B0-99FF-2EE6E81E2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" y="3610"/>
              <a:ext cx="24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27668" name="Text Box 42">
              <a:extLst>
                <a:ext uri="{FF2B5EF4-FFF2-40B4-BE49-F238E27FC236}">
                  <a16:creationId xmlns:a16="http://schemas.microsoft.com/office/drawing/2014/main" id="{3F5CEDAD-DE5D-48F6-9EA9-513B0F9E9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" y="3354"/>
              <a:ext cx="24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4</a:t>
              </a:r>
            </a:p>
          </p:txBody>
        </p:sp>
        <p:sp>
          <p:nvSpPr>
            <p:cNvPr id="27669" name="Text Box 43">
              <a:extLst>
                <a:ext uri="{FF2B5EF4-FFF2-40B4-BE49-F238E27FC236}">
                  <a16:creationId xmlns:a16="http://schemas.microsoft.com/office/drawing/2014/main" id="{6E10EFC8-CBC0-45AA-AD99-3AE4852ED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5" y="2770"/>
              <a:ext cx="24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8</a:t>
              </a:r>
            </a:p>
          </p:txBody>
        </p:sp>
        <p:sp>
          <p:nvSpPr>
            <p:cNvPr id="27670" name="Line 44">
              <a:extLst>
                <a:ext uri="{FF2B5EF4-FFF2-40B4-BE49-F238E27FC236}">
                  <a16:creationId xmlns:a16="http://schemas.microsoft.com/office/drawing/2014/main" id="{47367D19-BD06-4126-A44E-F37A81425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2" y="3888"/>
              <a:ext cx="0" cy="1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71" name="Line 45">
              <a:extLst>
                <a:ext uri="{FF2B5EF4-FFF2-40B4-BE49-F238E27FC236}">
                  <a16:creationId xmlns:a16="http://schemas.microsoft.com/office/drawing/2014/main" id="{8C6966AF-2DB0-4816-8AE4-984C74590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5" y="3884"/>
              <a:ext cx="0" cy="1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72" name="Line 46">
              <a:extLst>
                <a:ext uri="{FF2B5EF4-FFF2-40B4-BE49-F238E27FC236}">
                  <a16:creationId xmlns:a16="http://schemas.microsoft.com/office/drawing/2014/main" id="{4EB8C497-E13C-49DC-800F-9F7EC7899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3880"/>
              <a:ext cx="0" cy="1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73" name="Line 47">
              <a:extLst>
                <a:ext uri="{FF2B5EF4-FFF2-40B4-BE49-F238E27FC236}">
                  <a16:creationId xmlns:a16="http://schemas.microsoft.com/office/drawing/2014/main" id="{F7A9DE61-895D-46AA-B816-5AB3127E5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3" y="3876"/>
              <a:ext cx="0" cy="1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74" name="Text Box 49">
              <a:extLst>
                <a:ext uri="{FF2B5EF4-FFF2-40B4-BE49-F238E27FC236}">
                  <a16:creationId xmlns:a16="http://schemas.microsoft.com/office/drawing/2014/main" id="{D13E83DE-C111-4A8A-8CF5-37569DABB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2381"/>
              <a:ext cx="53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cwnd</a:t>
              </a:r>
            </a:p>
          </p:txBody>
        </p:sp>
      </p:grpSp>
      <p:sp>
        <p:nvSpPr>
          <p:cNvPr id="27655" name="Freeform 48">
            <a:extLst>
              <a:ext uri="{FF2B5EF4-FFF2-40B4-BE49-F238E27FC236}">
                <a16:creationId xmlns:a16="http://schemas.microsoft.com/office/drawing/2014/main" id="{8CDA73A6-78F9-48DB-8548-A3606DC0CC31}"/>
              </a:ext>
            </a:extLst>
          </p:cNvPr>
          <p:cNvSpPr>
            <a:spLocks/>
          </p:cNvSpPr>
          <p:nvPr/>
        </p:nvSpPr>
        <p:spPr bwMode="auto">
          <a:xfrm>
            <a:off x="6269038" y="3157538"/>
            <a:ext cx="701675" cy="1104900"/>
          </a:xfrm>
          <a:custGeom>
            <a:avLst/>
            <a:gdLst>
              <a:gd name="T0" fmla="*/ 0 w 576"/>
              <a:gd name="T1" fmla="*/ 1259387597 h 969"/>
              <a:gd name="T2" fmla="*/ 290811396 w 576"/>
              <a:gd name="T3" fmla="*/ 1139817805 h 969"/>
              <a:gd name="T4" fmla="*/ 592007827 w 576"/>
              <a:gd name="T5" fmla="*/ 816197270 h 969"/>
              <a:gd name="T6" fmla="*/ 854627968 w 576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969"/>
              <a:gd name="T14" fmla="*/ 576 w 576"/>
              <a:gd name="T15" fmla="*/ 969 h 9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969">
                <a:moveTo>
                  <a:pt x="0" y="969"/>
                </a:moveTo>
                <a:cubicBezTo>
                  <a:pt x="65" y="951"/>
                  <a:pt x="130" y="934"/>
                  <a:pt x="196" y="877"/>
                </a:cubicBezTo>
                <a:cubicBezTo>
                  <a:pt x="262" y="820"/>
                  <a:pt x="336" y="774"/>
                  <a:pt x="399" y="628"/>
                </a:cubicBezTo>
                <a:cubicBezTo>
                  <a:pt x="462" y="482"/>
                  <a:pt x="547" y="104"/>
                  <a:pt x="576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7656" name="Group 12">
            <a:extLst>
              <a:ext uri="{FF2B5EF4-FFF2-40B4-BE49-F238E27FC236}">
                <a16:creationId xmlns:a16="http://schemas.microsoft.com/office/drawing/2014/main" id="{041861D0-12C9-4164-B869-55D764B2ABD6}"/>
              </a:ext>
            </a:extLst>
          </p:cNvPr>
          <p:cNvGrpSpPr>
            <a:grpSpLocks/>
          </p:cNvGrpSpPr>
          <p:nvPr/>
        </p:nvGrpSpPr>
        <p:grpSpPr bwMode="auto">
          <a:xfrm>
            <a:off x="401638" y="952500"/>
            <a:ext cx="1701800" cy="3516313"/>
            <a:chOff x="685800" y="609600"/>
            <a:chExt cx="2667000" cy="6248400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4BEE1B81-9E18-46C2-B81A-BE3FDBA527B2}"/>
                </a:ext>
              </a:extLst>
            </p:cNvPr>
            <p:cNvSpPr/>
            <p:nvPr/>
          </p:nvSpPr>
          <p:spPr>
            <a:xfrm>
              <a:off x="685800" y="2973554"/>
              <a:ext cx="2667000" cy="38844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1151487-3179-45E4-8078-BCE1BDB56619}"/>
                </a:ext>
              </a:extLst>
            </p:cNvPr>
            <p:cNvSpPr/>
            <p:nvPr/>
          </p:nvSpPr>
          <p:spPr>
            <a:xfrm>
              <a:off x="1143569" y="609600"/>
              <a:ext cx="1903222" cy="2589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Rectangle 2">
            <a:extLst>
              <a:ext uri="{FF2B5EF4-FFF2-40B4-BE49-F238E27FC236}">
                <a16:creationId xmlns:a16="http://schemas.microsoft.com/office/drawing/2014/main" id="{EACD7154-666A-4159-A811-DB3595E2F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5275"/>
            <a:ext cx="7543800" cy="6429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625" dirty="0">
                <a:ea typeface="ＭＳ Ｐゴシック" charset="-128"/>
              </a:rPr>
              <a:t>TCP Congestion Control (2):  Congestion Avoidance</a:t>
            </a:r>
          </a:p>
        </p:txBody>
      </p:sp>
      <p:sp>
        <p:nvSpPr>
          <p:cNvPr id="220162" name="Rectangle 3">
            <a:extLst>
              <a:ext uri="{FF2B5EF4-FFF2-40B4-BE49-F238E27FC236}">
                <a16:creationId xmlns:a16="http://schemas.microsoft.com/office/drawing/2014/main" id="{80A350CE-F068-4786-869D-1CD5FF0D1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58875"/>
            <a:ext cx="3681413" cy="3629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>
                <a:ea typeface="MS PGothic" panose="020B0600070205080204" pitchFamily="34" charset="-128"/>
              </a:rPr>
              <a:t>Algorithm progressively sets a </a:t>
            </a:r>
            <a:r>
              <a:rPr lang="en-US" altLang="en-US" sz="1800" i="1">
                <a:ea typeface="MS PGothic" panose="020B0600070205080204" pitchFamily="34" charset="-128"/>
              </a:rPr>
              <a:t>congestion threshold</a:t>
            </a:r>
            <a:endParaRPr lang="en-US" altLang="en-US" sz="1800"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500">
                <a:ea typeface="MS PGothic" panose="020B0600070205080204" pitchFamily="34" charset="-128"/>
              </a:rPr>
              <a:t>When cwnd &gt; threshold, slow down rate at which cwnd is increased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>
                <a:ea typeface="MS PGothic" panose="020B0600070205080204" pitchFamily="34" charset="-128"/>
              </a:rPr>
              <a:t>Increase congestion window size by one segment per round-trip-time (RTT)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>
                <a:ea typeface="MS PGothic" panose="020B0600070205080204" pitchFamily="34" charset="-128"/>
              </a:rPr>
              <a:t>Each time an ACK arrives, cwnd is increased by 1/cwnd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400">
                <a:ea typeface="MS PGothic" panose="020B0600070205080204" pitchFamily="34" charset="-128"/>
              </a:rPr>
              <a:t>In one RTT, all cwnd segments are sent, so total increase in cwnd is cwnd x 1/cwnd = 1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400">
                <a:ea typeface="MS PGothic" panose="020B0600070205080204" pitchFamily="34" charset="-128"/>
              </a:rPr>
              <a:t>cwnd grows linearly with time</a:t>
            </a:r>
          </a:p>
          <a:p>
            <a:pPr eaLnBrk="1" hangingPunct="1">
              <a:lnSpc>
                <a:spcPct val="80000"/>
              </a:lnSpc>
            </a:pPr>
            <a:endParaRPr lang="en-US" altLang="en-US" sz="1500">
              <a:ea typeface="MS PGothic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800">
              <a:ea typeface="MS PGothic" panose="020B0600070205080204" pitchFamily="34" charset="-128"/>
            </a:endParaRPr>
          </a:p>
        </p:txBody>
      </p:sp>
      <p:grpSp>
        <p:nvGrpSpPr>
          <p:cNvPr id="29699" name="Group 29">
            <a:extLst>
              <a:ext uri="{FF2B5EF4-FFF2-40B4-BE49-F238E27FC236}">
                <a16:creationId xmlns:a16="http://schemas.microsoft.com/office/drawing/2014/main" id="{22461928-59A8-40EF-9518-F0BFF2DFBCFA}"/>
              </a:ext>
            </a:extLst>
          </p:cNvPr>
          <p:cNvGrpSpPr>
            <a:grpSpLocks/>
          </p:cNvGrpSpPr>
          <p:nvPr/>
        </p:nvGrpSpPr>
        <p:grpSpPr bwMode="auto">
          <a:xfrm>
            <a:off x="4371975" y="1370013"/>
            <a:ext cx="3479800" cy="2967037"/>
            <a:chOff x="2712" y="1083"/>
            <a:chExt cx="2923" cy="2491"/>
          </a:xfrm>
        </p:grpSpPr>
        <p:sp>
          <p:nvSpPr>
            <p:cNvPr id="29701" name="Line 5">
              <a:extLst>
                <a:ext uri="{FF2B5EF4-FFF2-40B4-BE49-F238E27FC236}">
                  <a16:creationId xmlns:a16="http://schemas.microsoft.com/office/drawing/2014/main" id="{FB411231-E308-4800-87E2-8991F3A5C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083"/>
              <a:ext cx="6" cy="2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702" name="Line 6">
              <a:extLst>
                <a:ext uri="{FF2B5EF4-FFF2-40B4-BE49-F238E27FC236}">
                  <a16:creationId xmlns:a16="http://schemas.microsoft.com/office/drawing/2014/main" id="{A180E2BC-8214-4366-B1FD-62AB58644F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3359"/>
              <a:ext cx="1813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703" name="Text Box 7">
              <a:extLst>
                <a:ext uri="{FF2B5EF4-FFF2-40B4-BE49-F238E27FC236}">
                  <a16:creationId xmlns:a16="http://schemas.microsoft.com/office/drawing/2014/main" id="{14A09DFD-631B-4A9A-B2C4-4F8300DA7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6" y="3303"/>
              <a:ext cx="52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RTTs</a:t>
              </a:r>
            </a:p>
          </p:txBody>
        </p:sp>
        <p:sp>
          <p:nvSpPr>
            <p:cNvPr id="29704" name="Line 8">
              <a:extLst>
                <a:ext uri="{FF2B5EF4-FFF2-40B4-BE49-F238E27FC236}">
                  <a16:creationId xmlns:a16="http://schemas.microsoft.com/office/drawing/2014/main" id="{55336F9F-C051-4168-ADE9-D941FD619A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4" y="3238"/>
              <a:ext cx="97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705" name="Line 9">
              <a:extLst>
                <a:ext uri="{FF2B5EF4-FFF2-40B4-BE49-F238E27FC236}">
                  <a16:creationId xmlns:a16="http://schemas.microsoft.com/office/drawing/2014/main" id="{1DFB49DE-93EF-4687-A997-8EDE6BEB8F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7" y="3077"/>
              <a:ext cx="97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706" name="Line 10">
              <a:extLst>
                <a:ext uri="{FF2B5EF4-FFF2-40B4-BE49-F238E27FC236}">
                  <a16:creationId xmlns:a16="http://schemas.microsoft.com/office/drawing/2014/main" id="{C4E0FC46-9886-4BD5-9EE4-5C6D4810DF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0" y="2711"/>
              <a:ext cx="97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707" name="Line 11">
              <a:extLst>
                <a:ext uri="{FF2B5EF4-FFF2-40B4-BE49-F238E27FC236}">
                  <a16:creationId xmlns:a16="http://schemas.microsoft.com/office/drawing/2014/main" id="{D0E7B545-92E2-4F4F-BFE1-058CE353E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3" y="1828"/>
              <a:ext cx="97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708" name="Text Box 12">
              <a:extLst>
                <a:ext uri="{FF2B5EF4-FFF2-40B4-BE49-F238E27FC236}">
                  <a16:creationId xmlns:a16="http://schemas.microsoft.com/office/drawing/2014/main" id="{1F04BE46-4864-4E27-B305-872C5995D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" y="3091"/>
              <a:ext cx="24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29709" name="Text Box 13">
              <a:extLst>
                <a:ext uri="{FF2B5EF4-FFF2-40B4-BE49-F238E27FC236}">
                  <a16:creationId xmlns:a16="http://schemas.microsoft.com/office/drawing/2014/main" id="{19C38FE9-801C-4F98-952D-11D9014FF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9" y="2905"/>
              <a:ext cx="24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29710" name="Text Box 14">
              <a:extLst>
                <a:ext uri="{FF2B5EF4-FFF2-40B4-BE49-F238E27FC236}">
                  <a16:creationId xmlns:a16="http://schemas.microsoft.com/office/drawing/2014/main" id="{9795F162-F50B-4E69-9DD5-6620A2DA4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" y="2528"/>
              <a:ext cx="24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4</a:t>
              </a:r>
            </a:p>
          </p:txBody>
        </p:sp>
        <p:sp>
          <p:nvSpPr>
            <p:cNvPr id="29711" name="Text Box 15">
              <a:extLst>
                <a:ext uri="{FF2B5EF4-FFF2-40B4-BE49-F238E27FC236}">
                  <a16:creationId xmlns:a16="http://schemas.microsoft.com/office/drawing/2014/main" id="{D22D303C-9734-4697-AAAA-6AC4638B2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" y="1668"/>
              <a:ext cx="24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8</a:t>
              </a:r>
            </a:p>
          </p:txBody>
        </p:sp>
        <p:sp>
          <p:nvSpPr>
            <p:cNvPr id="29712" name="Line 16">
              <a:extLst>
                <a:ext uri="{FF2B5EF4-FFF2-40B4-BE49-F238E27FC236}">
                  <a16:creationId xmlns:a16="http://schemas.microsoft.com/office/drawing/2014/main" id="{FDD5471A-CF19-4389-8408-2210BAEFA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3314"/>
              <a:ext cx="0" cy="1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713" name="Line 17">
              <a:extLst>
                <a:ext uri="{FF2B5EF4-FFF2-40B4-BE49-F238E27FC236}">
                  <a16:creationId xmlns:a16="http://schemas.microsoft.com/office/drawing/2014/main" id="{6E36E450-178B-4ACB-A97A-025ADB2E4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" y="3309"/>
              <a:ext cx="0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714" name="Line 18">
              <a:extLst>
                <a:ext uri="{FF2B5EF4-FFF2-40B4-BE49-F238E27FC236}">
                  <a16:creationId xmlns:a16="http://schemas.microsoft.com/office/drawing/2014/main" id="{B5FC24B2-C0AE-42FC-B989-AE22A1D88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3303"/>
              <a:ext cx="0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715" name="Line 19">
              <a:extLst>
                <a:ext uri="{FF2B5EF4-FFF2-40B4-BE49-F238E27FC236}">
                  <a16:creationId xmlns:a16="http://schemas.microsoft.com/office/drawing/2014/main" id="{7E709C7C-385D-4D72-B85C-ECE609F51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3297"/>
              <a:ext cx="0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716" name="Text Box 21">
              <a:extLst>
                <a:ext uri="{FF2B5EF4-FFF2-40B4-BE49-F238E27FC236}">
                  <a16:creationId xmlns:a16="http://schemas.microsoft.com/office/drawing/2014/main" id="{3D4A07BF-809A-48A6-A993-F213F3F0C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1095"/>
              <a:ext cx="53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cwnd</a:t>
              </a:r>
            </a:p>
          </p:txBody>
        </p:sp>
        <p:sp>
          <p:nvSpPr>
            <p:cNvPr id="29717" name="Line 22">
              <a:extLst>
                <a:ext uri="{FF2B5EF4-FFF2-40B4-BE49-F238E27FC236}">
                  <a16:creationId xmlns:a16="http://schemas.microsoft.com/office/drawing/2014/main" id="{687296E1-E840-4450-BE00-2FCCAB2B0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4" y="3310"/>
              <a:ext cx="0" cy="1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718" name="Line 23">
              <a:extLst>
                <a:ext uri="{FF2B5EF4-FFF2-40B4-BE49-F238E27FC236}">
                  <a16:creationId xmlns:a16="http://schemas.microsoft.com/office/drawing/2014/main" id="{21B7CDA5-07AA-4F27-BF5E-F898CE1CE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3305"/>
              <a:ext cx="0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719" name="Line 24">
              <a:extLst>
                <a:ext uri="{FF2B5EF4-FFF2-40B4-BE49-F238E27FC236}">
                  <a16:creationId xmlns:a16="http://schemas.microsoft.com/office/drawing/2014/main" id="{55265236-4550-4229-BC13-9CF6FFC65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1" y="3299"/>
              <a:ext cx="0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720" name="Line 25">
              <a:extLst>
                <a:ext uri="{FF2B5EF4-FFF2-40B4-BE49-F238E27FC236}">
                  <a16:creationId xmlns:a16="http://schemas.microsoft.com/office/drawing/2014/main" id="{1B2698CB-F144-4B34-9FDE-3270EFAB3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5" y="3293"/>
              <a:ext cx="0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721" name="Line 26">
              <a:extLst>
                <a:ext uri="{FF2B5EF4-FFF2-40B4-BE49-F238E27FC236}">
                  <a16:creationId xmlns:a16="http://schemas.microsoft.com/office/drawing/2014/main" id="{D87B2B64-C89D-4B5C-BD99-B1450EF87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8" y="1820"/>
              <a:ext cx="943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722" name="Line 27">
              <a:extLst>
                <a:ext uri="{FF2B5EF4-FFF2-40B4-BE49-F238E27FC236}">
                  <a16:creationId xmlns:a16="http://schemas.microsoft.com/office/drawing/2014/main" id="{F9053777-7574-47D6-95EC-0E6D296E6A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8" y="1394"/>
              <a:ext cx="524" cy="4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723" name="Text Box 28">
              <a:extLst>
                <a:ext uri="{FF2B5EF4-FFF2-40B4-BE49-F238E27FC236}">
                  <a16:creationId xmlns:a16="http://schemas.microsoft.com/office/drawing/2014/main" id="{8723C3C3-3567-4823-B5E8-6A145F205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739"/>
              <a:ext cx="82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threshold</a:t>
              </a:r>
            </a:p>
          </p:txBody>
        </p:sp>
      </p:grpSp>
      <p:sp>
        <p:nvSpPr>
          <p:cNvPr id="29700" name="Freeform 20">
            <a:extLst>
              <a:ext uri="{FF2B5EF4-FFF2-40B4-BE49-F238E27FC236}">
                <a16:creationId xmlns:a16="http://schemas.microsoft.com/office/drawing/2014/main" id="{5BA91A7D-A471-43C2-961F-F7FF6FB31F89}"/>
              </a:ext>
            </a:extLst>
          </p:cNvPr>
          <p:cNvSpPr>
            <a:spLocks/>
          </p:cNvSpPr>
          <p:nvPr/>
        </p:nvSpPr>
        <p:spPr bwMode="auto">
          <a:xfrm>
            <a:off x="5272088" y="2255838"/>
            <a:ext cx="701675" cy="1666875"/>
          </a:xfrm>
          <a:custGeom>
            <a:avLst/>
            <a:gdLst>
              <a:gd name="T0" fmla="*/ 0 w 576"/>
              <a:gd name="T1" fmla="*/ 2147483646 h 969"/>
              <a:gd name="T2" fmla="*/ 566731690 w 576"/>
              <a:gd name="T3" fmla="*/ 2147483646 h 969"/>
              <a:gd name="T4" fmla="*/ 1146814696 w 576"/>
              <a:gd name="T5" fmla="*/ 2147483646 h 969"/>
              <a:gd name="T6" fmla="*/ 1658652500 w 576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969"/>
              <a:gd name="T14" fmla="*/ 576 w 576"/>
              <a:gd name="T15" fmla="*/ 969 h 9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969">
                <a:moveTo>
                  <a:pt x="0" y="969"/>
                </a:moveTo>
                <a:cubicBezTo>
                  <a:pt x="65" y="951"/>
                  <a:pt x="130" y="934"/>
                  <a:pt x="196" y="877"/>
                </a:cubicBezTo>
                <a:cubicBezTo>
                  <a:pt x="262" y="820"/>
                  <a:pt x="336" y="774"/>
                  <a:pt x="399" y="628"/>
                </a:cubicBezTo>
                <a:cubicBezTo>
                  <a:pt x="462" y="482"/>
                  <a:pt x="547" y="104"/>
                  <a:pt x="576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Rectangle 2">
            <a:extLst>
              <a:ext uri="{FF2B5EF4-FFF2-40B4-BE49-F238E27FC236}">
                <a16:creationId xmlns:a16="http://schemas.microsoft.com/office/drawing/2014/main" id="{2DBB71F1-5A8A-44DC-B463-C2163CF6C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6778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625">
                <a:ea typeface="ＭＳ Ｐゴシック" charset="-128"/>
              </a:rPr>
              <a:t>TCP Congestion Control (3):  Congestion</a:t>
            </a:r>
          </a:p>
        </p:txBody>
      </p:sp>
      <p:sp>
        <p:nvSpPr>
          <p:cNvPr id="222210" name="Rectangle 3">
            <a:extLst>
              <a:ext uri="{FF2B5EF4-FFF2-40B4-BE49-F238E27FC236}">
                <a16:creationId xmlns:a16="http://schemas.microsoft.com/office/drawing/2014/main" id="{478D865E-F818-4480-982E-C4AA6EDD79B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760913" y="984250"/>
            <a:ext cx="3028950" cy="3511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Congestion is detected upon timeout or receipt of duplicate ACKs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Assume current cwnd corresponds to available bandwidth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Adjust congestion threshold = ½ x current cwnd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Reset cwnd to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Go back to slow-start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Over several cycles expect to converge to congestion threshold equal to about ½ the available bandwidth</a:t>
            </a:r>
          </a:p>
          <a:p>
            <a:pPr eaLnBrk="1" hangingPunct="1">
              <a:lnSpc>
                <a:spcPct val="90000"/>
              </a:lnSpc>
            </a:pPr>
            <a:endParaRPr lang="en-US" altLang="en-US" sz="160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600">
              <a:ea typeface="MS PGothic" panose="020B0600070205080204" pitchFamily="34" charset="-128"/>
            </a:endParaRPr>
          </a:p>
        </p:txBody>
      </p:sp>
      <p:grpSp>
        <p:nvGrpSpPr>
          <p:cNvPr id="31747" name="Group 75">
            <a:extLst>
              <a:ext uri="{FF2B5EF4-FFF2-40B4-BE49-F238E27FC236}">
                <a16:creationId xmlns:a16="http://schemas.microsoft.com/office/drawing/2014/main" id="{BDFBDCE3-148F-4237-B84E-DFA1CE13FC47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984250"/>
            <a:ext cx="3575050" cy="3729038"/>
            <a:chOff x="113" y="1002"/>
            <a:chExt cx="3350" cy="3131"/>
          </a:xfrm>
        </p:grpSpPr>
        <p:sp>
          <p:nvSpPr>
            <p:cNvPr id="31748" name="Line 5">
              <a:extLst>
                <a:ext uri="{FF2B5EF4-FFF2-40B4-BE49-F238E27FC236}">
                  <a16:creationId xmlns:a16="http://schemas.microsoft.com/office/drawing/2014/main" id="{07DA704D-D799-45C1-B848-F265B3312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" y="3836"/>
              <a:ext cx="29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49" name="Freeform 6">
              <a:extLst>
                <a:ext uri="{FF2B5EF4-FFF2-40B4-BE49-F238E27FC236}">
                  <a16:creationId xmlns:a16="http://schemas.microsoft.com/office/drawing/2014/main" id="{C6133317-1F7E-4889-8E58-840C1FEB3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4" y="3802"/>
              <a:ext cx="79" cy="68"/>
            </a:xfrm>
            <a:custGeom>
              <a:avLst/>
              <a:gdLst>
                <a:gd name="T0" fmla="*/ 0 w 79"/>
                <a:gd name="T1" fmla="*/ 68 h 68"/>
                <a:gd name="T2" fmla="*/ 12 w 79"/>
                <a:gd name="T3" fmla="*/ 34 h 68"/>
                <a:gd name="T4" fmla="*/ 0 w 79"/>
                <a:gd name="T5" fmla="*/ 0 h 68"/>
                <a:gd name="T6" fmla="*/ 79 w 79"/>
                <a:gd name="T7" fmla="*/ 34 h 68"/>
                <a:gd name="T8" fmla="*/ 0 w 79"/>
                <a:gd name="T9" fmla="*/ 68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68"/>
                <a:gd name="T17" fmla="*/ 79 w 79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68">
                  <a:moveTo>
                    <a:pt x="0" y="68"/>
                  </a:moveTo>
                  <a:lnTo>
                    <a:pt x="12" y="34"/>
                  </a:lnTo>
                  <a:lnTo>
                    <a:pt x="0" y="0"/>
                  </a:lnTo>
                  <a:lnTo>
                    <a:pt x="79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0" name="Line 7">
              <a:extLst>
                <a:ext uri="{FF2B5EF4-FFF2-40B4-BE49-F238E27FC236}">
                  <a16:creationId xmlns:a16="http://schemas.microsoft.com/office/drawing/2014/main" id="{853441B0-41CF-4872-A602-5FE14850F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" y="3773"/>
              <a:ext cx="1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Line 8">
              <a:extLst>
                <a:ext uri="{FF2B5EF4-FFF2-40B4-BE49-F238E27FC236}">
                  <a16:creationId xmlns:a16="http://schemas.microsoft.com/office/drawing/2014/main" id="{A02CBD08-9C68-47D0-A176-C25265886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" y="3773"/>
              <a:ext cx="1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Line 9">
              <a:extLst>
                <a:ext uri="{FF2B5EF4-FFF2-40B4-BE49-F238E27FC236}">
                  <a16:creationId xmlns:a16="http://schemas.microsoft.com/office/drawing/2014/main" id="{23A71F20-604B-4438-AEA5-BE6161C27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" y="3773"/>
              <a:ext cx="1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Line 10">
              <a:extLst>
                <a:ext uri="{FF2B5EF4-FFF2-40B4-BE49-F238E27FC236}">
                  <a16:creationId xmlns:a16="http://schemas.microsoft.com/office/drawing/2014/main" id="{EAD30CAE-ED66-4AEE-9452-9E15188F1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5" y="3773"/>
              <a:ext cx="1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Line 11">
              <a:extLst>
                <a:ext uri="{FF2B5EF4-FFF2-40B4-BE49-F238E27FC236}">
                  <a16:creationId xmlns:a16="http://schemas.microsoft.com/office/drawing/2014/main" id="{7E9B068D-9F83-429F-A5BA-9B4232B04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" y="3773"/>
              <a:ext cx="1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Line 12">
              <a:extLst>
                <a:ext uri="{FF2B5EF4-FFF2-40B4-BE49-F238E27FC236}">
                  <a16:creationId xmlns:a16="http://schemas.microsoft.com/office/drawing/2014/main" id="{3389C3BF-5E35-4083-93CB-0CD27669A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773"/>
              <a:ext cx="1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Line 13">
              <a:extLst>
                <a:ext uri="{FF2B5EF4-FFF2-40B4-BE49-F238E27FC236}">
                  <a16:creationId xmlns:a16="http://schemas.microsoft.com/office/drawing/2014/main" id="{A72B90E6-9FF3-4573-BEB8-A342F5047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4" y="3773"/>
              <a:ext cx="1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Line 14">
              <a:extLst>
                <a:ext uri="{FF2B5EF4-FFF2-40B4-BE49-F238E27FC236}">
                  <a16:creationId xmlns:a16="http://schemas.microsoft.com/office/drawing/2014/main" id="{00437D59-FBD4-42A8-AECB-D1ADDF1E6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3773"/>
              <a:ext cx="1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15">
              <a:extLst>
                <a:ext uri="{FF2B5EF4-FFF2-40B4-BE49-F238E27FC236}">
                  <a16:creationId xmlns:a16="http://schemas.microsoft.com/office/drawing/2014/main" id="{1340E3A5-CC39-4445-A31D-48D49F262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" y="3773"/>
              <a:ext cx="1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Line 16">
              <a:extLst>
                <a:ext uri="{FF2B5EF4-FFF2-40B4-BE49-F238E27FC236}">
                  <a16:creationId xmlns:a16="http://schemas.microsoft.com/office/drawing/2014/main" id="{FFE99F1E-0D3C-45EE-9A26-08C402FAB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4" y="3773"/>
              <a:ext cx="1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Line 17">
              <a:extLst>
                <a:ext uri="{FF2B5EF4-FFF2-40B4-BE49-F238E27FC236}">
                  <a16:creationId xmlns:a16="http://schemas.microsoft.com/office/drawing/2014/main" id="{47B09AAA-F81E-4CF0-8D93-749924178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0" y="3773"/>
              <a:ext cx="1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Line 18">
              <a:extLst>
                <a:ext uri="{FF2B5EF4-FFF2-40B4-BE49-F238E27FC236}">
                  <a16:creationId xmlns:a16="http://schemas.microsoft.com/office/drawing/2014/main" id="{3EB2E725-EFB4-42EE-BCB5-DAD88EECF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6" y="3773"/>
              <a:ext cx="1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19">
              <a:extLst>
                <a:ext uri="{FF2B5EF4-FFF2-40B4-BE49-F238E27FC236}">
                  <a16:creationId xmlns:a16="http://schemas.microsoft.com/office/drawing/2014/main" id="{C3A6D6E8-03D1-4F19-8AFA-0237060BD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" y="3773"/>
              <a:ext cx="1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20">
              <a:extLst>
                <a:ext uri="{FF2B5EF4-FFF2-40B4-BE49-F238E27FC236}">
                  <a16:creationId xmlns:a16="http://schemas.microsoft.com/office/drawing/2014/main" id="{47AB60AB-2CA5-4D8C-B702-81EC8FB17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9" y="3773"/>
              <a:ext cx="1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21">
              <a:extLst>
                <a:ext uri="{FF2B5EF4-FFF2-40B4-BE49-F238E27FC236}">
                  <a16:creationId xmlns:a16="http://schemas.microsoft.com/office/drawing/2014/main" id="{6BC1A454-313B-4E42-BD87-3C2F4FA54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5" y="3773"/>
              <a:ext cx="1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22">
              <a:extLst>
                <a:ext uri="{FF2B5EF4-FFF2-40B4-BE49-F238E27FC236}">
                  <a16:creationId xmlns:a16="http://schemas.microsoft.com/office/drawing/2014/main" id="{A2ABEA10-C0C7-4C85-AC3A-00235B1AF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2" y="3773"/>
              <a:ext cx="1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23">
              <a:extLst>
                <a:ext uri="{FF2B5EF4-FFF2-40B4-BE49-F238E27FC236}">
                  <a16:creationId xmlns:a16="http://schemas.microsoft.com/office/drawing/2014/main" id="{BC490F5B-E23A-4575-A460-57D0D8CC0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3773"/>
              <a:ext cx="1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24">
              <a:extLst>
                <a:ext uri="{FF2B5EF4-FFF2-40B4-BE49-F238E27FC236}">
                  <a16:creationId xmlns:a16="http://schemas.microsoft.com/office/drawing/2014/main" id="{21DB34BD-8816-4F4E-9FE2-F346416BD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4" y="3773"/>
              <a:ext cx="1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25">
              <a:extLst>
                <a:ext uri="{FF2B5EF4-FFF2-40B4-BE49-F238E27FC236}">
                  <a16:creationId xmlns:a16="http://schemas.microsoft.com/office/drawing/2014/main" id="{D0729FFA-1114-4638-A5A6-89844A015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1" y="3773"/>
              <a:ext cx="1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Line 26">
              <a:extLst>
                <a:ext uri="{FF2B5EF4-FFF2-40B4-BE49-F238E27FC236}">
                  <a16:creationId xmlns:a16="http://schemas.microsoft.com/office/drawing/2014/main" id="{23696104-FCDD-4F9D-921F-20C47134E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" y="3773"/>
              <a:ext cx="1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Line 27">
              <a:extLst>
                <a:ext uri="{FF2B5EF4-FFF2-40B4-BE49-F238E27FC236}">
                  <a16:creationId xmlns:a16="http://schemas.microsoft.com/office/drawing/2014/main" id="{E4676A56-E76C-410E-9B68-DCDC46448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3773"/>
              <a:ext cx="1" cy="12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Line 28">
              <a:extLst>
                <a:ext uri="{FF2B5EF4-FFF2-40B4-BE49-F238E27FC236}">
                  <a16:creationId xmlns:a16="http://schemas.microsoft.com/office/drawing/2014/main" id="{47A23165-63AC-47EE-97A4-E4CB77EEC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" y="1107"/>
              <a:ext cx="1" cy="273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2" name="Freeform 29">
              <a:extLst>
                <a:ext uri="{FF2B5EF4-FFF2-40B4-BE49-F238E27FC236}">
                  <a16:creationId xmlns:a16="http://schemas.microsoft.com/office/drawing/2014/main" id="{2F95F71E-DCD0-46D4-B09B-6627E4891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" y="1050"/>
              <a:ext cx="68" cy="79"/>
            </a:xfrm>
            <a:custGeom>
              <a:avLst/>
              <a:gdLst>
                <a:gd name="T0" fmla="*/ 68 w 68"/>
                <a:gd name="T1" fmla="*/ 79 h 79"/>
                <a:gd name="T2" fmla="*/ 34 w 68"/>
                <a:gd name="T3" fmla="*/ 68 h 79"/>
                <a:gd name="T4" fmla="*/ 0 w 68"/>
                <a:gd name="T5" fmla="*/ 79 h 79"/>
                <a:gd name="T6" fmla="*/ 34 w 68"/>
                <a:gd name="T7" fmla="*/ 0 h 79"/>
                <a:gd name="T8" fmla="*/ 68 w 68"/>
                <a:gd name="T9" fmla="*/ 7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79"/>
                <a:gd name="T17" fmla="*/ 68 w 6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79">
                  <a:moveTo>
                    <a:pt x="68" y="79"/>
                  </a:moveTo>
                  <a:lnTo>
                    <a:pt x="34" y="68"/>
                  </a:lnTo>
                  <a:lnTo>
                    <a:pt x="0" y="79"/>
                  </a:lnTo>
                  <a:lnTo>
                    <a:pt x="34" y="0"/>
                  </a:lnTo>
                  <a:lnTo>
                    <a:pt x="68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3" name="Line 30">
              <a:extLst>
                <a:ext uri="{FF2B5EF4-FFF2-40B4-BE49-F238E27FC236}">
                  <a16:creationId xmlns:a16="http://schemas.microsoft.com/office/drawing/2014/main" id="{0938666F-89E7-4135-B11D-79F84A2E9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" y="2696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4" name="Line 31">
              <a:extLst>
                <a:ext uri="{FF2B5EF4-FFF2-40B4-BE49-F238E27FC236}">
                  <a16:creationId xmlns:a16="http://schemas.microsoft.com/office/drawing/2014/main" id="{6FC7CCBA-64A7-420D-BBC3-E336C9C02A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" y="2823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Line 32">
              <a:extLst>
                <a:ext uri="{FF2B5EF4-FFF2-40B4-BE49-F238E27FC236}">
                  <a16:creationId xmlns:a16="http://schemas.microsoft.com/office/drawing/2014/main" id="{A3291539-524A-475A-8A25-43203E104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" y="2950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6" name="Line 33">
              <a:extLst>
                <a:ext uri="{FF2B5EF4-FFF2-40B4-BE49-F238E27FC236}">
                  <a16:creationId xmlns:a16="http://schemas.microsoft.com/office/drawing/2014/main" id="{2E554912-1F94-4B3C-ADB2-CBEA16B34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" y="3076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7" name="Line 34">
              <a:extLst>
                <a:ext uri="{FF2B5EF4-FFF2-40B4-BE49-F238E27FC236}">
                  <a16:creationId xmlns:a16="http://schemas.microsoft.com/office/drawing/2014/main" id="{E9430F37-3DAE-4273-B5C2-FC1737B28D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" y="3203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8" name="Line 35">
              <a:extLst>
                <a:ext uri="{FF2B5EF4-FFF2-40B4-BE49-F238E27FC236}">
                  <a16:creationId xmlns:a16="http://schemas.microsoft.com/office/drawing/2014/main" id="{99143CEA-8DC8-4076-A9ED-67D03B7BF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" y="3330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9" name="Line 36">
              <a:extLst>
                <a:ext uri="{FF2B5EF4-FFF2-40B4-BE49-F238E27FC236}">
                  <a16:creationId xmlns:a16="http://schemas.microsoft.com/office/drawing/2014/main" id="{6A21C9E4-27D1-4B03-84B7-A4672B3057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" y="3456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Line 37">
              <a:extLst>
                <a:ext uri="{FF2B5EF4-FFF2-40B4-BE49-F238E27FC236}">
                  <a16:creationId xmlns:a16="http://schemas.microsoft.com/office/drawing/2014/main" id="{8B2710B5-E6C6-436A-A4D7-938E335D2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" y="3583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1" name="Line 38">
              <a:extLst>
                <a:ext uri="{FF2B5EF4-FFF2-40B4-BE49-F238E27FC236}">
                  <a16:creationId xmlns:a16="http://schemas.microsoft.com/office/drawing/2014/main" id="{C84A669D-5187-4DD1-B567-524C4BD2C9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" y="3709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2" name="Rectangle 39">
              <a:extLst>
                <a:ext uri="{FF2B5EF4-FFF2-40B4-BE49-F238E27FC236}">
                  <a16:creationId xmlns:a16="http://schemas.microsoft.com/office/drawing/2014/main" id="{AEAC61D8-7646-4FFE-8C0B-1DDE5D8CDE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358" y="2290"/>
              <a:ext cx="111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Congestion window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1783" name="Line 40">
              <a:extLst>
                <a:ext uri="{FF2B5EF4-FFF2-40B4-BE49-F238E27FC236}">
                  <a16:creationId xmlns:a16="http://schemas.microsoft.com/office/drawing/2014/main" id="{D5D22F02-37C5-4E14-8E70-0CFB0FC5A9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" y="1430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4" name="Line 41">
              <a:extLst>
                <a:ext uri="{FF2B5EF4-FFF2-40B4-BE49-F238E27FC236}">
                  <a16:creationId xmlns:a16="http://schemas.microsoft.com/office/drawing/2014/main" id="{51E8E6CA-8942-4DCF-91BC-3D58F6A29C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" y="1557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5" name="Line 42">
              <a:extLst>
                <a:ext uri="{FF2B5EF4-FFF2-40B4-BE49-F238E27FC236}">
                  <a16:creationId xmlns:a16="http://schemas.microsoft.com/office/drawing/2014/main" id="{A4505FF4-5202-4EF4-A32F-B974352586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" y="1683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6" name="Line 43">
              <a:extLst>
                <a:ext uri="{FF2B5EF4-FFF2-40B4-BE49-F238E27FC236}">
                  <a16:creationId xmlns:a16="http://schemas.microsoft.com/office/drawing/2014/main" id="{70E1D237-4A06-489A-8B5E-330670A76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" y="1810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7" name="Line 44">
              <a:extLst>
                <a:ext uri="{FF2B5EF4-FFF2-40B4-BE49-F238E27FC236}">
                  <a16:creationId xmlns:a16="http://schemas.microsoft.com/office/drawing/2014/main" id="{89B4B0F2-6FFD-49AC-9513-EB546A5EF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" y="1937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8" name="Line 45">
              <a:extLst>
                <a:ext uri="{FF2B5EF4-FFF2-40B4-BE49-F238E27FC236}">
                  <a16:creationId xmlns:a16="http://schemas.microsoft.com/office/drawing/2014/main" id="{613BFBD8-99E9-4B11-A82B-7A24B62F6F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" y="2063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9" name="Line 46">
              <a:extLst>
                <a:ext uri="{FF2B5EF4-FFF2-40B4-BE49-F238E27FC236}">
                  <a16:creationId xmlns:a16="http://schemas.microsoft.com/office/drawing/2014/main" id="{73EAF160-3223-4BC8-AD7F-55E9F1A6E3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" y="2190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0" name="Line 47">
              <a:extLst>
                <a:ext uri="{FF2B5EF4-FFF2-40B4-BE49-F238E27FC236}">
                  <a16:creationId xmlns:a16="http://schemas.microsoft.com/office/drawing/2014/main" id="{83D8C757-B999-4AEF-AA6F-0FF6B5F7A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" y="2317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1" name="Line 48">
              <a:extLst>
                <a:ext uri="{FF2B5EF4-FFF2-40B4-BE49-F238E27FC236}">
                  <a16:creationId xmlns:a16="http://schemas.microsoft.com/office/drawing/2014/main" id="{852BD68D-6232-477F-B66F-9368D7E0F7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" y="2443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2" name="Rectangle 49">
              <a:extLst>
                <a:ext uri="{FF2B5EF4-FFF2-40B4-BE49-F238E27FC236}">
                  <a16:creationId xmlns:a16="http://schemas.microsoft.com/office/drawing/2014/main" id="{9B54ACF8-798F-4ACD-80E7-249D392E5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2518"/>
              <a:ext cx="1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10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1793" name="Rectangle 50">
              <a:extLst>
                <a:ext uri="{FF2B5EF4-FFF2-40B4-BE49-F238E27FC236}">
                  <a16:creationId xmlns:a16="http://schemas.microsoft.com/office/drawing/2014/main" id="{982E468A-B50C-4DC1-BAED-F66880C9C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151"/>
              <a:ext cx="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5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1794" name="Rectangle 51">
              <a:extLst>
                <a:ext uri="{FF2B5EF4-FFF2-40B4-BE49-F238E27FC236}">
                  <a16:creationId xmlns:a16="http://schemas.microsoft.com/office/drawing/2014/main" id="{8F7FF492-7EA4-4D18-8B57-081F9BE71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1885"/>
              <a:ext cx="1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15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1795" name="Line 52">
              <a:extLst>
                <a:ext uri="{FF2B5EF4-FFF2-40B4-BE49-F238E27FC236}">
                  <a16:creationId xmlns:a16="http://schemas.microsoft.com/office/drawing/2014/main" id="{0EA4F374-33FC-47BB-94A1-F11FA5C6AA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" y="1304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6" name="Rectangle 53">
              <a:extLst>
                <a:ext uri="{FF2B5EF4-FFF2-40B4-BE49-F238E27FC236}">
                  <a16:creationId xmlns:a16="http://schemas.microsoft.com/office/drawing/2014/main" id="{F1803749-B4EE-411A-9E5B-EA66B1D36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1252"/>
              <a:ext cx="1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20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1797" name="Rectangle 54">
              <a:extLst>
                <a:ext uri="{FF2B5EF4-FFF2-40B4-BE49-F238E27FC236}">
                  <a16:creationId xmlns:a16="http://schemas.microsoft.com/office/drawing/2014/main" id="{4262B9B4-697A-41F7-9DCE-D76129E51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" y="3721"/>
              <a:ext cx="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0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1798" name="Rectangle 55">
              <a:extLst>
                <a:ext uri="{FF2B5EF4-FFF2-40B4-BE49-F238E27FC236}">
                  <a16:creationId xmlns:a16="http://schemas.microsoft.com/office/drawing/2014/main" id="{79D507E5-F625-4F58-B42E-307180868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3978"/>
              <a:ext cx="10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Round-trip times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1799" name="Rectangle 56">
              <a:extLst>
                <a:ext uri="{FF2B5EF4-FFF2-40B4-BE49-F238E27FC236}">
                  <a16:creationId xmlns:a16="http://schemas.microsoft.com/office/drawing/2014/main" id="{B74A72D2-D9BE-42E5-B112-4EAE1E2C0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2875"/>
              <a:ext cx="31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Slow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start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1800" name="Rectangle 57">
              <a:extLst>
                <a:ext uri="{FF2B5EF4-FFF2-40B4-BE49-F238E27FC236}">
                  <a16:creationId xmlns:a16="http://schemas.microsoft.com/office/drawing/2014/main" id="{BD890407-8899-4CA1-AF69-56952170B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" y="1002"/>
              <a:ext cx="725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Congestion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avoidance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1801" name="Rectangle 58">
              <a:extLst>
                <a:ext uri="{FF2B5EF4-FFF2-40B4-BE49-F238E27FC236}">
                  <a16:creationId xmlns:a16="http://schemas.microsoft.com/office/drawing/2014/main" id="{25633B1F-2CD2-4B06-9CC4-87680ABE7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1503"/>
              <a:ext cx="56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Time-out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1802" name="Rectangle 59">
              <a:extLst>
                <a:ext uri="{FF2B5EF4-FFF2-40B4-BE49-F238E27FC236}">
                  <a16:creationId xmlns:a16="http://schemas.microsoft.com/office/drawing/2014/main" id="{8406281F-242F-46AB-ADB6-0B367147B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" y="1805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1803" name="Rectangle 60">
              <a:extLst>
                <a:ext uri="{FF2B5EF4-FFF2-40B4-BE49-F238E27FC236}">
                  <a16:creationId xmlns:a16="http://schemas.microsoft.com/office/drawing/2014/main" id="{97258134-7394-4F1D-A599-F521E1525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1805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1804" name="Rectangle 61">
              <a:extLst>
                <a:ext uri="{FF2B5EF4-FFF2-40B4-BE49-F238E27FC236}">
                  <a16:creationId xmlns:a16="http://schemas.microsoft.com/office/drawing/2014/main" id="{7777C971-AB5F-479D-AD8F-47BE65316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2157"/>
              <a:ext cx="63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C00000"/>
                  </a:solidFill>
                  <a:ea typeface="MS PGothic" panose="020B0600070205080204" pitchFamily="34" charset="-128"/>
                </a:rPr>
                <a:t>Threshold</a:t>
              </a:r>
              <a:endParaRPr lang="en-US" altLang="en-US" sz="1500">
                <a:solidFill>
                  <a:srgbClr val="C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1805" name="Line 62">
              <a:extLst>
                <a:ext uri="{FF2B5EF4-FFF2-40B4-BE49-F238E27FC236}">
                  <a16:creationId xmlns:a16="http://schemas.microsoft.com/office/drawing/2014/main" id="{C3B321C7-E759-40F3-9FE1-DE0352684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72" y="2867"/>
              <a:ext cx="15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6" name="Line 63">
              <a:extLst>
                <a:ext uri="{FF2B5EF4-FFF2-40B4-BE49-F238E27FC236}">
                  <a16:creationId xmlns:a16="http://schemas.microsoft.com/office/drawing/2014/main" id="{4B3EAAAF-4301-4D08-B31D-EC6A6EE6A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" y="2563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7" name="Line 64">
              <a:extLst>
                <a:ext uri="{FF2B5EF4-FFF2-40B4-BE49-F238E27FC236}">
                  <a16:creationId xmlns:a16="http://schemas.microsoft.com/office/drawing/2014/main" id="{4077F4B5-A917-4159-84F4-5AFD8F257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" y="2561"/>
              <a:ext cx="16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8" name="Line 65">
              <a:extLst>
                <a:ext uri="{FF2B5EF4-FFF2-40B4-BE49-F238E27FC236}">
                  <a16:creationId xmlns:a16="http://schemas.microsoft.com/office/drawing/2014/main" id="{A39896A6-7E87-4D12-B84C-310CA518B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4" y="2296"/>
              <a:ext cx="50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9" name="Line 66">
              <a:extLst>
                <a:ext uri="{FF2B5EF4-FFF2-40B4-BE49-F238E27FC236}">
                  <a16:creationId xmlns:a16="http://schemas.microsoft.com/office/drawing/2014/main" id="{41C40271-4290-47A1-B57D-D9B5E1571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1319"/>
              <a:ext cx="9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0" name="Line 67">
              <a:extLst>
                <a:ext uri="{FF2B5EF4-FFF2-40B4-BE49-F238E27FC236}">
                  <a16:creationId xmlns:a16="http://schemas.microsoft.com/office/drawing/2014/main" id="{4D7D5F09-6CF9-4C3B-84D8-1F29CD78EE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0" y="1673"/>
              <a:ext cx="432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1" name="Line 68">
              <a:extLst>
                <a:ext uri="{FF2B5EF4-FFF2-40B4-BE49-F238E27FC236}">
                  <a16:creationId xmlns:a16="http://schemas.microsoft.com/office/drawing/2014/main" id="{18F7AE94-D4D5-4FBE-A674-A7529A75E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1805"/>
              <a:ext cx="4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2" name="Line 69">
              <a:extLst>
                <a:ext uri="{FF2B5EF4-FFF2-40B4-BE49-F238E27FC236}">
                  <a16:creationId xmlns:a16="http://schemas.microsoft.com/office/drawing/2014/main" id="{27A16E4C-73EF-4BEA-AA70-89DBDC960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4" y="1811"/>
              <a:ext cx="284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3" name="Freeform 70">
              <a:extLst>
                <a:ext uri="{FF2B5EF4-FFF2-40B4-BE49-F238E27FC236}">
                  <a16:creationId xmlns:a16="http://schemas.microsoft.com/office/drawing/2014/main" id="{9B266527-E63D-4E28-B8A7-41DFF783D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" y="1301"/>
              <a:ext cx="1020" cy="2406"/>
            </a:xfrm>
            <a:custGeom>
              <a:avLst/>
              <a:gdLst>
                <a:gd name="T0" fmla="*/ 0 w 1020"/>
                <a:gd name="T1" fmla="*/ 2406 h 2406"/>
                <a:gd name="T2" fmla="*/ 126 w 1020"/>
                <a:gd name="T3" fmla="*/ 2280 h 2406"/>
                <a:gd name="T4" fmla="*/ 252 w 1020"/>
                <a:gd name="T5" fmla="*/ 2028 h 2406"/>
                <a:gd name="T6" fmla="*/ 384 w 1020"/>
                <a:gd name="T7" fmla="*/ 1536 h 2406"/>
                <a:gd name="T8" fmla="*/ 504 w 1020"/>
                <a:gd name="T9" fmla="*/ 504 h 2406"/>
                <a:gd name="T10" fmla="*/ 1020 w 1020"/>
                <a:gd name="T11" fmla="*/ 0 h 24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20"/>
                <a:gd name="T19" fmla="*/ 0 h 2406"/>
                <a:gd name="T20" fmla="*/ 1020 w 1020"/>
                <a:gd name="T21" fmla="*/ 2406 h 24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20" h="2406">
                  <a:moveTo>
                    <a:pt x="0" y="2406"/>
                  </a:moveTo>
                  <a:lnTo>
                    <a:pt x="126" y="2280"/>
                  </a:lnTo>
                  <a:lnTo>
                    <a:pt x="252" y="2028"/>
                  </a:lnTo>
                  <a:lnTo>
                    <a:pt x="384" y="1536"/>
                  </a:lnTo>
                  <a:lnTo>
                    <a:pt x="504" y="504"/>
                  </a:lnTo>
                  <a:lnTo>
                    <a:pt x="102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4" name="Line 71">
              <a:extLst>
                <a:ext uri="{FF2B5EF4-FFF2-40B4-BE49-F238E27FC236}">
                  <a16:creationId xmlns:a16="http://schemas.microsoft.com/office/drawing/2014/main" id="{9D42CC60-2C75-40A3-BD61-B0701984E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4" y="1301"/>
              <a:ext cx="0" cy="24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5" name="Line 72">
              <a:extLst>
                <a:ext uri="{FF2B5EF4-FFF2-40B4-BE49-F238E27FC236}">
                  <a16:creationId xmlns:a16="http://schemas.microsoft.com/office/drawing/2014/main" id="{944B06C2-F7EC-455E-B403-FC0C8F5D3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6" y="1301"/>
              <a:ext cx="129" cy="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6" name="Freeform 73">
              <a:extLst>
                <a:ext uri="{FF2B5EF4-FFF2-40B4-BE49-F238E27FC236}">
                  <a16:creationId xmlns:a16="http://schemas.microsoft.com/office/drawing/2014/main" id="{36194D9D-1C41-4125-BC89-5067BE41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" y="1802"/>
              <a:ext cx="1134" cy="1929"/>
            </a:xfrm>
            <a:custGeom>
              <a:avLst/>
              <a:gdLst>
                <a:gd name="T0" fmla="*/ 0 w 1134"/>
                <a:gd name="T1" fmla="*/ 1929 h 1929"/>
                <a:gd name="T2" fmla="*/ 126 w 1134"/>
                <a:gd name="T3" fmla="*/ 1798 h 1929"/>
                <a:gd name="T4" fmla="*/ 252 w 1134"/>
                <a:gd name="T5" fmla="*/ 1536 h 1929"/>
                <a:gd name="T6" fmla="*/ 384 w 1134"/>
                <a:gd name="T7" fmla="*/ 1025 h 1929"/>
                <a:gd name="T8" fmla="*/ 432 w 1134"/>
                <a:gd name="T9" fmla="*/ 744 h 1929"/>
                <a:gd name="T10" fmla="*/ 1134 w 1134"/>
                <a:gd name="T11" fmla="*/ 0 h 19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34"/>
                <a:gd name="T19" fmla="*/ 0 h 1929"/>
                <a:gd name="T20" fmla="*/ 1134 w 1134"/>
                <a:gd name="T21" fmla="*/ 1929 h 19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34" h="1929">
                  <a:moveTo>
                    <a:pt x="0" y="1929"/>
                  </a:moveTo>
                  <a:lnTo>
                    <a:pt x="126" y="1798"/>
                  </a:lnTo>
                  <a:lnTo>
                    <a:pt x="252" y="1536"/>
                  </a:lnTo>
                  <a:lnTo>
                    <a:pt x="384" y="1025"/>
                  </a:lnTo>
                  <a:lnTo>
                    <a:pt x="432" y="744"/>
                  </a:lnTo>
                  <a:lnTo>
                    <a:pt x="1134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Rectangle 2">
            <a:extLst>
              <a:ext uri="{FF2B5EF4-FFF2-40B4-BE49-F238E27FC236}">
                <a16:creationId xmlns:a16="http://schemas.microsoft.com/office/drawing/2014/main" id="{E8173465-239E-4FAD-9B09-E9AD76306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625">
                <a:ea typeface="ＭＳ Ｐゴシック" charset="-128"/>
              </a:rPr>
              <a:t>Fast Retransmit &amp; Fast Recovery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382CE3CE-F11D-4456-A417-6838D4C62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9438" y="1165225"/>
            <a:ext cx="5110162" cy="3568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Congestion causes many segments to be dropped</a:t>
            </a:r>
          </a:p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 sz="1600">
                <a:ea typeface="MS PGothic" panose="020B0600070205080204" pitchFamily="34" charset="-128"/>
              </a:rPr>
              <a:t>Burt if only a single segment is dropped, then subsequent segments trigger duplicate ACKs before timeout</a:t>
            </a:r>
          </a:p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 sz="1600">
                <a:ea typeface="MS PGothic" panose="020B0600070205080204" pitchFamily="34" charset="-128"/>
              </a:rPr>
              <a:t>Can avoid large decrease in cwnd as follows: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When three duplicate ACKs arrive before timeout expires, retransmit lost segment immediately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</a:pPr>
            <a:r>
              <a:rPr lang="en-US" altLang="en-US" sz="1600">
                <a:ea typeface="MS PGothic" panose="020B0600070205080204" pitchFamily="34" charset="-128"/>
              </a:rPr>
              <a:t>Reset congestion threshold to ½ cwnd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</a:pPr>
            <a:r>
              <a:rPr lang="en-US" altLang="en-US" sz="1600">
                <a:ea typeface="MS PGothic" panose="020B0600070205080204" pitchFamily="34" charset="-128"/>
              </a:rPr>
              <a:t>Reset cwnd to congestion threshold + 3 to account for the three segments that triggered duplicate ACKs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</a:pPr>
            <a:r>
              <a:rPr lang="en-US" altLang="en-US" sz="1600">
                <a:ea typeface="MS PGothic" panose="020B0600070205080204" pitchFamily="34" charset="-128"/>
              </a:rPr>
              <a:t>Remain in congestion avoidance phase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</a:pPr>
            <a:r>
              <a:rPr lang="en-US" altLang="en-US" sz="1600">
                <a:ea typeface="MS PGothic" panose="020B0600070205080204" pitchFamily="34" charset="-128"/>
              </a:rPr>
              <a:t>In absence of timeouts, cwnd will oscillate around optimal value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500">
              <a:ea typeface="MS PGothic" panose="020B0600070205080204" pitchFamily="34" charset="-128"/>
            </a:endParaRPr>
          </a:p>
        </p:txBody>
      </p:sp>
      <p:sp>
        <p:nvSpPr>
          <p:cNvPr id="33795" name="Line 4">
            <a:extLst>
              <a:ext uri="{FF2B5EF4-FFF2-40B4-BE49-F238E27FC236}">
                <a16:creationId xmlns:a16="http://schemas.microsoft.com/office/drawing/2014/main" id="{B2F5193B-DB00-42BE-AE46-7DB94345F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1613" y="1389063"/>
            <a:ext cx="0" cy="305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6" name="Line 5">
            <a:extLst>
              <a:ext uri="{FF2B5EF4-FFF2-40B4-BE49-F238E27FC236}">
                <a16:creationId xmlns:a16="http://schemas.microsoft.com/office/drawing/2014/main" id="{DB414D6A-6485-44A9-BDCD-AF6299C59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1401763"/>
            <a:ext cx="0" cy="305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7" name="Line 6">
            <a:extLst>
              <a:ext uri="{FF2B5EF4-FFF2-40B4-BE49-F238E27FC236}">
                <a16:creationId xmlns:a16="http://schemas.microsoft.com/office/drawing/2014/main" id="{5EC56876-F45B-4B4A-89C0-F46C09AC6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738" y="1809750"/>
            <a:ext cx="1130300" cy="163513"/>
          </a:xfrm>
          <a:prstGeom prst="line">
            <a:avLst/>
          </a:prstGeom>
          <a:noFill/>
          <a:ln w="12700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8" name="Line 8">
            <a:extLst>
              <a:ext uri="{FF2B5EF4-FFF2-40B4-BE49-F238E27FC236}">
                <a16:creationId xmlns:a16="http://schemas.microsoft.com/office/drawing/2014/main" id="{A102B949-2F19-4A74-8215-98D1D0694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4150" y="2033588"/>
            <a:ext cx="779463" cy="139700"/>
          </a:xfrm>
          <a:prstGeom prst="line">
            <a:avLst/>
          </a:prstGeom>
          <a:noFill/>
          <a:ln w="12700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799" name="Line 9">
            <a:extLst>
              <a:ext uri="{FF2B5EF4-FFF2-40B4-BE49-F238E27FC236}">
                <a16:creationId xmlns:a16="http://schemas.microsoft.com/office/drawing/2014/main" id="{9E0CE969-3675-409E-8217-6A00E26EFA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3838" y="1989138"/>
            <a:ext cx="1076325" cy="304800"/>
          </a:xfrm>
          <a:prstGeom prst="line">
            <a:avLst/>
          </a:pr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0" name="Line 10">
            <a:extLst>
              <a:ext uri="{FF2B5EF4-FFF2-40B4-BE49-F238E27FC236}">
                <a16:creationId xmlns:a16="http://schemas.microsoft.com/office/drawing/2014/main" id="{FECB1DCE-C547-4AF4-B1CE-541F0C8DF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9550" y="2249488"/>
            <a:ext cx="1130300" cy="163512"/>
          </a:xfrm>
          <a:prstGeom prst="line">
            <a:avLst/>
          </a:prstGeom>
          <a:noFill/>
          <a:ln w="12700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1" name="Line 11">
            <a:extLst>
              <a:ext uri="{FF2B5EF4-FFF2-40B4-BE49-F238E27FC236}">
                <a16:creationId xmlns:a16="http://schemas.microsoft.com/office/drawing/2014/main" id="{EC3A1056-BCF4-4C3D-8E71-3FF292C94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850" y="2411413"/>
            <a:ext cx="1130300" cy="163512"/>
          </a:xfrm>
          <a:prstGeom prst="line">
            <a:avLst/>
          </a:prstGeom>
          <a:noFill/>
          <a:ln w="12700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2" name="Line 12">
            <a:extLst>
              <a:ext uri="{FF2B5EF4-FFF2-40B4-BE49-F238E27FC236}">
                <a16:creationId xmlns:a16="http://schemas.microsoft.com/office/drawing/2014/main" id="{E12094D7-2941-4427-948D-A9A5788F4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2563" y="2573338"/>
            <a:ext cx="1130300" cy="163512"/>
          </a:xfrm>
          <a:prstGeom prst="line">
            <a:avLst/>
          </a:prstGeom>
          <a:noFill/>
          <a:ln w="12700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3" name="Text Box 13">
            <a:extLst>
              <a:ext uri="{FF2B5EF4-FFF2-40B4-BE49-F238E27FC236}">
                <a16:creationId xmlns:a16="http://schemas.microsoft.com/office/drawing/2014/main" id="{3D1D089F-5B2C-4CF6-9B61-8833AFF6E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1644650"/>
            <a:ext cx="671512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SN=1</a:t>
            </a:r>
          </a:p>
        </p:txBody>
      </p:sp>
      <p:sp>
        <p:nvSpPr>
          <p:cNvPr id="33804" name="Text Box 14">
            <a:extLst>
              <a:ext uri="{FF2B5EF4-FFF2-40B4-BE49-F238E27FC236}">
                <a16:creationId xmlns:a16="http://schemas.microsoft.com/office/drawing/2014/main" id="{FBA01C03-2887-4BF3-A268-E32422779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63" y="1814513"/>
            <a:ext cx="8001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ACK=2</a:t>
            </a:r>
          </a:p>
        </p:txBody>
      </p:sp>
      <p:sp>
        <p:nvSpPr>
          <p:cNvPr id="33805" name="Line 15">
            <a:extLst>
              <a:ext uri="{FF2B5EF4-FFF2-40B4-BE49-F238E27FC236}">
                <a16:creationId xmlns:a16="http://schemas.microsoft.com/office/drawing/2014/main" id="{20A2C2BC-EEA9-4059-AD5F-E516DE6565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6538" y="2435225"/>
            <a:ext cx="1076325" cy="303213"/>
          </a:xfrm>
          <a:prstGeom prst="line">
            <a:avLst/>
          </a:pr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6" name="Line 16">
            <a:extLst>
              <a:ext uri="{FF2B5EF4-FFF2-40B4-BE49-F238E27FC236}">
                <a16:creationId xmlns:a16="http://schemas.microsoft.com/office/drawing/2014/main" id="{5F88748A-3A6F-41A7-81C1-9D6C608180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97650" y="2605088"/>
            <a:ext cx="1076325" cy="303212"/>
          </a:xfrm>
          <a:prstGeom prst="line">
            <a:avLst/>
          </a:pr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7" name="Line 17">
            <a:extLst>
              <a:ext uri="{FF2B5EF4-FFF2-40B4-BE49-F238E27FC236}">
                <a16:creationId xmlns:a16="http://schemas.microsoft.com/office/drawing/2014/main" id="{F786B355-CCB2-489C-A950-2C11B18E1E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0825" y="2767013"/>
            <a:ext cx="1076325" cy="303212"/>
          </a:xfrm>
          <a:prstGeom prst="line">
            <a:avLst/>
          </a:prstGeom>
          <a:noFill/>
          <a:ln w="127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8" name="Text Box 18">
            <a:extLst>
              <a:ext uri="{FF2B5EF4-FFF2-40B4-BE49-F238E27FC236}">
                <a16:creationId xmlns:a16="http://schemas.microsoft.com/office/drawing/2014/main" id="{6CE7C599-8938-48D0-ACC2-A812C0C7D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63" y="2257425"/>
            <a:ext cx="8001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ACK=2</a:t>
            </a:r>
          </a:p>
        </p:txBody>
      </p:sp>
      <p:sp>
        <p:nvSpPr>
          <p:cNvPr id="33809" name="Text Box 19">
            <a:extLst>
              <a:ext uri="{FF2B5EF4-FFF2-40B4-BE49-F238E27FC236}">
                <a16:creationId xmlns:a16="http://schemas.microsoft.com/office/drawing/2014/main" id="{31E78207-231B-409C-8F42-46A40248E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2425700"/>
            <a:ext cx="8001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ACK=2</a:t>
            </a:r>
          </a:p>
        </p:txBody>
      </p:sp>
      <p:sp>
        <p:nvSpPr>
          <p:cNvPr id="33810" name="Text Box 20">
            <a:extLst>
              <a:ext uri="{FF2B5EF4-FFF2-40B4-BE49-F238E27FC236}">
                <a16:creationId xmlns:a16="http://schemas.microsoft.com/office/drawing/2014/main" id="{01FC131F-1E27-4535-A078-ED401E5A7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2593975"/>
            <a:ext cx="8001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ACK=2</a:t>
            </a:r>
          </a:p>
        </p:txBody>
      </p:sp>
      <p:sp>
        <p:nvSpPr>
          <p:cNvPr id="33811" name="Text Box 21">
            <a:extLst>
              <a:ext uri="{FF2B5EF4-FFF2-40B4-BE49-F238E27FC236}">
                <a16:creationId xmlns:a16="http://schemas.microsoft.com/office/drawing/2014/main" id="{BC862343-72A0-45CA-B7F4-6A752F71B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5" y="1884363"/>
            <a:ext cx="6731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SN=2</a:t>
            </a:r>
          </a:p>
        </p:txBody>
      </p:sp>
      <p:sp>
        <p:nvSpPr>
          <p:cNvPr id="33812" name="Text Box 22">
            <a:extLst>
              <a:ext uri="{FF2B5EF4-FFF2-40B4-BE49-F238E27FC236}">
                <a16:creationId xmlns:a16="http://schemas.microsoft.com/office/drawing/2014/main" id="{9BD3D9AB-7D2F-4B15-ABD8-12AFDDB6D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2087563"/>
            <a:ext cx="6731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SN=3</a:t>
            </a:r>
          </a:p>
        </p:txBody>
      </p:sp>
      <p:sp>
        <p:nvSpPr>
          <p:cNvPr id="33813" name="Text Box 23">
            <a:extLst>
              <a:ext uri="{FF2B5EF4-FFF2-40B4-BE49-F238E27FC236}">
                <a16:creationId xmlns:a16="http://schemas.microsoft.com/office/drawing/2014/main" id="{4BC12482-2546-4717-8113-EEFD13A8F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175" y="2241550"/>
            <a:ext cx="6715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SN=4</a:t>
            </a:r>
          </a:p>
        </p:txBody>
      </p:sp>
      <p:sp>
        <p:nvSpPr>
          <p:cNvPr id="33814" name="Text Box 24">
            <a:extLst>
              <a:ext uri="{FF2B5EF4-FFF2-40B4-BE49-F238E27FC236}">
                <a16:creationId xmlns:a16="http://schemas.microsoft.com/office/drawing/2014/main" id="{6D07E467-3C0C-4EC7-BBA4-E6800DFDF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2409825"/>
            <a:ext cx="6731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SN=5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Rectangle 2">
            <a:extLst>
              <a:ext uri="{FF2B5EF4-FFF2-40B4-BE49-F238E27FC236}">
                <a16:creationId xmlns:a16="http://schemas.microsoft.com/office/drawing/2014/main" id="{F2EA4A8C-0C78-457A-8AD2-E0EA54ADC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8238" y="92075"/>
            <a:ext cx="5592762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625">
                <a:ea typeface="ＭＳ Ｐゴシック" charset="-128"/>
              </a:rPr>
              <a:t>TCP Congestion Control:  </a:t>
            </a:r>
            <a:br>
              <a:rPr lang="en-US" altLang="en-US" sz="2625">
                <a:ea typeface="ＭＳ Ｐゴシック" charset="-128"/>
              </a:rPr>
            </a:br>
            <a:r>
              <a:rPr lang="en-US" altLang="en-US" sz="2625">
                <a:ea typeface="ＭＳ Ｐゴシック" charset="-128"/>
              </a:rPr>
              <a:t>Fast Retransmit &amp; Fast Recovery</a:t>
            </a:r>
          </a:p>
        </p:txBody>
      </p:sp>
      <p:grpSp>
        <p:nvGrpSpPr>
          <p:cNvPr id="35842" name="Group 1">
            <a:extLst>
              <a:ext uri="{FF2B5EF4-FFF2-40B4-BE49-F238E27FC236}">
                <a16:creationId xmlns:a16="http://schemas.microsoft.com/office/drawing/2014/main" id="{B62BF41A-0016-46E3-9D2D-46EDB8A44AF0}"/>
              </a:ext>
            </a:extLst>
          </p:cNvPr>
          <p:cNvGrpSpPr>
            <a:grpSpLocks/>
          </p:cNvGrpSpPr>
          <p:nvPr/>
        </p:nvGrpSpPr>
        <p:grpSpPr bwMode="auto">
          <a:xfrm>
            <a:off x="2554288" y="1171575"/>
            <a:ext cx="6134100" cy="3454400"/>
            <a:chOff x="2554605" y="1171893"/>
            <a:chExt cx="6134100" cy="3454400"/>
          </a:xfrm>
        </p:grpSpPr>
        <p:sp>
          <p:nvSpPr>
            <p:cNvPr id="35846" name="Line 5">
              <a:extLst>
                <a:ext uri="{FF2B5EF4-FFF2-40B4-BE49-F238E27FC236}">
                  <a16:creationId xmlns:a16="http://schemas.microsoft.com/office/drawing/2014/main" id="{9208E1A1-AFC9-4545-8491-7AF8FF918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3543" y="4546918"/>
              <a:ext cx="5607050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7" name="Freeform 6">
              <a:extLst>
                <a:ext uri="{FF2B5EF4-FFF2-40B4-BE49-F238E27FC236}">
                  <a16:creationId xmlns:a16="http://schemas.microsoft.com/office/drawing/2014/main" id="{A9DABD00-AA0B-4C12-A232-A25BD9F3D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380" y="4505643"/>
              <a:ext cx="84138" cy="82550"/>
            </a:xfrm>
            <a:custGeom>
              <a:avLst/>
              <a:gdLst>
                <a:gd name="T0" fmla="*/ 0 w 79"/>
                <a:gd name="T1" fmla="*/ 2147483646 h 68"/>
                <a:gd name="T2" fmla="*/ 2147483646 w 79"/>
                <a:gd name="T3" fmla="*/ 2147483646 h 68"/>
                <a:gd name="T4" fmla="*/ 0 w 79"/>
                <a:gd name="T5" fmla="*/ 0 h 68"/>
                <a:gd name="T6" fmla="*/ 2147483646 w 79"/>
                <a:gd name="T7" fmla="*/ 2147483646 h 68"/>
                <a:gd name="T8" fmla="*/ 0 w 79"/>
                <a:gd name="T9" fmla="*/ 2147483646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68"/>
                <a:gd name="T17" fmla="*/ 79 w 79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68">
                  <a:moveTo>
                    <a:pt x="0" y="68"/>
                  </a:moveTo>
                  <a:lnTo>
                    <a:pt x="12" y="34"/>
                  </a:lnTo>
                  <a:lnTo>
                    <a:pt x="0" y="0"/>
                  </a:lnTo>
                  <a:lnTo>
                    <a:pt x="79" y="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8" name="Line 7">
              <a:extLst>
                <a:ext uri="{FF2B5EF4-FFF2-40B4-BE49-F238E27FC236}">
                  <a16:creationId xmlns:a16="http://schemas.microsoft.com/office/drawing/2014/main" id="{D65C2C42-FC92-4317-8E90-F8FDCE744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1180" y="4472305"/>
              <a:ext cx="1588" cy="1539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9" name="Line 8">
              <a:extLst>
                <a:ext uri="{FF2B5EF4-FFF2-40B4-BE49-F238E27FC236}">
                  <a16:creationId xmlns:a16="http://schemas.microsoft.com/office/drawing/2014/main" id="{DB52DFA3-606B-4EC4-BD67-71F0E0DE5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118" y="4472305"/>
              <a:ext cx="1587" cy="1539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Line 9">
              <a:extLst>
                <a:ext uri="{FF2B5EF4-FFF2-40B4-BE49-F238E27FC236}">
                  <a16:creationId xmlns:a16="http://schemas.microsoft.com/office/drawing/2014/main" id="{B20A500C-A175-4756-8A86-866A9947B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1055" y="4472305"/>
              <a:ext cx="1588" cy="1539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Line 10">
              <a:extLst>
                <a:ext uri="{FF2B5EF4-FFF2-40B4-BE49-F238E27FC236}">
                  <a16:creationId xmlns:a16="http://schemas.microsoft.com/office/drawing/2014/main" id="{2BF04AFA-84E0-4F6B-9D0D-0BFDD38C9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5993" y="4472305"/>
              <a:ext cx="1587" cy="1539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2" name="Line 11">
              <a:extLst>
                <a:ext uri="{FF2B5EF4-FFF2-40B4-BE49-F238E27FC236}">
                  <a16:creationId xmlns:a16="http://schemas.microsoft.com/office/drawing/2014/main" id="{AADE9C24-1ABE-4D1D-BCA5-FCFB324BA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0930" y="4472305"/>
              <a:ext cx="0" cy="1539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3" name="Line 12">
              <a:extLst>
                <a:ext uri="{FF2B5EF4-FFF2-40B4-BE49-F238E27FC236}">
                  <a16:creationId xmlns:a16="http://schemas.microsoft.com/office/drawing/2014/main" id="{19B1D290-A13A-47EE-837C-72AB35DAF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868" y="4472305"/>
              <a:ext cx="0" cy="1539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Line 13">
              <a:extLst>
                <a:ext uri="{FF2B5EF4-FFF2-40B4-BE49-F238E27FC236}">
                  <a16:creationId xmlns:a16="http://schemas.microsoft.com/office/drawing/2014/main" id="{39617A71-90F5-4BD0-B8E0-A426CABE1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9218" y="4472305"/>
              <a:ext cx="1587" cy="1539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5" name="Line 14">
              <a:extLst>
                <a:ext uri="{FF2B5EF4-FFF2-40B4-BE49-F238E27FC236}">
                  <a16:creationId xmlns:a16="http://schemas.microsoft.com/office/drawing/2014/main" id="{2864FC29-331E-48A2-85B1-D70DF7DCB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5743" y="4472305"/>
              <a:ext cx="0" cy="1539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Line 15">
              <a:extLst>
                <a:ext uri="{FF2B5EF4-FFF2-40B4-BE49-F238E27FC236}">
                  <a16:creationId xmlns:a16="http://schemas.microsoft.com/office/drawing/2014/main" id="{1D605CFB-2AB2-4735-BE67-10FE72414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9093" y="4472305"/>
              <a:ext cx="1587" cy="1539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Line 16">
              <a:extLst>
                <a:ext uri="{FF2B5EF4-FFF2-40B4-BE49-F238E27FC236}">
                  <a16:creationId xmlns:a16="http://schemas.microsoft.com/office/drawing/2014/main" id="{E9D03AAF-22A0-4C06-9011-DA1BD4D1C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618" y="4472305"/>
              <a:ext cx="1587" cy="1539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17">
              <a:extLst>
                <a:ext uri="{FF2B5EF4-FFF2-40B4-BE49-F238E27FC236}">
                  <a16:creationId xmlns:a16="http://schemas.microsoft.com/office/drawing/2014/main" id="{7A650086-EEC2-4B78-90EF-ADF455FF6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968" y="4472305"/>
              <a:ext cx="1587" cy="1539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Line 18">
              <a:extLst>
                <a:ext uri="{FF2B5EF4-FFF2-40B4-BE49-F238E27FC236}">
                  <a16:creationId xmlns:a16="http://schemas.microsoft.com/office/drawing/2014/main" id="{D9E6F0F4-CE0E-4DE9-9208-DE573B2D2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3905" y="4472305"/>
              <a:ext cx="1588" cy="1539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19">
              <a:extLst>
                <a:ext uri="{FF2B5EF4-FFF2-40B4-BE49-F238E27FC236}">
                  <a16:creationId xmlns:a16="http://schemas.microsoft.com/office/drawing/2014/main" id="{195503F0-F364-4F66-B6FB-B1ED1D84B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0430" y="4472305"/>
              <a:ext cx="1588" cy="1539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Line 20">
              <a:extLst>
                <a:ext uri="{FF2B5EF4-FFF2-40B4-BE49-F238E27FC236}">
                  <a16:creationId xmlns:a16="http://schemas.microsoft.com/office/drawing/2014/main" id="{26273E48-681C-456C-9C07-3679AB440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368" y="4472305"/>
              <a:ext cx="0" cy="1539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21">
              <a:extLst>
                <a:ext uri="{FF2B5EF4-FFF2-40B4-BE49-F238E27FC236}">
                  <a16:creationId xmlns:a16="http://schemas.microsoft.com/office/drawing/2014/main" id="{A1A7A2F1-A22B-49A9-93EA-70EF8917F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8718" y="4472305"/>
              <a:ext cx="1587" cy="1539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Line 22">
              <a:extLst>
                <a:ext uri="{FF2B5EF4-FFF2-40B4-BE49-F238E27FC236}">
                  <a16:creationId xmlns:a16="http://schemas.microsoft.com/office/drawing/2014/main" id="{90399CDD-71EF-42BC-AF77-F0FDC4A77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5243" y="4472305"/>
              <a:ext cx="0" cy="1539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Line 23">
              <a:extLst>
                <a:ext uri="{FF2B5EF4-FFF2-40B4-BE49-F238E27FC236}">
                  <a16:creationId xmlns:a16="http://schemas.microsoft.com/office/drawing/2014/main" id="{0F30A45E-9620-40E3-BC42-423DCF837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593" y="4472305"/>
              <a:ext cx="1587" cy="1539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Line 24">
              <a:extLst>
                <a:ext uri="{FF2B5EF4-FFF2-40B4-BE49-F238E27FC236}">
                  <a16:creationId xmlns:a16="http://schemas.microsoft.com/office/drawing/2014/main" id="{2B7A8C3B-90A5-4615-8BA7-45EBC355A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1943" y="4472305"/>
              <a:ext cx="1587" cy="1539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25">
              <a:extLst>
                <a:ext uri="{FF2B5EF4-FFF2-40B4-BE49-F238E27FC236}">
                  <a16:creationId xmlns:a16="http://schemas.microsoft.com/office/drawing/2014/main" id="{337FE4FB-89E5-4FFE-9B18-F8814051D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8468" y="4472305"/>
              <a:ext cx="1587" cy="1539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Line 26">
              <a:extLst>
                <a:ext uri="{FF2B5EF4-FFF2-40B4-BE49-F238E27FC236}">
                  <a16:creationId xmlns:a16="http://schemas.microsoft.com/office/drawing/2014/main" id="{41E31667-D096-4444-B3CC-597158AA0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3405" y="4472305"/>
              <a:ext cx="1588" cy="1539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27">
              <a:extLst>
                <a:ext uri="{FF2B5EF4-FFF2-40B4-BE49-F238E27FC236}">
                  <a16:creationId xmlns:a16="http://schemas.microsoft.com/office/drawing/2014/main" id="{256A1730-4658-435A-84C1-AA23317D6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8343" y="4472305"/>
              <a:ext cx="1587" cy="1539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28">
              <a:extLst>
                <a:ext uri="{FF2B5EF4-FFF2-40B4-BE49-F238E27FC236}">
                  <a16:creationId xmlns:a16="http://schemas.microsoft.com/office/drawing/2014/main" id="{739CCA2A-1F7B-4009-BD1C-27FED5E53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6243" y="1297305"/>
              <a:ext cx="1587" cy="32527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Freeform 29">
              <a:extLst>
                <a:ext uri="{FF2B5EF4-FFF2-40B4-BE49-F238E27FC236}">
                  <a16:creationId xmlns:a16="http://schemas.microsoft.com/office/drawing/2014/main" id="{8ED5D000-9F82-445A-81D8-66BA4CA7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318" y="1230630"/>
              <a:ext cx="71437" cy="93663"/>
            </a:xfrm>
            <a:custGeom>
              <a:avLst/>
              <a:gdLst>
                <a:gd name="T0" fmla="*/ 2147483646 w 68"/>
                <a:gd name="T1" fmla="*/ 2147483646 h 79"/>
                <a:gd name="T2" fmla="*/ 2147483646 w 68"/>
                <a:gd name="T3" fmla="*/ 2147483646 h 79"/>
                <a:gd name="T4" fmla="*/ 0 w 68"/>
                <a:gd name="T5" fmla="*/ 2147483646 h 79"/>
                <a:gd name="T6" fmla="*/ 2147483646 w 68"/>
                <a:gd name="T7" fmla="*/ 0 h 79"/>
                <a:gd name="T8" fmla="*/ 2147483646 w 68"/>
                <a:gd name="T9" fmla="*/ 2147483646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79"/>
                <a:gd name="T17" fmla="*/ 68 w 6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79">
                  <a:moveTo>
                    <a:pt x="68" y="79"/>
                  </a:moveTo>
                  <a:lnTo>
                    <a:pt x="34" y="68"/>
                  </a:lnTo>
                  <a:lnTo>
                    <a:pt x="0" y="79"/>
                  </a:lnTo>
                  <a:lnTo>
                    <a:pt x="34" y="0"/>
                  </a:lnTo>
                  <a:lnTo>
                    <a:pt x="68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Line 30">
              <a:extLst>
                <a:ext uri="{FF2B5EF4-FFF2-40B4-BE49-F238E27FC236}">
                  <a16:creationId xmlns:a16="http://schemas.microsoft.com/office/drawing/2014/main" id="{179E2245-5047-42F5-9CB9-2A4A26A6EE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9568" y="3189605"/>
              <a:ext cx="136525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31">
              <a:extLst>
                <a:ext uri="{FF2B5EF4-FFF2-40B4-BE49-F238E27FC236}">
                  <a16:creationId xmlns:a16="http://schemas.microsoft.com/office/drawing/2014/main" id="{B5DE0A5E-5FA3-4273-8AC4-4951BD8C1F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9568" y="3340418"/>
              <a:ext cx="136525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32">
              <a:extLst>
                <a:ext uri="{FF2B5EF4-FFF2-40B4-BE49-F238E27FC236}">
                  <a16:creationId xmlns:a16="http://schemas.microsoft.com/office/drawing/2014/main" id="{9870BAFB-2BEE-46FF-938E-00B177957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9568" y="3492818"/>
              <a:ext cx="13652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33">
              <a:extLst>
                <a:ext uri="{FF2B5EF4-FFF2-40B4-BE49-F238E27FC236}">
                  <a16:creationId xmlns:a16="http://schemas.microsoft.com/office/drawing/2014/main" id="{DF95A705-A867-474F-A73D-62A9BD8A7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9568" y="3642043"/>
              <a:ext cx="136525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34">
              <a:extLst>
                <a:ext uri="{FF2B5EF4-FFF2-40B4-BE49-F238E27FC236}">
                  <a16:creationId xmlns:a16="http://schemas.microsoft.com/office/drawing/2014/main" id="{F22C0C67-EE45-45AB-AEED-4C2BB7E39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9568" y="3792855"/>
              <a:ext cx="136525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35">
              <a:extLst>
                <a:ext uri="{FF2B5EF4-FFF2-40B4-BE49-F238E27FC236}">
                  <a16:creationId xmlns:a16="http://schemas.microsoft.com/office/drawing/2014/main" id="{46E1E12A-BEA3-4C03-ABB4-5637C2C676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9568" y="3943668"/>
              <a:ext cx="136525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36">
              <a:extLst>
                <a:ext uri="{FF2B5EF4-FFF2-40B4-BE49-F238E27FC236}">
                  <a16:creationId xmlns:a16="http://schemas.microsoft.com/office/drawing/2014/main" id="{D71674D7-4E38-4564-8CC5-1920DD24B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9568" y="4094480"/>
              <a:ext cx="136525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37">
              <a:extLst>
                <a:ext uri="{FF2B5EF4-FFF2-40B4-BE49-F238E27FC236}">
                  <a16:creationId xmlns:a16="http://schemas.microsoft.com/office/drawing/2014/main" id="{BEB938FB-101E-47B7-82AF-99B93B4FB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9568" y="4245293"/>
              <a:ext cx="136525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38">
              <a:extLst>
                <a:ext uri="{FF2B5EF4-FFF2-40B4-BE49-F238E27FC236}">
                  <a16:creationId xmlns:a16="http://schemas.microsoft.com/office/drawing/2014/main" id="{7BD34A6A-A4F8-4693-A74F-B5999C01AD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9568" y="4396105"/>
              <a:ext cx="136525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Rectangle 39">
              <a:extLst>
                <a:ext uri="{FF2B5EF4-FFF2-40B4-BE49-F238E27FC236}">
                  <a16:creationId xmlns:a16="http://schemas.microsoft.com/office/drawing/2014/main" id="{1A48CFA4-0A46-4E51-80BB-89310324C3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983105" y="2716530"/>
              <a:ext cx="13271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Congestion window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5881" name="Line 40">
              <a:extLst>
                <a:ext uri="{FF2B5EF4-FFF2-40B4-BE49-F238E27FC236}">
                  <a16:creationId xmlns:a16="http://schemas.microsoft.com/office/drawing/2014/main" id="{38793FFC-6C21-4F88-A176-9FF1B47516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9568" y="1683068"/>
              <a:ext cx="13652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Line 41">
              <a:extLst>
                <a:ext uri="{FF2B5EF4-FFF2-40B4-BE49-F238E27FC236}">
                  <a16:creationId xmlns:a16="http://schemas.microsoft.com/office/drawing/2014/main" id="{677683C2-2E83-462E-8324-ED782ECDE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9568" y="1833880"/>
              <a:ext cx="136525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Line 42">
              <a:extLst>
                <a:ext uri="{FF2B5EF4-FFF2-40B4-BE49-F238E27FC236}">
                  <a16:creationId xmlns:a16="http://schemas.microsoft.com/office/drawing/2014/main" id="{84E70674-433A-49A5-8CA6-81A7D0FB4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9568" y="1983105"/>
              <a:ext cx="136525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43">
              <a:extLst>
                <a:ext uri="{FF2B5EF4-FFF2-40B4-BE49-F238E27FC236}">
                  <a16:creationId xmlns:a16="http://schemas.microsoft.com/office/drawing/2014/main" id="{99A1CEA2-C6EB-45FF-8147-93B4C4CC07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9568" y="2133918"/>
              <a:ext cx="136525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Line 44">
              <a:extLst>
                <a:ext uri="{FF2B5EF4-FFF2-40B4-BE49-F238E27FC236}">
                  <a16:creationId xmlns:a16="http://schemas.microsoft.com/office/drawing/2014/main" id="{B0793CFE-DBDD-4AD1-B204-1839A21FA2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9568" y="2286318"/>
              <a:ext cx="136525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Line 45">
              <a:extLst>
                <a:ext uri="{FF2B5EF4-FFF2-40B4-BE49-F238E27FC236}">
                  <a16:creationId xmlns:a16="http://schemas.microsoft.com/office/drawing/2014/main" id="{F1BD53E2-1763-46E0-9166-6AF82F046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9568" y="2435543"/>
              <a:ext cx="136525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" name="Line 46">
              <a:extLst>
                <a:ext uri="{FF2B5EF4-FFF2-40B4-BE49-F238E27FC236}">
                  <a16:creationId xmlns:a16="http://schemas.microsoft.com/office/drawing/2014/main" id="{7C609DB1-FFF9-44CF-864B-94EA22977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9568" y="2587943"/>
              <a:ext cx="13652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8" name="Line 47">
              <a:extLst>
                <a:ext uri="{FF2B5EF4-FFF2-40B4-BE49-F238E27FC236}">
                  <a16:creationId xmlns:a16="http://schemas.microsoft.com/office/drawing/2014/main" id="{4F84CD62-DF16-44D5-8D58-FD44053AD0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9568" y="2738755"/>
              <a:ext cx="136525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Line 48">
              <a:extLst>
                <a:ext uri="{FF2B5EF4-FFF2-40B4-BE49-F238E27FC236}">
                  <a16:creationId xmlns:a16="http://schemas.microsoft.com/office/drawing/2014/main" id="{F04E73BD-9999-4E1C-83F2-2EDCD1B94F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9568" y="2887980"/>
              <a:ext cx="136525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0" name="Rectangle 49">
              <a:extLst>
                <a:ext uri="{FF2B5EF4-FFF2-40B4-BE49-F238E27FC236}">
                  <a16:creationId xmlns:a16="http://schemas.microsoft.com/office/drawing/2014/main" id="{F57E92F6-C99A-4F01-BF69-CD7E14F21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480" y="2978468"/>
              <a:ext cx="16986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10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5891" name="Rectangle 50">
              <a:extLst>
                <a:ext uri="{FF2B5EF4-FFF2-40B4-BE49-F238E27FC236}">
                  <a16:creationId xmlns:a16="http://schemas.microsoft.com/office/drawing/2014/main" id="{E24C8A41-E92B-44B5-9E59-147A5793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343" y="3730943"/>
              <a:ext cx="85725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5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5892" name="Rectangle 51">
              <a:extLst>
                <a:ext uri="{FF2B5EF4-FFF2-40B4-BE49-F238E27FC236}">
                  <a16:creationId xmlns:a16="http://schemas.microsoft.com/office/drawing/2014/main" id="{534D9BA5-5546-4BBE-BC5D-0FE1C1DA0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480" y="2224405"/>
              <a:ext cx="16986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15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5893" name="Line 52">
              <a:extLst>
                <a:ext uri="{FF2B5EF4-FFF2-40B4-BE49-F238E27FC236}">
                  <a16:creationId xmlns:a16="http://schemas.microsoft.com/office/drawing/2014/main" id="{6FBFC894-A24A-4AB9-A71E-6C784F238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9568" y="1532255"/>
              <a:ext cx="136525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4" name="Rectangle 53">
              <a:extLst>
                <a:ext uri="{FF2B5EF4-FFF2-40B4-BE49-F238E27FC236}">
                  <a16:creationId xmlns:a16="http://schemas.microsoft.com/office/drawing/2014/main" id="{6EDE7C18-1597-4656-90D4-B9E2F9C16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480" y="1470343"/>
              <a:ext cx="16986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20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5895" name="Rectangle 54">
              <a:extLst>
                <a:ext uri="{FF2B5EF4-FFF2-40B4-BE49-F238E27FC236}">
                  <a16:creationId xmlns:a16="http://schemas.microsoft.com/office/drawing/2014/main" id="{2D714C41-7ADD-45E1-BEDC-C4996714A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680" y="4410393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0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5896" name="Rectangle 55">
              <a:extLst>
                <a:ext uri="{FF2B5EF4-FFF2-40B4-BE49-F238E27FC236}">
                  <a16:creationId xmlns:a16="http://schemas.microsoft.com/office/drawing/2014/main" id="{83142057-4CE6-4B7A-BCEB-309645B3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4755" y="4150044"/>
              <a:ext cx="1123950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Round-trip times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5897" name="Rectangle 56">
              <a:extLst>
                <a:ext uri="{FF2B5EF4-FFF2-40B4-BE49-F238E27FC236}">
                  <a16:creationId xmlns:a16="http://schemas.microsoft.com/office/drawing/2014/main" id="{61CDE1FD-C306-42BF-A066-FBB6E372F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918" y="3402330"/>
              <a:ext cx="3317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Slow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start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5898" name="Rectangle 57">
              <a:extLst>
                <a:ext uri="{FF2B5EF4-FFF2-40B4-BE49-F238E27FC236}">
                  <a16:creationId xmlns:a16="http://schemas.microsoft.com/office/drawing/2014/main" id="{2078F6C7-6CE5-4A2F-9DBD-E67FF33BE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318" y="1171893"/>
              <a:ext cx="7747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Congestion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avoidance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5899" name="Rectangle 58">
              <a:extLst>
                <a:ext uri="{FF2B5EF4-FFF2-40B4-BE49-F238E27FC236}">
                  <a16:creationId xmlns:a16="http://schemas.microsoft.com/office/drawing/2014/main" id="{2891760A-C729-41A2-BA36-0DF0620FE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455" y="1768793"/>
              <a:ext cx="600075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Time-out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5900" name="Rectangle 59">
              <a:extLst>
                <a:ext uri="{FF2B5EF4-FFF2-40B4-BE49-F238E27FC236}">
                  <a16:creationId xmlns:a16="http://schemas.microsoft.com/office/drawing/2014/main" id="{0D179466-2639-4E20-B5B7-013B50F34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068" y="2129155"/>
              <a:ext cx="11112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5901" name="Rectangle 60">
              <a:extLst>
                <a:ext uri="{FF2B5EF4-FFF2-40B4-BE49-F238E27FC236}">
                  <a16:creationId xmlns:a16="http://schemas.microsoft.com/office/drawing/2014/main" id="{72076E0F-A90F-4D4D-91AD-667AAC76A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518" y="2129155"/>
              <a:ext cx="127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35902" name="Rectangle 61">
              <a:extLst>
                <a:ext uri="{FF2B5EF4-FFF2-40B4-BE49-F238E27FC236}">
                  <a16:creationId xmlns:a16="http://schemas.microsoft.com/office/drawing/2014/main" id="{ACA816F7-629B-45D7-8F8C-4E74F85B4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305" y="2507775"/>
              <a:ext cx="68103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C00000"/>
                  </a:solidFill>
                  <a:ea typeface="MS PGothic" panose="020B0600070205080204" pitchFamily="34" charset="-128"/>
                </a:rPr>
                <a:t>Threshold</a:t>
              </a:r>
              <a:endParaRPr lang="en-US" altLang="en-US" sz="1500">
                <a:solidFill>
                  <a:srgbClr val="C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5903" name="Line 62">
              <a:extLst>
                <a:ext uri="{FF2B5EF4-FFF2-40B4-BE49-F238E27FC236}">
                  <a16:creationId xmlns:a16="http://schemas.microsoft.com/office/drawing/2014/main" id="{687A5034-FC70-4952-B6C5-0B9DB2C7FF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4230" y="3392805"/>
              <a:ext cx="160338" cy="107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4" name="Line 63">
              <a:extLst>
                <a:ext uri="{FF2B5EF4-FFF2-40B4-BE49-F238E27FC236}">
                  <a16:creationId xmlns:a16="http://schemas.microsoft.com/office/drawing/2014/main" id="{27F88AA5-6B2C-47D5-918C-3009E7653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918" y="3030855"/>
              <a:ext cx="138112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5" name="Line 64">
              <a:extLst>
                <a:ext uri="{FF2B5EF4-FFF2-40B4-BE49-F238E27FC236}">
                  <a16:creationId xmlns:a16="http://schemas.microsoft.com/office/drawing/2014/main" id="{6661548C-8D1C-427F-AAE5-A8ED8FE5F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2118" y="3029268"/>
              <a:ext cx="1806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6" name="Line 65">
              <a:extLst>
                <a:ext uri="{FF2B5EF4-FFF2-40B4-BE49-F238E27FC236}">
                  <a16:creationId xmlns:a16="http://schemas.microsoft.com/office/drawing/2014/main" id="{0E664FE7-B881-4CCA-B0E8-2B5FDD141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185" y="2700658"/>
              <a:ext cx="86520" cy="328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7" name="Line 66">
              <a:extLst>
                <a:ext uri="{FF2B5EF4-FFF2-40B4-BE49-F238E27FC236}">
                  <a16:creationId xmlns:a16="http://schemas.microsoft.com/office/drawing/2014/main" id="{9DBB2484-540A-41B3-B566-2CC130979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4418" y="1549718"/>
              <a:ext cx="96837" cy="350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8" name="Line 67">
              <a:extLst>
                <a:ext uri="{FF2B5EF4-FFF2-40B4-BE49-F238E27FC236}">
                  <a16:creationId xmlns:a16="http://schemas.microsoft.com/office/drawing/2014/main" id="{CB228AE7-94A2-4270-BE47-45F2B0D5E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3380" y="1971993"/>
              <a:ext cx="461963" cy="434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9" name="Line 68">
              <a:extLst>
                <a:ext uri="{FF2B5EF4-FFF2-40B4-BE49-F238E27FC236}">
                  <a16:creationId xmlns:a16="http://schemas.microsoft.com/office/drawing/2014/main" id="{94135261-E67A-4780-8A1C-70F91431F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005" y="2129155"/>
              <a:ext cx="517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10" name="Line 69">
              <a:extLst>
                <a:ext uri="{FF2B5EF4-FFF2-40B4-BE49-F238E27FC236}">
                  <a16:creationId xmlns:a16="http://schemas.microsoft.com/office/drawing/2014/main" id="{2E8F4A3A-F1B9-47B0-96E6-1FE945432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342" y="2135505"/>
              <a:ext cx="330201" cy="365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11" name="Freeform 70">
              <a:extLst>
                <a:ext uri="{FF2B5EF4-FFF2-40B4-BE49-F238E27FC236}">
                  <a16:creationId xmlns:a16="http://schemas.microsoft.com/office/drawing/2014/main" id="{8C772C75-B019-4E61-8874-4A2868ED7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4655" y="1529080"/>
              <a:ext cx="1089025" cy="2863850"/>
            </a:xfrm>
            <a:custGeom>
              <a:avLst/>
              <a:gdLst>
                <a:gd name="T0" fmla="*/ 0 w 1020"/>
                <a:gd name="T1" fmla="*/ 2147483646 h 2406"/>
                <a:gd name="T2" fmla="*/ 2147483646 w 1020"/>
                <a:gd name="T3" fmla="*/ 2147483646 h 2406"/>
                <a:gd name="T4" fmla="*/ 2147483646 w 1020"/>
                <a:gd name="T5" fmla="*/ 2147483646 h 2406"/>
                <a:gd name="T6" fmla="*/ 2147483646 w 1020"/>
                <a:gd name="T7" fmla="*/ 2147483646 h 2406"/>
                <a:gd name="T8" fmla="*/ 2147483646 w 1020"/>
                <a:gd name="T9" fmla="*/ 2147483646 h 2406"/>
                <a:gd name="T10" fmla="*/ 2147483646 w 1020"/>
                <a:gd name="T11" fmla="*/ 0 h 24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20"/>
                <a:gd name="T19" fmla="*/ 0 h 2406"/>
                <a:gd name="T20" fmla="*/ 1020 w 1020"/>
                <a:gd name="T21" fmla="*/ 2406 h 24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20" h="2406">
                  <a:moveTo>
                    <a:pt x="0" y="2406"/>
                  </a:moveTo>
                  <a:lnTo>
                    <a:pt x="126" y="2280"/>
                  </a:lnTo>
                  <a:lnTo>
                    <a:pt x="252" y="2028"/>
                  </a:lnTo>
                  <a:lnTo>
                    <a:pt x="384" y="1536"/>
                  </a:lnTo>
                  <a:lnTo>
                    <a:pt x="504" y="504"/>
                  </a:lnTo>
                  <a:lnTo>
                    <a:pt x="102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12" name="Line 71">
              <a:extLst>
                <a:ext uri="{FF2B5EF4-FFF2-40B4-BE49-F238E27FC236}">
                  <a16:creationId xmlns:a16="http://schemas.microsoft.com/office/drawing/2014/main" id="{18FF3273-F9EB-4502-9AEF-1146C9E9E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8618" y="1529080"/>
              <a:ext cx="0" cy="28717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13" name="Line 72">
              <a:extLst>
                <a:ext uri="{FF2B5EF4-FFF2-40B4-BE49-F238E27FC236}">
                  <a16:creationId xmlns:a16="http://schemas.microsoft.com/office/drawing/2014/main" id="{196887B4-3505-433A-A567-75E3F403D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505" y="1529080"/>
              <a:ext cx="138113" cy="952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14" name="Freeform 73">
              <a:extLst>
                <a:ext uri="{FF2B5EF4-FFF2-40B4-BE49-F238E27FC236}">
                  <a16:creationId xmlns:a16="http://schemas.microsoft.com/office/drawing/2014/main" id="{ACAA3245-8D3D-4D82-91B3-5EAD9A492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0680" y="1578293"/>
              <a:ext cx="1620838" cy="2843212"/>
            </a:xfrm>
            <a:custGeom>
              <a:avLst/>
              <a:gdLst>
                <a:gd name="T0" fmla="*/ 0 w 1361"/>
                <a:gd name="T1" fmla="*/ 2147483646 h 2389"/>
                <a:gd name="T2" fmla="*/ 2147483646 w 1361"/>
                <a:gd name="T3" fmla="*/ 2147483646 h 2389"/>
                <a:gd name="T4" fmla="*/ 2147483646 w 1361"/>
                <a:gd name="T5" fmla="*/ 2147483646 h 2389"/>
                <a:gd name="T6" fmla="*/ 2147483646 w 1361"/>
                <a:gd name="T7" fmla="*/ 2147483646 h 2389"/>
                <a:gd name="T8" fmla="*/ 2147483646 w 1361"/>
                <a:gd name="T9" fmla="*/ 2147483646 h 2389"/>
                <a:gd name="T10" fmla="*/ 2147483646 w 1361"/>
                <a:gd name="T11" fmla="*/ 0 h 23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1"/>
                <a:gd name="T19" fmla="*/ 0 h 2389"/>
                <a:gd name="T20" fmla="*/ 1361 w 1361"/>
                <a:gd name="T21" fmla="*/ 2389 h 23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1" h="2389">
                  <a:moveTo>
                    <a:pt x="0" y="2389"/>
                  </a:moveTo>
                  <a:lnTo>
                    <a:pt x="113" y="2258"/>
                  </a:lnTo>
                  <a:lnTo>
                    <a:pt x="226" y="1996"/>
                  </a:lnTo>
                  <a:lnTo>
                    <a:pt x="344" y="1485"/>
                  </a:lnTo>
                  <a:lnTo>
                    <a:pt x="387" y="1204"/>
                  </a:lnTo>
                  <a:lnTo>
                    <a:pt x="1361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15" name="Line 75">
              <a:extLst>
                <a:ext uri="{FF2B5EF4-FFF2-40B4-BE49-F238E27FC236}">
                  <a16:creationId xmlns:a16="http://schemas.microsoft.com/office/drawing/2014/main" id="{FD8594C7-BFB0-4AB2-983D-BDEC8D904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4393" y="4467543"/>
              <a:ext cx="1587" cy="1539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6" name="Line 76">
              <a:extLst>
                <a:ext uri="{FF2B5EF4-FFF2-40B4-BE49-F238E27FC236}">
                  <a16:creationId xmlns:a16="http://schemas.microsoft.com/office/drawing/2014/main" id="{3D0C67E6-6E63-49F8-875C-9A1FC2DB1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330" y="4467543"/>
              <a:ext cx="1588" cy="1539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7" name="Line 77">
              <a:extLst>
                <a:ext uri="{FF2B5EF4-FFF2-40B4-BE49-F238E27FC236}">
                  <a16:creationId xmlns:a16="http://schemas.microsoft.com/office/drawing/2014/main" id="{7D7B06B1-DE9F-4625-A64E-82D056446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5855" y="4467543"/>
              <a:ext cx="1588" cy="1539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8" name="Line 78">
              <a:extLst>
                <a:ext uri="{FF2B5EF4-FFF2-40B4-BE49-F238E27FC236}">
                  <a16:creationId xmlns:a16="http://schemas.microsoft.com/office/drawing/2014/main" id="{79C2DE96-05D6-4669-8693-0AC38B7A0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0793" y="4467543"/>
              <a:ext cx="0" cy="1539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9" name="Line 79">
              <a:extLst>
                <a:ext uri="{FF2B5EF4-FFF2-40B4-BE49-F238E27FC236}">
                  <a16:creationId xmlns:a16="http://schemas.microsoft.com/office/drawing/2014/main" id="{D6F5E4CA-4EBD-461E-993B-70ACAA287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4143" y="4467543"/>
              <a:ext cx="1587" cy="1539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0" name="Line 80">
              <a:extLst>
                <a:ext uri="{FF2B5EF4-FFF2-40B4-BE49-F238E27FC236}">
                  <a16:creationId xmlns:a16="http://schemas.microsoft.com/office/drawing/2014/main" id="{2FE0872A-7622-4EE6-9A0A-FC64C1306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0668" y="4467543"/>
              <a:ext cx="0" cy="1539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1" name="Line 81">
              <a:extLst>
                <a:ext uri="{FF2B5EF4-FFF2-40B4-BE49-F238E27FC236}">
                  <a16:creationId xmlns:a16="http://schemas.microsoft.com/office/drawing/2014/main" id="{4936BF8A-0E42-43A2-8DF4-BCE86A50B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4018" y="4467543"/>
              <a:ext cx="1587" cy="1539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2" name="Line 82">
              <a:extLst>
                <a:ext uri="{FF2B5EF4-FFF2-40B4-BE49-F238E27FC236}">
                  <a16:creationId xmlns:a16="http://schemas.microsoft.com/office/drawing/2014/main" id="{D3B24299-39E2-46BA-9CC9-A04A2DF54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7368" y="4467543"/>
              <a:ext cx="1587" cy="1539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3" name="Line 83">
              <a:extLst>
                <a:ext uri="{FF2B5EF4-FFF2-40B4-BE49-F238E27FC236}">
                  <a16:creationId xmlns:a16="http://schemas.microsoft.com/office/drawing/2014/main" id="{8102B956-C04D-49AE-971C-66CF6DABF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3893" y="4467543"/>
              <a:ext cx="1587" cy="1539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4" name="Line 84">
              <a:extLst>
                <a:ext uri="{FF2B5EF4-FFF2-40B4-BE49-F238E27FC236}">
                  <a16:creationId xmlns:a16="http://schemas.microsoft.com/office/drawing/2014/main" id="{85925B63-C64E-4801-A637-3C7BBCE11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8830" y="4467543"/>
              <a:ext cx="1588" cy="1539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5" name="Line 85">
              <a:extLst>
                <a:ext uri="{FF2B5EF4-FFF2-40B4-BE49-F238E27FC236}">
                  <a16:creationId xmlns:a16="http://schemas.microsoft.com/office/drawing/2014/main" id="{D989ACCD-3377-4F20-A196-E648774DB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3768" y="4467543"/>
              <a:ext cx="1587" cy="1539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6" name="Line 86">
              <a:extLst>
                <a:ext uri="{FF2B5EF4-FFF2-40B4-BE49-F238E27FC236}">
                  <a16:creationId xmlns:a16="http://schemas.microsoft.com/office/drawing/2014/main" id="{9058BE6E-7956-4EC5-9DDF-16497D06D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518" y="1578293"/>
              <a:ext cx="0" cy="99695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27" name="Line 87">
              <a:extLst>
                <a:ext uri="{FF2B5EF4-FFF2-40B4-BE49-F238E27FC236}">
                  <a16:creationId xmlns:a16="http://schemas.microsoft.com/office/drawing/2014/main" id="{AAFBA0BD-F615-483A-A690-E433F594D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99455" y="1586230"/>
              <a:ext cx="725488" cy="98901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28" name="Line 90">
              <a:extLst>
                <a:ext uri="{FF2B5EF4-FFF2-40B4-BE49-F238E27FC236}">
                  <a16:creationId xmlns:a16="http://schemas.microsoft.com/office/drawing/2014/main" id="{73FD6976-4377-4E3A-911A-BD5A8FFB9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9818" y="4470718"/>
              <a:ext cx="1587" cy="1539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" name="Line 91">
              <a:extLst>
                <a:ext uri="{FF2B5EF4-FFF2-40B4-BE49-F238E27FC236}">
                  <a16:creationId xmlns:a16="http://schemas.microsoft.com/office/drawing/2014/main" id="{4732FA74-469E-46D4-BD0D-1DE9BA367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4755" y="4470718"/>
              <a:ext cx="1588" cy="1539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" name="Line 92">
              <a:extLst>
                <a:ext uri="{FF2B5EF4-FFF2-40B4-BE49-F238E27FC236}">
                  <a16:creationId xmlns:a16="http://schemas.microsoft.com/office/drawing/2014/main" id="{EDA44092-643F-4403-A262-BBCAE24A2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1280" y="4470718"/>
              <a:ext cx="1588" cy="1539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" name="Line 93">
              <a:extLst>
                <a:ext uri="{FF2B5EF4-FFF2-40B4-BE49-F238E27FC236}">
                  <a16:creationId xmlns:a16="http://schemas.microsoft.com/office/drawing/2014/main" id="{D087F442-D747-49DB-96E8-9C4E9536C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6218" y="4470718"/>
              <a:ext cx="0" cy="1539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" name="Line 94">
              <a:extLst>
                <a:ext uri="{FF2B5EF4-FFF2-40B4-BE49-F238E27FC236}">
                  <a16:creationId xmlns:a16="http://schemas.microsoft.com/office/drawing/2014/main" id="{30B36431-C3FA-4355-BCC1-D35C4D99B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9568" y="4470718"/>
              <a:ext cx="1587" cy="1539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" name="Line 95">
              <a:extLst>
                <a:ext uri="{FF2B5EF4-FFF2-40B4-BE49-F238E27FC236}">
                  <a16:creationId xmlns:a16="http://schemas.microsoft.com/office/drawing/2014/main" id="{58CABB31-13C8-45E6-848D-737816ADE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6093" y="4470718"/>
              <a:ext cx="0" cy="1539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" name="Line 96">
              <a:extLst>
                <a:ext uri="{FF2B5EF4-FFF2-40B4-BE49-F238E27FC236}">
                  <a16:creationId xmlns:a16="http://schemas.microsoft.com/office/drawing/2014/main" id="{7A2704C2-EE8A-4EA9-B352-264BC2881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9443" y="4470718"/>
              <a:ext cx="1587" cy="1539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" name="Line 97">
              <a:extLst>
                <a:ext uri="{FF2B5EF4-FFF2-40B4-BE49-F238E27FC236}">
                  <a16:creationId xmlns:a16="http://schemas.microsoft.com/office/drawing/2014/main" id="{DE81BC3A-A927-49A1-8240-FCCDCC08E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2793" y="4470718"/>
              <a:ext cx="1587" cy="1539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" name="Line 101">
              <a:extLst>
                <a:ext uri="{FF2B5EF4-FFF2-40B4-BE49-F238E27FC236}">
                  <a16:creationId xmlns:a16="http://schemas.microsoft.com/office/drawing/2014/main" id="{C1919606-DDF4-48BA-B063-D862A3293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8118" y="1573530"/>
              <a:ext cx="0" cy="99695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37" name="Line 102">
              <a:extLst>
                <a:ext uri="{FF2B5EF4-FFF2-40B4-BE49-F238E27FC236}">
                  <a16:creationId xmlns:a16="http://schemas.microsoft.com/office/drawing/2014/main" id="{3946B545-2677-4615-B9B4-EE3099F2FE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6055" y="1581468"/>
              <a:ext cx="725488" cy="9890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38" name="Line 103">
              <a:extLst>
                <a:ext uri="{FF2B5EF4-FFF2-40B4-BE49-F238E27FC236}">
                  <a16:creationId xmlns:a16="http://schemas.microsoft.com/office/drawing/2014/main" id="{F5CDE9D4-5F65-4E00-A2BA-F8A158C31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4718" y="1576705"/>
              <a:ext cx="0" cy="99695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39" name="Line 104">
              <a:extLst>
                <a:ext uri="{FF2B5EF4-FFF2-40B4-BE49-F238E27FC236}">
                  <a16:creationId xmlns:a16="http://schemas.microsoft.com/office/drawing/2014/main" id="{8F6C578B-5786-4A2C-8FAC-E7D0E9884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4243" y="1584643"/>
              <a:ext cx="723900" cy="9890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43" name="Group 12">
            <a:extLst>
              <a:ext uri="{FF2B5EF4-FFF2-40B4-BE49-F238E27FC236}">
                <a16:creationId xmlns:a16="http://schemas.microsoft.com/office/drawing/2014/main" id="{EA7FF869-0E88-4E5C-9E74-A28B2D9977DD}"/>
              </a:ext>
            </a:extLst>
          </p:cNvPr>
          <p:cNvGrpSpPr>
            <a:grpSpLocks/>
          </p:cNvGrpSpPr>
          <p:nvPr/>
        </p:nvGrpSpPr>
        <p:grpSpPr bwMode="auto">
          <a:xfrm>
            <a:off x="401638" y="952500"/>
            <a:ext cx="1701800" cy="3516313"/>
            <a:chOff x="685800" y="609600"/>
            <a:chExt cx="2667000" cy="6248400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F973DDAF-EC63-42FD-B743-767222775721}"/>
                </a:ext>
              </a:extLst>
            </p:cNvPr>
            <p:cNvSpPr/>
            <p:nvPr/>
          </p:nvSpPr>
          <p:spPr>
            <a:xfrm>
              <a:off x="685800" y="2973554"/>
              <a:ext cx="2667000" cy="38844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25665A0-77EE-4F00-8301-F06ACE0B3059}"/>
                </a:ext>
              </a:extLst>
            </p:cNvPr>
            <p:cNvSpPr/>
            <p:nvPr/>
          </p:nvSpPr>
          <p:spPr>
            <a:xfrm>
              <a:off x="1143569" y="609600"/>
              <a:ext cx="1903222" cy="2589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0FCDCE6C-94C7-430A-8141-8B5D2EF81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UDP De-Multiplexing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19F39E3D-F6A3-4DDA-9CF5-C9141BCD4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436688"/>
            <a:ext cx="6172200" cy="1425575"/>
          </a:xfrm>
        </p:spPr>
        <p:txBody>
          <a:bodyPr/>
          <a:lstStyle/>
          <a:p>
            <a:pPr eaLnBrk="1" hangingPunct="1"/>
            <a:r>
              <a:rPr lang="en-US" altLang="en-US" sz="1800">
                <a:ea typeface="MS PGothic" panose="020B0600070205080204" pitchFamily="34" charset="-128"/>
              </a:rPr>
              <a:t>All UDP datagrams arriving to IP address B and destination port number </a:t>
            </a:r>
            <a:r>
              <a:rPr lang="en-US" altLang="en-US" sz="1800" i="1">
                <a:ea typeface="MS PGothic" panose="020B0600070205080204" pitchFamily="34" charset="-128"/>
              </a:rPr>
              <a:t>n</a:t>
            </a:r>
            <a:r>
              <a:rPr lang="en-US" altLang="en-US" sz="1800">
                <a:ea typeface="MS PGothic" panose="020B0600070205080204" pitchFamily="34" charset="-128"/>
              </a:rPr>
              <a:t> are delivered to the same process</a:t>
            </a:r>
          </a:p>
          <a:p>
            <a:pPr eaLnBrk="1" hangingPunct="1"/>
            <a:r>
              <a:rPr lang="en-US" altLang="en-US" sz="1800">
                <a:ea typeface="MS PGothic" panose="020B0600070205080204" pitchFamily="34" charset="-128"/>
              </a:rPr>
              <a:t>Source port number is not used in demultiplexing</a:t>
            </a:r>
          </a:p>
        </p:txBody>
      </p:sp>
      <p:grpSp>
        <p:nvGrpSpPr>
          <p:cNvPr id="23555" name="Group 4">
            <a:extLst>
              <a:ext uri="{FF2B5EF4-FFF2-40B4-BE49-F238E27FC236}">
                <a16:creationId xmlns:a16="http://schemas.microsoft.com/office/drawing/2014/main" id="{A686168C-4E67-4B3A-940D-70C49F35DB68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2895600"/>
            <a:ext cx="1187450" cy="1474788"/>
            <a:chOff x="521" y="2432"/>
            <a:chExt cx="1342" cy="1407"/>
          </a:xfrm>
        </p:grpSpPr>
        <p:grpSp>
          <p:nvGrpSpPr>
            <p:cNvPr id="23597" name="Group 5">
              <a:extLst>
                <a:ext uri="{FF2B5EF4-FFF2-40B4-BE49-F238E27FC236}">
                  <a16:creationId xmlns:a16="http://schemas.microsoft.com/office/drawing/2014/main" id="{1FCC6799-627D-4885-8698-93037C5934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2432"/>
              <a:ext cx="1248" cy="384"/>
              <a:chOff x="576" y="2448"/>
              <a:chExt cx="1248" cy="384"/>
            </a:xfrm>
          </p:grpSpPr>
          <p:sp>
            <p:nvSpPr>
              <p:cNvPr id="23610" name="Oval 6">
                <a:extLst>
                  <a:ext uri="{FF2B5EF4-FFF2-40B4-BE49-F238E27FC236}">
                    <a16:creationId xmlns:a16="http://schemas.microsoft.com/office/drawing/2014/main" id="{219232FB-6737-46B9-8C81-8E4E903BF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288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>
                  <a:ea typeface="MS PGothic" panose="020B0600070205080204" pitchFamily="34" charset="-128"/>
                </a:endParaRPr>
              </a:p>
            </p:txBody>
          </p:sp>
          <p:sp>
            <p:nvSpPr>
              <p:cNvPr id="23611" name="Oval 7">
                <a:extLst>
                  <a:ext uri="{FF2B5EF4-FFF2-40B4-BE49-F238E27FC236}">
                    <a16:creationId xmlns:a16="http://schemas.microsoft.com/office/drawing/2014/main" id="{2A3533E9-6A03-4906-9D92-D77CF19FA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448"/>
                <a:ext cx="288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>
                  <a:ea typeface="MS PGothic" panose="020B0600070205080204" pitchFamily="34" charset="-128"/>
                </a:endParaRPr>
              </a:p>
            </p:txBody>
          </p:sp>
          <p:sp>
            <p:nvSpPr>
              <p:cNvPr id="23612" name="Oval 8">
                <a:extLst>
                  <a:ext uri="{FF2B5EF4-FFF2-40B4-BE49-F238E27FC236}">
                    <a16:creationId xmlns:a16="http://schemas.microsoft.com/office/drawing/2014/main" id="{F4CE1A60-35A9-44FA-A309-1CD4B267E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288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>
                  <a:ea typeface="MS PGothic" panose="020B0600070205080204" pitchFamily="34" charset="-128"/>
                </a:endParaRPr>
              </a:p>
            </p:txBody>
          </p:sp>
          <p:sp>
            <p:nvSpPr>
              <p:cNvPr id="23613" name="Text Box 9">
                <a:extLst>
                  <a:ext uri="{FF2B5EF4-FFF2-40B4-BE49-F238E27FC236}">
                    <a16:creationId xmlns:a16="http://schemas.microsoft.com/office/drawing/2014/main" id="{70792DEA-4874-4968-BA8E-8BA37A4868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6" y="2505"/>
                <a:ext cx="371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00" b="1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...</a:t>
                </a:r>
              </a:p>
            </p:txBody>
          </p:sp>
        </p:grpSp>
        <p:sp>
          <p:nvSpPr>
            <p:cNvPr id="23598" name="Rectangle 10">
              <a:extLst>
                <a:ext uri="{FF2B5EF4-FFF2-40B4-BE49-F238E27FC236}">
                  <a16:creationId xmlns:a16="http://schemas.microsoft.com/office/drawing/2014/main" id="{03DB9A34-9FFD-42ED-8277-141A402D0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067"/>
              <a:ext cx="129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23599" name="Text Box 11">
              <a:extLst>
                <a:ext uri="{FF2B5EF4-FFF2-40B4-BE49-F238E27FC236}">
                  <a16:creationId xmlns:a16="http://schemas.microsoft.com/office/drawing/2014/main" id="{7248B52A-6599-4832-8585-D896CC62E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3113"/>
              <a:ext cx="56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UDP</a:t>
              </a:r>
            </a:p>
          </p:txBody>
        </p:sp>
        <p:grpSp>
          <p:nvGrpSpPr>
            <p:cNvPr id="23600" name="Group 12">
              <a:extLst>
                <a:ext uri="{FF2B5EF4-FFF2-40B4-BE49-F238E27FC236}">
                  <a16:creationId xmlns:a16="http://schemas.microsoft.com/office/drawing/2014/main" id="{C955CC3D-7234-40A4-8BD0-A396CE5C9C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3536"/>
              <a:ext cx="1296" cy="303"/>
              <a:chOff x="576" y="3072"/>
              <a:chExt cx="1296" cy="303"/>
            </a:xfrm>
          </p:grpSpPr>
          <p:sp>
            <p:nvSpPr>
              <p:cNvPr id="23608" name="Rectangle 13">
                <a:extLst>
                  <a:ext uri="{FF2B5EF4-FFF2-40B4-BE49-F238E27FC236}">
                    <a16:creationId xmlns:a16="http://schemas.microsoft.com/office/drawing/2014/main" id="{B7D489EF-598F-4A8E-A5A7-8CB84B2E8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072"/>
                <a:ext cx="1296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>
                  <a:ea typeface="MS PGothic" panose="020B0600070205080204" pitchFamily="34" charset="-128"/>
                </a:endParaRPr>
              </a:p>
            </p:txBody>
          </p:sp>
          <p:sp>
            <p:nvSpPr>
              <p:cNvPr id="23609" name="Text Box 14">
                <a:extLst>
                  <a:ext uri="{FF2B5EF4-FFF2-40B4-BE49-F238E27FC236}">
                    <a16:creationId xmlns:a16="http://schemas.microsoft.com/office/drawing/2014/main" id="{BE8C94A6-7379-4823-97E8-F598262DA6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4" y="3111"/>
                <a:ext cx="73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        IP</a:t>
                </a:r>
              </a:p>
            </p:txBody>
          </p:sp>
        </p:grpSp>
        <p:sp>
          <p:nvSpPr>
            <p:cNvPr id="23601" name="Line 15">
              <a:extLst>
                <a:ext uri="{FF2B5EF4-FFF2-40B4-BE49-F238E27FC236}">
                  <a16:creationId xmlns:a16="http://schemas.microsoft.com/office/drawing/2014/main" id="{F67B6301-C8E1-4557-B143-DE84555BD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" y="2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2" name="Line 16">
              <a:extLst>
                <a:ext uri="{FF2B5EF4-FFF2-40B4-BE49-F238E27FC236}">
                  <a16:creationId xmlns:a16="http://schemas.microsoft.com/office/drawing/2014/main" id="{2DCE0F2F-D2BC-464D-8FB6-EE7F6B5A5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9" y="2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Line 17">
              <a:extLst>
                <a:ext uri="{FF2B5EF4-FFF2-40B4-BE49-F238E27FC236}">
                  <a16:creationId xmlns:a16="http://schemas.microsoft.com/office/drawing/2014/main" id="{BE516EA3-00FD-4E3D-A62B-41FE065B7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" y="2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Line 18">
              <a:extLst>
                <a:ext uri="{FF2B5EF4-FFF2-40B4-BE49-F238E27FC236}">
                  <a16:creationId xmlns:a16="http://schemas.microsoft.com/office/drawing/2014/main" id="{493723A9-FFC5-493D-9AC8-F1808135F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5" y="334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5" name="Text Box 19">
              <a:extLst>
                <a:ext uri="{FF2B5EF4-FFF2-40B4-BE49-F238E27FC236}">
                  <a16:creationId xmlns:a16="http://schemas.microsoft.com/office/drawing/2014/main" id="{11CC65A0-40E2-470E-8355-413419173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" y="2519"/>
              <a:ext cx="29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23606" name="Text Box 20">
              <a:extLst>
                <a:ext uri="{FF2B5EF4-FFF2-40B4-BE49-F238E27FC236}">
                  <a16:creationId xmlns:a16="http://schemas.microsoft.com/office/drawing/2014/main" id="{157DC38C-40B4-42B2-A56E-2E767AA8F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" y="2519"/>
              <a:ext cx="29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23607" name="Text Box 21">
              <a:extLst>
                <a:ext uri="{FF2B5EF4-FFF2-40B4-BE49-F238E27FC236}">
                  <a16:creationId xmlns:a16="http://schemas.microsoft.com/office/drawing/2014/main" id="{C19CE9AC-5B94-4246-BB0A-FE95BBE2D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519"/>
              <a:ext cx="30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n</a:t>
              </a:r>
            </a:p>
          </p:txBody>
        </p:sp>
      </p:grpSp>
      <p:grpSp>
        <p:nvGrpSpPr>
          <p:cNvPr id="23556" name="Group 22">
            <a:extLst>
              <a:ext uri="{FF2B5EF4-FFF2-40B4-BE49-F238E27FC236}">
                <a16:creationId xmlns:a16="http://schemas.microsoft.com/office/drawing/2014/main" id="{589863FC-A640-4156-8353-013B2F97E4C3}"/>
              </a:ext>
            </a:extLst>
          </p:cNvPr>
          <p:cNvGrpSpPr>
            <a:grpSpLocks/>
          </p:cNvGrpSpPr>
          <p:nvPr/>
        </p:nvGrpSpPr>
        <p:grpSpPr bwMode="auto">
          <a:xfrm>
            <a:off x="3978275" y="2895600"/>
            <a:ext cx="1187450" cy="1474788"/>
            <a:chOff x="521" y="2432"/>
            <a:chExt cx="1342" cy="1407"/>
          </a:xfrm>
        </p:grpSpPr>
        <p:grpSp>
          <p:nvGrpSpPr>
            <p:cNvPr id="23580" name="Group 23">
              <a:extLst>
                <a:ext uri="{FF2B5EF4-FFF2-40B4-BE49-F238E27FC236}">
                  <a16:creationId xmlns:a16="http://schemas.microsoft.com/office/drawing/2014/main" id="{C8D66715-4940-4D8F-B654-F9DF1B130E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2432"/>
              <a:ext cx="1248" cy="384"/>
              <a:chOff x="576" y="2448"/>
              <a:chExt cx="1248" cy="384"/>
            </a:xfrm>
          </p:grpSpPr>
          <p:sp>
            <p:nvSpPr>
              <p:cNvPr id="23593" name="Oval 24">
                <a:extLst>
                  <a:ext uri="{FF2B5EF4-FFF2-40B4-BE49-F238E27FC236}">
                    <a16:creationId xmlns:a16="http://schemas.microsoft.com/office/drawing/2014/main" id="{925197A3-0DCD-4B39-9068-872FEF101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288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>
                  <a:ea typeface="MS PGothic" panose="020B0600070205080204" pitchFamily="34" charset="-128"/>
                </a:endParaRPr>
              </a:p>
            </p:txBody>
          </p:sp>
          <p:sp>
            <p:nvSpPr>
              <p:cNvPr id="23594" name="Oval 25">
                <a:extLst>
                  <a:ext uri="{FF2B5EF4-FFF2-40B4-BE49-F238E27FC236}">
                    <a16:creationId xmlns:a16="http://schemas.microsoft.com/office/drawing/2014/main" id="{718DD5D2-F136-4FFC-9F4B-FD3C15F41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448"/>
                <a:ext cx="288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>
                  <a:ea typeface="MS PGothic" panose="020B0600070205080204" pitchFamily="34" charset="-128"/>
                </a:endParaRPr>
              </a:p>
            </p:txBody>
          </p:sp>
          <p:sp>
            <p:nvSpPr>
              <p:cNvPr id="23595" name="Oval 26">
                <a:extLst>
                  <a:ext uri="{FF2B5EF4-FFF2-40B4-BE49-F238E27FC236}">
                    <a16:creationId xmlns:a16="http://schemas.microsoft.com/office/drawing/2014/main" id="{FBC9AFC0-76FE-4A48-B28B-12E3D6691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288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>
                  <a:ea typeface="MS PGothic" panose="020B0600070205080204" pitchFamily="34" charset="-128"/>
                </a:endParaRPr>
              </a:p>
            </p:txBody>
          </p:sp>
          <p:sp>
            <p:nvSpPr>
              <p:cNvPr id="23596" name="Text Box 27">
                <a:extLst>
                  <a:ext uri="{FF2B5EF4-FFF2-40B4-BE49-F238E27FC236}">
                    <a16:creationId xmlns:a16="http://schemas.microsoft.com/office/drawing/2014/main" id="{B5B88B59-5726-432B-A125-D5A27FC5B3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6" y="2505"/>
                <a:ext cx="371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00" b="1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...</a:t>
                </a:r>
              </a:p>
            </p:txBody>
          </p:sp>
        </p:grpSp>
        <p:sp>
          <p:nvSpPr>
            <p:cNvPr id="23581" name="Rectangle 28">
              <a:extLst>
                <a:ext uri="{FF2B5EF4-FFF2-40B4-BE49-F238E27FC236}">
                  <a16:creationId xmlns:a16="http://schemas.microsoft.com/office/drawing/2014/main" id="{007111CB-446D-4F8D-9894-CCBDA6406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067"/>
              <a:ext cx="129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23582" name="Text Box 29">
              <a:extLst>
                <a:ext uri="{FF2B5EF4-FFF2-40B4-BE49-F238E27FC236}">
                  <a16:creationId xmlns:a16="http://schemas.microsoft.com/office/drawing/2014/main" id="{C99B61D2-31B5-4419-B6D6-CE6AEC003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3113"/>
              <a:ext cx="56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UDP</a:t>
              </a:r>
            </a:p>
          </p:txBody>
        </p:sp>
        <p:grpSp>
          <p:nvGrpSpPr>
            <p:cNvPr id="23583" name="Group 30">
              <a:extLst>
                <a:ext uri="{FF2B5EF4-FFF2-40B4-BE49-F238E27FC236}">
                  <a16:creationId xmlns:a16="http://schemas.microsoft.com/office/drawing/2014/main" id="{689A9419-C073-4C1C-9378-344CFA5FBE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3536"/>
              <a:ext cx="1296" cy="303"/>
              <a:chOff x="576" y="3072"/>
              <a:chExt cx="1296" cy="303"/>
            </a:xfrm>
          </p:grpSpPr>
          <p:sp>
            <p:nvSpPr>
              <p:cNvPr id="23591" name="Rectangle 31">
                <a:extLst>
                  <a:ext uri="{FF2B5EF4-FFF2-40B4-BE49-F238E27FC236}">
                    <a16:creationId xmlns:a16="http://schemas.microsoft.com/office/drawing/2014/main" id="{4691E71F-3DDA-4285-9F32-858DD4C5D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072"/>
                <a:ext cx="1296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>
                  <a:ea typeface="MS PGothic" panose="020B0600070205080204" pitchFamily="34" charset="-128"/>
                </a:endParaRPr>
              </a:p>
            </p:txBody>
          </p:sp>
          <p:sp>
            <p:nvSpPr>
              <p:cNvPr id="23592" name="Text Box 32">
                <a:extLst>
                  <a:ext uri="{FF2B5EF4-FFF2-40B4-BE49-F238E27FC236}">
                    <a16:creationId xmlns:a16="http://schemas.microsoft.com/office/drawing/2014/main" id="{FFCEB39B-AA1F-4D74-BD43-738BEA04C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4" y="3111"/>
                <a:ext cx="73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        IP</a:t>
                </a:r>
              </a:p>
            </p:txBody>
          </p:sp>
        </p:grpSp>
        <p:sp>
          <p:nvSpPr>
            <p:cNvPr id="23584" name="Line 33">
              <a:extLst>
                <a:ext uri="{FF2B5EF4-FFF2-40B4-BE49-F238E27FC236}">
                  <a16:creationId xmlns:a16="http://schemas.microsoft.com/office/drawing/2014/main" id="{B8CE9CEA-9A6C-4383-8E85-D8377640D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" y="2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Line 34">
              <a:extLst>
                <a:ext uri="{FF2B5EF4-FFF2-40B4-BE49-F238E27FC236}">
                  <a16:creationId xmlns:a16="http://schemas.microsoft.com/office/drawing/2014/main" id="{DC725B6D-8B08-4941-9BDE-2ACE6AF5A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9" y="2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6" name="Line 35">
              <a:extLst>
                <a:ext uri="{FF2B5EF4-FFF2-40B4-BE49-F238E27FC236}">
                  <a16:creationId xmlns:a16="http://schemas.microsoft.com/office/drawing/2014/main" id="{C5931332-B6F2-4146-B52C-A955AEE7D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" y="2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Line 36">
              <a:extLst>
                <a:ext uri="{FF2B5EF4-FFF2-40B4-BE49-F238E27FC236}">
                  <a16:creationId xmlns:a16="http://schemas.microsoft.com/office/drawing/2014/main" id="{4F5E4C95-877A-4099-9866-C9BF158E1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5" y="334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Text Box 37">
              <a:extLst>
                <a:ext uri="{FF2B5EF4-FFF2-40B4-BE49-F238E27FC236}">
                  <a16:creationId xmlns:a16="http://schemas.microsoft.com/office/drawing/2014/main" id="{13585936-87B7-4B5E-94C7-F7B5B16AD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" y="2519"/>
              <a:ext cx="29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23589" name="Text Box 38">
              <a:extLst>
                <a:ext uri="{FF2B5EF4-FFF2-40B4-BE49-F238E27FC236}">
                  <a16:creationId xmlns:a16="http://schemas.microsoft.com/office/drawing/2014/main" id="{2F2B3BE3-AA5E-4C49-BA61-1910BFEB0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" y="2519"/>
              <a:ext cx="29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23590" name="Text Box 39">
              <a:extLst>
                <a:ext uri="{FF2B5EF4-FFF2-40B4-BE49-F238E27FC236}">
                  <a16:creationId xmlns:a16="http://schemas.microsoft.com/office/drawing/2014/main" id="{956D9A91-4B7F-4D04-AFB5-0371F27FF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519"/>
              <a:ext cx="30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n</a:t>
              </a:r>
            </a:p>
          </p:txBody>
        </p:sp>
      </p:grpSp>
      <p:grpSp>
        <p:nvGrpSpPr>
          <p:cNvPr id="23557" name="Group 40">
            <a:extLst>
              <a:ext uri="{FF2B5EF4-FFF2-40B4-BE49-F238E27FC236}">
                <a16:creationId xmlns:a16="http://schemas.microsoft.com/office/drawing/2014/main" id="{56405FB3-72AC-462B-909D-05B38BAF1365}"/>
              </a:ext>
            </a:extLst>
          </p:cNvPr>
          <p:cNvGrpSpPr>
            <a:grpSpLocks/>
          </p:cNvGrpSpPr>
          <p:nvPr/>
        </p:nvGrpSpPr>
        <p:grpSpPr bwMode="auto">
          <a:xfrm>
            <a:off x="6192838" y="2895600"/>
            <a:ext cx="1187450" cy="1474788"/>
            <a:chOff x="521" y="2432"/>
            <a:chExt cx="1342" cy="1407"/>
          </a:xfrm>
        </p:grpSpPr>
        <p:grpSp>
          <p:nvGrpSpPr>
            <p:cNvPr id="23563" name="Group 41">
              <a:extLst>
                <a:ext uri="{FF2B5EF4-FFF2-40B4-BE49-F238E27FC236}">
                  <a16:creationId xmlns:a16="http://schemas.microsoft.com/office/drawing/2014/main" id="{1CBCB823-DAAB-48DF-870C-614A2816E4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2432"/>
              <a:ext cx="1248" cy="384"/>
              <a:chOff x="576" y="2448"/>
              <a:chExt cx="1248" cy="384"/>
            </a:xfrm>
          </p:grpSpPr>
          <p:sp>
            <p:nvSpPr>
              <p:cNvPr id="23576" name="Oval 42">
                <a:extLst>
                  <a:ext uri="{FF2B5EF4-FFF2-40B4-BE49-F238E27FC236}">
                    <a16:creationId xmlns:a16="http://schemas.microsoft.com/office/drawing/2014/main" id="{D435BCF0-7E3D-4B62-A6F4-333E796DD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288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>
                  <a:ea typeface="MS PGothic" panose="020B0600070205080204" pitchFamily="34" charset="-128"/>
                </a:endParaRPr>
              </a:p>
            </p:txBody>
          </p:sp>
          <p:sp>
            <p:nvSpPr>
              <p:cNvPr id="23577" name="Oval 43">
                <a:extLst>
                  <a:ext uri="{FF2B5EF4-FFF2-40B4-BE49-F238E27FC236}">
                    <a16:creationId xmlns:a16="http://schemas.microsoft.com/office/drawing/2014/main" id="{1548925F-4E78-44F9-B967-C363AF091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448"/>
                <a:ext cx="288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>
                  <a:ea typeface="MS PGothic" panose="020B0600070205080204" pitchFamily="34" charset="-128"/>
                </a:endParaRPr>
              </a:p>
            </p:txBody>
          </p:sp>
          <p:sp>
            <p:nvSpPr>
              <p:cNvPr id="23578" name="Oval 44">
                <a:extLst>
                  <a:ext uri="{FF2B5EF4-FFF2-40B4-BE49-F238E27FC236}">
                    <a16:creationId xmlns:a16="http://schemas.microsoft.com/office/drawing/2014/main" id="{EC39EA57-BA36-45B9-8A31-ADBDB3C39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288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>
                  <a:ea typeface="MS PGothic" panose="020B0600070205080204" pitchFamily="34" charset="-128"/>
                </a:endParaRPr>
              </a:p>
            </p:txBody>
          </p:sp>
          <p:sp>
            <p:nvSpPr>
              <p:cNvPr id="23579" name="Text Box 45">
                <a:extLst>
                  <a:ext uri="{FF2B5EF4-FFF2-40B4-BE49-F238E27FC236}">
                    <a16:creationId xmlns:a16="http://schemas.microsoft.com/office/drawing/2014/main" id="{6E14C71A-7A41-4AAA-B18B-949C538D9A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6" y="2505"/>
                <a:ext cx="371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00" b="1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...</a:t>
                </a:r>
              </a:p>
            </p:txBody>
          </p:sp>
        </p:grpSp>
        <p:sp>
          <p:nvSpPr>
            <p:cNvPr id="23564" name="Rectangle 46">
              <a:extLst>
                <a:ext uri="{FF2B5EF4-FFF2-40B4-BE49-F238E27FC236}">
                  <a16:creationId xmlns:a16="http://schemas.microsoft.com/office/drawing/2014/main" id="{CC1E9E07-07A8-4C95-8965-BFB6F7CAE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067"/>
              <a:ext cx="129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23565" name="Text Box 47">
              <a:extLst>
                <a:ext uri="{FF2B5EF4-FFF2-40B4-BE49-F238E27FC236}">
                  <a16:creationId xmlns:a16="http://schemas.microsoft.com/office/drawing/2014/main" id="{7E2863B9-2171-4B8A-9264-01B3E39A6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3113"/>
              <a:ext cx="56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UDP</a:t>
              </a:r>
            </a:p>
          </p:txBody>
        </p:sp>
        <p:grpSp>
          <p:nvGrpSpPr>
            <p:cNvPr id="23566" name="Group 48">
              <a:extLst>
                <a:ext uri="{FF2B5EF4-FFF2-40B4-BE49-F238E27FC236}">
                  <a16:creationId xmlns:a16="http://schemas.microsoft.com/office/drawing/2014/main" id="{807F9241-775F-40A5-8CB1-5AE1CB7985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3536"/>
              <a:ext cx="1296" cy="303"/>
              <a:chOff x="576" y="3072"/>
              <a:chExt cx="1296" cy="303"/>
            </a:xfrm>
          </p:grpSpPr>
          <p:sp>
            <p:nvSpPr>
              <p:cNvPr id="23574" name="Rectangle 49">
                <a:extLst>
                  <a:ext uri="{FF2B5EF4-FFF2-40B4-BE49-F238E27FC236}">
                    <a16:creationId xmlns:a16="http://schemas.microsoft.com/office/drawing/2014/main" id="{10A20FED-DAEE-4703-807D-EA393491B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072"/>
                <a:ext cx="1296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>
                  <a:ea typeface="MS PGothic" panose="020B0600070205080204" pitchFamily="34" charset="-128"/>
                </a:endParaRPr>
              </a:p>
            </p:txBody>
          </p:sp>
          <p:sp>
            <p:nvSpPr>
              <p:cNvPr id="23575" name="Text Box 50">
                <a:extLst>
                  <a:ext uri="{FF2B5EF4-FFF2-40B4-BE49-F238E27FC236}">
                    <a16:creationId xmlns:a16="http://schemas.microsoft.com/office/drawing/2014/main" id="{35873020-0FA2-4F9E-A8A2-B91BB0BC8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4" y="3111"/>
                <a:ext cx="73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        IP</a:t>
                </a:r>
              </a:p>
            </p:txBody>
          </p:sp>
        </p:grpSp>
        <p:sp>
          <p:nvSpPr>
            <p:cNvPr id="23567" name="Line 51">
              <a:extLst>
                <a:ext uri="{FF2B5EF4-FFF2-40B4-BE49-F238E27FC236}">
                  <a16:creationId xmlns:a16="http://schemas.microsoft.com/office/drawing/2014/main" id="{5F166C07-D477-410C-86B2-F8B6E8744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" y="2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Line 52">
              <a:extLst>
                <a:ext uri="{FF2B5EF4-FFF2-40B4-BE49-F238E27FC236}">
                  <a16:creationId xmlns:a16="http://schemas.microsoft.com/office/drawing/2014/main" id="{EA98DF04-06AB-4314-8C55-673EF71BC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9" y="2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Line 53">
              <a:extLst>
                <a:ext uri="{FF2B5EF4-FFF2-40B4-BE49-F238E27FC236}">
                  <a16:creationId xmlns:a16="http://schemas.microsoft.com/office/drawing/2014/main" id="{4E8C19CA-AB32-47EC-862B-F067ABF9C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" y="2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Line 54">
              <a:extLst>
                <a:ext uri="{FF2B5EF4-FFF2-40B4-BE49-F238E27FC236}">
                  <a16:creationId xmlns:a16="http://schemas.microsoft.com/office/drawing/2014/main" id="{64A3B838-ECB5-4DA8-AB86-D96B4B910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5" y="334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Text Box 55">
              <a:extLst>
                <a:ext uri="{FF2B5EF4-FFF2-40B4-BE49-F238E27FC236}">
                  <a16:creationId xmlns:a16="http://schemas.microsoft.com/office/drawing/2014/main" id="{D49CFE9C-A505-4203-B5A4-2B39CB3DC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" y="2519"/>
              <a:ext cx="29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23572" name="Text Box 56">
              <a:extLst>
                <a:ext uri="{FF2B5EF4-FFF2-40B4-BE49-F238E27FC236}">
                  <a16:creationId xmlns:a16="http://schemas.microsoft.com/office/drawing/2014/main" id="{40FF4EE9-FE34-4D27-9ECC-970EF49BD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" y="2519"/>
              <a:ext cx="29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23573" name="Text Box 57">
              <a:extLst>
                <a:ext uri="{FF2B5EF4-FFF2-40B4-BE49-F238E27FC236}">
                  <a16:creationId xmlns:a16="http://schemas.microsoft.com/office/drawing/2014/main" id="{0869F494-3DB9-457C-A4A4-A85C7BAF2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519"/>
              <a:ext cx="30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n</a:t>
              </a:r>
            </a:p>
          </p:txBody>
        </p:sp>
      </p:grpSp>
      <p:sp>
        <p:nvSpPr>
          <p:cNvPr id="23558" name="Freeform 58">
            <a:extLst>
              <a:ext uri="{FF2B5EF4-FFF2-40B4-BE49-F238E27FC236}">
                <a16:creationId xmlns:a16="http://schemas.microsoft.com/office/drawing/2014/main" id="{473D953A-BBC8-44AB-94BF-8775C7210527}"/>
              </a:ext>
            </a:extLst>
          </p:cNvPr>
          <p:cNvSpPr>
            <a:spLocks/>
          </p:cNvSpPr>
          <p:nvPr/>
        </p:nvSpPr>
        <p:spPr bwMode="auto">
          <a:xfrm>
            <a:off x="2141538" y="3219450"/>
            <a:ext cx="2700337" cy="1431925"/>
          </a:xfrm>
          <a:custGeom>
            <a:avLst/>
            <a:gdLst>
              <a:gd name="T0" fmla="*/ 2147483646 w 2269"/>
              <a:gd name="T1" fmla="*/ 0 h 1203"/>
              <a:gd name="T2" fmla="*/ 2147483646 w 2269"/>
              <a:gd name="T3" fmla="*/ 2147483646 h 1203"/>
              <a:gd name="T4" fmla="*/ 2147483646 w 2269"/>
              <a:gd name="T5" fmla="*/ 2147483646 h 1203"/>
              <a:gd name="T6" fmla="*/ 2147483646 w 2269"/>
              <a:gd name="T7" fmla="*/ 2147483646 h 1203"/>
              <a:gd name="T8" fmla="*/ 2147483646 w 2269"/>
              <a:gd name="T9" fmla="*/ 2147483646 h 1203"/>
              <a:gd name="T10" fmla="*/ 2147483646 w 2269"/>
              <a:gd name="T11" fmla="*/ 2147483646 h 1203"/>
              <a:gd name="T12" fmla="*/ 2147483646 w 2269"/>
              <a:gd name="T13" fmla="*/ 2147483646 h 120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1203"/>
              <a:gd name="T23" fmla="*/ 2269 w 2269"/>
              <a:gd name="T24" fmla="*/ 1203 h 120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1203">
                <a:moveTo>
                  <a:pt x="46" y="0"/>
                </a:moveTo>
                <a:cubicBezTo>
                  <a:pt x="50" y="166"/>
                  <a:pt x="0" y="801"/>
                  <a:pt x="68" y="998"/>
                </a:cubicBezTo>
                <a:cubicBezTo>
                  <a:pt x="136" y="1195"/>
                  <a:pt x="186" y="1157"/>
                  <a:pt x="454" y="1180"/>
                </a:cubicBezTo>
                <a:cubicBezTo>
                  <a:pt x="722" y="1203"/>
                  <a:pt x="1413" y="1151"/>
                  <a:pt x="1679" y="1134"/>
                </a:cubicBezTo>
                <a:cubicBezTo>
                  <a:pt x="1945" y="1117"/>
                  <a:pt x="1964" y="1149"/>
                  <a:pt x="2050" y="1075"/>
                </a:cubicBezTo>
                <a:cubicBezTo>
                  <a:pt x="2136" y="1001"/>
                  <a:pt x="2160" y="862"/>
                  <a:pt x="2196" y="691"/>
                </a:cubicBezTo>
                <a:cubicBezTo>
                  <a:pt x="2232" y="520"/>
                  <a:pt x="2254" y="180"/>
                  <a:pt x="2269" y="46"/>
                </a:cubicBezTo>
              </a:path>
            </a:pathLst>
          </a:cu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59" name="Freeform 59">
            <a:extLst>
              <a:ext uri="{FF2B5EF4-FFF2-40B4-BE49-F238E27FC236}">
                <a16:creationId xmlns:a16="http://schemas.microsoft.com/office/drawing/2014/main" id="{7DA1ABA5-033E-4F1D-9E24-461B284FBA09}"/>
              </a:ext>
            </a:extLst>
          </p:cNvPr>
          <p:cNvSpPr>
            <a:spLocks/>
          </p:cNvSpPr>
          <p:nvPr/>
        </p:nvSpPr>
        <p:spPr bwMode="auto">
          <a:xfrm>
            <a:off x="4792663" y="3084513"/>
            <a:ext cx="1587500" cy="1595437"/>
          </a:xfrm>
          <a:custGeom>
            <a:avLst/>
            <a:gdLst>
              <a:gd name="T0" fmla="*/ 2147483646 w 1333"/>
              <a:gd name="T1" fmla="*/ 2147483646 h 1339"/>
              <a:gd name="T2" fmla="*/ 2147483646 w 1333"/>
              <a:gd name="T3" fmla="*/ 2147483646 h 1339"/>
              <a:gd name="T4" fmla="*/ 2147483646 w 1333"/>
              <a:gd name="T5" fmla="*/ 2147483646 h 1339"/>
              <a:gd name="T6" fmla="*/ 2147483646 w 1333"/>
              <a:gd name="T7" fmla="*/ 2147483646 h 1339"/>
              <a:gd name="T8" fmla="*/ 2147483646 w 1333"/>
              <a:gd name="T9" fmla="*/ 2147483646 h 1339"/>
              <a:gd name="T10" fmla="*/ 2147483646 w 1333"/>
              <a:gd name="T11" fmla="*/ 2147483646 h 1339"/>
              <a:gd name="T12" fmla="*/ 2147483646 w 1333"/>
              <a:gd name="T13" fmla="*/ 2147483646 h 1339"/>
              <a:gd name="T14" fmla="*/ 2147483646 w 1333"/>
              <a:gd name="T15" fmla="*/ 2147483646 h 13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33"/>
              <a:gd name="T25" fmla="*/ 0 h 1339"/>
              <a:gd name="T26" fmla="*/ 1333 w 1333"/>
              <a:gd name="T27" fmla="*/ 1339 h 13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33" h="1339">
                <a:moveTo>
                  <a:pt x="1311" y="68"/>
                </a:moveTo>
                <a:cubicBezTo>
                  <a:pt x="1311" y="34"/>
                  <a:pt x="1311" y="0"/>
                  <a:pt x="1311" y="113"/>
                </a:cubicBezTo>
                <a:cubicBezTo>
                  <a:pt x="1311" y="226"/>
                  <a:pt x="1321" y="588"/>
                  <a:pt x="1311" y="748"/>
                </a:cubicBezTo>
                <a:cubicBezTo>
                  <a:pt x="1301" y="908"/>
                  <a:pt x="1333" y="974"/>
                  <a:pt x="1250" y="1072"/>
                </a:cubicBezTo>
                <a:cubicBezTo>
                  <a:pt x="1167" y="1170"/>
                  <a:pt x="998" y="1339"/>
                  <a:pt x="812" y="1338"/>
                </a:cubicBezTo>
                <a:cubicBezTo>
                  <a:pt x="626" y="1337"/>
                  <a:pt x="264" y="1164"/>
                  <a:pt x="132" y="1066"/>
                </a:cubicBezTo>
                <a:cubicBezTo>
                  <a:pt x="0" y="968"/>
                  <a:pt x="29" y="886"/>
                  <a:pt x="21" y="750"/>
                </a:cubicBezTo>
                <a:cubicBezTo>
                  <a:pt x="13" y="614"/>
                  <a:pt x="73" y="353"/>
                  <a:pt x="86" y="249"/>
                </a:cubicBezTo>
              </a:path>
            </a:pathLst>
          </a:cu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0" name="Text Box 60">
            <a:extLst>
              <a:ext uri="{FF2B5EF4-FFF2-40B4-BE49-F238E27FC236}">
                <a16:creationId xmlns:a16="http://schemas.microsoft.com/office/drawing/2014/main" id="{6011717C-D62A-463C-85F9-989ADB49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738" y="4441825"/>
            <a:ext cx="2952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23561" name="Text Box 61">
            <a:extLst>
              <a:ext uri="{FF2B5EF4-FFF2-40B4-BE49-F238E27FC236}">
                <a16:creationId xmlns:a16="http://schemas.microsoft.com/office/drawing/2014/main" id="{7685F60C-0EC4-45E8-A3C9-B0239F150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5" y="4354513"/>
            <a:ext cx="287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  <a:ea typeface="MS PGothic" panose="020B0600070205080204" pitchFamily="34" charset="-128"/>
              </a:rPr>
              <a:t>B</a:t>
            </a:r>
          </a:p>
        </p:txBody>
      </p:sp>
      <p:sp>
        <p:nvSpPr>
          <p:cNvPr id="23562" name="Text Box 62">
            <a:extLst>
              <a:ext uri="{FF2B5EF4-FFF2-40B4-BE49-F238E27FC236}">
                <a16:creationId xmlns:a16="http://schemas.microsoft.com/office/drawing/2014/main" id="{197F5470-6FCF-4E58-8EE6-C2D38F767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4354513"/>
            <a:ext cx="293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  <a:ea typeface="MS PGothic" panose="020B0600070205080204" pitchFamily="34" charset="-128"/>
              </a:rPr>
              <a:t>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3D78E9F1-44A7-407D-BDC9-DB2F8DDF6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3213" y="284163"/>
            <a:ext cx="5353050" cy="569912"/>
          </a:xfrm>
          <a:noFill/>
        </p:spPr>
        <p:txBody>
          <a:bodyPr lIns="67866" tIns="33338" rIns="67866" bIns="33338" anchor="ctr"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UDP Checksum Calculation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BA41EC2F-90E6-4F26-BDE8-BE28EF642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39863" y="2787650"/>
            <a:ext cx="5829300" cy="1743075"/>
          </a:xfrm>
          <a:noFill/>
        </p:spPr>
        <p:txBody>
          <a:bodyPr lIns="67866" tIns="33338" rIns="67866" bIns="33338"/>
          <a:lstStyle/>
          <a:p>
            <a:pPr eaLnBrk="1" hangingPunct="1"/>
            <a:r>
              <a:rPr lang="en-US" altLang="en-US" sz="1800">
                <a:ea typeface="MS PGothic" panose="020B0600070205080204" pitchFamily="34" charset="-128"/>
              </a:rPr>
              <a:t>UDP checksum detects for end-to-end errors</a:t>
            </a:r>
          </a:p>
          <a:p>
            <a:pPr eaLnBrk="1" hangingPunct="1"/>
            <a:r>
              <a:rPr lang="en-US" altLang="en-US" sz="1800">
                <a:ea typeface="MS PGothic" panose="020B0600070205080204" pitchFamily="34" charset="-128"/>
              </a:rPr>
              <a:t>Covers </a:t>
            </a:r>
            <a:r>
              <a:rPr lang="en-US" altLang="en-US" sz="1800">
                <a:solidFill>
                  <a:srgbClr val="0A58F4"/>
                </a:solidFill>
                <a:ea typeface="MS PGothic" panose="020B0600070205080204" pitchFamily="34" charset="-128"/>
              </a:rPr>
              <a:t>pseudoheader</a:t>
            </a:r>
            <a:r>
              <a:rPr lang="en-US" altLang="en-US" sz="1800">
                <a:ea typeface="MS PGothic" panose="020B0600070205080204" pitchFamily="34" charset="-128"/>
              </a:rPr>
              <a:t> followed by UDP datagram</a:t>
            </a:r>
          </a:p>
          <a:p>
            <a:pPr eaLnBrk="1" hangingPunct="1"/>
            <a:r>
              <a:rPr lang="en-US" altLang="en-US" sz="1800">
                <a:ea typeface="MS PGothic" panose="020B0600070205080204" pitchFamily="34" charset="-128"/>
              </a:rPr>
              <a:t>IP addresses included to detect against misdelivery</a:t>
            </a:r>
          </a:p>
          <a:p>
            <a:pPr eaLnBrk="1" hangingPunct="1">
              <a:spcBef>
                <a:spcPts val="438"/>
              </a:spcBef>
            </a:pPr>
            <a:r>
              <a:rPr lang="en-US" altLang="en-US" sz="1800">
                <a:ea typeface="MS PGothic" panose="020B0600070205080204" pitchFamily="34" charset="-128"/>
              </a:rPr>
              <a:t>The use of UDP checksums is optional</a:t>
            </a:r>
          </a:p>
          <a:p>
            <a:pPr eaLnBrk="1" hangingPunct="1">
              <a:spcBef>
                <a:spcPts val="438"/>
              </a:spcBef>
            </a:pPr>
            <a:r>
              <a:rPr lang="en-US" altLang="en-US" sz="1800">
                <a:ea typeface="MS PGothic" panose="020B0600070205080204" pitchFamily="34" charset="-128"/>
              </a:rPr>
              <a:t>But hosts are required to have checksums enabled</a:t>
            </a:r>
          </a:p>
        </p:txBody>
      </p:sp>
      <p:grpSp>
        <p:nvGrpSpPr>
          <p:cNvPr id="25603" name="Group 4">
            <a:extLst>
              <a:ext uri="{FF2B5EF4-FFF2-40B4-BE49-F238E27FC236}">
                <a16:creationId xmlns:a16="http://schemas.microsoft.com/office/drawing/2014/main" id="{6FB46FD1-593E-4172-B12D-979E0ABE0AAC}"/>
              </a:ext>
            </a:extLst>
          </p:cNvPr>
          <p:cNvGrpSpPr>
            <a:grpSpLocks/>
          </p:cNvGrpSpPr>
          <p:nvPr/>
        </p:nvGrpSpPr>
        <p:grpSpPr bwMode="auto">
          <a:xfrm>
            <a:off x="1493838" y="1168400"/>
            <a:ext cx="5280025" cy="1387475"/>
            <a:chOff x="890" y="1428"/>
            <a:chExt cx="4434" cy="1165"/>
          </a:xfrm>
        </p:grpSpPr>
        <p:sp>
          <p:nvSpPr>
            <p:cNvPr id="25605" name="Rectangle 5">
              <a:extLst>
                <a:ext uri="{FF2B5EF4-FFF2-40B4-BE49-F238E27FC236}">
                  <a16:creationId xmlns:a16="http://schemas.microsoft.com/office/drawing/2014/main" id="{AC1B455D-27B3-4B79-ABE5-0A83F65D8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" y="1587"/>
              <a:ext cx="4384" cy="100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25606" name="Line 6">
              <a:extLst>
                <a:ext uri="{FF2B5EF4-FFF2-40B4-BE49-F238E27FC236}">
                  <a16:creationId xmlns:a16="http://schemas.microsoft.com/office/drawing/2014/main" id="{EC15B606-ACAC-434A-AA27-0D912C0CF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" y="1919"/>
              <a:ext cx="438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7" name="Line 7">
              <a:extLst>
                <a:ext uri="{FF2B5EF4-FFF2-40B4-BE49-F238E27FC236}">
                  <a16:creationId xmlns:a16="http://schemas.microsoft.com/office/drawing/2014/main" id="{0E062953-F606-4E11-BB23-B677CF293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" y="2243"/>
              <a:ext cx="437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Line 8">
              <a:extLst>
                <a:ext uri="{FF2B5EF4-FFF2-40B4-BE49-F238E27FC236}">
                  <a16:creationId xmlns:a16="http://schemas.microsoft.com/office/drawing/2014/main" id="{812EECB0-4123-4110-9899-35A717F94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5" y="2243"/>
              <a:ext cx="1" cy="3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41" name="Rectangle 9">
              <a:extLst>
                <a:ext uri="{FF2B5EF4-FFF2-40B4-BE49-F238E27FC236}">
                  <a16:creationId xmlns:a16="http://schemas.microsoft.com/office/drawing/2014/main" id="{5F724FF4-33FA-4B9D-BA2A-FFD2F6311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2354"/>
              <a:ext cx="34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ea typeface="MS PGothic" panose="020B0600070205080204" pitchFamily="34" charset="-128"/>
                </a:rPr>
                <a:t>0 0 0 0 0 0 0 0              Protocol = 17                                 UDP Length</a:t>
              </a:r>
              <a:endParaRPr lang="en-US" altLang="en-US" sz="18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146442" name="Rectangle 10">
              <a:extLst>
                <a:ext uri="{FF2B5EF4-FFF2-40B4-BE49-F238E27FC236}">
                  <a16:creationId xmlns:a16="http://schemas.microsoft.com/office/drawing/2014/main" id="{E4A3250C-A07C-44EC-9EA6-E8993982A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1717"/>
              <a:ext cx="94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ea typeface="MS PGothic" panose="020B0600070205080204" pitchFamily="34" charset="-128"/>
                </a:rPr>
                <a:t>Source IP Address</a:t>
              </a:r>
              <a:endParaRPr lang="en-US" altLang="en-US" sz="18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146443" name="Rectangle 11">
              <a:extLst>
                <a:ext uri="{FF2B5EF4-FFF2-40B4-BE49-F238E27FC236}">
                  <a16:creationId xmlns:a16="http://schemas.microsoft.com/office/drawing/2014/main" id="{C961488A-DB07-4382-B80D-705668D45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2018"/>
              <a:ext cx="115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ea typeface="MS PGothic" panose="020B0600070205080204" pitchFamily="34" charset="-128"/>
                </a:rPr>
                <a:t>Destination IP Address</a:t>
              </a:r>
              <a:endParaRPr lang="en-US" altLang="en-US" sz="18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25612" name="Line 12">
              <a:extLst>
                <a:ext uri="{FF2B5EF4-FFF2-40B4-BE49-F238E27FC236}">
                  <a16:creationId xmlns:a16="http://schemas.microsoft.com/office/drawing/2014/main" id="{482A0CB5-48B9-4191-B4D2-CE23602B1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0" y="2243"/>
              <a:ext cx="1" cy="3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45" name="Rectangle 13">
              <a:extLst>
                <a:ext uri="{FF2B5EF4-FFF2-40B4-BE49-F238E27FC236}">
                  <a16:creationId xmlns:a16="http://schemas.microsoft.com/office/drawing/2014/main" id="{EBDDD84A-B8EC-4665-A355-DF80BB8D4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" y="1428"/>
              <a:ext cx="441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0                                     8                                     16                                                                      31</a:t>
              </a:r>
              <a:endParaRPr lang="en-US" altLang="en-US" sz="18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46436" name="Text Box 14">
            <a:extLst>
              <a:ext uri="{FF2B5EF4-FFF2-40B4-BE49-F238E27FC236}">
                <a16:creationId xmlns:a16="http://schemas.microsoft.com/office/drawing/2014/main" id="{010B783D-2E24-409B-9D7C-CD0882928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1492250"/>
            <a:ext cx="10795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350"/>
              <a:t>UDP pseudo-header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EA72DDD3-A082-4BDD-A8EC-00F735B6D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87313"/>
            <a:ext cx="5219700" cy="857250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TCP</a:t>
            </a:r>
          </a:p>
        </p:txBody>
      </p:sp>
      <p:sp>
        <p:nvSpPr>
          <p:cNvPr id="150530" name="Rectangle 3">
            <a:extLst>
              <a:ext uri="{FF2B5EF4-FFF2-40B4-BE49-F238E27FC236}">
                <a16:creationId xmlns:a16="http://schemas.microsoft.com/office/drawing/2014/main" id="{BF5117C5-1BB2-431A-8EEE-8ADD29D52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082675"/>
            <a:ext cx="5399088" cy="3394075"/>
          </a:xfrm>
        </p:spPr>
        <p:txBody>
          <a:bodyPr/>
          <a:lstStyle/>
          <a:p>
            <a:pPr eaLnBrk="1" hangingPunct="1"/>
            <a:r>
              <a:rPr lang="en-US" altLang="en-US" sz="1900">
                <a:ea typeface="MS PGothic" panose="020B0600070205080204" pitchFamily="34" charset="-128"/>
              </a:rPr>
              <a:t>Reliable byte-stream service</a:t>
            </a:r>
          </a:p>
          <a:p>
            <a:pPr eaLnBrk="1" hangingPunct="1"/>
            <a:r>
              <a:rPr lang="en-US" altLang="en-US" sz="1900">
                <a:ea typeface="MS PGothic" panose="020B0600070205080204" pitchFamily="34" charset="-128"/>
              </a:rPr>
              <a:t>More complex transmitter &amp; receiver</a:t>
            </a:r>
          </a:p>
          <a:p>
            <a:pPr marL="557213" lvl="1" indent="-214313" eaLnBrk="1" hangingPunct="1"/>
            <a:r>
              <a:rPr lang="en-US" altLang="en-US" sz="1600">
                <a:ea typeface="MS PGothic" panose="020B0600070205080204" pitchFamily="34" charset="-128"/>
              </a:rPr>
              <a:t>Connection-oriented: full-duplex unicast connection between client &amp; server processes</a:t>
            </a:r>
          </a:p>
          <a:p>
            <a:pPr marL="557213" lvl="1" indent="-214313" eaLnBrk="1" hangingPunct="1"/>
            <a:r>
              <a:rPr lang="en-US" altLang="en-US" sz="1600">
                <a:ea typeface="MS PGothic" panose="020B0600070205080204" pitchFamily="34" charset="-128"/>
              </a:rPr>
              <a:t>Connection setup, connection state, connection release</a:t>
            </a:r>
          </a:p>
          <a:p>
            <a:pPr marL="557213" lvl="1" indent="-214313" eaLnBrk="1" hangingPunct="1"/>
            <a:r>
              <a:rPr lang="en-US" altLang="en-US" sz="1600">
                <a:ea typeface="MS PGothic" panose="020B0600070205080204" pitchFamily="34" charset="-128"/>
              </a:rPr>
              <a:t>Higher header overhead</a:t>
            </a:r>
          </a:p>
          <a:p>
            <a:pPr marL="557213" lvl="1" indent="-214313" eaLnBrk="1" hangingPunct="1"/>
            <a:r>
              <a:rPr lang="en-US" altLang="en-US" sz="1600">
                <a:ea typeface="MS PGothic" panose="020B0600070205080204" pitchFamily="34" charset="-128"/>
              </a:rPr>
              <a:t>Error control, flow control, and congestion control</a:t>
            </a:r>
          </a:p>
          <a:p>
            <a:pPr marL="557213" lvl="1" indent="-214313" eaLnBrk="1" hangingPunct="1"/>
            <a:r>
              <a:rPr lang="en-US" altLang="en-US" sz="1600">
                <a:ea typeface="MS PGothic" panose="020B0600070205080204" pitchFamily="34" charset="-128"/>
              </a:rPr>
              <a:t>Higher delay than UDP</a:t>
            </a:r>
          </a:p>
          <a:p>
            <a:pPr eaLnBrk="1" hangingPunct="1"/>
            <a:r>
              <a:rPr lang="en-US" altLang="en-US" sz="1900">
                <a:ea typeface="MS PGothic" panose="020B0600070205080204" pitchFamily="34" charset="-128"/>
              </a:rPr>
              <a:t>Most applications use TCP</a:t>
            </a:r>
          </a:p>
          <a:p>
            <a:pPr marL="557213" lvl="1" indent="-214313" eaLnBrk="1" hangingPunct="1"/>
            <a:r>
              <a:rPr lang="en-US" altLang="en-US" sz="1600">
                <a:ea typeface="MS PGothic" panose="020B0600070205080204" pitchFamily="34" charset="-128"/>
              </a:rPr>
              <a:t>HTTP, SMTP, FTP, TELNET, POP3, …</a:t>
            </a:r>
          </a:p>
          <a:p>
            <a:pPr eaLnBrk="1" hangingPunct="1"/>
            <a:endParaRPr lang="en-US" altLang="en-US" sz="1600">
              <a:ea typeface="MS PGothic" panose="020B0600070205080204" pitchFamily="34" charset="-128"/>
            </a:endParaRPr>
          </a:p>
        </p:txBody>
      </p:sp>
      <p:grpSp>
        <p:nvGrpSpPr>
          <p:cNvPr id="27651" name="Group 12">
            <a:extLst>
              <a:ext uri="{FF2B5EF4-FFF2-40B4-BE49-F238E27FC236}">
                <a16:creationId xmlns:a16="http://schemas.microsoft.com/office/drawing/2014/main" id="{B91C8A38-C8F5-44D4-BCEB-B38C86A92BD0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782638"/>
            <a:ext cx="1701800" cy="351631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0D08ADD-843E-4448-BE0B-0487ADC40598}"/>
                </a:ext>
              </a:extLst>
            </p:cNvPr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0707E0-5F4D-443F-8393-0738311DBB66}"/>
                </a:ext>
              </a:extLst>
            </p:cNvPr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F6776142-AE01-4848-B8D3-F8DE65A80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141288"/>
            <a:ext cx="6877050" cy="654050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TCP Multiplexing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8553E97B-18D9-4567-AB3E-9CA2ACDBA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350" y="817563"/>
            <a:ext cx="6657975" cy="1800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MS PGothic" panose="020B0600070205080204" pitchFamily="34" charset="-128"/>
              </a:rPr>
              <a:t>A </a:t>
            </a:r>
            <a:r>
              <a:rPr lang="en-US" altLang="en-US" sz="1800" i="1">
                <a:ea typeface="MS PGothic" panose="020B0600070205080204" pitchFamily="34" charset="-128"/>
              </a:rPr>
              <a:t>TCP connection</a:t>
            </a:r>
            <a:r>
              <a:rPr lang="en-US" altLang="en-US" sz="1800">
                <a:ea typeface="MS PGothic" panose="020B0600070205080204" pitchFamily="34" charset="-128"/>
              </a:rPr>
              <a:t> is specified by a </a:t>
            </a:r>
            <a:r>
              <a:rPr lang="en-US" altLang="en-US" sz="1800" i="1">
                <a:ea typeface="MS PGothic" panose="020B0600070205080204" pitchFamily="34" charset="-128"/>
              </a:rPr>
              <a:t>4-tuple</a:t>
            </a:r>
          </a:p>
          <a:p>
            <a:pPr marL="557213" lvl="1" indent="-214313" eaLnBrk="1" hangingPunct="1">
              <a:lnSpc>
                <a:spcPct val="90000"/>
              </a:lnSpc>
            </a:pPr>
            <a:r>
              <a:rPr lang="en-US" altLang="en-US" sz="1600">
                <a:ea typeface="MS PGothic" panose="020B0600070205080204" pitchFamily="34" charset="-128"/>
              </a:rPr>
              <a:t>(source IP address, source port, destination IP address, destination port)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800">
                <a:ea typeface="MS PGothic" panose="020B0600070205080204" pitchFamily="34" charset="-128"/>
              </a:rPr>
              <a:t>TCP allows multiplexing of multiple connections between end systems to support multiple applications simultaneously</a:t>
            </a:r>
          </a:p>
        </p:txBody>
      </p:sp>
      <p:grpSp>
        <p:nvGrpSpPr>
          <p:cNvPr id="29699" name="Group 4">
            <a:extLst>
              <a:ext uri="{FF2B5EF4-FFF2-40B4-BE49-F238E27FC236}">
                <a16:creationId xmlns:a16="http://schemas.microsoft.com/office/drawing/2014/main" id="{3A108EAD-A534-44CE-8061-5C5F0369628D}"/>
              </a:ext>
            </a:extLst>
          </p:cNvPr>
          <p:cNvGrpSpPr>
            <a:grpSpLocks/>
          </p:cNvGrpSpPr>
          <p:nvPr/>
        </p:nvGrpSpPr>
        <p:grpSpPr bwMode="auto">
          <a:xfrm>
            <a:off x="1590675" y="2327275"/>
            <a:ext cx="1195388" cy="1474788"/>
            <a:chOff x="521" y="2432"/>
            <a:chExt cx="1351" cy="1407"/>
          </a:xfrm>
        </p:grpSpPr>
        <p:grpSp>
          <p:nvGrpSpPr>
            <p:cNvPr id="29745" name="Group 5">
              <a:extLst>
                <a:ext uri="{FF2B5EF4-FFF2-40B4-BE49-F238E27FC236}">
                  <a16:creationId xmlns:a16="http://schemas.microsoft.com/office/drawing/2014/main" id="{81C1BAB2-F065-4A6D-970D-66A3390A3B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2432"/>
              <a:ext cx="1248" cy="384"/>
              <a:chOff x="576" y="2448"/>
              <a:chExt cx="1248" cy="384"/>
            </a:xfrm>
          </p:grpSpPr>
          <p:sp>
            <p:nvSpPr>
              <p:cNvPr id="29758" name="Oval 6">
                <a:extLst>
                  <a:ext uri="{FF2B5EF4-FFF2-40B4-BE49-F238E27FC236}">
                    <a16:creationId xmlns:a16="http://schemas.microsoft.com/office/drawing/2014/main" id="{D7B18A1D-60DF-4531-BEB8-6CDD6728D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288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>
                  <a:ea typeface="MS PGothic" panose="020B0600070205080204" pitchFamily="34" charset="-128"/>
                </a:endParaRPr>
              </a:p>
            </p:txBody>
          </p:sp>
          <p:sp>
            <p:nvSpPr>
              <p:cNvPr id="29759" name="Oval 7">
                <a:extLst>
                  <a:ext uri="{FF2B5EF4-FFF2-40B4-BE49-F238E27FC236}">
                    <a16:creationId xmlns:a16="http://schemas.microsoft.com/office/drawing/2014/main" id="{F0E778A3-598F-4915-8FB5-77BE63831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448"/>
                <a:ext cx="288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>
                  <a:ea typeface="MS PGothic" panose="020B0600070205080204" pitchFamily="34" charset="-128"/>
                </a:endParaRPr>
              </a:p>
            </p:txBody>
          </p:sp>
          <p:sp>
            <p:nvSpPr>
              <p:cNvPr id="29760" name="Oval 8">
                <a:extLst>
                  <a:ext uri="{FF2B5EF4-FFF2-40B4-BE49-F238E27FC236}">
                    <a16:creationId xmlns:a16="http://schemas.microsoft.com/office/drawing/2014/main" id="{12ABC34C-6D44-4046-9C6B-D570913A9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288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>
                  <a:ea typeface="MS PGothic" panose="020B0600070205080204" pitchFamily="34" charset="-128"/>
                </a:endParaRPr>
              </a:p>
            </p:txBody>
          </p:sp>
          <p:sp>
            <p:nvSpPr>
              <p:cNvPr id="29761" name="Text Box 9">
                <a:extLst>
                  <a:ext uri="{FF2B5EF4-FFF2-40B4-BE49-F238E27FC236}">
                    <a16:creationId xmlns:a16="http://schemas.microsoft.com/office/drawing/2014/main" id="{E0F8EDCA-8135-4FBE-925B-2997197C8F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6" y="2505"/>
                <a:ext cx="371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00" b="1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...</a:t>
                </a:r>
              </a:p>
            </p:txBody>
          </p:sp>
        </p:grpSp>
        <p:sp>
          <p:nvSpPr>
            <p:cNvPr id="29746" name="Rectangle 10">
              <a:extLst>
                <a:ext uri="{FF2B5EF4-FFF2-40B4-BE49-F238E27FC236}">
                  <a16:creationId xmlns:a16="http://schemas.microsoft.com/office/drawing/2014/main" id="{1787AD88-68AA-45E5-81CE-2F5F8D8AD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067"/>
              <a:ext cx="129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29747" name="Text Box 11">
              <a:extLst>
                <a:ext uri="{FF2B5EF4-FFF2-40B4-BE49-F238E27FC236}">
                  <a16:creationId xmlns:a16="http://schemas.microsoft.com/office/drawing/2014/main" id="{4EB0E0A3-1071-4DDC-9B6E-B2695285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3113"/>
              <a:ext cx="55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TCP</a:t>
              </a:r>
            </a:p>
          </p:txBody>
        </p:sp>
        <p:grpSp>
          <p:nvGrpSpPr>
            <p:cNvPr id="29748" name="Group 12">
              <a:extLst>
                <a:ext uri="{FF2B5EF4-FFF2-40B4-BE49-F238E27FC236}">
                  <a16:creationId xmlns:a16="http://schemas.microsoft.com/office/drawing/2014/main" id="{04DC8931-853E-4614-BBB9-584FACFA08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3536"/>
              <a:ext cx="1296" cy="303"/>
              <a:chOff x="576" y="3072"/>
              <a:chExt cx="1296" cy="303"/>
            </a:xfrm>
          </p:grpSpPr>
          <p:sp>
            <p:nvSpPr>
              <p:cNvPr id="29756" name="Rectangle 13">
                <a:extLst>
                  <a:ext uri="{FF2B5EF4-FFF2-40B4-BE49-F238E27FC236}">
                    <a16:creationId xmlns:a16="http://schemas.microsoft.com/office/drawing/2014/main" id="{84C90A39-491A-4C6E-8731-855A603A0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072"/>
                <a:ext cx="1296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>
                  <a:ea typeface="MS PGothic" panose="020B0600070205080204" pitchFamily="34" charset="-128"/>
                </a:endParaRPr>
              </a:p>
            </p:txBody>
          </p:sp>
          <p:sp>
            <p:nvSpPr>
              <p:cNvPr id="29757" name="Text Box 14">
                <a:extLst>
                  <a:ext uri="{FF2B5EF4-FFF2-40B4-BE49-F238E27FC236}">
                    <a16:creationId xmlns:a16="http://schemas.microsoft.com/office/drawing/2014/main" id="{56570064-7D7E-4CA5-B6B4-00F7D65843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4" y="3111"/>
                <a:ext cx="73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        IP</a:t>
                </a:r>
              </a:p>
            </p:txBody>
          </p:sp>
        </p:grpSp>
        <p:sp>
          <p:nvSpPr>
            <p:cNvPr id="29749" name="Line 15">
              <a:extLst>
                <a:ext uri="{FF2B5EF4-FFF2-40B4-BE49-F238E27FC236}">
                  <a16:creationId xmlns:a16="http://schemas.microsoft.com/office/drawing/2014/main" id="{1750697C-AC29-4FC3-8511-F4C887705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" y="2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0" name="Line 16">
              <a:extLst>
                <a:ext uri="{FF2B5EF4-FFF2-40B4-BE49-F238E27FC236}">
                  <a16:creationId xmlns:a16="http://schemas.microsoft.com/office/drawing/2014/main" id="{74E79F0C-43A0-426B-B584-EF1F2C1CE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9" y="2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1" name="Line 17">
              <a:extLst>
                <a:ext uri="{FF2B5EF4-FFF2-40B4-BE49-F238E27FC236}">
                  <a16:creationId xmlns:a16="http://schemas.microsoft.com/office/drawing/2014/main" id="{E87FD174-7E54-45A1-A36E-241B4C522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" y="2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2" name="Line 18">
              <a:extLst>
                <a:ext uri="{FF2B5EF4-FFF2-40B4-BE49-F238E27FC236}">
                  <a16:creationId xmlns:a16="http://schemas.microsoft.com/office/drawing/2014/main" id="{1128A382-1C39-414C-8264-A0C842E08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5" y="334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3" name="Text Box 19">
              <a:extLst>
                <a:ext uri="{FF2B5EF4-FFF2-40B4-BE49-F238E27FC236}">
                  <a16:creationId xmlns:a16="http://schemas.microsoft.com/office/drawing/2014/main" id="{932EF63A-0D0B-49F4-B426-589B62F8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" y="2519"/>
              <a:ext cx="29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29754" name="Text Box 20">
              <a:extLst>
                <a:ext uri="{FF2B5EF4-FFF2-40B4-BE49-F238E27FC236}">
                  <a16:creationId xmlns:a16="http://schemas.microsoft.com/office/drawing/2014/main" id="{94F4E478-2087-450A-9478-74915AC4B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" y="2519"/>
              <a:ext cx="29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29755" name="Text Box 21">
              <a:extLst>
                <a:ext uri="{FF2B5EF4-FFF2-40B4-BE49-F238E27FC236}">
                  <a16:creationId xmlns:a16="http://schemas.microsoft.com/office/drawing/2014/main" id="{FB836AFE-7CFF-49FC-9E84-B769250EC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519"/>
              <a:ext cx="35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m</a:t>
              </a:r>
            </a:p>
          </p:txBody>
        </p:sp>
      </p:grpSp>
      <p:grpSp>
        <p:nvGrpSpPr>
          <p:cNvPr id="29700" name="Group 22">
            <a:extLst>
              <a:ext uri="{FF2B5EF4-FFF2-40B4-BE49-F238E27FC236}">
                <a16:creationId xmlns:a16="http://schemas.microsoft.com/office/drawing/2014/main" id="{85B1DF8C-C9CC-4741-B414-53ACCCCFA18E}"/>
              </a:ext>
            </a:extLst>
          </p:cNvPr>
          <p:cNvGrpSpPr>
            <a:grpSpLocks/>
          </p:cNvGrpSpPr>
          <p:nvPr/>
        </p:nvGrpSpPr>
        <p:grpSpPr bwMode="auto">
          <a:xfrm>
            <a:off x="3805238" y="2327275"/>
            <a:ext cx="1187450" cy="1474788"/>
            <a:chOff x="521" y="2432"/>
            <a:chExt cx="1342" cy="1407"/>
          </a:xfrm>
        </p:grpSpPr>
        <p:grpSp>
          <p:nvGrpSpPr>
            <p:cNvPr id="29728" name="Group 23">
              <a:extLst>
                <a:ext uri="{FF2B5EF4-FFF2-40B4-BE49-F238E27FC236}">
                  <a16:creationId xmlns:a16="http://schemas.microsoft.com/office/drawing/2014/main" id="{174923BC-ACEC-4A0E-9F55-675D445371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2432"/>
              <a:ext cx="1248" cy="384"/>
              <a:chOff x="576" y="2448"/>
              <a:chExt cx="1248" cy="384"/>
            </a:xfrm>
          </p:grpSpPr>
          <p:sp>
            <p:nvSpPr>
              <p:cNvPr id="29741" name="Oval 24">
                <a:extLst>
                  <a:ext uri="{FF2B5EF4-FFF2-40B4-BE49-F238E27FC236}">
                    <a16:creationId xmlns:a16="http://schemas.microsoft.com/office/drawing/2014/main" id="{42145AA1-C938-49F7-B01B-ADAACAEBE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288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>
                  <a:ea typeface="MS PGothic" panose="020B0600070205080204" pitchFamily="34" charset="-128"/>
                </a:endParaRPr>
              </a:p>
            </p:txBody>
          </p:sp>
          <p:sp>
            <p:nvSpPr>
              <p:cNvPr id="29742" name="Oval 25">
                <a:extLst>
                  <a:ext uri="{FF2B5EF4-FFF2-40B4-BE49-F238E27FC236}">
                    <a16:creationId xmlns:a16="http://schemas.microsoft.com/office/drawing/2014/main" id="{3591E9CC-5AD7-44E8-959F-014988250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448"/>
                <a:ext cx="288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>
                  <a:ea typeface="MS PGothic" panose="020B0600070205080204" pitchFamily="34" charset="-128"/>
                </a:endParaRPr>
              </a:p>
            </p:txBody>
          </p:sp>
          <p:sp>
            <p:nvSpPr>
              <p:cNvPr id="29743" name="Oval 26">
                <a:extLst>
                  <a:ext uri="{FF2B5EF4-FFF2-40B4-BE49-F238E27FC236}">
                    <a16:creationId xmlns:a16="http://schemas.microsoft.com/office/drawing/2014/main" id="{487FC497-1831-4175-82AC-403EA8379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288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>
                  <a:ea typeface="MS PGothic" panose="020B0600070205080204" pitchFamily="34" charset="-128"/>
                </a:endParaRPr>
              </a:p>
            </p:txBody>
          </p:sp>
          <p:sp>
            <p:nvSpPr>
              <p:cNvPr id="29744" name="Text Box 27">
                <a:extLst>
                  <a:ext uri="{FF2B5EF4-FFF2-40B4-BE49-F238E27FC236}">
                    <a16:creationId xmlns:a16="http://schemas.microsoft.com/office/drawing/2014/main" id="{E41F94CC-F5CC-4CB1-8EB7-68CE420133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6" y="2505"/>
                <a:ext cx="371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00" b="1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...</a:t>
                </a:r>
              </a:p>
            </p:txBody>
          </p:sp>
        </p:grpSp>
        <p:sp>
          <p:nvSpPr>
            <p:cNvPr id="29729" name="Rectangle 28">
              <a:extLst>
                <a:ext uri="{FF2B5EF4-FFF2-40B4-BE49-F238E27FC236}">
                  <a16:creationId xmlns:a16="http://schemas.microsoft.com/office/drawing/2014/main" id="{A1C7B6CC-68F8-46E8-8DD4-305BF752E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067"/>
              <a:ext cx="129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29730" name="Text Box 29">
              <a:extLst>
                <a:ext uri="{FF2B5EF4-FFF2-40B4-BE49-F238E27FC236}">
                  <a16:creationId xmlns:a16="http://schemas.microsoft.com/office/drawing/2014/main" id="{CC587BCA-D8CD-4098-B109-66B0A2F6C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3113"/>
              <a:ext cx="55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TCP</a:t>
              </a:r>
            </a:p>
          </p:txBody>
        </p:sp>
        <p:grpSp>
          <p:nvGrpSpPr>
            <p:cNvPr id="29731" name="Group 30">
              <a:extLst>
                <a:ext uri="{FF2B5EF4-FFF2-40B4-BE49-F238E27FC236}">
                  <a16:creationId xmlns:a16="http://schemas.microsoft.com/office/drawing/2014/main" id="{A9112C4A-AA95-49DF-8ABA-76877DB5D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3536"/>
              <a:ext cx="1296" cy="303"/>
              <a:chOff x="576" y="3072"/>
              <a:chExt cx="1296" cy="303"/>
            </a:xfrm>
          </p:grpSpPr>
          <p:sp>
            <p:nvSpPr>
              <p:cNvPr id="29739" name="Rectangle 31">
                <a:extLst>
                  <a:ext uri="{FF2B5EF4-FFF2-40B4-BE49-F238E27FC236}">
                    <a16:creationId xmlns:a16="http://schemas.microsoft.com/office/drawing/2014/main" id="{88A0366A-2F2D-40AA-8062-05E09CD1E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072"/>
                <a:ext cx="1296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>
                  <a:ea typeface="MS PGothic" panose="020B0600070205080204" pitchFamily="34" charset="-128"/>
                </a:endParaRPr>
              </a:p>
            </p:txBody>
          </p:sp>
          <p:sp>
            <p:nvSpPr>
              <p:cNvPr id="29740" name="Text Box 32">
                <a:extLst>
                  <a:ext uri="{FF2B5EF4-FFF2-40B4-BE49-F238E27FC236}">
                    <a16:creationId xmlns:a16="http://schemas.microsoft.com/office/drawing/2014/main" id="{0DF045C0-66D4-4FD7-96A8-D96F5CD3C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4" y="3111"/>
                <a:ext cx="73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        IP</a:t>
                </a:r>
              </a:p>
            </p:txBody>
          </p:sp>
        </p:grpSp>
        <p:sp>
          <p:nvSpPr>
            <p:cNvPr id="29732" name="Line 33">
              <a:extLst>
                <a:ext uri="{FF2B5EF4-FFF2-40B4-BE49-F238E27FC236}">
                  <a16:creationId xmlns:a16="http://schemas.microsoft.com/office/drawing/2014/main" id="{5678DCCC-A91B-4D37-87D2-DB2CE5BB4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" y="2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Line 34">
              <a:extLst>
                <a:ext uri="{FF2B5EF4-FFF2-40B4-BE49-F238E27FC236}">
                  <a16:creationId xmlns:a16="http://schemas.microsoft.com/office/drawing/2014/main" id="{31B26D75-7A1D-4450-988F-DBEEAA7E8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9" y="2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Line 35">
              <a:extLst>
                <a:ext uri="{FF2B5EF4-FFF2-40B4-BE49-F238E27FC236}">
                  <a16:creationId xmlns:a16="http://schemas.microsoft.com/office/drawing/2014/main" id="{67DED1C7-1241-469E-8FA1-D07B51789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" y="2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5" name="Line 36">
              <a:extLst>
                <a:ext uri="{FF2B5EF4-FFF2-40B4-BE49-F238E27FC236}">
                  <a16:creationId xmlns:a16="http://schemas.microsoft.com/office/drawing/2014/main" id="{FA39A3FC-BBA7-4BE1-8807-4A36C8E67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5" y="334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Text Box 37">
              <a:extLst>
                <a:ext uri="{FF2B5EF4-FFF2-40B4-BE49-F238E27FC236}">
                  <a16:creationId xmlns:a16="http://schemas.microsoft.com/office/drawing/2014/main" id="{716918BC-E163-4680-885C-A83D89452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" y="2519"/>
              <a:ext cx="29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29737" name="Text Box 38">
              <a:extLst>
                <a:ext uri="{FF2B5EF4-FFF2-40B4-BE49-F238E27FC236}">
                  <a16:creationId xmlns:a16="http://schemas.microsoft.com/office/drawing/2014/main" id="{2E1C964E-C6F0-4F7D-8CE0-66B0CE158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" y="2519"/>
              <a:ext cx="29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29738" name="Text Box 39">
              <a:extLst>
                <a:ext uri="{FF2B5EF4-FFF2-40B4-BE49-F238E27FC236}">
                  <a16:creationId xmlns:a16="http://schemas.microsoft.com/office/drawing/2014/main" id="{F2865C3F-F6BC-477E-B099-DB5230491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519"/>
              <a:ext cx="30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n</a:t>
              </a:r>
            </a:p>
          </p:txBody>
        </p:sp>
      </p:grpSp>
      <p:sp>
        <p:nvSpPr>
          <p:cNvPr id="29701" name="Freeform 40">
            <a:extLst>
              <a:ext uri="{FF2B5EF4-FFF2-40B4-BE49-F238E27FC236}">
                <a16:creationId xmlns:a16="http://schemas.microsoft.com/office/drawing/2014/main" id="{25DEE18F-0B5C-4706-AAFB-02502C5D12B2}"/>
              </a:ext>
            </a:extLst>
          </p:cNvPr>
          <p:cNvSpPr>
            <a:spLocks/>
          </p:cNvSpPr>
          <p:nvPr/>
        </p:nvSpPr>
        <p:spPr bwMode="auto">
          <a:xfrm>
            <a:off x="1971675" y="2651125"/>
            <a:ext cx="2514600" cy="1543050"/>
          </a:xfrm>
          <a:custGeom>
            <a:avLst/>
            <a:gdLst>
              <a:gd name="T0" fmla="*/ 2147483646 w 2112"/>
              <a:gd name="T1" fmla="*/ 0 h 1296"/>
              <a:gd name="T2" fmla="*/ 2147483646 w 2112"/>
              <a:gd name="T3" fmla="*/ 2147483646 h 1296"/>
              <a:gd name="T4" fmla="*/ 2147483646 w 2112"/>
              <a:gd name="T5" fmla="*/ 2147483646 h 1296"/>
              <a:gd name="T6" fmla="*/ 2147483646 w 2112"/>
              <a:gd name="T7" fmla="*/ 2147483646 h 1296"/>
              <a:gd name="T8" fmla="*/ 2147483646 w 2112"/>
              <a:gd name="T9" fmla="*/ 2147483646 h 1296"/>
              <a:gd name="T10" fmla="*/ 2147483646 w 2112"/>
              <a:gd name="T11" fmla="*/ 2147483646 h 1296"/>
              <a:gd name="T12" fmla="*/ 2147483646 w 2112"/>
              <a:gd name="T13" fmla="*/ 2147483646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2"/>
              <a:gd name="T22" fmla="*/ 0 h 1296"/>
              <a:gd name="T23" fmla="*/ 2112 w 2112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2" h="1296">
                <a:moveTo>
                  <a:pt x="43" y="0"/>
                </a:moveTo>
                <a:cubicBezTo>
                  <a:pt x="47" y="169"/>
                  <a:pt x="0" y="806"/>
                  <a:pt x="65" y="1016"/>
                </a:cubicBezTo>
                <a:cubicBezTo>
                  <a:pt x="130" y="1226"/>
                  <a:pt x="168" y="1222"/>
                  <a:pt x="434" y="1259"/>
                </a:cubicBezTo>
                <a:cubicBezTo>
                  <a:pt x="700" y="1296"/>
                  <a:pt x="1414" y="1265"/>
                  <a:pt x="1663" y="1236"/>
                </a:cubicBezTo>
                <a:cubicBezTo>
                  <a:pt x="1912" y="1207"/>
                  <a:pt x="1859" y="1173"/>
                  <a:pt x="1931" y="1082"/>
                </a:cubicBezTo>
                <a:cubicBezTo>
                  <a:pt x="2003" y="991"/>
                  <a:pt x="2074" y="864"/>
                  <a:pt x="2093" y="691"/>
                </a:cubicBezTo>
                <a:cubicBezTo>
                  <a:pt x="2112" y="518"/>
                  <a:pt x="2057" y="180"/>
                  <a:pt x="2047" y="45"/>
                </a:cubicBezTo>
              </a:path>
            </a:pathLst>
          </a:custGeom>
          <a:noFill/>
          <a:ln w="127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2" name="Text Box 41">
            <a:extLst>
              <a:ext uri="{FF2B5EF4-FFF2-40B4-BE49-F238E27FC236}">
                <a16:creationId xmlns:a16="http://schemas.microsoft.com/office/drawing/2014/main" id="{3A138826-1DD7-4396-A98E-CC1D3E46F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3873500"/>
            <a:ext cx="2952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29703" name="Text Box 42">
            <a:extLst>
              <a:ext uri="{FF2B5EF4-FFF2-40B4-BE49-F238E27FC236}">
                <a16:creationId xmlns:a16="http://schemas.microsoft.com/office/drawing/2014/main" id="{FE4B4344-AE5A-498A-9856-CBFD9DE3A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988" y="3786188"/>
            <a:ext cx="287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  <a:ea typeface="MS PGothic" panose="020B0600070205080204" pitchFamily="34" charset="-128"/>
              </a:rPr>
              <a:t>B</a:t>
            </a:r>
          </a:p>
        </p:txBody>
      </p:sp>
      <p:sp>
        <p:nvSpPr>
          <p:cNvPr id="29704" name="Text Box 43">
            <a:extLst>
              <a:ext uri="{FF2B5EF4-FFF2-40B4-BE49-F238E27FC236}">
                <a16:creationId xmlns:a16="http://schemas.microsoft.com/office/drawing/2014/main" id="{AF8E401D-240B-410E-82A8-3F22A9A28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700" y="3786188"/>
            <a:ext cx="293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  <a:ea typeface="MS PGothic" panose="020B0600070205080204" pitchFamily="34" charset="-128"/>
              </a:rPr>
              <a:t>C</a:t>
            </a:r>
          </a:p>
        </p:txBody>
      </p:sp>
      <p:sp>
        <p:nvSpPr>
          <p:cNvPr id="29705" name="Freeform 44">
            <a:extLst>
              <a:ext uri="{FF2B5EF4-FFF2-40B4-BE49-F238E27FC236}">
                <a16:creationId xmlns:a16="http://schemas.microsoft.com/office/drawing/2014/main" id="{22C61E54-505B-4ABD-9EBB-112565B72A43}"/>
              </a:ext>
            </a:extLst>
          </p:cNvPr>
          <p:cNvSpPr>
            <a:spLocks/>
          </p:cNvSpPr>
          <p:nvPr/>
        </p:nvSpPr>
        <p:spPr bwMode="auto">
          <a:xfrm>
            <a:off x="2328863" y="2617788"/>
            <a:ext cx="1755775" cy="1357312"/>
          </a:xfrm>
          <a:custGeom>
            <a:avLst/>
            <a:gdLst>
              <a:gd name="T0" fmla="*/ 2147483646 w 1475"/>
              <a:gd name="T1" fmla="*/ 2147483646 h 1140"/>
              <a:gd name="T2" fmla="*/ 2147483646 w 1475"/>
              <a:gd name="T3" fmla="*/ 2147483646 h 1140"/>
              <a:gd name="T4" fmla="*/ 2147483646 w 1475"/>
              <a:gd name="T5" fmla="*/ 2147483646 h 1140"/>
              <a:gd name="T6" fmla="*/ 2147483646 w 1475"/>
              <a:gd name="T7" fmla="*/ 2147483646 h 1140"/>
              <a:gd name="T8" fmla="*/ 2147483646 w 1475"/>
              <a:gd name="T9" fmla="*/ 2147483646 h 1140"/>
              <a:gd name="T10" fmla="*/ 2147483646 w 1475"/>
              <a:gd name="T11" fmla="*/ 2147483646 h 11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75"/>
              <a:gd name="T19" fmla="*/ 0 h 1140"/>
              <a:gd name="T20" fmla="*/ 1475 w 1475"/>
              <a:gd name="T21" fmla="*/ 1140 h 11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75" h="1140">
                <a:moveTo>
                  <a:pt x="106" y="119"/>
                </a:moveTo>
                <a:cubicBezTo>
                  <a:pt x="53" y="470"/>
                  <a:pt x="0" y="822"/>
                  <a:pt x="106" y="981"/>
                </a:cubicBezTo>
                <a:cubicBezTo>
                  <a:pt x="212" y="1140"/>
                  <a:pt x="532" y="1073"/>
                  <a:pt x="741" y="1072"/>
                </a:cubicBezTo>
                <a:cubicBezTo>
                  <a:pt x="950" y="1071"/>
                  <a:pt x="1251" y="1127"/>
                  <a:pt x="1363" y="972"/>
                </a:cubicBezTo>
                <a:cubicBezTo>
                  <a:pt x="1475" y="817"/>
                  <a:pt x="1406" y="286"/>
                  <a:pt x="1416" y="143"/>
                </a:cubicBezTo>
                <a:cubicBezTo>
                  <a:pt x="1426" y="0"/>
                  <a:pt x="1422" y="118"/>
                  <a:pt x="1424" y="112"/>
                </a:cubicBezTo>
              </a:path>
            </a:pathLst>
          </a:custGeom>
          <a:noFill/>
          <a:ln w="12700">
            <a:solidFill>
              <a:srgbClr val="00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9706" name="Group 45">
            <a:extLst>
              <a:ext uri="{FF2B5EF4-FFF2-40B4-BE49-F238E27FC236}">
                <a16:creationId xmlns:a16="http://schemas.microsoft.com/office/drawing/2014/main" id="{9D639280-8565-499C-9356-2057E9F61F6A}"/>
              </a:ext>
            </a:extLst>
          </p:cNvPr>
          <p:cNvGrpSpPr>
            <a:grpSpLocks/>
          </p:cNvGrpSpPr>
          <p:nvPr/>
        </p:nvGrpSpPr>
        <p:grpSpPr bwMode="auto">
          <a:xfrm>
            <a:off x="5749925" y="2327275"/>
            <a:ext cx="1187450" cy="1474788"/>
            <a:chOff x="521" y="2432"/>
            <a:chExt cx="1342" cy="1407"/>
          </a:xfrm>
        </p:grpSpPr>
        <p:grpSp>
          <p:nvGrpSpPr>
            <p:cNvPr id="29711" name="Group 46">
              <a:extLst>
                <a:ext uri="{FF2B5EF4-FFF2-40B4-BE49-F238E27FC236}">
                  <a16:creationId xmlns:a16="http://schemas.microsoft.com/office/drawing/2014/main" id="{AAEF06E5-A73F-425D-9615-7608FA441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2432"/>
              <a:ext cx="1248" cy="384"/>
              <a:chOff x="576" y="2448"/>
              <a:chExt cx="1248" cy="384"/>
            </a:xfrm>
          </p:grpSpPr>
          <p:sp>
            <p:nvSpPr>
              <p:cNvPr id="29724" name="Oval 47">
                <a:extLst>
                  <a:ext uri="{FF2B5EF4-FFF2-40B4-BE49-F238E27FC236}">
                    <a16:creationId xmlns:a16="http://schemas.microsoft.com/office/drawing/2014/main" id="{B1420DF1-5C0A-43DA-9495-68B18A771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288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>
                  <a:ea typeface="MS PGothic" panose="020B0600070205080204" pitchFamily="34" charset="-128"/>
                </a:endParaRPr>
              </a:p>
            </p:txBody>
          </p:sp>
          <p:sp>
            <p:nvSpPr>
              <p:cNvPr id="29725" name="Oval 48">
                <a:extLst>
                  <a:ext uri="{FF2B5EF4-FFF2-40B4-BE49-F238E27FC236}">
                    <a16:creationId xmlns:a16="http://schemas.microsoft.com/office/drawing/2014/main" id="{B317482F-AE4C-43C9-BE30-9A2A3E4EC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448"/>
                <a:ext cx="288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>
                  <a:ea typeface="MS PGothic" panose="020B0600070205080204" pitchFamily="34" charset="-128"/>
                </a:endParaRPr>
              </a:p>
            </p:txBody>
          </p:sp>
          <p:sp>
            <p:nvSpPr>
              <p:cNvPr id="29726" name="Oval 49">
                <a:extLst>
                  <a:ext uri="{FF2B5EF4-FFF2-40B4-BE49-F238E27FC236}">
                    <a16:creationId xmlns:a16="http://schemas.microsoft.com/office/drawing/2014/main" id="{222F3F89-5218-4131-9767-B45B92596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288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>
                  <a:ea typeface="MS PGothic" panose="020B0600070205080204" pitchFamily="34" charset="-128"/>
                </a:endParaRPr>
              </a:p>
            </p:txBody>
          </p:sp>
          <p:sp>
            <p:nvSpPr>
              <p:cNvPr id="29727" name="Text Box 50">
                <a:extLst>
                  <a:ext uri="{FF2B5EF4-FFF2-40B4-BE49-F238E27FC236}">
                    <a16:creationId xmlns:a16="http://schemas.microsoft.com/office/drawing/2014/main" id="{BC237E16-67DE-4318-B5F4-EA9DD89B58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6" y="2505"/>
                <a:ext cx="371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00" b="1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...</a:t>
                </a:r>
              </a:p>
            </p:txBody>
          </p:sp>
        </p:grpSp>
        <p:sp>
          <p:nvSpPr>
            <p:cNvPr id="29712" name="Rectangle 51">
              <a:extLst>
                <a:ext uri="{FF2B5EF4-FFF2-40B4-BE49-F238E27FC236}">
                  <a16:creationId xmlns:a16="http://schemas.microsoft.com/office/drawing/2014/main" id="{C46CD431-48AD-431F-8671-44D0DAAF1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067"/>
              <a:ext cx="129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29713" name="Text Box 52">
              <a:extLst>
                <a:ext uri="{FF2B5EF4-FFF2-40B4-BE49-F238E27FC236}">
                  <a16:creationId xmlns:a16="http://schemas.microsoft.com/office/drawing/2014/main" id="{4B2A9D18-124E-453B-B505-D1AAD56AB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3113"/>
              <a:ext cx="55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TCP</a:t>
              </a:r>
            </a:p>
          </p:txBody>
        </p:sp>
        <p:grpSp>
          <p:nvGrpSpPr>
            <p:cNvPr id="29714" name="Group 53">
              <a:extLst>
                <a:ext uri="{FF2B5EF4-FFF2-40B4-BE49-F238E27FC236}">
                  <a16:creationId xmlns:a16="http://schemas.microsoft.com/office/drawing/2014/main" id="{001711E8-F7FD-47F5-973C-A80D88F91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3536"/>
              <a:ext cx="1296" cy="303"/>
              <a:chOff x="576" y="3072"/>
              <a:chExt cx="1296" cy="303"/>
            </a:xfrm>
          </p:grpSpPr>
          <p:sp>
            <p:nvSpPr>
              <p:cNvPr id="29722" name="Rectangle 54">
                <a:extLst>
                  <a:ext uri="{FF2B5EF4-FFF2-40B4-BE49-F238E27FC236}">
                    <a16:creationId xmlns:a16="http://schemas.microsoft.com/office/drawing/2014/main" id="{4BE5F91C-00FC-4A5F-8349-735B97488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072"/>
                <a:ext cx="1296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500">
                  <a:ea typeface="MS PGothic" panose="020B0600070205080204" pitchFamily="34" charset="-128"/>
                </a:endParaRPr>
              </a:p>
            </p:txBody>
          </p:sp>
          <p:sp>
            <p:nvSpPr>
              <p:cNvPr id="29723" name="Text Box 55">
                <a:extLst>
                  <a:ext uri="{FF2B5EF4-FFF2-40B4-BE49-F238E27FC236}">
                    <a16:creationId xmlns:a16="http://schemas.microsoft.com/office/drawing/2014/main" id="{41FA2C82-3BF0-45FE-86C7-FEB0269251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4" y="3111"/>
                <a:ext cx="73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        IP</a:t>
                </a:r>
              </a:p>
            </p:txBody>
          </p:sp>
        </p:grpSp>
        <p:sp>
          <p:nvSpPr>
            <p:cNvPr id="29715" name="Line 56">
              <a:extLst>
                <a:ext uri="{FF2B5EF4-FFF2-40B4-BE49-F238E27FC236}">
                  <a16:creationId xmlns:a16="http://schemas.microsoft.com/office/drawing/2014/main" id="{61CE3E1A-68A1-465D-A837-A66E2D768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" y="2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Line 57">
              <a:extLst>
                <a:ext uri="{FF2B5EF4-FFF2-40B4-BE49-F238E27FC236}">
                  <a16:creationId xmlns:a16="http://schemas.microsoft.com/office/drawing/2014/main" id="{B6AA70FD-ECA0-403A-BE98-B1C27EE84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9" y="2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Line 58">
              <a:extLst>
                <a:ext uri="{FF2B5EF4-FFF2-40B4-BE49-F238E27FC236}">
                  <a16:creationId xmlns:a16="http://schemas.microsoft.com/office/drawing/2014/main" id="{6A6EF68F-3663-444E-9324-DF60C9DE8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" y="2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Line 59">
              <a:extLst>
                <a:ext uri="{FF2B5EF4-FFF2-40B4-BE49-F238E27FC236}">
                  <a16:creationId xmlns:a16="http://schemas.microsoft.com/office/drawing/2014/main" id="{44FA1313-F82F-461C-9D77-547AEDC87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5" y="334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9" name="Text Box 60">
              <a:extLst>
                <a:ext uri="{FF2B5EF4-FFF2-40B4-BE49-F238E27FC236}">
                  <a16:creationId xmlns:a16="http://schemas.microsoft.com/office/drawing/2014/main" id="{3E98059A-F294-46D8-BDBF-E7E7D0872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" y="2519"/>
              <a:ext cx="29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29720" name="Text Box 61">
              <a:extLst>
                <a:ext uri="{FF2B5EF4-FFF2-40B4-BE49-F238E27FC236}">
                  <a16:creationId xmlns:a16="http://schemas.microsoft.com/office/drawing/2014/main" id="{4FA0482E-E9AC-44DF-90BC-6986B233C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" y="2519"/>
              <a:ext cx="29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29721" name="Text Box 62">
              <a:extLst>
                <a:ext uri="{FF2B5EF4-FFF2-40B4-BE49-F238E27FC236}">
                  <a16:creationId xmlns:a16="http://schemas.microsoft.com/office/drawing/2014/main" id="{6851D410-BE9E-4992-863A-2B0975CD9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519"/>
              <a:ext cx="30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k</a:t>
              </a:r>
            </a:p>
          </p:txBody>
        </p:sp>
      </p:grpSp>
      <p:sp>
        <p:nvSpPr>
          <p:cNvPr id="29707" name="Freeform 63">
            <a:extLst>
              <a:ext uri="{FF2B5EF4-FFF2-40B4-BE49-F238E27FC236}">
                <a16:creationId xmlns:a16="http://schemas.microsoft.com/office/drawing/2014/main" id="{C255EAA4-555D-4FFF-93F2-BF4B0FE737EB}"/>
              </a:ext>
            </a:extLst>
          </p:cNvPr>
          <p:cNvSpPr>
            <a:spLocks/>
          </p:cNvSpPr>
          <p:nvPr/>
        </p:nvSpPr>
        <p:spPr bwMode="auto">
          <a:xfrm>
            <a:off x="4637088" y="2732088"/>
            <a:ext cx="1374775" cy="1301750"/>
          </a:xfrm>
          <a:custGeom>
            <a:avLst/>
            <a:gdLst>
              <a:gd name="T0" fmla="*/ 2147483646 w 1155"/>
              <a:gd name="T1" fmla="*/ 2147483646 h 1093"/>
              <a:gd name="T2" fmla="*/ 2147483646 w 1155"/>
              <a:gd name="T3" fmla="*/ 2147483646 h 1093"/>
              <a:gd name="T4" fmla="*/ 2147483646 w 1155"/>
              <a:gd name="T5" fmla="*/ 2147483646 h 1093"/>
              <a:gd name="T6" fmla="*/ 2147483646 w 1155"/>
              <a:gd name="T7" fmla="*/ 2147483646 h 1093"/>
              <a:gd name="T8" fmla="*/ 2147483646 w 1155"/>
              <a:gd name="T9" fmla="*/ 2147483646 h 1093"/>
              <a:gd name="T10" fmla="*/ 2147483646 w 1155"/>
              <a:gd name="T11" fmla="*/ 0 h 10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5"/>
              <a:gd name="T19" fmla="*/ 0 h 1093"/>
              <a:gd name="T20" fmla="*/ 1155 w 1155"/>
              <a:gd name="T21" fmla="*/ 1093 h 10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5" h="1093">
                <a:moveTo>
                  <a:pt x="1115" y="23"/>
                </a:moveTo>
                <a:cubicBezTo>
                  <a:pt x="1115" y="212"/>
                  <a:pt x="1155" y="399"/>
                  <a:pt x="1115" y="567"/>
                </a:cubicBezTo>
                <a:cubicBezTo>
                  <a:pt x="1075" y="735"/>
                  <a:pt x="1038" y="967"/>
                  <a:pt x="875" y="1030"/>
                </a:cubicBezTo>
                <a:cubicBezTo>
                  <a:pt x="712" y="1093"/>
                  <a:pt x="276" y="1077"/>
                  <a:pt x="138" y="945"/>
                </a:cubicBezTo>
                <a:cubicBezTo>
                  <a:pt x="0" y="813"/>
                  <a:pt x="57" y="396"/>
                  <a:pt x="46" y="239"/>
                </a:cubicBezTo>
                <a:cubicBezTo>
                  <a:pt x="35" y="82"/>
                  <a:pt x="64" y="50"/>
                  <a:pt x="69" y="0"/>
                </a:cubicBezTo>
              </a:path>
            </a:pathLst>
          </a:custGeom>
          <a:noFill/>
          <a:ln w="127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8" name="Text Box 64">
            <a:extLst>
              <a:ext uri="{FF2B5EF4-FFF2-40B4-BE49-F238E27FC236}">
                <a16:creationId xmlns:a16="http://schemas.microsoft.com/office/drawing/2014/main" id="{937B7FC4-D246-4361-9F6D-02A2A16CE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3" y="4164013"/>
            <a:ext cx="1192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  <a:ea typeface="MS PGothic" panose="020B0600070205080204" pitchFamily="34" charset="-128"/>
              </a:rPr>
              <a:t>(A, 5234, B, 80)</a:t>
            </a:r>
          </a:p>
        </p:txBody>
      </p:sp>
      <p:sp>
        <p:nvSpPr>
          <p:cNvPr id="29709" name="Text Box 65">
            <a:extLst>
              <a:ext uri="{FF2B5EF4-FFF2-40B4-BE49-F238E27FC236}">
                <a16:creationId xmlns:a16="http://schemas.microsoft.com/office/drawing/2014/main" id="{2F6F0DAC-E0C8-457F-A924-43BC6DC41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0" y="3840163"/>
            <a:ext cx="1192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  <a:ea typeface="MS PGothic" panose="020B0600070205080204" pitchFamily="34" charset="-128"/>
              </a:rPr>
              <a:t>(A, 6234, B, 80)</a:t>
            </a:r>
          </a:p>
        </p:txBody>
      </p:sp>
      <p:sp>
        <p:nvSpPr>
          <p:cNvPr id="29710" name="Text Box 66">
            <a:extLst>
              <a:ext uri="{FF2B5EF4-FFF2-40B4-BE49-F238E27FC236}">
                <a16:creationId xmlns:a16="http://schemas.microsoft.com/office/drawing/2014/main" id="{2D4FDDD1-00D5-4EA7-BA82-2FD030E95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5" y="4110038"/>
            <a:ext cx="1192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  <a:ea typeface="MS PGothic" panose="020B0600070205080204" pitchFamily="34" charset="-128"/>
              </a:rPr>
              <a:t>(C, 5234, B, 80)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9FCB2742-6754-4C60-9A87-A3039FCE5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06363"/>
            <a:ext cx="6875463" cy="857250"/>
          </a:xfrm>
          <a:noFill/>
        </p:spPr>
        <p:txBody>
          <a:bodyPr lIns="67866" tIns="33338" rIns="67866" bIns="33338" anchor="ctr"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Reliable Byte-Stream Service</a:t>
            </a:r>
          </a:p>
        </p:txBody>
      </p:sp>
      <p:sp>
        <p:nvSpPr>
          <p:cNvPr id="152578" name="Rectangle 3">
            <a:extLst>
              <a:ext uri="{FF2B5EF4-FFF2-40B4-BE49-F238E27FC236}">
                <a16:creationId xmlns:a16="http://schemas.microsoft.com/office/drawing/2014/main" id="{9081BB81-AE6C-4236-BBFC-1B5A6381A6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903288"/>
            <a:ext cx="6786563" cy="2000250"/>
          </a:xfrm>
        </p:spPr>
        <p:txBody>
          <a:bodyPr lIns="67866" tIns="33338" rIns="67866" bIns="33338"/>
          <a:lstStyle/>
          <a:p>
            <a:pPr eaLnBrk="1" hangingPunct="1"/>
            <a:r>
              <a:rPr lang="en-US" altLang="en-US" sz="1800">
                <a:ea typeface="MS PGothic" panose="020B0600070205080204" pitchFamily="34" charset="-128"/>
              </a:rPr>
              <a:t>Stream Data Transfer</a:t>
            </a:r>
          </a:p>
          <a:p>
            <a:pPr marL="557213" lvl="1" indent="-214313" eaLnBrk="1" hangingPunct="1"/>
            <a:r>
              <a:rPr lang="en-US" altLang="en-US" sz="1500">
                <a:ea typeface="MS PGothic" panose="020B0600070205080204" pitchFamily="34" charset="-128"/>
              </a:rPr>
              <a:t>transfers a contiguous stream of bytes across the network, with no indication of boundaries</a:t>
            </a:r>
          </a:p>
          <a:p>
            <a:pPr marL="557213" lvl="1" indent="-214313" eaLnBrk="1" hangingPunct="1"/>
            <a:r>
              <a:rPr lang="en-US" altLang="en-US" sz="1500">
                <a:ea typeface="MS PGothic" panose="020B0600070205080204" pitchFamily="34" charset="-128"/>
              </a:rPr>
              <a:t>groups bytes into segments</a:t>
            </a:r>
          </a:p>
          <a:p>
            <a:pPr marL="557213" lvl="1" indent="-214313" eaLnBrk="1" hangingPunct="1"/>
            <a:r>
              <a:rPr lang="en-US" altLang="en-US" sz="1500">
                <a:ea typeface="MS PGothic" panose="020B0600070205080204" pitchFamily="34" charset="-128"/>
              </a:rPr>
              <a:t>transmits segments as convenient (Push function defined)</a:t>
            </a:r>
          </a:p>
          <a:p>
            <a:pPr eaLnBrk="1" hangingPunct="1"/>
            <a:r>
              <a:rPr lang="en-US" altLang="en-US" sz="1800">
                <a:ea typeface="MS PGothic" panose="020B0600070205080204" pitchFamily="34" charset="-128"/>
              </a:rPr>
              <a:t>Reliability: error control to deal with IP transfer impairments</a:t>
            </a:r>
          </a:p>
          <a:p>
            <a:pPr eaLnBrk="1" hangingPunct="1"/>
            <a:endParaRPr lang="en-US" altLang="en-US" sz="1600">
              <a:ea typeface="MS PGothic" panose="020B0600070205080204" pitchFamily="34" charset="-128"/>
            </a:endParaRPr>
          </a:p>
        </p:txBody>
      </p:sp>
      <p:sp>
        <p:nvSpPr>
          <p:cNvPr id="31747" name="Line 4">
            <a:extLst>
              <a:ext uri="{FF2B5EF4-FFF2-40B4-BE49-F238E27FC236}">
                <a16:creationId xmlns:a16="http://schemas.microsoft.com/office/drawing/2014/main" id="{C27BB58C-6CB6-4358-8E72-D6B43F940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1475" y="3506788"/>
            <a:ext cx="5667375" cy="0"/>
          </a:xfrm>
          <a:prstGeom prst="line">
            <a:avLst/>
          </a:prstGeom>
          <a:noFill/>
          <a:ln w="12700">
            <a:pattFill prst="dk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Line 5">
            <a:extLst>
              <a:ext uri="{FF2B5EF4-FFF2-40B4-BE49-F238E27FC236}">
                <a16:creationId xmlns:a16="http://schemas.microsoft.com/office/drawing/2014/main" id="{03FB754F-513C-4DFE-A2C8-C840F0DD6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0175" y="3254375"/>
            <a:ext cx="20002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6">
            <a:extLst>
              <a:ext uri="{FF2B5EF4-FFF2-40B4-BE49-F238E27FC236}">
                <a16:creationId xmlns:a16="http://schemas.microsoft.com/office/drawing/2014/main" id="{0E887F98-544C-4164-95A3-633291AA7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2771775"/>
            <a:ext cx="1258888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  <a:ea typeface="MS PGothic" panose="020B0600070205080204" pitchFamily="34" charset="-128"/>
              </a:rPr>
              <a:t>Write 45 bytes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  <a:ea typeface="MS PGothic" panose="020B0600070205080204" pitchFamily="34" charset="-128"/>
              </a:rPr>
              <a:t>Write 15 bytes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  <a:ea typeface="MS PGothic" panose="020B0600070205080204" pitchFamily="34" charset="-128"/>
              </a:rPr>
              <a:t>Write 20 bytes</a:t>
            </a:r>
          </a:p>
        </p:txBody>
      </p:sp>
      <p:sp>
        <p:nvSpPr>
          <p:cNvPr id="31750" name="Rectangle 7">
            <a:extLst>
              <a:ext uri="{FF2B5EF4-FFF2-40B4-BE49-F238E27FC236}">
                <a16:creationId xmlns:a16="http://schemas.microsoft.com/office/drawing/2014/main" id="{62FB8DE1-E2DE-4BF4-B277-DE7D68E8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3806825"/>
            <a:ext cx="542925" cy="18097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500">
              <a:ea typeface="MS PGothic" panose="020B0600070205080204" pitchFamily="34" charset="-128"/>
            </a:endParaRPr>
          </a:p>
        </p:txBody>
      </p:sp>
      <p:sp>
        <p:nvSpPr>
          <p:cNvPr id="31751" name="Rectangle 8">
            <a:extLst>
              <a:ext uri="{FF2B5EF4-FFF2-40B4-BE49-F238E27FC236}">
                <a16:creationId xmlns:a16="http://schemas.microsoft.com/office/drawing/2014/main" id="{708A4EAA-5EB6-4129-9F16-09F6FFC16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5" y="4006850"/>
            <a:ext cx="6032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  <a:ea typeface="MS PGothic" panose="020B0600070205080204" pitchFamily="34" charset="-128"/>
              </a:rPr>
              <a:t>buffer</a:t>
            </a:r>
          </a:p>
        </p:txBody>
      </p:sp>
      <p:sp>
        <p:nvSpPr>
          <p:cNvPr id="31752" name="Rectangle 9">
            <a:extLst>
              <a:ext uri="{FF2B5EF4-FFF2-40B4-BE49-F238E27FC236}">
                <a16:creationId xmlns:a16="http://schemas.microsoft.com/office/drawing/2014/main" id="{79CED656-FF2E-47DC-8307-15811091C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3835400"/>
            <a:ext cx="542925" cy="18097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500">
              <a:ea typeface="MS PGothic" panose="020B0600070205080204" pitchFamily="34" charset="-128"/>
            </a:endParaRPr>
          </a:p>
        </p:txBody>
      </p:sp>
      <p:sp>
        <p:nvSpPr>
          <p:cNvPr id="31753" name="Rectangle 10">
            <a:extLst>
              <a:ext uri="{FF2B5EF4-FFF2-40B4-BE49-F238E27FC236}">
                <a16:creationId xmlns:a16="http://schemas.microsoft.com/office/drawing/2014/main" id="{E1C76920-3937-478C-820A-09AF7C39A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4035425"/>
            <a:ext cx="6032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  <a:ea typeface="MS PGothic" panose="020B0600070205080204" pitchFamily="34" charset="-128"/>
              </a:rPr>
              <a:t>buffer</a:t>
            </a:r>
          </a:p>
        </p:txBody>
      </p:sp>
      <p:sp>
        <p:nvSpPr>
          <p:cNvPr id="31754" name="Line 11">
            <a:extLst>
              <a:ext uri="{FF2B5EF4-FFF2-40B4-BE49-F238E27FC236}">
                <a16:creationId xmlns:a16="http://schemas.microsoft.com/office/drawing/2014/main" id="{F6150BC8-B296-4141-B72B-FD758566C5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5325" y="3235325"/>
            <a:ext cx="26670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Rectangle 12">
            <a:extLst>
              <a:ext uri="{FF2B5EF4-FFF2-40B4-BE49-F238E27FC236}">
                <a16:creationId xmlns:a16="http://schemas.microsoft.com/office/drawing/2014/main" id="{A03BB1BC-3670-43FF-B5D4-FCEF4EB8C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3040063"/>
            <a:ext cx="104298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  <a:ea typeface="MS PGothic" panose="020B0600070205080204" pitchFamily="34" charset="-128"/>
              </a:rPr>
              <a:t>Application</a:t>
            </a:r>
          </a:p>
        </p:txBody>
      </p:sp>
      <p:sp>
        <p:nvSpPr>
          <p:cNvPr id="31756" name="Rectangle 13">
            <a:extLst>
              <a:ext uri="{FF2B5EF4-FFF2-40B4-BE49-F238E27FC236}">
                <a16:creationId xmlns:a16="http://schemas.microsoft.com/office/drawing/2014/main" id="{DCDAE754-BC18-49DC-9B9A-54DD7B50D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13" y="3527425"/>
            <a:ext cx="87788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  <a:ea typeface="MS PGothic" panose="020B0600070205080204" pitchFamily="34" charset="-128"/>
              </a:rPr>
              <a:t>Transport</a:t>
            </a:r>
          </a:p>
        </p:txBody>
      </p:sp>
      <p:sp>
        <p:nvSpPr>
          <p:cNvPr id="31757" name="Rectangle 14">
            <a:extLst>
              <a:ext uri="{FF2B5EF4-FFF2-40B4-BE49-F238E27FC236}">
                <a16:creationId xmlns:a16="http://schemas.microsoft.com/office/drawing/2014/main" id="{DD6E6EFF-3D1B-41E8-8F4D-C0D24B4C2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86088"/>
            <a:ext cx="122555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  <a:ea typeface="MS PGothic" panose="020B0600070205080204" pitchFamily="34" charset="-128"/>
              </a:rPr>
              <a:t>Read 40 bytes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  <a:ea typeface="MS PGothic" panose="020B0600070205080204" pitchFamily="34" charset="-128"/>
              </a:rPr>
              <a:t>Read 40 bytes</a:t>
            </a:r>
          </a:p>
        </p:txBody>
      </p:sp>
      <p:sp>
        <p:nvSpPr>
          <p:cNvPr id="31758" name="Rectangle 15">
            <a:extLst>
              <a:ext uri="{FF2B5EF4-FFF2-40B4-BE49-F238E27FC236}">
                <a16:creationId xmlns:a16="http://schemas.microsoft.com/office/drawing/2014/main" id="{08AF8CF5-0265-4323-8477-796484FF5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025" y="3527425"/>
            <a:ext cx="852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  <a:ea typeface="MS PGothic" panose="020B0600070205080204" pitchFamily="34" charset="-128"/>
              </a:rPr>
              <a:t>segments</a:t>
            </a:r>
          </a:p>
        </p:txBody>
      </p:sp>
      <p:sp>
        <p:nvSpPr>
          <p:cNvPr id="31759" name="Line 16">
            <a:extLst>
              <a:ext uri="{FF2B5EF4-FFF2-40B4-BE49-F238E27FC236}">
                <a16:creationId xmlns:a16="http://schemas.microsoft.com/office/drawing/2014/main" id="{A796065A-088C-44A2-A89A-156A2186B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1225" y="4067175"/>
            <a:ext cx="1838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Rectangle 17">
            <a:extLst>
              <a:ext uri="{FF2B5EF4-FFF2-40B4-BE49-F238E27FC236}">
                <a16:creationId xmlns:a16="http://schemas.microsoft.com/office/drawing/2014/main" id="{E2E3B97B-81F5-4C52-BBC4-67989167D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4067175"/>
            <a:ext cx="15954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  <a:ea typeface="MS PGothic" panose="020B0600070205080204" pitchFamily="34" charset="-128"/>
              </a:rPr>
              <a:t>ACKS, sequence #</a:t>
            </a:r>
          </a:p>
        </p:txBody>
      </p:sp>
      <p:sp>
        <p:nvSpPr>
          <p:cNvPr id="31761" name="Line 18">
            <a:extLst>
              <a:ext uri="{FF2B5EF4-FFF2-40B4-BE49-F238E27FC236}">
                <a16:creationId xmlns:a16="http://schemas.microsoft.com/office/drawing/2014/main" id="{63AD2985-22EA-4958-BD5C-80CFC2EED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1225" y="3905250"/>
            <a:ext cx="1838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Text Box 19">
            <a:extLst>
              <a:ext uri="{FF2B5EF4-FFF2-40B4-BE49-F238E27FC236}">
                <a16:creationId xmlns:a16="http://schemas.microsoft.com/office/drawing/2014/main" id="{C8DB6F4F-C0AC-4EA4-BA3F-3225A62E1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3941763"/>
            <a:ext cx="1512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i="1">
                <a:ea typeface="MS PGothic" panose="020B0600070205080204" pitchFamily="34" charset="-128"/>
              </a:rPr>
              <a:t>Error Detection &amp; Retransmission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08F4871A-5888-4798-881E-FE5C960BA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Flow Control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48F1684C-F984-4A6B-AEE5-6F7ED3BDF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1085850"/>
            <a:ext cx="6977062" cy="1885950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Buffer limitations &amp; speed mismatch can result in loss of data that arrives at destination; </a:t>
            </a:r>
            <a:r>
              <a:rPr lang="en-US" altLang="en-US">
                <a:solidFill>
                  <a:srgbClr val="0000CC"/>
                </a:solidFill>
                <a:ea typeface="MS PGothic" panose="020B0600070205080204" pitchFamily="34" charset="-128"/>
              </a:rPr>
              <a:t>p2p issue</a:t>
            </a:r>
          </a:p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Receiver controls rate at which sender transmits to prevent </a:t>
            </a:r>
            <a:r>
              <a:rPr lang="en-US" altLang="en-US">
                <a:solidFill>
                  <a:srgbClr val="0000CC"/>
                </a:solidFill>
                <a:ea typeface="MS PGothic" panose="020B0600070205080204" pitchFamily="34" charset="-128"/>
              </a:rPr>
              <a:t>receiver</a:t>
            </a:r>
            <a:r>
              <a:rPr lang="ja-JP" altLang="en-US">
                <a:solidFill>
                  <a:srgbClr val="0000CC"/>
                </a:solidFill>
                <a:ea typeface="MS PGothic" panose="020B0600070205080204" pitchFamily="34" charset="-128"/>
              </a:rPr>
              <a:t>’</a:t>
            </a:r>
            <a:r>
              <a:rPr lang="en-US" altLang="ja-JP">
                <a:solidFill>
                  <a:srgbClr val="0000CC"/>
                </a:solidFill>
                <a:ea typeface="MS PGothic" panose="020B0600070205080204" pitchFamily="34" charset="-128"/>
              </a:rPr>
              <a:t>s buffer</a:t>
            </a:r>
            <a:r>
              <a:rPr lang="en-US" altLang="ja-JP">
                <a:ea typeface="MS PGothic" panose="020B0600070205080204" pitchFamily="34" charset="-128"/>
              </a:rPr>
              <a:t> overflow</a:t>
            </a: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33795" name="Line 4">
            <a:extLst>
              <a:ext uri="{FF2B5EF4-FFF2-40B4-BE49-F238E27FC236}">
                <a16:creationId xmlns:a16="http://schemas.microsoft.com/office/drawing/2014/main" id="{664594E9-3C37-42F1-A97C-87510E79B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3225" y="3200400"/>
            <a:ext cx="5667375" cy="0"/>
          </a:xfrm>
          <a:prstGeom prst="line">
            <a:avLst/>
          </a:prstGeom>
          <a:noFill/>
          <a:ln w="12700">
            <a:pattFill prst="dk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Line 5">
            <a:extLst>
              <a:ext uri="{FF2B5EF4-FFF2-40B4-BE49-F238E27FC236}">
                <a16:creationId xmlns:a16="http://schemas.microsoft.com/office/drawing/2014/main" id="{144B14FF-91C7-42E6-8B83-7656D081E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1925" y="2947988"/>
            <a:ext cx="20002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6">
            <a:extLst>
              <a:ext uri="{FF2B5EF4-FFF2-40B4-BE49-F238E27FC236}">
                <a16:creationId xmlns:a16="http://schemas.microsoft.com/office/drawing/2014/main" id="{F1B3BE3E-B40A-448F-A5ED-E007F18FB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500438"/>
            <a:ext cx="542925" cy="18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500">
              <a:ea typeface="MS PGothic" panose="020B0600070205080204" pitchFamily="34" charset="-128"/>
            </a:endParaRPr>
          </a:p>
        </p:txBody>
      </p:sp>
      <p:sp>
        <p:nvSpPr>
          <p:cNvPr id="33798" name="Rectangle 7">
            <a:extLst>
              <a:ext uri="{FF2B5EF4-FFF2-40B4-BE49-F238E27FC236}">
                <a16:creationId xmlns:a16="http://schemas.microsoft.com/office/drawing/2014/main" id="{4DA7A0E5-A4F5-4505-8666-46BEC4891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3700463"/>
            <a:ext cx="6032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  <a:ea typeface="MS PGothic" panose="020B0600070205080204" pitchFamily="34" charset="-128"/>
              </a:rPr>
              <a:t>buffer</a:t>
            </a:r>
          </a:p>
        </p:txBody>
      </p:sp>
      <p:sp>
        <p:nvSpPr>
          <p:cNvPr id="33799" name="Line 8">
            <a:extLst>
              <a:ext uri="{FF2B5EF4-FFF2-40B4-BE49-F238E27FC236}">
                <a16:creationId xmlns:a16="http://schemas.microsoft.com/office/drawing/2014/main" id="{88FA8DFE-C78A-4D6C-9A5E-868BCDF90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3598863"/>
            <a:ext cx="1838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Rectangle 9">
            <a:extLst>
              <a:ext uri="{FF2B5EF4-FFF2-40B4-BE49-F238E27FC236}">
                <a16:creationId xmlns:a16="http://schemas.microsoft.com/office/drawing/2014/main" id="{CE4D3B94-7D0F-4263-B200-EDB62D5A0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75" y="3275013"/>
            <a:ext cx="852488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  <a:ea typeface="MS PGothic" panose="020B0600070205080204" pitchFamily="34" charset="-128"/>
              </a:rPr>
              <a:t>segments</a:t>
            </a:r>
          </a:p>
        </p:txBody>
      </p:sp>
      <p:sp>
        <p:nvSpPr>
          <p:cNvPr id="33801" name="Rectangle 10">
            <a:extLst>
              <a:ext uri="{FF2B5EF4-FFF2-40B4-BE49-F238E27FC236}">
                <a16:creationId xmlns:a16="http://schemas.microsoft.com/office/drawing/2014/main" id="{D863FDC5-938F-45D6-AF23-D92A7F7B8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3529013"/>
            <a:ext cx="542925" cy="18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500">
              <a:ea typeface="MS PGothic" panose="020B0600070205080204" pitchFamily="34" charset="-128"/>
            </a:endParaRPr>
          </a:p>
        </p:txBody>
      </p:sp>
      <p:sp>
        <p:nvSpPr>
          <p:cNvPr id="33802" name="Rectangle 11">
            <a:extLst>
              <a:ext uri="{FF2B5EF4-FFF2-40B4-BE49-F238E27FC236}">
                <a16:creationId xmlns:a16="http://schemas.microsoft.com/office/drawing/2014/main" id="{21EC542B-C8C3-4AB9-BE78-69E508485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3" y="3225800"/>
            <a:ext cx="10033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  <a:ea typeface="MS PGothic" panose="020B0600070205080204" pitchFamily="34" charset="-128"/>
              </a:rPr>
              <a:t>buffer used</a:t>
            </a:r>
          </a:p>
        </p:txBody>
      </p:sp>
      <p:sp>
        <p:nvSpPr>
          <p:cNvPr id="33803" name="Line 12">
            <a:extLst>
              <a:ext uri="{FF2B5EF4-FFF2-40B4-BE49-F238E27FC236}">
                <a16:creationId xmlns:a16="http://schemas.microsoft.com/office/drawing/2014/main" id="{61981C4C-032A-49BC-A5D8-99DA615F37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7075" y="2928938"/>
            <a:ext cx="26670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3">
            <a:extLst>
              <a:ext uri="{FF2B5EF4-FFF2-40B4-BE49-F238E27FC236}">
                <a16:creationId xmlns:a16="http://schemas.microsoft.com/office/drawing/2014/main" id="{112A7BE2-C4C1-41CC-AFAA-1EAA64C73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2733675"/>
            <a:ext cx="104298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  <a:ea typeface="MS PGothic" panose="020B0600070205080204" pitchFamily="34" charset="-128"/>
              </a:rPr>
              <a:t>Application</a:t>
            </a:r>
          </a:p>
        </p:txBody>
      </p:sp>
      <p:sp>
        <p:nvSpPr>
          <p:cNvPr id="33805" name="Rectangle 14">
            <a:extLst>
              <a:ext uri="{FF2B5EF4-FFF2-40B4-BE49-F238E27FC236}">
                <a16:creationId xmlns:a16="http://schemas.microsoft.com/office/drawing/2014/main" id="{82A81078-C175-4BA4-A1D8-DCFD6FC2E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271838"/>
            <a:ext cx="8778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  <a:ea typeface="MS PGothic" panose="020B0600070205080204" pitchFamily="34" charset="-128"/>
              </a:rPr>
              <a:t>Transport</a:t>
            </a:r>
          </a:p>
        </p:txBody>
      </p:sp>
      <p:sp>
        <p:nvSpPr>
          <p:cNvPr id="33806" name="Line 15">
            <a:extLst>
              <a:ext uri="{FF2B5EF4-FFF2-40B4-BE49-F238E27FC236}">
                <a16:creationId xmlns:a16="http://schemas.microsoft.com/office/drawing/2014/main" id="{E875D3D0-61D3-479A-AEEC-C97E0F788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2975" y="3760788"/>
            <a:ext cx="1838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6">
            <a:extLst>
              <a:ext uri="{FF2B5EF4-FFF2-40B4-BE49-F238E27FC236}">
                <a16:creationId xmlns:a16="http://schemas.microsoft.com/office/drawing/2014/main" id="{A41A1A14-232A-4BB6-A204-E5A5FC3A7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263" y="3814763"/>
            <a:ext cx="1436687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  <a:ea typeface="MS PGothic" panose="020B0600070205080204" pitchFamily="34" charset="-128"/>
              </a:rPr>
              <a:t>advertised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  <a:ea typeface="MS PGothic" panose="020B0600070205080204" pitchFamily="34" charset="-128"/>
              </a:rPr>
              <a:t>window size &lt; B</a:t>
            </a:r>
          </a:p>
        </p:txBody>
      </p:sp>
      <p:sp>
        <p:nvSpPr>
          <p:cNvPr id="33808" name="Rectangle 17">
            <a:extLst>
              <a:ext uri="{FF2B5EF4-FFF2-40B4-BE49-F238E27FC236}">
                <a16:creationId xmlns:a16="http://schemas.microsoft.com/office/drawing/2014/main" id="{F1E0E033-3C42-491D-9E36-F212C8052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3" y="3459163"/>
            <a:ext cx="184150" cy="322262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500">
              <a:ea typeface="MS PGothic" panose="020B0600070205080204" pitchFamily="34" charset="-128"/>
            </a:endParaRPr>
          </a:p>
        </p:txBody>
      </p:sp>
      <p:sp>
        <p:nvSpPr>
          <p:cNvPr id="154641" name="Text Box 18">
            <a:extLst>
              <a:ext uri="{FF2B5EF4-FFF2-40B4-BE49-F238E27FC236}">
                <a16:creationId xmlns:a16="http://schemas.microsoft.com/office/drawing/2014/main" id="{D6A0C37F-C5D9-4391-BD10-776A250C3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3811588"/>
            <a:ext cx="157162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350">
                <a:latin typeface="Times New Roman" charset="0"/>
              </a:rPr>
              <a:t>buffer available = B</a:t>
            </a:r>
          </a:p>
        </p:txBody>
      </p:sp>
      <p:sp>
        <p:nvSpPr>
          <p:cNvPr id="33810" name="Line 19">
            <a:extLst>
              <a:ext uri="{FF2B5EF4-FFF2-40B4-BE49-F238E27FC236}">
                <a16:creationId xmlns:a16="http://schemas.microsoft.com/office/drawing/2014/main" id="{0F75FE6C-0937-44B9-92DD-433465EEBC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61038" y="3630613"/>
            <a:ext cx="39687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11" name="Line 20">
            <a:extLst>
              <a:ext uri="{FF2B5EF4-FFF2-40B4-BE49-F238E27FC236}">
                <a16:creationId xmlns:a16="http://schemas.microsoft.com/office/drawing/2014/main" id="{B4A17809-05AE-47AC-810F-67C1C5111B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0125" y="3475038"/>
            <a:ext cx="265113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7430</TotalTime>
  <Words>2109</Words>
  <Application>Microsoft Office PowerPoint</Application>
  <PresentationFormat>On-screen Show (16:9)</PresentationFormat>
  <Paragraphs>469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Courier New</vt:lpstr>
      <vt:lpstr>Times New Roman</vt:lpstr>
      <vt:lpstr>Wingdings</vt:lpstr>
      <vt:lpstr>Network</vt:lpstr>
      <vt:lpstr>Unit 04.03.01 CS 5220:  COMPUTER COMMUNICATIONS</vt:lpstr>
      <vt:lpstr>UDP</vt:lpstr>
      <vt:lpstr>UDP Datagram</vt:lpstr>
      <vt:lpstr>UDP De-Multiplexing</vt:lpstr>
      <vt:lpstr>UDP Checksum Calculation</vt:lpstr>
      <vt:lpstr>TCP</vt:lpstr>
      <vt:lpstr>TCP Multiplexing</vt:lpstr>
      <vt:lpstr>Reliable Byte-Stream Service</vt:lpstr>
      <vt:lpstr>Flow Control</vt:lpstr>
      <vt:lpstr>PowerPoint Presentation</vt:lpstr>
      <vt:lpstr>TCP Header</vt:lpstr>
      <vt:lpstr>Unit 04.03.02 CS 5220:  COMPUTER COMMUNICATIONS</vt:lpstr>
      <vt:lpstr>TCP Connection Management</vt:lpstr>
      <vt:lpstr>TCP Header – Seq and Ack</vt:lpstr>
      <vt:lpstr>TCP Header – Control bits</vt:lpstr>
      <vt:lpstr>PowerPoint Presentation</vt:lpstr>
      <vt:lpstr>PowerPoint Presentation</vt:lpstr>
      <vt:lpstr>TCP Connection Closing</vt:lpstr>
      <vt:lpstr>Unit 04.03.03 CS 5220:  COMPUTER COMMUNICATIONS</vt:lpstr>
      <vt:lpstr>TCP Flow Control </vt:lpstr>
      <vt:lpstr>PowerPoint Presentation</vt:lpstr>
      <vt:lpstr>PowerPoint Presentation</vt:lpstr>
      <vt:lpstr>PowerPoint Presentation</vt:lpstr>
      <vt:lpstr>Sequence Number Wraparound</vt:lpstr>
      <vt:lpstr>Unit 04.03.04 CS 5220:  COMPUTER COMMUNICATIONS</vt:lpstr>
      <vt:lpstr>TCP Congestion Control</vt:lpstr>
      <vt:lpstr>Phases of Congestion Behavior</vt:lpstr>
      <vt:lpstr>Congestion Window</vt:lpstr>
      <vt:lpstr>Congestion Window (Cont.)</vt:lpstr>
      <vt:lpstr>TCP Congestion Control (1): Slow Start</vt:lpstr>
      <vt:lpstr>TCP Congestion Control (2):  Congestion Avoidance</vt:lpstr>
      <vt:lpstr>TCP Congestion Control (3):  Congestion</vt:lpstr>
      <vt:lpstr>Fast Retransmit &amp; Fast Recovery</vt:lpstr>
      <vt:lpstr>TCP Congestion Control:   Fast Retransmit &amp; Fast Recovery</vt:lpstr>
    </vt:vector>
  </TitlesOfParts>
  <Company>McGraw-Hill Higher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Nguyen Dang Loc</cp:lastModifiedBy>
  <cp:revision>475</cp:revision>
  <dcterms:created xsi:type="dcterms:W3CDTF">2003-04-11T22:55:48Z</dcterms:created>
  <dcterms:modified xsi:type="dcterms:W3CDTF">2021-08-14T01:42:35Z</dcterms:modified>
</cp:coreProperties>
</file>