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26" r:id="rId26"/>
    <p:sldId id="327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25" r:id="rId3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0" autoAdjust="0"/>
    <p:restoredTop sz="95181" autoAdjust="0"/>
  </p:normalViewPr>
  <p:slideViewPr>
    <p:cSldViewPr snapToGrid="0">
      <p:cViewPr varScale="1">
        <p:scale>
          <a:sx n="145" d="100"/>
          <a:sy n="145" d="100"/>
        </p:scale>
        <p:origin x="150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159B5A59-952D-4092-B2DF-8370BBCA3C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F75663BE-5DD9-47ED-AD35-89736F3236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5475F87E-2FE0-414A-A9E0-150C865DA6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D1EC35CC-2484-4C28-B443-A9D1EF926B0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0DB6840-504C-4B27-BF8A-E7EE83C4E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B5AC120D-54AF-4257-99A0-396F3FCEDA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F802C1B8-59EE-4C16-A80D-636BFE54EF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646BC47-186D-4ED9-AD47-DFBEE5FC3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C6AF6C0D-60B4-4F14-92CA-ED2CE01EF5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9E05E9AC-CF82-4B22-8944-24D453EE43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4C900678-AA62-44BA-B375-031AA10DD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A329BC9A-C327-4E87-BF89-905F4B9894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B275F74-9583-474A-944A-73A12C8C5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713763-2D57-4F90-99AC-669BC495386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1A65D4C-4726-4C15-AE00-5C9E0E843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26AC3C7-38DB-48F6-8297-75CE73A30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87">
            <a:extLst>
              <a:ext uri="{FF2B5EF4-FFF2-40B4-BE49-F238E27FC236}">
                <a16:creationId xmlns:a16="http://schemas.microsoft.com/office/drawing/2014/main" id="{66215DC2-7591-4F79-BF59-FDD5F54C0D8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27650" name="Shape 88">
            <a:extLst>
              <a:ext uri="{FF2B5EF4-FFF2-40B4-BE49-F238E27FC236}">
                <a16:creationId xmlns:a16="http://schemas.microsoft.com/office/drawing/2014/main" id="{CAD32532-5E88-42EA-95BD-195FD0664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95">
            <a:extLst>
              <a:ext uri="{FF2B5EF4-FFF2-40B4-BE49-F238E27FC236}">
                <a16:creationId xmlns:a16="http://schemas.microsoft.com/office/drawing/2014/main" id="{9011CF39-E862-4255-88D5-054C65AD1E4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29698" name="Shape 96">
            <a:extLst>
              <a:ext uri="{FF2B5EF4-FFF2-40B4-BE49-F238E27FC236}">
                <a16:creationId xmlns:a16="http://schemas.microsoft.com/office/drawing/2014/main" id="{8CF821EC-0C67-423E-8B78-F6927BA3FC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03">
            <a:extLst>
              <a:ext uri="{FF2B5EF4-FFF2-40B4-BE49-F238E27FC236}">
                <a16:creationId xmlns:a16="http://schemas.microsoft.com/office/drawing/2014/main" id="{74ADB2AA-1E27-4661-84FC-E4AC5BD03A5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0722" name="Shape 104">
            <a:extLst>
              <a:ext uri="{FF2B5EF4-FFF2-40B4-BE49-F238E27FC236}">
                <a16:creationId xmlns:a16="http://schemas.microsoft.com/office/drawing/2014/main" id="{5508747A-7475-426E-88BA-C0A9B2C33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109">
            <a:extLst>
              <a:ext uri="{FF2B5EF4-FFF2-40B4-BE49-F238E27FC236}">
                <a16:creationId xmlns:a16="http://schemas.microsoft.com/office/drawing/2014/main" id="{170FB78E-72A5-492C-8676-22F1D6F2146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2770" name="Shape 110">
            <a:extLst>
              <a:ext uri="{FF2B5EF4-FFF2-40B4-BE49-F238E27FC236}">
                <a16:creationId xmlns:a16="http://schemas.microsoft.com/office/drawing/2014/main" id="{BB6CB360-47AF-4104-B994-EE4876131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15">
            <a:extLst>
              <a:ext uri="{FF2B5EF4-FFF2-40B4-BE49-F238E27FC236}">
                <a16:creationId xmlns:a16="http://schemas.microsoft.com/office/drawing/2014/main" id="{EBD663FC-FF05-496A-A6AC-13C2E0277F1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4818" name="Shape 116">
            <a:extLst>
              <a:ext uri="{FF2B5EF4-FFF2-40B4-BE49-F238E27FC236}">
                <a16:creationId xmlns:a16="http://schemas.microsoft.com/office/drawing/2014/main" id="{179534EB-7D1C-4321-83FA-3476204B8D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139">
            <a:extLst>
              <a:ext uri="{FF2B5EF4-FFF2-40B4-BE49-F238E27FC236}">
                <a16:creationId xmlns:a16="http://schemas.microsoft.com/office/drawing/2014/main" id="{AE72F7B2-B954-43A6-83DC-F95CF23A5B3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36866" name="Shape 140">
            <a:extLst>
              <a:ext uri="{FF2B5EF4-FFF2-40B4-BE49-F238E27FC236}">
                <a16:creationId xmlns:a16="http://schemas.microsoft.com/office/drawing/2014/main" id="{EBDC984F-66F7-475A-B69A-F017A95A9F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07E2385D-819C-43A3-9744-BB218DFE2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0F572D-80A8-4AC1-B1EF-DEDBD74A5AD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9420B1A-97A4-4AAE-A9CD-6AEB8E297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E6A41A1-7189-421A-9D58-E12E5A692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6BFBF55-27A4-4E2A-A26B-0E9D5E50DC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A58190-F3D7-44A7-B05B-5452D40050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F12F9A0-DF4E-4524-BA9D-FCE2A8247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72DF73C-485C-4236-9BAF-6BCB680C9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8EC87C6-29B3-4462-AB43-F652D9FA6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9A35F-14D7-4D94-9F4B-5A6804A4D10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696F945-9605-40FA-A4D8-77DD724C9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8AF4FB9-3CA6-4033-9EFF-0A7F770CA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3A159353-4868-4AFE-9484-6AFCC2BD2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6F4276-5432-49EE-BEFE-6B62F6056FC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9FFF7C4-A435-40AA-9573-C21BFEDE2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180AC51-5587-4856-93EF-7CBE46D8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64891FFB-6F53-407B-9764-2F29EEDF73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BB038327-A471-408E-9FA8-7B2EED56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B22E4733-CFD4-4965-8754-815962D8C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9E662C-37DD-4697-A829-8DF162B48892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FC4E8162-9E14-4BE1-B84B-1F0394F86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8099C2-DBCE-4D0D-A406-6B01ADC41D2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6C2DED5-5C19-45C3-A237-5DB912EE5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AE351A-4634-4B09-8A32-E2B3E978A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38B65CDF-FF11-430A-8336-D190E097F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0C255A-674F-43D5-BCC5-2377155BB431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3F54F16-AA42-44A9-B6EF-6A565F826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703263"/>
            <a:ext cx="6172200" cy="347345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C68C6F3-AFF5-4EE9-97D4-A80D9301F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0" tIns="46150" rIns="92300" bIns="46150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FCC60D8-C544-4EBF-A9D0-441142B47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1F120C-407D-4550-B670-670D2124CCF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A502C3B-65C4-4DC7-9466-723152D05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E7AC4CF-4AC0-4B29-A365-089F8906A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23064310-A4E8-4650-B299-15250D9D4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F84C8-B67D-480A-BD6B-55D55E1C75A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8FE97A1-4685-445A-B3D3-0ECE5806E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1889053-F3C8-45AF-8BE4-DD6539CB1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9543B0CD-E5BF-4F67-A7B8-E37C10CBB2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7F9F6144-5BBF-45EC-9E8C-4ADB86A8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B6ABDCA-987F-4E89-9579-ED9AC8992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5B2A10-D1F5-48ED-BF0C-7089430F9DB0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8AAE3649-437F-4A8E-8AD3-EF957314A6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C1E390A5-9C2F-42E5-856D-058EB5543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452BA94A-6416-45F4-9B8D-25AB48C7C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05F660-E3DD-4885-A3B1-CC82512790D2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47FB8AE6-A26F-4F96-9FB9-B60799683A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EA8B85CB-6CC5-48B8-A437-E9FD13E81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47A30A38-EB6F-4C65-99EF-684A4B5FE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2A780C-EC50-4F70-A4B2-3BE7B648B1A7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AEEEC55E-2B12-43AB-81E9-E4CEE07A29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25D03D5F-0013-4C1B-B7C9-65BEE94B2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D184EC07-8319-49E4-A2CA-456D5B921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FF9CC7-D86E-471C-A9BF-10D03D5E0FCE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5B30C8C6-0D3D-4D48-9CB2-D71D1C5BD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447B6-FF1B-4B39-B714-A83FFF96D5E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9F3B352-BDA5-46C8-821F-F0080550F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356E235-EFDE-48C8-9020-61314BE1C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B3A031B4-B40F-40CE-B57E-778C825B9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D66EF-F01C-4D23-9D41-6DAE5204AA5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D3E3E18-225D-415C-B0F1-51EECFFFC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5CB20A5-508E-48F4-A7C6-C1048986A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63">
            <a:extLst>
              <a:ext uri="{FF2B5EF4-FFF2-40B4-BE49-F238E27FC236}">
                <a16:creationId xmlns:a16="http://schemas.microsoft.com/office/drawing/2014/main" id="{A87000A7-E0E0-4A46-B32C-DA94D856B2D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25602" name="Shape 64">
            <a:extLst>
              <a:ext uri="{FF2B5EF4-FFF2-40B4-BE49-F238E27FC236}">
                <a16:creationId xmlns:a16="http://schemas.microsoft.com/office/drawing/2014/main" id="{FE5C5F0F-D9BE-454B-A12F-4B878B8CD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0B135F67-8233-4C9F-8E85-94855C19AE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40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FDBDA2-4464-41B1-8419-ABDC856FC4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30684-752E-4513-9253-AC2DCB6FAB05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A71EC3-EB06-40FC-A956-73E95AB5E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D086CC-6CE2-4439-8634-FFBA250B0D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CAC38-DBF3-4108-9779-224FA5290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77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C84F65-1402-4D33-A535-BF1CF7D01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D14D5-272C-47AB-9BE9-7E680BA06B66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39049B-6C7C-4FD4-9654-AA20A5FDDF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84FE228-099F-4D3D-8363-6208E049E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A24C9-7584-42A8-8E57-F72B352B03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4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FA032-D568-4B92-9B28-16F73E58E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C881B-7458-4F38-A6F5-2D41F49E78E0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70E2E-AD8A-4C0A-9041-F65683B4D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787B8-2C12-4F1B-A102-85617A9CE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D832A-EE4A-42CF-99AF-5BA80B4A7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7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7E9AA8-C1D7-4531-BB5C-321C595C0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1AE50-083D-4C10-8AA7-C047E2BAD1E4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4AF3B-371D-4198-97F1-E45B5A8F3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000AAE8-3D25-453D-B1C7-C6304288A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D1CA1-D343-48BA-84E2-526B3ABCC9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66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>
            <a:extLst>
              <a:ext uri="{FF2B5EF4-FFF2-40B4-BE49-F238E27FC236}">
                <a16:creationId xmlns:a16="http://schemas.microsoft.com/office/drawing/2014/main" id="{53BFA3C5-E615-411E-B6CA-EA1F1F46CD7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8472488" y="4662488"/>
            <a:ext cx="549275" cy="393700"/>
          </a:xfrm>
        </p:spPr>
        <p:txBody>
          <a:bodyPr lIns="91425" tIns="91425" rIns="91425" bIns="91425" anchor="ctr">
            <a:noAutofit/>
          </a:bodyPr>
          <a:lstStyle>
            <a:lvl1pPr>
              <a:defRPr/>
            </a:lvl1pPr>
          </a:lstStyle>
          <a:p>
            <a:fld id="{D28DE761-225D-4F4E-B190-F3D020AB4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74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B6087-D921-494A-B2DA-2DC9601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B1B81-7A86-4E02-AC45-343DA502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C8CA1-293C-4974-A6C0-FA3A49B0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12DFE-1F42-4707-87CE-D39A6494F7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87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83CC5E-6AEA-42CE-A317-D17342915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9A0B-5B3F-43D6-97FD-3E4D10882B4F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E253D1-29A1-47E0-A195-1E99C0077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664FED-63AB-483D-BBF5-AA596977B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1F2D3-35A7-44F9-96AD-0ECEA59B0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8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705788-8776-42F7-9C89-3BA2A192E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85076-F847-4A1F-A27F-2F55C4A23353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A54512-144C-4C4C-846B-27990FCF3A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EC83035-71CA-424F-982F-62E862C1E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EF32B-BDE6-4E2E-9E0A-B2079192B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4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61191-F5A3-4F8C-BDF2-1B8662981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EF7FD-1276-4FC9-B44A-0EF5805054D5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8BB38-B54C-4FB3-9CD2-6B96B6C8CE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0C47008-4002-4C0C-840B-1C6843834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9273A-2F8F-458D-9AD0-BEC406672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1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5A6B1C7-B4F8-472F-94BF-1C66FF76D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C58BC-FCE8-4BBA-877E-5DFD726D9609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5F9D7D-7866-4220-A00D-684F5ED975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6A11380-C957-40C3-ABA9-2E7824A81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A07D5-5692-4023-AC14-FBC55E195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89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217B30-C23E-4BFD-96E0-A8FE4243C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8C0F-38F8-4B83-B653-9DC011A395B6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EB47F9-9FEE-48F2-A29D-BF81FD00EE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9296B54-D553-4383-839C-0C80F2D04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092BD-2B50-43A0-AA01-BEFC8C93AE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802DA7F-9C56-461A-8C4F-B6237EAE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94FCC-71AF-49CB-9211-ABF575A733D8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7B74C99-A710-4900-9AE5-E4F741F4F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E540A6-66D9-4647-A8D0-8CEC10D30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765BC-F652-4010-B15D-7C00AD9A5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7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4DB001-1250-4593-B748-0BD94787A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EAB5D-BA56-476A-BF10-499B2BBC194D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1EAE92-DFE5-4856-BDFD-418CAB1FE0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7418D69-1D58-404A-9BA0-A7EFA985F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6C52A-06CD-4D7E-BF13-3A563CB9C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3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4821C9-A7F7-4713-BF92-4E77B4F26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F5643-E26D-4CD7-AE74-90B78B165013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9232AD-A3E1-4046-A08A-73B00EC6D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6FC0479-7463-4A5F-AA47-1133BB6DE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14934-7C33-440F-BA0E-D4EA4775B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9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EDAA8985-656D-44F1-B463-222982671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1F36AE-206D-4567-8D49-10AFEE46F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8FB3A3F-EA22-43F8-9E00-136AFE592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656077EB-813E-47DB-8095-A46E584352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51844B13-9D6F-4C55-9A6B-8789489B625E}" type="datetime1">
              <a:rPr lang="en-US"/>
              <a:pPr>
                <a:defRPr/>
              </a:pPr>
              <a:t>8/14/2021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50C71511-9AFF-427A-BC64-BBAD1A81AD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1FB638B3-7DB0-4160-B133-AE119A8CB3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27D2177D-8F97-4403-87C7-F87F9312E1C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F05476C9-BB53-406D-AFDE-AA26BF0F30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FB6DA433-6550-4751-A272-D4070C7A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70BEE31D-CECE-4CA3-AA91-C0CF87A1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4117D9C5-C37E-4A46-AEAA-4954F3624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E23C403B-ADF0-43DF-8EF7-5F49916FC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E33E50B9-2DB0-4F30-81E5-5D20EE0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96265DC1-59AB-406F-A609-78159B196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47F46A06-1DB4-4D7F-B050-47A061813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BB5F0903-376A-478D-871D-3D60A034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DF882A38-2BFA-4E14-9932-16A0C987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14C95419-A8FB-4C63-B369-D1385433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FC2C2515-7AE2-465E-AF43-E352E1AB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085B74C1-05B6-4CB6-AEA5-2E514135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EAEF297B-C59D-4166-B7F3-12BBF493B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56C6E7C5-A6D3-4E19-A4C1-8ED1C36D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9810C857-CAC0-409C-ADA8-EF857F38C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806991F6-B726-499D-AC56-6011F8B4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C68DEA43-AC6A-4F01-912B-9EEC21168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60E437B8-8C07-4556-B46A-71A1C3D51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E5D18740-20F7-4D85-9C37-534E76627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8324EFA4-3B76-44FF-83F0-52496095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2EECBF58-13B9-4B5F-A232-BCE336E4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4F0B04D-891A-4BA3-A70C-2BAADC2A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63E9ECBB-3C99-4EB5-B0A6-B7FBC78B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8D3BA483-A759-4A1C-A47F-8AAE8A6A3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967B700A-D0FD-4A26-B55D-5FE712E76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38C397F-D53A-433D-BC23-C690EEDF7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42D99E28-212C-452E-93A7-F4D3B2429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0AD16C1F-B1A9-4DAB-B4EB-B74E9E7E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02410017-01B8-40FB-9DB3-E5476C3F7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FF1D3519-05D9-44CD-9BF6-450C2A1B1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864B8957-E857-4BE5-B40F-A220C827B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  <p:sldLayoutId id="2147484628" r:id="rId13"/>
    <p:sldLayoutId id="2147484630" r:id="rId14"/>
    <p:sldLayoutId id="214748463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8BBFC37-1B11-453D-BEE8-18BBE48BDD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04.04.01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D4DA1F3B-24A0-456B-8963-2D407228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3054D5DF-ED71-45ED-960A-370FAD5328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Mobile IP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8" name="Rectangle 4">
            <a:extLst>
              <a:ext uri="{FF2B5EF4-FFF2-40B4-BE49-F238E27FC236}">
                <a16:creationId xmlns:a16="http://schemas.microsoft.com/office/drawing/2014/main" id="{AEED80AC-8A6F-42ED-BF8E-8D0313493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625"/>
              <a:t>Example:  Shortest Paths from S</a:t>
            </a:r>
          </a:p>
        </p:txBody>
      </p:sp>
      <p:sp>
        <p:nvSpPr>
          <p:cNvPr id="21506" name="Rectangle 194">
            <a:extLst>
              <a:ext uri="{FF2B5EF4-FFF2-40B4-BE49-F238E27FC236}">
                <a16:creationId xmlns:a16="http://schemas.microsoft.com/office/drawing/2014/main" id="{D1969261-7E95-4381-A4F7-FF062397E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46738" y="3301999"/>
            <a:ext cx="3060700" cy="13160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Spanning tree of shortest paths to node S and parent ports are shown in </a:t>
            </a:r>
            <a:r>
              <a:rPr lang="en-US" altLang="en-US" sz="2000">
                <a:solidFill>
                  <a:srgbClr val="FF0000"/>
                </a:solidFill>
              </a:rPr>
              <a:t>red</a:t>
            </a:r>
          </a:p>
        </p:txBody>
      </p:sp>
      <p:grpSp>
        <p:nvGrpSpPr>
          <p:cNvPr id="21507" name="Group 193">
            <a:extLst>
              <a:ext uri="{FF2B5EF4-FFF2-40B4-BE49-F238E27FC236}">
                <a16:creationId xmlns:a16="http://schemas.microsoft.com/office/drawing/2014/main" id="{590AB2CC-B991-4EEB-ABDA-3829CC149CD6}"/>
              </a:ext>
            </a:extLst>
          </p:cNvPr>
          <p:cNvGrpSpPr>
            <a:grpSpLocks/>
          </p:cNvGrpSpPr>
          <p:nvPr/>
        </p:nvGrpSpPr>
        <p:grpSpPr bwMode="auto">
          <a:xfrm>
            <a:off x="1123950" y="1135063"/>
            <a:ext cx="4422775" cy="3201987"/>
            <a:chOff x="993" y="1123"/>
            <a:chExt cx="3715" cy="2689"/>
          </a:xfrm>
        </p:grpSpPr>
        <p:sp>
          <p:nvSpPr>
            <p:cNvPr id="21508" name="Line 94">
              <a:extLst>
                <a:ext uri="{FF2B5EF4-FFF2-40B4-BE49-F238E27FC236}">
                  <a16:creationId xmlns:a16="http://schemas.microsoft.com/office/drawing/2014/main" id="{3D5FD816-F7DF-4C9F-B323-0D135CC68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8" y="1437"/>
              <a:ext cx="104" cy="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95">
              <a:extLst>
                <a:ext uri="{FF2B5EF4-FFF2-40B4-BE49-F238E27FC236}">
                  <a16:creationId xmlns:a16="http://schemas.microsoft.com/office/drawing/2014/main" id="{3275FF09-4BB0-4E64-8435-28D080BC7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5" y="1265"/>
              <a:ext cx="172" cy="1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640" name="Line 96">
              <a:extLst>
                <a:ext uri="{FF2B5EF4-FFF2-40B4-BE49-F238E27FC236}">
                  <a16:creationId xmlns:a16="http://schemas.microsoft.com/office/drawing/2014/main" id="{8E5DCD73-68E4-48B5-A876-69C2C3624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2" y="1578"/>
              <a:ext cx="707" cy="3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11" name="Oval 97">
              <a:extLst>
                <a:ext uri="{FF2B5EF4-FFF2-40B4-BE49-F238E27FC236}">
                  <a16:creationId xmlns:a16="http://schemas.microsoft.com/office/drawing/2014/main" id="{5E93BAA4-E7E7-4505-AF9B-0AC82768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80"/>
              <a:ext cx="201" cy="228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512" name="Group 190">
              <a:extLst>
                <a:ext uri="{FF2B5EF4-FFF2-40B4-BE49-F238E27FC236}">
                  <a16:creationId xmlns:a16="http://schemas.microsoft.com/office/drawing/2014/main" id="{5BE37D67-2CFC-4A46-8880-75818B775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" y="1123"/>
              <a:ext cx="3715" cy="2689"/>
              <a:chOff x="993" y="1123"/>
              <a:chExt cx="3715" cy="2689"/>
            </a:xfrm>
          </p:grpSpPr>
          <p:sp>
            <p:nvSpPr>
              <p:cNvPr id="21517" name="Oval 99">
                <a:extLst>
                  <a:ext uri="{FF2B5EF4-FFF2-40B4-BE49-F238E27FC236}">
                    <a16:creationId xmlns:a16="http://schemas.microsoft.com/office/drawing/2014/main" id="{5B8F23F6-27A8-470C-AE23-1429C78C1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2364"/>
                <a:ext cx="201" cy="229"/>
              </a:xfrm>
              <a:prstGeom prst="ellipse">
                <a:avLst/>
              </a:prstGeom>
              <a:solidFill>
                <a:srgbClr val="FF99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18" name="Oval 100">
                <a:extLst>
                  <a:ext uri="{FF2B5EF4-FFF2-40B4-BE49-F238E27FC236}">
                    <a16:creationId xmlns:a16="http://schemas.microsoft.com/office/drawing/2014/main" id="{C1A35085-82A2-4993-BA0E-E3CA52632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" y="1883"/>
                <a:ext cx="201" cy="230"/>
              </a:xfrm>
              <a:prstGeom prst="ellipse">
                <a:avLst/>
              </a:prstGeom>
              <a:solidFill>
                <a:srgbClr val="FF99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19" name="Oval 101">
                <a:extLst>
                  <a:ext uri="{FF2B5EF4-FFF2-40B4-BE49-F238E27FC236}">
                    <a16:creationId xmlns:a16="http://schemas.microsoft.com/office/drawing/2014/main" id="{B86B8366-5F6C-4098-904E-A373F0BAD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617"/>
                <a:ext cx="202" cy="228"/>
              </a:xfrm>
              <a:prstGeom prst="ellipse">
                <a:avLst/>
              </a:prstGeom>
              <a:solidFill>
                <a:srgbClr val="FF99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0" name="Oval 102">
                <a:extLst>
                  <a:ext uri="{FF2B5EF4-FFF2-40B4-BE49-F238E27FC236}">
                    <a16:creationId xmlns:a16="http://schemas.microsoft.com/office/drawing/2014/main" id="{9EEAEFD3-506E-4512-8384-5344C6EDD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2124"/>
                <a:ext cx="202" cy="229"/>
              </a:xfrm>
              <a:prstGeom prst="ellipse">
                <a:avLst/>
              </a:prstGeom>
              <a:solidFill>
                <a:srgbClr val="FF99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1" name="Oval 103">
                <a:extLst>
                  <a:ext uri="{FF2B5EF4-FFF2-40B4-BE49-F238E27FC236}">
                    <a16:creationId xmlns:a16="http://schemas.microsoft.com/office/drawing/2014/main" id="{81C7FC73-7324-4170-9AF8-E92796D25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253"/>
                <a:ext cx="201" cy="229"/>
              </a:xfrm>
              <a:prstGeom prst="ellipse">
                <a:avLst/>
              </a:prstGeom>
              <a:solidFill>
                <a:srgbClr val="FF99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2" name="Oval 104">
                <a:extLst>
                  <a:ext uri="{FF2B5EF4-FFF2-40B4-BE49-F238E27FC236}">
                    <a16:creationId xmlns:a16="http://schemas.microsoft.com/office/drawing/2014/main" id="{BB45FEA7-9254-4615-99B7-AF2AF8DC6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6" y="3046"/>
                <a:ext cx="201" cy="228"/>
              </a:xfrm>
              <a:prstGeom prst="ellipse">
                <a:avLst/>
              </a:prstGeom>
              <a:solidFill>
                <a:srgbClr val="FF99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649" name="Line 105">
                <a:extLst>
                  <a:ext uri="{FF2B5EF4-FFF2-40B4-BE49-F238E27FC236}">
                    <a16:creationId xmlns:a16="http://schemas.microsoft.com/office/drawing/2014/main" id="{3D4FD948-F6C5-4F6C-8DD6-CE89FD3BA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49" y="1842"/>
                <a:ext cx="76" cy="5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260650" name="Line 106">
                <a:extLst>
                  <a:ext uri="{FF2B5EF4-FFF2-40B4-BE49-F238E27FC236}">
                    <a16:creationId xmlns:a16="http://schemas.microsoft.com/office/drawing/2014/main" id="{84BA4068-FDEF-4736-8557-8192CDDCF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6" y="2068"/>
                <a:ext cx="768" cy="36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260651" name="Line 107">
                <a:extLst>
                  <a:ext uri="{FF2B5EF4-FFF2-40B4-BE49-F238E27FC236}">
                    <a16:creationId xmlns:a16="http://schemas.microsoft.com/office/drawing/2014/main" id="{A3124E9F-7021-49D8-8BDC-67029F354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576"/>
                <a:ext cx="396" cy="449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526" name="Line 108">
                <a:extLst>
                  <a:ext uri="{FF2B5EF4-FFF2-40B4-BE49-F238E27FC236}">
                    <a16:creationId xmlns:a16="http://schemas.microsoft.com/office/drawing/2014/main" id="{084890BE-FD9D-477B-98E3-88C416B87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8" y="3150"/>
                <a:ext cx="495" cy="1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53" name="Line 109">
                <a:extLst>
                  <a:ext uri="{FF2B5EF4-FFF2-40B4-BE49-F238E27FC236}">
                    <a16:creationId xmlns:a16="http://schemas.microsoft.com/office/drawing/2014/main" id="{16103662-0552-4769-8E6B-2E1E00A6A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3097"/>
                <a:ext cx="768" cy="8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528" name="Oval 110">
                <a:extLst>
                  <a:ext uri="{FF2B5EF4-FFF2-40B4-BE49-F238E27FC236}">
                    <a16:creationId xmlns:a16="http://schemas.microsoft.com/office/drawing/2014/main" id="{ADED20D0-9C6C-4F5D-A634-93357DB4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390"/>
                <a:ext cx="202" cy="228"/>
              </a:xfrm>
              <a:prstGeom prst="ellipse">
                <a:avLst/>
              </a:prstGeom>
              <a:solidFill>
                <a:srgbClr val="FF99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9" name="Rectangle 111">
                <a:extLst>
                  <a:ext uri="{FF2B5EF4-FFF2-40B4-BE49-F238E27FC236}">
                    <a16:creationId xmlns:a16="http://schemas.microsoft.com/office/drawing/2014/main" id="{99F75AC4-A03C-4187-B1C4-9F44A3A0D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" y="2578"/>
                <a:ext cx="121" cy="12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656" name="Line 112">
                <a:extLst>
                  <a:ext uri="{FF2B5EF4-FFF2-40B4-BE49-F238E27FC236}">
                    <a16:creationId xmlns:a16="http://schemas.microsoft.com/office/drawing/2014/main" id="{3AAF33E3-B46E-4A93-A80D-FD1F3234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9" y="2521"/>
                <a:ext cx="515" cy="1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531" name="Line 113">
                <a:extLst>
                  <a:ext uri="{FF2B5EF4-FFF2-40B4-BE49-F238E27FC236}">
                    <a16:creationId xmlns:a16="http://schemas.microsoft.com/office/drawing/2014/main" id="{43225DDA-51CF-4611-8FC0-DBADA22B5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721"/>
                <a:ext cx="845" cy="2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59" name="Line 115">
                <a:extLst>
                  <a:ext uri="{FF2B5EF4-FFF2-40B4-BE49-F238E27FC236}">
                    <a16:creationId xmlns:a16="http://schemas.microsoft.com/office/drawing/2014/main" id="{6B780F0A-CD28-40D0-B220-EFA38C7C0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6" y="2103"/>
                <a:ext cx="464" cy="9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533" name="Line 116">
                <a:extLst>
                  <a:ext uri="{FF2B5EF4-FFF2-40B4-BE49-F238E27FC236}">
                    <a16:creationId xmlns:a16="http://schemas.microsoft.com/office/drawing/2014/main" id="{341274A4-48CB-4FA5-B800-5BC948D7A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7" y="1612"/>
                <a:ext cx="335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Line 117">
                <a:extLst>
                  <a:ext uri="{FF2B5EF4-FFF2-40B4-BE49-F238E27FC236}">
                    <a16:creationId xmlns:a16="http://schemas.microsoft.com/office/drawing/2014/main" id="{43DEBB49-B37B-4C5B-A09B-42B07DDF9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6" y="1450"/>
                <a:ext cx="1765" cy="1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Rectangle 118">
                <a:extLst>
                  <a:ext uri="{FF2B5EF4-FFF2-40B4-BE49-F238E27FC236}">
                    <a16:creationId xmlns:a16="http://schemas.microsoft.com/office/drawing/2014/main" id="{84525126-26B6-4FC4-A050-9B453AF0B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1306"/>
                <a:ext cx="121" cy="1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6" name="Rectangle 119">
                <a:extLst>
                  <a:ext uri="{FF2B5EF4-FFF2-40B4-BE49-F238E27FC236}">
                    <a16:creationId xmlns:a16="http://schemas.microsoft.com/office/drawing/2014/main" id="{CBDA0EE5-897B-4369-ACCF-88E90CF3F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6"/>
                <a:ext cx="122" cy="1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7" name="Rectangle 120">
                <a:extLst>
                  <a:ext uri="{FF2B5EF4-FFF2-40B4-BE49-F238E27FC236}">
                    <a16:creationId xmlns:a16="http://schemas.microsoft.com/office/drawing/2014/main" id="{B5B873CC-8BFC-4B1D-B74D-ED743AE26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057"/>
                <a:ext cx="122" cy="1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8" name="Rectangle 121">
                <a:extLst>
                  <a:ext uri="{FF2B5EF4-FFF2-40B4-BE49-F238E27FC236}">
                    <a16:creationId xmlns:a16="http://schemas.microsoft.com/office/drawing/2014/main" id="{740F83EE-FB92-4927-A57F-40B4599B8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387"/>
                <a:ext cx="122" cy="1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9" name="Rectangle 122">
                <a:extLst>
                  <a:ext uri="{FF2B5EF4-FFF2-40B4-BE49-F238E27FC236}">
                    <a16:creationId xmlns:a16="http://schemas.microsoft.com/office/drawing/2014/main" id="{F7B6930F-FFB5-46B4-B2C7-72AD21EC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3539"/>
                <a:ext cx="121" cy="1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0" name="Line 123">
                <a:extLst>
                  <a:ext uri="{FF2B5EF4-FFF2-40B4-BE49-F238E27FC236}">
                    <a16:creationId xmlns:a16="http://schemas.microsoft.com/office/drawing/2014/main" id="{85B20C5E-FCC3-410E-8866-BE9797C87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8" y="3444"/>
                <a:ext cx="194" cy="1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68" name="Rectangle 124">
                <a:extLst>
                  <a:ext uri="{FF2B5EF4-FFF2-40B4-BE49-F238E27FC236}">
                    <a16:creationId xmlns:a16="http://schemas.microsoft.com/office/drawing/2014/main" id="{A0D9DAE9-9C44-4E95-AEF9-3338C1E63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" y="2364"/>
                <a:ext cx="103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69" name="Rectangle 125">
                <a:extLst>
                  <a:ext uri="{FF2B5EF4-FFF2-40B4-BE49-F238E27FC236}">
                    <a16:creationId xmlns:a16="http://schemas.microsoft.com/office/drawing/2014/main" id="{582727C4-2535-4C15-A72B-A61CB0843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1123"/>
                <a:ext cx="20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G1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70" name="Rectangle 126">
                <a:extLst>
                  <a:ext uri="{FF2B5EF4-FFF2-40B4-BE49-F238E27FC236}">
                    <a16:creationId xmlns:a16="http://schemas.microsoft.com/office/drawing/2014/main" id="{5D63EE1C-85AD-419F-B3BC-3113F0FCD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1132"/>
                <a:ext cx="20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G1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71" name="Rectangle 127">
                <a:extLst>
                  <a:ext uri="{FF2B5EF4-FFF2-40B4-BE49-F238E27FC236}">
                    <a16:creationId xmlns:a16="http://schemas.microsoft.com/office/drawing/2014/main" id="{69C66A9B-49AB-490A-BDEB-949E11BAF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2" y="2014"/>
                <a:ext cx="20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G1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72" name="Rectangle 128">
                <a:extLst>
                  <a:ext uri="{FF2B5EF4-FFF2-40B4-BE49-F238E27FC236}">
                    <a16:creationId xmlns:a16="http://schemas.microsoft.com/office/drawing/2014/main" id="{8B599001-65F7-4B7F-9B08-33483440D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2384"/>
                <a:ext cx="20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G1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73" name="Rectangle 129">
                <a:extLst>
                  <a:ext uri="{FF2B5EF4-FFF2-40B4-BE49-F238E27FC236}">
                    <a16:creationId xmlns:a16="http://schemas.microsoft.com/office/drawing/2014/main" id="{6C44433F-5B70-4134-9223-FE2B2C85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3516"/>
                <a:ext cx="20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G3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21547" name="Rectangle 130">
                <a:extLst>
                  <a:ext uri="{FF2B5EF4-FFF2-40B4-BE49-F238E27FC236}">
                    <a16:creationId xmlns:a16="http://schemas.microsoft.com/office/drawing/2014/main" id="{78CFF4CB-6AD2-48AC-A6B4-62242B9BD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336"/>
                <a:ext cx="275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675" name="Rectangle 131">
                <a:extLst>
                  <a:ext uri="{FF2B5EF4-FFF2-40B4-BE49-F238E27FC236}">
                    <a16:creationId xmlns:a16="http://schemas.microsoft.com/office/drawing/2014/main" id="{C4E10969-6414-4B4A-B5AD-460BCE7DC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" y="2394"/>
                <a:ext cx="8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76" name="Rectangle 132">
                <a:extLst>
                  <a:ext uri="{FF2B5EF4-FFF2-40B4-BE49-F238E27FC236}">
                    <a16:creationId xmlns:a16="http://schemas.microsoft.com/office/drawing/2014/main" id="{16421092-9BE8-4784-BCCF-6B1D10E3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1643"/>
                <a:ext cx="8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21550" name="Rectangle 133">
                <a:extLst>
                  <a:ext uri="{FF2B5EF4-FFF2-40B4-BE49-F238E27FC236}">
                    <a16:creationId xmlns:a16="http://schemas.microsoft.com/office/drawing/2014/main" id="{D0E379E7-A095-4851-A85A-0C76A1667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3238"/>
                <a:ext cx="27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678" name="Rectangle 134">
                <a:extLst>
                  <a:ext uri="{FF2B5EF4-FFF2-40B4-BE49-F238E27FC236}">
                    <a16:creationId xmlns:a16="http://schemas.microsoft.com/office/drawing/2014/main" id="{E06B7B64-26E1-44AA-9ADD-D8A83FA56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3295"/>
                <a:ext cx="8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79" name="Rectangle 135">
                <a:extLst>
                  <a:ext uri="{FF2B5EF4-FFF2-40B4-BE49-F238E27FC236}">
                    <a16:creationId xmlns:a16="http://schemas.microsoft.com/office/drawing/2014/main" id="{454E57EF-9E32-4CFD-AD81-2B0A36D8B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2" y="2995"/>
                <a:ext cx="8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80" name="Rectangle 136">
                <a:extLst>
                  <a:ext uri="{FF2B5EF4-FFF2-40B4-BE49-F238E27FC236}">
                    <a16:creationId xmlns:a16="http://schemas.microsoft.com/office/drawing/2014/main" id="{B58B8AD9-63FD-4325-BD90-A914A3917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1924"/>
                <a:ext cx="8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21554" name="Rectangle 137">
                <a:extLst>
                  <a:ext uri="{FF2B5EF4-FFF2-40B4-BE49-F238E27FC236}">
                    <a16:creationId xmlns:a16="http://schemas.microsoft.com/office/drawing/2014/main" id="{CD7FFAB2-B3C0-4B57-BE8A-72D6E2E67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3027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682" name="Rectangle 138">
                <a:extLst>
                  <a:ext uri="{FF2B5EF4-FFF2-40B4-BE49-F238E27FC236}">
                    <a16:creationId xmlns:a16="http://schemas.microsoft.com/office/drawing/2014/main" id="{8D0F0D3E-7E26-4B15-AA1E-78642CD12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3085"/>
                <a:ext cx="8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6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83" name="Rectangle 139">
                <a:extLst>
                  <a:ext uri="{FF2B5EF4-FFF2-40B4-BE49-F238E27FC236}">
                    <a16:creationId xmlns:a16="http://schemas.microsoft.com/office/drawing/2014/main" id="{8DADF2D2-EFC5-4C98-B609-DC18EBFDF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1423"/>
                <a:ext cx="8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7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84" name="Rectangle 140">
                <a:extLst>
                  <a:ext uri="{FF2B5EF4-FFF2-40B4-BE49-F238E27FC236}">
                    <a16:creationId xmlns:a16="http://schemas.microsoft.com/office/drawing/2014/main" id="{8163A772-81C0-47B5-ACA2-3895B7D0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2154"/>
                <a:ext cx="8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8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85" name="Rectangle 141">
                <a:extLst>
                  <a:ext uri="{FF2B5EF4-FFF2-40B4-BE49-F238E27FC236}">
                    <a16:creationId xmlns:a16="http://schemas.microsoft.com/office/drawing/2014/main" id="{75AC190A-ED9B-4056-8442-ABDB67FE3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348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 b="1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  <a:endParaRPr lang="en-US" altLang="en-US" sz="1350" b="1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260686" name="Rectangle 142">
                <a:extLst>
                  <a:ext uri="{FF2B5EF4-FFF2-40B4-BE49-F238E27FC236}">
                    <a16:creationId xmlns:a16="http://schemas.microsoft.com/office/drawing/2014/main" id="{8B71C0CA-C86B-4087-B7BF-F6776EAB2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218"/>
                <a:ext cx="71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87" name="Rectangle 143">
                <a:extLst>
                  <a:ext uri="{FF2B5EF4-FFF2-40B4-BE49-F238E27FC236}">
                    <a16:creationId xmlns:a16="http://schemas.microsoft.com/office/drawing/2014/main" id="{703B4A70-3A3B-41A4-807D-FAD978CD6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2428"/>
                <a:ext cx="7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88" name="Rectangle 144">
                <a:extLst>
                  <a:ext uri="{FF2B5EF4-FFF2-40B4-BE49-F238E27FC236}">
                    <a16:creationId xmlns:a16="http://schemas.microsoft.com/office/drawing/2014/main" id="{0F2659B7-5654-4FC9-B08D-CC56ECFE2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648"/>
                <a:ext cx="7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89" name="Rectangle 145">
                <a:extLst>
                  <a:ext uri="{FF2B5EF4-FFF2-40B4-BE49-F238E27FC236}">
                    <a16:creationId xmlns:a16="http://schemas.microsoft.com/office/drawing/2014/main" id="{001D5FBF-27E0-4668-813F-24159FC86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2639"/>
                <a:ext cx="7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5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90" name="Rectangle 146">
                <a:extLst>
                  <a:ext uri="{FF2B5EF4-FFF2-40B4-BE49-F238E27FC236}">
                    <a16:creationId xmlns:a16="http://schemas.microsoft.com/office/drawing/2014/main" id="{31B0B282-8CF0-4100-906B-0ED8C5CBB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1867"/>
                <a:ext cx="7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 b="1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  <a:endParaRPr lang="en-US" altLang="en-US" sz="1350" b="1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260691" name="Rectangle 147">
                <a:extLst>
                  <a:ext uri="{FF2B5EF4-FFF2-40B4-BE49-F238E27FC236}">
                    <a16:creationId xmlns:a16="http://schemas.microsoft.com/office/drawing/2014/main" id="{373EC323-CED3-4124-AF82-7B9863146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1554"/>
                <a:ext cx="7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92" name="Rectangle 148">
                <a:extLst>
                  <a:ext uri="{FF2B5EF4-FFF2-40B4-BE49-F238E27FC236}">
                    <a16:creationId xmlns:a16="http://schemas.microsoft.com/office/drawing/2014/main" id="{6FDB92B3-FDAC-4F80-81DB-ED127521C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2" y="1476"/>
                <a:ext cx="7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21566" name="Rectangle 149">
                <a:extLst>
                  <a:ext uri="{FF2B5EF4-FFF2-40B4-BE49-F238E27FC236}">
                    <a16:creationId xmlns:a16="http://schemas.microsoft.com/office/drawing/2014/main" id="{4227663B-C373-46E1-9F1B-B790C2ED0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1679"/>
                <a:ext cx="262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694" name="Rectangle 150">
                <a:extLst>
                  <a:ext uri="{FF2B5EF4-FFF2-40B4-BE49-F238E27FC236}">
                    <a16:creationId xmlns:a16="http://schemas.microsoft.com/office/drawing/2014/main" id="{0CB1A564-3FF5-4363-8D45-CFAE10766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1738"/>
                <a:ext cx="71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95" name="Rectangle 151">
                <a:extLst>
                  <a:ext uri="{FF2B5EF4-FFF2-40B4-BE49-F238E27FC236}">
                    <a16:creationId xmlns:a16="http://schemas.microsoft.com/office/drawing/2014/main" id="{FAD3764C-B79C-4D92-85EE-5752CCCC0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807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96" name="Rectangle 152">
                <a:extLst>
                  <a:ext uri="{FF2B5EF4-FFF2-40B4-BE49-F238E27FC236}">
                    <a16:creationId xmlns:a16="http://schemas.microsoft.com/office/drawing/2014/main" id="{6DB2A18B-786A-4573-9B66-F3890F21D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738"/>
                <a:ext cx="71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97" name="Rectangle 153">
                <a:extLst>
                  <a:ext uri="{FF2B5EF4-FFF2-40B4-BE49-F238E27FC236}">
                    <a16:creationId xmlns:a16="http://schemas.microsoft.com/office/drawing/2014/main" id="{58849E24-D75A-45F3-B43C-B3B50E10F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027"/>
                <a:ext cx="7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98" name="Rectangle 154">
                <a:extLst>
                  <a:ext uri="{FF2B5EF4-FFF2-40B4-BE49-F238E27FC236}">
                    <a16:creationId xmlns:a16="http://schemas.microsoft.com/office/drawing/2014/main" id="{EBF5F44E-C6D6-4AD4-9B0F-355ADDCC6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" y="2178"/>
                <a:ext cx="7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699" name="Rectangle 155">
                <a:extLst>
                  <a:ext uri="{FF2B5EF4-FFF2-40B4-BE49-F238E27FC236}">
                    <a16:creationId xmlns:a16="http://schemas.microsoft.com/office/drawing/2014/main" id="{6893D5B6-F48A-4E49-9C11-28B53265D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971"/>
                <a:ext cx="7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 b="1" dirty="0">
                    <a:solidFill>
                      <a:srgbClr val="FF0000"/>
                    </a:solidFill>
                    <a:latin typeface="Arial" charset="0"/>
                  </a:rPr>
                  <a:t>5</a:t>
                </a:r>
              </a:p>
            </p:txBody>
          </p:sp>
          <p:sp>
            <p:nvSpPr>
              <p:cNvPr id="21573" name="Rectangle 156">
                <a:extLst>
                  <a:ext uri="{FF2B5EF4-FFF2-40B4-BE49-F238E27FC236}">
                    <a16:creationId xmlns:a16="http://schemas.microsoft.com/office/drawing/2014/main" id="{B7BADDAE-3719-4EB9-9905-B2544E96F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3041"/>
                <a:ext cx="26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701" name="Rectangle 157">
                <a:extLst>
                  <a:ext uri="{FF2B5EF4-FFF2-40B4-BE49-F238E27FC236}">
                    <a16:creationId xmlns:a16="http://schemas.microsoft.com/office/drawing/2014/main" id="{AAF67756-4AC9-4186-ADA6-187F1741E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7" y="3099"/>
                <a:ext cx="7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 b="1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21575" name="Rectangle 158">
                <a:extLst>
                  <a:ext uri="{FF2B5EF4-FFF2-40B4-BE49-F238E27FC236}">
                    <a16:creationId xmlns:a16="http://schemas.microsoft.com/office/drawing/2014/main" id="{F4D6E4FD-3FBE-46E8-8442-2C2C35750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3091"/>
                <a:ext cx="26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703" name="Rectangle 159">
                <a:extLst>
                  <a:ext uri="{FF2B5EF4-FFF2-40B4-BE49-F238E27FC236}">
                    <a16:creationId xmlns:a16="http://schemas.microsoft.com/office/drawing/2014/main" id="{A81C958A-2603-491C-8D37-116394B67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3149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21577" name="Rectangle 160">
                <a:extLst>
                  <a:ext uri="{FF2B5EF4-FFF2-40B4-BE49-F238E27FC236}">
                    <a16:creationId xmlns:a16="http://schemas.microsoft.com/office/drawing/2014/main" id="{34686608-52A7-4506-A2E7-ECA23C338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411"/>
                <a:ext cx="26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705" name="Rectangle 161">
                <a:extLst>
                  <a:ext uri="{FF2B5EF4-FFF2-40B4-BE49-F238E27FC236}">
                    <a16:creationId xmlns:a16="http://schemas.microsoft.com/office/drawing/2014/main" id="{638CD61B-58F8-4740-9524-82D01BA7D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469"/>
                <a:ext cx="71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06" name="Rectangle 162">
                <a:extLst>
                  <a:ext uri="{FF2B5EF4-FFF2-40B4-BE49-F238E27FC236}">
                    <a16:creationId xmlns:a16="http://schemas.microsoft.com/office/drawing/2014/main" id="{299D518C-931F-4D8E-8551-FF35D9BBE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3179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07" name="Rectangle 163">
                <a:extLst>
                  <a:ext uri="{FF2B5EF4-FFF2-40B4-BE49-F238E27FC236}">
                    <a16:creationId xmlns:a16="http://schemas.microsoft.com/office/drawing/2014/main" id="{0898FE70-BEC7-4BF1-85C7-EDA92958B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2963"/>
                <a:ext cx="7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 b="1" dirty="0">
                    <a:solidFill>
                      <a:srgbClr val="FF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21581" name="Rectangle 164">
                <a:extLst>
                  <a:ext uri="{FF2B5EF4-FFF2-40B4-BE49-F238E27FC236}">
                    <a16:creationId xmlns:a16="http://schemas.microsoft.com/office/drawing/2014/main" id="{7EB2E827-CFD2-4729-AC18-ECCB1A88E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" y="3050"/>
                <a:ext cx="26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709" name="Rectangle 165">
                <a:extLst>
                  <a:ext uri="{FF2B5EF4-FFF2-40B4-BE49-F238E27FC236}">
                    <a16:creationId xmlns:a16="http://schemas.microsoft.com/office/drawing/2014/main" id="{9E71E26F-BC3B-45E4-840B-DD451E6D0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3109"/>
                <a:ext cx="7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10" name="Rectangle 166">
                <a:extLst>
                  <a:ext uri="{FF2B5EF4-FFF2-40B4-BE49-F238E27FC236}">
                    <a16:creationId xmlns:a16="http://schemas.microsoft.com/office/drawing/2014/main" id="{0B97313F-2142-4B01-93EE-0D57C3008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3209"/>
                <a:ext cx="71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 b="1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260711" name="Rectangle 167">
                <a:extLst>
                  <a:ext uri="{FF2B5EF4-FFF2-40B4-BE49-F238E27FC236}">
                    <a16:creationId xmlns:a16="http://schemas.microsoft.com/office/drawing/2014/main" id="{F0EC7B9E-FEA5-4920-996B-2994B5945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869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12" name="Rectangle 168">
                <a:extLst>
                  <a:ext uri="{FF2B5EF4-FFF2-40B4-BE49-F238E27FC236}">
                    <a16:creationId xmlns:a16="http://schemas.microsoft.com/office/drawing/2014/main" id="{30F02052-32B3-485C-927B-AFE91B0C0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18"/>
                <a:ext cx="71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13" name="Rectangle 169">
                <a:extLst>
                  <a:ext uri="{FF2B5EF4-FFF2-40B4-BE49-F238E27FC236}">
                    <a16:creationId xmlns:a16="http://schemas.microsoft.com/office/drawing/2014/main" id="{41A1275D-A183-492A-BE94-C1E88919D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387"/>
                <a:ext cx="7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14" name="Rectangle 170">
                <a:extLst>
                  <a:ext uri="{FF2B5EF4-FFF2-40B4-BE49-F238E27FC236}">
                    <a16:creationId xmlns:a16="http://schemas.microsoft.com/office/drawing/2014/main" id="{EC602E91-328C-4A43-B1F2-3CFD055A1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678"/>
                <a:ext cx="7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15" name="Rectangle 171">
                <a:extLst>
                  <a:ext uri="{FF2B5EF4-FFF2-40B4-BE49-F238E27FC236}">
                    <a16:creationId xmlns:a16="http://schemas.microsoft.com/office/drawing/2014/main" id="{608B89A6-EB68-44E3-AD3A-3143D2C4B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1606"/>
                <a:ext cx="72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 b="1" dirty="0">
                    <a:solidFill>
                      <a:srgbClr val="FF0000"/>
                    </a:solidFill>
                    <a:latin typeface="Arial" charset="0"/>
                  </a:rPr>
                  <a:t>4</a:t>
                </a:r>
              </a:p>
            </p:txBody>
          </p:sp>
          <p:sp>
            <p:nvSpPr>
              <p:cNvPr id="1260716" name="Rectangle 172">
                <a:extLst>
                  <a:ext uri="{FF2B5EF4-FFF2-40B4-BE49-F238E27FC236}">
                    <a16:creationId xmlns:a16="http://schemas.microsoft.com/office/drawing/2014/main" id="{790521A2-445A-4167-B17E-01A5B3FA9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2247"/>
                <a:ext cx="7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 b="1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260717" name="Rectangle 173">
                <a:extLst>
                  <a:ext uri="{FF2B5EF4-FFF2-40B4-BE49-F238E27FC236}">
                    <a16:creationId xmlns:a16="http://schemas.microsoft.com/office/drawing/2014/main" id="{A8809559-9C69-4272-83F7-CB2BA43D4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1947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18" name="Rectangle 174">
                <a:extLst>
                  <a:ext uri="{FF2B5EF4-FFF2-40B4-BE49-F238E27FC236}">
                    <a16:creationId xmlns:a16="http://schemas.microsoft.com/office/drawing/2014/main" id="{105DCE28-DC1F-43F1-875B-C9F4ABCB9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2018"/>
                <a:ext cx="71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19" name="Rectangle 175">
                <a:extLst>
                  <a:ext uri="{FF2B5EF4-FFF2-40B4-BE49-F238E27FC236}">
                    <a16:creationId xmlns:a16="http://schemas.microsoft.com/office/drawing/2014/main" id="{921DCD8E-8732-471F-A891-CD34D3C29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2358"/>
                <a:ext cx="7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21593" name="Rectangle 176">
                <a:extLst>
                  <a:ext uri="{FF2B5EF4-FFF2-40B4-BE49-F238E27FC236}">
                    <a16:creationId xmlns:a16="http://schemas.microsoft.com/office/drawing/2014/main" id="{629180F5-83B2-4418-8B87-7A7FF66D7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3308"/>
                <a:ext cx="121" cy="122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94" name="Line 177">
                <a:extLst>
                  <a:ext uri="{FF2B5EF4-FFF2-40B4-BE49-F238E27FC236}">
                    <a16:creationId xmlns:a16="http://schemas.microsoft.com/office/drawing/2014/main" id="{C6C755C4-07C6-48BA-A0FB-ACACB9DCA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6" y="3212"/>
                <a:ext cx="194" cy="1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22" name="Rectangle 178">
                <a:extLst>
                  <a:ext uri="{FF2B5EF4-FFF2-40B4-BE49-F238E27FC236}">
                    <a16:creationId xmlns:a16="http://schemas.microsoft.com/office/drawing/2014/main" id="{310FB2CA-FB51-40BD-A556-019A3A37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" y="3285"/>
                <a:ext cx="20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G2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21596" name="Rectangle 179">
                <a:extLst>
                  <a:ext uri="{FF2B5EF4-FFF2-40B4-BE49-F238E27FC236}">
                    <a16:creationId xmlns:a16="http://schemas.microsoft.com/office/drawing/2014/main" id="{F1F201C4-BD11-434A-94B2-A522673F6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3509"/>
                <a:ext cx="121" cy="1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724" name="Rectangle 180">
                <a:extLst>
                  <a:ext uri="{FF2B5EF4-FFF2-40B4-BE49-F238E27FC236}">
                    <a16:creationId xmlns:a16="http://schemas.microsoft.com/office/drawing/2014/main" id="{DEC9D7F3-B9D9-4EF0-B344-44F97645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3628"/>
                <a:ext cx="204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425">
                    <a:solidFill>
                      <a:srgbClr val="000000"/>
                    </a:solidFill>
                    <a:latin typeface="Arial" charset="0"/>
                  </a:rPr>
                  <a:t>G3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21598" name="Line 181">
                <a:extLst>
                  <a:ext uri="{FF2B5EF4-FFF2-40B4-BE49-F238E27FC236}">
                    <a16:creationId xmlns:a16="http://schemas.microsoft.com/office/drawing/2014/main" id="{7844D47F-DC49-4A23-BF08-1EBDBC548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3259"/>
                <a:ext cx="1" cy="2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9" name="Rectangle 182">
                <a:extLst>
                  <a:ext uri="{FF2B5EF4-FFF2-40B4-BE49-F238E27FC236}">
                    <a16:creationId xmlns:a16="http://schemas.microsoft.com/office/drawing/2014/main" id="{607BF92F-4E7B-49B7-A124-42213F181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1"/>
                <a:ext cx="261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60727" name="Rectangle 183">
                <a:extLst>
                  <a:ext uri="{FF2B5EF4-FFF2-40B4-BE49-F238E27FC236}">
                    <a16:creationId xmlns:a16="http://schemas.microsoft.com/office/drawing/2014/main" id="{BC009F5D-9AFB-4155-9B2F-F2BF15841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3089"/>
                <a:ext cx="7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altLang="en-US" sz="1350">
                  <a:latin typeface="Arial" charset="0"/>
                </a:endParaRPr>
              </a:p>
            </p:txBody>
          </p:sp>
          <p:sp>
            <p:nvSpPr>
              <p:cNvPr id="1260728" name="Rectangle 184">
                <a:extLst>
                  <a:ext uri="{FF2B5EF4-FFF2-40B4-BE49-F238E27FC236}">
                    <a16:creationId xmlns:a16="http://schemas.microsoft.com/office/drawing/2014/main" id="{EC587D8C-52E8-4298-9139-4A059346F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" y="3300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altLang="en-US" sz="1350">
                  <a:latin typeface="Arial" charset="0"/>
                </a:endParaRPr>
              </a:p>
            </p:txBody>
          </p:sp>
        </p:grpSp>
        <p:sp>
          <p:nvSpPr>
            <p:cNvPr id="1260730" name="Line 186">
              <a:extLst>
                <a:ext uri="{FF2B5EF4-FFF2-40B4-BE49-F238E27FC236}">
                  <a16:creationId xmlns:a16="http://schemas.microsoft.com/office/drawing/2014/main" id="{FD4E4FE4-D905-454F-80AF-15F70B606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6" y="2600"/>
              <a:ext cx="101" cy="65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0731" name="Line 187">
              <a:extLst>
                <a:ext uri="{FF2B5EF4-FFF2-40B4-BE49-F238E27FC236}">
                  <a16:creationId xmlns:a16="http://schemas.microsoft.com/office/drawing/2014/main" id="{E4E22AD8-C9E5-4422-8DDF-C7A4391D0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010"/>
              <a:ext cx="1068" cy="2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15" name="Line 188">
              <a:extLst>
                <a:ext uri="{FF2B5EF4-FFF2-40B4-BE49-F238E27FC236}">
                  <a16:creationId xmlns:a16="http://schemas.microsoft.com/office/drawing/2014/main" id="{7AFCD7D9-D573-43D9-9384-69C4447CB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2287"/>
              <a:ext cx="29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89">
              <a:extLst>
                <a:ext uri="{FF2B5EF4-FFF2-40B4-BE49-F238E27FC236}">
                  <a16:creationId xmlns:a16="http://schemas.microsoft.com/office/drawing/2014/main" id="{DFA667C2-9323-4B49-AB2F-7E32D451C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2" y="2122"/>
              <a:ext cx="279" cy="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364B0FA-3D7E-4C38-A4B2-F858A800C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22238"/>
            <a:ext cx="5664200" cy="765175"/>
          </a:xfrm>
        </p:spPr>
        <p:txBody>
          <a:bodyPr/>
          <a:lstStyle/>
          <a:p>
            <a:r>
              <a:rPr lang="en-US" altLang="en-US"/>
              <a:t>Example:  S sends a packet</a:t>
            </a:r>
          </a:p>
        </p:txBody>
      </p:sp>
      <p:sp>
        <p:nvSpPr>
          <p:cNvPr id="1264643" name="Rectangle 3">
            <a:extLst>
              <a:ext uri="{FF2B5EF4-FFF2-40B4-BE49-F238E27FC236}">
                <a16:creationId xmlns:a16="http://schemas.microsoft.com/office/drawing/2014/main" id="{6FB6635D-5819-40BA-BEFB-1D54F6935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7963" y="3505200"/>
            <a:ext cx="3546475" cy="357188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1650" dirty="0"/>
              <a:t>Node 1 forwards it to all other ports (links shown in </a:t>
            </a:r>
            <a:r>
              <a:rPr lang="en-US" altLang="en-US" sz="1650" dirty="0">
                <a:solidFill>
                  <a:srgbClr val="0000CC"/>
                </a:solidFill>
              </a:rPr>
              <a:t>blue</a:t>
            </a:r>
            <a:r>
              <a:rPr lang="en-US" altLang="en-US" sz="1650" dirty="0"/>
              <a:t>)</a:t>
            </a:r>
            <a:endParaRPr lang="en-US" altLang="en-US" sz="1650" dirty="0">
              <a:solidFill>
                <a:schemeClr val="hlink"/>
              </a:solidFill>
            </a:endParaRPr>
          </a:p>
        </p:txBody>
      </p:sp>
      <p:grpSp>
        <p:nvGrpSpPr>
          <p:cNvPr id="22531" name="Group 1">
            <a:extLst>
              <a:ext uri="{FF2B5EF4-FFF2-40B4-BE49-F238E27FC236}">
                <a16:creationId xmlns:a16="http://schemas.microsoft.com/office/drawing/2014/main" id="{5DFB41B0-DD5C-47D1-BF5F-5C63DCAF2F9E}"/>
              </a:ext>
            </a:extLst>
          </p:cNvPr>
          <p:cNvGrpSpPr>
            <a:grpSpLocks/>
          </p:cNvGrpSpPr>
          <p:nvPr/>
        </p:nvGrpSpPr>
        <p:grpSpPr bwMode="auto">
          <a:xfrm>
            <a:off x="1190625" y="1100138"/>
            <a:ext cx="4422775" cy="3257550"/>
            <a:chOff x="2435225" y="977900"/>
            <a:chExt cx="4422775" cy="3257550"/>
          </a:xfrm>
        </p:grpSpPr>
        <p:sp>
          <p:nvSpPr>
            <p:cNvPr id="22532" name="Line 5">
              <a:extLst>
                <a:ext uri="{FF2B5EF4-FFF2-40B4-BE49-F238E27FC236}">
                  <a16:creationId xmlns:a16="http://schemas.microsoft.com/office/drawing/2014/main" id="{5C675E2C-C270-4431-9B8C-AB55AC131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0375" y="1408113"/>
              <a:ext cx="123825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6">
              <a:extLst>
                <a:ext uri="{FF2B5EF4-FFF2-40B4-BE49-F238E27FC236}">
                  <a16:creationId xmlns:a16="http://schemas.microsoft.com/office/drawing/2014/main" id="{A9EF2295-AFF7-444A-A242-E08588BB0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7513" y="1203325"/>
              <a:ext cx="204787" cy="165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4647" name="Line 7">
              <a:extLst>
                <a:ext uri="{FF2B5EF4-FFF2-40B4-BE49-F238E27FC236}">
                  <a16:creationId xmlns:a16="http://schemas.microsoft.com/office/drawing/2014/main" id="{34E777D9-C07B-4511-BCDE-5EE1C09D0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8025" y="1574800"/>
              <a:ext cx="841375" cy="4238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35" name="Oval 8">
              <a:extLst>
                <a:ext uri="{FF2B5EF4-FFF2-40B4-BE49-F238E27FC236}">
                  <a16:creationId xmlns:a16="http://schemas.microsoft.com/office/drawing/2014/main" id="{61A61982-3A8E-4610-A5CE-4221A0E5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288" y="3244850"/>
              <a:ext cx="239712" cy="271463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6" name="Oval 10">
              <a:extLst>
                <a:ext uri="{FF2B5EF4-FFF2-40B4-BE49-F238E27FC236}">
                  <a16:creationId xmlns:a16="http://schemas.microsoft.com/office/drawing/2014/main" id="{1381AAA2-1DB8-4C62-B51C-823E2257D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2511425"/>
              <a:ext cx="239712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Oval 11">
              <a:extLst>
                <a:ext uri="{FF2B5EF4-FFF2-40B4-BE49-F238E27FC236}">
                  <a16:creationId xmlns:a16="http://schemas.microsoft.com/office/drawing/2014/main" id="{CDAFA3ED-D636-4FC8-912F-ED82804C6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413" y="1938338"/>
              <a:ext cx="239712" cy="274637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8" name="Oval 12">
              <a:extLst>
                <a:ext uri="{FF2B5EF4-FFF2-40B4-BE49-F238E27FC236}">
                  <a16:creationId xmlns:a16="http://schemas.microsoft.com/office/drawing/2014/main" id="{57C0CB10-D801-4C4F-98BC-D50134CA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1620838"/>
              <a:ext cx="241300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9" name="Oval 13">
              <a:extLst>
                <a:ext uri="{FF2B5EF4-FFF2-40B4-BE49-F238E27FC236}">
                  <a16:creationId xmlns:a16="http://schemas.microsoft.com/office/drawing/2014/main" id="{F333B0BA-3D63-41E3-AB76-3078E4C8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075" y="2225675"/>
              <a:ext cx="239713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0" name="Oval 14">
              <a:extLst>
                <a:ext uri="{FF2B5EF4-FFF2-40B4-BE49-F238E27FC236}">
                  <a16:creationId xmlns:a16="http://schemas.microsoft.com/office/drawing/2014/main" id="{1BFB30A2-242C-4892-9B16-1D8D6526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850" y="3570288"/>
              <a:ext cx="239713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1" name="Oval 15">
              <a:extLst>
                <a:ext uri="{FF2B5EF4-FFF2-40B4-BE49-F238E27FC236}">
                  <a16:creationId xmlns:a16="http://schemas.microsoft.com/office/drawing/2014/main" id="{CC6C8168-A94F-4C0A-B178-B2FB22C5A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322638"/>
              <a:ext cx="238125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656" name="Line 16">
              <a:extLst>
                <a:ext uri="{FF2B5EF4-FFF2-40B4-BE49-F238E27FC236}">
                  <a16:creationId xmlns:a16="http://schemas.microsoft.com/office/drawing/2014/main" id="{51E8CA9E-B19A-4551-9987-336F2D2C2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275" y="1887537"/>
              <a:ext cx="90488" cy="615950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4657" name="Line 17">
              <a:extLst>
                <a:ext uri="{FF2B5EF4-FFF2-40B4-BE49-F238E27FC236}">
                  <a16:creationId xmlns:a16="http://schemas.microsoft.com/office/drawing/2014/main" id="{BBDE5F03-7E6F-4261-9E6B-9AADFEC4D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7413" y="2159000"/>
              <a:ext cx="914400" cy="438150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4658" name="Line 18">
              <a:extLst>
                <a:ext uri="{FF2B5EF4-FFF2-40B4-BE49-F238E27FC236}">
                  <a16:creationId xmlns:a16="http://schemas.microsoft.com/office/drawing/2014/main" id="{93476A38-3EA1-4D4B-8DF4-2FACC5671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738" y="2763837"/>
              <a:ext cx="471487" cy="534988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45" name="Line 19">
              <a:extLst>
                <a:ext uri="{FF2B5EF4-FFF2-40B4-BE49-F238E27FC236}">
                  <a16:creationId xmlns:a16="http://schemas.microsoft.com/office/drawing/2014/main" id="{01B52515-A7A8-4983-BA5B-CB47EFFB3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388" y="3446463"/>
              <a:ext cx="588962" cy="190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4660" name="Line 20">
              <a:extLst>
                <a:ext uri="{FF2B5EF4-FFF2-40B4-BE49-F238E27FC236}">
                  <a16:creationId xmlns:a16="http://schemas.microsoft.com/office/drawing/2014/main" id="{48B03656-A80C-4FC6-8F15-62AF1658E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113" y="3382962"/>
              <a:ext cx="914400" cy="10636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47" name="Oval 21">
              <a:extLst>
                <a:ext uri="{FF2B5EF4-FFF2-40B4-BE49-F238E27FC236}">
                  <a16:creationId xmlns:a16="http://schemas.microsoft.com/office/drawing/2014/main" id="{CA32B260-7711-49F1-B202-4D11DDD5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413" y="1350963"/>
              <a:ext cx="239712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8" name="Rectangle 22">
              <a:extLst>
                <a:ext uri="{FF2B5EF4-FFF2-40B4-BE49-F238E27FC236}">
                  <a16:creationId xmlns:a16="http://schemas.microsoft.com/office/drawing/2014/main" id="{E271D557-A275-483F-9AED-0521BB18C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5" y="2765425"/>
              <a:ext cx="144463" cy="1460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663" name="Line 23">
              <a:extLst>
                <a:ext uri="{FF2B5EF4-FFF2-40B4-BE49-F238E27FC236}">
                  <a16:creationId xmlns:a16="http://schemas.microsoft.com/office/drawing/2014/main" id="{365A9C8A-8417-44BA-B80F-CA75A30FB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7150" y="2698750"/>
              <a:ext cx="612775" cy="1381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50" name="Line 24">
              <a:extLst>
                <a:ext uri="{FF2B5EF4-FFF2-40B4-BE49-F238E27FC236}">
                  <a16:creationId xmlns:a16="http://schemas.microsoft.com/office/drawing/2014/main" id="{482A9770-6F23-40E0-B26C-BF9DE6C8C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938" y="1746250"/>
              <a:ext cx="1006475" cy="268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4665" name="Line 25">
              <a:extLst>
                <a:ext uri="{FF2B5EF4-FFF2-40B4-BE49-F238E27FC236}">
                  <a16:creationId xmlns:a16="http://schemas.microsoft.com/office/drawing/2014/main" id="{6DCC4102-59B5-4BF6-AACB-10B775BC8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788" y="2200275"/>
              <a:ext cx="554037" cy="1127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52" name="Line 26">
              <a:extLst>
                <a:ext uri="{FF2B5EF4-FFF2-40B4-BE49-F238E27FC236}">
                  <a16:creationId xmlns:a16="http://schemas.microsoft.com/office/drawing/2014/main" id="{1AA2D311-7D2C-4403-8631-9BDA64221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2913" y="1616075"/>
              <a:ext cx="400050" cy="6127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27">
              <a:extLst>
                <a:ext uri="{FF2B5EF4-FFF2-40B4-BE49-F238E27FC236}">
                  <a16:creationId xmlns:a16="http://schemas.microsoft.com/office/drawing/2014/main" id="{56E3564F-88BB-44D7-A969-E643173D0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6913" y="1422400"/>
              <a:ext cx="2100262" cy="1968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Rectangle 28">
              <a:extLst>
                <a:ext uri="{FF2B5EF4-FFF2-40B4-BE49-F238E27FC236}">
                  <a16:creationId xmlns:a16="http://schemas.microsoft.com/office/drawing/2014/main" id="{147CC518-56FD-4272-A814-929E7A86E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288" y="1250950"/>
              <a:ext cx="144462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5" name="Rectangle 29">
              <a:extLst>
                <a:ext uri="{FF2B5EF4-FFF2-40B4-BE49-F238E27FC236}">
                  <a16:creationId xmlns:a16="http://schemas.microsoft.com/office/drawing/2014/main" id="{77C61B3B-B7EA-498D-881C-B8FABF7D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1073150"/>
              <a:ext cx="146050" cy="1444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6" name="Rectangle 30">
              <a:extLst>
                <a:ext uri="{FF2B5EF4-FFF2-40B4-BE49-F238E27FC236}">
                  <a16:creationId xmlns:a16="http://schemas.microsoft.com/office/drawing/2014/main" id="{33C6AEF7-0923-4FBB-869D-E6156488A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513" y="2146300"/>
              <a:ext cx="146050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7" name="Rectangle 31">
              <a:extLst>
                <a:ext uri="{FF2B5EF4-FFF2-40B4-BE49-F238E27FC236}">
                  <a16:creationId xmlns:a16="http://schemas.microsoft.com/office/drawing/2014/main" id="{02238179-F7BF-47AF-AEAB-B594EA5D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2538413"/>
              <a:ext cx="144462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8" name="Rectangle 32">
              <a:extLst>
                <a:ext uri="{FF2B5EF4-FFF2-40B4-BE49-F238E27FC236}">
                  <a16:creationId xmlns:a16="http://schemas.microsoft.com/office/drawing/2014/main" id="{76905BB6-EAF2-48E7-A4BF-BDFF5A0D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5" y="3910013"/>
              <a:ext cx="144463" cy="146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9" name="Line 33">
              <a:extLst>
                <a:ext uri="{FF2B5EF4-FFF2-40B4-BE49-F238E27FC236}">
                  <a16:creationId xmlns:a16="http://schemas.microsoft.com/office/drawing/2014/main" id="{2C31E762-2541-48BC-A028-C5AEDF1FC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3797300"/>
              <a:ext cx="230187" cy="125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4674" name="Rectangle 34">
              <a:extLst>
                <a:ext uri="{FF2B5EF4-FFF2-40B4-BE49-F238E27FC236}">
                  <a16:creationId xmlns:a16="http://schemas.microsoft.com/office/drawing/2014/main" id="{C1CD9E6E-FC9B-4CB3-B6C7-8FE9F108D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511425"/>
              <a:ext cx="122237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75" name="Rectangle 35">
              <a:extLst>
                <a:ext uri="{FF2B5EF4-FFF2-40B4-BE49-F238E27FC236}">
                  <a16:creationId xmlns:a16="http://schemas.microsoft.com/office/drawing/2014/main" id="{F9238DD5-325B-4197-9A16-BB8053F0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1033462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76" name="Rectangle 36">
              <a:extLst>
                <a:ext uri="{FF2B5EF4-FFF2-40B4-BE49-F238E27FC236}">
                  <a16:creationId xmlns:a16="http://schemas.microsoft.com/office/drawing/2014/main" id="{8C3A8085-FC22-4A69-8D8B-B15D4488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825" y="1044575"/>
              <a:ext cx="24288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77" name="Rectangle 37">
              <a:extLst>
                <a:ext uri="{FF2B5EF4-FFF2-40B4-BE49-F238E27FC236}">
                  <a16:creationId xmlns:a16="http://schemas.microsoft.com/office/drawing/2014/main" id="{00BF4CD6-8777-40DB-99A2-7E59E17BF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25" y="2093912"/>
              <a:ext cx="24288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78" name="Rectangle 38">
              <a:extLst>
                <a:ext uri="{FF2B5EF4-FFF2-40B4-BE49-F238E27FC236}">
                  <a16:creationId xmlns:a16="http://schemas.microsoft.com/office/drawing/2014/main" id="{E00D788F-1FD5-4261-B845-BDE6ADB6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5" y="2535237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79" name="Rectangle 39">
              <a:extLst>
                <a:ext uri="{FF2B5EF4-FFF2-40B4-BE49-F238E27FC236}">
                  <a16:creationId xmlns:a16="http://schemas.microsoft.com/office/drawing/2014/main" id="{DBBD5A30-4553-46E9-8682-528B46DF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3883025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2566" name="Rectangle 40">
              <a:extLst>
                <a:ext uri="{FF2B5EF4-FFF2-40B4-BE49-F238E27FC236}">
                  <a16:creationId xmlns:a16="http://schemas.microsoft.com/office/drawing/2014/main" id="{B7B40A2A-47D8-47BB-B110-57F2F5DD1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478088"/>
              <a:ext cx="32702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681" name="Rectangle 41">
              <a:extLst>
                <a:ext uri="{FF2B5EF4-FFF2-40B4-BE49-F238E27FC236}">
                  <a16:creationId xmlns:a16="http://schemas.microsoft.com/office/drawing/2014/main" id="{9908C157-FDD7-4C49-B38E-7AD69E1FE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2546350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82" name="Rectangle 42">
              <a:extLst>
                <a:ext uri="{FF2B5EF4-FFF2-40B4-BE49-F238E27FC236}">
                  <a16:creationId xmlns:a16="http://schemas.microsoft.com/office/drawing/2014/main" id="{F754B0D0-01E0-41B8-8F19-4562140D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1652587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2569" name="Rectangle 43">
              <a:extLst>
                <a:ext uri="{FF2B5EF4-FFF2-40B4-BE49-F238E27FC236}">
                  <a16:creationId xmlns:a16="http://schemas.microsoft.com/office/drawing/2014/main" id="{77E3DB15-B142-41A0-BC44-35BD186F0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3551238"/>
              <a:ext cx="327025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684" name="Rectangle 44">
              <a:extLst>
                <a:ext uri="{FF2B5EF4-FFF2-40B4-BE49-F238E27FC236}">
                  <a16:creationId xmlns:a16="http://schemas.microsoft.com/office/drawing/2014/main" id="{9F92D692-95E0-4AA1-94AD-F16848CB5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3619500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85" name="Rectangle 45">
              <a:extLst>
                <a:ext uri="{FF2B5EF4-FFF2-40B4-BE49-F238E27FC236}">
                  <a16:creationId xmlns:a16="http://schemas.microsoft.com/office/drawing/2014/main" id="{8E01CFFC-294D-44EB-B9B2-DE4F4799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262312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86" name="Rectangle 46">
              <a:extLst>
                <a:ext uri="{FF2B5EF4-FFF2-40B4-BE49-F238E27FC236}">
                  <a16:creationId xmlns:a16="http://schemas.microsoft.com/office/drawing/2014/main" id="{78A31B35-B9E9-4F83-BC25-C56E55FE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1987550"/>
              <a:ext cx="1000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2573" name="Rectangle 47">
              <a:extLst>
                <a:ext uri="{FF2B5EF4-FFF2-40B4-BE49-F238E27FC236}">
                  <a16:creationId xmlns:a16="http://schemas.microsoft.com/office/drawing/2014/main" id="{3EE7E98F-F5E7-4DA7-A12E-21B6E67A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3300413"/>
              <a:ext cx="328612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688" name="Rectangle 48">
              <a:extLst>
                <a:ext uri="{FF2B5EF4-FFF2-40B4-BE49-F238E27FC236}">
                  <a16:creationId xmlns:a16="http://schemas.microsoft.com/office/drawing/2014/main" id="{3D2D3F82-BE4E-459A-B594-99B17160F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370262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89" name="Rectangle 49">
              <a:extLst>
                <a:ext uri="{FF2B5EF4-FFF2-40B4-BE49-F238E27FC236}">
                  <a16:creationId xmlns:a16="http://schemas.microsoft.com/office/drawing/2014/main" id="{13643BFE-9189-4C32-9524-83BCFE41E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1390650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90" name="Rectangle 50">
              <a:extLst>
                <a:ext uri="{FF2B5EF4-FFF2-40B4-BE49-F238E27FC236}">
                  <a16:creationId xmlns:a16="http://schemas.microsoft.com/office/drawing/2014/main" id="{AC117EAF-A4B4-4551-A4BE-0DE60F0A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50" y="2260600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91" name="Rectangle 51">
              <a:extLst>
                <a:ext uri="{FF2B5EF4-FFF2-40B4-BE49-F238E27FC236}">
                  <a16:creationId xmlns:a16="http://schemas.microsoft.com/office/drawing/2014/main" id="{86D176D6-8BB6-4F93-A05A-73531A864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2492375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altLang="en-US" sz="135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64692" name="Rectangle 52">
              <a:extLst>
                <a:ext uri="{FF2B5EF4-FFF2-40B4-BE49-F238E27FC236}">
                  <a16:creationId xmlns:a16="http://schemas.microsoft.com/office/drawing/2014/main" id="{A70EED9D-6E91-409C-BDF9-17877303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336800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93" name="Rectangle 53">
              <a:extLst>
                <a:ext uri="{FF2B5EF4-FFF2-40B4-BE49-F238E27FC236}">
                  <a16:creationId xmlns:a16="http://schemas.microsoft.com/office/drawing/2014/main" id="{86B8A80E-2B61-4F98-B626-E9857A74D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2587625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94" name="Rectangle 54">
              <a:extLst>
                <a:ext uri="{FF2B5EF4-FFF2-40B4-BE49-F238E27FC236}">
                  <a16:creationId xmlns:a16="http://schemas.microsoft.com/office/drawing/2014/main" id="{71ABA976-0313-4B5F-9770-85EDEEA7E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849562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95" name="Rectangle 55">
              <a:extLst>
                <a:ext uri="{FF2B5EF4-FFF2-40B4-BE49-F238E27FC236}">
                  <a16:creationId xmlns:a16="http://schemas.microsoft.com/office/drawing/2014/main" id="{2B750536-AEEB-44E0-8E98-4B0D4CCB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600" y="2838450"/>
              <a:ext cx="841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96" name="Rectangle 56">
              <a:extLst>
                <a:ext uri="{FF2B5EF4-FFF2-40B4-BE49-F238E27FC236}">
                  <a16:creationId xmlns:a16="http://schemas.microsoft.com/office/drawing/2014/main" id="{420610B0-6A97-4CA2-A54C-38AA38D6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1922462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altLang="en-US" sz="135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64697" name="Rectangle 57">
              <a:extLst>
                <a:ext uri="{FF2B5EF4-FFF2-40B4-BE49-F238E27FC236}">
                  <a16:creationId xmlns:a16="http://schemas.microsoft.com/office/drawing/2014/main" id="{C91F98AE-417C-4C1A-8BE8-B2BDDBC8B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50" y="1546225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698" name="Rectangle 58">
              <a:extLst>
                <a:ext uri="{FF2B5EF4-FFF2-40B4-BE49-F238E27FC236}">
                  <a16:creationId xmlns:a16="http://schemas.microsoft.com/office/drawing/2014/main" id="{81C4E60E-56A9-4BAB-B427-B2E9853E8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8" y="145415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2585" name="Rectangle 59">
              <a:extLst>
                <a:ext uri="{FF2B5EF4-FFF2-40B4-BE49-F238E27FC236}">
                  <a16:creationId xmlns:a16="http://schemas.microsoft.com/office/drawing/2014/main" id="{C1CBD1FC-883E-44F6-BB9C-4F0A53AB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695450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700" name="Rectangle 60">
              <a:extLst>
                <a:ext uri="{FF2B5EF4-FFF2-40B4-BE49-F238E27FC236}">
                  <a16:creationId xmlns:a16="http://schemas.microsoft.com/office/drawing/2014/main" id="{BEF7F339-34DF-43D6-92F5-251789E6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1763712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01" name="Rectangle 61">
              <a:extLst>
                <a:ext uri="{FF2B5EF4-FFF2-40B4-BE49-F238E27FC236}">
                  <a16:creationId xmlns:a16="http://schemas.microsoft.com/office/drawing/2014/main" id="{92285E4E-041F-4277-A8A4-A6AA198D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75" y="184785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02" name="Rectangle 62">
              <a:extLst>
                <a:ext uri="{FF2B5EF4-FFF2-40B4-BE49-F238E27FC236}">
                  <a16:creationId xmlns:a16="http://schemas.microsoft.com/office/drawing/2014/main" id="{076C486A-CAED-4B43-99C6-F3E36198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725" y="1763712"/>
              <a:ext cx="841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03" name="Rectangle 63">
              <a:extLst>
                <a:ext uri="{FF2B5EF4-FFF2-40B4-BE49-F238E27FC236}">
                  <a16:creationId xmlns:a16="http://schemas.microsoft.com/office/drawing/2014/main" id="{D73FEDE3-0890-4A01-BF9E-310B5019C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109787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04" name="Rectangle 64">
              <a:extLst>
                <a:ext uri="{FF2B5EF4-FFF2-40B4-BE49-F238E27FC236}">
                  <a16:creationId xmlns:a16="http://schemas.microsoft.com/office/drawing/2014/main" id="{B0CBDDC1-5927-4C2A-BD15-D35D44E4F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287587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05" name="Rectangle 65">
              <a:extLst>
                <a:ext uri="{FF2B5EF4-FFF2-40B4-BE49-F238E27FC236}">
                  <a16:creationId xmlns:a16="http://schemas.microsoft.com/office/drawing/2014/main" id="{3E827C70-B4AE-4FE8-92DD-8C98909C0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325" y="2024062"/>
              <a:ext cx="8572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2592" name="Rectangle 66">
              <a:extLst>
                <a:ext uri="{FF2B5EF4-FFF2-40B4-BE49-F238E27FC236}">
                  <a16:creationId xmlns:a16="http://schemas.microsoft.com/office/drawing/2014/main" id="{C7F0B54B-A6F0-4EF4-B5F2-1558195C5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463" y="3317875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707" name="Rectangle 67">
              <a:extLst>
                <a:ext uri="{FF2B5EF4-FFF2-40B4-BE49-F238E27FC236}">
                  <a16:creationId xmlns:a16="http://schemas.microsoft.com/office/drawing/2014/main" id="{A34F895C-8F69-476A-B3F3-43C3F88D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663" y="3386137"/>
              <a:ext cx="84137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594" name="Rectangle 68">
              <a:extLst>
                <a:ext uri="{FF2B5EF4-FFF2-40B4-BE49-F238E27FC236}">
                  <a16:creationId xmlns:a16="http://schemas.microsoft.com/office/drawing/2014/main" id="{413D8BEE-8D70-401D-A7B3-52AAE59E1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663" y="3376613"/>
              <a:ext cx="311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709" name="Rectangle 69">
              <a:extLst>
                <a:ext uri="{FF2B5EF4-FFF2-40B4-BE49-F238E27FC236}">
                  <a16:creationId xmlns:a16="http://schemas.microsoft.com/office/drawing/2014/main" id="{DA39C611-038A-420C-BFE9-D3E71264B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3446462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2596" name="Rectangle 70">
              <a:extLst>
                <a:ext uri="{FF2B5EF4-FFF2-40B4-BE49-F238E27FC236}">
                  <a16:creationId xmlns:a16="http://schemas.microsoft.com/office/drawing/2014/main" id="{EC27F873-E91C-4901-AE7D-820477DB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338" y="3757613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711" name="Rectangle 71">
              <a:extLst>
                <a:ext uri="{FF2B5EF4-FFF2-40B4-BE49-F238E27FC236}">
                  <a16:creationId xmlns:a16="http://schemas.microsoft.com/office/drawing/2014/main" id="{5A8C60F3-8659-457F-B772-BBCEE5B6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225" y="3827462"/>
              <a:ext cx="841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12" name="Rectangle 72">
              <a:extLst>
                <a:ext uri="{FF2B5EF4-FFF2-40B4-BE49-F238E27FC236}">
                  <a16:creationId xmlns:a16="http://schemas.microsoft.com/office/drawing/2014/main" id="{D50ED6C1-2402-4CBC-A0E1-1E8CD60B6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025" y="3481387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13" name="Rectangle 73">
              <a:extLst>
                <a:ext uri="{FF2B5EF4-FFF2-40B4-BE49-F238E27FC236}">
                  <a16:creationId xmlns:a16="http://schemas.microsoft.com/office/drawing/2014/main" id="{07C0F685-980E-4444-8B9A-0112727F2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350" y="3244850"/>
              <a:ext cx="8572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2600" name="Rectangle 74">
              <a:extLst>
                <a:ext uri="{FF2B5EF4-FFF2-40B4-BE49-F238E27FC236}">
                  <a16:creationId xmlns:a16="http://schemas.microsoft.com/office/drawing/2014/main" id="{52945238-FB4C-408A-BF23-4622512A2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3327400"/>
              <a:ext cx="31115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715" name="Rectangle 75">
              <a:extLst>
                <a:ext uri="{FF2B5EF4-FFF2-40B4-BE49-F238E27FC236}">
                  <a16:creationId xmlns:a16="http://schemas.microsoft.com/office/drawing/2014/main" id="{F8A0A0C0-184F-4469-9DCB-8D5F36325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213" y="3398837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16" name="Rectangle 76">
              <a:extLst>
                <a:ext uri="{FF2B5EF4-FFF2-40B4-BE49-F238E27FC236}">
                  <a16:creationId xmlns:a16="http://schemas.microsoft.com/office/drawing/2014/main" id="{CB2368BB-E51C-4232-B6F0-F81F7CC6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488" y="3517900"/>
              <a:ext cx="85725" cy="18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64717" name="Rectangle 77">
              <a:extLst>
                <a:ext uri="{FF2B5EF4-FFF2-40B4-BE49-F238E27FC236}">
                  <a16:creationId xmlns:a16="http://schemas.microsoft.com/office/drawing/2014/main" id="{8B265D61-69DA-402D-9F2B-E902D4408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713" y="3113087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18" name="Rectangle 78">
              <a:extLst>
                <a:ext uri="{FF2B5EF4-FFF2-40B4-BE49-F238E27FC236}">
                  <a16:creationId xmlns:a16="http://schemas.microsoft.com/office/drawing/2014/main" id="{5F13B796-D4B2-4F76-B387-920FBCE6C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1265237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19" name="Rectangle 79">
              <a:extLst>
                <a:ext uri="{FF2B5EF4-FFF2-40B4-BE49-F238E27FC236}">
                  <a16:creationId xmlns:a16="http://schemas.microsoft.com/office/drawing/2014/main" id="{9BA95F18-ECA8-4EFC-A60B-029EE189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1347787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20" name="Rectangle 80">
              <a:extLst>
                <a:ext uri="{FF2B5EF4-FFF2-40B4-BE49-F238E27FC236}">
                  <a16:creationId xmlns:a16="http://schemas.microsoft.com/office/drawing/2014/main" id="{90B339E4-8450-46FF-BA96-E1E426D78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338" y="1693862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 dirty="0">
                <a:latin typeface="Arial" charset="0"/>
              </a:endParaRPr>
            </a:p>
          </p:txBody>
        </p:sp>
        <p:sp>
          <p:nvSpPr>
            <p:cNvPr id="1264721" name="Rectangle 81">
              <a:extLst>
                <a:ext uri="{FF2B5EF4-FFF2-40B4-BE49-F238E27FC236}">
                  <a16:creationId xmlns:a16="http://schemas.microsoft.com/office/drawing/2014/main" id="{678DD528-99BC-4511-B05E-83143A10A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025" y="1608137"/>
              <a:ext cx="85725" cy="185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64722" name="Rectangle 82">
              <a:extLst>
                <a:ext uri="{FF2B5EF4-FFF2-40B4-BE49-F238E27FC236}">
                  <a16:creationId xmlns:a16="http://schemas.microsoft.com/office/drawing/2014/main" id="{56E13CC6-F85F-4266-85A4-93D99CE1D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2371725"/>
              <a:ext cx="8572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64723" name="Rectangle 83">
              <a:extLst>
                <a:ext uri="{FF2B5EF4-FFF2-40B4-BE49-F238E27FC236}">
                  <a16:creationId xmlns:a16="http://schemas.microsoft.com/office/drawing/2014/main" id="{3293A477-AFB3-4D69-A03F-CB393E6F6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3" y="2014537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24" name="Rectangle 84">
              <a:extLst>
                <a:ext uri="{FF2B5EF4-FFF2-40B4-BE49-F238E27FC236}">
                  <a16:creationId xmlns:a16="http://schemas.microsoft.com/office/drawing/2014/main" id="{4D29AB37-6910-4C03-B098-EE3D9189F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25" y="2098675"/>
              <a:ext cx="84138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25" name="Rectangle 85">
              <a:extLst>
                <a:ext uri="{FF2B5EF4-FFF2-40B4-BE49-F238E27FC236}">
                  <a16:creationId xmlns:a16="http://schemas.microsoft.com/office/drawing/2014/main" id="{33D420DA-505A-40BE-AEDE-3C1DE8B8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2503487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2612" name="Rectangle 86">
              <a:extLst>
                <a:ext uri="{FF2B5EF4-FFF2-40B4-BE49-F238E27FC236}">
                  <a16:creationId xmlns:a16="http://schemas.microsoft.com/office/drawing/2014/main" id="{BB6069F4-371F-44E8-B18B-79AFFD48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3635375"/>
              <a:ext cx="144463" cy="144463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13" name="Line 87">
              <a:extLst>
                <a:ext uri="{FF2B5EF4-FFF2-40B4-BE49-F238E27FC236}">
                  <a16:creationId xmlns:a16="http://schemas.microsoft.com/office/drawing/2014/main" id="{BBDB32DF-3466-4313-8713-2788E6534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163" y="3521075"/>
              <a:ext cx="230187" cy="125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4728" name="Rectangle 88">
              <a:extLst>
                <a:ext uri="{FF2B5EF4-FFF2-40B4-BE49-F238E27FC236}">
                  <a16:creationId xmlns:a16="http://schemas.microsoft.com/office/drawing/2014/main" id="{1D28C07F-5DFE-4C95-A7B1-62F548B18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3608387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2615" name="Rectangle 89">
              <a:extLst>
                <a:ext uri="{FF2B5EF4-FFF2-40B4-BE49-F238E27FC236}">
                  <a16:creationId xmlns:a16="http://schemas.microsoft.com/office/drawing/2014/main" id="{987F8792-907F-4923-91DC-AA934D6A9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3875088"/>
              <a:ext cx="144462" cy="146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730" name="Rectangle 90">
              <a:extLst>
                <a:ext uri="{FF2B5EF4-FFF2-40B4-BE49-F238E27FC236}">
                  <a16:creationId xmlns:a16="http://schemas.microsoft.com/office/drawing/2014/main" id="{B418BF31-4655-4DD9-AFBA-0D63586C9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413" y="4016375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2617" name="Line 91">
              <a:extLst>
                <a:ext uri="{FF2B5EF4-FFF2-40B4-BE49-F238E27FC236}">
                  <a16:creationId xmlns:a16="http://schemas.microsoft.com/office/drawing/2014/main" id="{299FF502-6BD4-476E-97D4-37B8F0037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6513" y="3576638"/>
              <a:ext cx="1587" cy="298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8" name="Rectangle 92">
              <a:extLst>
                <a:ext uri="{FF2B5EF4-FFF2-40B4-BE49-F238E27FC236}">
                  <a16:creationId xmlns:a16="http://schemas.microsoft.com/office/drawing/2014/main" id="{971CB197-AD63-4F0C-A8E9-9AE4FAAFD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488" y="3305175"/>
              <a:ext cx="311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4733" name="Rectangle 93">
              <a:extLst>
                <a:ext uri="{FF2B5EF4-FFF2-40B4-BE49-F238E27FC236}">
                  <a16:creationId xmlns:a16="http://schemas.microsoft.com/office/drawing/2014/main" id="{4416611B-FD17-43C5-9E30-6CA517AD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3375025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34" name="Rectangle 94">
              <a:extLst>
                <a:ext uri="{FF2B5EF4-FFF2-40B4-BE49-F238E27FC236}">
                  <a16:creationId xmlns:a16="http://schemas.microsoft.com/office/drawing/2014/main" id="{5D532327-A03C-49AE-9544-1FD503F5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13" y="362585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4735" name="Line 95">
              <a:extLst>
                <a:ext uri="{FF2B5EF4-FFF2-40B4-BE49-F238E27FC236}">
                  <a16:creationId xmlns:a16="http://schemas.microsoft.com/office/drawing/2014/main" id="{4FDD4320-A8E1-4AF3-8588-B291D7AEB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775" y="2792412"/>
              <a:ext cx="120650" cy="782638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4736" name="Line 96">
              <a:extLst>
                <a:ext uri="{FF2B5EF4-FFF2-40B4-BE49-F238E27FC236}">
                  <a16:creationId xmlns:a16="http://schemas.microsoft.com/office/drawing/2014/main" id="{874B8FE2-C929-4549-AD6D-9C63F935F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775" y="2089150"/>
              <a:ext cx="1271588" cy="2587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23" name="Line 97">
              <a:extLst>
                <a:ext uri="{FF2B5EF4-FFF2-40B4-BE49-F238E27FC236}">
                  <a16:creationId xmlns:a16="http://schemas.microsoft.com/office/drawing/2014/main" id="{ECBD6595-5CF0-4675-834E-EFDD5086B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6788" y="2419350"/>
              <a:ext cx="349250" cy="1920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Line 98">
              <a:extLst>
                <a:ext uri="{FF2B5EF4-FFF2-40B4-BE49-F238E27FC236}">
                  <a16:creationId xmlns:a16="http://schemas.microsoft.com/office/drawing/2014/main" id="{999562A8-1EBE-4792-8FDC-2EA0059D4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2025" y="2222500"/>
              <a:ext cx="331788" cy="1190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4739" name="Text Box 99">
              <a:extLst>
                <a:ext uri="{FF2B5EF4-FFF2-40B4-BE49-F238E27FC236}">
                  <a16:creationId xmlns:a16="http://schemas.microsoft.com/office/drawing/2014/main" id="{5AC155A7-CD4E-44A7-81DA-73DEE376F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713" y="977900"/>
              <a:ext cx="395287" cy="41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>
                  <a:solidFill>
                    <a:srgbClr val="FF3300"/>
                  </a:solidFill>
                  <a:latin typeface="Arial" charset="0"/>
                  <a:sym typeface="Wingdings" charset="2"/>
                </a:rPr>
                <a:t>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>
            <a:extLst>
              <a:ext uri="{FF2B5EF4-FFF2-40B4-BE49-F238E27FC236}">
                <a16:creationId xmlns:a16="http://schemas.microsoft.com/office/drawing/2014/main" id="{DA3CA17F-00CA-4E04-8C6D-769BC7212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725" y="92075"/>
            <a:ext cx="5502275" cy="660400"/>
          </a:xfrm>
        </p:spPr>
        <p:txBody>
          <a:bodyPr/>
          <a:lstStyle/>
          <a:p>
            <a:pPr>
              <a:defRPr/>
            </a:pPr>
            <a:r>
              <a:rPr lang="en-US" altLang="en-US" sz="2625"/>
              <a:t>Example: Hop 1 nodes broadcast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A6E0E1CB-406A-45DB-AA9F-7C455D6AB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4325" y="4213225"/>
            <a:ext cx="5746750" cy="465138"/>
          </a:xfrm>
        </p:spPr>
        <p:txBody>
          <a:bodyPr/>
          <a:lstStyle/>
          <a:p>
            <a:r>
              <a:rPr lang="en-US" altLang="en-US" sz="1600"/>
              <a:t>Nodes 2, 3, 4, and 5 broadcast, except on parent ports</a:t>
            </a:r>
          </a:p>
        </p:txBody>
      </p:sp>
      <p:grpSp>
        <p:nvGrpSpPr>
          <p:cNvPr id="23555" name="Group 1">
            <a:extLst>
              <a:ext uri="{FF2B5EF4-FFF2-40B4-BE49-F238E27FC236}">
                <a16:creationId xmlns:a16="http://schemas.microsoft.com/office/drawing/2014/main" id="{E6C2AF93-3401-4C57-9A16-E416CC4B42FB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857250"/>
            <a:ext cx="4814888" cy="3282950"/>
            <a:chOff x="2435225" y="952500"/>
            <a:chExt cx="4814888" cy="3282950"/>
          </a:xfrm>
        </p:grpSpPr>
        <p:sp>
          <p:nvSpPr>
            <p:cNvPr id="1267717" name="Line 5">
              <a:extLst>
                <a:ext uri="{FF2B5EF4-FFF2-40B4-BE49-F238E27FC236}">
                  <a16:creationId xmlns:a16="http://schemas.microsoft.com/office/drawing/2014/main" id="{C08D7A8A-AACA-4EB1-9698-E6C6DE966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0375" y="1408113"/>
              <a:ext cx="123825" cy="228600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60" name="Line 6">
              <a:extLst>
                <a:ext uri="{FF2B5EF4-FFF2-40B4-BE49-F238E27FC236}">
                  <a16:creationId xmlns:a16="http://schemas.microsoft.com/office/drawing/2014/main" id="{3D50CA75-2038-4030-BAE9-FED5068CA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7513" y="1203325"/>
              <a:ext cx="204787" cy="165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7719" name="Line 7">
              <a:extLst>
                <a:ext uri="{FF2B5EF4-FFF2-40B4-BE49-F238E27FC236}">
                  <a16:creationId xmlns:a16="http://schemas.microsoft.com/office/drawing/2014/main" id="{134A0143-CDC2-43B1-905A-12D5818C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8025" y="1574800"/>
              <a:ext cx="841375" cy="423863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62" name="Oval 8">
              <a:extLst>
                <a:ext uri="{FF2B5EF4-FFF2-40B4-BE49-F238E27FC236}">
                  <a16:creationId xmlns:a16="http://schemas.microsoft.com/office/drawing/2014/main" id="{4585E64C-42C7-418C-8DF4-3BF22A3E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288" y="3244850"/>
              <a:ext cx="239712" cy="271463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Oval 10">
              <a:extLst>
                <a:ext uri="{FF2B5EF4-FFF2-40B4-BE49-F238E27FC236}">
                  <a16:creationId xmlns:a16="http://schemas.microsoft.com/office/drawing/2014/main" id="{C1867463-5BC2-428E-83B3-EBFF43BC9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2511425"/>
              <a:ext cx="239712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Oval 11">
              <a:extLst>
                <a:ext uri="{FF2B5EF4-FFF2-40B4-BE49-F238E27FC236}">
                  <a16:creationId xmlns:a16="http://schemas.microsoft.com/office/drawing/2014/main" id="{947A114F-E347-4FAF-9F98-26B1C2890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413" y="1938338"/>
              <a:ext cx="239712" cy="274637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Oval 12">
              <a:extLst>
                <a:ext uri="{FF2B5EF4-FFF2-40B4-BE49-F238E27FC236}">
                  <a16:creationId xmlns:a16="http://schemas.microsoft.com/office/drawing/2014/main" id="{E96B99FD-F29D-4D80-8572-BEA91B97E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1620838"/>
              <a:ext cx="241300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6" name="Oval 13">
              <a:extLst>
                <a:ext uri="{FF2B5EF4-FFF2-40B4-BE49-F238E27FC236}">
                  <a16:creationId xmlns:a16="http://schemas.microsoft.com/office/drawing/2014/main" id="{1C77CD5C-7F85-43D4-A91A-C371AAE2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075" y="2225675"/>
              <a:ext cx="239713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Oval 14">
              <a:extLst>
                <a:ext uri="{FF2B5EF4-FFF2-40B4-BE49-F238E27FC236}">
                  <a16:creationId xmlns:a16="http://schemas.microsoft.com/office/drawing/2014/main" id="{9F260AE9-17A1-45AD-899D-574EF4823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850" y="3570288"/>
              <a:ext cx="239713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8" name="Oval 15">
              <a:extLst>
                <a:ext uri="{FF2B5EF4-FFF2-40B4-BE49-F238E27FC236}">
                  <a16:creationId xmlns:a16="http://schemas.microsoft.com/office/drawing/2014/main" id="{1E78B1A8-2B49-4493-B8C1-E6B600E1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322638"/>
              <a:ext cx="238125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28" name="Line 16">
              <a:extLst>
                <a:ext uri="{FF2B5EF4-FFF2-40B4-BE49-F238E27FC236}">
                  <a16:creationId xmlns:a16="http://schemas.microsoft.com/office/drawing/2014/main" id="{7CF021F0-FD16-4C76-8B68-FE2679762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275" y="1887538"/>
              <a:ext cx="90488" cy="6159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7729" name="Line 17">
              <a:extLst>
                <a:ext uri="{FF2B5EF4-FFF2-40B4-BE49-F238E27FC236}">
                  <a16:creationId xmlns:a16="http://schemas.microsoft.com/office/drawing/2014/main" id="{68D54274-07F0-49D0-BBAC-796C99675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7413" y="2159000"/>
              <a:ext cx="914400" cy="4381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7730" name="Line 18">
              <a:extLst>
                <a:ext uri="{FF2B5EF4-FFF2-40B4-BE49-F238E27FC236}">
                  <a16:creationId xmlns:a16="http://schemas.microsoft.com/office/drawing/2014/main" id="{C799650F-A811-4222-9C0A-BC76332F0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738" y="2763838"/>
              <a:ext cx="471487" cy="53498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7731" name="Line 19">
              <a:extLst>
                <a:ext uri="{FF2B5EF4-FFF2-40B4-BE49-F238E27FC236}">
                  <a16:creationId xmlns:a16="http://schemas.microsoft.com/office/drawing/2014/main" id="{2B5F2931-E517-4282-AC56-6CB4D7B27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388" y="3446463"/>
              <a:ext cx="588962" cy="190500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7732" name="Line 20">
              <a:extLst>
                <a:ext uri="{FF2B5EF4-FFF2-40B4-BE49-F238E27FC236}">
                  <a16:creationId xmlns:a16="http://schemas.microsoft.com/office/drawing/2014/main" id="{2D7C5F96-8466-45B5-99A9-48D1F2548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113" y="3382963"/>
              <a:ext cx="914400" cy="106362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74" name="Oval 21">
              <a:extLst>
                <a:ext uri="{FF2B5EF4-FFF2-40B4-BE49-F238E27FC236}">
                  <a16:creationId xmlns:a16="http://schemas.microsoft.com/office/drawing/2014/main" id="{91803574-76E9-4AD6-9220-F93EA80A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413" y="1350963"/>
              <a:ext cx="239712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5" name="Rectangle 22">
              <a:extLst>
                <a:ext uri="{FF2B5EF4-FFF2-40B4-BE49-F238E27FC236}">
                  <a16:creationId xmlns:a16="http://schemas.microsoft.com/office/drawing/2014/main" id="{20FED8A6-1C73-4194-AAD7-573E92C22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5" y="2765425"/>
              <a:ext cx="144463" cy="1460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35" name="Line 23">
              <a:extLst>
                <a:ext uri="{FF2B5EF4-FFF2-40B4-BE49-F238E27FC236}">
                  <a16:creationId xmlns:a16="http://schemas.microsoft.com/office/drawing/2014/main" id="{3027F5D6-40A2-4EF9-BD4A-22AF785B1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7150" y="2698750"/>
              <a:ext cx="612775" cy="1381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7736" name="Line 24">
              <a:extLst>
                <a:ext uri="{FF2B5EF4-FFF2-40B4-BE49-F238E27FC236}">
                  <a16:creationId xmlns:a16="http://schemas.microsoft.com/office/drawing/2014/main" id="{9737A989-A885-4448-B756-6B78BD28E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050" y="1746250"/>
              <a:ext cx="1006475" cy="268288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7737" name="Line 25">
              <a:extLst>
                <a:ext uri="{FF2B5EF4-FFF2-40B4-BE49-F238E27FC236}">
                  <a16:creationId xmlns:a16="http://schemas.microsoft.com/office/drawing/2014/main" id="{4C2DB937-D065-46B1-8125-CFA6BAE0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788" y="2200275"/>
              <a:ext cx="554037" cy="1127125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79" name="Line 26">
              <a:extLst>
                <a:ext uri="{FF2B5EF4-FFF2-40B4-BE49-F238E27FC236}">
                  <a16:creationId xmlns:a16="http://schemas.microsoft.com/office/drawing/2014/main" id="{EF046A99-D1B2-41E7-8185-F4E838FB2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2913" y="1616075"/>
              <a:ext cx="400050" cy="6127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7739" name="Line 27">
              <a:extLst>
                <a:ext uri="{FF2B5EF4-FFF2-40B4-BE49-F238E27FC236}">
                  <a16:creationId xmlns:a16="http://schemas.microsoft.com/office/drawing/2014/main" id="{42D4E798-8864-44A8-AD21-8637D3697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6913" y="1422400"/>
              <a:ext cx="2100262" cy="196850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81" name="Rectangle 28">
              <a:extLst>
                <a:ext uri="{FF2B5EF4-FFF2-40B4-BE49-F238E27FC236}">
                  <a16:creationId xmlns:a16="http://schemas.microsoft.com/office/drawing/2014/main" id="{8FB017EA-7B32-49E0-88F9-639B90CC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288" y="1250950"/>
              <a:ext cx="144462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2" name="Rectangle 29">
              <a:extLst>
                <a:ext uri="{FF2B5EF4-FFF2-40B4-BE49-F238E27FC236}">
                  <a16:creationId xmlns:a16="http://schemas.microsoft.com/office/drawing/2014/main" id="{2E0E9D1A-F57C-4C47-A8C1-34BF9B58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1073150"/>
              <a:ext cx="146050" cy="1444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3" name="Rectangle 30">
              <a:extLst>
                <a:ext uri="{FF2B5EF4-FFF2-40B4-BE49-F238E27FC236}">
                  <a16:creationId xmlns:a16="http://schemas.microsoft.com/office/drawing/2014/main" id="{A5DBD6F0-8FDB-4B08-95F6-3850C298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513" y="2146300"/>
              <a:ext cx="146050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4" name="Rectangle 31">
              <a:extLst>
                <a:ext uri="{FF2B5EF4-FFF2-40B4-BE49-F238E27FC236}">
                  <a16:creationId xmlns:a16="http://schemas.microsoft.com/office/drawing/2014/main" id="{6A580EE3-6402-4BC5-912B-317636A1B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2538413"/>
              <a:ext cx="144462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5" name="Rectangle 32">
              <a:extLst>
                <a:ext uri="{FF2B5EF4-FFF2-40B4-BE49-F238E27FC236}">
                  <a16:creationId xmlns:a16="http://schemas.microsoft.com/office/drawing/2014/main" id="{D62994E6-D0F5-4140-830E-5D53EBA4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5" y="3910013"/>
              <a:ext cx="144463" cy="146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6" name="Line 33">
              <a:extLst>
                <a:ext uri="{FF2B5EF4-FFF2-40B4-BE49-F238E27FC236}">
                  <a16:creationId xmlns:a16="http://schemas.microsoft.com/office/drawing/2014/main" id="{18BE4EA5-793D-4609-8F06-F0917701C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3797300"/>
              <a:ext cx="230187" cy="125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7746" name="Rectangle 34">
              <a:extLst>
                <a:ext uri="{FF2B5EF4-FFF2-40B4-BE49-F238E27FC236}">
                  <a16:creationId xmlns:a16="http://schemas.microsoft.com/office/drawing/2014/main" id="{F8911E2A-2B76-4542-91B0-A0ADEC837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511425"/>
              <a:ext cx="122237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47" name="Rectangle 35">
              <a:extLst>
                <a:ext uri="{FF2B5EF4-FFF2-40B4-BE49-F238E27FC236}">
                  <a16:creationId xmlns:a16="http://schemas.microsoft.com/office/drawing/2014/main" id="{A65B29FD-3C4B-46D4-AED7-EA8F7A4A4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1033463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48" name="Rectangle 36">
              <a:extLst>
                <a:ext uri="{FF2B5EF4-FFF2-40B4-BE49-F238E27FC236}">
                  <a16:creationId xmlns:a16="http://schemas.microsoft.com/office/drawing/2014/main" id="{A96F3D19-00C2-4AA5-8B01-571623D8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825" y="1044575"/>
              <a:ext cx="24288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49" name="Rectangle 37">
              <a:extLst>
                <a:ext uri="{FF2B5EF4-FFF2-40B4-BE49-F238E27FC236}">
                  <a16:creationId xmlns:a16="http://schemas.microsoft.com/office/drawing/2014/main" id="{F4BD3084-2776-4671-A3EB-55447BB0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25" y="2093913"/>
              <a:ext cx="24288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50" name="Rectangle 38">
              <a:extLst>
                <a:ext uri="{FF2B5EF4-FFF2-40B4-BE49-F238E27FC236}">
                  <a16:creationId xmlns:a16="http://schemas.microsoft.com/office/drawing/2014/main" id="{10319F97-A571-4B3D-9A41-20497ADF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5" y="2535238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51" name="Rectangle 39">
              <a:extLst>
                <a:ext uri="{FF2B5EF4-FFF2-40B4-BE49-F238E27FC236}">
                  <a16:creationId xmlns:a16="http://schemas.microsoft.com/office/drawing/2014/main" id="{2A0E1A7D-9018-4DCF-AE4B-259297C4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3883025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3593" name="Rectangle 40">
              <a:extLst>
                <a:ext uri="{FF2B5EF4-FFF2-40B4-BE49-F238E27FC236}">
                  <a16:creationId xmlns:a16="http://schemas.microsoft.com/office/drawing/2014/main" id="{5E673C23-2F81-4256-94D6-12600D765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478088"/>
              <a:ext cx="32702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53" name="Rectangle 41">
              <a:extLst>
                <a:ext uri="{FF2B5EF4-FFF2-40B4-BE49-F238E27FC236}">
                  <a16:creationId xmlns:a16="http://schemas.microsoft.com/office/drawing/2014/main" id="{DB3E2C2D-DC4C-478A-A074-25BEA794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2546350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54" name="Rectangle 42">
              <a:extLst>
                <a:ext uri="{FF2B5EF4-FFF2-40B4-BE49-F238E27FC236}">
                  <a16:creationId xmlns:a16="http://schemas.microsoft.com/office/drawing/2014/main" id="{51019900-D621-46A9-957A-05A64DEF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1652588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3596" name="Rectangle 43">
              <a:extLst>
                <a:ext uri="{FF2B5EF4-FFF2-40B4-BE49-F238E27FC236}">
                  <a16:creationId xmlns:a16="http://schemas.microsoft.com/office/drawing/2014/main" id="{6E3BC127-C3B1-470A-9DA7-55F34AE4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3551238"/>
              <a:ext cx="327025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56" name="Rectangle 44">
              <a:extLst>
                <a:ext uri="{FF2B5EF4-FFF2-40B4-BE49-F238E27FC236}">
                  <a16:creationId xmlns:a16="http://schemas.microsoft.com/office/drawing/2014/main" id="{60D4CAB7-8748-4802-99E1-7E84F491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3619500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57" name="Rectangle 45">
              <a:extLst>
                <a:ext uri="{FF2B5EF4-FFF2-40B4-BE49-F238E27FC236}">
                  <a16:creationId xmlns:a16="http://schemas.microsoft.com/office/drawing/2014/main" id="{6F14C90D-35AF-4878-AC27-AB24355C8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262313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58" name="Rectangle 46">
              <a:extLst>
                <a:ext uri="{FF2B5EF4-FFF2-40B4-BE49-F238E27FC236}">
                  <a16:creationId xmlns:a16="http://schemas.microsoft.com/office/drawing/2014/main" id="{14996AEC-C95A-4405-9325-476D91E46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1987550"/>
              <a:ext cx="1000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3600" name="Rectangle 47">
              <a:extLst>
                <a:ext uri="{FF2B5EF4-FFF2-40B4-BE49-F238E27FC236}">
                  <a16:creationId xmlns:a16="http://schemas.microsoft.com/office/drawing/2014/main" id="{8BD1094A-9D08-40D8-A4EF-23C10A4CF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3300413"/>
              <a:ext cx="328612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60" name="Rectangle 48">
              <a:extLst>
                <a:ext uri="{FF2B5EF4-FFF2-40B4-BE49-F238E27FC236}">
                  <a16:creationId xmlns:a16="http://schemas.microsoft.com/office/drawing/2014/main" id="{29D6187F-099C-4B3B-9965-4D14868C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370263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61" name="Rectangle 49">
              <a:extLst>
                <a:ext uri="{FF2B5EF4-FFF2-40B4-BE49-F238E27FC236}">
                  <a16:creationId xmlns:a16="http://schemas.microsoft.com/office/drawing/2014/main" id="{F0B15BD5-BDB4-481D-8258-CF6001022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1390650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62" name="Rectangle 50">
              <a:extLst>
                <a:ext uri="{FF2B5EF4-FFF2-40B4-BE49-F238E27FC236}">
                  <a16:creationId xmlns:a16="http://schemas.microsoft.com/office/drawing/2014/main" id="{34F13B5A-4AA7-4E28-983B-BE9990BA0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50" y="2260600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63" name="Rectangle 51">
              <a:extLst>
                <a:ext uri="{FF2B5EF4-FFF2-40B4-BE49-F238E27FC236}">
                  <a16:creationId xmlns:a16="http://schemas.microsoft.com/office/drawing/2014/main" id="{C87D42C7-DAE1-4C8F-86D4-EBA2DB53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2492375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altLang="en-US" sz="135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67764" name="Rectangle 52">
              <a:extLst>
                <a:ext uri="{FF2B5EF4-FFF2-40B4-BE49-F238E27FC236}">
                  <a16:creationId xmlns:a16="http://schemas.microsoft.com/office/drawing/2014/main" id="{13EA0ED1-6B67-4AB4-BDB4-D5E87CAE9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336800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65" name="Rectangle 53">
              <a:extLst>
                <a:ext uri="{FF2B5EF4-FFF2-40B4-BE49-F238E27FC236}">
                  <a16:creationId xmlns:a16="http://schemas.microsoft.com/office/drawing/2014/main" id="{002501FC-DC75-42C3-8191-2EE2083C4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2587625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66" name="Rectangle 54">
              <a:extLst>
                <a:ext uri="{FF2B5EF4-FFF2-40B4-BE49-F238E27FC236}">
                  <a16:creationId xmlns:a16="http://schemas.microsoft.com/office/drawing/2014/main" id="{1AF7B9F5-DE67-4C44-B0FA-D4487A37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849563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67" name="Rectangle 55">
              <a:extLst>
                <a:ext uri="{FF2B5EF4-FFF2-40B4-BE49-F238E27FC236}">
                  <a16:creationId xmlns:a16="http://schemas.microsoft.com/office/drawing/2014/main" id="{9D9918E3-4D64-43F9-B245-E3783F68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600" y="2838450"/>
              <a:ext cx="841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68" name="Rectangle 56">
              <a:extLst>
                <a:ext uri="{FF2B5EF4-FFF2-40B4-BE49-F238E27FC236}">
                  <a16:creationId xmlns:a16="http://schemas.microsoft.com/office/drawing/2014/main" id="{801089CB-6202-4CA7-8EC2-635FD0DF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1901825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altLang="en-US" sz="135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67769" name="Rectangle 57">
              <a:extLst>
                <a:ext uri="{FF2B5EF4-FFF2-40B4-BE49-F238E27FC236}">
                  <a16:creationId xmlns:a16="http://schemas.microsoft.com/office/drawing/2014/main" id="{F477A43D-D6AD-4187-B025-44DCA1C5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50" y="1546225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70" name="Rectangle 58">
              <a:extLst>
                <a:ext uri="{FF2B5EF4-FFF2-40B4-BE49-F238E27FC236}">
                  <a16:creationId xmlns:a16="http://schemas.microsoft.com/office/drawing/2014/main" id="{6048333A-9394-4FFD-B6DD-DE3D7C23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188" y="145415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3612" name="Rectangle 59">
              <a:extLst>
                <a:ext uri="{FF2B5EF4-FFF2-40B4-BE49-F238E27FC236}">
                  <a16:creationId xmlns:a16="http://schemas.microsoft.com/office/drawing/2014/main" id="{5F72659F-98C5-4084-B3E3-22B12D9F3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695450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72" name="Rectangle 60">
              <a:extLst>
                <a:ext uri="{FF2B5EF4-FFF2-40B4-BE49-F238E27FC236}">
                  <a16:creationId xmlns:a16="http://schemas.microsoft.com/office/drawing/2014/main" id="{388D22CE-3D14-43D7-9B8D-05896FFE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1763713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73" name="Rectangle 61">
              <a:extLst>
                <a:ext uri="{FF2B5EF4-FFF2-40B4-BE49-F238E27FC236}">
                  <a16:creationId xmlns:a16="http://schemas.microsoft.com/office/drawing/2014/main" id="{E21C26CF-3FA2-4782-BC91-67AD4B361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75" y="184785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74" name="Rectangle 62">
              <a:extLst>
                <a:ext uri="{FF2B5EF4-FFF2-40B4-BE49-F238E27FC236}">
                  <a16:creationId xmlns:a16="http://schemas.microsoft.com/office/drawing/2014/main" id="{9CFB9B03-BBE8-415F-9C8E-BC3C53852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725" y="1763713"/>
              <a:ext cx="84138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75" name="Rectangle 63">
              <a:extLst>
                <a:ext uri="{FF2B5EF4-FFF2-40B4-BE49-F238E27FC236}">
                  <a16:creationId xmlns:a16="http://schemas.microsoft.com/office/drawing/2014/main" id="{8A98CE4A-080E-4DA5-B8A6-DBCB9C68F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109788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76" name="Rectangle 64">
              <a:extLst>
                <a:ext uri="{FF2B5EF4-FFF2-40B4-BE49-F238E27FC236}">
                  <a16:creationId xmlns:a16="http://schemas.microsoft.com/office/drawing/2014/main" id="{41F8FFEA-B50C-45E2-89E8-63EA06C0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287588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77" name="Rectangle 65">
              <a:extLst>
                <a:ext uri="{FF2B5EF4-FFF2-40B4-BE49-F238E27FC236}">
                  <a16:creationId xmlns:a16="http://schemas.microsoft.com/office/drawing/2014/main" id="{6B740141-4C82-4866-9CB9-43796460B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638" y="2065338"/>
              <a:ext cx="84137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3619" name="Rectangle 66">
              <a:extLst>
                <a:ext uri="{FF2B5EF4-FFF2-40B4-BE49-F238E27FC236}">
                  <a16:creationId xmlns:a16="http://schemas.microsoft.com/office/drawing/2014/main" id="{79DF2031-ED7F-4CDF-977D-8536015F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463" y="3317875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79" name="Rectangle 67">
              <a:extLst>
                <a:ext uri="{FF2B5EF4-FFF2-40B4-BE49-F238E27FC236}">
                  <a16:creationId xmlns:a16="http://schemas.microsoft.com/office/drawing/2014/main" id="{5BE5E014-4A7F-4718-A865-4B734F6A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0" y="3386138"/>
              <a:ext cx="841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3621" name="Rectangle 68">
              <a:extLst>
                <a:ext uri="{FF2B5EF4-FFF2-40B4-BE49-F238E27FC236}">
                  <a16:creationId xmlns:a16="http://schemas.microsoft.com/office/drawing/2014/main" id="{531AB552-C9BC-46F5-8FCC-36E0B2E4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663" y="3376613"/>
              <a:ext cx="311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81" name="Rectangle 69">
              <a:extLst>
                <a:ext uri="{FF2B5EF4-FFF2-40B4-BE49-F238E27FC236}">
                  <a16:creationId xmlns:a16="http://schemas.microsoft.com/office/drawing/2014/main" id="{516B64FC-454F-4764-8FD4-AB1B9B18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3446463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3623" name="Rectangle 70">
              <a:extLst>
                <a:ext uri="{FF2B5EF4-FFF2-40B4-BE49-F238E27FC236}">
                  <a16:creationId xmlns:a16="http://schemas.microsoft.com/office/drawing/2014/main" id="{4CF7ADCC-3483-4120-AB2E-125664303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338" y="3757613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83" name="Rectangle 71">
              <a:extLst>
                <a:ext uri="{FF2B5EF4-FFF2-40B4-BE49-F238E27FC236}">
                  <a16:creationId xmlns:a16="http://schemas.microsoft.com/office/drawing/2014/main" id="{AC6A9E36-5957-426D-A5F8-32901391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225" y="3827463"/>
              <a:ext cx="84138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84" name="Rectangle 72">
              <a:extLst>
                <a:ext uri="{FF2B5EF4-FFF2-40B4-BE49-F238E27FC236}">
                  <a16:creationId xmlns:a16="http://schemas.microsoft.com/office/drawing/2014/main" id="{8941F2E8-A9F8-4F6B-9B49-053FF7681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025" y="3481388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85" name="Rectangle 73">
              <a:extLst>
                <a:ext uri="{FF2B5EF4-FFF2-40B4-BE49-F238E27FC236}">
                  <a16:creationId xmlns:a16="http://schemas.microsoft.com/office/drawing/2014/main" id="{A7654AF3-F566-4150-A926-ABC87C4CD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3224213"/>
              <a:ext cx="8572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3627" name="Rectangle 74">
              <a:extLst>
                <a:ext uri="{FF2B5EF4-FFF2-40B4-BE49-F238E27FC236}">
                  <a16:creationId xmlns:a16="http://schemas.microsoft.com/office/drawing/2014/main" id="{0F066986-85DC-47C9-A6AC-0978D51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3327400"/>
              <a:ext cx="31115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787" name="Rectangle 75">
              <a:extLst>
                <a:ext uri="{FF2B5EF4-FFF2-40B4-BE49-F238E27FC236}">
                  <a16:creationId xmlns:a16="http://schemas.microsoft.com/office/drawing/2014/main" id="{FB34A471-7650-48DE-B41A-0DDCAC47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213" y="3398838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88" name="Rectangle 76">
              <a:extLst>
                <a:ext uri="{FF2B5EF4-FFF2-40B4-BE49-F238E27FC236}">
                  <a16:creationId xmlns:a16="http://schemas.microsoft.com/office/drawing/2014/main" id="{9ECB7E13-5C3F-4CCE-AC1B-2F58F6920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325" y="3517900"/>
              <a:ext cx="85725" cy="185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67789" name="Rectangle 77">
              <a:extLst>
                <a:ext uri="{FF2B5EF4-FFF2-40B4-BE49-F238E27FC236}">
                  <a16:creationId xmlns:a16="http://schemas.microsoft.com/office/drawing/2014/main" id="{D6153753-6BE0-432D-A030-02F4E3C1D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713" y="3113088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90" name="Rectangle 78">
              <a:extLst>
                <a:ext uri="{FF2B5EF4-FFF2-40B4-BE49-F238E27FC236}">
                  <a16:creationId xmlns:a16="http://schemas.microsoft.com/office/drawing/2014/main" id="{AF15A343-8CFB-4832-A845-C293598EB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1265238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91" name="Rectangle 79">
              <a:extLst>
                <a:ext uri="{FF2B5EF4-FFF2-40B4-BE49-F238E27FC236}">
                  <a16:creationId xmlns:a16="http://schemas.microsoft.com/office/drawing/2014/main" id="{3C1C9629-BC46-44E9-96D5-77C6972DE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1347788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92" name="Rectangle 80">
              <a:extLst>
                <a:ext uri="{FF2B5EF4-FFF2-40B4-BE49-F238E27FC236}">
                  <a16:creationId xmlns:a16="http://schemas.microsoft.com/office/drawing/2014/main" id="{5E58495A-E19D-4F8E-9F00-7202EDA01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338" y="1693863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93" name="Rectangle 81">
              <a:extLst>
                <a:ext uri="{FF2B5EF4-FFF2-40B4-BE49-F238E27FC236}">
                  <a16:creationId xmlns:a16="http://schemas.microsoft.com/office/drawing/2014/main" id="{3644C120-D004-4CCC-9AC0-BBC5A48E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025" y="1608138"/>
              <a:ext cx="85725" cy="18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67794" name="Rectangle 82">
              <a:extLst>
                <a:ext uri="{FF2B5EF4-FFF2-40B4-BE49-F238E27FC236}">
                  <a16:creationId xmlns:a16="http://schemas.microsoft.com/office/drawing/2014/main" id="{9EF1B48E-89BD-4009-8BA7-0D4DD09A1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438" y="2371725"/>
              <a:ext cx="8572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67795" name="Rectangle 83">
              <a:extLst>
                <a:ext uri="{FF2B5EF4-FFF2-40B4-BE49-F238E27FC236}">
                  <a16:creationId xmlns:a16="http://schemas.microsoft.com/office/drawing/2014/main" id="{F31C2198-FF65-46C1-995D-610F61A0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3" y="2014538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96" name="Rectangle 84">
              <a:extLst>
                <a:ext uri="{FF2B5EF4-FFF2-40B4-BE49-F238E27FC236}">
                  <a16:creationId xmlns:a16="http://schemas.microsoft.com/office/drawing/2014/main" id="{BC1F4657-C481-47DE-AED2-D6C4C747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25" y="2098675"/>
              <a:ext cx="841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797" name="Rectangle 85">
              <a:extLst>
                <a:ext uri="{FF2B5EF4-FFF2-40B4-BE49-F238E27FC236}">
                  <a16:creationId xmlns:a16="http://schemas.microsoft.com/office/drawing/2014/main" id="{751FBC2E-7EAF-4028-9AE1-3A37CD7B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2503488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3639" name="Rectangle 86">
              <a:extLst>
                <a:ext uri="{FF2B5EF4-FFF2-40B4-BE49-F238E27FC236}">
                  <a16:creationId xmlns:a16="http://schemas.microsoft.com/office/drawing/2014/main" id="{204A2E7D-FEC9-4645-9228-E37DC849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3635375"/>
              <a:ext cx="144463" cy="144463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0" name="Line 87">
              <a:extLst>
                <a:ext uri="{FF2B5EF4-FFF2-40B4-BE49-F238E27FC236}">
                  <a16:creationId xmlns:a16="http://schemas.microsoft.com/office/drawing/2014/main" id="{A19200BC-13C6-4F25-B68A-08B92F710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163" y="3521075"/>
              <a:ext cx="230187" cy="125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7800" name="Rectangle 88">
              <a:extLst>
                <a:ext uri="{FF2B5EF4-FFF2-40B4-BE49-F238E27FC236}">
                  <a16:creationId xmlns:a16="http://schemas.microsoft.com/office/drawing/2014/main" id="{FBCB2D5A-E5BB-431F-9A82-EA583EF8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3608388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3642" name="Rectangle 89">
              <a:extLst>
                <a:ext uri="{FF2B5EF4-FFF2-40B4-BE49-F238E27FC236}">
                  <a16:creationId xmlns:a16="http://schemas.microsoft.com/office/drawing/2014/main" id="{EBC428FA-C52E-40E7-B9A1-25B62C2F4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3875088"/>
              <a:ext cx="144462" cy="146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802" name="Rectangle 90">
              <a:extLst>
                <a:ext uri="{FF2B5EF4-FFF2-40B4-BE49-F238E27FC236}">
                  <a16:creationId xmlns:a16="http://schemas.microsoft.com/office/drawing/2014/main" id="{45641BDD-C6E5-411B-8535-12C48FD2E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413" y="4016375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3644" name="Line 91">
              <a:extLst>
                <a:ext uri="{FF2B5EF4-FFF2-40B4-BE49-F238E27FC236}">
                  <a16:creationId xmlns:a16="http://schemas.microsoft.com/office/drawing/2014/main" id="{7ADCAA65-85F7-46DF-96BE-A364D1AE8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6513" y="3576638"/>
              <a:ext cx="1587" cy="298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5" name="Rectangle 92">
              <a:extLst>
                <a:ext uri="{FF2B5EF4-FFF2-40B4-BE49-F238E27FC236}">
                  <a16:creationId xmlns:a16="http://schemas.microsoft.com/office/drawing/2014/main" id="{2142DFFC-DDC7-4075-B38D-156BD3C9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488" y="3305175"/>
              <a:ext cx="311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7805" name="Rectangle 93">
              <a:extLst>
                <a:ext uri="{FF2B5EF4-FFF2-40B4-BE49-F238E27FC236}">
                  <a16:creationId xmlns:a16="http://schemas.microsoft.com/office/drawing/2014/main" id="{0C427A97-11C8-43AD-9374-BE8280555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3375025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806" name="Rectangle 94">
              <a:extLst>
                <a:ext uri="{FF2B5EF4-FFF2-40B4-BE49-F238E27FC236}">
                  <a16:creationId xmlns:a16="http://schemas.microsoft.com/office/drawing/2014/main" id="{8B76C843-8FA5-4334-AABD-5DBB6935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13" y="362585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7807" name="Line 95">
              <a:extLst>
                <a:ext uri="{FF2B5EF4-FFF2-40B4-BE49-F238E27FC236}">
                  <a16:creationId xmlns:a16="http://schemas.microsoft.com/office/drawing/2014/main" id="{FCBEDD80-4CD8-49CF-A4B8-4E073FE46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775" y="2792413"/>
              <a:ext cx="120650" cy="7826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7808" name="Line 96">
              <a:extLst>
                <a:ext uri="{FF2B5EF4-FFF2-40B4-BE49-F238E27FC236}">
                  <a16:creationId xmlns:a16="http://schemas.microsoft.com/office/drawing/2014/main" id="{FA138066-0F6F-4CF0-851B-B8CEE7ABC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775" y="2089150"/>
              <a:ext cx="1271588" cy="258763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50" name="Line 97">
              <a:extLst>
                <a:ext uri="{FF2B5EF4-FFF2-40B4-BE49-F238E27FC236}">
                  <a16:creationId xmlns:a16="http://schemas.microsoft.com/office/drawing/2014/main" id="{7B82677C-0BCE-4E03-8E3A-8E2EAEEAE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6788" y="2419350"/>
              <a:ext cx="349250" cy="1920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1" name="Line 98">
              <a:extLst>
                <a:ext uri="{FF2B5EF4-FFF2-40B4-BE49-F238E27FC236}">
                  <a16:creationId xmlns:a16="http://schemas.microsoft.com/office/drawing/2014/main" id="{D41EE4A4-45DC-4C2F-B7B2-984D488CF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2025" y="2222500"/>
              <a:ext cx="331788" cy="1190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7811" name="Text Box 99">
              <a:extLst>
                <a:ext uri="{FF2B5EF4-FFF2-40B4-BE49-F238E27FC236}">
                  <a16:creationId xmlns:a16="http://schemas.microsoft.com/office/drawing/2014/main" id="{87BA123C-4307-48D5-BE05-AA2BA0355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713" y="977900"/>
              <a:ext cx="395287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>
                  <a:solidFill>
                    <a:srgbClr val="FF3300"/>
                  </a:solidFill>
                  <a:latin typeface="Arial" charset="0"/>
                  <a:sym typeface="Wingdings" charset="2"/>
                </a:rPr>
                <a:t></a:t>
              </a:r>
            </a:p>
          </p:txBody>
        </p:sp>
        <p:sp>
          <p:nvSpPr>
            <p:cNvPr id="1267812" name="Text Box 100">
              <a:extLst>
                <a:ext uri="{FF2B5EF4-FFF2-40B4-BE49-F238E27FC236}">
                  <a16:creationId xmlns:a16="http://schemas.microsoft.com/office/drawing/2014/main" id="{4778A423-5509-4F83-AB55-E4CB1A8EA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3" y="952500"/>
              <a:ext cx="395287" cy="41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>
                  <a:solidFill>
                    <a:srgbClr val="FF3300"/>
                  </a:solidFill>
                  <a:latin typeface="Arial" charset="0"/>
                  <a:sym typeface="Wingdings" charset="2"/>
                </a:rPr>
                <a:t></a:t>
              </a:r>
            </a:p>
          </p:txBody>
        </p:sp>
        <p:sp>
          <p:nvSpPr>
            <p:cNvPr id="1267813" name="Text Box 101">
              <a:extLst>
                <a:ext uri="{FF2B5EF4-FFF2-40B4-BE49-F238E27FC236}">
                  <a16:creationId xmlns:a16="http://schemas.microsoft.com/office/drawing/2014/main" id="{168C888C-ED04-464B-AD85-B901CECCB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5300" y="1989138"/>
              <a:ext cx="395288" cy="41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>
                  <a:solidFill>
                    <a:srgbClr val="FF3300"/>
                  </a:solidFill>
                  <a:latin typeface="Arial" charset="0"/>
                  <a:sym typeface="Wingdings" charset="2"/>
                </a:rPr>
                <a:t></a:t>
              </a:r>
            </a:p>
          </p:txBody>
        </p:sp>
        <p:sp>
          <p:nvSpPr>
            <p:cNvPr id="1267814" name="Text Box 102">
              <a:extLst>
                <a:ext uri="{FF2B5EF4-FFF2-40B4-BE49-F238E27FC236}">
                  <a16:creationId xmlns:a16="http://schemas.microsoft.com/office/drawing/2014/main" id="{5D4F3E06-D696-4DC7-8052-6CB521143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3238" y="2479675"/>
              <a:ext cx="396875" cy="41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100">
                  <a:solidFill>
                    <a:srgbClr val="FF3300"/>
                  </a:solidFill>
                  <a:latin typeface="Arial" charset="0"/>
                  <a:sym typeface="Wingdings" charset="2"/>
                </a:rPr>
                <a:t></a:t>
              </a:r>
            </a:p>
          </p:txBody>
        </p:sp>
      </p:grpSp>
      <p:grpSp>
        <p:nvGrpSpPr>
          <p:cNvPr id="23556" name="Group 12">
            <a:extLst>
              <a:ext uri="{FF2B5EF4-FFF2-40B4-BE49-F238E27FC236}">
                <a16:creationId xmlns:a16="http://schemas.microsoft.com/office/drawing/2014/main" id="{EEDC4408-3BC0-4A84-9D3F-282E1C5C0CCE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7C5F55B1-222F-4DC4-990B-6B94306171B4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29CB0E3-EA02-4B86-9F82-D2B744426B0E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>
            <a:extLst>
              <a:ext uri="{FF2B5EF4-FFF2-40B4-BE49-F238E27FC236}">
                <a16:creationId xmlns:a16="http://schemas.microsoft.com/office/drawing/2014/main" id="{D02EC11B-6686-45CB-9D5F-95967F63E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625"/>
              <a:t>Example:  Broadcast continues</a:t>
            </a:r>
          </a:p>
        </p:txBody>
      </p:sp>
      <p:grpSp>
        <p:nvGrpSpPr>
          <p:cNvPr id="24578" name="Group 2">
            <a:extLst>
              <a:ext uri="{FF2B5EF4-FFF2-40B4-BE49-F238E27FC236}">
                <a16:creationId xmlns:a16="http://schemas.microsoft.com/office/drawing/2014/main" id="{177EA2BF-FC58-436F-A88F-FFCF3CFBD5DC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1165225"/>
            <a:ext cx="4422775" cy="3201988"/>
            <a:chOff x="2435225" y="1033463"/>
            <a:chExt cx="4422775" cy="3201987"/>
          </a:xfrm>
        </p:grpSpPr>
        <p:sp>
          <p:nvSpPr>
            <p:cNvPr id="24580" name="Line 5">
              <a:extLst>
                <a:ext uri="{FF2B5EF4-FFF2-40B4-BE49-F238E27FC236}">
                  <a16:creationId xmlns:a16="http://schemas.microsoft.com/office/drawing/2014/main" id="{A2F69821-8EA8-45E9-B715-BF11FD054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0375" y="1408113"/>
              <a:ext cx="123825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Line 6">
              <a:extLst>
                <a:ext uri="{FF2B5EF4-FFF2-40B4-BE49-F238E27FC236}">
                  <a16:creationId xmlns:a16="http://schemas.microsoft.com/office/drawing/2014/main" id="{C83A28F8-1DE4-4973-9317-F970B06D7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7513" y="1203325"/>
              <a:ext cx="204787" cy="165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5671" name="Line 7">
              <a:extLst>
                <a:ext uri="{FF2B5EF4-FFF2-40B4-BE49-F238E27FC236}">
                  <a16:creationId xmlns:a16="http://schemas.microsoft.com/office/drawing/2014/main" id="{BB3E6586-920F-4EC0-9C92-09406621D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8025" y="1574801"/>
              <a:ext cx="841375" cy="4238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83" name="Oval 8">
              <a:extLst>
                <a:ext uri="{FF2B5EF4-FFF2-40B4-BE49-F238E27FC236}">
                  <a16:creationId xmlns:a16="http://schemas.microsoft.com/office/drawing/2014/main" id="{F0B6F6C5-A03B-4ECE-8D50-25BEF515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288" y="3244850"/>
              <a:ext cx="239712" cy="271463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4" name="Oval 10">
              <a:extLst>
                <a:ext uri="{FF2B5EF4-FFF2-40B4-BE49-F238E27FC236}">
                  <a16:creationId xmlns:a16="http://schemas.microsoft.com/office/drawing/2014/main" id="{19272417-4C67-4815-9A9D-FFC937C4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3" y="2511425"/>
              <a:ext cx="239712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5" name="Oval 11">
              <a:extLst>
                <a:ext uri="{FF2B5EF4-FFF2-40B4-BE49-F238E27FC236}">
                  <a16:creationId xmlns:a16="http://schemas.microsoft.com/office/drawing/2014/main" id="{E514C733-AD0C-4E1A-A399-4D8CCE994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413" y="1938338"/>
              <a:ext cx="239712" cy="274637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6" name="Oval 12">
              <a:extLst>
                <a:ext uri="{FF2B5EF4-FFF2-40B4-BE49-F238E27FC236}">
                  <a16:creationId xmlns:a16="http://schemas.microsoft.com/office/drawing/2014/main" id="{A1C9EE57-DA22-4682-9C27-98A8F213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1620838"/>
              <a:ext cx="241300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7" name="Oval 13">
              <a:extLst>
                <a:ext uri="{FF2B5EF4-FFF2-40B4-BE49-F238E27FC236}">
                  <a16:creationId xmlns:a16="http://schemas.microsoft.com/office/drawing/2014/main" id="{CC966038-1BF1-4694-A4DF-1F5CBB5A5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075" y="2225675"/>
              <a:ext cx="239713" cy="27305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8" name="Oval 14">
              <a:extLst>
                <a:ext uri="{FF2B5EF4-FFF2-40B4-BE49-F238E27FC236}">
                  <a16:creationId xmlns:a16="http://schemas.microsoft.com/office/drawing/2014/main" id="{4616B9F8-9E91-4E46-A1B9-E41A1F04C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850" y="3570288"/>
              <a:ext cx="239713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9" name="Oval 15">
              <a:extLst>
                <a:ext uri="{FF2B5EF4-FFF2-40B4-BE49-F238E27FC236}">
                  <a16:creationId xmlns:a16="http://schemas.microsoft.com/office/drawing/2014/main" id="{33E4D11C-F6AB-4AA4-AA7C-CAF0A9FF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322638"/>
              <a:ext cx="238125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680" name="Line 16">
              <a:extLst>
                <a:ext uri="{FF2B5EF4-FFF2-40B4-BE49-F238E27FC236}">
                  <a16:creationId xmlns:a16="http://schemas.microsoft.com/office/drawing/2014/main" id="{D4B78C21-DDA0-42E4-8FCD-6BD9F9E6A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275" y="1887538"/>
              <a:ext cx="90488" cy="6159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5681" name="Line 17">
              <a:extLst>
                <a:ext uri="{FF2B5EF4-FFF2-40B4-BE49-F238E27FC236}">
                  <a16:creationId xmlns:a16="http://schemas.microsoft.com/office/drawing/2014/main" id="{F0FBFEE8-2733-463D-A460-0D8935090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7413" y="2159001"/>
              <a:ext cx="914400" cy="4381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5682" name="Line 18">
              <a:extLst>
                <a:ext uri="{FF2B5EF4-FFF2-40B4-BE49-F238E27FC236}">
                  <a16:creationId xmlns:a16="http://schemas.microsoft.com/office/drawing/2014/main" id="{B9727C20-7461-4096-9BD7-F214A72E6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738" y="2763837"/>
              <a:ext cx="471487" cy="5349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93" name="Line 19">
              <a:extLst>
                <a:ext uri="{FF2B5EF4-FFF2-40B4-BE49-F238E27FC236}">
                  <a16:creationId xmlns:a16="http://schemas.microsoft.com/office/drawing/2014/main" id="{EE402978-F1B0-4B14-AE34-8AF743FFA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388" y="3446463"/>
              <a:ext cx="588962" cy="190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5684" name="Line 20">
              <a:extLst>
                <a:ext uri="{FF2B5EF4-FFF2-40B4-BE49-F238E27FC236}">
                  <a16:creationId xmlns:a16="http://schemas.microsoft.com/office/drawing/2014/main" id="{69A58807-1895-4F2A-A337-E19291071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113" y="3382962"/>
              <a:ext cx="914400" cy="10636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95" name="Oval 21">
              <a:extLst>
                <a:ext uri="{FF2B5EF4-FFF2-40B4-BE49-F238E27FC236}">
                  <a16:creationId xmlns:a16="http://schemas.microsoft.com/office/drawing/2014/main" id="{DFC21E03-65DE-4A5A-9F66-20BF87415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413" y="1350963"/>
              <a:ext cx="239712" cy="271462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6" name="Rectangle 22">
              <a:extLst>
                <a:ext uri="{FF2B5EF4-FFF2-40B4-BE49-F238E27FC236}">
                  <a16:creationId xmlns:a16="http://schemas.microsoft.com/office/drawing/2014/main" id="{E56EB557-D32C-492F-8445-E699FDB7A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5" y="2765425"/>
              <a:ext cx="144463" cy="1460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687" name="Line 23">
              <a:extLst>
                <a:ext uri="{FF2B5EF4-FFF2-40B4-BE49-F238E27FC236}">
                  <a16:creationId xmlns:a16="http://schemas.microsoft.com/office/drawing/2014/main" id="{67DB3F89-0331-4DD3-8500-BC64B385C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7150" y="2698750"/>
              <a:ext cx="612775" cy="1381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98" name="Line 24">
              <a:extLst>
                <a:ext uri="{FF2B5EF4-FFF2-40B4-BE49-F238E27FC236}">
                  <a16:creationId xmlns:a16="http://schemas.microsoft.com/office/drawing/2014/main" id="{46706EE8-D33E-489C-93F9-471A5CBAA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938" y="1746250"/>
              <a:ext cx="1006475" cy="268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5689" name="Line 25">
              <a:extLst>
                <a:ext uri="{FF2B5EF4-FFF2-40B4-BE49-F238E27FC236}">
                  <a16:creationId xmlns:a16="http://schemas.microsoft.com/office/drawing/2014/main" id="{9726F1D2-A49A-4DB4-A802-87507257A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788" y="2200276"/>
              <a:ext cx="554037" cy="1127125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5690" name="Line 26">
              <a:extLst>
                <a:ext uri="{FF2B5EF4-FFF2-40B4-BE49-F238E27FC236}">
                  <a16:creationId xmlns:a16="http://schemas.microsoft.com/office/drawing/2014/main" id="{3D74EF2C-6628-41A3-BD72-90B3ED6FE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2913" y="1616076"/>
              <a:ext cx="400050" cy="612775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5691" name="Line 27">
              <a:extLst>
                <a:ext uri="{FF2B5EF4-FFF2-40B4-BE49-F238E27FC236}">
                  <a16:creationId xmlns:a16="http://schemas.microsoft.com/office/drawing/2014/main" id="{DD6EC2DB-615D-49AE-8B87-EDEA57E1C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6913" y="1422401"/>
              <a:ext cx="2100262" cy="196850"/>
            </a:xfrm>
            <a:prstGeom prst="line">
              <a:avLst/>
            </a:prstGeom>
            <a:noFill/>
            <a:ln w="57150">
              <a:solidFill>
                <a:srgbClr val="0A58F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602" name="Rectangle 28">
              <a:extLst>
                <a:ext uri="{FF2B5EF4-FFF2-40B4-BE49-F238E27FC236}">
                  <a16:creationId xmlns:a16="http://schemas.microsoft.com/office/drawing/2014/main" id="{3EF5B7C2-6FBC-4736-A57D-D065BDF2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288" y="1250950"/>
              <a:ext cx="144462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3" name="Rectangle 29">
              <a:extLst>
                <a:ext uri="{FF2B5EF4-FFF2-40B4-BE49-F238E27FC236}">
                  <a16:creationId xmlns:a16="http://schemas.microsoft.com/office/drawing/2014/main" id="{2B739D82-1C00-4551-8269-9A5CCBA2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1073150"/>
              <a:ext cx="146050" cy="1444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4" name="Rectangle 30">
              <a:extLst>
                <a:ext uri="{FF2B5EF4-FFF2-40B4-BE49-F238E27FC236}">
                  <a16:creationId xmlns:a16="http://schemas.microsoft.com/office/drawing/2014/main" id="{C30C8BC4-15B4-47C4-AEFF-D3BCBB737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513" y="2146300"/>
              <a:ext cx="146050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5" name="Rectangle 31">
              <a:extLst>
                <a:ext uri="{FF2B5EF4-FFF2-40B4-BE49-F238E27FC236}">
                  <a16:creationId xmlns:a16="http://schemas.microsoft.com/office/drawing/2014/main" id="{EE253A86-754B-4454-99E1-775CF7143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2538413"/>
              <a:ext cx="144462" cy="146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6" name="Rectangle 32">
              <a:extLst>
                <a:ext uri="{FF2B5EF4-FFF2-40B4-BE49-F238E27FC236}">
                  <a16:creationId xmlns:a16="http://schemas.microsoft.com/office/drawing/2014/main" id="{5F704FCF-582C-4D51-BBF6-E39BE70A4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5" y="3910013"/>
              <a:ext cx="144463" cy="146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7" name="Line 33">
              <a:extLst>
                <a:ext uri="{FF2B5EF4-FFF2-40B4-BE49-F238E27FC236}">
                  <a16:creationId xmlns:a16="http://schemas.microsoft.com/office/drawing/2014/main" id="{D853EE1B-34FE-438E-A6F5-38238D10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3797300"/>
              <a:ext cx="230187" cy="125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5698" name="Rectangle 34">
              <a:extLst>
                <a:ext uri="{FF2B5EF4-FFF2-40B4-BE49-F238E27FC236}">
                  <a16:creationId xmlns:a16="http://schemas.microsoft.com/office/drawing/2014/main" id="{A0D3F363-3A15-48B1-88C1-E2C361DA1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511426"/>
              <a:ext cx="122237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699" name="Rectangle 35">
              <a:extLst>
                <a:ext uri="{FF2B5EF4-FFF2-40B4-BE49-F238E27FC236}">
                  <a16:creationId xmlns:a16="http://schemas.microsoft.com/office/drawing/2014/main" id="{ADE6DE00-6048-4867-9341-63228ADE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1033463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00" name="Rectangle 36">
              <a:extLst>
                <a:ext uri="{FF2B5EF4-FFF2-40B4-BE49-F238E27FC236}">
                  <a16:creationId xmlns:a16="http://schemas.microsoft.com/office/drawing/2014/main" id="{B9795AD2-0C45-4FBE-98B9-EDABCE76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825" y="1044576"/>
              <a:ext cx="24288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01" name="Rectangle 37">
              <a:extLst>
                <a:ext uri="{FF2B5EF4-FFF2-40B4-BE49-F238E27FC236}">
                  <a16:creationId xmlns:a16="http://schemas.microsoft.com/office/drawing/2014/main" id="{EB9192C3-4F1B-4F3E-AB5C-A5BB9DB1B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25" y="2093913"/>
              <a:ext cx="24288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02" name="Rectangle 38">
              <a:extLst>
                <a:ext uri="{FF2B5EF4-FFF2-40B4-BE49-F238E27FC236}">
                  <a16:creationId xmlns:a16="http://schemas.microsoft.com/office/drawing/2014/main" id="{84276BE3-7CAD-4DB7-9987-85F3F4265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5" y="2535238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03" name="Rectangle 39">
              <a:extLst>
                <a:ext uri="{FF2B5EF4-FFF2-40B4-BE49-F238E27FC236}">
                  <a16:creationId xmlns:a16="http://schemas.microsoft.com/office/drawing/2014/main" id="{9066E001-1B72-4C48-A7B2-39A7F1EE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3883025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4614" name="Rectangle 40">
              <a:extLst>
                <a:ext uri="{FF2B5EF4-FFF2-40B4-BE49-F238E27FC236}">
                  <a16:creationId xmlns:a16="http://schemas.microsoft.com/office/drawing/2014/main" id="{4F75E52C-44D6-4CC9-8856-B0B407CB0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478088"/>
              <a:ext cx="32702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05" name="Rectangle 41">
              <a:extLst>
                <a:ext uri="{FF2B5EF4-FFF2-40B4-BE49-F238E27FC236}">
                  <a16:creationId xmlns:a16="http://schemas.microsoft.com/office/drawing/2014/main" id="{91F646E9-E16E-4192-A7C3-5883B6F3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2546351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06" name="Rectangle 42">
              <a:extLst>
                <a:ext uri="{FF2B5EF4-FFF2-40B4-BE49-F238E27FC236}">
                  <a16:creationId xmlns:a16="http://schemas.microsoft.com/office/drawing/2014/main" id="{AC479824-F1D5-41EC-874B-847C702F8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1652588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4617" name="Rectangle 43">
              <a:extLst>
                <a:ext uri="{FF2B5EF4-FFF2-40B4-BE49-F238E27FC236}">
                  <a16:creationId xmlns:a16="http://schemas.microsoft.com/office/drawing/2014/main" id="{E0438E25-A9B6-4FEB-B255-BFE16794F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3551238"/>
              <a:ext cx="327025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08" name="Rectangle 44">
              <a:extLst>
                <a:ext uri="{FF2B5EF4-FFF2-40B4-BE49-F238E27FC236}">
                  <a16:creationId xmlns:a16="http://schemas.microsoft.com/office/drawing/2014/main" id="{5741B626-B290-4CBE-9702-B6EF4E0CF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3619500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09" name="Rectangle 45">
              <a:extLst>
                <a:ext uri="{FF2B5EF4-FFF2-40B4-BE49-F238E27FC236}">
                  <a16:creationId xmlns:a16="http://schemas.microsoft.com/office/drawing/2014/main" id="{78F77946-AC8F-43DF-BEFB-4D4EA4EE9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262312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10" name="Rectangle 46">
              <a:extLst>
                <a:ext uri="{FF2B5EF4-FFF2-40B4-BE49-F238E27FC236}">
                  <a16:creationId xmlns:a16="http://schemas.microsoft.com/office/drawing/2014/main" id="{6B7D8E9F-B402-49AB-98DB-0B3B62A5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1987551"/>
              <a:ext cx="1000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4621" name="Rectangle 47">
              <a:extLst>
                <a:ext uri="{FF2B5EF4-FFF2-40B4-BE49-F238E27FC236}">
                  <a16:creationId xmlns:a16="http://schemas.microsoft.com/office/drawing/2014/main" id="{D5AF9572-D800-4C6F-98A8-4E1F7B4C7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938" y="3300413"/>
              <a:ext cx="328612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12" name="Rectangle 48">
              <a:extLst>
                <a:ext uri="{FF2B5EF4-FFF2-40B4-BE49-F238E27FC236}">
                  <a16:creationId xmlns:a16="http://schemas.microsoft.com/office/drawing/2014/main" id="{BE8B31D6-3942-4968-A9A0-35F36A92F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370262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13" name="Rectangle 49">
              <a:extLst>
                <a:ext uri="{FF2B5EF4-FFF2-40B4-BE49-F238E27FC236}">
                  <a16:creationId xmlns:a16="http://schemas.microsoft.com/office/drawing/2014/main" id="{C46D847B-101D-4842-B838-90F7CF78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1390651"/>
              <a:ext cx="100012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14" name="Rectangle 50">
              <a:extLst>
                <a:ext uri="{FF2B5EF4-FFF2-40B4-BE49-F238E27FC236}">
                  <a16:creationId xmlns:a16="http://schemas.microsoft.com/office/drawing/2014/main" id="{8A7B8601-0B6A-4CCA-9B74-1ECAD497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450" y="2260601"/>
              <a:ext cx="1016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15" name="Rectangle 51">
              <a:extLst>
                <a:ext uri="{FF2B5EF4-FFF2-40B4-BE49-F238E27FC236}">
                  <a16:creationId xmlns:a16="http://schemas.microsoft.com/office/drawing/2014/main" id="{43E12EC3-60E8-4979-AFF1-7B6D182DD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249237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altLang="en-US" sz="135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65716" name="Rectangle 52">
              <a:extLst>
                <a:ext uri="{FF2B5EF4-FFF2-40B4-BE49-F238E27FC236}">
                  <a16:creationId xmlns:a16="http://schemas.microsoft.com/office/drawing/2014/main" id="{41498A84-7721-4A0B-B5AF-00E09444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336801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17" name="Rectangle 53">
              <a:extLst>
                <a:ext uri="{FF2B5EF4-FFF2-40B4-BE49-F238E27FC236}">
                  <a16:creationId xmlns:a16="http://schemas.microsoft.com/office/drawing/2014/main" id="{76559972-E1F8-4C54-8929-CD65AFDF1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2587626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18" name="Rectangle 54">
              <a:extLst>
                <a:ext uri="{FF2B5EF4-FFF2-40B4-BE49-F238E27FC236}">
                  <a16:creationId xmlns:a16="http://schemas.microsoft.com/office/drawing/2014/main" id="{7B5DF40D-15AB-486A-9D9F-938924AD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2849562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19" name="Rectangle 55">
              <a:extLst>
                <a:ext uri="{FF2B5EF4-FFF2-40B4-BE49-F238E27FC236}">
                  <a16:creationId xmlns:a16="http://schemas.microsoft.com/office/drawing/2014/main" id="{518549CE-5428-4F6E-ABD9-26C6B6647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600" y="2838450"/>
              <a:ext cx="841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20" name="Rectangle 56">
              <a:extLst>
                <a:ext uri="{FF2B5EF4-FFF2-40B4-BE49-F238E27FC236}">
                  <a16:creationId xmlns:a16="http://schemas.microsoft.com/office/drawing/2014/main" id="{77655025-D75B-4DAF-9A67-0288000A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1931988"/>
              <a:ext cx="84137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altLang="en-US" sz="135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65721" name="Rectangle 57">
              <a:extLst>
                <a:ext uri="{FF2B5EF4-FFF2-40B4-BE49-F238E27FC236}">
                  <a16:creationId xmlns:a16="http://schemas.microsoft.com/office/drawing/2014/main" id="{8B02C4C3-96AD-45D1-BF4A-B9797B35C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50" y="1546226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22" name="Rectangle 58">
              <a:extLst>
                <a:ext uri="{FF2B5EF4-FFF2-40B4-BE49-F238E27FC236}">
                  <a16:creationId xmlns:a16="http://schemas.microsoft.com/office/drawing/2014/main" id="{8E7CB644-3E93-4928-801E-5FA2FC1A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863" y="141287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4633" name="Rectangle 59">
              <a:extLst>
                <a:ext uri="{FF2B5EF4-FFF2-40B4-BE49-F238E27FC236}">
                  <a16:creationId xmlns:a16="http://schemas.microsoft.com/office/drawing/2014/main" id="{2E9D6520-047E-42B4-B4AF-9EF69B4E0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695450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24" name="Rectangle 60">
              <a:extLst>
                <a:ext uri="{FF2B5EF4-FFF2-40B4-BE49-F238E27FC236}">
                  <a16:creationId xmlns:a16="http://schemas.microsoft.com/office/drawing/2014/main" id="{A036CF2A-E3B3-4538-A304-60A8CCEF9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1763713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25" name="Rectangle 61">
              <a:extLst>
                <a:ext uri="{FF2B5EF4-FFF2-40B4-BE49-F238E27FC236}">
                  <a16:creationId xmlns:a16="http://schemas.microsoft.com/office/drawing/2014/main" id="{60CAAA4D-B77B-4084-9B7F-2F1F4382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75" y="184785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26" name="Rectangle 62">
              <a:extLst>
                <a:ext uri="{FF2B5EF4-FFF2-40B4-BE49-F238E27FC236}">
                  <a16:creationId xmlns:a16="http://schemas.microsoft.com/office/drawing/2014/main" id="{C5D549F8-43A2-4044-B351-ACACF2224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725" y="1763713"/>
              <a:ext cx="841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27" name="Rectangle 63">
              <a:extLst>
                <a:ext uri="{FF2B5EF4-FFF2-40B4-BE49-F238E27FC236}">
                  <a16:creationId xmlns:a16="http://schemas.microsoft.com/office/drawing/2014/main" id="{69B5CD74-6932-4816-94F5-FA71F48DF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109788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28" name="Rectangle 64">
              <a:extLst>
                <a:ext uri="{FF2B5EF4-FFF2-40B4-BE49-F238E27FC236}">
                  <a16:creationId xmlns:a16="http://schemas.microsoft.com/office/drawing/2014/main" id="{441DA586-4053-423B-B598-3BB4DD407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2236788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29" name="Rectangle 65">
              <a:extLst>
                <a:ext uri="{FF2B5EF4-FFF2-40B4-BE49-F238E27FC236}">
                  <a16:creationId xmlns:a16="http://schemas.microsoft.com/office/drawing/2014/main" id="{8AD6B123-F907-4054-BCF5-A435AD48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044701"/>
              <a:ext cx="841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4640" name="Rectangle 66">
              <a:extLst>
                <a:ext uri="{FF2B5EF4-FFF2-40B4-BE49-F238E27FC236}">
                  <a16:creationId xmlns:a16="http://schemas.microsoft.com/office/drawing/2014/main" id="{6535D318-EBBB-44AE-8856-3D36357B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463" y="3317875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31" name="Rectangle 67">
              <a:extLst>
                <a:ext uri="{FF2B5EF4-FFF2-40B4-BE49-F238E27FC236}">
                  <a16:creationId xmlns:a16="http://schemas.microsoft.com/office/drawing/2014/main" id="{863C38D2-72AD-4236-BA0C-1052B8DE9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0" y="3386137"/>
              <a:ext cx="841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42" name="Rectangle 68">
              <a:extLst>
                <a:ext uri="{FF2B5EF4-FFF2-40B4-BE49-F238E27FC236}">
                  <a16:creationId xmlns:a16="http://schemas.microsoft.com/office/drawing/2014/main" id="{4DAFB353-85B8-4B2C-899D-A42D0A14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663" y="3376613"/>
              <a:ext cx="311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33" name="Rectangle 69">
              <a:extLst>
                <a:ext uri="{FF2B5EF4-FFF2-40B4-BE49-F238E27FC236}">
                  <a16:creationId xmlns:a16="http://schemas.microsoft.com/office/drawing/2014/main" id="{D9A9EEA7-FF12-420C-96A0-99B3BBCDE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3446462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4644" name="Rectangle 70">
              <a:extLst>
                <a:ext uri="{FF2B5EF4-FFF2-40B4-BE49-F238E27FC236}">
                  <a16:creationId xmlns:a16="http://schemas.microsoft.com/office/drawing/2014/main" id="{54863C57-2B7C-4FF2-88E3-9165CBDFA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338" y="3757613"/>
              <a:ext cx="312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35" name="Rectangle 71">
              <a:extLst>
                <a:ext uri="{FF2B5EF4-FFF2-40B4-BE49-F238E27FC236}">
                  <a16:creationId xmlns:a16="http://schemas.microsoft.com/office/drawing/2014/main" id="{BD6C0D93-A528-47EA-A16D-564DA9921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225" y="3827462"/>
              <a:ext cx="8413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36" name="Rectangle 72">
              <a:extLst>
                <a:ext uri="{FF2B5EF4-FFF2-40B4-BE49-F238E27FC236}">
                  <a16:creationId xmlns:a16="http://schemas.microsoft.com/office/drawing/2014/main" id="{E3DB1235-F761-4104-9F8E-AF837BDBD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025" y="3481387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37" name="Rectangle 73">
              <a:extLst>
                <a:ext uri="{FF2B5EF4-FFF2-40B4-BE49-F238E27FC236}">
                  <a16:creationId xmlns:a16="http://schemas.microsoft.com/office/drawing/2014/main" id="{09E0F3BA-6E77-4569-BB6E-99AD94FA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3224212"/>
              <a:ext cx="8572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648" name="Rectangle 74">
              <a:extLst>
                <a:ext uri="{FF2B5EF4-FFF2-40B4-BE49-F238E27FC236}">
                  <a16:creationId xmlns:a16="http://schemas.microsoft.com/office/drawing/2014/main" id="{EE0BC2D6-284A-4E91-BB50-6B91F464D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3327400"/>
              <a:ext cx="31115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39" name="Rectangle 75">
              <a:extLst>
                <a:ext uri="{FF2B5EF4-FFF2-40B4-BE49-F238E27FC236}">
                  <a16:creationId xmlns:a16="http://schemas.microsoft.com/office/drawing/2014/main" id="{E0D33011-D416-44C2-9E87-FDFBB1B7F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213" y="3398837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40" name="Rectangle 76">
              <a:extLst>
                <a:ext uri="{FF2B5EF4-FFF2-40B4-BE49-F238E27FC236}">
                  <a16:creationId xmlns:a16="http://schemas.microsoft.com/office/drawing/2014/main" id="{0EFB531A-137B-49E0-803E-63287D6E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325" y="3517900"/>
              <a:ext cx="85725" cy="18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65741" name="Rectangle 77">
              <a:extLst>
                <a:ext uri="{FF2B5EF4-FFF2-40B4-BE49-F238E27FC236}">
                  <a16:creationId xmlns:a16="http://schemas.microsoft.com/office/drawing/2014/main" id="{2DA62F87-915B-4836-B684-6B5720E0E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713" y="3113087"/>
              <a:ext cx="841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 dirty="0">
                <a:latin typeface="Arial" charset="0"/>
              </a:endParaRPr>
            </a:p>
          </p:txBody>
        </p:sp>
        <p:sp>
          <p:nvSpPr>
            <p:cNvPr id="1265742" name="Rectangle 78">
              <a:extLst>
                <a:ext uri="{FF2B5EF4-FFF2-40B4-BE49-F238E27FC236}">
                  <a16:creationId xmlns:a16="http://schemas.microsoft.com/office/drawing/2014/main" id="{CDB80096-30F1-43F7-BE5F-9B70A0198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1265238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43" name="Rectangle 79">
              <a:extLst>
                <a:ext uri="{FF2B5EF4-FFF2-40B4-BE49-F238E27FC236}">
                  <a16:creationId xmlns:a16="http://schemas.microsoft.com/office/drawing/2014/main" id="{C04614B0-04E0-4C5C-A24D-5927D0F99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1347788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44" name="Rectangle 80">
              <a:extLst>
                <a:ext uri="{FF2B5EF4-FFF2-40B4-BE49-F238E27FC236}">
                  <a16:creationId xmlns:a16="http://schemas.microsoft.com/office/drawing/2014/main" id="{DA59333A-2480-4559-83CA-681FCFD53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338" y="1693863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45" name="Rectangle 81">
              <a:extLst>
                <a:ext uri="{FF2B5EF4-FFF2-40B4-BE49-F238E27FC236}">
                  <a16:creationId xmlns:a16="http://schemas.microsoft.com/office/drawing/2014/main" id="{877487FA-7C34-4A8B-875F-F05BCFDD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025" y="1608138"/>
              <a:ext cx="85725" cy="185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65746" name="Rectangle 82">
              <a:extLst>
                <a:ext uri="{FF2B5EF4-FFF2-40B4-BE49-F238E27FC236}">
                  <a16:creationId xmlns:a16="http://schemas.microsoft.com/office/drawing/2014/main" id="{CC78EC48-4205-4AF7-9AE8-A50D21A0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2371726"/>
              <a:ext cx="8572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 b="1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65747" name="Rectangle 83">
              <a:extLst>
                <a:ext uri="{FF2B5EF4-FFF2-40B4-BE49-F238E27FC236}">
                  <a16:creationId xmlns:a16="http://schemas.microsoft.com/office/drawing/2014/main" id="{D474E414-1DAD-4622-8B9E-325E91B94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3" y="2014538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48" name="Rectangle 84">
              <a:extLst>
                <a:ext uri="{FF2B5EF4-FFF2-40B4-BE49-F238E27FC236}">
                  <a16:creationId xmlns:a16="http://schemas.microsoft.com/office/drawing/2014/main" id="{2E9EB3F0-A0B6-4650-A0BD-2E6965DF4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25" y="2098676"/>
              <a:ext cx="84138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49" name="Rectangle 85">
              <a:extLst>
                <a:ext uri="{FF2B5EF4-FFF2-40B4-BE49-F238E27FC236}">
                  <a16:creationId xmlns:a16="http://schemas.microsoft.com/office/drawing/2014/main" id="{C6E456CF-BE4B-4C1D-BF75-7C7E8E8F5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2503488"/>
              <a:ext cx="85725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4660" name="Rectangle 86">
              <a:extLst>
                <a:ext uri="{FF2B5EF4-FFF2-40B4-BE49-F238E27FC236}">
                  <a16:creationId xmlns:a16="http://schemas.microsoft.com/office/drawing/2014/main" id="{63439FAE-AB80-4B3A-B350-81D0E8265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3635375"/>
              <a:ext cx="144463" cy="144463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61" name="Line 87">
              <a:extLst>
                <a:ext uri="{FF2B5EF4-FFF2-40B4-BE49-F238E27FC236}">
                  <a16:creationId xmlns:a16="http://schemas.microsoft.com/office/drawing/2014/main" id="{5D661B37-9BD7-4B14-AE09-00A5497BC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163" y="3521075"/>
              <a:ext cx="230187" cy="1254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5752" name="Rectangle 88">
              <a:extLst>
                <a:ext uri="{FF2B5EF4-FFF2-40B4-BE49-F238E27FC236}">
                  <a16:creationId xmlns:a16="http://schemas.microsoft.com/office/drawing/2014/main" id="{F8FD78C8-73AD-476D-AC73-8E42198F5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3608387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4663" name="Rectangle 89">
              <a:extLst>
                <a:ext uri="{FF2B5EF4-FFF2-40B4-BE49-F238E27FC236}">
                  <a16:creationId xmlns:a16="http://schemas.microsoft.com/office/drawing/2014/main" id="{C26B2A93-0AB5-434C-847F-D1B9D4072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3875088"/>
              <a:ext cx="144462" cy="1460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54" name="Rectangle 90">
              <a:extLst>
                <a:ext uri="{FF2B5EF4-FFF2-40B4-BE49-F238E27FC236}">
                  <a16:creationId xmlns:a16="http://schemas.microsoft.com/office/drawing/2014/main" id="{34A02AA1-5CBB-4DAB-9A95-44CB9E58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413" y="4016375"/>
              <a:ext cx="24447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24665" name="Line 91">
              <a:extLst>
                <a:ext uri="{FF2B5EF4-FFF2-40B4-BE49-F238E27FC236}">
                  <a16:creationId xmlns:a16="http://schemas.microsoft.com/office/drawing/2014/main" id="{56B236E7-AA2E-4641-AFE9-2544E427A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6513" y="3576638"/>
              <a:ext cx="1587" cy="298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Rectangle 92">
              <a:extLst>
                <a:ext uri="{FF2B5EF4-FFF2-40B4-BE49-F238E27FC236}">
                  <a16:creationId xmlns:a16="http://schemas.microsoft.com/office/drawing/2014/main" id="{B19A4134-24F7-4087-8717-BF292F331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488" y="3305175"/>
              <a:ext cx="311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5757" name="Rectangle 93">
              <a:extLst>
                <a:ext uri="{FF2B5EF4-FFF2-40B4-BE49-F238E27FC236}">
                  <a16:creationId xmlns:a16="http://schemas.microsoft.com/office/drawing/2014/main" id="{D44291F9-60DB-4240-8392-D55F7416B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3375025"/>
              <a:ext cx="85725" cy="18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58" name="Rectangle 94">
              <a:extLst>
                <a:ext uri="{FF2B5EF4-FFF2-40B4-BE49-F238E27FC236}">
                  <a16:creationId xmlns:a16="http://schemas.microsoft.com/office/drawing/2014/main" id="{51171138-3A83-4A01-8EAB-6844FABDF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13" y="362585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265759" name="Line 95">
              <a:extLst>
                <a:ext uri="{FF2B5EF4-FFF2-40B4-BE49-F238E27FC236}">
                  <a16:creationId xmlns:a16="http://schemas.microsoft.com/office/drawing/2014/main" id="{87F529BB-A141-4BB7-937B-72CB9A81A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775" y="2792412"/>
              <a:ext cx="120650" cy="78263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65760" name="Line 96">
              <a:extLst>
                <a:ext uri="{FF2B5EF4-FFF2-40B4-BE49-F238E27FC236}">
                  <a16:creationId xmlns:a16="http://schemas.microsoft.com/office/drawing/2014/main" id="{7690C6C1-9299-4E25-BD20-71E274E0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775" y="2089151"/>
              <a:ext cx="1271588" cy="2587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671" name="Line 97">
              <a:extLst>
                <a:ext uri="{FF2B5EF4-FFF2-40B4-BE49-F238E27FC236}">
                  <a16:creationId xmlns:a16="http://schemas.microsoft.com/office/drawing/2014/main" id="{C5F1029E-2548-4F88-8622-2D2E4D329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6788" y="2419350"/>
              <a:ext cx="349250" cy="1920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Line 98">
              <a:extLst>
                <a:ext uri="{FF2B5EF4-FFF2-40B4-BE49-F238E27FC236}">
                  <a16:creationId xmlns:a16="http://schemas.microsoft.com/office/drawing/2014/main" id="{4A52795A-6D78-4EF0-9FD7-29319B3D8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2025" y="2222500"/>
              <a:ext cx="331788" cy="1190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Rectangle 3">
            <a:extLst>
              <a:ext uri="{FF2B5EF4-FFF2-40B4-BE49-F238E27FC236}">
                <a16:creationId xmlns:a16="http://schemas.microsoft.com/office/drawing/2014/main" id="{5D81D599-9253-458A-B751-9B87B1B3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417888"/>
            <a:ext cx="28622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800" kern="0"/>
              <a:t>All nodes, not only G1, receive packets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8063C55-A26B-4CD5-991F-8E8117BC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i="1"/>
              <a:t>Truncated RPB (TRPB)</a:t>
            </a: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E4E7F5-FCE0-4522-AF6B-C61CB73D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1231900"/>
            <a:ext cx="65928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altLang="en-US" sz="1800" i="1" kern="0" dirty="0"/>
          </a:p>
          <a:p>
            <a:pPr>
              <a:defRPr/>
            </a:pPr>
            <a:r>
              <a:rPr lang="en-US" altLang="en-US" sz="1800" i="1" kern="0" dirty="0"/>
              <a:t>Truncated RPB (TRPB)</a:t>
            </a:r>
            <a:r>
              <a:rPr lang="en-US" altLang="en-US" sz="1800" kern="0" dirty="0"/>
              <a:t>:  Leaf routers do not broadcast if none of its attached hosts belong to packet’s multicast group</a:t>
            </a:r>
            <a:endParaRPr lang="en-US" altLang="en-US" sz="1800" kern="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11370380-61BA-49B0-AB54-FDFA97747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238" y="241300"/>
            <a:ext cx="7172325" cy="581025"/>
          </a:xfrm>
        </p:spPr>
        <p:txBody>
          <a:bodyPr/>
          <a:lstStyle/>
          <a:p>
            <a:r>
              <a:rPr lang="en-US" altLang="en-US"/>
              <a:t>Internet Group Management Protocol</a:t>
            </a:r>
          </a:p>
        </p:txBody>
      </p:sp>
      <p:sp>
        <p:nvSpPr>
          <p:cNvPr id="1268739" name="Rectangle 3">
            <a:extLst>
              <a:ext uri="{FF2B5EF4-FFF2-40B4-BE49-F238E27FC236}">
                <a16:creationId xmlns:a16="http://schemas.microsoft.com/office/drawing/2014/main" id="{B6DC8CDD-333B-4E7F-87CA-381192F68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3" y="1085850"/>
            <a:ext cx="7783512" cy="25622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en-US" sz="1950" i="1" dirty="0"/>
              <a:t>Internet Group Management Protocol (IGMP):</a:t>
            </a:r>
            <a:r>
              <a:rPr lang="en-US" altLang="en-US" sz="1950" dirty="0"/>
              <a:t>  allows a host to signal its multicast group membership to its attached router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en-US" sz="1950" dirty="0"/>
              <a:t>Each multicast router periodically sends an IGMP query message to check whether there are hosts belonging to multicast groups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en-US" sz="1950" dirty="0"/>
              <a:t>Routers determine which multicast groups are associated with a certain port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en-US" sz="1950" dirty="0"/>
              <a:t>Routers only forward packets on ports that have hosts belonging to the multicast group</a:t>
            </a:r>
          </a:p>
          <a:p>
            <a:pPr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en-US" sz="19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11B6759-3F5D-4A2F-9894-293737A9B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320675"/>
            <a:ext cx="4903787" cy="542925"/>
          </a:xfrm>
        </p:spPr>
        <p:txBody>
          <a:bodyPr/>
          <a:lstStyle/>
          <a:p>
            <a:r>
              <a:rPr lang="en-US" altLang="en-US"/>
              <a:t>Reverse-Path Multicasting</a:t>
            </a:r>
          </a:p>
        </p:txBody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5EF44803-9468-4CDC-BAC4-C573AF82A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3675" y="1370013"/>
            <a:ext cx="5729288" cy="1739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950" i="1" dirty="0"/>
              <a:t>Reverse Path Multicasting (RPM)</a:t>
            </a:r>
            <a:r>
              <a:rPr lang="en-US" altLang="en-US" sz="1950" dirty="0"/>
              <a:t> relies on IGMP to identify multicast group membership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en-US" sz="1950" dirty="0"/>
              <a:t>RPM is an enhancement of TRPB, but unlike TRPB, RMP forwards a multicast packet only to a router that will lead to a leaf router with group members. </a:t>
            </a: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E49E9BB7-6054-44EE-BC19-C9740AE1ED2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8905BA2-0EAA-4E97-9762-BA9F88DF42C7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6AF0AB-48D7-4DB2-9C67-DBA51A13D652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2CA2CCA-519D-443E-8938-B58A06C404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04.04.0</a:t>
            </a:r>
            <a:r>
              <a:rPr lang="en-US" altLang="zh-CN" sz="2000">
                <a:ea typeface="SimSun" panose="02010600030101010101" pitchFamily="2" charset="-122"/>
              </a:rPr>
              <a:t>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2AE39C8A-EB90-4C7E-A398-402B4EBEE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64FEBA10-4672-4108-B2D6-BDCB88A177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OpenFlow, SDN, and NFV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C3D1D7E-1708-40DE-B2A2-54B63F920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725" y="92075"/>
            <a:ext cx="5502275" cy="765175"/>
          </a:xfrm>
        </p:spPr>
        <p:txBody>
          <a:bodyPr/>
          <a:lstStyle/>
          <a:p>
            <a:r>
              <a:rPr lang="en-US" altLang="en-US"/>
              <a:t>OpenFlow</a:t>
            </a:r>
          </a:p>
        </p:txBody>
      </p:sp>
      <p:sp>
        <p:nvSpPr>
          <p:cNvPr id="788483" name="Rectangle 3">
            <a:extLst>
              <a:ext uri="{FF2B5EF4-FFF2-40B4-BE49-F238E27FC236}">
                <a16:creationId xmlns:a16="http://schemas.microsoft.com/office/drawing/2014/main" id="{4794E47B-72B4-4032-9805-15707EECF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0163" y="1095375"/>
            <a:ext cx="6116637" cy="2765425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000" dirty="0"/>
              <a:t>An open standard to deploy innovative protocols in production networks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sz="1600" dirty="0"/>
              <a:t>provides a standardized hook to allow us to run experiments, without requiring vendors to expose the internal workings of their network devices</a:t>
            </a:r>
            <a:endParaRPr lang="en-US" altLang="en-US" sz="1600" dirty="0"/>
          </a:p>
          <a:p>
            <a:pPr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sz="2000" dirty="0"/>
              <a:t>The standard communications interface defined between the control and forwarding layers of an Software-Defined-Network (SDN) architecture</a:t>
            </a:r>
            <a:endParaRPr lang="en-US" altLang="en-US" sz="1650" dirty="0"/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4E29269D-8647-4A99-A801-64FE56D3FD1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EBBDC1-FB30-4218-BB6D-F68C8155C49E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54DD3A-C46F-44B4-BBB5-CE804CE563B4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66">
            <a:extLst>
              <a:ext uri="{FF2B5EF4-FFF2-40B4-BE49-F238E27FC236}">
                <a16:creationId xmlns:a16="http://schemas.microsoft.com/office/drawing/2014/main" id="{30B9B16E-8EAA-41D2-B803-FD67D819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1646238"/>
            <a:ext cx="5368925" cy="22558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78" name="Shape 67">
            <a:extLst>
              <a:ext uri="{FF2B5EF4-FFF2-40B4-BE49-F238E27FC236}">
                <a16:creationId xmlns:a16="http://schemas.microsoft.com/office/drawing/2014/main" id="{30C2B3A1-3920-4D42-A593-51B1A8F3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444500"/>
            <a:ext cx="2997200" cy="573088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/>
              <a:t>The Evolution</a:t>
            </a:r>
          </a:p>
        </p:txBody>
      </p:sp>
      <p:sp>
        <p:nvSpPr>
          <p:cNvPr id="24579" name="Shape 68">
            <a:extLst>
              <a:ext uri="{FF2B5EF4-FFF2-40B4-BE49-F238E27FC236}">
                <a16:creationId xmlns:a16="http://schemas.microsoft.com/office/drawing/2014/main" id="{F1AAC0A4-1C77-44F6-BBCF-539B5C3B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2292350"/>
            <a:ext cx="1308100" cy="8255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OpenFlow</a:t>
            </a:r>
          </a:p>
        </p:txBody>
      </p:sp>
      <p:sp>
        <p:nvSpPr>
          <p:cNvPr id="24580" name="Shape 69">
            <a:extLst>
              <a:ext uri="{FF2B5EF4-FFF2-40B4-BE49-F238E27FC236}">
                <a16:creationId xmlns:a16="http://schemas.microsoft.com/office/drawing/2014/main" id="{0722C3AB-8DA3-47DE-A963-669934FD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2292350"/>
            <a:ext cx="1308100" cy="8255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SDN 1.0</a:t>
            </a:r>
          </a:p>
        </p:txBody>
      </p:sp>
      <p:sp>
        <p:nvSpPr>
          <p:cNvPr id="24581" name="Shape 70">
            <a:extLst>
              <a:ext uri="{FF2B5EF4-FFF2-40B4-BE49-F238E27FC236}">
                <a16:creationId xmlns:a16="http://schemas.microsoft.com/office/drawing/2014/main" id="{785AC5A5-FBA7-405E-BF9A-8FDD61CBB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2292350"/>
            <a:ext cx="1309688" cy="8255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NFV</a:t>
            </a:r>
          </a:p>
        </p:txBody>
      </p:sp>
      <p:sp>
        <p:nvSpPr>
          <p:cNvPr id="24582" name="Shape 71">
            <a:extLst>
              <a:ext uri="{FF2B5EF4-FFF2-40B4-BE49-F238E27FC236}">
                <a16:creationId xmlns:a16="http://schemas.microsoft.com/office/drawing/2014/main" id="{54A6F19F-7990-470D-9A1B-1947BAD0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292350"/>
            <a:ext cx="1308100" cy="8255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SDN 2.0</a:t>
            </a:r>
          </a:p>
        </p:txBody>
      </p:sp>
      <p:sp>
        <p:nvSpPr>
          <p:cNvPr id="24583" name="Shape 72">
            <a:extLst>
              <a:ext uri="{FF2B5EF4-FFF2-40B4-BE49-F238E27FC236}">
                <a16:creationId xmlns:a16="http://schemas.microsoft.com/office/drawing/2014/main" id="{ACA174EA-ED52-4D28-92E3-7DDFE440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966913"/>
            <a:ext cx="8572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2010</a:t>
            </a:r>
          </a:p>
        </p:txBody>
      </p:sp>
      <p:sp>
        <p:nvSpPr>
          <p:cNvPr id="24584" name="Shape 73">
            <a:extLst>
              <a:ext uri="{FF2B5EF4-FFF2-40B4-BE49-F238E27FC236}">
                <a16:creationId xmlns:a16="http://schemas.microsoft.com/office/drawing/2014/main" id="{D191229C-EA56-4A9F-BA10-6FE03FD7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1966913"/>
            <a:ext cx="77311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2011</a:t>
            </a:r>
          </a:p>
        </p:txBody>
      </p:sp>
      <p:sp>
        <p:nvSpPr>
          <p:cNvPr id="24585" name="Shape 74">
            <a:extLst>
              <a:ext uri="{FF2B5EF4-FFF2-40B4-BE49-F238E27FC236}">
                <a16:creationId xmlns:a16="http://schemas.microsoft.com/office/drawing/2014/main" id="{81654BCE-AD82-4DD0-9A2D-B22EE2BD2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1966913"/>
            <a:ext cx="7429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2012</a:t>
            </a:r>
          </a:p>
        </p:txBody>
      </p:sp>
      <p:sp>
        <p:nvSpPr>
          <p:cNvPr id="24586" name="Shape 75">
            <a:extLst>
              <a:ext uri="{FF2B5EF4-FFF2-40B4-BE49-F238E27FC236}">
                <a16:creationId xmlns:a16="http://schemas.microsoft.com/office/drawing/2014/main" id="{778BFC26-D6E1-4BF9-95B5-C619E007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63" y="1966913"/>
            <a:ext cx="7461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2013</a:t>
            </a:r>
          </a:p>
        </p:txBody>
      </p:sp>
      <p:cxnSp>
        <p:nvCxnSpPr>
          <p:cNvPr id="24587" name="Shape 76">
            <a:extLst>
              <a:ext uri="{FF2B5EF4-FFF2-40B4-BE49-F238E27FC236}">
                <a16:creationId xmlns:a16="http://schemas.microsoft.com/office/drawing/2014/main" id="{4924B382-F3B7-4ED8-AC3E-6092BE4C6548}"/>
              </a:ext>
            </a:extLst>
          </p:cNvPr>
          <p:cNvCxnSpPr>
            <a:cxnSpLocks noChangeShapeType="1"/>
            <a:stCxn id="24579" idx="3"/>
            <a:endCxn id="24580" idx="1"/>
          </p:cNvCxnSpPr>
          <p:nvPr/>
        </p:nvCxnSpPr>
        <p:spPr bwMode="auto">
          <a:xfrm>
            <a:off x="2600325" y="2705100"/>
            <a:ext cx="5508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Shape 77">
            <a:extLst>
              <a:ext uri="{FF2B5EF4-FFF2-40B4-BE49-F238E27FC236}">
                <a16:creationId xmlns:a16="http://schemas.microsoft.com/office/drawing/2014/main" id="{DC5DE9E4-9E60-4363-853D-EDA0CBC803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84688" y="2705100"/>
            <a:ext cx="5492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hape 78">
            <a:extLst>
              <a:ext uri="{FF2B5EF4-FFF2-40B4-BE49-F238E27FC236}">
                <a16:creationId xmlns:a16="http://schemas.microsoft.com/office/drawing/2014/main" id="{822D5B13-3915-47F6-8993-2ECAA53F3E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91275" y="2705100"/>
            <a:ext cx="5508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Shape 79">
            <a:extLst>
              <a:ext uri="{FF2B5EF4-FFF2-40B4-BE49-F238E27FC236}">
                <a16:creationId xmlns:a16="http://schemas.microsoft.com/office/drawing/2014/main" id="{66B8A73F-3245-4C4F-B1EE-4DAC7592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354388"/>
            <a:ext cx="106997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SCOPE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345C9D7-D461-4929-8871-FD677B308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9363" y="92075"/>
            <a:ext cx="5481637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Mobile IP</a:t>
            </a:r>
          </a:p>
        </p:txBody>
      </p:sp>
      <p:sp>
        <p:nvSpPr>
          <p:cNvPr id="297986" name="Rectangle 3">
            <a:extLst>
              <a:ext uri="{FF2B5EF4-FFF2-40B4-BE49-F238E27FC236}">
                <a16:creationId xmlns:a16="http://schemas.microsoft.com/office/drawing/2014/main" id="{5D05AAAD-FF55-4DBD-BA7B-0DD2FECA2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1438" y="1085850"/>
            <a:ext cx="6075362" cy="3513138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Proliferation of mobile devices:  PDAs, laptops, smart phones, …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As user moves, point-of-attachment to network necessarily changes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Problem: IP address specifies point-of-attachment to Internet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en-US" sz="1650" dirty="0">
                <a:ea typeface="ＭＳ Ｐゴシック" charset="-128"/>
              </a:rPr>
              <a:t>Changing IP address involves terminating all connections &amp; sessions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i="1" dirty="0">
                <a:ea typeface="ＭＳ Ｐゴシック" charset="-128"/>
              </a:rPr>
              <a:t>Mobile IP (RFC 2002)</a:t>
            </a:r>
            <a:r>
              <a:rPr lang="en-US" altLang="en-US" sz="1950" dirty="0">
                <a:ea typeface="ＭＳ Ｐゴシック" charset="-128"/>
              </a:rPr>
              <a:t>:  device can change point-of-attachment while retaining IP address and maintaining communications 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35F560BF-3475-47D4-8952-8BCC743AF58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97820A2-20A7-4188-9859-342EEDFE3F9A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3A79D0-7F2C-4D81-AD7E-199E80180989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90">
            <a:extLst>
              <a:ext uri="{FF2B5EF4-FFF2-40B4-BE49-F238E27FC236}">
                <a16:creationId xmlns:a16="http://schemas.microsoft.com/office/drawing/2014/main" id="{31F8A502-263F-43A3-8F1D-B88C9F9C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09563"/>
            <a:ext cx="4429125" cy="3571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OpenFlow Architecture</a:t>
            </a:r>
          </a:p>
        </p:txBody>
      </p:sp>
      <p:pic>
        <p:nvPicPr>
          <p:cNvPr id="26626" name="Shape 92" descr="Screen Shot 2017-07-05 at 12.02.05 AM.png">
            <a:extLst>
              <a:ext uri="{FF2B5EF4-FFF2-40B4-BE49-F238E27FC236}">
                <a16:creationId xmlns:a16="http://schemas.microsoft.com/office/drawing/2014/main" id="{6BF90841-221E-4121-B09E-A89F3551659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96963"/>
            <a:ext cx="375761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Shape 93">
            <a:extLst>
              <a:ext uri="{FF2B5EF4-FFF2-40B4-BE49-F238E27FC236}">
                <a16:creationId xmlns:a16="http://schemas.microsoft.com/office/drawing/2014/main" id="{129AA2A7-D548-4F54-A1BC-E769B5224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4271963"/>
            <a:ext cx="34305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rgbClr val="999999"/>
                </a:solidFill>
              </a:rPr>
              <a:t>https://www.opennetworking.org/sdn-resources/openflow</a:t>
            </a:r>
          </a:p>
        </p:txBody>
      </p:sp>
      <p:sp>
        <p:nvSpPr>
          <p:cNvPr id="26628" name="Text Placeholder 1">
            <a:extLst>
              <a:ext uri="{FF2B5EF4-FFF2-40B4-BE49-F238E27FC236}">
                <a16:creationId xmlns:a16="http://schemas.microsoft.com/office/drawing/2014/main" id="{31A0B259-D4A2-4A2D-86F0-226E73D3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017588"/>
            <a:ext cx="4429125" cy="34163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>
                <a:cs typeface="Arial" panose="020B0604020202020204" pitchFamily="34" charset="0"/>
              </a:rPr>
              <a:t>Separate datapath and control path</a:t>
            </a:r>
          </a:p>
          <a:p>
            <a:pPr>
              <a:spcBef>
                <a:spcPts val="900"/>
              </a:spcBef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Programmability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Enable innovation/differentiation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Accelerate new features and services introduction</a:t>
            </a:r>
          </a:p>
          <a:p>
            <a:pPr>
              <a:spcBef>
                <a:spcPts val="900"/>
              </a:spcBef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Decouple: Hardware &amp; Software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 &amp; forwarding,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&amp; logical configuration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Intelligence</a:t>
            </a:r>
          </a:p>
          <a:p>
            <a:pPr lvl="1">
              <a:spcBef>
                <a:spcPct val="0"/>
              </a:spcBef>
            </a:pPr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2000"/>
          </a:p>
          <a:p>
            <a:pPr>
              <a:spcBef>
                <a:spcPct val="0"/>
              </a:spcBef>
            </a:pPr>
            <a:endParaRPr lang="en-US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98">
            <a:extLst>
              <a:ext uri="{FF2B5EF4-FFF2-40B4-BE49-F238E27FC236}">
                <a16:creationId xmlns:a16="http://schemas.microsoft.com/office/drawing/2014/main" id="{BDC74AFD-D4EC-4A8B-8A8E-F28AB3F9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444500"/>
            <a:ext cx="8101012" cy="5730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General Misconceptions</a:t>
            </a:r>
          </a:p>
        </p:txBody>
      </p:sp>
      <p:sp>
        <p:nvSpPr>
          <p:cNvPr id="99" name="Shape 99">
            <a:extLst>
              <a:ext uri="{FF2B5EF4-FFF2-40B4-BE49-F238E27FC236}">
                <a16:creationId xmlns:a16="http://schemas.microsoft.com/office/drawing/2014/main" id="{B10F14B3-D3E1-4980-9EA8-151829074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223250" cy="3697288"/>
          </a:xfrm>
        </p:spPr>
        <p:txBody>
          <a:bodyPr>
            <a:noAutofit/>
          </a:bodyPr>
          <a:lstStyle/>
          <a:p>
            <a:pPr marL="571500" indent="-342900" algn="just">
              <a:spcBef>
                <a:spcPct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SDN is:</a:t>
            </a:r>
          </a:p>
          <a:p>
            <a:pPr marL="9715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OpenFlow?</a:t>
            </a:r>
          </a:p>
          <a:p>
            <a:pPr marL="9715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Standard southbound API?</a:t>
            </a:r>
          </a:p>
          <a:p>
            <a:pPr marL="9715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Centralization of control plane?</a:t>
            </a:r>
          </a:p>
          <a:p>
            <a:pPr marL="9715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control and data plane?</a:t>
            </a:r>
          </a:p>
          <a:p>
            <a:pPr marL="571500" indent="-342900" algn="just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reality,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SDN is a framework to solve a set of problems while OpenFlow is an open API that provides a standard interface for programming the data plane switches.</a:t>
            </a:r>
          </a:p>
          <a:p>
            <a:pPr marL="571500" indent="-34290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8675" name="Shape 100">
            <a:extLst>
              <a:ext uri="{FF2B5EF4-FFF2-40B4-BE49-F238E27FC236}">
                <a16:creationId xmlns:a16="http://schemas.microsoft.com/office/drawing/2014/main" id="{D0419EFE-9F74-4BA2-A6C7-55A8431B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398713"/>
            <a:ext cx="866775" cy="374650"/>
          </a:xfrm>
          <a:prstGeom prst="notchedRightArrow">
            <a:avLst>
              <a:gd name="adj1" fmla="val 50000"/>
              <a:gd name="adj2" fmla="val 50031"/>
            </a:avLst>
          </a:prstGeom>
          <a:solidFill>
            <a:schemeClr val="bg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76" name="Shape 101">
            <a:extLst>
              <a:ext uri="{FF2B5EF4-FFF2-40B4-BE49-F238E27FC236}">
                <a16:creationId xmlns:a16="http://schemas.microsoft.com/office/drawing/2014/main" id="{18288FEB-4A9D-4D8F-AC2C-3E6E87CD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2316163"/>
            <a:ext cx="2251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SDN a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106">
            <a:extLst>
              <a:ext uri="{FF2B5EF4-FFF2-40B4-BE49-F238E27FC236}">
                <a16:creationId xmlns:a16="http://schemas.microsoft.com/office/drawing/2014/main" id="{2242F8C1-E703-4EBA-8BF6-FA09CC3E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63" y="444500"/>
            <a:ext cx="6262687" cy="5730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SDN?</a:t>
            </a:r>
          </a:p>
        </p:txBody>
      </p:sp>
      <p:sp>
        <p:nvSpPr>
          <p:cNvPr id="20482" name="Shape 107">
            <a:extLst>
              <a:ext uri="{FF2B5EF4-FFF2-40B4-BE49-F238E27FC236}">
                <a16:creationId xmlns:a16="http://schemas.microsoft.com/office/drawing/2014/main" id="{EBDDD490-968A-4EBD-8B67-D77E1247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0163" y="1152525"/>
            <a:ext cx="6262687" cy="3416300"/>
          </a:xfrm>
        </p:spPr>
        <p:txBody>
          <a:bodyPr/>
          <a:lstStyle/>
          <a:p>
            <a:pPr marL="571500" indent="-342900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control of the network via,</a:t>
            </a:r>
          </a:p>
          <a:p>
            <a:pPr marL="571500" indent="-342900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control logic to off-device compute, that</a:t>
            </a:r>
          </a:p>
          <a:p>
            <a:pPr marL="571500" indent="-342900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network services via,</a:t>
            </a:r>
          </a:p>
          <a:p>
            <a:pPr marL="571500" indent="-342900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programmatic interfaces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0483" name="Group 12">
            <a:extLst>
              <a:ext uri="{FF2B5EF4-FFF2-40B4-BE49-F238E27FC236}">
                <a16:creationId xmlns:a16="http://schemas.microsoft.com/office/drawing/2014/main" id="{31741C65-D4FA-4370-9D45-D0356C8632B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C67A6B-F3DA-4CC3-9146-4E9ED47DF9A2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0B4B8E-4BE6-49CE-8BAF-8948E43CC7EE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12">
            <a:extLst>
              <a:ext uri="{FF2B5EF4-FFF2-40B4-BE49-F238E27FC236}">
                <a16:creationId xmlns:a16="http://schemas.microsoft.com/office/drawing/2014/main" id="{171168E8-2C14-4B25-99BD-4E24552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44500"/>
            <a:ext cx="8121650" cy="5730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SDN Benefits</a:t>
            </a:r>
          </a:p>
        </p:txBody>
      </p:sp>
      <p:sp>
        <p:nvSpPr>
          <p:cNvPr id="31746" name="Shape 113">
            <a:extLst>
              <a:ext uri="{FF2B5EF4-FFF2-40B4-BE49-F238E27FC236}">
                <a16:creationId xmlns:a16="http://schemas.microsoft.com/office/drawing/2014/main" id="{194F2A88-3683-400E-8EC4-5B620B7B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0" y="1152525"/>
            <a:ext cx="7802563" cy="2551124"/>
          </a:xfrm>
        </p:spPr>
        <p:txBody>
          <a:bodyPr/>
          <a:lstStyle/>
          <a:p>
            <a:pPr marL="571500" indent="-342900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</a:p>
          <a:p>
            <a:pPr marL="833438" lvl="1" indent="-342900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existing applications, services and infrastructure</a:t>
            </a:r>
          </a:p>
          <a:p>
            <a:pPr marL="571500" indent="-342900">
              <a:spcBef>
                <a:spcPts val="1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833438" lvl="1" indent="-342900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rapidly grow existing applications and services</a:t>
            </a:r>
          </a:p>
          <a:p>
            <a:pPr marL="571500" indent="-342900">
              <a:spcBef>
                <a:spcPts val="1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</a:p>
          <a:p>
            <a:pPr marL="833438" lvl="1" indent="-342900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new types of applications and services and business models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18">
            <a:extLst>
              <a:ext uri="{FF2B5EF4-FFF2-40B4-BE49-F238E27FC236}">
                <a16:creationId xmlns:a16="http://schemas.microsoft.com/office/drawing/2014/main" id="{FBA1D804-6A8C-4438-8F8E-92658EA9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44500"/>
            <a:ext cx="4784725" cy="5730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Why do we need SDN?</a:t>
            </a:r>
          </a:p>
        </p:txBody>
      </p:sp>
      <p:sp>
        <p:nvSpPr>
          <p:cNvPr id="119" name="Shape 119">
            <a:extLst>
              <a:ext uri="{FF2B5EF4-FFF2-40B4-BE49-F238E27FC236}">
                <a16:creationId xmlns:a16="http://schemas.microsoft.com/office/drawing/2014/main" id="{1627743A-CC33-45F1-952D-21D968305B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438" y="1152525"/>
            <a:ext cx="5303837" cy="3416300"/>
          </a:xfrm>
        </p:spPr>
        <p:txBody>
          <a:bodyPr>
            <a:noAutofit/>
          </a:bodyPr>
          <a:lstStyle/>
          <a:p>
            <a:pPr marL="482600" indent="-342900" algn="just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Network virtualization (datacenter and cloud)</a:t>
            </a:r>
          </a:p>
          <a:p>
            <a:pPr marL="482600" indent="-342900" algn="just"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 (cloud)</a:t>
            </a:r>
          </a:p>
          <a:p>
            <a:pPr marL="482600" indent="-342900" algn="just"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(enterprise)</a:t>
            </a:r>
          </a:p>
          <a:p>
            <a:pPr marL="482600" indent="-342900" algn="just"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Dynamic scaling (cloud)</a:t>
            </a:r>
          </a:p>
          <a:p>
            <a:pPr marL="482600" indent="-342900" algn="just"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– (datacenter and cloud)</a:t>
            </a:r>
          </a:p>
          <a:p>
            <a:pPr marL="482600" indent="-342900" algn="just">
              <a:spcBef>
                <a:spcPts val="300"/>
              </a:spcBef>
              <a:buFont typeface="Wingdings" panose="05000000000000000000" pitchFamily="2" charset="2"/>
              <a:buChar char="●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- monitor resources, connectivity</a:t>
            </a:r>
          </a:p>
          <a:p>
            <a:pPr marL="482600" indent="-342900" algn="just">
              <a:spcBef>
                <a:spcPts val="300"/>
              </a:spcBef>
              <a:buFont typeface="Wingdings" panose="05000000000000000000" pitchFamily="2" charset="2"/>
              <a:buChar char="●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(datacenter and cloud)</a:t>
            </a:r>
          </a:p>
          <a:p>
            <a:pPr marL="482600" indent="-342900" algn="just">
              <a:spcBef>
                <a:spcPts val="300"/>
              </a:spcBef>
              <a:buFont typeface="Wingdings" panose="05000000000000000000" pitchFamily="2" charset="2"/>
              <a:buChar char="●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Multi-tenancy (data center and cloud) </a:t>
            </a:r>
          </a:p>
          <a:p>
            <a:pPr marL="482600" indent="-342900" algn="just">
              <a:spcBef>
                <a:spcPts val="300"/>
              </a:spcBef>
              <a:buFont typeface="Wingdings" panose="05000000000000000000" pitchFamily="2" charset="2"/>
              <a:buChar char="●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Service integration (Enterprise)</a:t>
            </a:r>
          </a:p>
          <a:p>
            <a:pPr marL="482600" indent="-342900" algn="just">
              <a:spcBef>
                <a:spcPct val="0"/>
              </a:spcBef>
              <a:buSzPct val="120000"/>
              <a:buFont typeface="Arial" panose="020B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42">
            <a:extLst>
              <a:ext uri="{FF2B5EF4-FFF2-40B4-BE49-F238E27FC236}">
                <a16:creationId xmlns:a16="http://schemas.microsoft.com/office/drawing/2014/main" id="{67CFD410-DC2E-468E-8C67-2BF9A78B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444500"/>
            <a:ext cx="8142287" cy="5730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Network Function Virtualization (NFV)</a:t>
            </a:r>
          </a:p>
        </p:txBody>
      </p:sp>
      <p:sp>
        <p:nvSpPr>
          <p:cNvPr id="35842" name="Shape 143">
            <a:extLst>
              <a:ext uri="{FF2B5EF4-FFF2-40B4-BE49-F238E27FC236}">
                <a16:creationId xmlns:a16="http://schemas.microsoft.com/office/drawing/2014/main" id="{7DEF9931-3D1A-4F88-A62B-B87D07E9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152525"/>
            <a:ext cx="7650163" cy="1895475"/>
          </a:xfrm>
        </p:spPr>
        <p:txBody>
          <a:bodyPr/>
          <a:lstStyle/>
          <a:p>
            <a:pPr>
              <a:spcBef>
                <a:spcPts val="1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Decouples functions like a firewall or encryption from dedicated hardware and moves the function to virtual servers. </a:t>
            </a:r>
          </a:p>
          <a:p>
            <a:pPr>
              <a:spcBef>
                <a:spcPts val="1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strategy of virtualizing network functions moving from separate proprietary pieces of hardware to software running on virtual servers using standard hardware.</a:t>
            </a:r>
          </a:p>
          <a:p>
            <a:pPr marL="285750" lvl="3" indent="-285750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4BBE703-6FFB-4B5C-AA8C-7E915A26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325" y="444500"/>
            <a:ext cx="5978525" cy="5730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NFV Innovations</a:t>
            </a:r>
          </a:p>
        </p:txBody>
      </p:sp>
      <p:grpSp>
        <p:nvGrpSpPr>
          <p:cNvPr id="21506" name="Group 2">
            <a:extLst>
              <a:ext uri="{FF2B5EF4-FFF2-40B4-BE49-F238E27FC236}">
                <a16:creationId xmlns:a16="http://schemas.microsoft.com/office/drawing/2014/main" id="{94A2FF57-7371-454D-91F9-344B96209906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1341438"/>
            <a:ext cx="3676650" cy="2620962"/>
            <a:chOff x="2560402" y="1626865"/>
            <a:chExt cx="3676500" cy="2466548"/>
          </a:xfrm>
        </p:grpSpPr>
        <p:sp>
          <p:nvSpPr>
            <p:cNvPr id="21510" name="Shape 125">
              <a:extLst>
                <a:ext uri="{FF2B5EF4-FFF2-40B4-BE49-F238E27FC236}">
                  <a16:creationId xmlns:a16="http://schemas.microsoft.com/office/drawing/2014/main" id="{51C83A3C-954F-47E2-9178-458FB906F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402" y="1626865"/>
              <a:ext cx="3676500" cy="48965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en-US"/>
                <a:t>1. Standard API’s between modules</a:t>
              </a:r>
            </a:p>
          </p:txBody>
        </p:sp>
        <p:sp>
          <p:nvSpPr>
            <p:cNvPr id="21511" name="Shape 126">
              <a:extLst>
                <a:ext uri="{FF2B5EF4-FFF2-40B4-BE49-F238E27FC236}">
                  <a16:creationId xmlns:a16="http://schemas.microsoft.com/office/drawing/2014/main" id="{F551DA3A-9AE6-4B64-92DE-79B106EE7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052" y="2314066"/>
              <a:ext cx="3667200" cy="4515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2. Implementation in virtual Machines</a:t>
              </a:r>
            </a:p>
          </p:txBody>
        </p:sp>
        <p:sp>
          <p:nvSpPr>
            <p:cNvPr id="21512" name="Shape 127">
              <a:extLst>
                <a:ext uri="{FF2B5EF4-FFF2-40B4-BE49-F238E27FC236}">
                  <a16:creationId xmlns:a16="http://schemas.microsoft.com/office/drawing/2014/main" id="{10EF7FCA-237D-4A1F-AA85-1F3BD6203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052" y="2963066"/>
              <a:ext cx="3667200" cy="4515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3. Network function modules</a:t>
              </a:r>
            </a:p>
          </p:txBody>
        </p:sp>
        <p:sp>
          <p:nvSpPr>
            <p:cNvPr id="21513" name="Shape 128">
              <a:extLst>
                <a:ext uri="{FF2B5EF4-FFF2-40B4-BE49-F238E27FC236}">
                  <a16:creationId xmlns:a16="http://schemas.microsoft.com/office/drawing/2014/main" id="{2A087893-49F5-4C73-B505-3D4AE3FE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052" y="3612066"/>
              <a:ext cx="3667200" cy="48134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4. Software implementation of network</a:t>
              </a:r>
            </a:p>
          </p:txBody>
        </p:sp>
        <p:sp>
          <p:nvSpPr>
            <p:cNvPr id="21514" name="Shape 130">
              <a:extLst>
                <a:ext uri="{FF2B5EF4-FFF2-40B4-BE49-F238E27FC236}">
                  <a16:creationId xmlns:a16="http://schemas.microsoft.com/office/drawing/2014/main" id="{8E31E2FB-FB37-40B6-8C95-93D8BFAA2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952" y="2116591"/>
              <a:ext cx="169200" cy="197400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CCCCCC"/>
                </a:solidFill>
              </a:endParaRPr>
            </a:p>
          </p:txBody>
        </p:sp>
        <p:sp>
          <p:nvSpPr>
            <p:cNvPr id="21515" name="Shape 131">
              <a:extLst>
                <a:ext uri="{FF2B5EF4-FFF2-40B4-BE49-F238E27FC236}">
                  <a16:creationId xmlns:a16="http://schemas.microsoft.com/office/drawing/2014/main" id="{1D3A71E4-FA00-4BC6-8BC8-43BB66C4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952" y="2765616"/>
              <a:ext cx="169200" cy="197400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CCCCCC"/>
                </a:solidFill>
              </a:endParaRPr>
            </a:p>
          </p:txBody>
        </p:sp>
        <p:sp>
          <p:nvSpPr>
            <p:cNvPr id="21516" name="Shape 132">
              <a:extLst>
                <a:ext uri="{FF2B5EF4-FFF2-40B4-BE49-F238E27FC236}">
                  <a16:creationId xmlns:a16="http://schemas.microsoft.com/office/drawing/2014/main" id="{564DF778-F34C-4897-96AF-737DA6EBE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952" y="3414616"/>
              <a:ext cx="169200" cy="197400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CCCCCC"/>
                </a:solidFill>
              </a:endParaRPr>
            </a:p>
          </p:txBody>
        </p:sp>
      </p:grpSp>
      <p:grpSp>
        <p:nvGrpSpPr>
          <p:cNvPr id="21507" name="Group 12">
            <a:extLst>
              <a:ext uri="{FF2B5EF4-FFF2-40B4-BE49-F238E27FC236}">
                <a16:creationId xmlns:a16="http://schemas.microsoft.com/office/drawing/2014/main" id="{2F4F425C-38A7-47BF-A5FE-FEEF21A9BC76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5BDD3A1-C402-420C-ACED-9BE82A3FAF35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BC755A-B764-4DCE-AB53-3854BDC4A1A6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45701ECD-912D-43C9-B0C6-D3CA670D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444500"/>
            <a:ext cx="8061325" cy="5730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NFV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SDN Relationship</a:t>
            </a:r>
          </a:p>
        </p:txBody>
      </p:sp>
      <p:sp>
        <p:nvSpPr>
          <p:cNvPr id="37890" name="Text Placeholder 2">
            <a:extLst>
              <a:ext uri="{FF2B5EF4-FFF2-40B4-BE49-F238E27FC236}">
                <a16:creationId xmlns:a16="http://schemas.microsoft.com/office/drawing/2014/main" id="{E1E1D681-1D12-4034-BCD7-80D4F25F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875" y="1152525"/>
            <a:ext cx="7232650" cy="2281238"/>
          </a:xfrm>
        </p:spPr>
        <p:txBody>
          <a:bodyPr/>
          <a:lstStyle/>
          <a:p>
            <a:pPr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Concept of NFV originated from SDN</a:t>
            </a:r>
          </a:p>
          <a:p>
            <a:pPr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NFV and SDN are complementary</a:t>
            </a:r>
          </a:p>
          <a:p>
            <a:pPr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Both have similar goals but different approaches</a:t>
            </a:r>
          </a:p>
          <a:p>
            <a:pPr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Virtualization alone provides many of the required feature for both NFV and SDN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ABA89A6-AE6F-4455-B4C2-5A70AF5292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04.04.04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8434" name="Picture 6">
            <a:extLst>
              <a:ext uri="{FF2B5EF4-FFF2-40B4-BE49-F238E27FC236}">
                <a16:creationId xmlns:a16="http://schemas.microsoft.com/office/drawing/2014/main" id="{AAC2C4F3-51D5-4124-94B1-C3EECEFDC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5258DC86-8521-495A-AC59-912D039D01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Network Security Threats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12EB902-ECD8-47AC-8F9C-7EB185111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725" y="92075"/>
            <a:ext cx="5502275" cy="765175"/>
          </a:xfrm>
        </p:spPr>
        <p:txBody>
          <a:bodyPr/>
          <a:lstStyle/>
          <a:p>
            <a:r>
              <a:rPr lang="en-US" altLang="en-US"/>
              <a:t>Network Security</a:t>
            </a:r>
          </a:p>
        </p:txBody>
      </p:sp>
      <p:sp>
        <p:nvSpPr>
          <p:cNvPr id="788483" name="Rectangle 3">
            <a:extLst>
              <a:ext uri="{FF2B5EF4-FFF2-40B4-BE49-F238E27FC236}">
                <a16:creationId xmlns:a16="http://schemas.microsoft.com/office/drawing/2014/main" id="{1E6C0F77-A9E6-4B00-B8F0-08182EF99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0163" y="1085850"/>
            <a:ext cx="6116637" cy="32131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1950" dirty="0"/>
              <a:t>Combination of low-cost powerful computing and high-performance networks is a two-edged sword: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en-US" sz="1650" dirty="0"/>
              <a:t>Many powerful new services and applications are enabled 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en-US" sz="1650" dirty="0"/>
              <a:t>But computer systems and networks become highly susceptible to a wide variety of security threats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en-US" sz="1650" dirty="0"/>
              <a:t>Openness vs Security</a:t>
            </a:r>
          </a:p>
          <a:p>
            <a:pPr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en-US" sz="1950" dirty="0"/>
              <a:t>Network security involves countermeasures to protect computer systems from intruders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en-US" sz="1650" dirty="0"/>
              <a:t>Firewalls, security protocols, security practices, etc.</a:t>
            </a:r>
          </a:p>
        </p:txBody>
      </p:sp>
      <p:grpSp>
        <p:nvGrpSpPr>
          <p:cNvPr id="20483" name="Group 12">
            <a:extLst>
              <a:ext uri="{FF2B5EF4-FFF2-40B4-BE49-F238E27FC236}">
                <a16:creationId xmlns:a16="http://schemas.microsoft.com/office/drawing/2014/main" id="{ACA17B29-BE3F-4000-B752-373A6BF124B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776FB54-0D5E-4159-B3BA-EAE5B2AAA617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211FB9-E63A-4FBF-8C17-5B84F091415D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DB20612-2226-4082-9AEA-4A048E3FB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Routing in Mobile IP</a:t>
            </a:r>
          </a:p>
        </p:txBody>
      </p:sp>
      <p:sp>
        <p:nvSpPr>
          <p:cNvPr id="300034" name="Rectangle 51">
            <a:extLst>
              <a:ext uri="{FF2B5EF4-FFF2-40B4-BE49-F238E27FC236}">
                <a16:creationId xmlns:a16="http://schemas.microsoft.com/office/drawing/2014/main" id="{83120B88-6850-46E9-B8D0-78B9F1C3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298825"/>
            <a:ext cx="7188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350" dirty="0"/>
              <a:t>Home Agent (HA) keeps track of location of each Mobile Host (MH) in its network;  HA periodically announces its presence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350" dirty="0"/>
              <a:t>If an MH is in home network, e.g. MH#1,  HA forwards packets directly to MH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350" dirty="0"/>
              <a:t>When an MH moves to a Foreign network, e.g. MH#2, MH obtains a care-of-address from foreign agent (FA) and registers this new address with its HA </a:t>
            </a:r>
          </a:p>
        </p:txBody>
      </p:sp>
      <p:grpSp>
        <p:nvGrpSpPr>
          <p:cNvPr id="21507" name="Group 27">
            <a:extLst>
              <a:ext uri="{FF2B5EF4-FFF2-40B4-BE49-F238E27FC236}">
                <a16:creationId xmlns:a16="http://schemas.microsoft.com/office/drawing/2014/main" id="{8A624ABE-AB53-44B6-8AA6-CEA09CF3203E}"/>
              </a:ext>
            </a:extLst>
          </p:cNvPr>
          <p:cNvGrpSpPr>
            <a:grpSpLocks/>
          </p:cNvGrpSpPr>
          <p:nvPr/>
        </p:nvGrpSpPr>
        <p:grpSpPr bwMode="auto">
          <a:xfrm>
            <a:off x="1309688" y="914400"/>
            <a:ext cx="6019800" cy="2254250"/>
            <a:chOff x="157163" y="1484313"/>
            <a:chExt cx="8128000" cy="3154795"/>
          </a:xfrm>
        </p:grpSpPr>
        <p:sp>
          <p:nvSpPr>
            <p:cNvPr id="21508" name="Rectangle 53">
              <a:extLst>
                <a:ext uri="{FF2B5EF4-FFF2-40B4-BE49-F238E27FC236}">
                  <a16:creationId xmlns:a16="http://schemas.microsoft.com/office/drawing/2014/main" id="{4D3D7173-D7B1-4766-B55D-31EE4C63D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601" y="2257425"/>
              <a:ext cx="1095375" cy="626334"/>
            </a:xfrm>
            <a:prstGeom prst="rect">
              <a:avLst/>
            </a:prstGeom>
            <a:solidFill>
              <a:schemeClr val="tx2">
                <a:alpha val="59999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ＭＳ Ｐゴシック" panose="020B0600070205080204" pitchFamily="34" charset="-128"/>
              </a:endParaRPr>
            </a:p>
          </p:txBody>
        </p:sp>
        <p:sp>
          <p:nvSpPr>
            <p:cNvPr id="21509" name="Rectangle 54">
              <a:extLst>
                <a:ext uri="{FF2B5EF4-FFF2-40B4-BE49-F238E27FC236}">
                  <a16:creationId xmlns:a16="http://schemas.microsoft.com/office/drawing/2014/main" id="{8843B3E7-8E2F-4551-BBBF-45F4AC91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535" y="3306763"/>
              <a:ext cx="936624" cy="640985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ＭＳ Ｐゴシック" panose="020B0600070205080204" pitchFamily="34" charset="-128"/>
              </a:endParaRPr>
            </a:p>
          </p:txBody>
        </p:sp>
        <p:sp>
          <p:nvSpPr>
            <p:cNvPr id="21510" name="Oval 55">
              <a:extLst>
                <a:ext uri="{FF2B5EF4-FFF2-40B4-BE49-F238E27FC236}">
                  <a16:creationId xmlns:a16="http://schemas.microsoft.com/office/drawing/2014/main" id="{C7A526CF-0C76-474C-B4CD-44701D466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2887664"/>
              <a:ext cx="2998788" cy="1751444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ＭＳ Ｐゴシック" panose="020B0600070205080204" pitchFamily="34" charset="-128"/>
              </a:endParaRPr>
            </a:p>
          </p:txBody>
        </p:sp>
        <p:sp>
          <p:nvSpPr>
            <p:cNvPr id="21511" name="Rectangle 56">
              <a:extLst>
                <a:ext uri="{FF2B5EF4-FFF2-40B4-BE49-F238E27FC236}">
                  <a16:creationId xmlns:a16="http://schemas.microsoft.com/office/drawing/2014/main" id="{7CC79868-2062-4C61-B9B3-8C31AEB31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25" y="3363913"/>
              <a:ext cx="50958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Home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12" name="Rectangle 57">
              <a:extLst>
                <a:ext uri="{FF2B5EF4-FFF2-40B4-BE49-F238E27FC236}">
                  <a16:creationId xmlns:a16="http://schemas.microsoft.com/office/drawing/2014/main" id="{24EA99C8-E420-44CF-AF41-64BBC6D1A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25" y="3595688"/>
              <a:ext cx="4778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agent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13" name="Rectangle 58">
              <a:extLst>
                <a:ext uri="{FF2B5EF4-FFF2-40B4-BE49-F238E27FC236}">
                  <a16:creationId xmlns:a16="http://schemas.microsoft.com/office/drawing/2014/main" id="{4C9AAE5E-34CC-4C43-BC4E-2F683335E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538" y="2316163"/>
              <a:ext cx="6477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Foreign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14" name="Rectangle 59">
              <a:extLst>
                <a:ext uri="{FF2B5EF4-FFF2-40B4-BE49-F238E27FC236}">
                  <a16:creationId xmlns:a16="http://schemas.microsoft.com/office/drawing/2014/main" id="{D143E435-5035-438A-93B1-D3973BA28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2547938"/>
              <a:ext cx="4778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agent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15" name="Oval 60">
              <a:extLst>
                <a:ext uri="{FF2B5EF4-FFF2-40B4-BE49-F238E27FC236}">
                  <a16:creationId xmlns:a16="http://schemas.microsoft.com/office/drawing/2014/main" id="{50806CA7-88EB-4E36-8A6A-5C4C4BEC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3" y="2225674"/>
              <a:ext cx="1452560" cy="728664"/>
            </a:xfrm>
            <a:prstGeom prst="ellipse">
              <a:avLst/>
            </a:prstGeom>
            <a:solidFill>
              <a:srgbClr val="B1CCCB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ＭＳ Ｐゴシック" panose="020B0600070205080204" pitchFamily="34" charset="-128"/>
              </a:endParaRPr>
            </a:p>
          </p:txBody>
        </p:sp>
        <p:sp>
          <p:nvSpPr>
            <p:cNvPr id="21516" name="Line 61">
              <a:extLst>
                <a:ext uri="{FF2B5EF4-FFF2-40B4-BE49-F238E27FC236}">
                  <a16:creationId xmlns:a16="http://schemas.microsoft.com/office/drawing/2014/main" id="{1B800E00-F790-4CC0-9C4F-FA420F4DE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25" y="2951527"/>
              <a:ext cx="82551" cy="347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Rectangle 62">
              <a:extLst>
                <a:ext uri="{FF2B5EF4-FFF2-40B4-BE49-F238E27FC236}">
                  <a16:creationId xmlns:a16="http://schemas.microsoft.com/office/drawing/2014/main" id="{4894D366-8259-4D26-9D37-282BE837B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0" y="2298701"/>
              <a:ext cx="644989" cy="30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Home</a:t>
              </a:r>
              <a:endParaRPr lang="en-US" altLang="en-US" sz="1400">
                <a:ea typeface="ＭＳ Ｐゴシック" panose="020B0600070205080204" pitchFamily="34" charset="-128"/>
              </a:endParaRPr>
            </a:p>
          </p:txBody>
        </p:sp>
        <p:sp>
          <p:nvSpPr>
            <p:cNvPr id="21518" name="Rectangle 63">
              <a:extLst>
                <a:ext uri="{FF2B5EF4-FFF2-40B4-BE49-F238E27FC236}">
                  <a16:creationId xmlns:a16="http://schemas.microsoft.com/office/drawing/2014/main" id="{2F812CB6-A9EB-4879-894F-3637413EF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" y="2530475"/>
              <a:ext cx="668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19" name="Oval 64">
              <a:extLst>
                <a:ext uri="{FF2B5EF4-FFF2-40B4-BE49-F238E27FC236}">
                  <a16:creationId xmlns:a16="http://schemas.microsoft.com/office/drawing/2014/main" id="{E8685DA4-8A8C-438A-A78D-E711EA148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1484313"/>
              <a:ext cx="1444249" cy="691362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ＭＳ Ｐゴシック" panose="020B0600070205080204" pitchFamily="34" charset="-128"/>
              </a:endParaRPr>
            </a:p>
          </p:txBody>
        </p:sp>
        <p:sp>
          <p:nvSpPr>
            <p:cNvPr id="21520" name="Rectangle 65">
              <a:extLst>
                <a:ext uri="{FF2B5EF4-FFF2-40B4-BE49-F238E27FC236}">
                  <a16:creationId xmlns:a16="http://schemas.microsoft.com/office/drawing/2014/main" id="{4F2DF51C-B97E-4EC0-B70C-72F0D2AE9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1557338"/>
              <a:ext cx="6477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Foreign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21" name="Rectangle 66">
              <a:extLst>
                <a:ext uri="{FF2B5EF4-FFF2-40B4-BE49-F238E27FC236}">
                  <a16:creationId xmlns:a16="http://schemas.microsoft.com/office/drawing/2014/main" id="{02F47151-F54E-44BC-81C9-6A70B2A96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975" y="1789113"/>
              <a:ext cx="668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22" name="Rectangle 67">
              <a:extLst>
                <a:ext uri="{FF2B5EF4-FFF2-40B4-BE49-F238E27FC236}">
                  <a16:creationId xmlns:a16="http://schemas.microsoft.com/office/drawing/2014/main" id="{A04DE9F7-D0D4-4FE6-8976-FB72A1209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3716338"/>
              <a:ext cx="9032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Internet</a:t>
              </a:r>
              <a:endParaRPr lang="en-US" altLang="en-US" sz="2800">
                <a:ea typeface="ＭＳ Ｐゴシック" panose="020B0600070205080204" pitchFamily="34" charset="-128"/>
              </a:endParaRPr>
            </a:p>
          </p:txBody>
        </p:sp>
        <p:sp>
          <p:nvSpPr>
            <p:cNvPr id="21523" name="Rectangle 71">
              <a:extLst>
                <a:ext uri="{FF2B5EF4-FFF2-40B4-BE49-F238E27FC236}">
                  <a16:creationId xmlns:a16="http://schemas.microsoft.com/office/drawing/2014/main" id="{9306155D-2376-43D1-95D2-83EB1A01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8" y="2581275"/>
              <a:ext cx="357187" cy="373063"/>
            </a:xfrm>
            <a:prstGeom prst="rect">
              <a:avLst/>
            </a:prstGeom>
            <a:solidFill>
              <a:srgbClr val="FF33CC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ＭＳ Ｐゴシック" panose="020B0600070205080204" pitchFamily="34" charset="-128"/>
              </a:endParaRPr>
            </a:p>
          </p:txBody>
        </p:sp>
        <p:sp>
          <p:nvSpPr>
            <p:cNvPr id="21524" name="Rectangle 72">
              <a:extLst>
                <a:ext uri="{FF2B5EF4-FFF2-40B4-BE49-F238E27FC236}">
                  <a16:creationId xmlns:a16="http://schemas.microsoft.com/office/drawing/2014/main" id="{774C9639-17EB-4264-A6A2-D124AAA9B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688" y="2574925"/>
              <a:ext cx="56356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Mobile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25" name="Rectangle 73">
              <a:extLst>
                <a:ext uri="{FF2B5EF4-FFF2-40B4-BE49-F238E27FC236}">
                  <a16:creationId xmlns:a16="http://schemas.microsoft.com/office/drawing/2014/main" id="{9DD24B8F-1BF7-4ACB-91D1-38F06E68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688" y="2806700"/>
              <a:ext cx="6254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host #2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26" name="Rectangle 148">
              <a:extLst>
                <a:ext uri="{FF2B5EF4-FFF2-40B4-BE49-F238E27FC236}">
                  <a16:creationId xmlns:a16="http://schemas.microsoft.com/office/drawing/2014/main" id="{EDF9A7F1-4EE5-43B3-9234-F18DF0CA3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488" y="2150598"/>
              <a:ext cx="357188" cy="373061"/>
            </a:xfrm>
            <a:prstGeom prst="rect">
              <a:avLst/>
            </a:prstGeom>
            <a:solidFill>
              <a:srgbClr val="FF33CC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ea typeface="ＭＳ Ｐゴシック" panose="020B0600070205080204" pitchFamily="34" charset="-128"/>
              </a:endParaRPr>
            </a:p>
          </p:txBody>
        </p:sp>
        <p:sp>
          <p:nvSpPr>
            <p:cNvPr id="21527" name="Rectangle 149">
              <a:extLst>
                <a:ext uri="{FF2B5EF4-FFF2-40B4-BE49-F238E27FC236}">
                  <a16:creationId xmlns:a16="http://schemas.microsoft.com/office/drawing/2014/main" id="{FCF5D979-1B7A-457B-B729-EA8CD28C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575" y="2093575"/>
              <a:ext cx="1024038" cy="30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Mobile</a:t>
              </a:r>
              <a:endParaRPr lang="en-US" altLang="en-US" sz="1400">
                <a:ea typeface="ＭＳ Ｐゴシック" panose="020B0600070205080204" pitchFamily="34" charset="-128"/>
              </a:endParaRPr>
            </a:p>
          </p:txBody>
        </p:sp>
        <p:sp>
          <p:nvSpPr>
            <p:cNvPr id="21528" name="Rectangle 150">
              <a:extLst>
                <a:ext uri="{FF2B5EF4-FFF2-40B4-BE49-F238E27FC236}">
                  <a16:creationId xmlns:a16="http://schemas.microsoft.com/office/drawing/2014/main" id="{E6AEC440-5B83-4C44-AFD9-A886B1C68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336800"/>
              <a:ext cx="6254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host #1</a:t>
              </a:r>
              <a:endParaRPr lang="en-US" altLang="en-US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21529" name="Freeform 151">
              <a:extLst>
                <a:ext uri="{FF2B5EF4-FFF2-40B4-BE49-F238E27FC236}">
                  <a16:creationId xmlns:a16="http://schemas.microsoft.com/office/drawing/2014/main" id="{A3E9FB6A-A065-4217-BE87-A616D033A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313" y="2541588"/>
              <a:ext cx="4156075" cy="1049337"/>
            </a:xfrm>
            <a:custGeom>
              <a:avLst/>
              <a:gdLst>
                <a:gd name="T0" fmla="*/ 2147483646 w 2618"/>
                <a:gd name="T1" fmla="*/ 0 h 661"/>
                <a:gd name="T2" fmla="*/ 2147483646 w 2618"/>
                <a:gd name="T3" fmla="*/ 2147483646 h 661"/>
                <a:gd name="T4" fmla="*/ 0 w 2618"/>
                <a:gd name="T5" fmla="*/ 2147483646 h 661"/>
                <a:gd name="T6" fmla="*/ 0 60000 65536"/>
                <a:gd name="T7" fmla="*/ 0 60000 65536"/>
                <a:gd name="T8" fmla="*/ 0 60000 65536"/>
                <a:gd name="T9" fmla="*/ 0 w 2618"/>
                <a:gd name="T10" fmla="*/ 0 h 661"/>
                <a:gd name="T11" fmla="*/ 2618 w 2618"/>
                <a:gd name="T12" fmla="*/ 661 h 6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18" h="661">
                  <a:moveTo>
                    <a:pt x="2618" y="0"/>
                  </a:moveTo>
                  <a:cubicBezTo>
                    <a:pt x="2312" y="187"/>
                    <a:pt x="2007" y="374"/>
                    <a:pt x="1571" y="484"/>
                  </a:cubicBezTo>
                  <a:cubicBezTo>
                    <a:pt x="1135" y="594"/>
                    <a:pt x="567" y="627"/>
                    <a:pt x="0" y="661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30" name="Freeform 152">
              <a:extLst>
                <a:ext uri="{FF2B5EF4-FFF2-40B4-BE49-F238E27FC236}">
                  <a16:creationId xmlns:a16="http://schemas.microsoft.com/office/drawing/2014/main" id="{A556771D-DD56-4D7F-9D31-68D1C5582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700" y="1947863"/>
              <a:ext cx="708025" cy="593725"/>
            </a:xfrm>
            <a:custGeom>
              <a:avLst/>
              <a:gdLst>
                <a:gd name="T0" fmla="*/ 2147483646 w 446"/>
                <a:gd name="T1" fmla="*/ 2147483646 h 374"/>
                <a:gd name="T2" fmla="*/ 2147483646 w 446"/>
                <a:gd name="T3" fmla="*/ 2147483646 h 374"/>
                <a:gd name="T4" fmla="*/ 0 w 446"/>
                <a:gd name="T5" fmla="*/ 2147483646 h 374"/>
                <a:gd name="T6" fmla="*/ 0 60000 65536"/>
                <a:gd name="T7" fmla="*/ 0 60000 65536"/>
                <a:gd name="T8" fmla="*/ 0 60000 65536"/>
                <a:gd name="T9" fmla="*/ 0 w 446"/>
                <a:gd name="T10" fmla="*/ 0 h 374"/>
                <a:gd name="T11" fmla="*/ 446 w 446"/>
                <a:gd name="T12" fmla="*/ 374 h 3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6" h="374">
                  <a:moveTo>
                    <a:pt x="446" y="374"/>
                  </a:moveTo>
                  <a:cubicBezTo>
                    <a:pt x="397" y="220"/>
                    <a:pt x="349" y="66"/>
                    <a:pt x="275" y="33"/>
                  </a:cubicBezTo>
                  <a:cubicBezTo>
                    <a:pt x="201" y="0"/>
                    <a:pt x="46" y="152"/>
                    <a:pt x="0" y="177"/>
                  </a:cubicBezTo>
                </a:path>
              </a:pathLst>
            </a:cu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31" name="Text Box 154">
              <a:extLst>
                <a:ext uri="{FF2B5EF4-FFF2-40B4-BE49-F238E27FC236}">
                  <a16:creationId xmlns:a16="http://schemas.microsoft.com/office/drawing/2014/main" id="{889689AB-11AE-47BC-891C-E50700F1C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063" y="3132138"/>
              <a:ext cx="2344470" cy="473845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ＭＳ Ｐゴシック" panose="020B0600070205080204" pitchFamily="34" charset="-128"/>
                </a:rPr>
                <a:t>Care-Of-Address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4">
            <a:extLst>
              <a:ext uri="{FF2B5EF4-FFF2-40B4-BE49-F238E27FC236}">
                <a16:creationId xmlns:a16="http://schemas.microsoft.com/office/drawing/2014/main" id="{328877EC-E6B0-4EEB-A486-DCD8A637A8C8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857250"/>
            <a:ext cx="4810125" cy="1663700"/>
            <a:chOff x="838" y="56"/>
            <a:chExt cx="4040" cy="1397"/>
          </a:xfrm>
        </p:grpSpPr>
        <p:sp>
          <p:nvSpPr>
            <p:cNvPr id="792581" name="Rectangle 5">
              <a:extLst>
                <a:ext uri="{FF2B5EF4-FFF2-40B4-BE49-F238E27FC236}">
                  <a16:creationId xmlns:a16="http://schemas.microsoft.com/office/drawing/2014/main" id="{05EB2334-2594-4B92-8FB4-D50DB0356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705"/>
              <a:ext cx="1027" cy="748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2582" name="Text Box 6">
              <a:extLst>
                <a:ext uri="{FF2B5EF4-FFF2-40B4-BE49-F238E27FC236}">
                  <a16:creationId xmlns:a16="http://schemas.microsoft.com/office/drawing/2014/main" id="{8FC4FF0A-A4A2-4F26-84F1-B175A345C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870"/>
              <a:ext cx="7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Client</a:t>
              </a:r>
            </a:p>
          </p:txBody>
        </p:sp>
        <p:sp>
          <p:nvSpPr>
            <p:cNvPr id="792583" name="Rectangle 7">
              <a:extLst>
                <a:ext uri="{FF2B5EF4-FFF2-40B4-BE49-F238E27FC236}">
                  <a16:creationId xmlns:a16="http://schemas.microsoft.com/office/drawing/2014/main" id="{2D6B8BB6-0EC2-4F99-B653-B47AB69D7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687"/>
              <a:ext cx="1027" cy="74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2584" name="Text Box 8">
              <a:extLst>
                <a:ext uri="{FF2B5EF4-FFF2-40B4-BE49-F238E27FC236}">
                  <a16:creationId xmlns:a16="http://schemas.microsoft.com/office/drawing/2014/main" id="{FB13D9FE-0843-4502-8C24-12C83C2A9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860"/>
              <a:ext cx="7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Server</a:t>
              </a:r>
            </a:p>
          </p:txBody>
        </p:sp>
        <p:sp>
          <p:nvSpPr>
            <p:cNvPr id="792585" name="Line 9">
              <a:extLst>
                <a:ext uri="{FF2B5EF4-FFF2-40B4-BE49-F238E27FC236}">
                  <a16:creationId xmlns:a16="http://schemas.microsoft.com/office/drawing/2014/main" id="{9F3398BF-64D8-48A6-BF16-AA03FAECB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8" y="910"/>
              <a:ext cx="1956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2586" name="Line 10">
              <a:extLst>
                <a:ext uri="{FF2B5EF4-FFF2-40B4-BE49-F238E27FC236}">
                  <a16:creationId xmlns:a16="http://schemas.microsoft.com/office/drawing/2014/main" id="{272937A6-A1F0-4782-96F0-A8E07871E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1244"/>
              <a:ext cx="1956" cy="0"/>
            </a:xfrm>
            <a:prstGeom prst="line">
              <a:avLst/>
            </a:prstGeom>
            <a:noFill/>
            <a:ln w="3175">
              <a:solidFill>
                <a:srgbClr val="66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2587" name="Text Box 11">
              <a:extLst>
                <a:ext uri="{FF2B5EF4-FFF2-40B4-BE49-F238E27FC236}">
                  <a16:creationId xmlns:a16="http://schemas.microsoft.com/office/drawing/2014/main" id="{65636CDA-E37B-4B27-9359-E67F7EDBF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656"/>
              <a:ext cx="89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i="1">
                  <a:latin typeface="Arial" charset="0"/>
                </a:rPr>
                <a:t>Request</a:t>
              </a:r>
            </a:p>
          </p:txBody>
        </p:sp>
        <p:sp>
          <p:nvSpPr>
            <p:cNvPr id="792588" name="Text Box 12">
              <a:extLst>
                <a:ext uri="{FF2B5EF4-FFF2-40B4-BE49-F238E27FC236}">
                  <a16:creationId xmlns:a16="http://schemas.microsoft.com/office/drawing/2014/main" id="{47F8C3F6-1180-43EC-BDE3-01F4360F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1030"/>
              <a:ext cx="105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i="1">
                  <a:latin typeface="Arial" charset="0"/>
                </a:rPr>
                <a:t>Response</a:t>
              </a:r>
            </a:p>
          </p:txBody>
        </p:sp>
        <p:sp>
          <p:nvSpPr>
            <p:cNvPr id="792589" name="Line 13">
              <a:extLst>
                <a:ext uri="{FF2B5EF4-FFF2-40B4-BE49-F238E27FC236}">
                  <a16:creationId xmlns:a16="http://schemas.microsoft.com/office/drawing/2014/main" id="{6A86BBD9-BE9F-4135-B468-6C6AEA77B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425"/>
              <a:ext cx="8" cy="82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lgDash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2590" name="Line 14">
              <a:extLst>
                <a:ext uri="{FF2B5EF4-FFF2-40B4-BE49-F238E27FC236}">
                  <a16:creationId xmlns:a16="http://schemas.microsoft.com/office/drawing/2014/main" id="{C77CFA85-B58A-4D7B-BBC7-BF0FB8E81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3" y="431"/>
              <a:ext cx="0" cy="47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lgDash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21518" name="Object 15">
              <a:extLst>
                <a:ext uri="{FF2B5EF4-FFF2-40B4-BE49-F238E27FC236}">
                  <a16:creationId xmlns:a16="http://schemas.microsoft.com/office/drawing/2014/main" id="{B5800A7D-44B6-4FFD-8EC9-ACDC38B095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1" y="56"/>
            <a:ext cx="67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072767" imgH="1013552" progId="MS_ClipArt_Gallery.2">
                    <p:embed/>
                  </p:oleObj>
                </mc:Choice>
                <mc:Fallback>
                  <p:oleObj name="Clip" r:id="rId3" imgW="1072767" imgH="1013552" progId="MS_ClipArt_Gallery.2">
                    <p:embed/>
                    <p:pic>
                      <p:nvPicPr>
                        <p:cNvPr id="21518" name="Object 15">
                          <a:extLst>
                            <a:ext uri="{FF2B5EF4-FFF2-40B4-BE49-F238E27FC236}">
                              <a16:creationId xmlns:a16="http://schemas.microsoft.com/office/drawing/2014/main" id="{B5800A7D-44B6-4FFD-8EC9-ACDC38B095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56"/>
                          <a:ext cx="678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2592" name="Line 16">
              <a:extLst>
                <a:ext uri="{FF2B5EF4-FFF2-40B4-BE49-F238E27FC236}">
                  <a16:creationId xmlns:a16="http://schemas.microsoft.com/office/drawing/2014/main" id="{EB86C01A-AC43-42BC-BBA0-B7253A3DE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8" y="352"/>
              <a:ext cx="543" cy="468"/>
            </a:xfrm>
            <a:prstGeom prst="line">
              <a:avLst/>
            </a:prstGeom>
            <a:noFill/>
            <a:ln w="15875" cap="rnd">
              <a:solidFill>
                <a:schemeClr val="bg2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2593" name="Rectangle 17">
              <a:extLst>
                <a:ext uri="{FF2B5EF4-FFF2-40B4-BE49-F238E27FC236}">
                  <a16:creationId xmlns:a16="http://schemas.microsoft.com/office/drawing/2014/main" id="{13D005D8-907C-45AA-9714-28079A6CD4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619">
              <a:off x="2885" y="343"/>
              <a:ext cx="70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1500">
                  <a:latin typeface="Arial" charset="0"/>
                </a:rPr>
                <a:t>replay</a:t>
              </a:r>
            </a:p>
          </p:txBody>
        </p:sp>
      </p:grpSp>
      <p:sp>
        <p:nvSpPr>
          <p:cNvPr id="21506" name="Rectangle 36">
            <a:extLst>
              <a:ext uri="{FF2B5EF4-FFF2-40B4-BE49-F238E27FC236}">
                <a16:creationId xmlns:a16="http://schemas.microsoft.com/office/drawing/2014/main" id="{12BBF76A-E6E7-4930-8669-16D21D93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Eavesdropping</a:t>
            </a:r>
          </a:p>
        </p:txBody>
      </p:sp>
      <p:sp>
        <p:nvSpPr>
          <p:cNvPr id="792613" name="Rectangle 37">
            <a:extLst>
              <a:ext uri="{FF2B5EF4-FFF2-40B4-BE49-F238E27FC236}">
                <a16:creationId xmlns:a16="http://schemas.microsoft.com/office/drawing/2014/main" id="{62D8F889-4C1E-483F-805C-3AC444333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3017838"/>
            <a:ext cx="6773862" cy="18145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875" dirty="0"/>
              <a:t>Information transmitted over network can be observed and recorded by eavesdroppers (using a packet sniffer)  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875" dirty="0"/>
              <a:t>Information can be replayed in attempts to access server</a:t>
            </a:r>
          </a:p>
          <a:p>
            <a:pPr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875" dirty="0"/>
              <a:t>Requirements:  privacy, authentication, non-repudiation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8">
            <a:extLst>
              <a:ext uri="{FF2B5EF4-FFF2-40B4-BE49-F238E27FC236}">
                <a16:creationId xmlns:a16="http://schemas.microsoft.com/office/drawing/2014/main" id="{EF5297D6-781F-4874-B9D8-FE038AA9F63D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1227138"/>
            <a:ext cx="4810125" cy="912812"/>
            <a:chOff x="843" y="1829"/>
            <a:chExt cx="4040" cy="766"/>
          </a:xfrm>
        </p:grpSpPr>
        <p:sp>
          <p:nvSpPr>
            <p:cNvPr id="790547" name="Rectangle 19">
              <a:extLst>
                <a:ext uri="{FF2B5EF4-FFF2-40B4-BE49-F238E27FC236}">
                  <a16:creationId xmlns:a16="http://schemas.microsoft.com/office/drawing/2014/main" id="{49E9F050-52EB-4A92-9717-8EC30F07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848"/>
              <a:ext cx="1027" cy="747"/>
            </a:xfrm>
            <a:prstGeom prst="rect">
              <a:avLst/>
            </a:prstGeom>
            <a:pattFill prst="pct60">
              <a:fgClr>
                <a:srgbClr val="B1CCCB"/>
              </a:fgClr>
              <a:bgClr>
                <a:srgbClr val="FFFFFF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0548" name="Text Box 20">
              <a:extLst>
                <a:ext uri="{FF2B5EF4-FFF2-40B4-BE49-F238E27FC236}">
                  <a16:creationId xmlns:a16="http://schemas.microsoft.com/office/drawing/2014/main" id="{D2B74A09-8064-4E5E-A5D8-36025FFC8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" y="2012"/>
              <a:ext cx="939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Client Imposter</a:t>
              </a:r>
            </a:p>
          </p:txBody>
        </p:sp>
        <p:sp>
          <p:nvSpPr>
            <p:cNvPr id="790549" name="Rectangle 21">
              <a:extLst>
                <a:ext uri="{FF2B5EF4-FFF2-40B4-BE49-F238E27FC236}">
                  <a16:creationId xmlns:a16="http://schemas.microsoft.com/office/drawing/2014/main" id="{6D095C22-4678-4741-8880-2FFA990A9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829"/>
              <a:ext cx="1027" cy="7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0550" name="Text Box 22">
              <a:extLst>
                <a:ext uri="{FF2B5EF4-FFF2-40B4-BE49-F238E27FC236}">
                  <a16:creationId xmlns:a16="http://schemas.microsoft.com/office/drawing/2014/main" id="{A1164688-642A-4572-8825-CB8E208E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2002"/>
              <a:ext cx="77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Server</a:t>
              </a:r>
            </a:p>
          </p:txBody>
        </p:sp>
        <p:sp>
          <p:nvSpPr>
            <p:cNvPr id="790551" name="Line 23">
              <a:extLst>
                <a:ext uri="{FF2B5EF4-FFF2-40B4-BE49-F238E27FC236}">
                  <a16:creationId xmlns:a16="http://schemas.microsoft.com/office/drawing/2014/main" id="{F820FF24-9129-4C79-9878-0758C217A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2051"/>
              <a:ext cx="1956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0552" name="Line 24">
              <a:extLst>
                <a:ext uri="{FF2B5EF4-FFF2-40B4-BE49-F238E27FC236}">
                  <a16:creationId xmlns:a16="http://schemas.microsoft.com/office/drawing/2014/main" id="{617EB297-A0C5-4918-A568-E4CD82186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386"/>
              <a:ext cx="1956" cy="0"/>
            </a:xfrm>
            <a:prstGeom prst="line">
              <a:avLst/>
            </a:prstGeom>
            <a:noFill/>
            <a:ln w="3175">
              <a:solidFill>
                <a:srgbClr val="66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3554" name="Rectangle 36">
            <a:extLst>
              <a:ext uri="{FF2B5EF4-FFF2-40B4-BE49-F238E27FC236}">
                <a16:creationId xmlns:a16="http://schemas.microsoft.com/office/drawing/2014/main" id="{3BC53A9D-1588-4DFC-8489-6F6275F33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Imposter</a:t>
            </a:r>
          </a:p>
        </p:txBody>
      </p:sp>
      <p:sp>
        <p:nvSpPr>
          <p:cNvPr id="23555" name="Rectangle 37">
            <a:extLst>
              <a:ext uri="{FF2B5EF4-FFF2-40B4-BE49-F238E27FC236}">
                <a16:creationId xmlns:a16="http://schemas.microsoft.com/office/drawing/2014/main" id="{43B8CDFF-D1A3-41AC-9892-E85906FA6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2489200"/>
            <a:ext cx="8035925" cy="1819275"/>
          </a:xfrm>
        </p:spPr>
        <p:txBody>
          <a:bodyPr/>
          <a:lstStyle/>
          <a:p>
            <a:r>
              <a:rPr lang="en-US" altLang="en-US"/>
              <a:t>Imposters attempt to gain unauthorized access to server</a:t>
            </a:r>
          </a:p>
          <a:p>
            <a:pPr lvl="1"/>
            <a:r>
              <a:rPr lang="en-US" altLang="en-US"/>
              <a:t>Ex. bank account or database of personal records</a:t>
            </a:r>
          </a:p>
          <a:p>
            <a:pPr lvl="1"/>
            <a:r>
              <a:rPr lang="en-US" altLang="en-US"/>
              <a:t>For example, in IP spoofing imposter sends packets with false source IP address</a:t>
            </a:r>
          </a:p>
          <a:p>
            <a:pPr>
              <a:spcBef>
                <a:spcPts val="900"/>
              </a:spcBef>
            </a:pPr>
            <a:r>
              <a:rPr lang="en-US" altLang="en-US"/>
              <a:t>Requirements:  privacy, authentication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>
            <a:extLst>
              <a:ext uri="{FF2B5EF4-FFF2-40B4-BE49-F238E27FC236}">
                <a16:creationId xmlns:a16="http://schemas.microsoft.com/office/drawing/2014/main" id="{DEF7E4FF-66D6-485F-A787-5EAC2180322D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163638"/>
            <a:ext cx="4810125" cy="990600"/>
            <a:chOff x="276" y="865"/>
            <a:chExt cx="4040" cy="832"/>
          </a:xfrm>
        </p:grpSpPr>
        <p:sp>
          <p:nvSpPr>
            <p:cNvPr id="754691" name="Rectangle 3">
              <a:extLst>
                <a:ext uri="{FF2B5EF4-FFF2-40B4-BE49-F238E27FC236}">
                  <a16:creationId xmlns:a16="http://schemas.microsoft.com/office/drawing/2014/main" id="{C04C4B8C-47AD-4082-AE36-C73C73665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84"/>
              <a:ext cx="1027" cy="748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4692" name="Text Box 4">
              <a:extLst>
                <a:ext uri="{FF2B5EF4-FFF2-40B4-BE49-F238E27FC236}">
                  <a16:creationId xmlns:a16="http://schemas.microsoft.com/office/drawing/2014/main" id="{5CA06A89-ED89-4562-A5ED-DC1C9ED71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1048"/>
              <a:ext cx="77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Client</a:t>
              </a:r>
            </a:p>
          </p:txBody>
        </p:sp>
        <p:sp>
          <p:nvSpPr>
            <p:cNvPr id="754693" name="Rectangle 5">
              <a:extLst>
                <a:ext uri="{FF2B5EF4-FFF2-40B4-BE49-F238E27FC236}">
                  <a16:creationId xmlns:a16="http://schemas.microsoft.com/office/drawing/2014/main" id="{D8308D95-4D50-4835-9843-72BCC27E6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865"/>
              <a:ext cx="1027" cy="74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4694" name="Text Box 6">
              <a:extLst>
                <a:ext uri="{FF2B5EF4-FFF2-40B4-BE49-F238E27FC236}">
                  <a16:creationId xmlns:a16="http://schemas.microsoft.com/office/drawing/2014/main" id="{3D5343D6-CE08-4DBF-BC11-84ADF7848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" y="1038"/>
              <a:ext cx="772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Server Imposter</a:t>
              </a:r>
            </a:p>
          </p:txBody>
        </p:sp>
        <p:sp>
          <p:nvSpPr>
            <p:cNvPr id="754695" name="Line 7">
              <a:extLst>
                <a:ext uri="{FF2B5EF4-FFF2-40B4-BE49-F238E27FC236}">
                  <a16:creationId xmlns:a16="http://schemas.microsoft.com/office/drawing/2014/main" id="{695B421D-3B95-4D5B-80D7-6806AF701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088"/>
              <a:ext cx="1956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4696" name="Line 8">
              <a:extLst>
                <a:ext uri="{FF2B5EF4-FFF2-40B4-BE49-F238E27FC236}">
                  <a16:creationId xmlns:a16="http://schemas.microsoft.com/office/drawing/2014/main" id="{1ECA3A7D-28C5-449B-B4B6-97F93419A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1422"/>
              <a:ext cx="1956" cy="0"/>
            </a:xfrm>
            <a:prstGeom prst="line">
              <a:avLst/>
            </a:prstGeom>
            <a:noFill/>
            <a:ln w="3175">
              <a:solidFill>
                <a:srgbClr val="66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5602" name="Rectangle 21">
            <a:extLst>
              <a:ext uri="{FF2B5EF4-FFF2-40B4-BE49-F238E27FC236}">
                <a16:creationId xmlns:a16="http://schemas.microsoft.com/office/drawing/2014/main" id="{773F86DB-3FFD-4738-B33A-06AD4E0E3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 Imposter</a:t>
            </a:r>
          </a:p>
        </p:txBody>
      </p:sp>
      <p:sp>
        <p:nvSpPr>
          <p:cNvPr id="25603" name="Rectangle 22">
            <a:extLst>
              <a:ext uri="{FF2B5EF4-FFF2-40B4-BE49-F238E27FC236}">
                <a16:creationId xmlns:a16="http://schemas.microsoft.com/office/drawing/2014/main" id="{A3EDA9B2-C46B-4886-A3B4-9136FFFBE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2341563"/>
            <a:ext cx="7435850" cy="1570037"/>
          </a:xfrm>
        </p:spPr>
        <p:txBody>
          <a:bodyPr/>
          <a:lstStyle/>
          <a:p>
            <a:r>
              <a:rPr lang="en-US" altLang="en-US"/>
              <a:t>An imposter impersonates a legitimate server to gain sensitive information from a client</a:t>
            </a:r>
          </a:p>
          <a:p>
            <a:pPr lvl="1"/>
            <a:r>
              <a:rPr lang="en-US" altLang="en-US"/>
              <a:t>E.g. bank account number and associated user password</a:t>
            </a:r>
          </a:p>
          <a:p>
            <a:pPr>
              <a:spcBef>
                <a:spcPts val="1200"/>
              </a:spcBef>
            </a:pPr>
            <a:r>
              <a:rPr lang="en-US" altLang="en-US"/>
              <a:t>Requirements:  privacy, authentication, non-repudiation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6">
            <a:extLst>
              <a:ext uri="{FF2B5EF4-FFF2-40B4-BE49-F238E27FC236}">
                <a16:creationId xmlns:a16="http://schemas.microsoft.com/office/drawing/2014/main" id="{34CAAB51-287E-4A99-874B-BF284B6A7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2075"/>
            <a:ext cx="5562600" cy="765175"/>
          </a:xfrm>
        </p:spPr>
        <p:txBody>
          <a:bodyPr/>
          <a:lstStyle/>
          <a:p>
            <a:r>
              <a:rPr lang="en-US" altLang="en-US"/>
              <a:t>Denial of Service (DoS) Attack</a:t>
            </a:r>
          </a:p>
        </p:txBody>
      </p:sp>
      <p:sp>
        <p:nvSpPr>
          <p:cNvPr id="27650" name="Rectangle 37">
            <a:extLst>
              <a:ext uri="{FF2B5EF4-FFF2-40B4-BE49-F238E27FC236}">
                <a16:creationId xmlns:a16="http://schemas.microsoft.com/office/drawing/2014/main" id="{085B9E9D-225C-402B-A93D-10D150C0A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0163" y="1287463"/>
            <a:ext cx="6227762" cy="2665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Attacker can flood a server with requests, overloading the server resources (er. TCP Three-way handshake)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Results in </a:t>
            </a:r>
            <a:r>
              <a:rPr lang="en-US" altLang="en-US" sz="1800" i="1"/>
              <a:t>denial of service</a:t>
            </a:r>
            <a:r>
              <a:rPr lang="en-US" altLang="en-US" sz="1800"/>
              <a:t> to legitimate clients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000"/>
              <a:t>Distributed denial of service attack on a server involves coordinated attack from multiple (usually hijacked) computers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000"/>
              <a:t>Requirement:  availability</a:t>
            </a: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527626C8-C646-426F-8BB5-EB90967CA454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CF15473-2C01-43F4-92A9-BC7DEEA297C6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F5E308-23F0-43E6-A953-4E8B4F7FC78C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6">
            <a:extLst>
              <a:ext uri="{FF2B5EF4-FFF2-40B4-BE49-F238E27FC236}">
                <a16:creationId xmlns:a16="http://schemas.microsoft.com/office/drawing/2014/main" id="{24B04144-4239-40E9-BF10-6DAF6157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22238"/>
            <a:ext cx="6748463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ea typeface="ＭＳ Ｐゴシック" panose="020B0600070205080204" pitchFamily="34" charset="-128"/>
              </a:rPr>
              <a:t>TCP SYN Flood</a:t>
            </a:r>
          </a:p>
        </p:txBody>
      </p:sp>
      <p:grpSp>
        <p:nvGrpSpPr>
          <p:cNvPr id="29698" name="Group 4">
            <a:extLst>
              <a:ext uri="{FF2B5EF4-FFF2-40B4-BE49-F238E27FC236}">
                <a16:creationId xmlns:a16="http://schemas.microsoft.com/office/drawing/2014/main" id="{E8D5492D-AFA7-4ECB-946F-831CA0DF0DA5}"/>
              </a:ext>
            </a:extLst>
          </p:cNvPr>
          <p:cNvGrpSpPr>
            <a:grpSpLocks/>
          </p:cNvGrpSpPr>
          <p:nvPr/>
        </p:nvGrpSpPr>
        <p:grpSpPr bwMode="auto">
          <a:xfrm>
            <a:off x="1274763" y="942975"/>
            <a:ext cx="2292350" cy="2959100"/>
            <a:chOff x="819" y="486"/>
            <a:chExt cx="4789" cy="3155"/>
          </a:xfrm>
        </p:grpSpPr>
        <p:sp>
          <p:nvSpPr>
            <p:cNvPr id="29724" name="Line 5">
              <a:extLst>
                <a:ext uri="{FF2B5EF4-FFF2-40B4-BE49-F238E27FC236}">
                  <a16:creationId xmlns:a16="http://schemas.microsoft.com/office/drawing/2014/main" id="{33B11F69-B488-4228-BC31-8BCD6CE42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672"/>
              <a:ext cx="1" cy="29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6">
              <a:extLst>
                <a:ext uri="{FF2B5EF4-FFF2-40B4-BE49-F238E27FC236}">
                  <a16:creationId xmlns:a16="http://schemas.microsoft.com/office/drawing/2014/main" id="{94ED5C25-D061-4486-B8A8-E77659B2D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" y="672"/>
              <a:ext cx="1" cy="29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60" name="Rectangle 7">
              <a:extLst>
                <a:ext uri="{FF2B5EF4-FFF2-40B4-BE49-F238E27FC236}">
                  <a16:creationId xmlns:a16="http://schemas.microsoft.com/office/drawing/2014/main" id="{3F363500-60E7-4C68-BE36-979CC986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" y="486"/>
              <a:ext cx="8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Client</a:t>
              </a:r>
              <a:endParaRPr lang="en-US" altLang="en-US" sz="1800" dirty="0"/>
            </a:p>
          </p:txBody>
        </p:sp>
        <p:sp>
          <p:nvSpPr>
            <p:cNvPr id="177161" name="Rectangle 8">
              <a:extLst>
                <a:ext uri="{FF2B5EF4-FFF2-40B4-BE49-F238E27FC236}">
                  <a16:creationId xmlns:a16="http://schemas.microsoft.com/office/drawing/2014/main" id="{ECD0222B-C3C6-4259-90EE-BC32B9CB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486"/>
              <a:ext cx="10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Server</a:t>
              </a:r>
              <a:endParaRPr lang="en-US" altLang="en-US" sz="1800" dirty="0"/>
            </a:p>
          </p:txBody>
        </p:sp>
        <p:sp>
          <p:nvSpPr>
            <p:cNvPr id="29728" name="Line 9">
              <a:extLst>
                <a:ext uri="{FF2B5EF4-FFF2-40B4-BE49-F238E27FC236}">
                  <a16:creationId xmlns:a16="http://schemas.microsoft.com/office/drawing/2014/main" id="{7A4722A6-8EBE-4D1A-92EB-4C01A08B1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053"/>
              <a:ext cx="3748" cy="4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Freeform 10">
              <a:extLst>
                <a:ext uri="{FF2B5EF4-FFF2-40B4-BE49-F238E27FC236}">
                  <a16:creationId xmlns:a16="http://schemas.microsoft.com/office/drawing/2014/main" id="{64A25F58-B79E-4FE0-8E49-BD021B25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" y="1483"/>
              <a:ext cx="92" cy="72"/>
            </a:xfrm>
            <a:custGeom>
              <a:avLst/>
              <a:gdLst>
                <a:gd name="T0" fmla="*/ 0 w 92"/>
                <a:gd name="T1" fmla="*/ 72 h 72"/>
                <a:gd name="T2" fmla="*/ 17 w 92"/>
                <a:gd name="T3" fmla="*/ 37 h 72"/>
                <a:gd name="T4" fmla="*/ 10 w 92"/>
                <a:gd name="T5" fmla="*/ 0 h 72"/>
                <a:gd name="T6" fmla="*/ 92 w 92"/>
                <a:gd name="T7" fmla="*/ 47 h 72"/>
                <a:gd name="T8" fmla="*/ 0 w 92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2"/>
                <a:gd name="T17" fmla="*/ 92 w 9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2">
                  <a:moveTo>
                    <a:pt x="0" y="72"/>
                  </a:moveTo>
                  <a:lnTo>
                    <a:pt x="17" y="37"/>
                  </a:lnTo>
                  <a:lnTo>
                    <a:pt x="10" y="0"/>
                  </a:lnTo>
                  <a:lnTo>
                    <a:pt x="92" y="4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64" name="Rectangle 11">
              <a:extLst>
                <a:ext uri="{FF2B5EF4-FFF2-40B4-BE49-F238E27FC236}">
                  <a16:creationId xmlns:a16="http://schemas.microsoft.com/office/drawing/2014/main" id="{2FEA4E3B-27B4-44C8-9008-9741701DF9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2620" y="984"/>
              <a:ext cx="5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SYN</a:t>
              </a:r>
              <a:endParaRPr lang="en-US" altLang="en-US" sz="1800"/>
            </a:p>
          </p:txBody>
        </p:sp>
        <p:sp>
          <p:nvSpPr>
            <p:cNvPr id="29731" name="Line 12">
              <a:extLst>
                <a:ext uri="{FF2B5EF4-FFF2-40B4-BE49-F238E27FC236}">
                  <a16:creationId xmlns:a16="http://schemas.microsoft.com/office/drawing/2014/main" id="{76AD434F-F09F-49F5-A100-001858B5C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1768"/>
              <a:ext cx="3763" cy="4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Freeform 13">
              <a:extLst>
                <a:ext uri="{FF2B5EF4-FFF2-40B4-BE49-F238E27FC236}">
                  <a16:creationId xmlns:a16="http://schemas.microsoft.com/office/drawing/2014/main" id="{D1D8FBFE-8FAE-426C-B75C-D42FBB28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" y="2200"/>
              <a:ext cx="93" cy="72"/>
            </a:xfrm>
            <a:custGeom>
              <a:avLst/>
              <a:gdLst>
                <a:gd name="T0" fmla="*/ 82 w 93"/>
                <a:gd name="T1" fmla="*/ 0 h 72"/>
                <a:gd name="T2" fmla="*/ 75 w 93"/>
                <a:gd name="T3" fmla="*/ 37 h 72"/>
                <a:gd name="T4" fmla="*/ 93 w 93"/>
                <a:gd name="T5" fmla="*/ 72 h 72"/>
                <a:gd name="T6" fmla="*/ 0 w 93"/>
                <a:gd name="T7" fmla="*/ 47 h 72"/>
                <a:gd name="T8" fmla="*/ 82 w 93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72"/>
                <a:gd name="T17" fmla="*/ 93 w 93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72">
                  <a:moveTo>
                    <a:pt x="82" y="0"/>
                  </a:moveTo>
                  <a:lnTo>
                    <a:pt x="75" y="37"/>
                  </a:lnTo>
                  <a:lnTo>
                    <a:pt x="93" y="72"/>
                  </a:lnTo>
                  <a:lnTo>
                    <a:pt x="0" y="47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14">
              <a:extLst>
                <a:ext uri="{FF2B5EF4-FFF2-40B4-BE49-F238E27FC236}">
                  <a16:creationId xmlns:a16="http://schemas.microsoft.com/office/drawing/2014/main" id="{90B43917-589D-421A-8E91-35152B9D0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628"/>
              <a:ext cx="3767" cy="6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Freeform 15">
              <a:extLst>
                <a:ext uri="{FF2B5EF4-FFF2-40B4-BE49-F238E27FC236}">
                  <a16:creationId xmlns:a16="http://schemas.microsoft.com/office/drawing/2014/main" id="{8F338822-E4DB-4BEB-BEB6-9C5A4259D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" y="3250"/>
              <a:ext cx="94" cy="70"/>
            </a:xfrm>
            <a:custGeom>
              <a:avLst/>
              <a:gdLst>
                <a:gd name="T0" fmla="*/ 0 w 94"/>
                <a:gd name="T1" fmla="*/ 70 h 70"/>
                <a:gd name="T2" fmla="*/ 21 w 94"/>
                <a:gd name="T3" fmla="*/ 37 h 70"/>
                <a:gd name="T4" fmla="*/ 15 w 94"/>
                <a:gd name="T5" fmla="*/ 0 h 70"/>
                <a:gd name="T6" fmla="*/ 94 w 94"/>
                <a:gd name="T7" fmla="*/ 50 h 70"/>
                <a:gd name="T8" fmla="*/ 0 w 94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70"/>
                <a:gd name="T17" fmla="*/ 94 w 9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70">
                  <a:moveTo>
                    <a:pt x="0" y="70"/>
                  </a:moveTo>
                  <a:lnTo>
                    <a:pt x="21" y="37"/>
                  </a:lnTo>
                  <a:lnTo>
                    <a:pt x="15" y="0"/>
                  </a:lnTo>
                  <a:lnTo>
                    <a:pt x="94" y="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69" name="Rectangle 16">
              <a:extLst>
                <a:ext uri="{FF2B5EF4-FFF2-40B4-BE49-F238E27FC236}">
                  <a16:creationId xmlns:a16="http://schemas.microsoft.com/office/drawing/2014/main" id="{7497DCBE-511E-4575-B1FE-9C7B429E11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60000">
              <a:off x="1910" y="1715"/>
              <a:ext cx="157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SYN, ACK</a:t>
              </a:r>
              <a:endParaRPr lang="en-US" altLang="en-US" sz="1800" dirty="0"/>
            </a:p>
          </p:txBody>
        </p:sp>
        <p:sp>
          <p:nvSpPr>
            <p:cNvPr id="177170" name="Rectangle 17">
              <a:extLst>
                <a:ext uri="{FF2B5EF4-FFF2-40B4-BE49-F238E27FC236}">
                  <a16:creationId xmlns:a16="http://schemas.microsoft.com/office/drawing/2014/main" id="{5EE250F2-697F-4A2E-94B3-17C2535B8D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500" y="2681"/>
              <a:ext cx="70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ACK</a:t>
              </a:r>
              <a:endParaRPr lang="en-US" altLang="en-US" sz="1800" dirty="0"/>
            </a:p>
          </p:txBody>
        </p:sp>
      </p:grp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CB940984-0A31-4FC5-867F-896B3EB52925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582613"/>
            <a:ext cx="2662238" cy="2414587"/>
            <a:chOff x="-121" y="471"/>
            <a:chExt cx="5561" cy="3250"/>
          </a:xfrm>
        </p:grpSpPr>
        <p:sp>
          <p:nvSpPr>
            <p:cNvPr id="29718" name="Line 5">
              <a:extLst>
                <a:ext uri="{FF2B5EF4-FFF2-40B4-BE49-F238E27FC236}">
                  <a16:creationId xmlns:a16="http://schemas.microsoft.com/office/drawing/2014/main" id="{D9E68A44-63A7-4726-BC03-D1FFDA3AE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" y="752"/>
              <a:ext cx="1" cy="29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6">
              <a:extLst>
                <a:ext uri="{FF2B5EF4-FFF2-40B4-BE49-F238E27FC236}">
                  <a16:creationId xmlns:a16="http://schemas.microsoft.com/office/drawing/2014/main" id="{D947F4D4-D8CC-4D54-91D8-F50B56C2E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672"/>
              <a:ext cx="1" cy="29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76631126-57A5-4307-80E4-99790641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1" y="482"/>
              <a:ext cx="125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Attacker</a:t>
              </a:r>
              <a:endParaRPr lang="en-US" altLang="en-US" sz="1800"/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DA222EA1-BB5A-43DC-85E3-068C20D55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471"/>
              <a:ext cx="100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Server</a:t>
              </a:r>
              <a:endParaRPr lang="en-US" altLang="en-US" sz="1800" dirty="0"/>
            </a:p>
          </p:txBody>
        </p: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9A97473C-F4DD-4A14-A9CC-7AD7FA4A47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2621" y="1022"/>
              <a:ext cx="5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SYN</a:t>
              </a:r>
              <a:endParaRPr lang="en-US" altLang="en-US" sz="1800" dirty="0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2E4D24B7-5EAC-4C3B-B61F-6EC516FDB0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60000">
              <a:off x="1912" y="1992"/>
              <a:ext cx="157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SYN, ACK</a:t>
              </a:r>
              <a:endParaRPr lang="en-US" altLang="en-US" sz="1800" dirty="0"/>
            </a:p>
          </p:txBody>
        </p:sp>
      </p:grpSp>
      <p:sp>
        <p:nvSpPr>
          <p:cNvPr id="29700" name="Rectangle 1">
            <a:extLst>
              <a:ext uri="{FF2B5EF4-FFF2-40B4-BE49-F238E27FC236}">
                <a16:creationId xmlns:a16="http://schemas.microsoft.com/office/drawing/2014/main" id="{C4A1E6C9-83CC-4CCB-9160-F36C6E9D6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4135438"/>
            <a:ext cx="2408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1600"/>
              <a:t>Normal three-way shake</a:t>
            </a:r>
          </a:p>
        </p:txBody>
      </p:sp>
      <p:sp>
        <p:nvSpPr>
          <p:cNvPr id="29701" name="Line 9">
            <a:extLst>
              <a:ext uri="{FF2B5EF4-FFF2-40B4-BE49-F238E27FC236}">
                <a16:creationId xmlns:a16="http://schemas.microsoft.com/office/drawing/2014/main" id="{B78EAD3A-F57B-41F1-AB57-301793EA1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1057275"/>
            <a:ext cx="1793875" cy="439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9">
            <a:extLst>
              <a:ext uri="{FF2B5EF4-FFF2-40B4-BE49-F238E27FC236}">
                <a16:creationId xmlns:a16="http://schemas.microsoft.com/office/drawing/2014/main" id="{60225341-9AC8-4210-B5B5-3A87FB3A5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0" y="1133475"/>
            <a:ext cx="1793875" cy="439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9">
            <a:extLst>
              <a:ext uri="{FF2B5EF4-FFF2-40B4-BE49-F238E27FC236}">
                <a16:creationId xmlns:a16="http://schemas.microsoft.com/office/drawing/2014/main" id="{87D05C6A-265D-4228-AF52-7A8F4336F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1203325"/>
            <a:ext cx="1793875" cy="439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9">
            <a:extLst>
              <a:ext uri="{FF2B5EF4-FFF2-40B4-BE49-F238E27FC236}">
                <a16:creationId xmlns:a16="http://schemas.microsoft.com/office/drawing/2014/main" id="{EC1E260C-F259-453A-BF2A-6ECDFED8C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1263650"/>
            <a:ext cx="1793875" cy="439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2">
            <a:extLst>
              <a:ext uri="{FF2B5EF4-FFF2-40B4-BE49-F238E27FC236}">
                <a16:creationId xmlns:a16="http://schemas.microsoft.com/office/drawing/2014/main" id="{40B37766-8F0C-4C2A-9929-A1C7C120E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6038" y="1733550"/>
            <a:ext cx="1803400" cy="404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2">
            <a:extLst>
              <a:ext uri="{FF2B5EF4-FFF2-40B4-BE49-F238E27FC236}">
                <a16:creationId xmlns:a16="http://schemas.microsoft.com/office/drawing/2014/main" id="{AC7983B0-DD94-4E17-AA0B-0E6FB9585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8100" y="1803400"/>
            <a:ext cx="1801813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>
            <a:extLst>
              <a:ext uri="{FF2B5EF4-FFF2-40B4-BE49-F238E27FC236}">
                <a16:creationId xmlns:a16="http://schemas.microsoft.com/office/drawing/2014/main" id="{56FA5834-6CE7-49E3-BB8D-0D17602A9A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6038" y="1885950"/>
            <a:ext cx="1801812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7B58C67E-A668-4CC8-A6E2-8AAD082382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8100" y="1963738"/>
            <a:ext cx="1801813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9" name="Group 4">
            <a:extLst>
              <a:ext uri="{FF2B5EF4-FFF2-40B4-BE49-F238E27FC236}">
                <a16:creationId xmlns:a16="http://schemas.microsoft.com/office/drawing/2014/main" id="{00CD3CC6-2639-4F98-80C6-5124ABAAA760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3206750"/>
            <a:ext cx="2627313" cy="806450"/>
            <a:chOff x="567" y="-36"/>
            <a:chExt cx="5041" cy="3697"/>
          </a:xfrm>
        </p:grpSpPr>
        <p:sp>
          <p:nvSpPr>
            <p:cNvPr id="29712" name="Line 5">
              <a:extLst>
                <a:ext uri="{FF2B5EF4-FFF2-40B4-BE49-F238E27FC236}">
                  <a16:creationId xmlns:a16="http://schemas.microsoft.com/office/drawing/2014/main" id="{A183283C-59A7-416D-9ED5-CAE70B850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692"/>
              <a:ext cx="1" cy="29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6">
              <a:extLst>
                <a:ext uri="{FF2B5EF4-FFF2-40B4-BE49-F238E27FC236}">
                  <a16:creationId xmlns:a16="http://schemas.microsoft.com/office/drawing/2014/main" id="{C99FAEC9-5151-4B16-A583-B0A5345E8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" y="672"/>
              <a:ext cx="1" cy="296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836E49E3-BA83-460B-B388-E1365FEA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-29"/>
              <a:ext cx="87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Client</a:t>
              </a:r>
              <a:endParaRPr lang="en-US" altLang="en-US" sz="1800" dirty="0"/>
            </a:p>
          </p:txBody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63C77F40-3054-43DA-944D-D85BD5D3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-36"/>
              <a:ext cx="100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Server</a:t>
              </a:r>
              <a:endParaRPr lang="en-US" altLang="en-US" sz="1800" dirty="0"/>
            </a:p>
          </p:txBody>
        </p:sp>
        <p:sp>
          <p:nvSpPr>
            <p:cNvPr id="89" name="Rectangle 11">
              <a:extLst>
                <a:ext uri="{FF2B5EF4-FFF2-40B4-BE49-F238E27FC236}">
                  <a16:creationId xmlns:a16="http://schemas.microsoft.com/office/drawing/2014/main" id="{9FA40BEE-2335-4FC8-BB69-31352DC469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2620" y="1027"/>
              <a:ext cx="57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 dirty="0">
                  <a:solidFill>
                    <a:srgbClr val="000000"/>
                  </a:solidFill>
                </a:rPr>
                <a:t>SYN</a:t>
              </a:r>
              <a:endParaRPr lang="en-US" altLang="en-US" sz="1800" dirty="0"/>
            </a:p>
          </p:txBody>
        </p:sp>
        <p:sp>
          <p:nvSpPr>
            <p:cNvPr id="29717" name="Freeform 13">
              <a:extLst>
                <a:ext uri="{FF2B5EF4-FFF2-40B4-BE49-F238E27FC236}">
                  <a16:creationId xmlns:a16="http://schemas.microsoft.com/office/drawing/2014/main" id="{17ADA2BB-1F0B-4E81-B32E-B2B0DB2F3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" y="2200"/>
              <a:ext cx="93" cy="72"/>
            </a:xfrm>
            <a:custGeom>
              <a:avLst/>
              <a:gdLst>
                <a:gd name="T0" fmla="*/ 82 w 93"/>
                <a:gd name="T1" fmla="*/ 0 h 72"/>
                <a:gd name="T2" fmla="*/ 75 w 93"/>
                <a:gd name="T3" fmla="*/ 37 h 72"/>
                <a:gd name="T4" fmla="*/ 93 w 93"/>
                <a:gd name="T5" fmla="*/ 72 h 72"/>
                <a:gd name="T6" fmla="*/ 0 w 93"/>
                <a:gd name="T7" fmla="*/ 47 h 72"/>
                <a:gd name="T8" fmla="*/ 82 w 93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72"/>
                <a:gd name="T17" fmla="*/ 93 w 93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72">
                  <a:moveTo>
                    <a:pt x="82" y="0"/>
                  </a:moveTo>
                  <a:lnTo>
                    <a:pt x="75" y="37"/>
                  </a:lnTo>
                  <a:lnTo>
                    <a:pt x="93" y="72"/>
                  </a:lnTo>
                  <a:lnTo>
                    <a:pt x="0" y="47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0" name="Line 9">
            <a:extLst>
              <a:ext uri="{FF2B5EF4-FFF2-40B4-BE49-F238E27FC236}">
                <a16:creationId xmlns:a16="http://schemas.microsoft.com/office/drawing/2014/main" id="{20AC95E1-1EB9-4D6C-9B14-92C3E4C93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4925" y="3479800"/>
            <a:ext cx="1795463" cy="4397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Rectangle 91">
            <a:extLst>
              <a:ext uri="{FF2B5EF4-FFF2-40B4-BE49-F238E27FC236}">
                <a16:creationId xmlns:a16="http://schemas.microsoft.com/office/drawing/2014/main" id="{6ED1E3A5-7A3B-4416-AC45-6CE12EE5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4098925"/>
            <a:ext cx="22240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1600"/>
              <a:t>Connection exhausted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9">
            <a:extLst>
              <a:ext uri="{FF2B5EF4-FFF2-40B4-BE49-F238E27FC236}">
                <a16:creationId xmlns:a16="http://schemas.microsoft.com/office/drawing/2014/main" id="{5CC01BCE-A381-4B7E-A25D-033A13EE4F7B}"/>
              </a:ext>
            </a:extLst>
          </p:cNvPr>
          <p:cNvGrpSpPr>
            <a:grpSpLocks/>
          </p:cNvGrpSpPr>
          <p:nvPr/>
        </p:nvGrpSpPr>
        <p:grpSpPr bwMode="auto">
          <a:xfrm>
            <a:off x="1541463" y="1289050"/>
            <a:ext cx="5991225" cy="911225"/>
            <a:chOff x="290" y="2071"/>
            <a:chExt cx="5032" cy="765"/>
          </a:xfrm>
        </p:grpSpPr>
        <p:sp>
          <p:nvSpPr>
            <p:cNvPr id="794634" name="Rectangle 10">
              <a:extLst>
                <a:ext uri="{FF2B5EF4-FFF2-40B4-BE49-F238E27FC236}">
                  <a16:creationId xmlns:a16="http://schemas.microsoft.com/office/drawing/2014/main" id="{C98D19B8-4B97-4759-886F-A957E257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2088"/>
              <a:ext cx="1027" cy="748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4635" name="Text Box 11">
              <a:extLst>
                <a:ext uri="{FF2B5EF4-FFF2-40B4-BE49-F238E27FC236}">
                  <a16:creationId xmlns:a16="http://schemas.microsoft.com/office/drawing/2014/main" id="{64311C8E-E26A-4D0E-B6C7-BD01C1AB4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254"/>
              <a:ext cx="77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Client</a:t>
              </a:r>
            </a:p>
          </p:txBody>
        </p:sp>
        <p:sp>
          <p:nvSpPr>
            <p:cNvPr id="794636" name="Rectangle 12">
              <a:extLst>
                <a:ext uri="{FF2B5EF4-FFF2-40B4-BE49-F238E27FC236}">
                  <a16:creationId xmlns:a16="http://schemas.microsoft.com/office/drawing/2014/main" id="{D0045E4A-2102-4A80-AE04-CAF6A95C3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2071"/>
              <a:ext cx="1027" cy="74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4637" name="Text Box 13">
              <a:extLst>
                <a:ext uri="{FF2B5EF4-FFF2-40B4-BE49-F238E27FC236}">
                  <a16:creationId xmlns:a16="http://schemas.microsoft.com/office/drawing/2014/main" id="{20962D6E-05BE-49EE-B124-D4F5A3F3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2259"/>
              <a:ext cx="7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Server</a:t>
              </a:r>
            </a:p>
          </p:txBody>
        </p:sp>
        <p:sp>
          <p:nvSpPr>
            <p:cNvPr id="794638" name="Line 14">
              <a:extLst>
                <a:ext uri="{FF2B5EF4-FFF2-40B4-BE49-F238E27FC236}">
                  <a16:creationId xmlns:a16="http://schemas.microsoft.com/office/drawing/2014/main" id="{B425CAA1-31FC-4699-AF63-0BD0E5CB0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294"/>
              <a:ext cx="963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4639" name="Line 15">
              <a:extLst>
                <a:ext uri="{FF2B5EF4-FFF2-40B4-BE49-F238E27FC236}">
                  <a16:creationId xmlns:a16="http://schemas.microsoft.com/office/drawing/2014/main" id="{A03B3132-43D8-4EDC-968B-A702C8C55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1" y="2627"/>
              <a:ext cx="953" cy="1"/>
            </a:xfrm>
            <a:prstGeom prst="line">
              <a:avLst/>
            </a:prstGeom>
            <a:noFill/>
            <a:ln w="3175">
              <a:solidFill>
                <a:srgbClr val="66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4640" name="Rectangle 16">
              <a:extLst>
                <a:ext uri="{FF2B5EF4-FFF2-40B4-BE49-F238E27FC236}">
                  <a16:creationId xmlns:a16="http://schemas.microsoft.com/office/drawing/2014/main" id="{3D9DEF91-374D-402E-A300-118237C55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2103"/>
              <a:ext cx="969" cy="7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4641" name="Text Box 17">
              <a:extLst>
                <a:ext uri="{FF2B5EF4-FFF2-40B4-BE49-F238E27FC236}">
                  <a16:creationId xmlns:a16="http://schemas.microsoft.com/office/drawing/2014/main" id="{CB88B6FF-67D3-4E51-84EC-FE4F8637E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2136"/>
              <a:ext cx="691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Man in the middle</a:t>
              </a:r>
            </a:p>
          </p:txBody>
        </p:sp>
        <p:sp>
          <p:nvSpPr>
            <p:cNvPr id="794642" name="Line 18">
              <a:extLst>
                <a:ext uri="{FF2B5EF4-FFF2-40B4-BE49-F238E27FC236}">
                  <a16:creationId xmlns:a16="http://schemas.microsoft.com/office/drawing/2014/main" id="{351CE05B-86FA-4F6A-8F7F-79D3EE0CF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3" y="2323"/>
              <a:ext cx="961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4643" name="Line 19">
              <a:extLst>
                <a:ext uri="{FF2B5EF4-FFF2-40B4-BE49-F238E27FC236}">
                  <a16:creationId xmlns:a16="http://schemas.microsoft.com/office/drawing/2014/main" id="{F848FDC7-0BD7-41C2-9807-E8BC8DCF9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7" y="2640"/>
              <a:ext cx="953" cy="1"/>
            </a:xfrm>
            <a:prstGeom prst="line">
              <a:avLst/>
            </a:prstGeom>
            <a:noFill/>
            <a:ln w="3175">
              <a:solidFill>
                <a:srgbClr val="66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1746" name="Rectangle 21">
            <a:extLst>
              <a:ext uri="{FF2B5EF4-FFF2-40B4-BE49-F238E27FC236}">
                <a16:creationId xmlns:a16="http://schemas.microsoft.com/office/drawing/2014/main" id="{A72633BE-4EE6-474B-BAAE-C4AC7FAA9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Man-in-the-Middle Attack</a:t>
            </a:r>
          </a:p>
        </p:txBody>
      </p:sp>
      <p:sp>
        <p:nvSpPr>
          <p:cNvPr id="31747" name="Rectangle 22">
            <a:extLst>
              <a:ext uri="{FF2B5EF4-FFF2-40B4-BE49-F238E27FC236}">
                <a16:creationId xmlns:a16="http://schemas.microsoft.com/office/drawing/2014/main" id="{7A24E953-14EE-4496-A039-981F3D2C3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163" y="2543175"/>
            <a:ext cx="7416800" cy="1677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 imposter manages to place itself as </a:t>
            </a:r>
            <a:r>
              <a:rPr lang="en-US" altLang="en-US" sz="2000" i="1"/>
              <a:t>man in the middle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convincing the server that it is legitimate client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convincing legitimate client that it is legitimate server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gathering sensitive information and possibly hijacking session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000"/>
              <a:t>Requirements: integrity, authentication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">
            <a:extLst>
              <a:ext uri="{FF2B5EF4-FFF2-40B4-BE49-F238E27FC236}">
                <a16:creationId xmlns:a16="http://schemas.microsoft.com/office/drawing/2014/main" id="{BDE36005-462E-4936-A578-8CA95FB4E088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163638"/>
            <a:ext cx="4810125" cy="912812"/>
            <a:chOff x="276" y="865"/>
            <a:chExt cx="4040" cy="767"/>
          </a:xfrm>
        </p:grpSpPr>
        <p:sp>
          <p:nvSpPr>
            <p:cNvPr id="801795" name="Rectangle 3">
              <a:extLst>
                <a:ext uri="{FF2B5EF4-FFF2-40B4-BE49-F238E27FC236}">
                  <a16:creationId xmlns:a16="http://schemas.microsoft.com/office/drawing/2014/main" id="{67EA9C0C-E649-40A0-8974-18248BAF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84"/>
              <a:ext cx="1027" cy="748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01796" name="Text Box 4">
              <a:extLst>
                <a:ext uri="{FF2B5EF4-FFF2-40B4-BE49-F238E27FC236}">
                  <a16:creationId xmlns:a16="http://schemas.microsoft.com/office/drawing/2014/main" id="{E2C9983A-BE58-4D58-B98E-E57DB1A16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48"/>
              <a:ext cx="77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Client</a:t>
              </a:r>
            </a:p>
          </p:txBody>
        </p:sp>
        <p:sp>
          <p:nvSpPr>
            <p:cNvPr id="801797" name="Rectangle 5">
              <a:extLst>
                <a:ext uri="{FF2B5EF4-FFF2-40B4-BE49-F238E27FC236}">
                  <a16:creationId xmlns:a16="http://schemas.microsoft.com/office/drawing/2014/main" id="{6CE91515-29E5-4D4E-94DC-018F025B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865"/>
              <a:ext cx="1027" cy="74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01798" name="Text Box 6">
              <a:extLst>
                <a:ext uri="{FF2B5EF4-FFF2-40B4-BE49-F238E27FC236}">
                  <a16:creationId xmlns:a16="http://schemas.microsoft.com/office/drawing/2014/main" id="{63D95875-BA95-4EB2-94F5-79CD0D4D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" y="1038"/>
              <a:ext cx="841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1500">
                  <a:latin typeface="Arial" charset="0"/>
                </a:rPr>
                <a:t>Server Imposter</a:t>
              </a:r>
            </a:p>
          </p:txBody>
        </p:sp>
        <p:sp>
          <p:nvSpPr>
            <p:cNvPr id="801799" name="Line 7">
              <a:extLst>
                <a:ext uri="{FF2B5EF4-FFF2-40B4-BE49-F238E27FC236}">
                  <a16:creationId xmlns:a16="http://schemas.microsoft.com/office/drawing/2014/main" id="{7E1A0C1A-A7D5-459E-9DB5-68371594A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088"/>
              <a:ext cx="1956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01800" name="Line 8">
              <a:extLst>
                <a:ext uri="{FF2B5EF4-FFF2-40B4-BE49-F238E27FC236}">
                  <a16:creationId xmlns:a16="http://schemas.microsoft.com/office/drawing/2014/main" id="{8CC62759-86A6-4BC7-9978-D5A0FCD59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1423"/>
              <a:ext cx="1956" cy="0"/>
            </a:xfrm>
            <a:prstGeom prst="line">
              <a:avLst/>
            </a:prstGeom>
            <a:noFill/>
            <a:ln w="3175">
              <a:solidFill>
                <a:srgbClr val="66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3794" name="Rectangle 9">
            <a:extLst>
              <a:ext uri="{FF2B5EF4-FFF2-40B4-BE49-F238E27FC236}">
                <a16:creationId xmlns:a16="http://schemas.microsoft.com/office/drawing/2014/main" id="{0C79C2BD-9C4B-43EB-B55F-CFAF1665C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Malicious Code</a:t>
            </a:r>
          </a:p>
        </p:txBody>
      </p:sp>
      <p:sp>
        <p:nvSpPr>
          <p:cNvPr id="33795" name="Rectangle 10">
            <a:extLst>
              <a:ext uri="{FF2B5EF4-FFF2-40B4-BE49-F238E27FC236}">
                <a16:creationId xmlns:a16="http://schemas.microsoft.com/office/drawing/2014/main" id="{16F4AE2B-45F6-487E-92FB-E7025E741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2638" y="2406650"/>
            <a:ext cx="7608887" cy="157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A client becomes infected with malicious code 	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en-US" sz="2000"/>
              <a:t>Virus: code that, when executed, inserts itself in other programs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en-US" sz="2000"/>
              <a:t>Worms:  code that installs copies of itself in other machines attached to a network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en-US" sz="2000"/>
              <a:t>Requirements:  privacy, integrity, availability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44824A92-D8F2-4E39-9B7F-E6DCF4F65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9363" y="92075"/>
            <a:ext cx="5481637" cy="765175"/>
          </a:xfrm>
        </p:spPr>
        <p:txBody>
          <a:bodyPr/>
          <a:lstStyle/>
          <a:p>
            <a:r>
              <a:rPr lang="en-US" altLang="en-US"/>
              <a:t>Security Requirements</a:t>
            </a:r>
          </a:p>
        </p:txBody>
      </p:sp>
      <p:sp>
        <p:nvSpPr>
          <p:cNvPr id="756741" name="Rectangle 5">
            <a:extLst>
              <a:ext uri="{FF2B5EF4-FFF2-40B4-BE49-F238E27FC236}">
                <a16:creationId xmlns:a16="http://schemas.microsoft.com/office/drawing/2014/main" id="{E660FB96-B442-4E0D-96CA-C95610113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2400" y="1085850"/>
            <a:ext cx="5994400" cy="351313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25"/>
              </a:spcAft>
              <a:buFont typeface="Wingdings" charset="2"/>
              <a:buNone/>
              <a:defRPr/>
            </a:pPr>
            <a:r>
              <a:rPr lang="en-US" altLang="en-US" sz="2025" dirty="0"/>
              <a:t>Security threats motivate requirements:</a:t>
            </a:r>
          </a:p>
          <a:p>
            <a:pPr>
              <a:lnSpc>
                <a:spcPct val="80000"/>
              </a:lnSpc>
              <a:spcAft>
                <a:spcPts val="825"/>
              </a:spcAft>
              <a:buFont typeface="Wingdings" charset="2"/>
              <a:buChar char="l"/>
              <a:defRPr/>
            </a:pPr>
            <a:r>
              <a:rPr lang="en-US" altLang="en-US" sz="2025" i="1" dirty="0"/>
              <a:t>Privacy</a:t>
            </a:r>
            <a:r>
              <a:rPr lang="en-US" altLang="en-US" sz="2025" dirty="0"/>
              <a:t>: information should be readable only by intended recipient</a:t>
            </a:r>
          </a:p>
          <a:p>
            <a:pPr>
              <a:lnSpc>
                <a:spcPct val="80000"/>
              </a:lnSpc>
              <a:spcAft>
                <a:spcPts val="825"/>
              </a:spcAft>
              <a:buFont typeface="Wingdings" charset="2"/>
              <a:buChar char="l"/>
              <a:defRPr/>
            </a:pPr>
            <a:r>
              <a:rPr lang="en-US" altLang="en-US" sz="2025" i="1" dirty="0"/>
              <a:t>Integrity</a:t>
            </a:r>
            <a:r>
              <a:rPr lang="en-US" altLang="en-US" sz="2025" dirty="0"/>
              <a:t>: recipient can confirm that a message has not been altered during transmission</a:t>
            </a:r>
          </a:p>
          <a:p>
            <a:pPr>
              <a:lnSpc>
                <a:spcPct val="80000"/>
              </a:lnSpc>
              <a:spcAft>
                <a:spcPts val="825"/>
              </a:spcAft>
              <a:buFont typeface="Wingdings" charset="2"/>
              <a:buChar char="l"/>
              <a:defRPr/>
            </a:pPr>
            <a:r>
              <a:rPr lang="en-US" altLang="en-US" sz="2025" i="1" dirty="0"/>
              <a:t>Authentication</a:t>
            </a:r>
            <a:r>
              <a:rPr lang="en-US" altLang="en-US" sz="2025" dirty="0"/>
              <a:t>: it is possible to verify that sender or receiver is who he claims to be</a:t>
            </a:r>
          </a:p>
          <a:p>
            <a:pPr>
              <a:lnSpc>
                <a:spcPct val="80000"/>
              </a:lnSpc>
              <a:spcAft>
                <a:spcPts val="825"/>
              </a:spcAft>
              <a:buFont typeface="Wingdings" charset="2"/>
              <a:buChar char="l"/>
              <a:defRPr/>
            </a:pPr>
            <a:r>
              <a:rPr lang="en-US" altLang="en-US" sz="2025" i="1" dirty="0"/>
              <a:t>Non-repudiation</a:t>
            </a:r>
            <a:r>
              <a:rPr lang="en-US" altLang="en-US" sz="2025" dirty="0"/>
              <a:t>: sender cannot deny having sent a given message.</a:t>
            </a:r>
          </a:p>
          <a:p>
            <a:pPr>
              <a:lnSpc>
                <a:spcPct val="80000"/>
              </a:lnSpc>
              <a:spcAft>
                <a:spcPts val="825"/>
              </a:spcAft>
              <a:buFont typeface="Wingdings" charset="2"/>
              <a:buChar char="l"/>
              <a:defRPr/>
            </a:pPr>
            <a:r>
              <a:rPr lang="en-US" altLang="en-US" sz="2025" i="1" dirty="0"/>
              <a:t>Availability</a:t>
            </a:r>
            <a:r>
              <a:rPr lang="en-US" altLang="en-US" sz="2025" dirty="0"/>
              <a:t>:  of information and services  </a:t>
            </a:r>
          </a:p>
          <a:p>
            <a:pPr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en-US" sz="1950" dirty="0"/>
          </a:p>
        </p:txBody>
      </p:sp>
      <p:grpSp>
        <p:nvGrpSpPr>
          <p:cNvPr id="35843" name="Group 12">
            <a:extLst>
              <a:ext uri="{FF2B5EF4-FFF2-40B4-BE49-F238E27FC236}">
                <a16:creationId xmlns:a16="http://schemas.microsoft.com/office/drawing/2014/main" id="{EC88198B-914C-4FDB-9A33-EAB318AFEFAF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B2142A3-3C08-4B72-A7B9-99D97399BBD5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B7AF4D-E2D0-4F73-8F3D-83DDADC58908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83CC18-582E-484F-AC15-A7A4F0F68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805893" name="Rectangle 5">
            <a:extLst>
              <a:ext uri="{FF2B5EF4-FFF2-40B4-BE49-F238E27FC236}">
                <a16:creationId xmlns:a16="http://schemas.microsoft.com/office/drawing/2014/main" id="{30DE53C2-66FE-448F-9892-267D214849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5025" y="1025525"/>
            <a:ext cx="4038600" cy="2408238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en-US" sz="1950" i="1" dirty="0"/>
              <a:t>Secure communication channels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1950" dirty="0"/>
              <a:t>Encryption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1950" dirty="0"/>
              <a:t>Cryptographic checksums and hashes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1950" dirty="0"/>
              <a:t>Authentication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1950" dirty="0"/>
              <a:t>Digital Signatures</a:t>
            </a:r>
          </a:p>
          <a:p>
            <a:pPr>
              <a:buFont typeface="Wingdings" charset="2"/>
              <a:buNone/>
              <a:defRPr/>
            </a:pPr>
            <a:endParaRPr lang="en-US" altLang="en-US" sz="1950" dirty="0"/>
          </a:p>
        </p:txBody>
      </p:sp>
      <p:sp>
        <p:nvSpPr>
          <p:cNvPr id="805895" name="Rectangle 7">
            <a:extLst>
              <a:ext uri="{FF2B5EF4-FFF2-40B4-BE49-F238E27FC236}">
                <a16:creationId xmlns:a16="http://schemas.microsoft.com/office/drawing/2014/main" id="{9E30776F-B50C-4806-829B-191BBC2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1152525"/>
            <a:ext cx="3028950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95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3555F10-AFA2-4B7F-ABD9-984BC0D30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1039813"/>
            <a:ext cx="260667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260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2pPr>
            <a:lvl3pPr marL="739775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1700">
                <a:solidFill>
                  <a:schemeClr val="tx1"/>
                </a:solidFill>
                <a:latin typeface="+mn-lt"/>
              </a:defRPr>
            </a:lvl3pPr>
            <a:lvl4pPr marL="960438" indent="-219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4pPr>
            <a:lvl5pPr marL="11985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5pPr>
            <a:lvl6pPr marL="15418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18847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2276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570560" indent="-236935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None/>
              <a:defRPr/>
            </a:pPr>
            <a:r>
              <a:rPr lang="en-US" altLang="en-US" sz="1950" i="1" kern="0" dirty="0"/>
              <a:t>Secure borders</a:t>
            </a:r>
          </a:p>
          <a:p>
            <a:pPr>
              <a:defRPr/>
            </a:pPr>
            <a:r>
              <a:rPr lang="en-US" altLang="en-US" sz="1950" kern="0" dirty="0"/>
              <a:t>Firewalls</a:t>
            </a:r>
          </a:p>
          <a:p>
            <a:pPr>
              <a:defRPr/>
            </a:pPr>
            <a:r>
              <a:rPr lang="en-US" altLang="en-US" sz="1950" kern="0" dirty="0"/>
              <a:t>Virus checking</a:t>
            </a:r>
          </a:p>
          <a:p>
            <a:pPr>
              <a:defRPr/>
            </a:pPr>
            <a:r>
              <a:rPr lang="en-US" altLang="en-US" sz="1950" kern="0" dirty="0"/>
              <a:t>Intrusion detection</a:t>
            </a:r>
          </a:p>
          <a:p>
            <a:pPr>
              <a:defRPr/>
            </a:pPr>
            <a:r>
              <a:rPr lang="en-US" altLang="en-US" sz="1950" kern="0" dirty="0"/>
              <a:t>Authentication</a:t>
            </a:r>
          </a:p>
          <a:p>
            <a:pPr>
              <a:defRPr/>
            </a:pPr>
            <a:r>
              <a:rPr lang="en-US" altLang="en-US" sz="1950" kern="0" dirty="0"/>
              <a:t>Access Control</a:t>
            </a:r>
          </a:p>
          <a:p>
            <a:pPr>
              <a:buFont typeface="Wingdings" charset="2"/>
              <a:buNone/>
              <a:defRPr/>
            </a:pPr>
            <a:endParaRPr lang="en-US" altLang="en-US" sz="195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DEF9AB93-145B-47CD-8387-95A2EBB37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Routing in Mobile IP</a:t>
            </a:r>
          </a:p>
        </p:txBody>
      </p:sp>
      <p:sp>
        <p:nvSpPr>
          <p:cNvPr id="302082" name="Rectangle 3">
            <a:extLst>
              <a:ext uri="{FF2B5EF4-FFF2-40B4-BE49-F238E27FC236}">
                <a16:creationId xmlns:a16="http://schemas.microsoft.com/office/drawing/2014/main" id="{3717DEAA-58B9-4B9E-939A-E83AF03F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3746500"/>
            <a:ext cx="667861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350" dirty="0"/>
              <a:t>Correspondent Host (CH) sends packets as usual (1)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350" dirty="0"/>
              <a:t>Packets are intercepted by HA which then forwards to Foreign Agent (FA) (2)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350" dirty="0"/>
              <a:t>FA forwards packets to the MH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350" dirty="0"/>
              <a:t>MH sends packet to CH as usual (3)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/>
            </a:pPr>
            <a:r>
              <a:rPr lang="en-US" altLang="en-US" sz="1350" dirty="0"/>
              <a:t>How does HA send packets to MH in foreign network?</a:t>
            </a:r>
          </a:p>
        </p:txBody>
      </p:sp>
      <p:grpSp>
        <p:nvGrpSpPr>
          <p:cNvPr id="23555" name="Group 4">
            <a:extLst>
              <a:ext uri="{FF2B5EF4-FFF2-40B4-BE49-F238E27FC236}">
                <a16:creationId xmlns:a16="http://schemas.microsoft.com/office/drawing/2014/main" id="{E18C3F4A-272A-485C-9A51-86C2F8C80FFD}"/>
              </a:ext>
            </a:extLst>
          </p:cNvPr>
          <p:cNvGrpSpPr>
            <a:grpSpLocks/>
          </p:cNvGrpSpPr>
          <p:nvPr/>
        </p:nvGrpSpPr>
        <p:grpSpPr bwMode="auto">
          <a:xfrm>
            <a:off x="1252538" y="688975"/>
            <a:ext cx="6051550" cy="2941638"/>
            <a:chOff x="268" y="827"/>
            <a:chExt cx="5083" cy="2471"/>
          </a:xfrm>
        </p:grpSpPr>
        <p:sp>
          <p:nvSpPr>
            <p:cNvPr id="23556" name="Rectangle 5">
              <a:extLst>
                <a:ext uri="{FF2B5EF4-FFF2-40B4-BE49-F238E27FC236}">
                  <a16:creationId xmlns:a16="http://schemas.microsoft.com/office/drawing/2014/main" id="{FE56ED1D-C389-4939-8A19-42E3A2DF7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314"/>
              <a:ext cx="550" cy="367"/>
            </a:xfrm>
            <a:prstGeom prst="rect">
              <a:avLst/>
            </a:prstGeom>
            <a:solidFill>
              <a:schemeClr val="tx2">
                <a:alpha val="59999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3557" name="Rectangle 6">
              <a:extLst>
                <a:ext uri="{FF2B5EF4-FFF2-40B4-BE49-F238E27FC236}">
                  <a16:creationId xmlns:a16="http://schemas.microsoft.com/office/drawing/2014/main" id="{DF40841E-2AC6-4FFF-9FCA-5C84ACC28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975"/>
              <a:ext cx="550" cy="367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3558" name="Oval 7">
              <a:extLst>
                <a:ext uri="{FF2B5EF4-FFF2-40B4-BE49-F238E27FC236}">
                  <a16:creationId xmlns:a16="http://schemas.microsoft.com/office/drawing/2014/main" id="{B4D8BD09-9730-4E24-B326-53D297C58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1711"/>
              <a:ext cx="1728" cy="129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2087" name="Rectangle 8">
              <a:extLst>
                <a:ext uri="{FF2B5EF4-FFF2-40B4-BE49-F238E27FC236}">
                  <a16:creationId xmlns:a16="http://schemas.microsoft.com/office/drawing/2014/main" id="{6DFB3C4C-F971-4D32-8FD3-1FA7B49A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2011"/>
              <a:ext cx="3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Home</a:t>
              </a:r>
              <a:endParaRPr lang="en-US" altLang="en-US" sz="1350"/>
            </a:p>
          </p:txBody>
        </p:sp>
        <p:sp>
          <p:nvSpPr>
            <p:cNvPr id="302088" name="Rectangle 9">
              <a:extLst>
                <a:ext uri="{FF2B5EF4-FFF2-40B4-BE49-F238E27FC236}">
                  <a16:creationId xmlns:a16="http://schemas.microsoft.com/office/drawing/2014/main" id="{FFEA690E-3EC5-4D27-8B98-FF3FC7CEC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2157"/>
              <a:ext cx="3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agent</a:t>
              </a:r>
              <a:endParaRPr lang="en-US" altLang="en-US" sz="1350"/>
            </a:p>
          </p:txBody>
        </p:sp>
        <p:sp>
          <p:nvSpPr>
            <p:cNvPr id="302089" name="Rectangle 10">
              <a:extLst>
                <a:ext uri="{FF2B5EF4-FFF2-40B4-BE49-F238E27FC236}">
                  <a16:creationId xmlns:a16="http://schemas.microsoft.com/office/drawing/2014/main" id="{59C5D176-B6E4-4CB6-A469-B5D4E96D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1351"/>
              <a:ext cx="4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Foreign</a:t>
              </a:r>
              <a:endParaRPr lang="en-US" altLang="en-US" sz="1350"/>
            </a:p>
          </p:txBody>
        </p:sp>
        <p:sp>
          <p:nvSpPr>
            <p:cNvPr id="302090" name="Rectangle 11">
              <a:extLst>
                <a:ext uri="{FF2B5EF4-FFF2-40B4-BE49-F238E27FC236}">
                  <a16:creationId xmlns:a16="http://schemas.microsoft.com/office/drawing/2014/main" id="{81BB8FEA-501E-4BC5-B3BC-39C112173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1496"/>
              <a:ext cx="30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agent</a:t>
              </a:r>
              <a:endParaRPr lang="en-US" altLang="en-US" sz="1350"/>
            </a:p>
          </p:txBody>
        </p:sp>
        <p:sp>
          <p:nvSpPr>
            <p:cNvPr id="23563" name="Oval 12">
              <a:extLst>
                <a:ext uri="{FF2B5EF4-FFF2-40B4-BE49-F238E27FC236}">
                  <a16:creationId xmlns:a16="http://schemas.microsoft.com/office/drawing/2014/main" id="{52165FD8-F2B3-4B78-B58C-D8F70277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1294"/>
              <a:ext cx="855" cy="387"/>
            </a:xfrm>
            <a:prstGeom prst="ellipse">
              <a:avLst/>
            </a:prstGeom>
            <a:solidFill>
              <a:srgbClr val="B1CCCB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3564" name="Line 13">
              <a:extLst>
                <a:ext uri="{FF2B5EF4-FFF2-40B4-BE49-F238E27FC236}">
                  <a16:creationId xmlns:a16="http://schemas.microsoft.com/office/drawing/2014/main" id="{1E41EFE5-5E97-4DD1-8EC0-970910926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685"/>
              <a:ext cx="142" cy="2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3" name="Rectangle 14">
              <a:extLst>
                <a:ext uri="{FF2B5EF4-FFF2-40B4-BE49-F238E27FC236}">
                  <a16:creationId xmlns:a16="http://schemas.microsoft.com/office/drawing/2014/main" id="{C111D43A-6FED-43A8-B4CA-D6B17104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340"/>
              <a:ext cx="32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Home</a:t>
              </a:r>
              <a:endParaRPr lang="en-US" altLang="en-US" sz="1350"/>
            </a:p>
          </p:txBody>
        </p:sp>
        <p:sp>
          <p:nvSpPr>
            <p:cNvPr id="302094" name="Rectangle 15">
              <a:extLst>
                <a:ext uri="{FF2B5EF4-FFF2-40B4-BE49-F238E27FC236}">
                  <a16:creationId xmlns:a16="http://schemas.microsoft.com/office/drawing/2014/main" id="{F65B0666-A72C-4620-8B58-9011DE30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486"/>
              <a:ext cx="4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network</a:t>
              </a:r>
              <a:endParaRPr lang="en-US" altLang="en-US" sz="1350"/>
            </a:p>
          </p:txBody>
        </p:sp>
        <p:sp>
          <p:nvSpPr>
            <p:cNvPr id="23567" name="Oval 16">
              <a:extLst>
                <a:ext uri="{FF2B5EF4-FFF2-40B4-BE49-F238E27FC236}">
                  <a16:creationId xmlns:a16="http://schemas.microsoft.com/office/drawing/2014/main" id="{EA44C0B3-17CA-40F7-801B-DF49002B4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827"/>
              <a:ext cx="855" cy="387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2096" name="Rectangle 17">
              <a:extLst>
                <a:ext uri="{FF2B5EF4-FFF2-40B4-BE49-F238E27FC236}">
                  <a16:creationId xmlns:a16="http://schemas.microsoft.com/office/drawing/2014/main" id="{7B458D5D-D0FC-4295-9B09-AD09B5CE9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872"/>
              <a:ext cx="41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Foreign</a:t>
              </a:r>
              <a:endParaRPr lang="en-US" altLang="en-US" sz="1350"/>
            </a:p>
          </p:txBody>
        </p:sp>
        <p:sp>
          <p:nvSpPr>
            <p:cNvPr id="302097" name="Rectangle 18">
              <a:extLst>
                <a:ext uri="{FF2B5EF4-FFF2-40B4-BE49-F238E27FC236}">
                  <a16:creationId xmlns:a16="http://schemas.microsoft.com/office/drawing/2014/main" id="{353F9BA4-DB1E-47FC-8550-65ABEE93B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1019"/>
              <a:ext cx="4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network</a:t>
              </a:r>
              <a:endParaRPr lang="en-US" altLang="en-US" sz="1350"/>
            </a:p>
          </p:txBody>
        </p:sp>
        <p:sp>
          <p:nvSpPr>
            <p:cNvPr id="302098" name="Rectangle 19">
              <a:extLst>
                <a:ext uri="{FF2B5EF4-FFF2-40B4-BE49-F238E27FC236}">
                  <a16:creationId xmlns:a16="http://schemas.microsoft.com/office/drawing/2014/main" id="{7708DDE3-5C02-44FC-BAFE-675CFD14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266"/>
              <a:ext cx="4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Internet</a:t>
              </a:r>
              <a:endParaRPr lang="en-US" altLang="en-US" sz="1350"/>
            </a:p>
          </p:txBody>
        </p:sp>
        <p:sp>
          <p:nvSpPr>
            <p:cNvPr id="23571" name="Rectangle 20">
              <a:extLst>
                <a:ext uri="{FF2B5EF4-FFF2-40B4-BE49-F238E27FC236}">
                  <a16:creationId xmlns:a16="http://schemas.microsoft.com/office/drawing/2014/main" id="{BF32B551-917D-4B0C-A51D-5532FD19E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010"/>
              <a:ext cx="225" cy="235"/>
            </a:xfrm>
            <a:prstGeom prst="rect">
              <a:avLst/>
            </a:prstGeom>
            <a:solidFill>
              <a:srgbClr val="6600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2100" name="Rectangle 21">
              <a:extLst>
                <a:ext uri="{FF2B5EF4-FFF2-40B4-BE49-F238E27FC236}">
                  <a16:creationId xmlns:a16="http://schemas.microsoft.com/office/drawing/2014/main" id="{99E44FEE-D968-4C61-B0C4-D8C85F11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007"/>
              <a:ext cx="80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Correspondent</a:t>
              </a:r>
              <a:endParaRPr lang="en-US" altLang="en-US" sz="1350"/>
            </a:p>
          </p:txBody>
        </p:sp>
        <p:sp>
          <p:nvSpPr>
            <p:cNvPr id="302101" name="Rectangle 22">
              <a:extLst>
                <a:ext uri="{FF2B5EF4-FFF2-40B4-BE49-F238E27FC236}">
                  <a16:creationId xmlns:a16="http://schemas.microsoft.com/office/drawing/2014/main" id="{F90CF732-1C99-4A36-B67E-D0C09EC72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153"/>
              <a:ext cx="2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host</a:t>
              </a:r>
              <a:endParaRPr lang="en-US" altLang="en-US" sz="1350"/>
            </a:p>
          </p:txBody>
        </p:sp>
        <p:sp>
          <p:nvSpPr>
            <p:cNvPr id="23574" name="Rectangle 23">
              <a:extLst>
                <a:ext uri="{FF2B5EF4-FFF2-40B4-BE49-F238E27FC236}">
                  <a16:creationId xmlns:a16="http://schemas.microsoft.com/office/drawing/2014/main" id="{ACA0AC60-CAD7-41AA-A16A-8F47B2CCC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1518"/>
              <a:ext cx="225" cy="235"/>
            </a:xfrm>
            <a:prstGeom prst="rect">
              <a:avLst/>
            </a:prstGeom>
            <a:solidFill>
              <a:srgbClr val="FF33CC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2103" name="Rectangle 24">
              <a:extLst>
                <a:ext uri="{FF2B5EF4-FFF2-40B4-BE49-F238E27FC236}">
                  <a16:creationId xmlns:a16="http://schemas.microsoft.com/office/drawing/2014/main" id="{91978D28-E120-44F5-A3CF-4BC52B486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514"/>
              <a:ext cx="3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Mobile</a:t>
              </a:r>
              <a:endParaRPr lang="en-US" altLang="en-US" sz="1350"/>
            </a:p>
          </p:txBody>
        </p:sp>
        <p:sp>
          <p:nvSpPr>
            <p:cNvPr id="302104" name="Rectangle 25">
              <a:extLst>
                <a:ext uri="{FF2B5EF4-FFF2-40B4-BE49-F238E27FC236}">
                  <a16:creationId xmlns:a16="http://schemas.microsoft.com/office/drawing/2014/main" id="{06EAC3F6-80DD-48EE-B17F-E8C2AC62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660"/>
              <a:ext cx="22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host</a:t>
              </a:r>
              <a:endParaRPr lang="en-US" altLang="en-US" sz="1350"/>
            </a:p>
          </p:txBody>
        </p:sp>
        <p:sp>
          <p:nvSpPr>
            <p:cNvPr id="23577" name="Freeform 26">
              <a:extLst>
                <a:ext uri="{FF2B5EF4-FFF2-40B4-BE49-F238E27FC236}">
                  <a16:creationId xmlns:a16="http://schemas.microsoft.com/office/drawing/2014/main" id="{3E8A5934-4BBD-4220-BA66-2E91AA8A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2155"/>
              <a:ext cx="2394" cy="993"/>
            </a:xfrm>
            <a:custGeom>
              <a:avLst/>
              <a:gdLst>
                <a:gd name="T0" fmla="*/ 2394 w 2394"/>
                <a:gd name="T1" fmla="*/ 993 h 993"/>
                <a:gd name="T2" fmla="*/ 1917 w 2394"/>
                <a:gd name="T3" fmla="*/ 729 h 993"/>
                <a:gd name="T4" fmla="*/ 546 w 2394"/>
                <a:gd name="T5" fmla="*/ 99 h 993"/>
                <a:gd name="T6" fmla="*/ 0 w 2394"/>
                <a:gd name="T7" fmla="*/ 0 h 9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4"/>
                <a:gd name="T13" fmla="*/ 0 h 993"/>
                <a:gd name="T14" fmla="*/ 2394 w 2394"/>
                <a:gd name="T15" fmla="*/ 993 h 9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4" h="993">
                  <a:moveTo>
                    <a:pt x="2394" y="993"/>
                  </a:moveTo>
                  <a:lnTo>
                    <a:pt x="1917" y="729"/>
                  </a:lnTo>
                  <a:lnTo>
                    <a:pt x="546" y="99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27">
              <a:extLst>
                <a:ext uri="{FF2B5EF4-FFF2-40B4-BE49-F238E27FC236}">
                  <a16:creationId xmlns:a16="http://schemas.microsoft.com/office/drawing/2014/main" id="{AE4A7733-E1F6-4479-8E6C-1ABD0A3F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" y="2118"/>
              <a:ext cx="107" cy="85"/>
            </a:xfrm>
            <a:custGeom>
              <a:avLst/>
              <a:gdLst>
                <a:gd name="T0" fmla="*/ 107 w 107"/>
                <a:gd name="T1" fmla="*/ 0 h 85"/>
                <a:gd name="T2" fmla="*/ 86 w 107"/>
                <a:gd name="T3" fmla="*/ 39 h 85"/>
                <a:gd name="T4" fmla="*/ 92 w 107"/>
                <a:gd name="T5" fmla="*/ 85 h 85"/>
                <a:gd name="T6" fmla="*/ 0 w 107"/>
                <a:gd name="T7" fmla="*/ 24 h 85"/>
                <a:gd name="T8" fmla="*/ 107 w 107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85"/>
                <a:gd name="T17" fmla="*/ 107 w 10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85">
                  <a:moveTo>
                    <a:pt x="107" y="0"/>
                  </a:moveTo>
                  <a:lnTo>
                    <a:pt x="86" y="39"/>
                  </a:lnTo>
                  <a:lnTo>
                    <a:pt x="92" y="85"/>
                  </a:lnTo>
                  <a:lnTo>
                    <a:pt x="0" y="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Freeform 28">
              <a:extLst>
                <a:ext uri="{FF2B5EF4-FFF2-40B4-BE49-F238E27FC236}">
                  <a16:creationId xmlns:a16="http://schemas.microsoft.com/office/drawing/2014/main" id="{AE34B363-6152-49DE-946F-F2E60D88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" y="1580"/>
              <a:ext cx="2622" cy="623"/>
            </a:xfrm>
            <a:custGeom>
              <a:avLst/>
              <a:gdLst>
                <a:gd name="T0" fmla="*/ 0 w 2622"/>
                <a:gd name="T1" fmla="*/ 511 h 623"/>
                <a:gd name="T2" fmla="*/ 639 w 2622"/>
                <a:gd name="T3" fmla="*/ 623 h 623"/>
                <a:gd name="T4" fmla="*/ 2173 w 2622"/>
                <a:gd name="T5" fmla="*/ 369 h 623"/>
                <a:gd name="T6" fmla="*/ 2622 w 2622"/>
                <a:gd name="T7" fmla="*/ 0 h 6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2"/>
                <a:gd name="T13" fmla="*/ 0 h 623"/>
                <a:gd name="T14" fmla="*/ 2622 w 2622"/>
                <a:gd name="T15" fmla="*/ 623 h 6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2" h="623">
                  <a:moveTo>
                    <a:pt x="0" y="511"/>
                  </a:moveTo>
                  <a:lnTo>
                    <a:pt x="639" y="623"/>
                  </a:lnTo>
                  <a:lnTo>
                    <a:pt x="2173" y="369"/>
                  </a:lnTo>
                  <a:lnTo>
                    <a:pt x="2622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Freeform 29">
              <a:extLst>
                <a:ext uri="{FF2B5EF4-FFF2-40B4-BE49-F238E27FC236}">
                  <a16:creationId xmlns:a16="http://schemas.microsoft.com/office/drawing/2014/main" id="{761CDC00-3DD8-4D53-A8D2-D2EE80AF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533"/>
              <a:ext cx="106" cy="98"/>
            </a:xfrm>
            <a:custGeom>
              <a:avLst/>
              <a:gdLst>
                <a:gd name="T0" fmla="*/ 55 w 106"/>
                <a:gd name="T1" fmla="*/ 98 h 98"/>
                <a:gd name="T2" fmla="*/ 38 w 106"/>
                <a:gd name="T3" fmla="*/ 56 h 98"/>
                <a:gd name="T4" fmla="*/ 0 w 106"/>
                <a:gd name="T5" fmla="*/ 30 h 98"/>
                <a:gd name="T6" fmla="*/ 106 w 106"/>
                <a:gd name="T7" fmla="*/ 0 h 98"/>
                <a:gd name="T8" fmla="*/ 55 w 106"/>
                <a:gd name="T9" fmla="*/ 98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98"/>
                <a:gd name="T17" fmla="*/ 106 w 106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98">
                  <a:moveTo>
                    <a:pt x="55" y="98"/>
                  </a:moveTo>
                  <a:lnTo>
                    <a:pt x="38" y="56"/>
                  </a:lnTo>
                  <a:lnTo>
                    <a:pt x="0" y="30"/>
                  </a:lnTo>
                  <a:lnTo>
                    <a:pt x="106" y="0"/>
                  </a:lnTo>
                  <a:lnTo>
                    <a:pt x="55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30">
              <a:extLst>
                <a:ext uri="{FF2B5EF4-FFF2-40B4-BE49-F238E27FC236}">
                  <a16:creationId xmlns:a16="http://schemas.microsoft.com/office/drawing/2014/main" id="{91859D47-E786-477A-A107-03D73F882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299"/>
              <a:ext cx="10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Freeform 31">
              <a:extLst>
                <a:ext uri="{FF2B5EF4-FFF2-40B4-BE49-F238E27FC236}">
                  <a16:creationId xmlns:a16="http://schemas.microsoft.com/office/drawing/2014/main" id="{23FB5080-25C3-47AF-A98D-BF107ABB8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233"/>
              <a:ext cx="94" cy="85"/>
            </a:xfrm>
            <a:custGeom>
              <a:avLst/>
              <a:gdLst>
                <a:gd name="T0" fmla="*/ 0 w 94"/>
                <a:gd name="T1" fmla="*/ 69 h 85"/>
                <a:gd name="T2" fmla="*/ 13 w 94"/>
                <a:gd name="T3" fmla="*/ 85 h 85"/>
                <a:gd name="T4" fmla="*/ 94 w 94"/>
                <a:gd name="T5" fmla="*/ 17 h 85"/>
                <a:gd name="T6" fmla="*/ 81 w 94"/>
                <a:gd name="T7" fmla="*/ 0 h 85"/>
                <a:gd name="T8" fmla="*/ 0 w 94"/>
                <a:gd name="T9" fmla="*/ 6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85"/>
                <a:gd name="T17" fmla="*/ 94 w 94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85">
                  <a:moveTo>
                    <a:pt x="0" y="69"/>
                  </a:moveTo>
                  <a:lnTo>
                    <a:pt x="13" y="85"/>
                  </a:lnTo>
                  <a:lnTo>
                    <a:pt x="94" y="17"/>
                  </a:lnTo>
                  <a:lnTo>
                    <a:pt x="81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Freeform 32">
              <a:extLst>
                <a:ext uri="{FF2B5EF4-FFF2-40B4-BE49-F238E27FC236}">
                  <a16:creationId xmlns:a16="http://schemas.microsoft.com/office/drawing/2014/main" id="{E1BA7FFF-B080-493D-A562-ECD35C91B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1139"/>
              <a:ext cx="43" cy="42"/>
            </a:xfrm>
            <a:custGeom>
              <a:avLst/>
              <a:gdLst>
                <a:gd name="T0" fmla="*/ 0 w 43"/>
                <a:gd name="T1" fmla="*/ 27 h 42"/>
                <a:gd name="T2" fmla="*/ 13 w 43"/>
                <a:gd name="T3" fmla="*/ 42 h 42"/>
                <a:gd name="T4" fmla="*/ 43 w 43"/>
                <a:gd name="T5" fmla="*/ 17 h 42"/>
                <a:gd name="T6" fmla="*/ 31 w 43"/>
                <a:gd name="T7" fmla="*/ 0 h 42"/>
                <a:gd name="T8" fmla="*/ 0 w 43"/>
                <a:gd name="T9" fmla="*/ 2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2"/>
                <a:gd name="T17" fmla="*/ 43 w 4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2">
                  <a:moveTo>
                    <a:pt x="0" y="27"/>
                  </a:moveTo>
                  <a:lnTo>
                    <a:pt x="13" y="42"/>
                  </a:lnTo>
                  <a:lnTo>
                    <a:pt x="43" y="17"/>
                  </a:lnTo>
                  <a:lnTo>
                    <a:pt x="3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Rectangle 33">
              <a:extLst>
                <a:ext uri="{FF2B5EF4-FFF2-40B4-BE49-F238E27FC236}">
                  <a16:creationId xmlns:a16="http://schemas.microsoft.com/office/drawing/2014/main" id="{890083DB-BFB6-4666-B511-26E969F8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137"/>
              <a:ext cx="3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3585" name="Freeform 34">
              <a:extLst>
                <a:ext uri="{FF2B5EF4-FFF2-40B4-BE49-F238E27FC236}">
                  <a16:creationId xmlns:a16="http://schemas.microsoft.com/office/drawing/2014/main" id="{CCB7C163-20D3-407D-B1BB-CB32D6110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1138"/>
              <a:ext cx="23" cy="23"/>
            </a:xfrm>
            <a:custGeom>
              <a:avLst/>
              <a:gdLst>
                <a:gd name="T0" fmla="*/ 3 w 23"/>
                <a:gd name="T1" fmla="*/ 0 h 23"/>
                <a:gd name="T2" fmla="*/ 0 w 23"/>
                <a:gd name="T3" fmla="*/ 19 h 23"/>
                <a:gd name="T4" fmla="*/ 21 w 23"/>
                <a:gd name="T5" fmla="*/ 23 h 23"/>
                <a:gd name="T6" fmla="*/ 23 w 23"/>
                <a:gd name="T7" fmla="*/ 3 h 23"/>
                <a:gd name="T8" fmla="*/ 3 w 23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3"/>
                <a:gd name="T17" fmla="*/ 23 w 2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3">
                  <a:moveTo>
                    <a:pt x="3" y="0"/>
                  </a:moveTo>
                  <a:lnTo>
                    <a:pt x="0" y="19"/>
                  </a:lnTo>
                  <a:lnTo>
                    <a:pt x="21" y="23"/>
                  </a:lnTo>
                  <a:lnTo>
                    <a:pt x="2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35">
              <a:extLst>
                <a:ext uri="{FF2B5EF4-FFF2-40B4-BE49-F238E27FC236}">
                  <a16:creationId xmlns:a16="http://schemas.microsoft.com/office/drawing/2014/main" id="{772DF91C-8FDC-451A-8D4D-A27422BF1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1152"/>
              <a:ext cx="84" cy="32"/>
            </a:xfrm>
            <a:custGeom>
              <a:avLst/>
              <a:gdLst>
                <a:gd name="T0" fmla="*/ 2 w 84"/>
                <a:gd name="T1" fmla="*/ 0 h 32"/>
                <a:gd name="T2" fmla="*/ 0 w 84"/>
                <a:gd name="T3" fmla="*/ 20 h 32"/>
                <a:gd name="T4" fmla="*/ 81 w 84"/>
                <a:gd name="T5" fmla="*/ 32 h 32"/>
                <a:gd name="T6" fmla="*/ 84 w 84"/>
                <a:gd name="T7" fmla="*/ 13 h 32"/>
                <a:gd name="T8" fmla="*/ 2 w 84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2"/>
                <a:gd name="T17" fmla="*/ 84 w 8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2">
                  <a:moveTo>
                    <a:pt x="2" y="0"/>
                  </a:moveTo>
                  <a:lnTo>
                    <a:pt x="0" y="20"/>
                  </a:lnTo>
                  <a:lnTo>
                    <a:pt x="81" y="32"/>
                  </a:lnTo>
                  <a:lnTo>
                    <a:pt x="84" y="1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Freeform 36">
              <a:extLst>
                <a:ext uri="{FF2B5EF4-FFF2-40B4-BE49-F238E27FC236}">
                  <a16:creationId xmlns:a16="http://schemas.microsoft.com/office/drawing/2014/main" id="{B4615A6D-B329-486C-854B-15E8EF834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" y="1176"/>
              <a:ext cx="84" cy="32"/>
            </a:xfrm>
            <a:custGeom>
              <a:avLst/>
              <a:gdLst>
                <a:gd name="T0" fmla="*/ 3 w 84"/>
                <a:gd name="T1" fmla="*/ 0 h 32"/>
                <a:gd name="T2" fmla="*/ 0 w 84"/>
                <a:gd name="T3" fmla="*/ 20 h 32"/>
                <a:gd name="T4" fmla="*/ 82 w 84"/>
                <a:gd name="T5" fmla="*/ 32 h 32"/>
                <a:gd name="T6" fmla="*/ 84 w 84"/>
                <a:gd name="T7" fmla="*/ 12 h 32"/>
                <a:gd name="T8" fmla="*/ 3 w 84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2"/>
                <a:gd name="T17" fmla="*/ 84 w 8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2">
                  <a:moveTo>
                    <a:pt x="3" y="0"/>
                  </a:moveTo>
                  <a:lnTo>
                    <a:pt x="0" y="20"/>
                  </a:lnTo>
                  <a:lnTo>
                    <a:pt x="82" y="32"/>
                  </a:lnTo>
                  <a:lnTo>
                    <a:pt x="84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37">
              <a:extLst>
                <a:ext uri="{FF2B5EF4-FFF2-40B4-BE49-F238E27FC236}">
                  <a16:creationId xmlns:a16="http://schemas.microsoft.com/office/drawing/2014/main" id="{08899A73-18FD-463A-861C-3E893E89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" y="1217"/>
              <a:ext cx="27" cy="84"/>
            </a:xfrm>
            <a:custGeom>
              <a:avLst/>
              <a:gdLst>
                <a:gd name="T0" fmla="*/ 27 w 27"/>
                <a:gd name="T1" fmla="*/ 2 h 84"/>
                <a:gd name="T2" fmla="*/ 7 w 27"/>
                <a:gd name="T3" fmla="*/ 0 h 84"/>
                <a:gd name="T4" fmla="*/ 0 w 27"/>
                <a:gd name="T5" fmla="*/ 81 h 84"/>
                <a:gd name="T6" fmla="*/ 21 w 27"/>
                <a:gd name="T7" fmla="*/ 84 h 84"/>
                <a:gd name="T8" fmla="*/ 27 w 27"/>
                <a:gd name="T9" fmla="*/ 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4"/>
                <a:gd name="T17" fmla="*/ 27 w 27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4">
                  <a:moveTo>
                    <a:pt x="27" y="2"/>
                  </a:moveTo>
                  <a:lnTo>
                    <a:pt x="7" y="0"/>
                  </a:lnTo>
                  <a:lnTo>
                    <a:pt x="0" y="81"/>
                  </a:lnTo>
                  <a:lnTo>
                    <a:pt x="21" y="8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Freeform 38">
              <a:extLst>
                <a:ext uri="{FF2B5EF4-FFF2-40B4-BE49-F238E27FC236}">
                  <a16:creationId xmlns:a16="http://schemas.microsoft.com/office/drawing/2014/main" id="{4141B09C-5315-44DD-AF2B-EF96F24F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1379"/>
              <a:ext cx="24" cy="59"/>
            </a:xfrm>
            <a:custGeom>
              <a:avLst/>
              <a:gdLst>
                <a:gd name="T0" fmla="*/ 24 w 24"/>
                <a:gd name="T1" fmla="*/ 3 h 59"/>
                <a:gd name="T2" fmla="*/ 3 w 24"/>
                <a:gd name="T3" fmla="*/ 0 h 59"/>
                <a:gd name="T4" fmla="*/ 0 w 24"/>
                <a:gd name="T5" fmla="*/ 56 h 59"/>
                <a:gd name="T6" fmla="*/ 19 w 24"/>
                <a:gd name="T7" fmla="*/ 59 h 59"/>
                <a:gd name="T8" fmla="*/ 24 w 24"/>
                <a:gd name="T9" fmla="*/ 3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59"/>
                <a:gd name="T17" fmla="*/ 24 w 2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59">
                  <a:moveTo>
                    <a:pt x="24" y="3"/>
                  </a:moveTo>
                  <a:lnTo>
                    <a:pt x="3" y="0"/>
                  </a:lnTo>
                  <a:lnTo>
                    <a:pt x="0" y="56"/>
                  </a:lnTo>
                  <a:lnTo>
                    <a:pt x="19" y="59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Freeform 39">
              <a:extLst>
                <a:ext uri="{FF2B5EF4-FFF2-40B4-BE49-F238E27FC236}">
                  <a16:creationId xmlns:a16="http://schemas.microsoft.com/office/drawing/2014/main" id="{9B8849BE-74D1-4D07-9D1C-B3385CE5F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1408"/>
              <a:ext cx="86" cy="105"/>
            </a:xfrm>
            <a:custGeom>
              <a:avLst/>
              <a:gdLst>
                <a:gd name="T0" fmla="*/ 0 w 86"/>
                <a:gd name="T1" fmla="*/ 0 h 105"/>
                <a:gd name="T2" fmla="*/ 42 w 86"/>
                <a:gd name="T3" fmla="*/ 17 h 105"/>
                <a:gd name="T4" fmla="*/ 86 w 86"/>
                <a:gd name="T5" fmla="*/ 6 h 105"/>
                <a:gd name="T6" fmla="*/ 37 w 86"/>
                <a:gd name="T7" fmla="*/ 105 h 105"/>
                <a:gd name="T8" fmla="*/ 0 w 8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5"/>
                <a:gd name="T17" fmla="*/ 86 w 8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5">
                  <a:moveTo>
                    <a:pt x="0" y="0"/>
                  </a:moveTo>
                  <a:lnTo>
                    <a:pt x="42" y="17"/>
                  </a:lnTo>
                  <a:lnTo>
                    <a:pt x="86" y="6"/>
                  </a:lnTo>
                  <a:lnTo>
                    <a:pt x="37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Freeform 40">
              <a:extLst>
                <a:ext uri="{FF2B5EF4-FFF2-40B4-BE49-F238E27FC236}">
                  <a16:creationId xmlns:a16="http://schemas.microsoft.com/office/drawing/2014/main" id="{1CEAB6C7-0575-4D1E-8522-344515746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1430"/>
              <a:ext cx="28" cy="84"/>
            </a:xfrm>
            <a:custGeom>
              <a:avLst/>
              <a:gdLst>
                <a:gd name="T0" fmla="*/ 0 w 28"/>
                <a:gd name="T1" fmla="*/ 81 h 84"/>
                <a:gd name="T2" fmla="*/ 19 w 28"/>
                <a:gd name="T3" fmla="*/ 84 h 84"/>
                <a:gd name="T4" fmla="*/ 28 w 28"/>
                <a:gd name="T5" fmla="*/ 3 h 84"/>
                <a:gd name="T6" fmla="*/ 8 w 28"/>
                <a:gd name="T7" fmla="*/ 0 h 84"/>
                <a:gd name="T8" fmla="*/ 0 w 28"/>
                <a:gd name="T9" fmla="*/ 8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4"/>
                <a:gd name="T17" fmla="*/ 28 w 2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4">
                  <a:moveTo>
                    <a:pt x="0" y="81"/>
                  </a:moveTo>
                  <a:lnTo>
                    <a:pt x="19" y="84"/>
                  </a:lnTo>
                  <a:lnTo>
                    <a:pt x="28" y="3"/>
                  </a:lnTo>
                  <a:lnTo>
                    <a:pt x="8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Freeform 41">
              <a:extLst>
                <a:ext uri="{FF2B5EF4-FFF2-40B4-BE49-F238E27FC236}">
                  <a16:creationId xmlns:a16="http://schemas.microsoft.com/office/drawing/2014/main" id="{55CD957A-FF02-448C-8A76-4FF59C49B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" y="1268"/>
              <a:ext cx="29" cy="83"/>
            </a:xfrm>
            <a:custGeom>
              <a:avLst/>
              <a:gdLst>
                <a:gd name="T0" fmla="*/ 0 w 29"/>
                <a:gd name="T1" fmla="*/ 81 h 83"/>
                <a:gd name="T2" fmla="*/ 21 w 29"/>
                <a:gd name="T3" fmla="*/ 83 h 83"/>
                <a:gd name="T4" fmla="*/ 29 w 29"/>
                <a:gd name="T5" fmla="*/ 2 h 83"/>
                <a:gd name="T6" fmla="*/ 9 w 29"/>
                <a:gd name="T7" fmla="*/ 0 h 83"/>
                <a:gd name="T8" fmla="*/ 0 w 29"/>
                <a:gd name="T9" fmla="*/ 8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83"/>
                <a:gd name="T17" fmla="*/ 29 w 29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83">
                  <a:moveTo>
                    <a:pt x="0" y="81"/>
                  </a:moveTo>
                  <a:lnTo>
                    <a:pt x="21" y="83"/>
                  </a:lnTo>
                  <a:lnTo>
                    <a:pt x="29" y="2"/>
                  </a:lnTo>
                  <a:lnTo>
                    <a:pt x="9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Freeform 42">
              <a:extLst>
                <a:ext uri="{FF2B5EF4-FFF2-40B4-BE49-F238E27FC236}">
                  <a16:creationId xmlns:a16="http://schemas.microsoft.com/office/drawing/2014/main" id="{2182F9B7-EBAB-45C0-A4BD-F5893AEF6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1193"/>
              <a:ext cx="81" cy="25"/>
            </a:xfrm>
            <a:custGeom>
              <a:avLst/>
              <a:gdLst>
                <a:gd name="T0" fmla="*/ 81 w 81"/>
                <a:gd name="T1" fmla="*/ 25 h 25"/>
                <a:gd name="T2" fmla="*/ 81 w 81"/>
                <a:gd name="T3" fmla="*/ 5 h 25"/>
                <a:gd name="T4" fmla="*/ 0 w 81"/>
                <a:gd name="T5" fmla="*/ 0 h 25"/>
                <a:gd name="T6" fmla="*/ 0 w 81"/>
                <a:gd name="T7" fmla="*/ 20 h 25"/>
                <a:gd name="T8" fmla="*/ 81 w 81"/>
                <a:gd name="T9" fmla="*/ 25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25"/>
                <a:gd name="T17" fmla="*/ 81 w 8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25">
                  <a:moveTo>
                    <a:pt x="81" y="25"/>
                  </a:moveTo>
                  <a:lnTo>
                    <a:pt x="81" y="5"/>
                  </a:lnTo>
                  <a:lnTo>
                    <a:pt x="0" y="0"/>
                  </a:lnTo>
                  <a:lnTo>
                    <a:pt x="0" y="20"/>
                  </a:lnTo>
                  <a:lnTo>
                    <a:pt x="8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Freeform 43">
              <a:extLst>
                <a:ext uri="{FF2B5EF4-FFF2-40B4-BE49-F238E27FC236}">
                  <a16:creationId xmlns:a16="http://schemas.microsoft.com/office/drawing/2014/main" id="{3624356D-B015-4D62-A241-4E67509F8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1184"/>
              <a:ext cx="82" cy="25"/>
            </a:xfrm>
            <a:custGeom>
              <a:avLst/>
              <a:gdLst>
                <a:gd name="T0" fmla="*/ 82 w 82"/>
                <a:gd name="T1" fmla="*/ 25 h 25"/>
                <a:gd name="T2" fmla="*/ 82 w 82"/>
                <a:gd name="T3" fmla="*/ 5 h 25"/>
                <a:gd name="T4" fmla="*/ 0 w 82"/>
                <a:gd name="T5" fmla="*/ 0 h 25"/>
                <a:gd name="T6" fmla="*/ 0 w 82"/>
                <a:gd name="T7" fmla="*/ 20 h 25"/>
                <a:gd name="T8" fmla="*/ 82 w 82"/>
                <a:gd name="T9" fmla="*/ 25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5"/>
                <a:gd name="T17" fmla="*/ 82 w 8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5">
                  <a:moveTo>
                    <a:pt x="82" y="25"/>
                  </a:moveTo>
                  <a:lnTo>
                    <a:pt x="82" y="5"/>
                  </a:lnTo>
                  <a:lnTo>
                    <a:pt x="0" y="0"/>
                  </a:lnTo>
                  <a:lnTo>
                    <a:pt x="0" y="20"/>
                  </a:lnTo>
                  <a:lnTo>
                    <a:pt x="8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Freeform 44">
              <a:extLst>
                <a:ext uri="{FF2B5EF4-FFF2-40B4-BE49-F238E27FC236}">
                  <a16:creationId xmlns:a16="http://schemas.microsoft.com/office/drawing/2014/main" id="{D0E6ABCB-C5F2-485E-AA84-48D6C39E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" y="1179"/>
              <a:ext cx="30" cy="21"/>
            </a:xfrm>
            <a:custGeom>
              <a:avLst/>
              <a:gdLst>
                <a:gd name="T0" fmla="*/ 30 w 30"/>
                <a:gd name="T1" fmla="*/ 21 h 21"/>
                <a:gd name="T2" fmla="*/ 30 w 30"/>
                <a:gd name="T3" fmla="*/ 1 h 21"/>
                <a:gd name="T4" fmla="*/ 0 w 30"/>
                <a:gd name="T5" fmla="*/ 0 h 21"/>
                <a:gd name="T6" fmla="*/ 0 w 30"/>
                <a:gd name="T7" fmla="*/ 19 h 21"/>
                <a:gd name="T8" fmla="*/ 30 w 30"/>
                <a:gd name="T9" fmla="*/ 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1"/>
                <a:gd name="T17" fmla="*/ 30 w 30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1">
                  <a:moveTo>
                    <a:pt x="30" y="2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Freeform 45">
              <a:extLst>
                <a:ext uri="{FF2B5EF4-FFF2-40B4-BE49-F238E27FC236}">
                  <a16:creationId xmlns:a16="http://schemas.microsoft.com/office/drawing/2014/main" id="{1F5A6EDC-6C61-4CAE-9CC9-00D5DC0F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1180"/>
              <a:ext cx="64" cy="55"/>
            </a:xfrm>
            <a:custGeom>
              <a:avLst/>
              <a:gdLst>
                <a:gd name="T0" fmla="*/ 64 w 64"/>
                <a:gd name="T1" fmla="*/ 16 h 55"/>
                <a:gd name="T2" fmla="*/ 51 w 64"/>
                <a:gd name="T3" fmla="*/ 0 h 55"/>
                <a:gd name="T4" fmla="*/ 0 w 64"/>
                <a:gd name="T5" fmla="*/ 38 h 55"/>
                <a:gd name="T6" fmla="*/ 13 w 64"/>
                <a:gd name="T7" fmla="*/ 55 h 55"/>
                <a:gd name="T8" fmla="*/ 64 w 64"/>
                <a:gd name="T9" fmla="*/ 16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55"/>
                <a:gd name="T17" fmla="*/ 64 w 64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55">
                  <a:moveTo>
                    <a:pt x="64" y="16"/>
                  </a:moveTo>
                  <a:lnTo>
                    <a:pt x="51" y="0"/>
                  </a:lnTo>
                  <a:lnTo>
                    <a:pt x="0" y="38"/>
                  </a:lnTo>
                  <a:lnTo>
                    <a:pt x="13" y="55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Freeform 46">
              <a:extLst>
                <a:ext uri="{FF2B5EF4-FFF2-40B4-BE49-F238E27FC236}">
                  <a16:creationId xmlns:a16="http://schemas.microsoft.com/office/drawing/2014/main" id="{F099B504-4ED7-4247-B5D0-9C6E1E064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" y="1214"/>
              <a:ext cx="107" cy="95"/>
            </a:xfrm>
            <a:custGeom>
              <a:avLst/>
              <a:gdLst>
                <a:gd name="T0" fmla="*/ 56 w 107"/>
                <a:gd name="T1" fmla="*/ 0 h 95"/>
                <a:gd name="T2" fmla="*/ 70 w 107"/>
                <a:gd name="T3" fmla="*/ 43 h 95"/>
                <a:gd name="T4" fmla="*/ 107 w 107"/>
                <a:gd name="T5" fmla="*/ 69 h 95"/>
                <a:gd name="T6" fmla="*/ 0 w 107"/>
                <a:gd name="T7" fmla="*/ 95 h 95"/>
                <a:gd name="T8" fmla="*/ 56 w 107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95"/>
                <a:gd name="T17" fmla="*/ 107 w 107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95">
                  <a:moveTo>
                    <a:pt x="56" y="0"/>
                  </a:moveTo>
                  <a:lnTo>
                    <a:pt x="70" y="43"/>
                  </a:lnTo>
                  <a:lnTo>
                    <a:pt x="107" y="69"/>
                  </a:lnTo>
                  <a:lnTo>
                    <a:pt x="0" y="9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Freeform 47">
              <a:extLst>
                <a:ext uri="{FF2B5EF4-FFF2-40B4-BE49-F238E27FC236}">
                  <a16:creationId xmlns:a16="http://schemas.microsoft.com/office/drawing/2014/main" id="{B3BEC83A-B9F0-481A-B5E5-982FA257A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1604"/>
              <a:ext cx="630" cy="1446"/>
            </a:xfrm>
            <a:custGeom>
              <a:avLst/>
              <a:gdLst>
                <a:gd name="T0" fmla="*/ 630 w 630"/>
                <a:gd name="T1" fmla="*/ 0 h 1446"/>
                <a:gd name="T2" fmla="*/ 152 w 630"/>
                <a:gd name="T3" fmla="*/ 366 h 1446"/>
                <a:gd name="T4" fmla="*/ 0 w 630"/>
                <a:gd name="T5" fmla="*/ 1259 h 1446"/>
                <a:gd name="T6" fmla="*/ 349 w 630"/>
                <a:gd name="T7" fmla="*/ 1446 h 14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446"/>
                <a:gd name="T14" fmla="*/ 630 w 630"/>
                <a:gd name="T15" fmla="*/ 1446 h 14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446">
                  <a:moveTo>
                    <a:pt x="630" y="0"/>
                  </a:moveTo>
                  <a:lnTo>
                    <a:pt x="152" y="366"/>
                  </a:lnTo>
                  <a:lnTo>
                    <a:pt x="0" y="1259"/>
                  </a:lnTo>
                  <a:lnTo>
                    <a:pt x="349" y="1446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48">
              <a:extLst>
                <a:ext uri="{FF2B5EF4-FFF2-40B4-BE49-F238E27FC236}">
                  <a16:creationId xmlns:a16="http://schemas.microsoft.com/office/drawing/2014/main" id="{41D56A35-1A80-4C16-A13E-321FBAF9D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3000"/>
              <a:ext cx="110" cy="87"/>
            </a:xfrm>
            <a:custGeom>
              <a:avLst/>
              <a:gdLst>
                <a:gd name="T0" fmla="*/ 0 w 110"/>
                <a:gd name="T1" fmla="*/ 76 h 87"/>
                <a:gd name="T2" fmla="*/ 33 w 110"/>
                <a:gd name="T3" fmla="*/ 45 h 87"/>
                <a:gd name="T4" fmla="*/ 42 w 110"/>
                <a:gd name="T5" fmla="*/ 0 h 87"/>
                <a:gd name="T6" fmla="*/ 110 w 110"/>
                <a:gd name="T7" fmla="*/ 87 h 87"/>
                <a:gd name="T8" fmla="*/ 0 w 110"/>
                <a:gd name="T9" fmla="*/ 76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87"/>
                <a:gd name="T17" fmla="*/ 110 w 110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87">
                  <a:moveTo>
                    <a:pt x="0" y="76"/>
                  </a:moveTo>
                  <a:lnTo>
                    <a:pt x="33" y="45"/>
                  </a:lnTo>
                  <a:lnTo>
                    <a:pt x="42" y="0"/>
                  </a:lnTo>
                  <a:lnTo>
                    <a:pt x="110" y="87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128" name="Rectangle 49">
              <a:extLst>
                <a:ext uri="{FF2B5EF4-FFF2-40B4-BE49-F238E27FC236}">
                  <a16:creationId xmlns:a16="http://schemas.microsoft.com/office/drawing/2014/main" id="{A09AE899-DCCA-4298-92CB-7025D3FBA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2662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1</a:t>
              </a:r>
              <a:endParaRPr lang="en-US" altLang="en-US" sz="1350"/>
            </a:p>
          </p:txBody>
        </p:sp>
        <p:sp>
          <p:nvSpPr>
            <p:cNvPr id="302129" name="Rectangle 50">
              <a:extLst>
                <a:ext uri="{FF2B5EF4-FFF2-40B4-BE49-F238E27FC236}">
                  <a16:creationId xmlns:a16="http://schemas.microsoft.com/office/drawing/2014/main" id="{3FE97689-7712-4F6F-BA22-2627EB300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910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2</a:t>
              </a:r>
              <a:endParaRPr lang="en-US" altLang="en-US" sz="1350"/>
            </a:p>
          </p:txBody>
        </p:sp>
        <p:sp>
          <p:nvSpPr>
            <p:cNvPr id="302130" name="Rectangle 51">
              <a:extLst>
                <a:ext uri="{FF2B5EF4-FFF2-40B4-BE49-F238E27FC236}">
                  <a16:creationId xmlns:a16="http://schemas.microsoft.com/office/drawing/2014/main" id="{6C7B9458-3863-4F53-BA66-9DBD9827C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377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125">
                  <a:solidFill>
                    <a:srgbClr val="000000"/>
                  </a:solidFill>
                </a:rPr>
                <a:t>3</a:t>
              </a:r>
              <a:endParaRPr lang="en-US" altLang="en-US" sz="135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>
            <a:extLst>
              <a:ext uri="{FF2B5EF4-FFF2-40B4-BE49-F238E27FC236}">
                <a16:creationId xmlns:a16="http://schemas.microsoft.com/office/drawing/2014/main" id="{A0CF1364-5A3E-4F4D-8C39-526EA1582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1100" y="92075"/>
            <a:ext cx="5549900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IP-to-IP Encapsulation</a:t>
            </a:r>
          </a:p>
        </p:txBody>
      </p:sp>
      <p:sp>
        <p:nvSpPr>
          <p:cNvPr id="304130" name="Rectangle 18">
            <a:extLst>
              <a:ext uri="{FF2B5EF4-FFF2-40B4-BE49-F238E27FC236}">
                <a16:creationId xmlns:a16="http://schemas.microsoft.com/office/drawing/2014/main" id="{7E3A70C9-721A-49D7-BEBD-DFD236192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1100" y="3087688"/>
            <a:ext cx="6172200" cy="1844675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HA uses IP-to-IP encapsulation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IP packet has MH IP address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Outer IP header has HA</a:t>
            </a:r>
            <a:r>
              <a:rPr lang="ja-JP" altLang="en-US" sz="1950" dirty="0">
                <a:ea typeface="ＭＳ Ｐゴシック" charset="-128"/>
              </a:rPr>
              <a:t>’</a:t>
            </a:r>
            <a:r>
              <a:rPr lang="en-US" altLang="ja-JP" sz="1950" dirty="0">
                <a:ea typeface="ＭＳ Ｐゴシック" charset="-128"/>
              </a:rPr>
              <a:t>s address as source address and care-of-address as destination address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en-US" sz="1950" dirty="0">
                <a:ea typeface="ＭＳ Ｐゴシック" charset="-128"/>
              </a:rPr>
              <a:t>FA recovers IP packet and delivers to MH  </a:t>
            </a:r>
          </a:p>
        </p:txBody>
      </p:sp>
      <p:grpSp>
        <p:nvGrpSpPr>
          <p:cNvPr id="25603" name="Group 5">
            <a:extLst>
              <a:ext uri="{FF2B5EF4-FFF2-40B4-BE49-F238E27FC236}">
                <a16:creationId xmlns:a16="http://schemas.microsoft.com/office/drawing/2014/main" id="{DD5A8E5F-FDE2-46B9-B27A-E80C7938FD54}"/>
              </a:ext>
            </a:extLst>
          </p:cNvPr>
          <p:cNvGrpSpPr>
            <a:grpSpLocks/>
          </p:cNvGrpSpPr>
          <p:nvPr/>
        </p:nvGrpSpPr>
        <p:grpSpPr bwMode="auto">
          <a:xfrm>
            <a:off x="3592513" y="1081088"/>
            <a:ext cx="3646487" cy="1725612"/>
            <a:chOff x="1360" y="1540"/>
            <a:chExt cx="3063" cy="1449"/>
          </a:xfrm>
        </p:grpSpPr>
        <p:sp>
          <p:nvSpPr>
            <p:cNvPr id="25607" name="Rectangle 6">
              <a:extLst>
                <a:ext uri="{FF2B5EF4-FFF2-40B4-BE49-F238E27FC236}">
                  <a16:creationId xmlns:a16="http://schemas.microsoft.com/office/drawing/2014/main" id="{229D1791-D04D-4D98-A780-2801ED28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890"/>
              <a:ext cx="1316" cy="356"/>
            </a:xfrm>
            <a:prstGeom prst="rect">
              <a:avLst/>
            </a:prstGeom>
            <a:solidFill>
              <a:srgbClr val="B1CCCB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5608" name="Rectangle 7">
              <a:extLst>
                <a:ext uri="{FF2B5EF4-FFF2-40B4-BE49-F238E27FC236}">
                  <a16:creationId xmlns:a16="http://schemas.microsoft.com/office/drawing/2014/main" id="{49413579-A6FD-4F7F-8485-2C6D68129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540"/>
              <a:ext cx="1316" cy="357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5609" name="Rectangle 8">
              <a:extLst>
                <a:ext uri="{FF2B5EF4-FFF2-40B4-BE49-F238E27FC236}">
                  <a16:creationId xmlns:a16="http://schemas.microsoft.com/office/drawing/2014/main" id="{C1BC1931-99D2-4B6D-8F34-F516E677B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247"/>
              <a:ext cx="1316" cy="742"/>
            </a:xfrm>
            <a:prstGeom prst="rect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4135" name="Rectangle 9">
              <a:extLst>
                <a:ext uri="{FF2B5EF4-FFF2-40B4-BE49-F238E27FC236}">
                  <a16:creationId xmlns:a16="http://schemas.microsoft.com/office/drawing/2014/main" id="{DBF7D56E-A7B6-47DF-8883-7020E9FD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2007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IP header</a:t>
              </a:r>
              <a:endParaRPr lang="en-US" altLang="en-US" sz="1350"/>
            </a:p>
          </p:txBody>
        </p:sp>
        <p:sp>
          <p:nvSpPr>
            <p:cNvPr id="304136" name="Rectangle 10">
              <a:extLst>
                <a:ext uri="{FF2B5EF4-FFF2-40B4-BE49-F238E27FC236}">
                  <a16:creationId xmlns:a16="http://schemas.microsoft.com/office/drawing/2014/main" id="{8AD2ED17-5A88-44A8-B702-5DBA43A83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526"/>
              <a:ext cx="64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IP payload</a:t>
              </a:r>
              <a:endParaRPr lang="en-US" altLang="en-US" sz="1350"/>
            </a:p>
          </p:txBody>
        </p:sp>
        <p:sp>
          <p:nvSpPr>
            <p:cNvPr id="25612" name="Rectangle 11">
              <a:extLst>
                <a:ext uri="{FF2B5EF4-FFF2-40B4-BE49-F238E27FC236}">
                  <a16:creationId xmlns:a16="http://schemas.microsoft.com/office/drawing/2014/main" id="{CA2CAFAC-B49A-4769-8F5E-95C6AD953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890"/>
              <a:ext cx="1316" cy="356"/>
            </a:xfrm>
            <a:prstGeom prst="rect">
              <a:avLst/>
            </a:prstGeom>
            <a:solidFill>
              <a:srgbClr val="B1CCCB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5613" name="Rectangle 12">
              <a:extLst>
                <a:ext uri="{FF2B5EF4-FFF2-40B4-BE49-F238E27FC236}">
                  <a16:creationId xmlns:a16="http://schemas.microsoft.com/office/drawing/2014/main" id="{1F0A059B-8BFA-4C7A-83F1-B2B6B85D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247"/>
              <a:ext cx="1316" cy="742"/>
            </a:xfrm>
            <a:prstGeom prst="rect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4139" name="Rectangle 13">
              <a:extLst>
                <a:ext uri="{FF2B5EF4-FFF2-40B4-BE49-F238E27FC236}">
                  <a16:creationId xmlns:a16="http://schemas.microsoft.com/office/drawing/2014/main" id="{1897CA48-E36D-44BB-9C0F-04707E09C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7"/>
              <a:ext cx="59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IP header</a:t>
              </a:r>
              <a:endParaRPr lang="en-US" altLang="en-US" sz="1350"/>
            </a:p>
          </p:txBody>
        </p:sp>
        <p:sp>
          <p:nvSpPr>
            <p:cNvPr id="304140" name="Rectangle 14">
              <a:extLst>
                <a:ext uri="{FF2B5EF4-FFF2-40B4-BE49-F238E27FC236}">
                  <a16:creationId xmlns:a16="http://schemas.microsoft.com/office/drawing/2014/main" id="{E46D730D-A417-4DAD-A0B2-4A61F734E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526"/>
              <a:ext cx="64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IP payload</a:t>
              </a:r>
              <a:endParaRPr lang="en-US" altLang="en-US" sz="1350"/>
            </a:p>
          </p:txBody>
        </p:sp>
        <p:sp>
          <p:nvSpPr>
            <p:cNvPr id="304141" name="Rectangle 15">
              <a:extLst>
                <a:ext uri="{FF2B5EF4-FFF2-40B4-BE49-F238E27FC236}">
                  <a16:creationId xmlns:a16="http://schemas.microsoft.com/office/drawing/2014/main" id="{8C37592F-0C45-444C-BDCA-0B081DEA6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641"/>
              <a:ext cx="9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75">
                  <a:solidFill>
                    <a:srgbClr val="000000"/>
                  </a:solidFill>
                </a:rPr>
                <a:t>Outer IP header</a:t>
              </a:r>
              <a:endParaRPr lang="en-US" altLang="en-US" sz="1350"/>
            </a:p>
          </p:txBody>
        </p:sp>
        <p:sp>
          <p:nvSpPr>
            <p:cNvPr id="25617" name="Line 16">
              <a:extLst>
                <a:ext uri="{FF2B5EF4-FFF2-40B4-BE49-F238E27FC236}">
                  <a16:creationId xmlns:a16="http://schemas.microsoft.com/office/drawing/2014/main" id="{67FD4E46-0BDD-4D05-A0A9-4817CE514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970"/>
              <a:ext cx="41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18" name="Line 17">
              <a:extLst>
                <a:ext uri="{FF2B5EF4-FFF2-40B4-BE49-F238E27FC236}">
                  <a16:creationId xmlns:a16="http://schemas.microsoft.com/office/drawing/2014/main" id="{BB57452E-9903-4324-8804-A86FF2C2B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5" y="1882"/>
              <a:ext cx="41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04" name="Group 12">
            <a:extLst>
              <a:ext uri="{FF2B5EF4-FFF2-40B4-BE49-F238E27FC236}">
                <a16:creationId xmlns:a16="http://schemas.microsoft.com/office/drawing/2014/main" id="{45E82461-1CE1-43A2-93B1-907058F6EDC1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D4FD302-9EEF-4418-AA8F-215AC5F7ADFA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D4DD12-DA7B-47C6-B379-96FED93335DD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>
            <a:extLst>
              <a:ext uri="{FF2B5EF4-FFF2-40B4-BE49-F238E27FC236}">
                <a16:creationId xmlns:a16="http://schemas.microsoft.com/office/drawing/2014/main" id="{3D92FC86-47EE-4D5F-8E24-61A0B0891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Route Optimization</a:t>
            </a:r>
          </a:p>
        </p:txBody>
      </p:sp>
      <p:sp>
        <p:nvSpPr>
          <p:cNvPr id="306178" name="Rectangle 73">
            <a:extLst>
              <a:ext uri="{FF2B5EF4-FFF2-40B4-BE49-F238E27FC236}">
                <a16:creationId xmlns:a16="http://schemas.microsoft.com/office/drawing/2014/main" id="{6BF0A150-5B61-4EC4-8827-AF4CF617E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2388" y="3789363"/>
            <a:ext cx="6569075" cy="116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50">
                <a:ea typeface="ＭＳ Ｐゴシック" charset="-128"/>
              </a:rPr>
              <a:t>Going to HA inefficient if CH and MH are in same foreign network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50">
                <a:ea typeface="ＭＳ Ｐゴシック" charset="-128"/>
              </a:rPr>
              <a:t>When HA receives pkt from CH (1), it tunnels using care-of-address (2a);  HA also sends care-of-address to CH (2b)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en-US" sz="1650">
                <a:ea typeface="ＭＳ Ｐゴシック" charset="-128"/>
              </a:rPr>
              <a:t>CH can then send packets directly to care-of-address (4)</a:t>
            </a:r>
          </a:p>
        </p:txBody>
      </p:sp>
      <p:grpSp>
        <p:nvGrpSpPr>
          <p:cNvPr id="27651" name="Group 5">
            <a:extLst>
              <a:ext uri="{FF2B5EF4-FFF2-40B4-BE49-F238E27FC236}">
                <a16:creationId xmlns:a16="http://schemas.microsoft.com/office/drawing/2014/main" id="{39C42002-7C6B-4421-920E-0303B62AADE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688975"/>
            <a:ext cx="6197600" cy="3059113"/>
            <a:chOff x="200" y="775"/>
            <a:chExt cx="5206" cy="2569"/>
          </a:xfrm>
        </p:grpSpPr>
        <p:sp>
          <p:nvSpPr>
            <p:cNvPr id="27652" name="Rectangle 6">
              <a:extLst>
                <a:ext uri="{FF2B5EF4-FFF2-40B4-BE49-F238E27FC236}">
                  <a16:creationId xmlns:a16="http://schemas.microsoft.com/office/drawing/2014/main" id="{05180888-73E9-4516-AB4E-23694363B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1966"/>
              <a:ext cx="562" cy="382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7653" name="Rectangle 7">
              <a:extLst>
                <a:ext uri="{FF2B5EF4-FFF2-40B4-BE49-F238E27FC236}">
                  <a16:creationId xmlns:a16="http://schemas.microsoft.com/office/drawing/2014/main" id="{24C91D96-7616-4526-944F-C8E8D8023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1281"/>
              <a:ext cx="562" cy="382"/>
            </a:xfrm>
            <a:prstGeom prst="rect">
              <a:avLst/>
            </a:prstGeom>
            <a:solidFill>
              <a:schemeClr val="tx2">
                <a:alpha val="59999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7654" name="Oval 8">
              <a:extLst>
                <a:ext uri="{FF2B5EF4-FFF2-40B4-BE49-F238E27FC236}">
                  <a16:creationId xmlns:a16="http://schemas.microsoft.com/office/drawing/2014/main" id="{5ED01EAB-B2F6-47C6-BDA2-4B16ED04D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692"/>
              <a:ext cx="1765" cy="134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6183" name="Rectangle 9">
              <a:extLst>
                <a:ext uri="{FF2B5EF4-FFF2-40B4-BE49-F238E27FC236}">
                  <a16:creationId xmlns:a16="http://schemas.microsoft.com/office/drawing/2014/main" id="{D9F6A595-0FE3-401E-A525-EB7D2AFE7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2003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Home</a:t>
              </a:r>
              <a:endParaRPr lang="en-US" altLang="en-US" sz="1350"/>
            </a:p>
          </p:txBody>
        </p:sp>
        <p:sp>
          <p:nvSpPr>
            <p:cNvPr id="306184" name="Rectangle 10">
              <a:extLst>
                <a:ext uri="{FF2B5EF4-FFF2-40B4-BE49-F238E27FC236}">
                  <a16:creationId xmlns:a16="http://schemas.microsoft.com/office/drawing/2014/main" id="{D1CFB96C-5F04-4DF5-9214-F1FDA2C00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2155"/>
              <a:ext cx="32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agent</a:t>
              </a:r>
              <a:endParaRPr lang="en-US" altLang="en-US" sz="1350"/>
            </a:p>
          </p:txBody>
        </p:sp>
        <p:sp>
          <p:nvSpPr>
            <p:cNvPr id="306185" name="Rectangle 11">
              <a:extLst>
                <a:ext uri="{FF2B5EF4-FFF2-40B4-BE49-F238E27FC236}">
                  <a16:creationId xmlns:a16="http://schemas.microsoft.com/office/drawing/2014/main" id="{D255954A-ACA6-4E4F-8B33-F9AEDBA44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318"/>
              <a:ext cx="436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Foreign</a:t>
              </a:r>
              <a:endParaRPr lang="en-US" altLang="en-US" sz="1350"/>
            </a:p>
          </p:txBody>
        </p:sp>
        <p:sp>
          <p:nvSpPr>
            <p:cNvPr id="306186" name="Rectangle 12">
              <a:extLst>
                <a:ext uri="{FF2B5EF4-FFF2-40B4-BE49-F238E27FC236}">
                  <a16:creationId xmlns:a16="http://schemas.microsoft.com/office/drawing/2014/main" id="{9A52F06F-E3D8-49BF-89ED-702C3479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470"/>
              <a:ext cx="32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agent</a:t>
              </a:r>
              <a:endParaRPr lang="en-US" altLang="en-US" sz="1350"/>
            </a:p>
          </p:txBody>
        </p:sp>
        <p:sp>
          <p:nvSpPr>
            <p:cNvPr id="27659" name="Oval 13">
              <a:extLst>
                <a:ext uri="{FF2B5EF4-FFF2-40B4-BE49-F238E27FC236}">
                  <a16:creationId xmlns:a16="http://schemas.microsoft.com/office/drawing/2014/main" id="{1E20FAE8-FDC4-410A-905F-E599788DF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1260"/>
              <a:ext cx="873" cy="403"/>
            </a:xfrm>
            <a:prstGeom prst="ellipse">
              <a:avLst/>
            </a:prstGeom>
            <a:solidFill>
              <a:srgbClr val="B1CCCB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7660" name="Line 14">
              <a:extLst>
                <a:ext uri="{FF2B5EF4-FFF2-40B4-BE49-F238E27FC236}">
                  <a16:creationId xmlns:a16="http://schemas.microsoft.com/office/drawing/2014/main" id="{8C1D7766-5356-4E3A-8063-03256775B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" y="1666"/>
              <a:ext cx="146" cy="29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189" name="Rectangle 15">
              <a:extLst>
                <a:ext uri="{FF2B5EF4-FFF2-40B4-BE49-F238E27FC236}">
                  <a16:creationId xmlns:a16="http://schemas.microsoft.com/office/drawing/2014/main" id="{BA39E99B-2F7A-4646-8B03-8A8EBEBC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1307"/>
              <a:ext cx="3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Home</a:t>
              </a:r>
              <a:endParaRPr lang="en-US" altLang="en-US" sz="1350"/>
            </a:p>
          </p:txBody>
        </p:sp>
        <p:sp>
          <p:nvSpPr>
            <p:cNvPr id="306190" name="Rectangle 16">
              <a:extLst>
                <a:ext uri="{FF2B5EF4-FFF2-40B4-BE49-F238E27FC236}">
                  <a16:creationId xmlns:a16="http://schemas.microsoft.com/office/drawing/2014/main" id="{CE667AE7-0D93-41F0-8E74-349B12630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1459"/>
              <a:ext cx="4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network</a:t>
              </a:r>
              <a:endParaRPr lang="en-US" altLang="en-US" sz="1350"/>
            </a:p>
          </p:txBody>
        </p:sp>
        <p:sp>
          <p:nvSpPr>
            <p:cNvPr id="27663" name="Oval 17">
              <a:extLst>
                <a:ext uri="{FF2B5EF4-FFF2-40B4-BE49-F238E27FC236}">
                  <a16:creationId xmlns:a16="http://schemas.microsoft.com/office/drawing/2014/main" id="{24F43C41-AD64-42BD-8CAC-724BFC08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775"/>
              <a:ext cx="873" cy="403"/>
            </a:xfrm>
            <a:prstGeom prst="ellipse">
              <a:avLst/>
            </a:prstGeom>
            <a:solidFill>
              <a:schemeClr val="folHlink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6192" name="Rectangle 18">
              <a:extLst>
                <a:ext uri="{FF2B5EF4-FFF2-40B4-BE49-F238E27FC236}">
                  <a16:creationId xmlns:a16="http://schemas.microsoft.com/office/drawing/2014/main" id="{62CB58C0-AF18-4809-BB31-3461291BD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822"/>
              <a:ext cx="436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Foreign</a:t>
              </a:r>
              <a:endParaRPr lang="en-US" altLang="en-US" sz="1350"/>
            </a:p>
          </p:txBody>
        </p:sp>
        <p:sp>
          <p:nvSpPr>
            <p:cNvPr id="306193" name="Rectangle 19">
              <a:extLst>
                <a:ext uri="{FF2B5EF4-FFF2-40B4-BE49-F238E27FC236}">
                  <a16:creationId xmlns:a16="http://schemas.microsoft.com/office/drawing/2014/main" id="{53FD7C4B-5C70-4AD8-958D-685A3A740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974"/>
              <a:ext cx="45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network</a:t>
              </a:r>
              <a:endParaRPr lang="en-US" altLang="en-US" sz="1350"/>
            </a:p>
          </p:txBody>
        </p:sp>
        <p:sp>
          <p:nvSpPr>
            <p:cNvPr id="306194" name="Rectangle 20">
              <a:extLst>
                <a:ext uri="{FF2B5EF4-FFF2-40B4-BE49-F238E27FC236}">
                  <a16:creationId xmlns:a16="http://schemas.microsoft.com/office/drawing/2014/main" id="{148271E0-A078-432D-9C0D-3AFD6309E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68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Internet</a:t>
              </a:r>
              <a:endParaRPr lang="en-US" altLang="en-US" sz="1350"/>
            </a:p>
          </p:txBody>
        </p:sp>
        <p:sp>
          <p:nvSpPr>
            <p:cNvPr id="27667" name="Rectangle 21">
              <a:extLst>
                <a:ext uri="{FF2B5EF4-FFF2-40B4-BE49-F238E27FC236}">
                  <a16:creationId xmlns:a16="http://schemas.microsoft.com/office/drawing/2014/main" id="{C79327F5-08DF-4F97-B406-CA0F0027F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042"/>
              <a:ext cx="230" cy="244"/>
            </a:xfrm>
            <a:prstGeom prst="rect">
              <a:avLst/>
            </a:prstGeom>
            <a:solidFill>
              <a:srgbClr val="6600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6196" name="Rectangle 22">
              <a:extLst>
                <a:ext uri="{FF2B5EF4-FFF2-40B4-BE49-F238E27FC236}">
                  <a16:creationId xmlns:a16="http://schemas.microsoft.com/office/drawing/2014/main" id="{A45C20AD-0B9D-49E6-AD64-787CEB30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3037"/>
              <a:ext cx="85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Correspondent</a:t>
              </a:r>
              <a:endParaRPr lang="en-US" altLang="en-US" sz="1350"/>
            </a:p>
          </p:txBody>
        </p:sp>
        <p:sp>
          <p:nvSpPr>
            <p:cNvPr id="306197" name="Rectangle 23">
              <a:extLst>
                <a:ext uri="{FF2B5EF4-FFF2-40B4-BE49-F238E27FC236}">
                  <a16:creationId xmlns:a16="http://schemas.microsoft.com/office/drawing/2014/main" id="{010D84F4-786F-40E0-AC26-A5CB8ADE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3189"/>
              <a:ext cx="2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host</a:t>
              </a:r>
              <a:endParaRPr lang="en-US" altLang="en-US" sz="1350"/>
            </a:p>
          </p:txBody>
        </p:sp>
        <p:sp>
          <p:nvSpPr>
            <p:cNvPr id="27670" name="Rectangle 24">
              <a:extLst>
                <a:ext uri="{FF2B5EF4-FFF2-40B4-BE49-F238E27FC236}">
                  <a16:creationId xmlns:a16="http://schemas.microsoft.com/office/drawing/2014/main" id="{618B77AC-7E93-4A80-AF20-7C888FA1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492"/>
              <a:ext cx="230" cy="244"/>
            </a:xfrm>
            <a:prstGeom prst="rect">
              <a:avLst/>
            </a:prstGeom>
            <a:solidFill>
              <a:srgbClr val="FF33CC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306199" name="Rectangle 25">
              <a:extLst>
                <a:ext uri="{FF2B5EF4-FFF2-40B4-BE49-F238E27FC236}">
                  <a16:creationId xmlns:a16="http://schemas.microsoft.com/office/drawing/2014/main" id="{32DEB408-3090-44F4-9C0C-363EB6F1C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488"/>
              <a:ext cx="3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Mobile</a:t>
              </a:r>
              <a:endParaRPr lang="en-US" altLang="en-US" sz="1350"/>
            </a:p>
          </p:txBody>
        </p:sp>
        <p:sp>
          <p:nvSpPr>
            <p:cNvPr id="306200" name="Rectangle 26">
              <a:extLst>
                <a:ext uri="{FF2B5EF4-FFF2-40B4-BE49-F238E27FC236}">
                  <a16:creationId xmlns:a16="http://schemas.microsoft.com/office/drawing/2014/main" id="{80210565-D809-4D91-B7D2-F4E89B3CA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639"/>
              <a:ext cx="2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host</a:t>
              </a:r>
              <a:endParaRPr lang="en-US" altLang="en-US" sz="1350"/>
            </a:p>
          </p:txBody>
        </p:sp>
        <p:sp>
          <p:nvSpPr>
            <p:cNvPr id="27673" name="Freeform 27">
              <a:extLst>
                <a:ext uri="{FF2B5EF4-FFF2-40B4-BE49-F238E27FC236}">
                  <a16:creationId xmlns:a16="http://schemas.microsoft.com/office/drawing/2014/main" id="{8D9CA90F-68FA-4AF8-BE9F-5281C245C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" y="2154"/>
              <a:ext cx="2446" cy="1030"/>
            </a:xfrm>
            <a:custGeom>
              <a:avLst/>
              <a:gdLst>
                <a:gd name="T0" fmla="*/ 2446 w 2446"/>
                <a:gd name="T1" fmla="*/ 1030 h 1030"/>
                <a:gd name="T2" fmla="*/ 1958 w 2446"/>
                <a:gd name="T3" fmla="*/ 756 h 1030"/>
                <a:gd name="T4" fmla="*/ 557 w 2446"/>
                <a:gd name="T5" fmla="*/ 103 h 1030"/>
                <a:gd name="T6" fmla="*/ 0 w 2446"/>
                <a:gd name="T7" fmla="*/ 0 h 10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6"/>
                <a:gd name="T13" fmla="*/ 0 h 1030"/>
                <a:gd name="T14" fmla="*/ 2446 w 2446"/>
                <a:gd name="T15" fmla="*/ 1030 h 10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6" h="1030">
                  <a:moveTo>
                    <a:pt x="2446" y="1030"/>
                  </a:moveTo>
                  <a:lnTo>
                    <a:pt x="1958" y="756"/>
                  </a:lnTo>
                  <a:lnTo>
                    <a:pt x="557" y="103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28">
              <a:extLst>
                <a:ext uri="{FF2B5EF4-FFF2-40B4-BE49-F238E27FC236}">
                  <a16:creationId xmlns:a16="http://schemas.microsoft.com/office/drawing/2014/main" id="{13020759-71E2-4AEC-B3D4-C7C87C5CD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116"/>
              <a:ext cx="110" cy="88"/>
            </a:xfrm>
            <a:custGeom>
              <a:avLst/>
              <a:gdLst>
                <a:gd name="T0" fmla="*/ 110 w 110"/>
                <a:gd name="T1" fmla="*/ 0 h 88"/>
                <a:gd name="T2" fmla="*/ 88 w 110"/>
                <a:gd name="T3" fmla="*/ 40 h 88"/>
                <a:gd name="T4" fmla="*/ 94 w 110"/>
                <a:gd name="T5" fmla="*/ 88 h 88"/>
                <a:gd name="T6" fmla="*/ 0 w 110"/>
                <a:gd name="T7" fmla="*/ 25 h 88"/>
                <a:gd name="T8" fmla="*/ 110 w 11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88"/>
                <a:gd name="T17" fmla="*/ 110 w 11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88">
                  <a:moveTo>
                    <a:pt x="110" y="0"/>
                  </a:moveTo>
                  <a:lnTo>
                    <a:pt x="88" y="40"/>
                  </a:lnTo>
                  <a:lnTo>
                    <a:pt x="94" y="88"/>
                  </a:lnTo>
                  <a:lnTo>
                    <a:pt x="0" y="25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9">
              <a:extLst>
                <a:ext uri="{FF2B5EF4-FFF2-40B4-BE49-F238E27FC236}">
                  <a16:creationId xmlns:a16="http://schemas.microsoft.com/office/drawing/2014/main" id="{5664AB99-30E3-4278-93E6-99D18EE8A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1557"/>
              <a:ext cx="2679" cy="647"/>
            </a:xfrm>
            <a:custGeom>
              <a:avLst/>
              <a:gdLst>
                <a:gd name="T0" fmla="*/ 0 w 2679"/>
                <a:gd name="T1" fmla="*/ 531 h 647"/>
                <a:gd name="T2" fmla="*/ 653 w 2679"/>
                <a:gd name="T3" fmla="*/ 647 h 647"/>
                <a:gd name="T4" fmla="*/ 2220 w 2679"/>
                <a:gd name="T5" fmla="*/ 383 h 647"/>
                <a:gd name="T6" fmla="*/ 2679 w 2679"/>
                <a:gd name="T7" fmla="*/ 0 h 6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9"/>
                <a:gd name="T13" fmla="*/ 0 h 647"/>
                <a:gd name="T14" fmla="*/ 2679 w 2679"/>
                <a:gd name="T15" fmla="*/ 647 h 6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9" h="647">
                  <a:moveTo>
                    <a:pt x="0" y="531"/>
                  </a:moveTo>
                  <a:lnTo>
                    <a:pt x="653" y="647"/>
                  </a:lnTo>
                  <a:lnTo>
                    <a:pt x="2220" y="383"/>
                  </a:lnTo>
                  <a:lnTo>
                    <a:pt x="2679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30">
              <a:extLst>
                <a:ext uri="{FF2B5EF4-FFF2-40B4-BE49-F238E27FC236}">
                  <a16:creationId xmlns:a16="http://schemas.microsoft.com/office/drawing/2014/main" id="{8F05984B-7F1A-49B2-896A-5F3D5D6B4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08"/>
              <a:ext cx="107" cy="102"/>
            </a:xfrm>
            <a:custGeom>
              <a:avLst/>
              <a:gdLst>
                <a:gd name="T0" fmla="*/ 56 w 107"/>
                <a:gd name="T1" fmla="*/ 102 h 102"/>
                <a:gd name="T2" fmla="*/ 39 w 107"/>
                <a:gd name="T3" fmla="*/ 58 h 102"/>
                <a:gd name="T4" fmla="*/ 0 w 107"/>
                <a:gd name="T5" fmla="*/ 32 h 102"/>
                <a:gd name="T6" fmla="*/ 107 w 107"/>
                <a:gd name="T7" fmla="*/ 0 h 102"/>
                <a:gd name="T8" fmla="*/ 56 w 107"/>
                <a:gd name="T9" fmla="*/ 10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02"/>
                <a:gd name="T17" fmla="*/ 107 w 107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02">
                  <a:moveTo>
                    <a:pt x="56" y="102"/>
                  </a:moveTo>
                  <a:lnTo>
                    <a:pt x="39" y="58"/>
                  </a:lnTo>
                  <a:lnTo>
                    <a:pt x="0" y="32"/>
                  </a:lnTo>
                  <a:lnTo>
                    <a:pt x="107" y="0"/>
                  </a:lnTo>
                  <a:lnTo>
                    <a:pt x="56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31">
              <a:extLst>
                <a:ext uri="{FF2B5EF4-FFF2-40B4-BE49-F238E27FC236}">
                  <a16:creationId xmlns:a16="http://schemas.microsoft.com/office/drawing/2014/main" id="{87B0A930-E0D8-4616-BF20-9C3550439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1266"/>
              <a:ext cx="10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32">
              <a:extLst>
                <a:ext uri="{FF2B5EF4-FFF2-40B4-BE49-F238E27FC236}">
                  <a16:creationId xmlns:a16="http://schemas.microsoft.com/office/drawing/2014/main" id="{0E2BD40D-DCDA-4C4D-AA48-4D09628D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1197"/>
              <a:ext cx="96" cy="88"/>
            </a:xfrm>
            <a:custGeom>
              <a:avLst/>
              <a:gdLst>
                <a:gd name="T0" fmla="*/ 0 w 96"/>
                <a:gd name="T1" fmla="*/ 71 h 88"/>
                <a:gd name="T2" fmla="*/ 13 w 96"/>
                <a:gd name="T3" fmla="*/ 88 h 88"/>
                <a:gd name="T4" fmla="*/ 96 w 96"/>
                <a:gd name="T5" fmla="*/ 17 h 88"/>
                <a:gd name="T6" fmla="*/ 83 w 96"/>
                <a:gd name="T7" fmla="*/ 0 h 88"/>
                <a:gd name="T8" fmla="*/ 0 w 96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88"/>
                <a:gd name="T17" fmla="*/ 96 w 96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88">
                  <a:moveTo>
                    <a:pt x="0" y="71"/>
                  </a:moveTo>
                  <a:lnTo>
                    <a:pt x="13" y="88"/>
                  </a:lnTo>
                  <a:lnTo>
                    <a:pt x="96" y="17"/>
                  </a:lnTo>
                  <a:lnTo>
                    <a:pt x="83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33">
              <a:extLst>
                <a:ext uri="{FF2B5EF4-FFF2-40B4-BE49-F238E27FC236}">
                  <a16:creationId xmlns:a16="http://schemas.microsoft.com/office/drawing/2014/main" id="{A1473FEE-28CD-4D93-B219-FDEEB65A8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00"/>
              <a:ext cx="44" cy="43"/>
            </a:xfrm>
            <a:custGeom>
              <a:avLst/>
              <a:gdLst>
                <a:gd name="T0" fmla="*/ 0 w 44"/>
                <a:gd name="T1" fmla="*/ 27 h 43"/>
                <a:gd name="T2" fmla="*/ 13 w 44"/>
                <a:gd name="T3" fmla="*/ 43 h 43"/>
                <a:gd name="T4" fmla="*/ 44 w 44"/>
                <a:gd name="T5" fmla="*/ 17 h 43"/>
                <a:gd name="T6" fmla="*/ 31 w 44"/>
                <a:gd name="T7" fmla="*/ 0 h 43"/>
                <a:gd name="T8" fmla="*/ 0 w 44"/>
                <a:gd name="T9" fmla="*/ 2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43"/>
                <a:gd name="T17" fmla="*/ 44 w 44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43">
                  <a:moveTo>
                    <a:pt x="0" y="27"/>
                  </a:moveTo>
                  <a:lnTo>
                    <a:pt x="13" y="43"/>
                  </a:lnTo>
                  <a:lnTo>
                    <a:pt x="44" y="17"/>
                  </a:lnTo>
                  <a:lnTo>
                    <a:pt x="3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Rectangle 34">
              <a:extLst>
                <a:ext uri="{FF2B5EF4-FFF2-40B4-BE49-F238E27FC236}">
                  <a16:creationId xmlns:a16="http://schemas.microsoft.com/office/drawing/2014/main" id="{204D61D7-B72B-4D8F-8456-79745F36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1097"/>
              <a:ext cx="31" cy="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ＭＳ Ｐゴシック" panose="020B0600070205080204" pitchFamily="34" charset="-128"/>
              </a:endParaRPr>
            </a:p>
          </p:txBody>
        </p:sp>
        <p:sp>
          <p:nvSpPr>
            <p:cNvPr id="27681" name="Freeform 35">
              <a:extLst>
                <a:ext uri="{FF2B5EF4-FFF2-40B4-BE49-F238E27FC236}">
                  <a16:creationId xmlns:a16="http://schemas.microsoft.com/office/drawing/2014/main" id="{50C76A6D-D341-4AB1-96E7-165C4D160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1098"/>
              <a:ext cx="23" cy="24"/>
            </a:xfrm>
            <a:custGeom>
              <a:avLst/>
              <a:gdLst>
                <a:gd name="T0" fmla="*/ 2 w 23"/>
                <a:gd name="T1" fmla="*/ 0 h 24"/>
                <a:gd name="T2" fmla="*/ 0 w 23"/>
                <a:gd name="T3" fmla="*/ 20 h 24"/>
                <a:gd name="T4" fmla="*/ 21 w 23"/>
                <a:gd name="T5" fmla="*/ 24 h 24"/>
                <a:gd name="T6" fmla="*/ 23 w 23"/>
                <a:gd name="T7" fmla="*/ 3 h 24"/>
                <a:gd name="T8" fmla="*/ 2 w 2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4"/>
                <a:gd name="T17" fmla="*/ 23 w 2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4">
                  <a:moveTo>
                    <a:pt x="2" y="0"/>
                  </a:moveTo>
                  <a:lnTo>
                    <a:pt x="0" y="20"/>
                  </a:lnTo>
                  <a:lnTo>
                    <a:pt x="21" y="24"/>
                  </a:lnTo>
                  <a:lnTo>
                    <a:pt x="23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36">
              <a:extLst>
                <a:ext uri="{FF2B5EF4-FFF2-40B4-BE49-F238E27FC236}">
                  <a16:creationId xmlns:a16="http://schemas.microsoft.com/office/drawing/2014/main" id="{C093B94E-160A-4E4B-BDA5-9ECC03C7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113"/>
              <a:ext cx="85" cy="33"/>
            </a:xfrm>
            <a:custGeom>
              <a:avLst/>
              <a:gdLst>
                <a:gd name="T0" fmla="*/ 2 w 85"/>
                <a:gd name="T1" fmla="*/ 0 h 33"/>
                <a:gd name="T2" fmla="*/ 0 w 85"/>
                <a:gd name="T3" fmla="*/ 21 h 33"/>
                <a:gd name="T4" fmla="*/ 83 w 85"/>
                <a:gd name="T5" fmla="*/ 33 h 33"/>
                <a:gd name="T6" fmla="*/ 85 w 85"/>
                <a:gd name="T7" fmla="*/ 13 h 33"/>
                <a:gd name="T8" fmla="*/ 2 w 85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3"/>
                <a:gd name="T17" fmla="*/ 85 w 8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3">
                  <a:moveTo>
                    <a:pt x="2" y="0"/>
                  </a:moveTo>
                  <a:lnTo>
                    <a:pt x="0" y="21"/>
                  </a:lnTo>
                  <a:lnTo>
                    <a:pt x="83" y="33"/>
                  </a:lnTo>
                  <a:lnTo>
                    <a:pt x="85" y="1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37">
              <a:extLst>
                <a:ext uri="{FF2B5EF4-FFF2-40B4-BE49-F238E27FC236}">
                  <a16:creationId xmlns:a16="http://schemas.microsoft.com/office/drawing/2014/main" id="{15955A9A-51B4-49D4-8853-88AE73AD5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9" y="1138"/>
              <a:ext cx="85" cy="33"/>
            </a:xfrm>
            <a:custGeom>
              <a:avLst/>
              <a:gdLst>
                <a:gd name="T0" fmla="*/ 2 w 85"/>
                <a:gd name="T1" fmla="*/ 0 h 33"/>
                <a:gd name="T2" fmla="*/ 0 w 85"/>
                <a:gd name="T3" fmla="*/ 21 h 33"/>
                <a:gd name="T4" fmla="*/ 83 w 85"/>
                <a:gd name="T5" fmla="*/ 33 h 33"/>
                <a:gd name="T6" fmla="*/ 85 w 85"/>
                <a:gd name="T7" fmla="*/ 12 h 33"/>
                <a:gd name="T8" fmla="*/ 2 w 85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3"/>
                <a:gd name="T17" fmla="*/ 85 w 8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3">
                  <a:moveTo>
                    <a:pt x="2" y="0"/>
                  </a:moveTo>
                  <a:lnTo>
                    <a:pt x="0" y="21"/>
                  </a:lnTo>
                  <a:lnTo>
                    <a:pt x="83" y="33"/>
                  </a:lnTo>
                  <a:lnTo>
                    <a:pt x="85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38">
              <a:extLst>
                <a:ext uri="{FF2B5EF4-FFF2-40B4-BE49-F238E27FC236}">
                  <a16:creationId xmlns:a16="http://schemas.microsoft.com/office/drawing/2014/main" id="{DBB043D2-245D-49E8-92B1-474F8106B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" y="1180"/>
              <a:ext cx="27" cy="87"/>
            </a:xfrm>
            <a:custGeom>
              <a:avLst/>
              <a:gdLst>
                <a:gd name="T0" fmla="*/ 27 w 27"/>
                <a:gd name="T1" fmla="*/ 3 h 87"/>
                <a:gd name="T2" fmla="*/ 6 w 27"/>
                <a:gd name="T3" fmla="*/ 0 h 87"/>
                <a:gd name="T4" fmla="*/ 0 w 27"/>
                <a:gd name="T5" fmla="*/ 84 h 87"/>
                <a:gd name="T6" fmla="*/ 20 w 27"/>
                <a:gd name="T7" fmla="*/ 87 h 87"/>
                <a:gd name="T8" fmla="*/ 27 w 27"/>
                <a:gd name="T9" fmla="*/ 3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7"/>
                <a:gd name="T17" fmla="*/ 27 w 2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7">
                  <a:moveTo>
                    <a:pt x="27" y="3"/>
                  </a:moveTo>
                  <a:lnTo>
                    <a:pt x="6" y="0"/>
                  </a:lnTo>
                  <a:lnTo>
                    <a:pt x="0" y="84"/>
                  </a:lnTo>
                  <a:lnTo>
                    <a:pt x="20" y="87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39">
              <a:extLst>
                <a:ext uri="{FF2B5EF4-FFF2-40B4-BE49-F238E27FC236}">
                  <a16:creationId xmlns:a16="http://schemas.microsoft.com/office/drawing/2014/main" id="{230A93FF-0E24-496C-A620-4B383D96C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1349"/>
              <a:ext cx="24" cy="60"/>
            </a:xfrm>
            <a:custGeom>
              <a:avLst/>
              <a:gdLst>
                <a:gd name="T0" fmla="*/ 24 w 24"/>
                <a:gd name="T1" fmla="*/ 2 h 60"/>
                <a:gd name="T2" fmla="*/ 3 w 24"/>
                <a:gd name="T3" fmla="*/ 0 h 60"/>
                <a:gd name="T4" fmla="*/ 0 w 24"/>
                <a:gd name="T5" fmla="*/ 58 h 60"/>
                <a:gd name="T6" fmla="*/ 19 w 24"/>
                <a:gd name="T7" fmla="*/ 60 h 60"/>
                <a:gd name="T8" fmla="*/ 24 w 24"/>
                <a:gd name="T9" fmla="*/ 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60"/>
                <a:gd name="T17" fmla="*/ 24 w 2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60">
                  <a:moveTo>
                    <a:pt x="24" y="2"/>
                  </a:moveTo>
                  <a:lnTo>
                    <a:pt x="3" y="0"/>
                  </a:lnTo>
                  <a:lnTo>
                    <a:pt x="0" y="58"/>
                  </a:lnTo>
                  <a:lnTo>
                    <a:pt x="19" y="60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40">
              <a:extLst>
                <a:ext uri="{FF2B5EF4-FFF2-40B4-BE49-F238E27FC236}">
                  <a16:creationId xmlns:a16="http://schemas.microsoft.com/office/drawing/2014/main" id="{C8D7E628-AA64-4822-9F3C-B3C59B26A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1379"/>
              <a:ext cx="88" cy="108"/>
            </a:xfrm>
            <a:custGeom>
              <a:avLst/>
              <a:gdLst>
                <a:gd name="T0" fmla="*/ 0 w 88"/>
                <a:gd name="T1" fmla="*/ 0 h 108"/>
                <a:gd name="T2" fmla="*/ 43 w 88"/>
                <a:gd name="T3" fmla="*/ 17 h 108"/>
                <a:gd name="T4" fmla="*/ 88 w 88"/>
                <a:gd name="T5" fmla="*/ 5 h 108"/>
                <a:gd name="T6" fmla="*/ 38 w 88"/>
                <a:gd name="T7" fmla="*/ 108 h 108"/>
                <a:gd name="T8" fmla="*/ 0 w 88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08"/>
                <a:gd name="T17" fmla="*/ 88 w 88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08">
                  <a:moveTo>
                    <a:pt x="0" y="0"/>
                  </a:moveTo>
                  <a:lnTo>
                    <a:pt x="43" y="17"/>
                  </a:lnTo>
                  <a:lnTo>
                    <a:pt x="88" y="5"/>
                  </a:lnTo>
                  <a:lnTo>
                    <a:pt x="3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41">
              <a:extLst>
                <a:ext uri="{FF2B5EF4-FFF2-40B4-BE49-F238E27FC236}">
                  <a16:creationId xmlns:a16="http://schemas.microsoft.com/office/drawing/2014/main" id="{2A5352CE-C5ED-4604-9244-72E2A2B91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" y="1401"/>
              <a:ext cx="28" cy="87"/>
            </a:xfrm>
            <a:custGeom>
              <a:avLst/>
              <a:gdLst>
                <a:gd name="T0" fmla="*/ 0 w 28"/>
                <a:gd name="T1" fmla="*/ 85 h 87"/>
                <a:gd name="T2" fmla="*/ 19 w 28"/>
                <a:gd name="T3" fmla="*/ 87 h 87"/>
                <a:gd name="T4" fmla="*/ 28 w 28"/>
                <a:gd name="T5" fmla="*/ 3 h 87"/>
                <a:gd name="T6" fmla="*/ 8 w 28"/>
                <a:gd name="T7" fmla="*/ 0 h 87"/>
                <a:gd name="T8" fmla="*/ 0 w 28"/>
                <a:gd name="T9" fmla="*/ 85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7"/>
                <a:gd name="T17" fmla="*/ 28 w 2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7">
                  <a:moveTo>
                    <a:pt x="0" y="85"/>
                  </a:moveTo>
                  <a:lnTo>
                    <a:pt x="19" y="87"/>
                  </a:lnTo>
                  <a:lnTo>
                    <a:pt x="28" y="3"/>
                  </a:lnTo>
                  <a:lnTo>
                    <a:pt x="8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42">
              <a:extLst>
                <a:ext uri="{FF2B5EF4-FFF2-40B4-BE49-F238E27FC236}">
                  <a16:creationId xmlns:a16="http://schemas.microsoft.com/office/drawing/2014/main" id="{8A04FF41-7760-41D7-94FC-C027E4587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1233"/>
              <a:ext cx="30" cy="87"/>
            </a:xfrm>
            <a:custGeom>
              <a:avLst/>
              <a:gdLst>
                <a:gd name="T0" fmla="*/ 0 w 30"/>
                <a:gd name="T1" fmla="*/ 84 h 87"/>
                <a:gd name="T2" fmla="*/ 21 w 30"/>
                <a:gd name="T3" fmla="*/ 87 h 87"/>
                <a:gd name="T4" fmla="*/ 30 w 30"/>
                <a:gd name="T5" fmla="*/ 2 h 87"/>
                <a:gd name="T6" fmla="*/ 9 w 30"/>
                <a:gd name="T7" fmla="*/ 0 h 87"/>
                <a:gd name="T8" fmla="*/ 0 w 30"/>
                <a:gd name="T9" fmla="*/ 84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87"/>
                <a:gd name="T17" fmla="*/ 30 w 30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87">
                  <a:moveTo>
                    <a:pt x="0" y="84"/>
                  </a:moveTo>
                  <a:lnTo>
                    <a:pt x="21" y="87"/>
                  </a:lnTo>
                  <a:lnTo>
                    <a:pt x="30" y="2"/>
                  </a:lnTo>
                  <a:lnTo>
                    <a:pt x="9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43">
              <a:extLst>
                <a:ext uri="{FF2B5EF4-FFF2-40B4-BE49-F238E27FC236}">
                  <a16:creationId xmlns:a16="http://schemas.microsoft.com/office/drawing/2014/main" id="{883F3BCD-64DA-477B-95CC-720B724EB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" y="1155"/>
              <a:ext cx="83" cy="26"/>
            </a:xfrm>
            <a:custGeom>
              <a:avLst/>
              <a:gdLst>
                <a:gd name="T0" fmla="*/ 83 w 83"/>
                <a:gd name="T1" fmla="*/ 26 h 26"/>
                <a:gd name="T2" fmla="*/ 83 w 83"/>
                <a:gd name="T3" fmla="*/ 5 h 26"/>
                <a:gd name="T4" fmla="*/ 0 w 83"/>
                <a:gd name="T5" fmla="*/ 0 h 26"/>
                <a:gd name="T6" fmla="*/ 0 w 83"/>
                <a:gd name="T7" fmla="*/ 21 h 26"/>
                <a:gd name="T8" fmla="*/ 83 w 83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26"/>
                <a:gd name="T17" fmla="*/ 83 w 83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26">
                  <a:moveTo>
                    <a:pt x="83" y="26"/>
                  </a:moveTo>
                  <a:lnTo>
                    <a:pt x="83" y="5"/>
                  </a:lnTo>
                  <a:lnTo>
                    <a:pt x="0" y="0"/>
                  </a:lnTo>
                  <a:lnTo>
                    <a:pt x="0" y="21"/>
                  </a:lnTo>
                  <a:lnTo>
                    <a:pt x="8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44">
              <a:extLst>
                <a:ext uri="{FF2B5EF4-FFF2-40B4-BE49-F238E27FC236}">
                  <a16:creationId xmlns:a16="http://schemas.microsoft.com/office/drawing/2014/main" id="{CE69D117-62F5-42D2-91F1-28B6A8CE3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1146"/>
              <a:ext cx="83" cy="26"/>
            </a:xfrm>
            <a:custGeom>
              <a:avLst/>
              <a:gdLst>
                <a:gd name="T0" fmla="*/ 83 w 83"/>
                <a:gd name="T1" fmla="*/ 26 h 26"/>
                <a:gd name="T2" fmla="*/ 83 w 83"/>
                <a:gd name="T3" fmla="*/ 5 h 26"/>
                <a:gd name="T4" fmla="*/ 0 w 83"/>
                <a:gd name="T5" fmla="*/ 0 h 26"/>
                <a:gd name="T6" fmla="*/ 0 w 83"/>
                <a:gd name="T7" fmla="*/ 21 h 26"/>
                <a:gd name="T8" fmla="*/ 83 w 83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26"/>
                <a:gd name="T17" fmla="*/ 83 w 83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26">
                  <a:moveTo>
                    <a:pt x="83" y="26"/>
                  </a:moveTo>
                  <a:lnTo>
                    <a:pt x="83" y="5"/>
                  </a:lnTo>
                  <a:lnTo>
                    <a:pt x="0" y="0"/>
                  </a:lnTo>
                  <a:lnTo>
                    <a:pt x="0" y="21"/>
                  </a:lnTo>
                  <a:lnTo>
                    <a:pt x="8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45">
              <a:extLst>
                <a:ext uri="{FF2B5EF4-FFF2-40B4-BE49-F238E27FC236}">
                  <a16:creationId xmlns:a16="http://schemas.microsoft.com/office/drawing/2014/main" id="{2A556CC9-04F1-4F50-BB79-ABC8D25CD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1140"/>
              <a:ext cx="31" cy="23"/>
            </a:xfrm>
            <a:custGeom>
              <a:avLst/>
              <a:gdLst>
                <a:gd name="T0" fmla="*/ 31 w 31"/>
                <a:gd name="T1" fmla="*/ 23 h 23"/>
                <a:gd name="T2" fmla="*/ 31 w 31"/>
                <a:gd name="T3" fmla="*/ 2 h 23"/>
                <a:gd name="T4" fmla="*/ 0 w 31"/>
                <a:gd name="T5" fmla="*/ 0 h 23"/>
                <a:gd name="T6" fmla="*/ 0 w 31"/>
                <a:gd name="T7" fmla="*/ 20 h 23"/>
                <a:gd name="T8" fmla="*/ 31 w 31"/>
                <a:gd name="T9" fmla="*/ 23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3"/>
                <a:gd name="T17" fmla="*/ 31 w 31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3">
                  <a:moveTo>
                    <a:pt x="31" y="23"/>
                  </a:moveTo>
                  <a:lnTo>
                    <a:pt x="31" y="2"/>
                  </a:lnTo>
                  <a:lnTo>
                    <a:pt x="0" y="0"/>
                  </a:lnTo>
                  <a:lnTo>
                    <a:pt x="0" y="20"/>
                  </a:lnTo>
                  <a:lnTo>
                    <a:pt x="3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Freeform 46">
              <a:extLst>
                <a:ext uri="{FF2B5EF4-FFF2-40B4-BE49-F238E27FC236}">
                  <a16:creationId xmlns:a16="http://schemas.microsoft.com/office/drawing/2014/main" id="{BCB2AA32-E41E-4BBF-96B5-38199774F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142"/>
              <a:ext cx="65" cy="56"/>
            </a:xfrm>
            <a:custGeom>
              <a:avLst/>
              <a:gdLst>
                <a:gd name="T0" fmla="*/ 65 w 65"/>
                <a:gd name="T1" fmla="*/ 17 h 56"/>
                <a:gd name="T2" fmla="*/ 52 w 65"/>
                <a:gd name="T3" fmla="*/ 0 h 56"/>
                <a:gd name="T4" fmla="*/ 0 w 65"/>
                <a:gd name="T5" fmla="*/ 39 h 56"/>
                <a:gd name="T6" fmla="*/ 13 w 65"/>
                <a:gd name="T7" fmla="*/ 56 h 56"/>
                <a:gd name="T8" fmla="*/ 65 w 65"/>
                <a:gd name="T9" fmla="*/ 1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56"/>
                <a:gd name="T17" fmla="*/ 65 w 6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56">
                  <a:moveTo>
                    <a:pt x="65" y="17"/>
                  </a:moveTo>
                  <a:lnTo>
                    <a:pt x="52" y="0"/>
                  </a:lnTo>
                  <a:lnTo>
                    <a:pt x="0" y="39"/>
                  </a:lnTo>
                  <a:lnTo>
                    <a:pt x="13" y="56"/>
                  </a:lnTo>
                  <a:lnTo>
                    <a:pt x="6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Freeform 47">
              <a:extLst>
                <a:ext uri="{FF2B5EF4-FFF2-40B4-BE49-F238E27FC236}">
                  <a16:creationId xmlns:a16="http://schemas.microsoft.com/office/drawing/2014/main" id="{195FD478-51DF-4F2A-B47A-78CE47FF8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177"/>
              <a:ext cx="109" cy="99"/>
            </a:xfrm>
            <a:custGeom>
              <a:avLst/>
              <a:gdLst>
                <a:gd name="T0" fmla="*/ 57 w 109"/>
                <a:gd name="T1" fmla="*/ 0 h 99"/>
                <a:gd name="T2" fmla="*/ 71 w 109"/>
                <a:gd name="T3" fmla="*/ 45 h 99"/>
                <a:gd name="T4" fmla="*/ 109 w 109"/>
                <a:gd name="T5" fmla="*/ 71 h 99"/>
                <a:gd name="T6" fmla="*/ 0 w 109"/>
                <a:gd name="T7" fmla="*/ 99 h 99"/>
                <a:gd name="T8" fmla="*/ 57 w 109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99"/>
                <a:gd name="T17" fmla="*/ 109 w 109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99">
                  <a:moveTo>
                    <a:pt x="57" y="0"/>
                  </a:moveTo>
                  <a:lnTo>
                    <a:pt x="71" y="45"/>
                  </a:lnTo>
                  <a:lnTo>
                    <a:pt x="109" y="71"/>
                  </a:lnTo>
                  <a:lnTo>
                    <a:pt x="0" y="9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Freeform 48">
              <a:extLst>
                <a:ext uri="{FF2B5EF4-FFF2-40B4-BE49-F238E27FC236}">
                  <a16:creationId xmlns:a16="http://schemas.microsoft.com/office/drawing/2014/main" id="{03C8B26A-710D-4EEB-B428-D016B9611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1582"/>
              <a:ext cx="643" cy="1501"/>
            </a:xfrm>
            <a:custGeom>
              <a:avLst/>
              <a:gdLst>
                <a:gd name="T0" fmla="*/ 643 w 643"/>
                <a:gd name="T1" fmla="*/ 0 h 1501"/>
                <a:gd name="T2" fmla="*/ 156 w 643"/>
                <a:gd name="T3" fmla="*/ 379 h 1501"/>
                <a:gd name="T4" fmla="*/ 0 w 643"/>
                <a:gd name="T5" fmla="*/ 1307 h 1501"/>
                <a:gd name="T6" fmla="*/ 357 w 643"/>
                <a:gd name="T7" fmla="*/ 1501 h 15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3"/>
                <a:gd name="T13" fmla="*/ 0 h 1501"/>
                <a:gd name="T14" fmla="*/ 643 w 643"/>
                <a:gd name="T15" fmla="*/ 1501 h 15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3" h="1501">
                  <a:moveTo>
                    <a:pt x="643" y="0"/>
                  </a:moveTo>
                  <a:lnTo>
                    <a:pt x="156" y="379"/>
                  </a:lnTo>
                  <a:lnTo>
                    <a:pt x="0" y="1307"/>
                  </a:lnTo>
                  <a:lnTo>
                    <a:pt x="357" y="150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Freeform 49">
              <a:extLst>
                <a:ext uri="{FF2B5EF4-FFF2-40B4-BE49-F238E27FC236}">
                  <a16:creationId xmlns:a16="http://schemas.microsoft.com/office/drawing/2014/main" id="{C5C25C1F-37C7-4E8D-8BEC-C24A40B6D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" y="3031"/>
              <a:ext cx="113" cy="90"/>
            </a:xfrm>
            <a:custGeom>
              <a:avLst/>
              <a:gdLst>
                <a:gd name="T0" fmla="*/ 0 w 113"/>
                <a:gd name="T1" fmla="*/ 80 h 90"/>
                <a:gd name="T2" fmla="*/ 34 w 113"/>
                <a:gd name="T3" fmla="*/ 47 h 90"/>
                <a:gd name="T4" fmla="*/ 43 w 113"/>
                <a:gd name="T5" fmla="*/ 0 h 90"/>
                <a:gd name="T6" fmla="*/ 113 w 113"/>
                <a:gd name="T7" fmla="*/ 90 h 90"/>
                <a:gd name="T8" fmla="*/ 0 w 113"/>
                <a:gd name="T9" fmla="*/ 8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90"/>
                <a:gd name="T17" fmla="*/ 113 w 113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90">
                  <a:moveTo>
                    <a:pt x="0" y="80"/>
                  </a:moveTo>
                  <a:lnTo>
                    <a:pt x="34" y="47"/>
                  </a:lnTo>
                  <a:lnTo>
                    <a:pt x="43" y="0"/>
                  </a:lnTo>
                  <a:lnTo>
                    <a:pt x="113" y="9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24" name="Rectangle 50">
              <a:extLst>
                <a:ext uri="{FF2B5EF4-FFF2-40B4-BE49-F238E27FC236}">
                  <a16:creationId xmlns:a16="http://schemas.microsoft.com/office/drawing/2014/main" id="{E2AF78FF-2F6B-4970-A3C0-75A1020FC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553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 sz="1350"/>
            </a:p>
          </p:txBody>
        </p:sp>
        <p:sp>
          <p:nvSpPr>
            <p:cNvPr id="306225" name="Rectangle 51">
              <a:extLst>
                <a:ext uri="{FF2B5EF4-FFF2-40B4-BE49-F238E27FC236}">
                  <a16:creationId xmlns:a16="http://schemas.microsoft.com/office/drawing/2014/main" id="{3F567FCC-CC5D-461A-A2E7-39EE66997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89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2a</a:t>
              </a:r>
              <a:endParaRPr lang="en-US" altLang="en-US" sz="1350"/>
            </a:p>
          </p:txBody>
        </p:sp>
        <p:sp>
          <p:nvSpPr>
            <p:cNvPr id="306226" name="Rectangle 52">
              <a:extLst>
                <a:ext uri="{FF2B5EF4-FFF2-40B4-BE49-F238E27FC236}">
                  <a16:creationId xmlns:a16="http://schemas.microsoft.com/office/drawing/2014/main" id="{CC325051-0A46-4440-B368-4BEED190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233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 sz="1350"/>
            </a:p>
          </p:txBody>
        </p:sp>
        <p:sp>
          <p:nvSpPr>
            <p:cNvPr id="27699" name="Freeform 53">
              <a:extLst>
                <a:ext uri="{FF2B5EF4-FFF2-40B4-BE49-F238E27FC236}">
                  <a16:creationId xmlns:a16="http://schemas.microsoft.com/office/drawing/2014/main" id="{9463075B-6493-427A-BACC-253D0BB81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" y="2184"/>
              <a:ext cx="86" cy="34"/>
            </a:xfrm>
            <a:custGeom>
              <a:avLst/>
              <a:gdLst>
                <a:gd name="T0" fmla="*/ 3 w 86"/>
                <a:gd name="T1" fmla="*/ 0 h 34"/>
                <a:gd name="T2" fmla="*/ 0 w 86"/>
                <a:gd name="T3" fmla="*/ 20 h 34"/>
                <a:gd name="T4" fmla="*/ 83 w 86"/>
                <a:gd name="T5" fmla="*/ 34 h 34"/>
                <a:gd name="T6" fmla="*/ 86 w 86"/>
                <a:gd name="T7" fmla="*/ 13 h 34"/>
                <a:gd name="T8" fmla="*/ 3 w 8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34"/>
                <a:gd name="T17" fmla="*/ 86 w 8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34">
                  <a:moveTo>
                    <a:pt x="3" y="0"/>
                  </a:moveTo>
                  <a:lnTo>
                    <a:pt x="0" y="20"/>
                  </a:lnTo>
                  <a:lnTo>
                    <a:pt x="83" y="34"/>
                  </a:lnTo>
                  <a:lnTo>
                    <a:pt x="86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Freeform 54">
              <a:extLst>
                <a:ext uri="{FF2B5EF4-FFF2-40B4-BE49-F238E27FC236}">
                  <a16:creationId xmlns:a16="http://schemas.microsoft.com/office/drawing/2014/main" id="{B9E8098D-EE21-447E-80AB-FC72D9710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2212"/>
              <a:ext cx="86" cy="34"/>
            </a:xfrm>
            <a:custGeom>
              <a:avLst/>
              <a:gdLst>
                <a:gd name="T0" fmla="*/ 3 w 86"/>
                <a:gd name="T1" fmla="*/ 0 h 34"/>
                <a:gd name="T2" fmla="*/ 0 w 86"/>
                <a:gd name="T3" fmla="*/ 21 h 34"/>
                <a:gd name="T4" fmla="*/ 83 w 86"/>
                <a:gd name="T5" fmla="*/ 34 h 34"/>
                <a:gd name="T6" fmla="*/ 86 w 86"/>
                <a:gd name="T7" fmla="*/ 14 h 34"/>
                <a:gd name="T8" fmla="*/ 3 w 8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34"/>
                <a:gd name="T17" fmla="*/ 86 w 8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34">
                  <a:moveTo>
                    <a:pt x="3" y="0"/>
                  </a:moveTo>
                  <a:lnTo>
                    <a:pt x="0" y="21"/>
                  </a:lnTo>
                  <a:lnTo>
                    <a:pt x="83" y="34"/>
                  </a:lnTo>
                  <a:lnTo>
                    <a:pt x="86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55">
              <a:extLst>
                <a:ext uri="{FF2B5EF4-FFF2-40B4-BE49-F238E27FC236}">
                  <a16:creationId xmlns:a16="http://schemas.microsoft.com/office/drawing/2014/main" id="{2C645203-365B-4C95-A4C7-74992537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" y="2239"/>
              <a:ext cx="86" cy="36"/>
            </a:xfrm>
            <a:custGeom>
              <a:avLst/>
              <a:gdLst>
                <a:gd name="T0" fmla="*/ 3 w 86"/>
                <a:gd name="T1" fmla="*/ 0 h 36"/>
                <a:gd name="T2" fmla="*/ 0 w 86"/>
                <a:gd name="T3" fmla="*/ 22 h 36"/>
                <a:gd name="T4" fmla="*/ 83 w 86"/>
                <a:gd name="T5" fmla="*/ 36 h 36"/>
                <a:gd name="T6" fmla="*/ 86 w 86"/>
                <a:gd name="T7" fmla="*/ 15 h 36"/>
                <a:gd name="T8" fmla="*/ 3 w 8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36"/>
                <a:gd name="T17" fmla="*/ 86 w 8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36">
                  <a:moveTo>
                    <a:pt x="3" y="0"/>
                  </a:moveTo>
                  <a:lnTo>
                    <a:pt x="0" y="22"/>
                  </a:lnTo>
                  <a:lnTo>
                    <a:pt x="83" y="36"/>
                  </a:lnTo>
                  <a:lnTo>
                    <a:pt x="86" y="1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Freeform 56">
              <a:extLst>
                <a:ext uri="{FF2B5EF4-FFF2-40B4-BE49-F238E27FC236}">
                  <a16:creationId xmlns:a16="http://schemas.microsoft.com/office/drawing/2014/main" id="{05E278E7-E0A1-4B40-BDD5-5EDF9A115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2268"/>
              <a:ext cx="86" cy="35"/>
            </a:xfrm>
            <a:custGeom>
              <a:avLst/>
              <a:gdLst>
                <a:gd name="T0" fmla="*/ 3 w 86"/>
                <a:gd name="T1" fmla="*/ 0 h 35"/>
                <a:gd name="T2" fmla="*/ 0 w 86"/>
                <a:gd name="T3" fmla="*/ 20 h 35"/>
                <a:gd name="T4" fmla="*/ 83 w 86"/>
                <a:gd name="T5" fmla="*/ 35 h 35"/>
                <a:gd name="T6" fmla="*/ 86 w 86"/>
                <a:gd name="T7" fmla="*/ 14 h 35"/>
                <a:gd name="T8" fmla="*/ 3 w 86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35"/>
                <a:gd name="T17" fmla="*/ 86 w 86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35">
                  <a:moveTo>
                    <a:pt x="3" y="0"/>
                  </a:moveTo>
                  <a:lnTo>
                    <a:pt x="0" y="20"/>
                  </a:lnTo>
                  <a:lnTo>
                    <a:pt x="83" y="35"/>
                  </a:lnTo>
                  <a:lnTo>
                    <a:pt x="86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57">
              <a:extLst>
                <a:ext uri="{FF2B5EF4-FFF2-40B4-BE49-F238E27FC236}">
                  <a16:creationId xmlns:a16="http://schemas.microsoft.com/office/drawing/2014/main" id="{19FB14EB-6760-44DB-9892-30EE1BE3B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2309"/>
              <a:ext cx="90" cy="58"/>
            </a:xfrm>
            <a:custGeom>
              <a:avLst/>
              <a:gdLst>
                <a:gd name="T0" fmla="*/ 7 w 90"/>
                <a:gd name="T1" fmla="*/ 0 h 58"/>
                <a:gd name="T2" fmla="*/ 0 w 90"/>
                <a:gd name="T3" fmla="*/ 20 h 58"/>
                <a:gd name="T4" fmla="*/ 83 w 90"/>
                <a:gd name="T5" fmla="*/ 58 h 58"/>
                <a:gd name="T6" fmla="*/ 90 w 90"/>
                <a:gd name="T7" fmla="*/ 40 h 58"/>
                <a:gd name="T8" fmla="*/ 7 w 90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8"/>
                <a:gd name="T17" fmla="*/ 90 w 90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8">
                  <a:moveTo>
                    <a:pt x="7" y="0"/>
                  </a:moveTo>
                  <a:lnTo>
                    <a:pt x="0" y="20"/>
                  </a:lnTo>
                  <a:lnTo>
                    <a:pt x="83" y="58"/>
                  </a:lnTo>
                  <a:lnTo>
                    <a:pt x="90" y="4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58">
              <a:extLst>
                <a:ext uri="{FF2B5EF4-FFF2-40B4-BE49-F238E27FC236}">
                  <a16:creationId xmlns:a16="http://schemas.microsoft.com/office/drawing/2014/main" id="{4A4717B0-DCB9-4C5C-AE18-34FE00357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2388"/>
              <a:ext cx="90" cy="58"/>
            </a:xfrm>
            <a:custGeom>
              <a:avLst/>
              <a:gdLst>
                <a:gd name="T0" fmla="*/ 7 w 90"/>
                <a:gd name="T1" fmla="*/ 0 h 58"/>
                <a:gd name="T2" fmla="*/ 0 w 90"/>
                <a:gd name="T3" fmla="*/ 19 h 58"/>
                <a:gd name="T4" fmla="*/ 83 w 90"/>
                <a:gd name="T5" fmla="*/ 58 h 58"/>
                <a:gd name="T6" fmla="*/ 90 w 90"/>
                <a:gd name="T7" fmla="*/ 39 h 58"/>
                <a:gd name="T8" fmla="*/ 7 w 90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8"/>
                <a:gd name="T17" fmla="*/ 90 w 90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8">
                  <a:moveTo>
                    <a:pt x="7" y="0"/>
                  </a:moveTo>
                  <a:lnTo>
                    <a:pt x="0" y="19"/>
                  </a:lnTo>
                  <a:lnTo>
                    <a:pt x="83" y="58"/>
                  </a:lnTo>
                  <a:lnTo>
                    <a:pt x="90" y="3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Freeform 59">
              <a:extLst>
                <a:ext uri="{FF2B5EF4-FFF2-40B4-BE49-F238E27FC236}">
                  <a16:creationId xmlns:a16="http://schemas.microsoft.com/office/drawing/2014/main" id="{6D6353C0-3B0E-486C-B184-62ED5AD7D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" y="2466"/>
              <a:ext cx="90" cy="58"/>
            </a:xfrm>
            <a:custGeom>
              <a:avLst/>
              <a:gdLst>
                <a:gd name="T0" fmla="*/ 7 w 90"/>
                <a:gd name="T1" fmla="*/ 0 h 58"/>
                <a:gd name="T2" fmla="*/ 0 w 90"/>
                <a:gd name="T3" fmla="*/ 20 h 58"/>
                <a:gd name="T4" fmla="*/ 83 w 90"/>
                <a:gd name="T5" fmla="*/ 58 h 58"/>
                <a:gd name="T6" fmla="*/ 90 w 90"/>
                <a:gd name="T7" fmla="*/ 40 h 58"/>
                <a:gd name="T8" fmla="*/ 7 w 90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8"/>
                <a:gd name="T17" fmla="*/ 90 w 90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8">
                  <a:moveTo>
                    <a:pt x="7" y="0"/>
                  </a:moveTo>
                  <a:lnTo>
                    <a:pt x="0" y="20"/>
                  </a:lnTo>
                  <a:lnTo>
                    <a:pt x="83" y="58"/>
                  </a:lnTo>
                  <a:lnTo>
                    <a:pt x="90" y="4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Freeform 60">
              <a:extLst>
                <a:ext uri="{FF2B5EF4-FFF2-40B4-BE49-F238E27FC236}">
                  <a16:creationId xmlns:a16="http://schemas.microsoft.com/office/drawing/2014/main" id="{3AAB00E1-3F25-44F7-9133-FB5542C6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45"/>
              <a:ext cx="90" cy="58"/>
            </a:xfrm>
            <a:custGeom>
              <a:avLst/>
              <a:gdLst>
                <a:gd name="T0" fmla="*/ 7 w 90"/>
                <a:gd name="T1" fmla="*/ 0 h 58"/>
                <a:gd name="T2" fmla="*/ 0 w 90"/>
                <a:gd name="T3" fmla="*/ 19 h 58"/>
                <a:gd name="T4" fmla="*/ 83 w 90"/>
                <a:gd name="T5" fmla="*/ 58 h 58"/>
                <a:gd name="T6" fmla="*/ 90 w 90"/>
                <a:gd name="T7" fmla="*/ 38 h 58"/>
                <a:gd name="T8" fmla="*/ 7 w 90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8"/>
                <a:gd name="T17" fmla="*/ 90 w 90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8">
                  <a:moveTo>
                    <a:pt x="7" y="0"/>
                  </a:moveTo>
                  <a:lnTo>
                    <a:pt x="0" y="19"/>
                  </a:lnTo>
                  <a:lnTo>
                    <a:pt x="83" y="58"/>
                  </a:lnTo>
                  <a:lnTo>
                    <a:pt x="90" y="3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61">
              <a:extLst>
                <a:ext uri="{FF2B5EF4-FFF2-40B4-BE49-F238E27FC236}">
                  <a16:creationId xmlns:a16="http://schemas.microsoft.com/office/drawing/2014/main" id="{0EC88A13-43E5-41F6-9DC5-24CF840E3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23"/>
              <a:ext cx="90" cy="59"/>
            </a:xfrm>
            <a:custGeom>
              <a:avLst/>
              <a:gdLst>
                <a:gd name="T0" fmla="*/ 7 w 90"/>
                <a:gd name="T1" fmla="*/ 0 h 59"/>
                <a:gd name="T2" fmla="*/ 0 w 90"/>
                <a:gd name="T3" fmla="*/ 20 h 59"/>
                <a:gd name="T4" fmla="*/ 83 w 90"/>
                <a:gd name="T5" fmla="*/ 59 h 59"/>
                <a:gd name="T6" fmla="*/ 90 w 90"/>
                <a:gd name="T7" fmla="*/ 39 h 59"/>
                <a:gd name="T8" fmla="*/ 7 w 9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9"/>
                <a:gd name="T17" fmla="*/ 90 w 9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9">
                  <a:moveTo>
                    <a:pt x="7" y="0"/>
                  </a:moveTo>
                  <a:lnTo>
                    <a:pt x="0" y="20"/>
                  </a:lnTo>
                  <a:lnTo>
                    <a:pt x="83" y="59"/>
                  </a:lnTo>
                  <a:lnTo>
                    <a:pt x="90" y="3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62">
              <a:extLst>
                <a:ext uri="{FF2B5EF4-FFF2-40B4-BE49-F238E27FC236}">
                  <a16:creationId xmlns:a16="http://schemas.microsoft.com/office/drawing/2014/main" id="{B9D1CBC5-B5CF-407C-A3B0-6D4ECD3FC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702"/>
              <a:ext cx="90" cy="58"/>
            </a:xfrm>
            <a:custGeom>
              <a:avLst/>
              <a:gdLst>
                <a:gd name="T0" fmla="*/ 7 w 90"/>
                <a:gd name="T1" fmla="*/ 0 h 58"/>
                <a:gd name="T2" fmla="*/ 0 w 90"/>
                <a:gd name="T3" fmla="*/ 18 h 58"/>
                <a:gd name="T4" fmla="*/ 83 w 90"/>
                <a:gd name="T5" fmla="*/ 58 h 58"/>
                <a:gd name="T6" fmla="*/ 90 w 90"/>
                <a:gd name="T7" fmla="*/ 40 h 58"/>
                <a:gd name="T8" fmla="*/ 7 w 90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8"/>
                <a:gd name="T17" fmla="*/ 90 w 90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8">
                  <a:moveTo>
                    <a:pt x="7" y="0"/>
                  </a:moveTo>
                  <a:lnTo>
                    <a:pt x="0" y="18"/>
                  </a:lnTo>
                  <a:lnTo>
                    <a:pt x="83" y="58"/>
                  </a:lnTo>
                  <a:lnTo>
                    <a:pt x="90" y="4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Freeform 63">
              <a:extLst>
                <a:ext uri="{FF2B5EF4-FFF2-40B4-BE49-F238E27FC236}">
                  <a16:creationId xmlns:a16="http://schemas.microsoft.com/office/drawing/2014/main" id="{9924308E-FFAB-4DD7-BE9B-868E4A08F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" y="2780"/>
              <a:ext cx="90" cy="59"/>
            </a:xfrm>
            <a:custGeom>
              <a:avLst/>
              <a:gdLst>
                <a:gd name="T0" fmla="*/ 7 w 90"/>
                <a:gd name="T1" fmla="*/ 0 h 59"/>
                <a:gd name="T2" fmla="*/ 0 w 90"/>
                <a:gd name="T3" fmla="*/ 20 h 59"/>
                <a:gd name="T4" fmla="*/ 83 w 90"/>
                <a:gd name="T5" fmla="*/ 59 h 59"/>
                <a:gd name="T6" fmla="*/ 90 w 90"/>
                <a:gd name="T7" fmla="*/ 39 h 59"/>
                <a:gd name="T8" fmla="*/ 7 w 9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9"/>
                <a:gd name="T17" fmla="*/ 90 w 9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9">
                  <a:moveTo>
                    <a:pt x="7" y="0"/>
                  </a:moveTo>
                  <a:lnTo>
                    <a:pt x="0" y="20"/>
                  </a:lnTo>
                  <a:lnTo>
                    <a:pt x="83" y="59"/>
                  </a:lnTo>
                  <a:lnTo>
                    <a:pt x="90" y="3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Freeform 64">
              <a:extLst>
                <a:ext uri="{FF2B5EF4-FFF2-40B4-BE49-F238E27FC236}">
                  <a16:creationId xmlns:a16="http://schemas.microsoft.com/office/drawing/2014/main" id="{7A218159-AC63-4AAA-B424-44FE86449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2859"/>
              <a:ext cx="90" cy="58"/>
            </a:xfrm>
            <a:custGeom>
              <a:avLst/>
              <a:gdLst>
                <a:gd name="T0" fmla="*/ 7 w 90"/>
                <a:gd name="T1" fmla="*/ 0 h 58"/>
                <a:gd name="T2" fmla="*/ 0 w 90"/>
                <a:gd name="T3" fmla="*/ 18 h 58"/>
                <a:gd name="T4" fmla="*/ 83 w 90"/>
                <a:gd name="T5" fmla="*/ 58 h 58"/>
                <a:gd name="T6" fmla="*/ 90 w 90"/>
                <a:gd name="T7" fmla="*/ 39 h 58"/>
                <a:gd name="T8" fmla="*/ 7 w 90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8"/>
                <a:gd name="T17" fmla="*/ 90 w 90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8">
                  <a:moveTo>
                    <a:pt x="7" y="0"/>
                  </a:moveTo>
                  <a:lnTo>
                    <a:pt x="0" y="18"/>
                  </a:lnTo>
                  <a:lnTo>
                    <a:pt x="83" y="58"/>
                  </a:lnTo>
                  <a:lnTo>
                    <a:pt x="90" y="3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Freeform 65">
              <a:extLst>
                <a:ext uri="{FF2B5EF4-FFF2-40B4-BE49-F238E27FC236}">
                  <a16:creationId xmlns:a16="http://schemas.microsoft.com/office/drawing/2014/main" id="{D4A1BE2C-4F3F-410A-93B5-FFF6EE086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941"/>
              <a:ext cx="94" cy="64"/>
            </a:xfrm>
            <a:custGeom>
              <a:avLst/>
              <a:gdLst>
                <a:gd name="T0" fmla="*/ 11 w 94"/>
                <a:gd name="T1" fmla="*/ 0 h 64"/>
                <a:gd name="T2" fmla="*/ 0 w 94"/>
                <a:gd name="T3" fmla="*/ 18 h 64"/>
                <a:gd name="T4" fmla="*/ 83 w 94"/>
                <a:gd name="T5" fmla="*/ 64 h 64"/>
                <a:gd name="T6" fmla="*/ 94 w 94"/>
                <a:gd name="T7" fmla="*/ 46 h 64"/>
                <a:gd name="T8" fmla="*/ 11 w 94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4"/>
                <a:gd name="T17" fmla="*/ 94 w 94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4">
                  <a:moveTo>
                    <a:pt x="11" y="0"/>
                  </a:moveTo>
                  <a:lnTo>
                    <a:pt x="0" y="18"/>
                  </a:lnTo>
                  <a:lnTo>
                    <a:pt x="83" y="64"/>
                  </a:lnTo>
                  <a:lnTo>
                    <a:pt x="94" y="4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Freeform 66">
              <a:extLst>
                <a:ext uri="{FF2B5EF4-FFF2-40B4-BE49-F238E27FC236}">
                  <a16:creationId xmlns:a16="http://schemas.microsoft.com/office/drawing/2014/main" id="{38FCF274-5168-4B11-9E90-DAEB23E94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" y="3034"/>
              <a:ext cx="94" cy="65"/>
            </a:xfrm>
            <a:custGeom>
              <a:avLst/>
              <a:gdLst>
                <a:gd name="T0" fmla="*/ 11 w 94"/>
                <a:gd name="T1" fmla="*/ 0 h 65"/>
                <a:gd name="T2" fmla="*/ 0 w 94"/>
                <a:gd name="T3" fmla="*/ 19 h 65"/>
                <a:gd name="T4" fmla="*/ 83 w 94"/>
                <a:gd name="T5" fmla="*/ 65 h 65"/>
                <a:gd name="T6" fmla="*/ 94 w 94"/>
                <a:gd name="T7" fmla="*/ 46 h 65"/>
                <a:gd name="T8" fmla="*/ 11 w 94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5"/>
                <a:gd name="T17" fmla="*/ 94 w 9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5">
                  <a:moveTo>
                    <a:pt x="11" y="0"/>
                  </a:moveTo>
                  <a:lnTo>
                    <a:pt x="0" y="19"/>
                  </a:lnTo>
                  <a:lnTo>
                    <a:pt x="83" y="65"/>
                  </a:lnTo>
                  <a:lnTo>
                    <a:pt x="94" y="4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Freeform 67">
              <a:extLst>
                <a:ext uri="{FF2B5EF4-FFF2-40B4-BE49-F238E27FC236}">
                  <a16:creationId xmlns:a16="http://schemas.microsoft.com/office/drawing/2014/main" id="{156948CF-1FCA-4160-A7A5-5B91A6673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" y="3128"/>
              <a:ext cx="94" cy="64"/>
            </a:xfrm>
            <a:custGeom>
              <a:avLst/>
              <a:gdLst>
                <a:gd name="T0" fmla="*/ 11 w 94"/>
                <a:gd name="T1" fmla="*/ 0 h 64"/>
                <a:gd name="T2" fmla="*/ 0 w 94"/>
                <a:gd name="T3" fmla="*/ 18 h 64"/>
                <a:gd name="T4" fmla="*/ 83 w 94"/>
                <a:gd name="T5" fmla="*/ 64 h 64"/>
                <a:gd name="T6" fmla="*/ 94 w 94"/>
                <a:gd name="T7" fmla="*/ 47 h 64"/>
                <a:gd name="T8" fmla="*/ 11 w 94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4"/>
                <a:gd name="T17" fmla="*/ 94 w 94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4">
                  <a:moveTo>
                    <a:pt x="11" y="0"/>
                  </a:moveTo>
                  <a:lnTo>
                    <a:pt x="0" y="18"/>
                  </a:lnTo>
                  <a:lnTo>
                    <a:pt x="83" y="64"/>
                  </a:lnTo>
                  <a:lnTo>
                    <a:pt x="94" y="4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Freeform 68">
              <a:extLst>
                <a:ext uri="{FF2B5EF4-FFF2-40B4-BE49-F238E27FC236}">
                  <a16:creationId xmlns:a16="http://schemas.microsoft.com/office/drawing/2014/main" id="{224DD0E8-C298-4895-8588-E14316A76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3158"/>
              <a:ext cx="112" cy="90"/>
            </a:xfrm>
            <a:custGeom>
              <a:avLst/>
              <a:gdLst>
                <a:gd name="T0" fmla="*/ 0 w 112"/>
                <a:gd name="T1" fmla="*/ 78 h 90"/>
                <a:gd name="T2" fmla="*/ 34 w 112"/>
                <a:gd name="T3" fmla="*/ 46 h 90"/>
                <a:gd name="T4" fmla="*/ 42 w 112"/>
                <a:gd name="T5" fmla="*/ 0 h 90"/>
                <a:gd name="T6" fmla="*/ 112 w 112"/>
                <a:gd name="T7" fmla="*/ 90 h 90"/>
                <a:gd name="T8" fmla="*/ 0 w 112"/>
                <a:gd name="T9" fmla="*/ 78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90"/>
                <a:gd name="T17" fmla="*/ 112 w 112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90">
                  <a:moveTo>
                    <a:pt x="0" y="78"/>
                  </a:moveTo>
                  <a:lnTo>
                    <a:pt x="34" y="46"/>
                  </a:lnTo>
                  <a:lnTo>
                    <a:pt x="42" y="0"/>
                  </a:lnTo>
                  <a:lnTo>
                    <a:pt x="112" y="9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Freeform 69">
              <a:extLst>
                <a:ext uri="{FF2B5EF4-FFF2-40B4-BE49-F238E27FC236}">
                  <a16:creationId xmlns:a16="http://schemas.microsoft.com/office/drawing/2014/main" id="{6DFC455B-B5AA-4066-9332-ADEE62F0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" y="1694"/>
              <a:ext cx="512" cy="1364"/>
            </a:xfrm>
            <a:custGeom>
              <a:avLst/>
              <a:gdLst>
                <a:gd name="T0" fmla="*/ 363 w 512"/>
                <a:gd name="T1" fmla="*/ 1364 h 1364"/>
                <a:gd name="T2" fmla="*/ 0 w 512"/>
                <a:gd name="T3" fmla="*/ 1132 h 1364"/>
                <a:gd name="T4" fmla="*/ 134 w 512"/>
                <a:gd name="T5" fmla="*/ 320 h 1364"/>
                <a:gd name="T6" fmla="*/ 512 w 512"/>
                <a:gd name="T7" fmla="*/ 0 h 13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2"/>
                <a:gd name="T13" fmla="*/ 0 h 1364"/>
                <a:gd name="T14" fmla="*/ 512 w 512"/>
                <a:gd name="T15" fmla="*/ 1364 h 13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2" h="1364">
                  <a:moveTo>
                    <a:pt x="363" y="1364"/>
                  </a:moveTo>
                  <a:lnTo>
                    <a:pt x="0" y="1132"/>
                  </a:lnTo>
                  <a:lnTo>
                    <a:pt x="134" y="320"/>
                  </a:lnTo>
                  <a:lnTo>
                    <a:pt x="512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Freeform 70">
              <a:extLst>
                <a:ext uri="{FF2B5EF4-FFF2-40B4-BE49-F238E27FC236}">
                  <a16:creationId xmlns:a16="http://schemas.microsoft.com/office/drawing/2014/main" id="{C4B387A7-3D67-4020-B494-9D95F03CA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1645"/>
              <a:ext cx="108" cy="102"/>
            </a:xfrm>
            <a:custGeom>
              <a:avLst/>
              <a:gdLst>
                <a:gd name="T0" fmla="*/ 56 w 108"/>
                <a:gd name="T1" fmla="*/ 102 h 102"/>
                <a:gd name="T2" fmla="*/ 39 w 108"/>
                <a:gd name="T3" fmla="*/ 58 h 102"/>
                <a:gd name="T4" fmla="*/ 0 w 108"/>
                <a:gd name="T5" fmla="*/ 33 h 102"/>
                <a:gd name="T6" fmla="*/ 108 w 108"/>
                <a:gd name="T7" fmla="*/ 0 h 102"/>
                <a:gd name="T8" fmla="*/ 56 w 108"/>
                <a:gd name="T9" fmla="*/ 10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02"/>
                <a:gd name="T17" fmla="*/ 108 w 10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02">
                  <a:moveTo>
                    <a:pt x="56" y="102"/>
                  </a:moveTo>
                  <a:lnTo>
                    <a:pt x="39" y="58"/>
                  </a:lnTo>
                  <a:lnTo>
                    <a:pt x="0" y="33"/>
                  </a:lnTo>
                  <a:lnTo>
                    <a:pt x="108" y="0"/>
                  </a:lnTo>
                  <a:lnTo>
                    <a:pt x="56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245" name="Rectangle 71">
              <a:extLst>
                <a:ext uri="{FF2B5EF4-FFF2-40B4-BE49-F238E27FC236}">
                  <a16:creationId xmlns:a16="http://schemas.microsoft.com/office/drawing/2014/main" id="{2FD6D7E9-A257-49E8-B1BA-190F53B5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373"/>
              <a:ext cx="7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 sz="1350"/>
            </a:p>
          </p:txBody>
        </p:sp>
        <p:sp>
          <p:nvSpPr>
            <p:cNvPr id="306246" name="Rectangle 72">
              <a:extLst>
                <a:ext uri="{FF2B5EF4-FFF2-40B4-BE49-F238E27FC236}">
                  <a16:creationId xmlns:a16="http://schemas.microsoft.com/office/drawing/2014/main" id="{972FFC29-4DEA-4DA3-B25E-4C6EA868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657"/>
              <a:ext cx="14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</a:rPr>
                <a:t>2b</a:t>
              </a:r>
              <a:endParaRPr lang="en-US" altLang="en-US" sz="135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FBB3C65-0A74-40C6-9ED3-95D2EF68FA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04.04.02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760B0757-4DA1-4AED-9A56-60BDABAA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432988D7-1BF5-4EB3-9C2E-C2938B44DB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Multicast Routing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957467F-872C-46F8-99CA-9AAF16810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9200" y="92075"/>
            <a:ext cx="5511800" cy="765175"/>
          </a:xfrm>
        </p:spPr>
        <p:txBody>
          <a:bodyPr/>
          <a:lstStyle/>
          <a:p>
            <a:r>
              <a:rPr lang="en-US" altLang="en-US"/>
              <a:t>Multicasting</a:t>
            </a:r>
          </a:p>
        </p:txBody>
      </p:sp>
      <p:grpSp>
        <p:nvGrpSpPr>
          <p:cNvPr id="19458" name="Group 198">
            <a:extLst>
              <a:ext uri="{FF2B5EF4-FFF2-40B4-BE49-F238E27FC236}">
                <a16:creationId xmlns:a16="http://schemas.microsoft.com/office/drawing/2014/main" id="{2776911F-8FE8-4967-B735-3AC6F839BF8B}"/>
              </a:ext>
            </a:extLst>
          </p:cNvPr>
          <p:cNvGrpSpPr>
            <a:grpSpLocks/>
          </p:cNvGrpSpPr>
          <p:nvPr/>
        </p:nvGrpSpPr>
        <p:grpSpPr bwMode="auto">
          <a:xfrm>
            <a:off x="3659188" y="892175"/>
            <a:ext cx="4244975" cy="2998788"/>
            <a:chOff x="1011" y="966"/>
            <a:chExt cx="3715" cy="2689"/>
          </a:xfrm>
        </p:grpSpPr>
        <p:sp>
          <p:nvSpPr>
            <p:cNvPr id="19463" name="Oval 101">
              <a:extLst>
                <a:ext uri="{FF2B5EF4-FFF2-40B4-BE49-F238E27FC236}">
                  <a16:creationId xmlns:a16="http://schemas.microsoft.com/office/drawing/2014/main" id="{E735FF31-EE88-407A-ACD9-B05BC40F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2823"/>
              <a:ext cx="201" cy="228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4" name="Oval 103">
              <a:extLst>
                <a:ext uri="{FF2B5EF4-FFF2-40B4-BE49-F238E27FC236}">
                  <a16:creationId xmlns:a16="http://schemas.microsoft.com/office/drawing/2014/main" id="{503F8AAF-2443-481D-B8F1-400AFAD5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2207"/>
              <a:ext cx="201" cy="229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5" name="Oval 104">
              <a:extLst>
                <a:ext uri="{FF2B5EF4-FFF2-40B4-BE49-F238E27FC236}">
                  <a16:creationId xmlns:a16="http://schemas.microsoft.com/office/drawing/2014/main" id="{35F6FA0F-3EC3-4C7E-AE0F-A16829538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1726"/>
              <a:ext cx="201" cy="230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6" name="Oval 105">
              <a:extLst>
                <a:ext uri="{FF2B5EF4-FFF2-40B4-BE49-F238E27FC236}">
                  <a16:creationId xmlns:a16="http://schemas.microsoft.com/office/drawing/2014/main" id="{8B4F884F-19F7-488F-8776-6FF5EC0DE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460"/>
              <a:ext cx="202" cy="228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7" name="Oval 106">
              <a:extLst>
                <a:ext uri="{FF2B5EF4-FFF2-40B4-BE49-F238E27FC236}">
                  <a16:creationId xmlns:a16="http://schemas.microsoft.com/office/drawing/2014/main" id="{177232E9-0FB8-4105-A0CB-05463AEA0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1967"/>
              <a:ext cx="202" cy="229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8" name="Oval 107">
              <a:extLst>
                <a:ext uri="{FF2B5EF4-FFF2-40B4-BE49-F238E27FC236}">
                  <a16:creationId xmlns:a16="http://schemas.microsoft.com/office/drawing/2014/main" id="{22C0CA2E-A590-41B0-90F3-8A267701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3096"/>
              <a:ext cx="201" cy="229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9" name="Oval 108">
              <a:extLst>
                <a:ext uri="{FF2B5EF4-FFF2-40B4-BE49-F238E27FC236}">
                  <a16:creationId xmlns:a16="http://schemas.microsoft.com/office/drawing/2014/main" id="{EEC55B15-28DC-4961-847C-37D7D05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889"/>
              <a:ext cx="201" cy="228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669" name="Line 109">
              <a:extLst>
                <a:ext uri="{FF2B5EF4-FFF2-40B4-BE49-F238E27FC236}">
                  <a16:creationId xmlns:a16="http://schemas.microsoft.com/office/drawing/2014/main" id="{B1FEACBC-351E-41FD-9F09-FD5D72665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7" y="1685"/>
              <a:ext cx="76" cy="51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90670" name="Line 110">
              <a:extLst>
                <a:ext uri="{FF2B5EF4-FFF2-40B4-BE49-F238E27FC236}">
                  <a16:creationId xmlns:a16="http://schemas.microsoft.com/office/drawing/2014/main" id="{CA8A4A6C-3449-4447-8F6C-A9707B84A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5" y="1911"/>
              <a:ext cx="767" cy="367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90671" name="Line 111">
              <a:extLst>
                <a:ext uri="{FF2B5EF4-FFF2-40B4-BE49-F238E27FC236}">
                  <a16:creationId xmlns:a16="http://schemas.microsoft.com/office/drawing/2014/main" id="{1F3CC961-DFCF-4064-9123-0B9F46C39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" y="1833"/>
              <a:ext cx="1046" cy="22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473" name="Line 112">
              <a:extLst>
                <a:ext uri="{FF2B5EF4-FFF2-40B4-BE49-F238E27FC236}">
                  <a16:creationId xmlns:a16="http://schemas.microsoft.com/office/drawing/2014/main" id="{5A09B245-13D9-4674-8711-9F79E139B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2419"/>
              <a:ext cx="395" cy="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13">
              <a:extLst>
                <a:ext uri="{FF2B5EF4-FFF2-40B4-BE49-F238E27FC236}">
                  <a16:creationId xmlns:a16="http://schemas.microsoft.com/office/drawing/2014/main" id="{3ABA86E4-3BFA-480F-9AE1-6BC5B3FF7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" y="2993"/>
              <a:ext cx="495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14">
              <a:extLst>
                <a:ext uri="{FF2B5EF4-FFF2-40B4-BE49-F238E27FC236}">
                  <a16:creationId xmlns:a16="http://schemas.microsoft.com/office/drawing/2014/main" id="{0E3F6538-8BE7-4325-BF87-8A9D0B234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" y="2940"/>
              <a:ext cx="768" cy="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Oval 115">
              <a:extLst>
                <a:ext uri="{FF2B5EF4-FFF2-40B4-BE49-F238E27FC236}">
                  <a16:creationId xmlns:a16="http://schemas.microsoft.com/office/drawing/2014/main" id="{6EAA4E8E-9611-4BAB-A500-ECEAC25FB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233"/>
              <a:ext cx="202" cy="228"/>
            </a:xfrm>
            <a:prstGeom prst="ellipse">
              <a:avLst/>
            </a:prstGeom>
            <a:solidFill>
              <a:srgbClr val="FF99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676" name="Line 116">
              <a:extLst>
                <a:ext uri="{FF2B5EF4-FFF2-40B4-BE49-F238E27FC236}">
                  <a16:creationId xmlns:a16="http://schemas.microsoft.com/office/drawing/2014/main" id="{4AFDFB68-2999-4594-AF56-02E3A32AF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1402"/>
              <a:ext cx="675" cy="35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478" name="Rectangle 117">
              <a:extLst>
                <a:ext uri="{FF2B5EF4-FFF2-40B4-BE49-F238E27FC236}">
                  <a16:creationId xmlns:a16="http://schemas.microsoft.com/office/drawing/2014/main" id="{FF93F3BB-8BD1-4280-8D65-A5447E8DE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421"/>
              <a:ext cx="121" cy="12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9" name="Line 118">
              <a:extLst>
                <a:ext uri="{FF2B5EF4-FFF2-40B4-BE49-F238E27FC236}">
                  <a16:creationId xmlns:a16="http://schemas.microsoft.com/office/drawing/2014/main" id="{BF83F613-1D66-4470-8592-65B3A4602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7" y="2365"/>
              <a:ext cx="515" cy="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119">
              <a:extLst>
                <a:ext uri="{FF2B5EF4-FFF2-40B4-BE49-F238E27FC236}">
                  <a16:creationId xmlns:a16="http://schemas.microsoft.com/office/drawing/2014/main" id="{48DD9191-931E-42B9-B5F6-A6DE0AD14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64"/>
              <a:ext cx="845" cy="2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120">
              <a:extLst>
                <a:ext uri="{FF2B5EF4-FFF2-40B4-BE49-F238E27FC236}">
                  <a16:creationId xmlns:a16="http://schemas.microsoft.com/office/drawing/2014/main" id="{610751CC-1837-406A-A694-DE816D361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5" y="2436"/>
              <a:ext cx="96" cy="6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121">
              <a:extLst>
                <a:ext uri="{FF2B5EF4-FFF2-40B4-BE49-F238E27FC236}">
                  <a16:creationId xmlns:a16="http://schemas.microsoft.com/office/drawing/2014/main" id="{4C5ED50C-EC97-4E7D-987E-E24707FF0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946"/>
              <a:ext cx="465" cy="9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122">
              <a:extLst>
                <a:ext uri="{FF2B5EF4-FFF2-40B4-BE49-F238E27FC236}">
                  <a16:creationId xmlns:a16="http://schemas.microsoft.com/office/drawing/2014/main" id="{844BCFAB-CFAB-4219-84E9-E68598FD5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1455"/>
              <a:ext cx="335" cy="5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123">
              <a:extLst>
                <a:ext uri="{FF2B5EF4-FFF2-40B4-BE49-F238E27FC236}">
                  <a16:creationId xmlns:a16="http://schemas.microsoft.com/office/drawing/2014/main" id="{DF427B24-B679-4E54-B929-6A872D4B5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4" y="1293"/>
              <a:ext cx="1765" cy="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Rectangle 124">
              <a:extLst>
                <a:ext uri="{FF2B5EF4-FFF2-40B4-BE49-F238E27FC236}">
                  <a16:creationId xmlns:a16="http://schemas.microsoft.com/office/drawing/2014/main" id="{94169849-76D7-40AC-91C2-36591CE4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149"/>
              <a:ext cx="121" cy="12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6" name="Rectangle 125">
              <a:extLst>
                <a:ext uri="{FF2B5EF4-FFF2-40B4-BE49-F238E27FC236}">
                  <a16:creationId xmlns:a16="http://schemas.microsoft.com/office/drawing/2014/main" id="{EAC77382-5D34-4CB5-9CCE-CE4F61FF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999"/>
              <a:ext cx="122" cy="12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7" name="Rectangle 126">
              <a:extLst>
                <a:ext uri="{FF2B5EF4-FFF2-40B4-BE49-F238E27FC236}">
                  <a16:creationId xmlns:a16="http://schemas.microsoft.com/office/drawing/2014/main" id="{BB952764-75F2-4C69-97E8-4F906FC5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1900"/>
              <a:ext cx="122" cy="12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8" name="Rectangle 127">
              <a:extLst>
                <a:ext uri="{FF2B5EF4-FFF2-40B4-BE49-F238E27FC236}">
                  <a16:creationId xmlns:a16="http://schemas.microsoft.com/office/drawing/2014/main" id="{1379FCDF-7FE8-4E41-9713-DFB643838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230"/>
              <a:ext cx="122" cy="12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9" name="Rectangle 128">
              <a:extLst>
                <a:ext uri="{FF2B5EF4-FFF2-40B4-BE49-F238E27FC236}">
                  <a16:creationId xmlns:a16="http://schemas.microsoft.com/office/drawing/2014/main" id="{517A45DC-7BAF-4251-9A03-055297975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382"/>
              <a:ext cx="121" cy="1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0" name="Line 129">
              <a:extLst>
                <a:ext uri="{FF2B5EF4-FFF2-40B4-BE49-F238E27FC236}">
                  <a16:creationId xmlns:a16="http://schemas.microsoft.com/office/drawing/2014/main" id="{255A727A-3817-481D-A402-ECBE63ACB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3287"/>
              <a:ext cx="194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690" name="Line 130">
              <a:extLst>
                <a:ext uri="{FF2B5EF4-FFF2-40B4-BE49-F238E27FC236}">
                  <a16:creationId xmlns:a16="http://schemas.microsoft.com/office/drawing/2014/main" id="{D3119600-3853-4D0C-AEB4-C1F21805D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275"/>
              <a:ext cx="74" cy="19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90691" name="Line 131">
              <a:extLst>
                <a:ext uri="{FF2B5EF4-FFF2-40B4-BE49-F238E27FC236}">
                  <a16:creationId xmlns:a16="http://schemas.microsoft.com/office/drawing/2014/main" id="{2FB9065C-AC57-46B2-AB6B-C8CB22473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7" y="1125"/>
              <a:ext cx="103" cy="15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90692" name="Line 132">
              <a:extLst>
                <a:ext uri="{FF2B5EF4-FFF2-40B4-BE49-F238E27FC236}">
                  <a16:creationId xmlns:a16="http://schemas.microsoft.com/office/drawing/2014/main" id="{8DAF90AA-2AD9-456F-B6C9-91B5DF43F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5" y="1945"/>
              <a:ext cx="265" cy="7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90693" name="Line 133">
              <a:extLst>
                <a:ext uri="{FF2B5EF4-FFF2-40B4-BE49-F238E27FC236}">
                  <a16:creationId xmlns:a16="http://schemas.microsoft.com/office/drawing/2014/main" id="{5A923633-8932-42A7-BC80-75750C837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3" y="2165"/>
              <a:ext cx="306" cy="14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90694" name="Rectangle 134">
              <a:extLst>
                <a:ext uri="{FF2B5EF4-FFF2-40B4-BE49-F238E27FC236}">
                  <a16:creationId xmlns:a16="http://schemas.microsoft.com/office/drawing/2014/main" id="{688AFFB9-7877-401E-BCEF-E64F8433D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207"/>
              <a:ext cx="1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695" name="Rectangle 135">
              <a:extLst>
                <a:ext uri="{FF2B5EF4-FFF2-40B4-BE49-F238E27FC236}">
                  <a16:creationId xmlns:a16="http://schemas.microsoft.com/office/drawing/2014/main" id="{9FE16630-1945-487D-B564-26E530B6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966"/>
              <a:ext cx="2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696" name="Rectangle 136">
              <a:extLst>
                <a:ext uri="{FF2B5EF4-FFF2-40B4-BE49-F238E27FC236}">
                  <a16:creationId xmlns:a16="http://schemas.microsoft.com/office/drawing/2014/main" id="{C9CD3570-E88A-41A0-A4EB-58A137825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975"/>
              <a:ext cx="20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697" name="Rectangle 137">
              <a:extLst>
                <a:ext uri="{FF2B5EF4-FFF2-40B4-BE49-F238E27FC236}">
                  <a16:creationId xmlns:a16="http://schemas.microsoft.com/office/drawing/2014/main" id="{94C663B3-0671-4A01-99A0-390D8FC1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1857"/>
              <a:ext cx="2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698" name="Rectangle 138">
              <a:extLst>
                <a:ext uri="{FF2B5EF4-FFF2-40B4-BE49-F238E27FC236}">
                  <a16:creationId xmlns:a16="http://schemas.microsoft.com/office/drawing/2014/main" id="{DC5BA058-8740-4070-B1B2-394147C92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2227"/>
              <a:ext cx="20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699" name="Rectangle 139">
              <a:extLst>
                <a:ext uri="{FF2B5EF4-FFF2-40B4-BE49-F238E27FC236}">
                  <a16:creationId xmlns:a16="http://schemas.microsoft.com/office/drawing/2014/main" id="{1CF6DFB0-EAFC-4862-8FFB-6EEA0305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3359"/>
              <a:ext cx="2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01" name="Rectangle 140">
              <a:extLst>
                <a:ext uri="{FF2B5EF4-FFF2-40B4-BE49-F238E27FC236}">
                  <a16:creationId xmlns:a16="http://schemas.microsoft.com/office/drawing/2014/main" id="{3A4DE885-D7BF-4F34-A389-4529F4F8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2179"/>
              <a:ext cx="27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01" name="Rectangle 141">
              <a:extLst>
                <a:ext uri="{FF2B5EF4-FFF2-40B4-BE49-F238E27FC236}">
                  <a16:creationId xmlns:a16="http://schemas.microsoft.com/office/drawing/2014/main" id="{11E09055-09F8-478F-AA0C-B69232F42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237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02" name="Rectangle 142">
              <a:extLst>
                <a:ext uri="{FF2B5EF4-FFF2-40B4-BE49-F238E27FC236}">
                  <a16:creationId xmlns:a16="http://schemas.microsoft.com/office/drawing/2014/main" id="{19714EA7-300E-4B9D-A85B-C4DB553C3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1486"/>
              <a:ext cx="8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04" name="Rectangle 143">
              <a:extLst>
                <a:ext uri="{FF2B5EF4-FFF2-40B4-BE49-F238E27FC236}">
                  <a16:creationId xmlns:a16="http://schemas.microsoft.com/office/drawing/2014/main" id="{2AC7F82C-981C-4E3A-BFD0-801D0AB7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3081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04" name="Rectangle 144">
              <a:extLst>
                <a:ext uri="{FF2B5EF4-FFF2-40B4-BE49-F238E27FC236}">
                  <a16:creationId xmlns:a16="http://schemas.microsoft.com/office/drawing/2014/main" id="{47E084F5-2086-41B8-8F8B-ACD9E485C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138"/>
              <a:ext cx="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05" name="Rectangle 145">
              <a:extLst>
                <a:ext uri="{FF2B5EF4-FFF2-40B4-BE49-F238E27FC236}">
                  <a16:creationId xmlns:a16="http://schemas.microsoft.com/office/drawing/2014/main" id="{A3669CF8-A80F-4E94-814D-409F69420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2838"/>
              <a:ext cx="8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06" name="Rectangle 146">
              <a:extLst>
                <a:ext uri="{FF2B5EF4-FFF2-40B4-BE49-F238E27FC236}">
                  <a16:creationId xmlns:a16="http://schemas.microsoft.com/office/drawing/2014/main" id="{CA55370B-5048-4227-8CFC-86B1B79D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767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08" name="Rectangle 147">
              <a:extLst>
                <a:ext uri="{FF2B5EF4-FFF2-40B4-BE49-F238E27FC236}">
                  <a16:creationId xmlns:a16="http://schemas.microsoft.com/office/drawing/2014/main" id="{2D08F997-8596-4FF3-8723-6C523D34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870"/>
              <a:ext cx="2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08" name="Rectangle 148">
              <a:extLst>
                <a:ext uri="{FF2B5EF4-FFF2-40B4-BE49-F238E27FC236}">
                  <a16:creationId xmlns:a16="http://schemas.microsoft.com/office/drawing/2014/main" id="{3783A7C8-5F38-4CB0-845A-CED55C755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928"/>
              <a:ext cx="8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10" name="Rectangle 149">
              <a:extLst>
                <a:ext uri="{FF2B5EF4-FFF2-40B4-BE49-F238E27FC236}">
                  <a16:creationId xmlns:a16="http://schemas.microsoft.com/office/drawing/2014/main" id="{52EC214E-32A2-4D61-8AF1-97B06F6A6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1207"/>
              <a:ext cx="2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10" name="Rectangle 150">
              <a:extLst>
                <a:ext uri="{FF2B5EF4-FFF2-40B4-BE49-F238E27FC236}">
                  <a16:creationId xmlns:a16="http://schemas.microsoft.com/office/drawing/2014/main" id="{7EB38B43-55D3-4CE7-8FE5-91693839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266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1" name="Rectangle 151">
              <a:extLst>
                <a:ext uri="{FF2B5EF4-FFF2-40B4-BE49-F238E27FC236}">
                  <a16:creationId xmlns:a16="http://schemas.microsoft.com/office/drawing/2014/main" id="{5CE2007B-0D48-4166-AA24-97B2E526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997"/>
              <a:ext cx="8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2" name="Rectangle 152">
              <a:extLst>
                <a:ext uri="{FF2B5EF4-FFF2-40B4-BE49-F238E27FC236}">
                  <a16:creationId xmlns:a16="http://schemas.microsoft.com/office/drawing/2014/main" id="{079A52B8-8BC5-4B2E-B8BC-C8752C61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223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3" name="Rectangle 153">
              <a:extLst>
                <a:ext uri="{FF2B5EF4-FFF2-40B4-BE49-F238E27FC236}">
                  <a16:creationId xmlns:a16="http://schemas.microsoft.com/office/drawing/2014/main" id="{F4DD03A7-B279-4A97-92E7-F6C36E2A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2061"/>
              <a:ext cx="7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4" name="Rectangle 154">
              <a:extLst>
                <a:ext uri="{FF2B5EF4-FFF2-40B4-BE49-F238E27FC236}">
                  <a16:creationId xmlns:a16="http://schemas.microsoft.com/office/drawing/2014/main" id="{C58B74C0-303C-4423-9FEC-35A487D6D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27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5" name="Rectangle 155">
              <a:extLst>
                <a:ext uri="{FF2B5EF4-FFF2-40B4-BE49-F238E27FC236}">
                  <a16:creationId xmlns:a16="http://schemas.microsoft.com/office/drawing/2014/main" id="{D1EC8D0B-0F41-4A56-A86F-8CB2A9A6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249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6" name="Rectangle 156">
              <a:extLst>
                <a:ext uri="{FF2B5EF4-FFF2-40B4-BE49-F238E27FC236}">
                  <a16:creationId xmlns:a16="http://schemas.microsoft.com/office/drawing/2014/main" id="{694D42DC-04FB-4E1A-841B-C4855DA6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48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7" name="Rectangle 157">
              <a:extLst>
                <a:ext uri="{FF2B5EF4-FFF2-40B4-BE49-F238E27FC236}">
                  <a16:creationId xmlns:a16="http://schemas.microsoft.com/office/drawing/2014/main" id="{FDECBF8F-B6F3-4B4C-871C-D472B8A5C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71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8" name="Rectangle 158">
              <a:extLst>
                <a:ext uri="{FF2B5EF4-FFF2-40B4-BE49-F238E27FC236}">
                  <a16:creationId xmlns:a16="http://schemas.microsoft.com/office/drawing/2014/main" id="{DAD122BF-663C-4889-B35E-AB16B1CE2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39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19" name="Rectangle 159">
              <a:extLst>
                <a:ext uri="{FF2B5EF4-FFF2-40B4-BE49-F238E27FC236}">
                  <a16:creationId xmlns:a16="http://schemas.microsoft.com/office/drawing/2014/main" id="{55F7F39E-A21C-4EFD-9FF3-8DBE38720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131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21" name="Rectangle 160">
              <a:extLst>
                <a:ext uri="{FF2B5EF4-FFF2-40B4-BE49-F238E27FC236}">
                  <a16:creationId xmlns:a16="http://schemas.microsoft.com/office/drawing/2014/main" id="{BF45297E-C9D5-4F16-9D96-5CE1648F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522"/>
              <a:ext cx="26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21" name="Rectangle 161">
              <a:extLst>
                <a:ext uri="{FF2B5EF4-FFF2-40B4-BE49-F238E27FC236}">
                  <a16:creationId xmlns:a16="http://schemas.microsoft.com/office/drawing/2014/main" id="{EE0DB141-C342-4756-B886-82C0AC03B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158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22" name="Rectangle 162">
              <a:extLst>
                <a:ext uri="{FF2B5EF4-FFF2-40B4-BE49-F238E27FC236}">
                  <a16:creationId xmlns:a16="http://schemas.microsoft.com/office/drawing/2014/main" id="{97D9D284-46BA-49A6-8439-DDFBAE191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651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23" name="Rectangle 163">
              <a:extLst>
                <a:ext uri="{FF2B5EF4-FFF2-40B4-BE49-F238E27FC236}">
                  <a16:creationId xmlns:a16="http://schemas.microsoft.com/office/drawing/2014/main" id="{91CA56F5-02F6-4E33-A2BC-85841A1D4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58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24" name="Rectangle 164">
              <a:extLst>
                <a:ext uri="{FF2B5EF4-FFF2-40B4-BE49-F238E27FC236}">
                  <a16:creationId xmlns:a16="http://schemas.microsoft.com/office/drawing/2014/main" id="{7C4D689C-98C4-4639-A2EC-20D6A4C73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87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25" name="Rectangle 165">
              <a:extLst>
                <a:ext uri="{FF2B5EF4-FFF2-40B4-BE49-F238E27FC236}">
                  <a16:creationId xmlns:a16="http://schemas.microsoft.com/office/drawing/2014/main" id="{F201A31F-8D68-484D-A368-70CCD184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02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26" name="Rectangle 166">
              <a:extLst>
                <a:ext uri="{FF2B5EF4-FFF2-40B4-BE49-F238E27FC236}">
                  <a16:creationId xmlns:a16="http://schemas.microsoft.com/office/drawing/2014/main" id="{39C4348A-2913-433F-A420-6CFE830B1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82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28" name="Rectangle 167">
              <a:extLst>
                <a:ext uri="{FF2B5EF4-FFF2-40B4-BE49-F238E27FC236}">
                  <a16:creationId xmlns:a16="http://schemas.microsoft.com/office/drawing/2014/main" id="{229D07FA-9738-4B81-ABB2-43442D1C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884"/>
              <a:ext cx="26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28" name="Rectangle 168">
              <a:extLst>
                <a:ext uri="{FF2B5EF4-FFF2-40B4-BE49-F238E27FC236}">
                  <a16:creationId xmlns:a16="http://schemas.microsoft.com/office/drawing/2014/main" id="{1107D557-5044-4C91-AE20-601DEAA32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94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30" name="Rectangle 169">
              <a:extLst>
                <a:ext uri="{FF2B5EF4-FFF2-40B4-BE49-F238E27FC236}">
                  <a16:creationId xmlns:a16="http://schemas.microsoft.com/office/drawing/2014/main" id="{1C82F083-DD7D-4F00-A57F-B048DC3D7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934"/>
              <a:ext cx="26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30" name="Rectangle 170">
              <a:extLst>
                <a:ext uri="{FF2B5EF4-FFF2-40B4-BE49-F238E27FC236}">
                  <a16:creationId xmlns:a16="http://schemas.microsoft.com/office/drawing/2014/main" id="{18222859-1372-4B35-A9DB-6CA883DE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99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32" name="Rectangle 171">
              <a:extLst>
                <a:ext uri="{FF2B5EF4-FFF2-40B4-BE49-F238E27FC236}">
                  <a16:creationId xmlns:a16="http://schemas.microsoft.com/office/drawing/2014/main" id="{137D10B8-CD28-4E5D-BD36-010461793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254"/>
              <a:ext cx="26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32" name="Rectangle 172">
              <a:extLst>
                <a:ext uri="{FF2B5EF4-FFF2-40B4-BE49-F238E27FC236}">
                  <a16:creationId xmlns:a16="http://schemas.microsoft.com/office/drawing/2014/main" id="{CDEBB9DC-CF4F-49AA-B745-B2B9F110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3312"/>
              <a:ext cx="7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33" name="Rectangle 173">
              <a:extLst>
                <a:ext uri="{FF2B5EF4-FFF2-40B4-BE49-F238E27FC236}">
                  <a16:creationId xmlns:a16="http://schemas.microsoft.com/office/drawing/2014/main" id="{B4B1C10B-E398-4A5A-9E9F-82D722C2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302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34" name="Rectangle 174">
              <a:extLst>
                <a:ext uri="{FF2B5EF4-FFF2-40B4-BE49-F238E27FC236}">
                  <a16:creationId xmlns:a16="http://schemas.microsoft.com/office/drawing/2014/main" id="{DF29B439-DFE1-4070-BDAB-74A70196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782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36" name="Rectangle 175">
              <a:extLst>
                <a:ext uri="{FF2B5EF4-FFF2-40B4-BE49-F238E27FC236}">
                  <a16:creationId xmlns:a16="http://schemas.microsoft.com/office/drawing/2014/main" id="{4F61DB23-A9EA-40E1-A945-2BA5E572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2893"/>
              <a:ext cx="26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36" name="Rectangle 176">
              <a:extLst>
                <a:ext uri="{FF2B5EF4-FFF2-40B4-BE49-F238E27FC236}">
                  <a16:creationId xmlns:a16="http://schemas.microsoft.com/office/drawing/2014/main" id="{E364054F-8AAD-4C2B-9635-4347BCCD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2952"/>
              <a:ext cx="7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37" name="Rectangle 177">
              <a:extLst>
                <a:ext uri="{FF2B5EF4-FFF2-40B4-BE49-F238E27FC236}">
                  <a16:creationId xmlns:a16="http://schemas.microsoft.com/office/drawing/2014/main" id="{95D6CDA6-0472-44C0-BB11-38A32C284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3051"/>
              <a:ext cx="7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38" name="Rectangle 178">
              <a:extLst>
                <a:ext uri="{FF2B5EF4-FFF2-40B4-BE49-F238E27FC236}">
                  <a16:creationId xmlns:a16="http://schemas.microsoft.com/office/drawing/2014/main" id="{39E456E5-DF4B-4602-B5EB-A5524012C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271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39" name="Rectangle 179">
              <a:extLst>
                <a:ext uri="{FF2B5EF4-FFF2-40B4-BE49-F238E27FC236}">
                  <a16:creationId xmlns:a16="http://schemas.microsoft.com/office/drawing/2014/main" id="{D45E8E86-EBAB-4332-909D-B93C4837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16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40" name="Rectangle 180">
              <a:extLst>
                <a:ext uri="{FF2B5EF4-FFF2-40B4-BE49-F238E27FC236}">
                  <a16:creationId xmlns:a16="http://schemas.microsoft.com/office/drawing/2014/main" id="{DF02B408-AA00-4D15-8104-18326026E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229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41" name="Rectangle 181">
              <a:extLst>
                <a:ext uri="{FF2B5EF4-FFF2-40B4-BE49-F238E27FC236}">
                  <a16:creationId xmlns:a16="http://schemas.microsoft.com/office/drawing/2014/main" id="{AA5077A6-A48C-4F5D-AB22-0CFE694BC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52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42" name="Rectangle 182">
              <a:extLst>
                <a:ext uri="{FF2B5EF4-FFF2-40B4-BE49-F238E27FC236}">
                  <a16:creationId xmlns:a16="http://schemas.microsoft.com/office/drawing/2014/main" id="{A287CED0-2EB8-4578-A31C-63D56DE65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49"/>
              <a:ext cx="7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43" name="Rectangle 183">
              <a:extLst>
                <a:ext uri="{FF2B5EF4-FFF2-40B4-BE49-F238E27FC236}">
                  <a16:creationId xmlns:a16="http://schemas.microsoft.com/office/drawing/2014/main" id="{8BC7A4DC-E67F-4762-8B33-19DF5A6C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073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44" name="Rectangle 184">
              <a:extLst>
                <a:ext uri="{FF2B5EF4-FFF2-40B4-BE49-F238E27FC236}">
                  <a16:creationId xmlns:a16="http://schemas.microsoft.com/office/drawing/2014/main" id="{2B6A6854-2398-4DA1-BC53-551113CF5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79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45" name="Rectangle 185">
              <a:extLst>
                <a:ext uri="{FF2B5EF4-FFF2-40B4-BE49-F238E27FC236}">
                  <a16:creationId xmlns:a16="http://schemas.microsoft.com/office/drawing/2014/main" id="{555A000B-0404-4CCA-ACD3-89CA796D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861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46" name="Rectangle 186">
              <a:extLst>
                <a:ext uri="{FF2B5EF4-FFF2-40B4-BE49-F238E27FC236}">
                  <a16:creationId xmlns:a16="http://schemas.microsoft.com/office/drawing/2014/main" id="{7D523DF2-4382-40A3-8E75-C4AF53D99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220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48" name="Rectangle 187">
              <a:extLst>
                <a:ext uri="{FF2B5EF4-FFF2-40B4-BE49-F238E27FC236}">
                  <a16:creationId xmlns:a16="http://schemas.microsoft.com/office/drawing/2014/main" id="{34920E48-B2E0-4CD6-B678-779ABC56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51"/>
              <a:ext cx="121" cy="122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49" name="Line 188">
              <a:extLst>
                <a:ext uri="{FF2B5EF4-FFF2-40B4-BE49-F238E27FC236}">
                  <a16:creationId xmlns:a16="http://schemas.microsoft.com/office/drawing/2014/main" id="{4315C635-E952-4404-9E3E-D6EA3317D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3055"/>
              <a:ext cx="194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749" name="Rectangle 189">
              <a:extLst>
                <a:ext uri="{FF2B5EF4-FFF2-40B4-BE49-F238E27FC236}">
                  <a16:creationId xmlns:a16="http://schemas.microsoft.com/office/drawing/2014/main" id="{DB832659-5A59-41CB-B4E7-E96FFC73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128"/>
              <a:ext cx="20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G2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51" name="Rectangle 190">
              <a:extLst>
                <a:ext uri="{FF2B5EF4-FFF2-40B4-BE49-F238E27FC236}">
                  <a16:creationId xmlns:a16="http://schemas.microsoft.com/office/drawing/2014/main" id="{41ADC093-D09D-4BBD-9249-134532817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3352"/>
              <a:ext cx="121" cy="1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51" name="Rectangle 191">
              <a:extLst>
                <a:ext uri="{FF2B5EF4-FFF2-40B4-BE49-F238E27FC236}">
                  <a16:creationId xmlns:a16="http://schemas.microsoft.com/office/drawing/2014/main" id="{56CA67F6-1DB1-4BB1-A731-49E2E2CA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3471"/>
              <a:ext cx="2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425">
                  <a:solidFill>
                    <a:srgbClr val="000000"/>
                  </a:solidFill>
                  <a:latin typeface="Arial" charset="0"/>
                </a:rPr>
                <a:t>G3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9553" name="Line 192">
              <a:extLst>
                <a:ext uri="{FF2B5EF4-FFF2-40B4-BE49-F238E27FC236}">
                  <a16:creationId xmlns:a16="http://schemas.microsoft.com/office/drawing/2014/main" id="{C0EBCBDF-C94B-4987-A373-522702ACA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102"/>
              <a:ext cx="1" cy="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4" name="Rectangle 193">
              <a:extLst>
                <a:ext uri="{FF2B5EF4-FFF2-40B4-BE49-F238E27FC236}">
                  <a16:creationId xmlns:a16="http://schemas.microsoft.com/office/drawing/2014/main" id="{FF825CEB-7259-4656-8B57-3A9433E51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2874"/>
              <a:ext cx="26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754" name="Rectangle 194">
              <a:extLst>
                <a:ext uri="{FF2B5EF4-FFF2-40B4-BE49-F238E27FC236}">
                  <a16:creationId xmlns:a16="http://schemas.microsoft.com/office/drawing/2014/main" id="{3764B594-8C1B-4662-9E8C-2BCBFA61A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932"/>
              <a:ext cx="7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55" name="Rectangle 195">
              <a:extLst>
                <a:ext uri="{FF2B5EF4-FFF2-40B4-BE49-F238E27FC236}">
                  <a16:creationId xmlns:a16="http://schemas.microsoft.com/office/drawing/2014/main" id="{1A139CEB-F07E-4CF5-ACD6-B90752582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143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1350">
                <a:latin typeface="Arial" charset="0"/>
              </a:endParaRPr>
            </a:p>
          </p:txBody>
        </p:sp>
        <p:sp>
          <p:nvSpPr>
            <p:cNvPr id="1090756" name="Line 196">
              <a:extLst>
                <a:ext uri="{FF2B5EF4-FFF2-40B4-BE49-F238E27FC236}">
                  <a16:creationId xmlns:a16="http://schemas.microsoft.com/office/drawing/2014/main" id="{EEF6EB02-6F78-45AF-8F2E-8FA55518A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0" y="2355"/>
              <a:ext cx="535" cy="1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9459" name="Rectangle 197">
            <a:extLst>
              <a:ext uri="{FF2B5EF4-FFF2-40B4-BE49-F238E27FC236}">
                <a16:creationId xmlns:a16="http://schemas.microsoft.com/office/drawing/2014/main" id="{7C41C04E-F0FC-4420-B329-689393054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54375" y="3925888"/>
            <a:ext cx="5238750" cy="433387"/>
          </a:xfrm>
        </p:spPr>
        <p:txBody>
          <a:bodyPr/>
          <a:lstStyle/>
          <a:p>
            <a:r>
              <a:rPr lang="en-US" altLang="en-US" sz="1800"/>
              <a:t>Source S sends packets to multicast group G1   (and minimize the number of copies)</a:t>
            </a:r>
          </a:p>
        </p:txBody>
      </p:sp>
      <p:grpSp>
        <p:nvGrpSpPr>
          <p:cNvPr id="19460" name="Group 12">
            <a:extLst>
              <a:ext uri="{FF2B5EF4-FFF2-40B4-BE49-F238E27FC236}">
                <a16:creationId xmlns:a16="http://schemas.microsoft.com/office/drawing/2014/main" id="{FA00FA85-2131-4745-B8A4-0ECD53CA3299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782638"/>
            <a:ext cx="1701800" cy="3516312"/>
            <a:chOff x="685800" y="609600"/>
            <a:chExt cx="2667000" cy="6248400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2D5A51F-72B1-4061-842E-AD929F46D0FB}"/>
                </a:ext>
              </a:extLst>
            </p:cNvPr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0EE8A2A-2D5B-4579-B045-3D9898FF43F0}"/>
                </a:ext>
              </a:extLst>
            </p:cNvPr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5B72AA5-9C54-44CB-A440-FE94D1157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20675"/>
            <a:ext cx="6437312" cy="563563"/>
          </a:xfrm>
        </p:spPr>
        <p:txBody>
          <a:bodyPr/>
          <a:lstStyle/>
          <a:p>
            <a:r>
              <a:rPr lang="en-US" altLang="en-US"/>
              <a:t>Reverse-Path Broadcasting (RPB)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E47C50D-7D48-45DD-B6BE-7DFEDE03B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6438" y="1008063"/>
            <a:ext cx="7786687" cy="363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Fact: Set of shortest paths to the source node S forms a shortest path tree that spans the network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Approach:  Follow paths in </a:t>
            </a:r>
            <a:r>
              <a:rPr lang="en-US" altLang="en-US" sz="1600" i="1"/>
              <a:t>reverse</a:t>
            </a:r>
            <a:r>
              <a:rPr lang="en-US" altLang="en-US" sz="1600"/>
              <a:t> direction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sz="1800"/>
              <a:t>Assume each router knows current shortest path to 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Upon receipt of a multicast packet, router records the packet’s source address and the port it arrives on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600"/>
              <a:t>If shortest path to source is through same port (“</a:t>
            </a:r>
            <a:r>
              <a:rPr lang="en-US" altLang="en-US" sz="1600">
                <a:solidFill>
                  <a:srgbClr val="C00000"/>
                </a:solidFill>
              </a:rPr>
              <a:t>parent port</a:t>
            </a:r>
            <a:r>
              <a:rPr lang="en-US" altLang="en-US" sz="1600"/>
              <a:t>”), router forwards the packet to all other ports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600"/>
              <a:t>Else, router drops the packet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sz="1800"/>
              <a:t>Loops are suppressed;  each packet forwarded a router exactly once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sz="1800"/>
              <a:t>Implicitly assume shortest path to source S is same as shortest path from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7254</TotalTime>
  <Words>1899</Words>
  <Application>Microsoft Office PowerPoint</Application>
  <PresentationFormat>On-screen Show (16:9)</PresentationFormat>
  <Paragraphs>538</Paragraphs>
  <Slides>38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Times</vt:lpstr>
      <vt:lpstr>Times New Roman</vt:lpstr>
      <vt:lpstr>Wingdings</vt:lpstr>
      <vt:lpstr>Network</vt:lpstr>
      <vt:lpstr>Clip</vt:lpstr>
      <vt:lpstr>Unit 04.04.01 CS 5220:  COMPUTER COMMUNICATIONS</vt:lpstr>
      <vt:lpstr>Mobile IP</vt:lpstr>
      <vt:lpstr>Routing in Mobile IP</vt:lpstr>
      <vt:lpstr>Routing in Mobile IP</vt:lpstr>
      <vt:lpstr>IP-to-IP Encapsulation</vt:lpstr>
      <vt:lpstr>Route Optimization</vt:lpstr>
      <vt:lpstr>Unit 04.04.02 CS 5220:  COMPUTER COMMUNICATIONS</vt:lpstr>
      <vt:lpstr>Multicasting</vt:lpstr>
      <vt:lpstr>Reverse-Path Broadcasting (RPB)</vt:lpstr>
      <vt:lpstr>Example:  Shortest Paths from S</vt:lpstr>
      <vt:lpstr>Example:  S sends a packet</vt:lpstr>
      <vt:lpstr>Example: Hop 1 nodes broadcast</vt:lpstr>
      <vt:lpstr>Example:  Broadcast continues</vt:lpstr>
      <vt:lpstr>Truncated RPB (TRPB)</vt:lpstr>
      <vt:lpstr>Internet Group Management Protocol</vt:lpstr>
      <vt:lpstr>Reverse-Path Multicasting</vt:lpstr>
      <vt:lpstr>Unit 04.04.03 CS 5220:  COMPUTER COMMUNICATIONS</vt:lpstr>
      <vt:lpstr>OpenFlow</vt:lpstr>
      <vt:lpstr>The Evolution</vt:lpstr>
      <vt:lpstr>OpenFlow Architecture</vt:lpstr>
      <vt:lpstr>General Misconceptions</vt:lpstr>
      <vt:lpstr>What is SDN?</vt:lpstr>
      <vt:lpstr>SDN Benefits</vt:lpstr>
      <vt:lpstr>Why do we need SDN?</vt:lpstr>
      <vt:lpstr>Network Function Virtualization (NFV)</vt:lpstr>
      <vt:lpstr>NFV Innovations</vt:lpstr>
      <vt:lpstr>NFV and SDN Relationship</vt:lpstr>
      <vt:lpstr>Unit 04.04.04 CS 5220:  COMPUTER COMMUNICATIONS</vt:lpstr>
      <vt:lpstr>Network Security</vt:lpstr>
      <vt:lpstr>Eavesdropping</vt:lpstr>
      <vt:lpstr>Client Imposter</vt:lpstr>
      <vt:lpstr>Server Imposter</vt:lpstr>
      <vt:lpstr>Denial of Service (DoS) Attack</vt:lpstr>
      <vt:lpstr>PowerPoint Presentation</vt:lpstr>
      <vt:lpstr>Man-in-the-Middle Attack</vt:lpstr>
      <vt:lpstr>Malicious Code</vt:lpstr>
      <vt:lpstr>Security Requirements</vt:lpstr>
      <vt:lpstr>Countermeasures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456</cp:revision>
  <dcterms:created xsi:type="dcterms:W3CDTF">2003-04-11T22:55:48Z</dcterms:created>
  <dcterms:modified xsi:type="dcterms:W3CDTF">2021-08-14T02:08:24Z</dcterms:modified>
</cp:coreProperties>
</file>