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316" r:id="rId6"/>
    <p:sldId id="317" r:id="rId7"/>
    <p:sldId id="318" r:id="rId8"/>
    <p:sldId id="320" r:id="rId9"/>
    <p:sldId id="321" r:id="rId10"/>
    <p:sldId id="323" r:id="rId11"/>
    <p:sldId id="325" r:id="rId12"/>
    <p:sldId id="327" r:id="rId13"/>
    <p:sldId id="328" r:id="rId14"/>
    <p:sldId id="329" r:id="rId15"/>
    <p:sldId id="330" r:id="rId16"/>
    <p:sldId id="273" r:id="rId17"/>
    <p:sldId id="331" r:id="rId18"/>
    <p:sldId id="332" r:id="rId19"/>
    <p:sldId id="333" r:id="rId20"/>
    <p:sldId id="310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678C1-8E47-4B8F-9A68-B44166562D02}">
          <p14:sldIdLst>
            <p14:sldId id="256"/>
            <p14:sldId id="257"/>
          </p14:sldIdLst>
        </p14:section>
        <p14:section name="1. CMD" id="{82D96C10-D470-4712-8FB6-19A0E0AAF8F9}">
          <p14:sldIdLst>
            <p14:sldId id="258"/>
            <p14:sldId id="259"/>
            <p14:sldId id="316"/>
            <p14:sldId id="317"/>
            <p14:sldId id="318"/>
            <p14:sldId id="320"/>
            <p14:sldId id="321"/>
            <p14:sldId id="323"/>
            <p14:sldId id="325"/>
            <p14:sldId id="327"/>
            <p14:sldId id="328"/>
            <p14:sldId id="329"/>
            <p14:sldId id="330"/>
          </p14:sldIdLst>
        </p14:section>
        <p14:section name="2. file management" id="{1C2C2490-C669-47A0-81E1-5576F21CE7B8}">
          <p14:sldIdLst>
            <p14:sldId id="273"/>
            <p14:sldId id="331"/>
            <p14:sldId id="332"/>
            <p14:sldId id="33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34D"/>
    <a:srgbClr val="E8975C"/>
    <a:srgbClr val="923A51"/>
    <a:srgbClr val="12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 title="Decorative">
            <a:extLst>
              <a:ext uri="{FF2B5EF4-FFF2-40B4-BE49-F238E27FC236}">
                <a16:creationId xmlns:a16="http://schemas.microsoft.com/office/drawing/2014/main" id="{A03C1759-03BC-4566-8135-1961EF6407E6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27" y="8710659"/>
            <a:ext cx="1186962" cy="2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483028" y="3755013"/>
            <a:ext cx="689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OSG202 LAB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E7EEB-7A33-4CC4-8CD2-978041CB5AC7}"/>
              </a:ext>
            </a:extLst>
          </p:cNvPr>
          <p:cNvSpPr txBox="1"/>
          <p:nvPr/>
        </p:nvSpPr>
        <p:spPr>
          <a:xfrm>
            <a:off x="483028" y="8783297"/>
            <a:ext cx="140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Student 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ID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8EE1B-0230-4EA2-8822-F7258131986B}"/>
              </a:ext>
            </a:extLst>
          </p:cNvPr>
          <p:cNvSpPr txBox="1"/>
          <p:nvPr/>
        </p:nvSpPr>
        <p:spPr>
          <a:xfrm>
            <a:off x="1291475" y="8783297"/>
            <a:ext cx="2484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Montserrat Medium" panose="00000600000000000000" pitchFamily="2" charset="0"/>
              </a:rPr>
              <a:t>Nguyễn Đăng Lộc</a:t>
            </a:r>
          </a:p>
          <a:p>
            <a:r>
              <a:rPr lang="en-US" sz="1200">
                <a:latin typeface="Montserrat Medium" panose="00000600000000000000" pitchFamily="2" charset="0"/>
              </a:rPr>
              <a:t>SE160199</a:t>
            </a:r>
            <a:br>
              <a:rPr lang="en-US" sz="1200">
                <a:latin typeface="Montserrat Medium" panose="00000600000000000000" pitchFamily="2" charset="0"/>
              </a:rPr>
            </a:br>
            <a:r>
              <a:rPr lang="en-US" sz="1200">
                <a:latin typeface="Montserrat Medium" panose="00000600000000000000" pitchFamily="2" charset="0"/>
              </a:rPr>
              <a:t>SE1602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DD043-6B0C-4F4F-9C7C-D63699B7C62D}"/>
              </a:ext>
            </a:extLst>
          </p:cNvPr>
          <p:cNvSpPr txBox="1"/>
          <p:nvPr/>
        </p:nvSpPr>
        <p:spPr>
          <a:xfrm>
            <a:off x="483027" y="4614446"/>
            <a:ext cx="7909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ASSIGNMENT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D8EA9-8E06-4CC6-8FAD-786656A06D3A}"/>
              </a:ext>
            </a:extLst>
          </p:cNvPr>
          <p:cNvSpPr txBox="1"/>
          <p:nvPr/>
        </p:nvSpPr>
        <p:spPr>
          <a:xfrm>
            <a:off x="483026" y="4937995"/>
            <a:ext cx="7909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Using Basic Linux Commands</a:t>
            </a:r>
          </a:p>
        </p:txBody>
      </p:sp>
    </p:spTree>
    <p:extLst>
      <p:ext uri="{BB962C8B-B14F-4D97-AF65-F5344CB8AC3E}">
        <p14:creationId xmlns:p14="http://schemas.microsoft.com/office/powerpoint/2010/main" val="2353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1.12. chmod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8" y="4937120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Adding the permission to execute the file ‘text2.txt’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144605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Change file mode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731502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D39D9-26C3-49E4-8040-DFB3CF5DFD31}"/>
              </a:ext>
            </a:extLst>
          </p:cNvPr>
          <p:cNvSpPr txBox="1"/>
          <p:nvPr/>
        </p:nvSpPr>
        <p:spPr>
          <a:xfrm>
            <a:off x="1134766" y="590624"/>
            <a:ext cx="500477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chmod</a:t>
            </a:r>
            <a:r>
              <a:rPr lang="en-US" b="0"/>
              <a:t> [OPTION]… MODE[ ,MODE]… FILE…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DC1B9-BAA0-4541-BBDB-A177798D1B52}"/>
              </a:ext>
            </a:extLst>
          </p:cNvPr>
          <p:cNvSpPr txBox="1"/>
          <p:nvPr/>
        </p:nvSpPr>
        <p:spPr>
          <a:xfrm>
            <a:off x="1134765" y="858372"/>
            <a:ext cx="41266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chmod </a:t>
            </a:r>
            <a:r>
              <a:rPr lang="en-US" b="0"/>
              <a:t>[OPTION]… OCTAL-MODE FILE…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67970-D34C-4BC4-902C-7F8BE654441C}"/>
              </a:ext>
            </a:extLst>
          </p:cNvPr>
          <p:cNvSpPr txBox="1"/>
          <p:nvPr/>
        </p:nvSpPr>
        <p:spPr>
          <a:xfrm>
            <a:off x="1134765" y="113194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chmod </a:t>
            </a:r>
            <a:r>
              <a:rPr lang="en-US" b="0"/>
              <a:t>[OPTION]… --reference=RFILE FILE…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AF9DD-1FCD-4267-8E08-189E7452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745"/>
            <a:ext cx="6858000" cy="2570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FEA4D1-A14E-4E1F-8AFB-45558EB71989}"/>
              </a:ext>
            </a:extLst>
          </p:cNvPr>
          <p:cNvSpPr txBox="1"/>
          <p:nvPr/>
        </p:nvSpPr>
        <p:spPr>
          <a:xfrm>
            <a:off x="353154" y="529783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1.13. find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95110-595A-42A3-90A4-88C31EF77C2C}"/>
              </a:ext>
            </a:extLst>
          </p:cNvPr>
          <p:cNvSpPr txBox="1"/>
          <p:nvPr/>
        </p:nvSpPr>
        <p:spPr>
          <a:xfrm>
            <a:off x="347888" y="8499710"/>
            <a:ext cx="631417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Find files: This case, I want to find text file then using format ‘*.txt’</a:t>
            </a:r>
          </a:p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Find files/folder with user owner of root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F1A2F-A627-435C-A375-D17FF86E6FE7}"/>
              </a:ext>
            </a:extLst>
          </p:cNvPr>
          <p:cNvSpPr txBox="1"/>
          <p:nvPr/>
        </p:nvSpPr>
        <p:spPr>
          <a:xfrm>
            <a:off x="347888" y="587554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Search for files in a directory hierarchy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CA8E0-8128-4A27-999A-2DCE14BAC0CA}"/>
              </a:ext>
            </a:extLst>
          </p:cNvPr>
          <p:cNvSpPr txBox="1"/>
          <p:nvPr/>
        </p:nvSpPr>
        <p:spPr>
          <a:xfrm>
            <a:off x="347887" y="6172870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FE90-504B-45F5-A308-6BECB58419D3}"/>
              </a:ext>
            </a:extLst>
          </p:cNvPr>
          <p:cNvSpPr txBox="1"/>
          <p:nvPr/>
        </p:nvSpPr>
        <p:spPr>
          <a:xfrm>
            <a:off x="347889" y="560200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2F09C-C6E0-45F9-AC52-E4A49DF0E68B}"/>
              </a:ext>
            </a:extLst>
          </p:cNvPr>
          <p:cNvSpPr txBox="1"/>
          <p:nvPr/>
        </p:nvSpPr>
        <p:spPr>
          <a:xfrm>
            <a:off x="1134766" y="5602004"/>
            <a:ext cx="67742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find </a:t>
            </a:r>
            <a:r>
              <a:rPr lang="en-US" b="0"/>
              <a:t>[-H] [-L] [-P] [-D debugopts] [-0level] [path…] [expression]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B5D1DC-6484-40DC-9BE8-6AD37847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48548"/>
            <a:ext cx="6858000" cy="18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1.14. 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519780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I cannot find such a command.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DEEA1-4D38-46F6-8F1D-BFF094CC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284"/>
            <a:ext cx="6858000" cy="1386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757EC-317A-41CA-A9BD-D227537D08C6}"/>
              </a:ext>
            </a:extLst>
          </p:cNvPr>
          <p:cNvSpPr txBox="1"/>
          <p:nvPr/>
        </p:nvSpPr>
        <p:spPr>
          <a:xfrm>
            <a:off x="353154" y="2376508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1.15. 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66E2D-3ED9-485E-BCAA-0AC7F2429ACB}"/>
              </a:ext>
            </a:extLst>
          </p:cNvPr>
          <p:cNvSpPr txBox="1"/>
          <p:nvPr/>
        </p:nvSpPr>
        <p:spPr>
          <a:xfrm>
            <a:off x="347888" y="300172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Report file system disk space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E1F5D-9D3E-4185-BC63-67EFD1BA5D35}"/>
              </a:ext>
            </a:extLst>
          </p:cNvPr>
          <p:cNvSpPr txBox="1"/>
          <p:nvPr/>
        </p:nvSpPr>
        <p:spPr>
          <a:xfrm>
            <a:off x="347887" y="3310923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85993-4802-47AB-8437-D2F0C345CEC9}"/>
              </a:ext>
            </a:extLst>
          </p:cNvPr>
          <p:cNvSpPr txBox="1"/>
          <p:nvPr/>
        </p:nvSpPr>
        <p:spPr>
          <a:xfrm>
            <a:off x="347889" y="2680680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30DDA-5D79-4C80-9226-6E6202E70DBA}"/>
              </a:ext>
            </a:extLst>
          </p:cNvPr>
          <p:cNvSpPr txBox="1"/>
          <p:nvPr/>
        </p:nvSpPr>
        <p:spPr>
          <a:xfrm>
            <a:off x="1134766" y="2680680"/>
            <a:ext cx="677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df </a:t>
            </a:r>
            <a:r>
              <a:rPr lang="en-US" b="0"/>
              <a:t>[OPTION]… [FILE]…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899AD2-CC0C-458B-BB01-EC95FB2E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5557"/>
            <a:ext cx="6858000" cy="26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4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1.16. 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91166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Report a snapshot of the current processes.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220867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D39D9-26C3-49E4-8040-DFB3CF5DFD31}"/>
              </a:ext>
            </a:extLst>
          </p:cNvPr>
          <p:cNvSpPr txBox="1"/>
          <p:nvPr/>
        </p:nvSpPr>
        <p:spPr>
          <a:xfrm>
            <a:off x="1134766" y="590624"/>
            <a:ext cx="677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ps </a:t>
            </a:r>
            <a:r>
              <a:rPr lang="en-US" b="0"/>
              <a:t>[OPTION]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338D5-B0BB-4CBC-9BBE-D935CD18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866"/>
            <a:ext cx="6858000" cy="39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1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1.17. top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91166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Display Linux tasks.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220867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D39D9-26C3-49E4-8040-DFB3CF5DFD31}"/>
              </a:ext>
            </a:extLst>
          </p:cNvPr>
          <p:cNvSpPr txBox="1"/>
          <p:nvPr/>
        </p:nvSpPr>
        <p:spPr>
          <a:xfrm>
            <a:off x="1134766" y="590624"/>
            <a:ext cx="67742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b="1"/>
              <a:t>top</a:t>
            </a:r>
            <a:r>
              <a:rPr lang="en-US"/>
              <a:t> </a:t>
            </a:r>
            <a:r>
              <a:rPr lang="en-US" b="1"/>
              <a:t>–hv | -abcHimMsS –d </a:t>
            </a:r>
            <a:r>
              <a:rPr lang="en-US" u="sng"/>
              <a:t>delay</a:t>
            </a:r>
            <a:r>
              <a:rPr lang="en-US"/>
              <a:t> </a:t>
            </a:r>
            <a:r>
              <a:rPr lang="en-US" b="1"/>
              <a:t>–n </a:t>
            </a:r>
            <a:r>
              <a:rPr lang="en-US" u="sng"/>
              <a:t>iterations</a:t>
            </a:r>
            <a:r>
              <a:rPr lang="en-US"/>
              <a:t> </a:t>
            </a:r>
            <a:r>
              <a:rPr lang="en-US" b="1"/>
              <a:t>–p </a:t>
            </a:r>
            <a:r>
              <a:rPr lang="en-US" u="sng"/>
              <a:t>pid</a:t>
            </a:r>
            <a:r>
              <a:rPr lang="en-US"/>
              <a:t> [, </a:t>
            </a:r>
            <a:r>
              <a:rPr lang="en-US" u="sng"/>
              <a:t>pid</a:t>
            </a:r>
            <a:r>
              <a:rPr lang="en-US"/>
              <a:t> …]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4F78B-7073-4A2C-9B07-F55DE6D3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454"/>
            <a:ext cx="6858000" cy="4021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7CDF3-A777-4273-B7B7-52A9C38D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4880"/>
            <a:ext cx="6858000" cy="1864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D7C16-BC52-4915-8F5F-ECF9D89F2B42}"/>
              </a:ext>
            </a:extLst>
          </p:cNvPr>
          <p:cNvSpPr txBox="1"/>
          <p:nvPr/>
        </p:nvSpPr>
        <p:spPr>
          <a:xfrm>
            <a:off x="347888" y="1481405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Command line: ‘top –c’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2E405-3799-45CD-8C92-172299922276}"/>
              </a:ext>
            </a:extLst>
          </p:cNvPr>
          <p:cNvSpPr txBox="1"/>
          <p:nvPr/>
        </p:nvSpPr>
        <p:spPr>
          <a:xfrm>
            <a:off x="347888" y="6203209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Command line: ‘top –p 1808’</a:t>
            </a:r>
          </a:p>
        </p:txBody>
      </p:sp>
    </p:spTree>
    <p:extLst>
      <p:ext uri="{BB962C8B-B14F-4D97-AF65-F5344CB8AC3E}">
        <p14:creationId xmlns:p14="http://schemas.microsoft.com/office/powerpoint/2010/main" val="342076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1.18. kill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8" y="5946522"/>
            <a:ext cx="631417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The process ID 2849 of the Firefox is nơ running.</a:t>
            </a:r>
          </a:p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Kill it by the command line: kill 2849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1220423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Display Linux tasks.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52962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D39D9-26C3-49E4-8040-DFB3CF5DFD31}"/>
              </a:ext>
            </a:extLst>
          </p:cNvPr>
          <p:cNvSpPr txBox="1"/>
          <p:nvPr/>
        </p:nvSpPr>
        <p:spPr>
          <a:xfrm>
            <a:off x="1134766" y="590624"/>
            <a:ext cx="677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kill 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 [--] </a:t>
            </a:r>
            <a:r>
              <a:rPr lang="en-US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D33F0-87DA-4B02-A5A7-E3AB7416F38D}"/>
              </a:ext>
            </a:extLst>
          </p:cNvPr>
          <p:cNvSpPr txBox="1"/>
          <p:nvPr/>
        </p:nvSpPr>
        <p:spPr>
          <a:xfrm>
            <a:off x="1134766" y="911221"/>
            <a:ext cx="6774200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–l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C1A02-9308-4762-8E55-6A4505D9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678"/>
            <a:ext cx="6858000" cy="4002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BB708-8020-454F-B192-DFB4195D6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06"/>
          <a:stretch/>
        </p:blipFill>
        <p:spPr>
          <a:xfrm>
            <a:off x="0" y="6734121"/>
            <a:ext cx="6858000" cy="7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1.19. jobs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1220423"/>
            <a:ext cx="6156959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List the active jobs.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52962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D39D9-26C3-49E4-8040-DFB3CF5DFD31}"/>
              </a:ext>
            </a:extLst>
          </p:cNvPr>
          <p:cNvSpPr txBox="1"/>
          <p:nvPr/>
        </p:nvSpPr>
        <p:spPr>
          <a:xfrm>
            <a:off x="1134766" y="590624"/>
            <a:ext cx="67742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anose="00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jobs [-lnprs] </a:t>
            </a:r>
            <a:r>
              <a:rPr lang="en-US" b="0"/>
              <a:t>[ jobspec …]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D33F0-87DA-4B02-A5A7-E3AB7416F38D}"/>
              </a:ext>
            </a:extLst>
          </p:cNvPr>
          <p:cNvSpPr txBox="1"/>
          <p:nvPr/>
        </p:nvSpPr>
        <p:spPr>
          <a:xfrm>
            <a:off x="1134766" y="911221"/>
            <a:ext cx="6774200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cs typeface="Times New Roman" panose="02020603050405020304" pitchFamily="18" charset="0"/>
              </a:rPr>
              <a:t>jobs –x</a:t>
            </a:r>
            <a:r>
              <a:rPr lang="en-US">
                <a:cs typeface="Times New Roman" panose="02020603050405020304" pitchFamily="18" charset="0"/>
              </a:rPr>
              <a:t> command [ args …]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06F22-4F0E-4F59-ABC4-9F735E19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739"/>
            <a:ext cx="6858000" cy="6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8BD40-B36E-4399-9D9A-C53A8E2EA2E9}"/>
              </a:ext>
            </a:extLst>
          </p:cNvPr>
          <p:cNvSpPr txBox="1"/>
          <p:nvPr/>
        </p:nvSpPr>
        <p:spPr>
          <a:xfrm>
            <a:off x="540727" y="265238"/>
            <a:ext cx="3881191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4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2. File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91281-2A60-4CE6-926B-D2E9371BDC90}"/>
              </a:ext>
            </a:extLst>
          </p:cNvPr>
          <p:cNvSpPr txBox="1"/>
          <p:nvPr/>
        </p:nvSpPr>
        <p:spPr>
          <a:xfrm>
            <a:off x="540727" y="3467964"/>
            <a:ext cx="62315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‘unix’ folder contain 3 subfolders inside: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freebsd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linux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openbsd</a:t>
            </a:r>
          </a:p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‘windows’ folder contain 3 subfolders inside: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98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2000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2003</a:t>
            </a:r>
            <a:endParaRPr lang="en-US" sz="1100" b="1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59B90-F414-400D-A96F-FD6C121D39DE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 algn="ctr"/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83574-71D2-4BE9-81C7-42B543A0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14" y="1462448"/>
            <a:ext cx="6858000" cy="1911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85B652-C38E-46A4-992E-A83A0CB0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2399"/>
            <a:ext cx="6858000" cy="23057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FDC787-ABF8-4BE0-8F6A-E4CC4ECDD031}"/>
              </a:ext>
            </a:extLst>
          </p:cNvPr>
          <p:cNvSpPr txBox="1"/>
          <p:nvPr/>
        </p:nvSpPr>
        <p:spPr>
          <a:xfrm>
            <a:off x="540726" y="747741"/>
            <a:ext cx="62315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‘hdh’ folder contain 2 subfolders: </a:t>
            </a:r>
            <a:endParaRPr lang="en-US" sz="110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Montserrat Medium" panose="00000600000000000000" pitchFamily="2" charset="0"/>
              </a:rPr>
              <a:t>+ unix</a:t>
            </a:r>
          </a:p>
          <a:p>
            <a:r>
              <a:rPr lang="en-US" sz="1100">
                <a:solidFill>
                  <a:schemeClr val="tx1"/>
                </a:solidFill>
                <a:latin typeface="Montserrat Medium" panose="00000600000000000000" pitchFamily="2" charset="0"/>
              </a:rPr>
              <a:t>+ windows</a:t>
            </a:r>
            <a:endParaRPr lang="en-US" sz="110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B85614-05A3-45B9-8A13-911929A5D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90533"/>
            <a:ext cx="6858000" cy="16054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4624A1-5321-4C67-8146-AD3FBC18E3EB}"/>
              </a:ext>
            </a:extLst>
          </p:cNvPr>
          <p:cNvSpPr txBox="1"/>
          <p:nvPr/>
        </p:nvSpPr>
        <p:spPr>
          <a:xfrm>
            <a:off x="540726" y="6438245"/>
            <a:ext cx="62315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Create 2 text file in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/hdh/windows/98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:</a:t>
            </a:r>
          </a:p>
          <a:p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 +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file ‘thoca.txt’ has contents inside.</a:t>
            </a:r>
          </a:p>
          <a:p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 +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file ‘DangLoc.txt’ is an empty text file.</a:t>
            </a:r>
            <a:endParaRPr lang="en-US" sz="1100" b="1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991281-2A60-4CE6-926B-D2E9371BDC90}"/>
              </a:ext>
            </a:extLst>
          </p:cNvPr>
          <p:cNvSpPr txBox="1"/>
          <p:nvPr/>
        </p:nvSpPr>
        <p:spPr>
          <a:xfrm>
            <a:off x="540727" y="1900423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Copy file and folder to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Linux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folder</a:t>
            </a:r>
            <a:endParaRPr lang="en-US" sz="1100" b="1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59B90-F414-400D-A96F-FD6C121D39DE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 algn="ctr"/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DC787-ABF8-4BE0-8F6A-E4CC4ECDD031}"/>
              </a:ext>
            </a:extLst>
          </p:cNvPr>
          <p:cNvSpPr txBox="1"/>
          <p:nvPr/>
        </p:nvSpPr>
        <p:spPr>
          <a:xfrm>
            <a:off x="540726" y="403358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View contents in ‘thoca.txt’ and ‘DangLoc.txt’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624A1-5321-4C67-8146-AD3FBC18E3EB}"/>
              </a:ext>
            </a:extLst>
          </p:cNvPr>
          <p:cNvSpPr txBox="1"/>
          <p:nvPr/>
        </p:nvSpPr>
        <p:spPr>
          <a:xfrm>
            <a:off x="540726" y="5415853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Move the file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thoca.txt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from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linux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to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openbsd</a:t>
            </a:r>
            <a:endParaRPr lang="en-US" sz="1100" b="1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E8597-A5CA-456F-809D-D139A8E8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953"/>
            <a:ext cx="6858000" cy="896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AA856-2BC6-4C92-9DFA-C2985C3F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4544"/>
            <a:ext cx="6858000" cy="2830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FFAD9-6869-4BFC-B374-5E876803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3315"/>
            <a:ext cx="6858000" cy="25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C59B90-F414-400D-A96F-FD6C121D39DE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 algn="ctr"/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DC787-ABF8-4BE0-8F6A-E4CC4ECDD031}"/>
              </a:ext>
            </a:extLst>
          </p:cNvPr>
          <p:cNvSpPr txBox="1"/>
          <p:nvPr/>
        </p:nvSpPr>
        <p:spPr>
          <a:xfrm>
            <a:off x="540726" y="403358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Rename file and directory: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windows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-&gt;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wins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624A1-5321-4C67-8146-AD3FBC18E3EB}"/>
              </a:ext>
            </a:extLst>
          </p:cNvPr>
          <p:cNvSpPr txBox="1"/>
          <p:nvPr/>
        </p:nvSpPr>
        <p:spPr>
          <a:xfrm>
            <a:off x="540726" y="5332728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Move the file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thoca.txt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from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linux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to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openbsd</a:t>
            </a:r>
            <a:endParaRPr lang="en-US" sz="1100" b="1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EAB88-8F6B-41AE-B62B-19DB4786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643"/>
            <a:ext cx="6858000" cy="2475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3AD09-BEF8-48C1-9EDD-EB4E4635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7853"/>
            <a:ext cx="6858000" cy="11188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9D2DC3-A8F1-49C6-97E2-318C98C1A7DF}"/>
              </a:ext>
            </a:extLst>
          </p:cNvPr>
          <p:cNvSpPr txBox="1"/>
          <p:nvPr/>
        </p:nvSpPr>
        <p:spPr>
          <a:xfrm>
            <a:off x="540725" y="3582558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Delete file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thoca.doc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in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openbsd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directory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B60714-5DA5-4319-BE9E-44B818D5B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2236"/>
            <a:ext cx="6858000" cy="1648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0F17A3-76C0-4C4F-AA1A-11420FC30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51451"/>
            <a:ext cx="6858000" cy="10824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58E03D-42D8-4E1F-8F02-F153955ABACA}"/>
              </a:ext>
            </a:extLst>
          </p:cNvPr>
          <p:cNvSpPr txBox="1"/>
          <p:nvPr/>
        </p:nvSpPr>
        <p:spPr>
          <a:xfrm>
            <a:off x="540724" y="7624295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Sereaching find thoca.txt and “Cong cha nhu nui” in the text file</a:t>
            </a:r>
            <a:endParaRPr lang="en-US" sz="11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C59B90-F414-400D-A96F-FD6C121D39DE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 algn="ctr"/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DC787-ABF8-4BE0-8F6A-E4CC4ECDD031}"/>
              </a:ext>
            </a:extLst>
          </p:cNvPr>
          <p:cNvSpPr txBox="1"/>
          <p:nvPr/>
        </p:nvSpPr>
        <p:spPr>
          <a:xfrm>
            <a:off x="540726" y="403358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Zip the file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thoca.txt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using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gzip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, then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unzip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by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gunzi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B5605-7454-4CE6-BC99-56C390CE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919"/>
            <a:ext cx="6858000" cy="233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F145C-CD8D-4775-9A60-65FA57D0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2936"/>
            <a:ext cx="6858000" cy="2038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6FE682-1739-49D7-95EF-9FD09BC8447F}"/>
              </a:ext>
            </a:extLst>
          </p:cNvPr>
          <p:cNvSpPr txBox="1"/>
          <p:nvPr/>
        </p:nvSpPr>
        <p:spPr>
          <a:xfrm>
            <a:off x="540725" y="3505252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Zip the file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thoca.txt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using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39FCF-6DCC-46B5-B1A9-60A6A52CB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9498"/>
            <a:ext cx="6858000" cy="16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540727" y="416875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B5D1C7-E12D-4533-9D04-6057BA8AB0CF}"/>
              </a:ext>
            </a:extLst>
          </p:cNvPr>
          <p:cNvGrpSpPr/>
          <p:nvPr/>
        </p:nvGrpSpPr>
        <p:grpSpPr>
          <a:xfrm>
            <a:off x="540726" y="1412456"/>
            <a:ext cx="5383824" cy="276999"/>
            <a:chOff x="1041398" y="2722002"/>
            <a:chExt cx="8119425" cy="5334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3AB569-387F-410C-B1B2-22599F4EE7E2}"/>
                </a:ext>
              </a:extLst>
            </p:cNvPr>
            <p:cNvSpPr txBox="1"/>
            <p:nvPr/>
          </p:nvSpPr>
          <p:spPr>
            <a:xfrm>
              <a:off x="1041398" y="2722002"/>
              <a:ext cx="4425245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ExtraBold" panose="00000900000000000000" pitchFamily="2" charset="0"/>
                </a:rPr>
                <a:t>Using command line in Linux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07ABF-A903-4F45-B46E-88CB149E39FF}"/>
                </a:ext>
              </a:extLst>
            </p:cNvPr>
            <p:cNvSpPr txBox="1"/>
            <p:nvPr/>
          </p:nvSpPr>
          <p:spPr>
            <a:xfrm>
              <a:off x="7979834" y="2722002"/>
              <a:ext cx="1180989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Montserrat ExtraBold" panose="00000900000000000000" pitchFamily="2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80F811-9C8A-4BE9-A58C-4ED789C8A461}"/>
              </a:ext>
            </a:extLst>
          </p:cNvPr>
          <p:cNvGrpSpPr/>
          <p:nvPr/>
        </p:nvGrpSpPr>
        <p:grpSpPr>
          <a:xfrm>
            <a:off x="540726" y="1787874"/>
            <a:ext cx="5383823" cy="276999"/>
            <a:chOff x="1041400" y="3445029"/>
            <a:chExt cx="8119422" cy="5334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D5DD3-E27B-4EAE-BEE7-32641045B47C}"/>
                </a:ext>
              </a:extLst>
            </p:cNvPr>
            <p:cNvSpPr txBox="1"/>
            <p:nvPr/>
          </p:nvSpPr>
          <p:spPr>
            <a:xfrm>
              <a:off x="1041400" y="3445029"/>
              <a:ext cx="7672210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ExtraBold" panose="00000900000000000000" pitchFamily="2" charset="0"/>
                </a:rPr>
                <a:t>File management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3CCC9B-A311-4C29-859D-AE304B5CEB62}"/>
                </a:ext>
              </a:extLst>
            </p:cNvPr>
            <p:cNvSpPr txBox="1"/>
            <p:nvPr/>
          </p:nvSpPr>
          <p:spPr>
            <a:xfrm>
              <a:off x="7979833" y="3445029"/>
              <a:ext cx="1180989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Montserrat ExtraBold" panose="00000900000000000000" pitchFamily="2" charset="0"/>
                </a:rPr>
                <a:t>15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723575-FAEC-49D0-AB01-65404F7B624C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8134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974193-E108-4F3C-AF45-63BF0BD571D1}"/>
              </a:ext>
            </a:extLst>
          </p:cNvPr>
          <p:cNvSpPr txBox="1"/>
          <p:nvPr/>
        </p:nvSpPr>
        <p:spPr>
          <a:xfrm>
            <a:off x="1881941" y="4245114"/>
            <a:ext cx="309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C415E-AC7C-4D74-B58C-7C7955EFD734}"/>
              </a:ext>
            </a:extLst>
          </p:cNvPr>
          <p:cNvSpPr txBox="1"/>
          <p:nvPr/>
        </p:nvSpPr>
        <p:spPr>
          <a:xfrm>
            <a:off x="2569523" y="9345881"/>
            <a:ext cx="1718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Aft>
                <a:spcPts val="400"/>
              </a:spcAf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By Nguyen Dang Loc</a:t>
            </a:r>
          </a:p>
        </p:txBody>
      </p:sp>
    </p:spTree>
    <p:extLst>
      <p:ext uri="{BB962C8B-B14F-4D97-AF65-F5344CB8AC3E}">
        <p14:creationId xmlns:p14="http://schemas.microsoft.com/office/powerpoint/2010/main" val="16595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540727" y="265238"/>
            <a:ext cx="5338321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4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1. COMMAND LINE IN 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F0B8-E971-468B-9E08-AC70A09A2C8D}"/>
              </a:ext>
            </a:extLst>
          </p:cNvPr>
          <p:cNvSpPr txBox="1"/>
          <p:nvPr/>
        </p:nvSpPr>
        <p:spPr>
          <a:xfrm>
            <a:off x="540727" y="724830"/>
            <a:ext cx="6396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1.1. Su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1B8-69A9-4C36-B9B1-C442C1884A93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B05C5-F2A9-477F-9B10-9B381CDAEE32}"/>
              </a:ext>
            </a:extLst>
          </p:cNvPr>
          <p:cNvSpPr txBox="1"/>
          <p:nvPr/>
        </p:nvSpPr>
        <p:spPr>
          <a:xfrm>
            <a:off x="540724" y="1020072"/>
            <a:ext cx="3756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su </a:t>
            </a:r>
            <a:r>
              <a:rPr lang="en-US">
                <a:latin typeface="Montserrat Medium" panose="00000600000000000000" pitchFamily="2" charset="0"/>
              </a:rPr>
              <a:t>[OPTIONS]…[-]….[ USER [ARG…]]</a:t>
            </a:r>
            <a:r>
              <a:rPr lang="en-US" u="sng"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0401C-BB35-45A8-A098-CF90BCEDF8DF}"/>
              </a:ext>
            </a:extLst>
          </p:cNvPr>
          <p:cNvSpPr txBox="1"/>
          <p:nvPr/>
        </p:nvSpPr>
        <p:spPr>
          <a:xfrm>
            <a:off x="540723" y="131874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allows commands to be run with a substitute user and group ID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8F1CD-F406-43A3-A08B-7D949A56B8F0}"/>
              </a:ext>
            </a:extLst>
          </p:cNvPr>
          <p:cNvSpPr txBox="1"/>
          <p:nvPr/>
        </p:nvSpPr>
        <p:spPr>
          <a:xfrm>
            <a:off x="540722" y="1616068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674F-5A40-4174-BF7B-774353D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310"/>
            <a:ext cx="6858000" cy="27839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968DC1-C17F-4673-93A0-804E42C9BC59}"/>
              </a:ext>
            </a:extLst>
          </p:cNvPr>
          <p:cNvSpPr txBox="1"/>
          <p:nvPr/>
        </p:nvSpPr>
        <p:spPr>
          <a:xfrm>
            <a:off x="540727" y="4418252"/>
            <a:ext cx="6396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1.2. Env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A9BF3-F67F-4199-90DE-4B55EE4646D4}"/>
              </a:ext>
            </a:extLst>
          </p:cNvPr>
          <p:cNvSpPr txBox="1"/>
          <p:nvPr/>
        </p:nvSpPr>
        <p:spPr>
          <a:xfrm>
            <a:off x="540724" y="4713494"/>
            <a:ext cx="6317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env </a:t>
            </a:r>
            <a:r>
              <a:rPr lang="en-US">
                <a:latin typeface="Montserrat Medium" panose="00000600000000000000" pitchFamily="2" charset="0"/>
              </a:rPr>
              <a:t>[OPTION]… [-] [NAME=VALUE… [COMMAND [ARG]…]</a:t>
            </a:r>
            <a:r>
              <a:rPr lang="en-US" u="sng"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210EE-FD3A-4E14-99C5-136E7D3F0EF2}"/>
              </a:ext>
            </a:extLst>
          </p:cNvPr>
          <p:cNvSpPr txBox="1"/>
          <p:nvPr/>
        </p:nvSpPr>
        <p:spPr>
          <a:xfrm>
            <a:off x="540723" y="5012167"/>
            <a:ext cx="6631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set each NAME to VALUE in the envitonment and after that</a:t>
            </a:r>
          </a:p>
          <a:p>
            <a:r>
              <a:rPr lang="en-US">
                <a:latin typeface="Montserrat Medium" panose="00000600000000000000" pitchFamily="2" charset="0"/>
              </a:rPr>
              <a:t>run COMMAND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2E90C1-4A3A-48E1-A625-4F1ADF4B2AFC}"/>
              </a:ext>
            </a:extLst>
          </p:cNvPr>
          <p:cNvSpPr txBox="1"/>
          <p:nvPr/>
        </p:nvSpPr>
        <p:spPr>
          <a:xfrm>
            <a:off x="540722" y="547574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9168A-7B1F-42AA-A4F7-D670840D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14" y="5830443"/>
            <a:ext cx="6858000" cy="34406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D04B5D-9966-4AB4-BAB3-9A176B092812}"/>
              </a:ext>
            </a:extLst>
          </p:cNvPr>
          <p:cNvSpPr txBox="1"/>
          <p:nvPr/>
        </p:nvSpPr>
        <p:spPr>
          <a:xfrm>
            <a:off x="422770" y="9363763"/>
            <a:ext cx="6631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u="sng">
                <a:latin typeface="Montserrat Medium" panose="00000600000000000000" pitchFamily="2" charset="0"/>
              </a:rPr>
              <a:t>Display all the environment variables with the comman ‘</a:t>
            </a:r>
            <a:r>
              <a:rPr lang="en-US" b="1" u="sng">
                <a:latin typeface="Montserrat Medium" panose="00000600000000000000" pitchFamily="2" charset="0"/>
              </a:rPr>
              <a:t>ENV</a:t>
            </a:r>
            <a:r>
              <a:rPr lang="en-US" u="sng">
                <a:latin typeface="Montserrat Medium" panose="00000600000000000000" pitchFamily="2" charset="0"/>
              </a:rPr>
              <a:t>’ (no arg)</a:t>
            </a:r>
          </a:p>
        </p:txBody>
      </p:sp>
    </p:spTree>
    <p:extLst>
      <p:ext uri="{BB962C8B-B14F-4D97-AF65-F5344CB8AC3E}">
        <p14:creationId xmlns:p14="http://schemas.microsoft.com/office/powerpoint/2010/main" val="16218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1.3. mkdir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6151A-1683-4BC4-8252-A5BBB1AC3986}"/>
              </a:ext>
            </a:extLst>
          </p:cNvPr>
          <p:cNvSpPr txBox="1"/>
          <p:nvPr/>
        </p:nvSpPr>
        <p:spPr>
          <a:xfrm>
            <a:off x="353154" y="525568"/>
            <a:ext cx="3756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mkdir </a:t>
            </a:r>
            <a:r>
              <a:rPr lang="en-US">
                <a:latin typeface="Montserrat Medium" panose="00000600000000000000" pitchFamily="2" charset="0"/>
              </a:rPr>
              <a:t>[OPTIONS]… DIRECTORY…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D0836-FAAC-4C6C-B027-85082BA63D65}"/>
              </a:ext>
            </a:extLst>
          </p:cNvPr>
          <p:cNvSpPr txBox="1"/>
          <p:nvPr/>
        </p:nvSpPr>
        <p:spPr>
          <a:xfrm>
            <a:off x="353153" y="82424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Create the DIRECTORYq(ies), if they do not already exist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323C3-ED4A-4CC4-86AB-03CBDB01100E}"/>
              </a:ext>
            </a:extLst>
          </p:cNvPr>
          <p:cNvSpPr txBox="1"/>
          <p:nvPr/>
        </p:nvSpPr>
        <p:spPr>
          <a:xfrm>
            <a:off x="353152" y="1121564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FA3DB-18C1-4022-8BF0-BEC653C15F89}"/>
              </a:ext>
            </a:extLst>
          </p:cNvPr>
          <p:cNvSpPr txBox="1"/>
          <p:nvPr/>
        </p:nvSpPr>
        <p:spPr>
          <a:xfrm>
            <a:off x="353154" y="3232363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1.4. 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74D31-AE96-456A-AB53-B0C9F8C6C888}"/>
              </a:ext>
            </a:extLst>
          </p:cNvPr>
          <p:cNvSpPr txBox="1"/>
          <p:nvPr/>
        </p:nvSpPr>
        <p:spPr>
          <a:xfrm>
            <a:off x="353154" y="348228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26BFF-49F6-4C77-A0EB-3C97B0D023AA}"/>
              </a:ext>
            </a:extLst>
          </p:cNvPr>
          <p:cNvSpPr txBox="1"/>
          <p:nvPr/>
        </p:nvSpPr>
        <p:spPr>
          <a:xfrm>
            <a:off x="353153" y="4268669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u="sng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Copy </a:t>
            </a:r>
            <a:r>
              <a:rPr lang="en-US" u="sng">
                <a:latin typeface="Montserrat Medium" panose="00000600000000000000" pitchFamily="2" charset="0"/>
              </a:rPr>
              <a:t>SOURCE</a:t>
            </a:r>
            <a:r>
              <a:rPr lang="en-US">
                <a:latin typeface="Montserrat Medium" panose="00000600000000000000" pitchFamily="2" charset="0"/>
              </a:rPr>
              <a:t> to </a:t>
            </a:r>
            <a:r>
              <a:rPr lang="en-US" u="sng">
                <a:latin typeface="Montserrat Medium" panose="00000600000000000000" pitchFamily="2" charset="0"/>
              </a:rPr>
              <a:t>DEST</a:t>
            </a:r>
            <a:r>
              <a:rPr lang="en-US">
                <a:latin typeface="Montserrat Medium" panose="00000600000000000000" pitchFamily="2" charset="0"/>
              </a:rPr>
              <a:t>, or  multiple </a:t>
            </a:r>
            <a:r>
              <a:rPr lang="en-US" u="sng">
                <a:latin typeface="Montserrat Medium" panose="00000600000000000000" pitchFamily="2" charset="0"/>
              </a:rPr>
              <a:t>SOURCE</a:t>
            </a:r>
            <a:r>
              <a:rPr lang="en-US">
                <a:latin typeface="Montserrat Medium" panose="00000600000000000000" pitchFamily="2" charset="0"/>
              </a:rPr>
              <a:t>(s) to </a:t>
            </a:r>
            <a:r>
              <a:rPr lang="en-US" u="sng">
                <a:latin typeface="Montserrat Medium" panose="00000600000000000000" pitchFamily="2" charset="0"/>
              </a:rPr>
              <a:t>DIRECTORY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44C69-BEA4-46BD-925D-4D2CD93CB7F8}"/>
              </a:ext>
            </a:extLst>
          </p:cNvPr>
          <p:cNvSpPr txBox="1"/>
          <p:nvPr/>
        </p:nvSpPr>
        <p:spPr>
          <a:xfrm>
            <a:off x="353152" y="4565992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00C11-81A7-4893-9125-2CD12A85FC9A}"/>
              </a:ext>
            </a:extLst>
          </p:cNvPr>
          <p:cNvSpPr txBox="1"/>
          <p:nvPr/>
        </p:nvSpPr>
        <p:spPr>
          <a:xfrm>
            <a:off x="1085794" y="348228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latin typeface="Montserrat Medium" panose="00000600000000000000" pitchFamily="2" charset="0"/>
              </a:rPr>
              <a:t>cp </a:t>
            </a:r>
            <a:r>
              <a:rPr lang="en-US" sz="1200">
                <a:latin typeface="Montserrat Medium" panose="00000600000000000000" pitchFamily="2" charset="0"/>
              </a:rPr>
              <a:t>[</a:t>
            </a:r>
            <a:r>
              <a:rPr lang="en-US" sz="1200" u="sng">
                <a:latin typeface="Montserrat Medium" panose="00000600000000000000" pitchFamily="2" charset="0"/>
              </a:rPr>
              <a:t>OPTION</a:t>
            </a:r>
            <a:r>
              <a:rPr lang="en-US" sz="1200">
                <a:latin typeface="Montserrat Medium" panose="00000600000000000000" pitchFamily="2" charset="0"/>
              </a:rPr>
              <a:t>]… [</a:t>
            </a:r>
            <a:r>
              <a:rPr lang="en-US" sz="1200" u="sng">
                <a:latin typeface="Montserrat Medium" panose="00000600000000000000" pitchFamily="2" charset="0"/>
              </a:rPr>
              <a:t>-T</a:t>
            </a:r>
            <a:r>
              <a:rPr lang="en-US" sz="1200">
                <a:latin typeface="Montserrat Medium" panose="00000600000000000000" pitchFamily="2" charset="0"/>
              </a:rPr>
              <a:t>] </a:t>
            </a:r>
            <a:r>
              <a:rPr lang="en-US" sz="1200" u="sng">
                <a:latin typeface="Montserrat Medium" panose="00000600000000000000" pitchFamily="2" charset="0"/>
              </a:rPr>
              <a:t>SOURCE</a:t>
            </a:r>
            <a:r>
              <a:rPr lang="en-US" sz="1200">
                <a:latin typeface="Montserrat Medium" panose="00000600000000000000" pitchFamily="2" charset="0"/>
              </a:rPr>
              <a:t> </a:t>
            </a:r>
            <a:r>
              <a:rPr lang="en-US" sz="1200" u="sng">
                <a:latin typeface="Montserrat Medium" panose="00000600000000000000" pitchFamily="2" charset="0"/>
              </a:rPr>
              <a:t>DEST</a:t>
            </a:r>
            <a:endParaRPr lang="en-US" sz="1200" u="sn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3DFE6-F020-41C7-BFC0-ACF30A6F28C0}"/>
              </a:ext>
            </a:extLst>
          </p:cNvPr>
          <p:cNvSpPr txBox="1"/>
          <p:nvPr/>
        </p:nvSpPr>
        <p:spPr>
          <a:xfrm>
            <a:off x="1085793" y="3750032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cp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</a:t>
            </a:r>
            <a:r>
              <a:rPr lang="en-US" b="0" u="sng"/>
              <a:t>SOURCE</a:t>
            </a:r>
            <a:r>
              <a:rPr lang="en-US" b="0"/>
              <a:t>… </a:t>
            </a:r>
            <a:r>
              <a:rPr lang="en-US" b="0" u="sng"/>
              <a:t>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EBFCA-D435-4BB7-9C63-406043462EF4}"/>
              </a:ext>
            </a:extLst>
          </p:cNvPr>
          <p:cNvSpPr txBox="1"/>
          <p:nvPr/>
        </p:nvSpPr>
        <p:spPr>
          <a:xfrm>
            <a:off x="1085792" y="4027031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latin typeface="Montserrat Medium" panose="00000600000000000000" pitchFamily="2" charset="0"/>
              </a:rPr>
              <a:t>cp </a:t>
            </a:r>
            <a:r>
              <a:rPr lang="en-US" sz="1200">
                <a:latin typeface="Montserrat Medium" panose="00000600000000000000" pitchFamily="2" charset="0"/>
              </a:rPr>
              <a:t>[</a:t>
            </a:r>
            <a:r>
              <a:rPr lang="en-US" sz="1200" u="sng">
                <a:latin typeface="Montserrat Medium" panose="00000600000000000000" pitchFamily="2" charset="0"/>
              </a:rPr>
              <a:t>OPTION</a:t>
            </a:r>
            <a:r>
              <a:rPr lang="en-US" sz="1200">
                <a:latin typeface="Montserrat Medium" panose="00000600000000000000" pitchFamily="2" charset="0"/>
              </a:rPr>
              <a:t>]… </a:t>
            </a:r>
            <a:r>
              <a:rPr lang="en-US" sz="1200" u="sng">
                <a:latin typeface="Montserrat Medium" panose="00000600000000000000" pitchFamily="2" charset="0"/>
              </a:rPr>
              <a:t>-t</a:t>
            </a:r>
            <a:r>
              <a:rPr lang="en-US" sz="1200">
                <a:latin typeface="Montserrat Medium" panose="00000600000000000000" pitchFamily="2" charset="0"/>
              </a:rPr>
              <a:t> </a:t>
            </a:r>
            <a:r>
              <a:rPr lang="en-US" sz="1200" u="sng">
                <a:latin typeface="Montserrat Medium" panose="00000600000000000000" pitchFamily="2" charset="0"/>
              </a:rPr>
              <a:t>DIRECTORY</a:t>
            </a:r>
            <a:r>
              <a:rPr lang="en-US" sz="1200">
                <a:latin typeface="Montserrat Medium" panose="00000600000000000000" pitchFamily="2" charset="0"/>
              </a:rPr>
              <a:t> </a:t>
            </a:r>
            <a:r>
              <a:rPr lang="en-US" sz="1200" u="sng">
                <a:latin typeface="Montserrat Medium" panose="00000600000000000000" pitchFamily="2" charset="0"/>
              </a:rPr>
              <a:t>SOURCE</a:t>
            </a:r>
            <a:r>
              <a:rPr lang="en-US" sz="1200">
                <a:latin typeface="Montserrat Medium" panose="00000600000000000000" pitchFamily="2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EE61F-AF90-4125-A61A-D1E1E64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121"/>
            <a:ext cx="6858000" cy="14902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1140031" y="2904792"/>
            <a:ext cx="4647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Folder ‘</a:t>
            </a:r>
            <a:r>
              <a:rPr lang="en-US" b="1">
                <a:latin typeface="Montserrat Medium" panose="00000600000000000000" pitchFamily="2" charset="0"/>
              </a:rPr>
              <a:t>lab02DangLoc</a:t>
            </a:r>
            <a:r>
              <a:rPr lang="en-US">
                <a:latin typeface="Montserrat Medium" panose="00000600000000000000" pitchFamily="2" charset="0"/>
              </a:rPr>
              <a:t>’ was created in /home/dangloc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1C53D21-D012-4234-87F3-2668CF0A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14" y="4863315"/>
            <a:ext cx="6858000" cy="17326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9CA0C03-AAD9-41A0-8281-95C786875573}"/>
              </a:ext>
            </a:extLst>
          </p:cNvPr>
          <p:cNvSpPr txBox="1"/>
          <p:nvPr/>
        </p:nvSpPr>
        <p:spPr>
          <a:xfrm>
            <a:off x="353152" y="6672282"/>
            <a:ext cx="6301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File ‘</a:t>
            </a:r>
            <a:r>
              <a:rPr lang="en-US" b="1">
                <a:latin typeface="Montserrat Medium" panose="00000600000000000000" pitchFamily="2" charset="0"/>
              </a:rPr>
              <a:t>run_mc.sh</a:t>
            </a:r>
            <a:r>
              <a:rPr lang="en-US">
                <a:latin typeface="Montserrat Medium" panose="00000600000000000000" pitchFamily="2" charset="0"/>
              </a:rPr>
              <a:t>’ was copied from </a:t>
            </a:r>
            <a:r>
              <a:rPr lang="en-US" b="1">
                <a:latin typeface="Montserrat Medium" panose="00000600000000000000" pitchFamily="2" charset="0"/>
              </a:rPr>
              <a:t>dangloc</a:t>
            </a:r>
            <a:r>
              <a:rPr lang="en-US">
                <a:latin typeface="Montserrat Medium" panose="00000600000000000000" pitchFamily="2" charset="0"/>
              </a:rPr>
              <a:t> to its subfolder </a:t>
            </a:r>
            <a:r>
              <a:rPr lang="en-US" b="1">
                <a:latin typeface="Montserrat Medium" panose="00000600000000000000" pitchFamily="2" charset="0"/>
              </a:rPr>
              <a:t>lab02DangLoc</a:t>
            </a:r>
          </a:p>
        </p:txBody>
      </p:sp>
    </p:spTree>
    <p:extLst>
      <p:ext uri="{BB962C8B-B14F-4D97-AF65-F5344CB8AC3E}">
        <p14:creationId xmlns:p14="http://schemas.microsoft.com/office/powerpoint/2010/main" val="203089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1.5. mv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8" y="4758992"/>
            <a:ext cx="631417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300"/>
              </a:spcAft>
            </a:pPr>
            <a:r>
              <a:rPr lang="en-US">
                <a:latin typeface="Montserrat Medium" panose="00000600000000000000" pitchFamily="2" charset="0"/>
              </a:rPr>
              <a:t>There is 2 file has the same name ‘</a:t>
            </a:r>
            <a:r>
              <a:rPr lang="en-US" b="1">
                <a:latin typeface="Montserrat Medium" panose="00000600000000000000" pitchFamily="2" charset="0"/>
              </a:rPr>
              <a:t>text.txt</a:t>
            </a:r>
            <a:r>
              <a:rPr lang="en-US">
                <a:latin typeface="Montserrat Medium" panose="00000600000000000000" pitchFamily="2" charset="0"/>
              </a:rPr>
              <a:t>’ in both </a:t>
            </a:r>
            <a:r>
              <a:rPr lang="en-US" b="1">
                <a:latin typeface="Montserrat Medium" panose="00000600000000000000" pitchFamily="2" charset="0"/>
              </a:rPr>
              <a:t>/home/dangloc </a:t>
            </a:r>
            <a:r>
              <a:rPr lang="en-US">
                <a:latin typeface="Montserrat Medium" panose="00000600000000000000" pitchFamily="2" charset="0"/>
              </a:rPr>
              <a:t>and </a:t>
            </a:r>
            <a:r>
              <a:rPr lang="en-US" b="1">
                <a:latin typeface="Montserrat Medium" panose="00000600000000000000" pitchFamily="2" charset="0"/>
              </a:rPr>
              <a:t>/home/dangloc/lab02DangLoc</a:t>
            </a:r>
          </a:p>
          <a:p>
            <a:pPr>
              <a:spcAft>
                <a:spcPts val="300"/>
              </a:spcAft>
            </a:pPr>
            <a:r>
              <a:rPr lang="en-US">
                <a:latin typeface="Montserrat Medium" panose="00000600000000000000" pitchFamily="2" charset="0"/>
              </a:rPr>
              <a:t>‘mv’ command moved the ‘text.txt’ file from dangloc to lab02DangLoc and renamed it to ‘text2.txt’</a:t>
            </a:r>
          </a:p>
          <a:p>
            <a:pPr>
              <a:spcAft>
                <a:spcPts val="300"/>
              </a:spcAft>
            </a:pPr>
            <a:r>
              <a:rPr lang="en-US">
                <a:latin typeface="Montserrat Medium" panose="00000600000000000000" pitchFamily="2" charset="0"/>
              </a:rPr>
              <a:t>Now, the folder lab02DangLoc contain ‘text.txt’ and ‘text2.txt’ simultanously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1291680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rename SOURCE to DEST, or move SOURCE(s) to DIRECTORY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589003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459996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F5A21-9761-49E0-A207-2848042B5058}"/>
              </a:ext>
            </a:extLst>
          </p:cNvPr>
          <p:cNvSpPr txBox="1"/>
          <p:nvPr/>
        </p:nvSpPr>
        <p:spPr>
          <a:xfrm>
            <a:off x="1080529" y="459996"/>
            <a:ext cx="412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mv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[</a:t>
            </a:r>
            <a:r>
              <a:rPr lang="en-US" b="0" u="sng"/>
              <a:t>-T</a:t>
            </a:r>
            <a:r>
              <a:rPr lang="en-US" b="0"/>
              <a:t>] </a:t>
            </a:r>
            <a:r>
              <a:rPr lang="en-US" b="0" u="sng"/>
              <a:t>SOURCE</a:t>
            </a:r>
            <a:r>
              <a:rPr lang="en-US" b="0"/>
              <a:t> </a:t>
            </a:r>
            <a:r>
              <a:rPr lang="en-US" b="0" u="sng"/>
              <a:t>DEST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B3D542-D0A3-48F4-8BBA-5DCA8A9F9611}"/>
              </a:ext>
            </a:extLst>
          </p:cNvPr>
          <p:cNvSpPr txBox="1"/>
          <p:nvPr/>
        </p:nvSpPr>
        <p:spPr>
          <a:xfrm>
            <a:off x="1080528" y="727744"/>
            <a:ext cx="412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mv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</a:t>
            </a:r>
            <a:r>
              <a:rPr lang="en-US" b="0" u="sng"/>
              <a:t>SOURCE</a:t>
            </a:r>
            <a:r>
              <a:rPr lang="en-US" b="0"/>
              <a:t>… </a:t>
            </a:r>
            <a:r>
              <a:rPr lang="en-US" b="0" u="sng"/>
              <a:t>DIRECTORY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985601-DE70-497E-B53A-5B5B8B08B266}"/>
              </a:ext>
            </a:extLst>
          </p:cNvPr>
          <p:cNvSpPr txBox="1"/>
          <p:nvPr/>
        </p:nvSpPr>
        <p:spPr>
          <a:xfrm>
            <a:off x="1080527" y="1004743"/>
            <a:ext cx="412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mv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</a:t>
            </a:r>
            <a:r>
              <a:rPr lang="en-US" b="0" u="sng"/>
              <a:t>-t</a:t>
            </a:r>
            <a:r>
              <a:rPr lang="en-US" b="0"/>
              <a:t> </a:t>
            </a:r>
            <a:r>
              <a:rPr lang="en-US" b="0" u="sng"/>
              <a:t>DIRECTORY</a:t>
            </a:r>
            <a:r>
              <a:rPr lang="en-US" b="0"/>
              <a:t> </a:t>
            </a:r>
            <a:r>
              <a:rPr lang="en-US" b="0" u="sng"/>
              <a:t>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6E54-9E09-41FC-A68A-5BD48FE2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352"/>
            <a:ext cx="6858000" cy="25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0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1.6. rmdir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8" y="4937120"/>
            <a:ext cx="63141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There are 3 subfolders in lab02DangLoc: folder1, folder2, folder3</a:t>
            </a:r>
          </a:p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The folder1 contains ancestors. Hence, if we want to delete the entire folder1, we have to use option </a:t>
            </a:r>
            <a:r>
              <a:rPr lang="en-US" b="1">
                <a:latin typeface="Montserrat Medium" panose="00000600000000000000" pitchFamily="2" charset="0"/>
              </a:rPr>
              <a:t>‘-p’</a:t>
            </a:r>
            <a:r>
              <a:rPr lang="en-US">
                <a:latin typeface="Montserrat Medium" panose="00000600000000000000" pitchFamily="2" charset="0"/>
              </a:rPr>
              <a:t> – remove directory and its ancestors.</a:t>
            </a:r>
          </a:p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If the command miss the ‘-p’, it will display an error message and the folder won’t be removed.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85229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remove the DIRECTORY(ies), if they are empty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149614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F5A21-9761-49E0-A207-2848042B5058}"/>
              </a:ext>
            </a:extLst>
          </p:cNvPr>
          <p:cNvSpPr txBox="1"/>
          <p:nvPr/>
        </p:nvSpPr>
        <p:spPr>
          <a:xfrm>
            <a:off x="1080529" y="59062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mrdir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DIRECTORY</a:t>
            </a:r>
            <a:endParaRPr lang="en-US" b="0" u="s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37611-CC08-4F84-8CEE-97D08821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408"/>
            <a:ext cx="6858000" cy="28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1.7. ln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7" y="4989971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A softlink was created between ‘text.txt’ and ‘link.txt’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1800586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endParaRPr lang="en-US">
              <a:latin typeface="Montserrat Medium" panose="00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2859909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052F9-35E9-4E70-B2E2-2922435817A3}"/>
              </a:ext>
            </a:extLst>
          </p:cNvPr>
          <p:cNvSpPr txBox="1"/>
          <p:nvPr/>
        </p:nvSpPr>
        <p:spPr>
          <a:xfrm>
            <a:off x="1134766" y="59062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ln</a:t>
            </a:r>
            <a:r>
              <a:rPr lang="en-US" b="0"/>
              <a:t> </a:t>
            </a:r>
            <a:r>
              <a:rPr lang="en-US" b="0" u="sng"/>
              <a:t>[OPTION]</a:t>
            </a:r>
            <a:r>
              <a:rPr lang="en-US" b="0"/>
              <a:t>… </a:t>
            </a:r>
            <a:r>
              <a:rPr lang="en-US" b="0" u="sng"/>
              <a:t>[-T]</a:t>
            </a:r>
            <a:r>
              <a:rPr lang="en-US" b="0"/>
              <a:t> </a:t>
            </a:r>
            <a:r>
              <a:rPr lang="en-US" b="0" u="sng"/>
              <a:t>TARGET</a:t>
            </a:r>
            <a:r>
              <a:rPr lang="en-US" b="0"/>
              <a:t> </a:t>
            </a:r>
            <a:r>
              <a:rPr lang="en-US" b="0" u="sng"/>
              <a:t>LINK_NAME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748F-DD58-4F64-B3D1-683DEC5D8BED}"/>
              </a:ext>
            </a:extLst>
          </p:cNvPr>
          <p:cNvSpPr txBox="1"/>
          <p:nvPr/>
        </p:nvSpPr>
        <p:spPr>
          <a:xfrm>
            <a:off x="1134765" y="858372"/>
            <a:ext cx="412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ln</a:t>
            </a:r>
            <a:r>
              <a:rPr lang="en-US" b="0"/>
              <a:t> [</a:t>
            </a:r>
            <a:r>
              <a:rPr lang="en-US" b="0" u="sng"/>
              <a:t>OPTION</a:t>
            </a:r>
            <a:r>
              <a:rPr lang="en-US" b="0"/>
              <a:t>]… </a:t>
            </a:r>
            <a:r>
              <a:rPr lang="en-US" b="0" u="sng"/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970C3-2B58-4161-95F9-867F407C3CBC}"/>
              </a:ext>
            </a:extLst>
          </p:cNvPr>
          <p:cNvSpPr txBox="1"/>
          <p:nvPr/>
        </p:nvSpPr>
        <p:spPr>
          <a:xfrm>
            <a:off x="1134764" y="1135371"/>
            <a:ext cx="412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u="sng">
                <a:latin typeface="Montserrat Medium" panose="00000600000000000000" pitchFamily="2" charset="0"/>
              </a:defRPr>
            </a:lvl1pPr>
          </a:lstStyle>
          <a:p>
            <a:r>
              <a:rPr lang="en-US" u="none"/>
              <a:t>ln </a:t>
            </a:r>
            <a:r>
              <a:rPr lang="en-US" b="0"/>
              <a:t>[OPTION]</a:t>
            </a:r>
            <a:r>
              <a:rPr lang="en-US" b="0" u="none"/>
              <a:t>… </a:t>
            </a:r>
            <a:r>
              <a:rPr lang="en-US" b="0"/>
              <a:t>TARGET</a:t>
            </a:r>
            <a:r>
              <a:rPr lang="en-US" b="0" u="none"/>
              <a:t>… </a:t>
            </a:r>
            <a:r>
              <a:rPr lang="en-US" b="0"/>
              <a:t>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D463-66DE-4E1A-B5AE-ABC4D761955A}"/>
              </a:ext>
            </a:extLst>
          </p:cNvPr>
          <p:cNvSpPr txBox="1"/>
          <p:nvPr/>
        </p:nvSpPr>
        <p:spPr>
          <a:xfrm>
            <a:off x="1134764" y="1411912"/>
            <a:ext cx="412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u="none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ln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</a:t>
            </a:r>
            <a:r>
              <a:rPr lang="en-US" b="0" u="sng"/>
              <a:t>-t</a:t>
            </a:r>
            <a:r>
              <a:rPr lang="en-US" b="0"/>
              <a:t> </a:t>
            </a:r>
            <a:r>
              <a:rPr lang="en-US" b="0" u="sng"/>
              <a:t>DIRECTORY</a:t>
            </a:r>
            <a:r>
              <a:rPr lang="en-US" b="0"/>
              <a:t> </a:t>
            </a:r>
            <a:r>
              <a:rPr lang="en-US" b="0" u="sng"/>
              <a:t>TARGET</a:t>
            </a:r>
            <a:r>
              <a:rPr lang="en-US" b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31DA82-B968-4F64-8863-6A88BF88BA0F}"/>
              </a:ext>
            </a:extLst>
          </p:cNvPr>
          <p:cNvSpPr txBox="1"/>
          <p:nvPr/>
        </p:nvSpPr>
        <p:spPr>
          <a:xfrm>
            <a:off x="4714875" y="590624"/>
            <a:ext cx="1008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 b="0"/>
              <a:t>1</a:t>
            </a:r>
            <a:r>
              <a:rPr lang="en-US" b="0" baseline="30000"/>
              <a:t>st</a:t>
            </a:r>
            <a:r>
              <a:rPr lang="en-US" b="0"/>
              <a:t> form</a:t>
            </a:r>
            <a:endParaRPr lang="en-US" b="0" u="sn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20415-4C3B-4600-ABDD-BDFEA8F1BC34}"/>
              </a:ext>
            </a:extLst>
          </p:cNvPr>
          <p:cNvSpPr txBox="1"/>
          <p:nvPr/>
        </p:nvSpPr>
        <p:spPr>
          <a:xfrm>
            <a:off x="4714875" y="857682"/>
            <a:ext cx="1008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 b="0"/>
              <a:t>2</a:t>
            </a:r>
            <a:r>
              <a:rPr lang="en-US" b="0" baseline="30000"/>
              <a:t>nd</a:t>
            </a:r>
            <a:r>
              <a:rPr lang="en-US" b="0"/>
              <a:t> form</a:t>
            </a:r>
            <a:endParaRPr lang="en-US" b="0" u="sn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657D6-1ABB-4974-B54E-24ED67DB8967}"/>
              </a:ext>
            </a:extLst>
          </p:cNvPr>
          <p:cNvSpPr txBox="1"/>
          <p:nvPr/>
        </p:nvSpPr>
        <p:spPr>
          <a:xfrm>
            <a:off x="4714875" y="1084660"/>
            <a:ext cx="1008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 b="0"/>
              <a:t>3</a:t>
            </a:r>
            <a:r>
              <a:rPr lang="en-US" b="0" baseline="30000"/>
              <a:t>rd</a:t>
            </a:r>
            <a:r>
              <a:rPr lang="en-US" b="0"/>
              <a:t> form</a:t>
            </a:r>
            <a:endParaRPr lang="en-US" b="0" u="s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64934-1C11-4C29-A23B-6236B0303011}"/>
              </a:ext>
            </a:extLst>
          </p:cNvPr>
          <p:cNvSpPr txBox="1"/>
          <p:nvPr/>
        </p:nvSpPr>
        <p:spPr>
          <a:xfrm>
            <a:off x="4714875" y="1360670"/>
            <a:ext cx="1008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 b="0"/>
              <a:t>4</a:t>
            </a:r>
            <a:r>
              <a:rPr lang="en-US" b="0" baseline="30000"/>
              <a:t>th</a:t>
            </a:r>
            <a:r>
              <a:rPr lang="en-US" b="0"/>
              <a:t> form</a:t>
            </a:r>
            <a:endParaRPr lang="en-US" b="0" u="sn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24E98-466B-424E-9A4E-9BD3E8737C1C}"/>
              </a:ext>
            </a:extLst>
          </p:cNvPr>
          <p:cNvSpPr txBox="1"/>
          <p:nvPr/>
        </p:nvSpPr>
        <p:spPr>
          <a:xfrm>
            <a:off x="1134764" y="2047403"/>
            <a:ext cx="63141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form: create a link to </a:t>
            </a:r>
            <a:r>
              <a:rPr lang="en-US" u="sng"/>
              <a:t>TARGET</a:t>
            </a:r>
            <a:r>
              <a:rPr lang="en-US"/>
              <a:t> with the name </a:t>
            </a:r>
            <a:r>
              <a:rPr lang="en-US" u="sng"/>
              <a:t>LINK</a:t>
            </a:r>
            <a:r>
              <a:rPr lang="en-US"/>
              <a:t>_</a:t>
            </a:r>
            <a:r>
              <a:rPr lang="en-US" u="sng"/>
              <a:t>NAME</a:t>
            </a:r>
            <a:r>
              <a:rPr lang="en-US"/>
              <a:t>.  </a:t>
            </a:r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for:, create a link to </a:t>
            </a:r>
            <a:r>
              <a:rPr lang="en-US" u="sng"/>
              <a:t>TARGET</a:t>
            </a:r>
            <a:r>
              <a:rPr lang="en-US"/>
              <a:t> in the current directory.  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, 4</a:t>
            </a:r>
            <a:r>
              <a:rPr lang="en-US" baseline="30000"/>
              <a:t>th</a:t>
            </a:r>
            <a:r>
              <a:rPr lang="en-US"/>
              <a:t> forms: create links to each </a:t>
            </a:r>
            <a:r>
              <a:rPr lang="en-US" u="sng"/>
              <a:t>TARGET</a:t>
            </a:r>
            <a:r>
              <a:rPr lang="en-US"/>
              <a:t> in </a:t>
            </a:r>
            <a:r>
              <a:rPr lang="en-US" u="sng"/>
              <a:t>DIRECTORY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5B09B-9676-4868-9DDE-9EF51C740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6"/>
          <a:stretch/>
        </p:blipFill>
        <p:spPr>
          <a:xfrm>
            <a:off x="0" y="3226696"/>
            <a:ext cx="6858000" cy="15978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364C99-36AF-4E1F-9DC5-C54DE5F15B9E}"/>
              </a:ext>
            </a:extLst>
          </p:cNvPr>
          <p:cNvSpPr txBox="1"/>
          <p:nvPr/>
        </p:nvSpPr>
        <p:spPr>
          <a:xfrm>
            <a:off x="353154" y="5428461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1.8. cat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6F482-0F88-4CC2-8B32-E5D6185DCDB1}"/>
              </a:ext>
            </a:extLst>
          </p:cNvPr>
          <p:cNvSpPr txBox="1"/>
          <p:nvPr/>
        </p:nvSpPr>
        <p:spPr>
          <a:xfrm>
            <a:off x="347887" y="7647932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The content inside file ‘text2.txt’ is 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EADE80-2453-496F-9D81-ADDE84EFE1DE}"/>
              </a:ext>
            </a:extLst>
          </p:cNvPr>
          <p:cNvSpPr txBox="1"/>
          <p:nvPr/>
        </p:nvSpPr>
        <p:spPr>
          <a:xfrm>
            <a:off x="347888" y="5994300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solidFill>
                  <a:schemeClr val="tx1"/>
                </a:solidFill>
                <a:latin typeface="Montserrat Medium" panose="00000600000000000000" pitchFamily="2" charset="0"/>
              </a:rPr>
              <a:t>Concatenate FILE(s), or standard input, to standard 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27198-71E8-4010-84BE-34BB5655C6CE}"/>
              </a:ext>
            </a:extLst>
          </p:cNvPr>
          <p:cNvSpPr txBox="1"/>
          <p:nvPr/>
        </p:nvSpPr>
        <p:spPr>
          <a:xfrm>
            <a:off x="347887" y="6291623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89C96-26C9-44C1-A6DF-EDA665F8BBDA}"/>
              </a:ext>
            </a:extLst>
          </p:cNvPr>
          <p:cNvSpPr txBox="1"/>
          <p:nvPr/>
        </p:nvSpPr>
        <p:spPr>
          <a:xfrm>
            <a:off x="347889" y="5732633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D67C82-DF2C-4B48-B8FD-9F1D856341A4}"/>
              </a:ext>
            </a:extLst>
          </p:cNvPr>
          <p:cNvSpPr txBox="1"/>
          <p:nvPr/>
        </p:nvSpPr>
        <p:spPr>
          <a:xfrm>
            <a:off x="1080529" y="5732633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cat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[FILE]…</a:t>
            </a:r>
            <a:endParaRPr lang="en-US" b="0" u="sng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7F4EBE-A327-43D3-B87D-01CAD1F48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5642"/>
            <a:ext cx="6858000" cy="8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1.9. 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7" y="5468725"/>
            <a:ext cx="631417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Remove file ‘link.txt’ and ‘text2.txt’.</a:t>
            </a:r>
          </a:p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To remove folder ‘data’ and its contents, I use option ‘-r’ – remove directories and their contents recursively.</a:t>
            </a:r>
          </a:p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Confirm by press ‘y’.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85229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 </a:t>
            </a:r>
            <a:r>
              <a:rPr lang="en-US">
                <a:solidFill>
                  <a:schemeClr val="tx1"/>
                </a:solidFill>
                <a:latin typeface="Montserrat Medium" panose="00000600000000000000" pitchFamily="2" charset="0"/>
              </a:rPr>
              <a:t>Remove files or directories (with their contents recursively)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149614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F5A21-9761-49E0-A207-2848042B5058}"/>
              </a:ext>
            </a:extLst>
          </p:cNvPr>
          <p:cNvSpPr txBox="1"/>
          <p:nvPr/>
        </p:nvSpPr>
        <p:spPr>
          <a:xfrm>
            <a:off x="1080529" y="59062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rm </a:t>
            </a:r>
            <a:r>
              <a:rPr lang="en-US" b="0"/>
              <a:t>[</a:t>
            </a:r>
            <a:r>
              <a:rPr lang="en-US" b="0" u="sng"/>
              <a:t>OPTION</a:t>
            </a:r>
            <a:r>
              <a:rPr lang="en-US" b="0"/>
              <a:t>]… FILE…</a:t>
            </a:r>
            <a:endParaRPr lang="en-US" b="0" u="s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0EECF-EFE5-482D-BB80-0561C87F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14" y="1469012"/>
            <a:ext cx="6858000" cy="37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1.10. chown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8" y="4295856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The owner of file ‘</a:t>
            </a:r>
            <a:r>
              <a:rPr lang="en-US" b="1">
                <a:latin typeface="Montserrat Medium" panose="00000600000000000000" pitchFamily="2" charset="0"/>
              </a:rPr>
              <a:t>text2</a:t>
            </a:r>
            <a:r>
              <a:rPr lang="en-US">
                <a:latin typeface="Montserrat Medium" panose="00000600000000000000" pitchFamily="2" charset="0"/>
              </a:rPr>
              <a:t>.txt’ was change from ‘</a:t>
            </a:r>
            <a:r>
              <a:rPr lang="en-US" b="1">
                <a:latin typeface="Montserrat Medium" panose="00000600000000000000" pitchFamily="2" charset="0"/>
              </a:rPr>
              <a:t>root</a:t>
            </a:r>
            <a:r>
              <a:rPr lang="en-US">
                <a:latin typeface="Montserrat Medium" panose="00000600000000000000" pitchFamily="2" charset="0"/>
              </a:rPr>
              <a:t>’ to ‘</a:t>
            </a:r>
            <a:r>
              <a:rPr lang="en-US" b="1">
                <a:latin typeface="Montserrat Medium" panose="00000600000000000000" pitchFamily="2" charset="0"/>
              </a:rPr>
              <a:t>dangloc</a:t>
            </a:r>
            <a:r>
              <a:rPr lang="en-US">
                <a:latin typeface="Montserrat Medium" panose="00000600000000000000" pitchFamily="2" charset="0"/>
              </a:rPr>
              <a:t>’.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1149173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u="sng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Change files owner and group</a:t>
            </a:r>
            <a:endParaRPr lang="en-US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446496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D39D9-26C3-49E4-8040-DFB3CF5DFD31}"/>
              </a:ext>
            </a:extLst>
          </p:cNvPr>
          <p:cNvSpPr txBox="1"/>
          <p:nvPr/>
        </p:nvSpPr>
        <p:spPr>
          <a:xfrm>
            <a:off x="1134766" y="590624"/>
            <a:ext cx="412667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b="1"/>
              <a:t>chown</a:t>
            </a:r>
            <a:r>
              <a:rPr lang="en-US"/>
              <a:t> [OPTION]…[OWNER] [:[GROUP]] FILE…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DC1B9-BAA0-4541-BBDB-A177798D1B52}"/>
              </a:ext>
            </a:extLst>
          </p:cNvPr>
          <p:cNvSpPr txBox="1"/>
          <p:nvPr/>
        </p:nvSpPr>
        <p:spPr>
          <a:xfrm>
            <a:off x="1134765" y="858372"/>
            <a:ext cx="412667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chown </a:t>
            </a:r>
            <a:r>
              <a:rPr lang="en-US" b="0"/>
              <a:t>[OPTION]… --reference=RFILE FILE…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E58DD-2BBC-4169-98B0-3C7538D0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302"/>
            <a:ext cx="6858000" cy="2415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DCBF67-1DCC-47B1-B68B-E8833DD3C317}"/>
              </a:ext>
            </a:extLst>
          </p:cNvPr>
          <p:cNvSpPr txBox="1"/>
          <p:nvPr/>
        </p:nvSpPr>
        <p:spPr>
          <a:xfrm>
            <a:off x="353154" y="4597188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1.11. chgrp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ED628-B003-43C5-8E4A-0D3E84D90CBD}"/>
              </a:ext>
            </a:extLst>
          </p:cNvPr>
          <p:cNvSpPr txBox="1"/>
          <p:nvPr/>
        </p:nvSpPr>
        <p:spPr>
          <a:xfrm>
            <a:off x="347888" y="8760968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The group ownership of ‘</a:t>
            </a:r>
            <a:r>
              <a:rPr lang="en-US" b="1">
                <a:latin typeface="Montserrat Medium" panose="00000600000000000000" pitchFamily="2" charset="0"/>
              </a:rPr>
              <a:t>text2</a:t>
            </a:r>
            <a:r>
              <a:rPr lang="en-US">
                <a:latin typeface="Montserrat Medium" panose="00000600000000000000" pitchFamily="2" charset="0"/>
              </a:rPr>
              <a:t>.</a:t>
            </a:r>
            <a:r>
              <a:rPr lang="en-US" b="1">
                <a:latin typeface="Montserrat Medium" panose="00000600000000000000" pitchFamily="2" charset="0"/>
              </a:rPr>
              <a:t>txt</a:t>
            </a:r>
            <a:r>
              <a:rPr lang="en-US">
                <a:latin typeface="Montserrat Medium" panose="00000600000000000000" pitchFamily="2" charset="0"/>
              </a:rPr>
              <a:t>’ was change from ‘</a:t>
            </a:r>
            <a:r>
              <a:rPr lang="en-US" b="1">
                <a:latin typeface="Montserrat Medium" panose="00000600000000000000" pitchFamily="2" charset="0"/>
              </a:rPr>
              <a:t>root</a:t>
            </a:r>
            <a:r>
              <a:rPr lang="en-US">
                <a:latin typeface="Montserrat Medium" panose="00000600000000000000" pitchFamily="2" charset="0"/>
              </a:rPr>
              <a:t>’ to ‘</a:t>
            </a:r>
            <a:r>
              <a:rPr lang="en-US" b="1">
                <a:latin typeface="Montserrat Medium" panose="00000600000000000000" pitchFamily="2" charset="0"/>
              </a:rPr>
              <a:t>dangloc</a:t>
            </a:r>
            <a:r>
              <a:rPr lang="en-US">
                <a:latin typeface="Montserrat Medium" panose="00000600000000000000" pitchFamily="2" charset="0"/>
              </a:rPr>
              <a:t>’.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2324F-93EE-4477-A1E4-A6F85BE5CF5E}"/>
              </a:ext>
            </a:extLst>
          </p:cNvPr>
          <p:cNvSpPr txBox="1"/>
          <p:nvPr/>
        </p:nvSpPr>
        <p:spPr>
          <a:xfrm>
            <a:off x="347888" y="5459909"/>
            <a:ext cx="6156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u="sng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Change the group of each FILE to GROUP. With –reference, change the group of each FILE to that of RFILE.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5C939-78FC-4C9A-8F97-B3D9C84F3C02}"/>
              </a:ext>
            </a:extLst>
          </p:cNvPr>
          <p:cNvSpPr txBox="1"/>
          <p:nvPr/>
        </p:nvSpPr>
        <p:spPr>
          <a:xfrm>
            <a:off x="347887" y="591161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8407C-5B69-4217-8D03-78BE7EED07B0}"/>
              </a:ext>
            </a:extLst>
          </p:cNvPr>
          <p:cNvSpPr txBox="1"/>
          <p:nvPr/>
        </p:nvSpPr>
        <p:spPr>
          <a:xfrm>
            <a:off x="347889" y="4901360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64706-7340-439F-A649-2DC34D6FE7E8}"/>
              </a:ext>
            </a:extLst>
          </p:cNvPr>
          <p:cNvSpPr txBox="1"/>
          <p:nvPr/>
        </p:nvSpPr>
        <p:spPr>
          <a:xfrm>
            <a:off x="1134766" y="4901360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b="1"/>
              <a:t>chgrp</a:t>
            </a:r>
            <a:r>
              <a:rPr lang="en-US"/>
              <a:t> [OPTION]… </a:t>
            </a:r>
            <a:r>
              <a:rPr lang="en-US" u="sng"/>
              <a:t>GROUP</a:t>
            </a:r>
            <a:r>
              <a:rPr lang="en-US"/>
              <a:t> </a:t>
            </a:r>
            <a:r>
              <a:rPr lang="en-US" u="sng"/>
              <a:t>FILE</a:t>
            </a:r>
            <a:r>
              <a:rPr lang="en-US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DB3E4-259C-4398-90C8-F47AA823A577}"/>
              </a:ext>
            </a:extLst>
          </p:cNvPr>
          <p:cNvSpPr txBox="1"/>
          <p:nvPr/>
        </p:nvSpPr>
        <p:spPr>
          <a:xfrm>
            <a:off x="1134765" y="5169108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chgrp </a:t>
            </a:r>
            <a:r>
              <a:rPr lang="en-US" b="0"/>
              <a:t>[OPTION]… </a:t>
            </a:r>
            <a:r>
              <a:rPr lang="en-US" b="0" u="sng"/>
              <a:t>--reference=RFILE</a:t>
            </a:r>
            <a:r>
              <a:rPr lang="en-US" b="0"/>
              <a:t> </a:t>
            </a:r>
            <a:r>
              <a:rPr lang="en-US" b="0" u="sng"/>
              <a:t>FILE</a:t>
            </a:r>
            <a:r>
              <a:rPr lang="en-US" b="0"/>
              <a:t>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FC37F2-0BF3-40FF-8367-80E55E32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6261"/>
            <a:ext cx="6858000" cy="24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2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1262</Words>
  <Application>Microsoft Office PowerPoint</Application>
  <PresentationFormat>A4 Paper (210x297 mm)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284</cp:revision>
  <dcterms:created xsi:type="dcterms:W3CDTF">2021-06-08T15:43:56Z</dcterms:created>
  <dcterms:modified xsi:type="dcterms:W3CDTF">2021-06-18T16:55:42Z</dcterms:modified>
</cp:coreProperties>
</file>