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34" r:id="rId5"/>
    <p:sldId id="318" r:id="rId6"/>
    <p:sldId id="320" r:id="rId7"/>
    <p:sldId id="273" r:id="rId8"/>
    <p:sldId id="310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678C1-8E47-4B8F-9A68-B44166562D02}">
          <p14:sldIdLst>
            <p14:sldId id="256"/>
            <p14:sldId id="257"/>
          </p14:sldIdLst>
        </p14:section>
        <p14:section name="1. CMD" id="{82D96C10-D470-4712-8FB6-19A0E0AAF8F9}">
          <p14:sldIdLst>
            <p14:sldId id="258"/>
            <p14:sldId id="334"/>
            <p14:sldId id="318"/>
            <p14:sldId id="320"/>
          </p14:sldIdLst>
        </p14:section>
        <p14:section name="2. file management" id="{1C2C2490-C669-47A0-81E1-5576F21CE7B8}">
          <p14:sldIdLst>
            <p14:sldId id="27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34D"/>
    <a:srgbClr val="E8975C"/>
    <a:srgbClr val="923A51"/>
    <a:srgbClr val="12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9A5E-5F68-45BD-9DD9-F41AD20217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6153-565F-40B0-9104-5958A14D6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uxize.com/post/kill-command-in-linux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 title="Decorative">
            <a:extLst>
              <a:ext uri="{FF2B5EF4-FFF2-40B4-BE49-F238E27FC236}">
                <a16:creationId xmlns:a16="http://schemas.microsoft.com/office/drawing/2014/main" id="{A03C1759-03BC-4566-8135-1961EF6407E6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27" y="8710659"/>
            <a:ext cx="1186962" cy="2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483028" y="3755013"/>
            <a:ext cx="689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OSG202 LAB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E7EEB-7A33-4CC4-8CD2-978041CB5AC7}"/>
              </a:ext>
            </a:extLst>
          </p:cNvPr>
          <p:cNvSpPr txBox="1"/>
          <p:nvPr/>
        </p:nvSpPr>
        <p:spPr>
          <a:xfrm>
            <a:off x="483028" y="8783297"/>
            <a:ext cx="140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Student 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ID</a:t>
            </a: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8EE1B-0230-4EA2-8822-F7258131986B}"/>
              </a:ext>
            </a:extLst>
          </p:cNvPr>
          <p:cNvSpPr txBox="1"/>
          <p:nvPr/>
        </p:nvSpPr>
        <p:spPr>
          <a:xfrm>
            <a:off x="1291475" y="8783297"/>
            <a:ext cx="2484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Montserrat Medium" panose="00000600000000000000" pitchFamily="2" charset="0"/>
              </a:rPr>
              <a:t>Nguyễn Đăng Lộc</a:t>
            </a:r>
          </a:p>
          <a:p>
            <a:r>
              <a:rPr lang="en-US" sz="1200">
                <a:latin typeface="Montserrat Medium" panose="00000600000000000000" pitchFamily="2" charset="0"/>
              </a:rPr>
              <a:t>SE160199</a:t>
            </a:r>
            <a:br>
              <a:rPr lang="en-US" sz="1200">
                <a:latin typeface="Montserrat Medium" panose="00000600000000000000" pitchFamily="2" charset="0"/>
              </a:rPr>
            </a:br>
            <a:r>
              <a:rPr lang="en-US" sz="1200">
                <a:latin typeface="Montserrat Medium" panose="00000600000000000000" pitchFamily="2" charset="0"/>
              </a:rPr>
              <a:t>SE1602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AFCD5-97DD-4F43-9A3C-18A5C99A4A92}"/>
              </a:ext>
            </a:extLst>
          </p:cNvPr>
          <p:cNvSpPr txBox="1"/>
          <p:nvPr/>
        </p:nvSpPr>
        <p:spPr>
          <a:xfrm>
            <a:off x="483027" y="4614446"/>
            <a:ext cx="7909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ASSIGNMENT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B8B5B-D004-4F5E-8494-7EA5035B07FF}"/>
              </a:ext>
            </a:extLst>
          </p:cNvPr>
          <p:cNvSpPr txBox="1"/>
          <p:nvPr/>
        </p:nvSpPr>
        <p:spPr>
          <a:xfrm>
            <a:off x="483027" y="4854870"/>
            <a:ext cx="5252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System Attributes, 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Using Word Processor</a:t>
            </a:r>
          </a:p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416875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5D1C7-E12D-4533-9D04-6057BA8AB0CF}"/>
              </a:ext>
            </a:extLst>
          </p:cNvPr>
          <p:cNvGrpSpPr/>
          <p:nvPr/>
        </p:nvGrpSpPr>
        <p:grpSpPr>
          <a:xfrm>
            <a:off x="540726" y="1412456"/>
            <a:ext cx="5383824" cy="276999"/>
            <a:chOff x="1041398" y="2722002"/>
            <a:chExt cx="8119425" cy="5334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3AB569-387F-410C-B1B2-22599F4EE7E2}"/>
                </a:ext>
              </a:extLst>
            </p:cNvPr>
            <p:cNvSpPr txBox="1"/>
            <p:nvPr/>
          </p:nvSpPr>
          <p:spPr>
            <a:xfrm>
              <a:off x="1041398" y="2722002"/>
              <a:ext cx="4425245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ExtraBold" panose="00000900000000000000" pitchFamily="2" charset="0"/>
                </a:rPr>
                <a:t>Process management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07ABF-A903-4F45-B46E-88CB149E39FF}"/>
                </a:ext>
              </a:extLst>
            </p:cNvPr>
            <p:cNvSpPr txBox="1"/>
            <p:nvPr/>
          </p:nvSpPr>
          <p:spPr>
            <a:xfrm>
              <a:off x="7979834" y="2722002"/>
              <a:ext cx="1180989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Montserrat ExtraBold" panose="00000900000000000000" pitchFamily="2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80F811-9C8A-4BE9-A58C-4ED789C8A461}"/>
              </a:ext>
            </a:extLst>
          </p:cNvPr>
          <p:cNvGrpSpPr/>
          <p:nvPr/>
        </p:nvGrpSpPr>
        <p:grpSpPr>
          <a:xfrm>
            <a:off x="540726" y="1787874"/>
            <a:ext cx="5383823" cy="276999"/>
            <a:chOff x="1041400" y="3445029"/>
            <a:chExt cx="8119422" cy="5334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D5DD3-E27B-4EAE-BEE7-32641045B47C}"/>
                </a:ext>
              </a:extLst>
            </p:cNvPr>
            <p:cNvSpPr txBox="1"/>
            <p:nvPr/>
          </p:nvSpPr>
          <p:spPr>
            <a:xfrm>
              <a:off x="1041400" y="3445029"/>
              <a:ext cx="7672210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ExtraBold" panose="00000900000000000000" pitchFamily="2" charset="0"/>
                </a:rPr>
                <a:t>System commands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3CCC9B-A311-4C29-859D-AE304B5CEB62}"/>
                </a:ext>
              </a:extLst>
            </p:cNvPr>
            <p:cNvSpPr txBox="1"/>
            <p:nvPr/>
          </p:nvSpPr>
          <p:spPr>
            <a:xfrm>
              <a:off x="7979833" y="3445029"/>
              <a:ext cx="1180989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Montserrat ExtraBold" panose="00000900000000000000" pitchFamily="2" charset="0"/>
                </a:rPr>
                <a:t>04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723575-FAEC-49D0-AB01-65404F7B624C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E8473-EED3-4ECA-8617-7EFE9AEB80FC}"/>
              </a:ext>
            </a:extLst>
          </p:cNvPr>
          <p:cNvGrpSpPr/>
          <p:nvPr/>
        </p:nvGrpSpPr>
        <p:grpSpPr>
          <a:xfrm>
            <a:off x="540727" y="2156010"/>
            <a:ext cx="5383823" cy="276999"/>
            <a:chOff x="1041400" y="3445029"/>
            <a:chExt cx="8119422" cy="5334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452F3B-E8DA-4BE2-9A3E-B8A9249AC3CE}"/>
                </a:ext>
              </a:extLst>
            </p:cNvPr>
            <p:cNvSpPr txBox="1"/>
            <p:nvPr/>
          </p:nvSpPr>
          <p:spPr>
            <a:xfrm>
              <a:off x="1041400" y="3445029"/>
              <a:ext cx="7672210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ExtraBold" panose="00000900000000000000" pitchFamily="2" charset="0"/>
                </a:rPr>
                <a:t>Using the Editor Program vi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FCF76-BC71-422E-B7BE-D55477BAFDFB}"/>
                </a:ext>
              </a:extLst>
            </p:cNvPr>
            <p:cNvSpPr txBox="1"/>
            <p:nvPr/>
          </p:nvSpPr>
          <p:spPr>
            <a:xfrm>
              <a:off x="7979833" y="3445029"/>
              <a:ext cx="1180989" cy="533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75000"/>
                    </a:schemeClr>
                  </a:solidFill>
                  <a:latin typeface="Montserrat ExtraBold" panose="00000900000000000000" pitchFamily="2" charset="0"/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3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265238"/>
            <a:ext cx="517160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1. PROCESS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F0B8-E971-468B-9E08-AC70A09A2C8D}"/>
              </a:ext>
            </a:extLst>
          </p:cNvPr>
          <p:cNvSpPr txBox="1"/>
          <p:nvPr/>
        </p:nvSpPr>
        <p:spPr>
          <a:xfrm>
            <a:off x="540727" y="724830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1.1. View process status (ps)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1B8-69A9-4C36-B9B1-C442C1884A93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B05C5-F2A9-477F-9B10-9B381CDAEE32}"/>
              </a:ext>
            </a:extLst>
          </p:cNvPr>
          <p:cNvSpPr txBox="1"/>
          <p:nvPr/>
        </p:nvSpPr>
        <p:spPr>
          <a:xfrm>
            <a:off x="540724" y="1020072"/>
            <a:ext cx="375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ps </a:t>
            </a:r>
            <a:r>
              <a:rPr lang="en-US">
                <a:latin typeface="Montserrat Medium" panose="00000600000000000000" pitchFamily="2" charset="0"/>
              </a:rPr>
              <a:t>[-OPTIONS]…[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0401C-BB35-45A8-A098-CF90BCEDF8DF}"/>
              </a:ext>
            </a:extLst>
          </p:cNvPr>
          <p:cNvSpPr txBox="1"/>
          <p:nvPr/>
        </p:nvSpPr>
        <p:spPr>
          <a:xfrm>
            <a:off x="540723" y="131874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report a snapshot of the current processes.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8F1CD-F406-43A3-A08B-7D949A56B8F0}"/>
              </a:ext>
            </a:extLst>
          </p:cNvPr>
          <p:cNvSpPr txBox="1"/>
          <p:nvPr/>
        </p:nvSpPr>
        <p:spPr>
          <a:xfrm>
            <a:off x="540722" y="1616068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68DC1-C17F-4673-93A0-804E42C9BC59}"/>
              </a:ext>
            </a:extLst>
          </p:cNvPr>
          <p:cNvSpPr txBox="1"/>
          <p:nvPr/>
        </p:nvSpPr>
        <p:spPr>
          <a:xfrm>
            <a:off x="540727" y="4418252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1.2. Stop a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A9BF3-F67F-4199-90DE-4B55EE4646D4}"/>
              </a:ext>
            </a:extLst>
          </p:cNvPr>
          <p:cNvSpPr txBox="1"/>
          <p:nvPr/>
        </p:nvSpPr>
        <p:spPr>
          <a:xfrm>
            <a:off x="540724" y="4713494"/>
            <a:ext cx="6317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kill </a:t>
            </a:r>
            <a:r>
              <a:rPr lang="en-US">
                <a:latin typeface="Montserrat Medium" panose="00000600000000000000" pitchFamily="2" charset="0"/>
              </a:rPr>
              <a:t>-9 PID</a:t>
            </a:r>
            <a:r>
              <a:rPr lang="en-US" u="sng">
                <a:latin typeface="Montserrat Medium" panose="00000600000000000000" pitchFamily="2" charset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210EE-FD3A-4E14-99C5-136E7D3F0EF2}"/>
              </a:ext>
            </a:extLst>
          </p:cNvPr>
          <p:cNvSpPr txBox="1"/>
          <p:nvPr/>
        </p:nvSpPr>
        <p:spPr>
          <a:xfrm>
            <a:off x="540723" y="5012167"/>
            <a:ext cx="6631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terminate a process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2E90C1-4A3A-48E1-A625-4F1ADF4B2AFC}"/>
              </a:ext>
            </a:extLst>
          </p:cNvPr>
          <p:cNvSpPr txBox="1"/>
          <p:nvPr/>
        </p:nvSpPr>
        <p:spPr>
          <a:xfrm>
            <a:off x="540722" y="530949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D04B5D-9966-4AB4-BAB3-9A176B092812}"/>
              </a:ext>
            </a:extLst>
          </p:cNvPr>
          <p:cNvSpPr txBox="1"/>
          <p:nvPr/>
        </p:nvSpPr>
        <p:spPr>
          <a:xfrm>
            <a:off x="422771" y="8793748"/>
            <a:ext cx="5598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latin typeface="Montserrat Medium" panose="00000600000000000000" pitchFamily="2" charset="0"/>
              </a:rPr>
              <a:t>After killing the process with PID 4651, the status was change from user root (#) to normal user($)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A895E-284E-4BC7-A56D-83115F20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208"/>
            <a:ext cx="6858000" cy="2162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69E81-3EA6-4AE9-8328-A5223553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4" y="5692247"/>
            <a:ext cx="6858000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DD136-15F9-45A1-BB0C-93A391623E13}"/>
              </a:ext>
            </a:extLst>
          </p:cNvPr>
          <p:cNvSpPr txBox="1"/>
          <p:nvPr/>
        </p:nvSpPr>
        <p:spPr>
          <a:xfrm>
            <a:off x="540727" y="265238"/>
            <a:ext cx="4504759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2. SYSTEM COMMANDS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F0B8-E971-468B-9E08-AC70A09A2C8D}"/>
              </a:ext>
            </a:extLst>
          </p:cNvPr>
          <p:cNvSpPr txBox="1"/>
          <p:nvPr/>
        </p:nvSpPr>
        <p:spPr>
          <a:xfrm>
            <a:off x="540727" y="724830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1.1. vmstat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1B8-69A9-4C36-B9B1-C442C1884A93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B05C5-F2A9-477F-9B10-9B381CDAEE32}"/>
              </a:ext>
            </a:extLst>
          </p:cNvPr>
          <p:cNvSpPr txBox="1"/>
          <p:nvPr/>
        </p:nvSpPr>
        <p:spPr>
          <a:xfrm>
            <a:off x="540724" y="1020072"/>
            <a:ext cx="3756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vmstat </a:t>
            </a:r>
            <a:r>
              <a:rPr lang="en-US">
                <a:latin typeface="Montserrat Medium" panose="00000600000000000000" pitchFamily="2" charset="0"/>
              </a:rPr>
              <a:t>[OPTIONS] [</a:t>
            </a:r>
            <a:r>
              <a:rPr lang="en-US" u="sng">
                <a:latin typeface="Montserrat Medium" panose="00000600000000000000" pitchFamily="2" charset="0"/>
              </a:rPr>
              <a:t>DELAY</a:t>
            </a:r>
            <a:r>
              <a:rPr lang="en-US">
                <a:latin typeface="Montserrat Medium" panose="00000600000000000000" pitchFamily="2" charset="0"/>
              </a:rPr>
              <a:t> [</a:t>
            </a:r>
            <a:r>
              <a:rPr lang="en-US" u="sng">
                <a:latin typeface="Montserrat Medium" panose="00000600000000000000" pitchFamily="2" charset="0"/>
              </a:rPr>
              <a:t>COUNT</a:t>
            </a:r>
            <a:r>
              <a:rPr lang="en-US">
                <a:latin typeface="Montserrat Medium" panose="00000600000000000000" pitchFamily="2" charset="0"/>
              </a:rPr>
              <a:t>]]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0401C-BB35-45A8-A098-CF90BCEDF8DF}"/>
              </a:ext>
            </a:extLst>
          </p:cNvPr>
          <p:cNvSpPr txBox="1"/>
          <p:nvPr/>
        </p:nvSpPr>
        <p:spPr>
          <a:xfrm>
            <a:off x="540723" y="1318745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report virtual memory statistics.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8F1CD-F406-43A3-A08B-7D949A56B8F0}"/>
              </a:ext>
            </a:extLst>
          </p:cNvPr>
          <p:cNvSpPr txBox="1"/>
          <p:nvPr/>
        </p:nvSpPr>
        <p:spPr>
          <a:xfrm>
            <a:off x="540722" y="1616068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68DC1-C17F-4673-93A0-804E42C9BC59}"/>
              </a:ext>
            </a:extLst>
          </p:cNvPr>
          <p:cNvSpPr txBox="1"/>
          <p:nvPr/>
        </p:nvSpPr>
        <p:spPr>
          <a:xfrm>
            <a:off x="540727" y="4050118"/>
            <a:ext cx="6396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1.2. pstree -np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A9BF3-F67F-4199-90DE-4B55EE4646D4}"/>
              </a:ext>
            </a:extLst>
          </p:cNvPr>
          <p:cNvSpPr txBox="1"/>
          <p:nvPr/>
        </p:nvSpPr>
        <p:spPr>
          <a:xfrm>
            <a:off x="540724" y="4345360"/>
            <a:ext cx="6317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r>
              <a:rPr lang="en-US" b="1">
                <a:latin typeface="Montserrat Medium" panose="00000600000000000000" pitchFamily="2" charset="0"/>
              </a:rPr>
              <a:t> pstree </a:t>
            </a:r>
            <a:r>
              <a:rPr lang="en-US">
                <a:latin typeface="Montserrat Medium" panose="00000600000000000000" pitchFamily="2" charset="0"/>
              </a:rPr>
              <a:t>[OPTIONS] [USER or PID]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210EE-FD3A-4E14-99C5-136E7D3F0EF2}"/>
              </a:ext>
            </a:extLst>
          </p:cNvPr>
          <p:cNvSpPr txBox="1"/>
          <p:nvPr/>
        </p:nvSpPr>
        <p:spPr>
          <a:xfrm>
            <a:off x="540723" y="4644033"/>
            <a:ext cx="6631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 b="1">
                <a:latin typeface="Montserrat Medium" panose="00000600000000000000" pitchFamily="2" charset="0"/>
              </a:rPr>
              <a:t> </a:t>
            </a:r>
            <a:r>
              <a:rPr lang="en-US">
                <a:latin typeface="Montserrat Medium" panose="00000600000000000000" pitchFamily="2" charset="0"/>
              </a:rPr>
              <a:t>display a tree of processes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2E90C1-4A3A-48E1-A625-4F1ADF4B2AFC}"/>
              </a:ext>
            </a:extLst>
          </p:cNvPr>
          <p:cNvSpPr txBox="1"/>
          <p:nvPr/>
        </p:nvSpPr>
        <p:spPr>
          <a:xfrm>
            <a:off x="540722" y="492948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D04B5D-9966-4AB4-BAB3-9A176B092812}"/>
              </a:ext>
            </a:extLst>
          </p:cNvPr>
          <p:cNvSpPr txBox="1"/>
          <p:nvPr/>
        </p:nvSpPr>
        <p:spPr>
          <a:xfrm>
            <a:off x="540721" y="8772407"/>
            <a:ext cx="5931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u="none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Displaying the running processes as a tree, which is a more convenient manner of displaying the process hierarchy and improves the output's aesthetic appeal.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633D-FBE9-4E32-83F8-E7D82106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985"/>
            <a:ext cx="6858000" cy="1500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2E0EA-690E-4021-8355-D4C31F81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5939"/>
            <a:ext cx="6858000" cy="33404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D234E2-18F0-4060-848C-838BBB7AB923}"/>
              </a:ext>
            </a:extLst>
          </p:cNvPr>
          <p:cNvSpPr txBox="1"/>
          <p:nvPr/>
        </p:nvSpPr>
        <p:spPr>
          <a:xfrm>
            <a:off x="540721" y="3517893"/>
            <a:ext cx="5931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u="sng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u="none"/>
              <a:t>System performance monitoring command that provides data on processes, memory, paging, block IO, disk, and CPU scheduling</a:t>
            </a:r>
          </a:p>
        </p:txBody>
      </p:sp>
    </p:spTree>
    <p:extLst>
      <p:ext uri="{BB962C8B-B14F-4D97-AF65-F5344CB8AC3E}">
        <p14:creationId xmlns:p14="http://schemas.microsoft.com/office/powerpoint/2010/main" val="138049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1.3. pgrep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862436"/>
            <a:ext cx="6156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 </a:t>
            </a: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Looks through the currently running processes and lists the process following name, properties,…</a:t>
            </a:r>
            <a:endParaRPr lang="en-US"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25674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052F9-35E9-4E70-B2E2-2922435817A3}"/>
              </a:ext>
            </a:extLst>
          </p:cNvPr>
          <p:cNvSpPr txBox="1"/>
          <p:nvPr/>
        </p:nvSpPr>
        <p:spPr>
          <a:xfrm>
            <a:off x="1134766" y="5906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pgrep</a:t>
            </a:r>
            <a:r>
              <a:rPr lang="en-US" b="0"/>
              <a:t> </a:t>
            </a:r>
            <a:r>
              <a:rPr lang="en-US" b="0" u="sng"/>
              <a:t>[OPTION]</a:t>
            </a:r>
            <a:r>
              <a:rPr lang="en-US" b="0"/>
              <a:t>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B11C9-3A50-4505-90B2-706DD18A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219"/>
            <a:ext cx="6858000" cy="1908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B493F1-64BE-4659-A679-B1C920297686}"/>
              </a:ext>
            </a:extLst>
          </p:cNvPr>
          <p:cNvSpPr txBox="1"/>
          <p:nvPr/>
        </p:nvSpPr>
        <p:spPr>
          <a:xfrm>
            <a:off x="347886" y="3758803"/>
            <a:ext cx="6124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Displaying the process IDs that match the selection criteria to stdout from the currently executing processes..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0CAEE-746C-4342-A5AD-63FE82B82630}"/>
              </a:ext>
            </a:extLst>
          </p:cNvPr>
          <p:cNvSpPr txBox="1"/>
          <p:nvPr/>
        </p:nvSpPr>
        <p:spPr>
          <a:xfrm>
            <a:off x="353154" y="4502186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1.4. pkill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3AED3-541C-430B-B7C4-816AEF5C8E2F}"/>
              </a:ext>
            </a:extLst>
          </p:cNvPr>
          <p:cNvSpPr txBox="1"/>
          <p:nvPr/>
        </p:nvSpPr>
        <p:spPr>
          <a:xfrm>
            <a:off x="347888" y="5008649"/>
            <a:ext cx="6156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s</a:t>
            </a: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end the specified signal (by default SIGTERM) to each process instead of listing them on stdout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E6839-C80E-4E83-B976-668C71CE1D3D}"/>
              </a:ext>
            </a:extLst>
          </p:cNvPr>
          <p:cNvSpPr txBox="1"/>
          <p:nvPr/>
        </p:nvSpPr>
        <p:spPr>
          <a:xfrm>
            <a:off x="347887" y="5454562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EA15A-E105-47AC-B1CB-05F3BC30DD2C}"/>
              </a:ext>
            </a:extLst>
          </p:cNvPr>
          <p:cNvSpPr txBox="1"/>
          <p:nvPr/>
        </p:nvSpPr>
        <p:spPr>
          <a:xfrm>
            <a:off x="347889" y="4746982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C3BB6-2F28-4CF3-B067-BA9ECC2F359E}"/>
              </a:ext>
            </a:extLst>
          </p:cNvPr>
          <p:cNvSpPr txBox="1"/>
          <p:nvPr/>
        </p:nvSpPr>
        <p:spPr>
          <a:xfrm>
            <a:off x="1080529" y="4746982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pkilll </a:t>
            </a:r>
            <a:r>
              <a:rPr lang="en-US" b="0"/>
              <a:t>[OPTIONS]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E58A4-BE64-4736-BDE4-FEDB2BAA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7729"/>
            <a:ext cx="6858000" cy="908257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A68F9FCE-27FD-48B3-A772-77C7E220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87" y="7401507"/>
            <a:ext cx="4086375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Use the </a:t>
            </a: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hlinkClick r:id="rId4"/>
              </a:rPr>
              <a:t>kill -l</a:t>
            </a: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 command to list all available signals.</a:t>
            </a:r>
          </a:p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The most commonly used signals are:</a:t>
            </a:r>
          </a:p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- 1 (HUP): to reload a process.</a:t>
            </a:r>
          </a:p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- 9 (KILL): to kill a process.</a:t>
            </a:r>
          </a:p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- 15 (TERM): to gracefully stop a process.</a:t>
            </a:r>
          </a:p>
          <a:p>
            <a:pPr>
              <a:spcAft>
                <a:spcPts val="200"/>
              </a:spcAft>
            </a:pPr>
            <a:endParaRPr lang="en-US" altLang="en-US" sz="120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61EBE01-1067-4CC0-A97B-A6DDDF8F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87" y="6880273"/>
            <a:ext cx="6005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Firefox is processing with PID 3177, after use pkill comman, there was no firefox process with 3177 PID.</a:t>
            </a:r>
          </a:p>
        </p:txBody>
      </p:sp>
    </p:spTree>
    <p:extLst>
      <p:ext uri="{BB962C8B-B14F-4D97-AF65-F5344CB8AC3E}">
        <p14:creationId xmlns:p14="http://schemas.microsoft.com/office/powerpoint/2010/main" val="96377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D0C237-2164-4270-9A87-C31ABC441B19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97D7-2D94-4A36-BAF9-A86FD5AB8054}"/>
              </a:ext>
            </a:extLst>
          </p:cNvPr>
          <p:cNvSpPr txBox="1"/>
          <p:nvPr/>
        </p:nvSpPr>
        <p:spPr>
          <a:xfrm>
            <a:off x="353154" y="286452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1.5. uptime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D85D-53E5-4D5A-BF68-6A47C781B8FC}"/>
              </a:ext>
            </a:extLst>
          </p:cNvPr>
          <p:cNvSpPr txBox="1"/>
          <p:nvPr/>
        </p:nvSpPr>
        <p:spPr>
          <a:xfrm>
            <a:off x="347887" y="2618651"/>
            <a:ext cx="6314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The following information displayed in a single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81997-5895-4EDD-9159-32D2F33139B9}"/>
              </a:ext>
            </a:extLst>
          </p:cNvPr>
          <p:cNvSpPr txBox="1"/>
          <p:nvPr/>
        </p:nvSpPr>
        <p:spPr>
          <a:xfrm>
            <a:off x="347888" y="852291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 </a:t>
            </a:r>
            <a:r>
              <a:rPr lang="en-US">
                <a:solidFill>
                  <a:schemeClr val="tx1"/>
                </a:solidFill>
                <a:latin typeface="Montserrat Medium" panose="00000600000000000000" pitchFamily="2" charset="0"/>
              </a:rPr>
              <a:t>Tell how long the system has been running.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720F9-F9EE-4B16-8664-FB5B146A3124}"/>
              </a:ext>
            </a:extLst>
          </p:cNvPr>
          <p:cNvSpPr txBox="1"/>
          <p:nvPr/>
        </p:nvSpPr>
        <p:spPr>
          <a:xfrm>
            <a:off x="347887" y="1149614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AA8E2-1ECE-49AB-933F-198F1E4BA41A}"/>
              </a:ext>
            </a:extLst>
          </p:cNvPr>
          <p:cNvSpPr txBox="1"/>
          <p:nvPr/>
        </p:nvSpPr>
        <p:spPr>
          <a:xfrm>
            <a:off x="347889" y="5906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F5A21-9761-49E0-A207-2848042B5058}"/>
              </a:ext>
            </a:extLst>
          </p:cNvPr>
          <p:cNvSpPr txBox="1"/>
          <p:nvPr/>
        </p:nvSpPr>
        <p:spPr>
          <a:xfrm>
            <a:off x="1080529" y="5906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uptime </a:t>
            </a:r>
            <a:r>
              <a:rPr lang="en-US" b="0"/>
              <a:t>[</a:t>
            </a:r>
            <a:r>
              <a:rPr lang="en-US" b="0" u="sng"/>
              <a:t>OPTIONS]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66E47-3C28-4828-A353-896B6EC0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193"/>
            <a:ext cx="6858000" cy="91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FCF27E-5197-470C-9C02-100AF15B1860}"/>
              </a:ext>
            </a:extLst>
          </p:cNvPr>
          <p:cNvSpPr txBox="1"/>
          <p:nvPr/>
        </p:nvSpPr>
        <p:spPr>
          <a:xfrm>
            <a:off x="353154" y="3136527"/>
            <a:ext cx="55919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 b="1">
                <a:latin typeface="Montserrat Medium" panose="00000600000000000000" pitchFamily="2" charset="0"/>
              </a:rPr>
              <a:t>1.6. free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1DE16-5049-4C29-9F55-00952E8F4E3A}"/>
              </a:ext>
            </a:extLst>
          </p:cNvPr>
          <p:cNvSpPr txBox="1"/>
          <p:nvPr/>
        </p:nvSpPr>
        <p:spPr>
          <a:xfrm>
            <a:off x="347888" y="5875273"/>
            <a:ext cx="6314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latin typeface="Montserrat Medium" panose="00000600000000000000" pitchFamily="2" charset="0"/>
              </a:rPr>
              <a:t>Showing how much physical and swap memory is free and utilised in the system, as well as the kernel's buffers and caches</a:t>
            </a:r>
            <a:r>
              <a:rPr lang="en-US"/>
              <a:t>. </a:t>
            </a:r>
            <a:endParaRPr lang="en-US">
              <a:latin typeface="Montserrat Medium" panose="000006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86A45-AE6B-462A-82BB-FCD79AD64F7D}"/>
              </a:ext>
            </a:extLst>
          </p:cNvPr>
          <p:cNvSpPr txBox="1"/>
          <p:nvPr/>
        </p:nvSpPr>
        <p:spPr>
          <a:xfrm>
            <a:off x="347888" y="3654866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Description:</a:t>
            </a:r>
            <a:r>
              <a:rPr lang="en-US">
                <a:latin typeface="Montserrat Medium" panose="00000600000000000000" pitchFamily="2" charset="0"/>
              </a:rPr>
              <a:t> Display amount of free and used memory in the system</a:t>
            </a:r>
            <a:endParaRPr lang="en-US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CB4C0-60A9-4EAC-B2C9-B93631D61F81}"/>
              </a:ext>
            </a:extLst>
          </p:cNvPr>
          <p:cNvSpPr txBox="1"/>
          <p:nvPr/>
        </p:nvSpPr>
        <p:spPr>
          <a:xfrm>
            <a:off x="347887" y="3952189"/>
            <a:ext cx="6156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Example: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84C67-7D42-42FA-B071-76E7B37DA0E5}"/>
              </a:ext>
            </a:extLst>
          </p:cNvPr>
          <p:cNvSpPr txBox="1"/>
          <p:nvPr/>
        </p:nvSpPr>
        <p:spPr>
          <a:xfrm>
            <a:off x="347889" y="3381324"/>
            <a:ext cx="786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b="1" u="sng">
                <a:latin typeface="Montserrat Medium" panose="00000600000000000000" pitchFamily="2" charset="0"/>
              </a:rPr>
              <a:t>Syntax:</a:t>
            </a:r>
            <a:endParaRPr lang="en-US" u="sng">
              <a:latin typeface="Montserrat Medium" panose="000006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EB5E2-EC62-42EF-A452-09BBF6FF1A25}"/>
              </a:ext>
            </a:extLst>
          </p:cNvPr>
          <p:cNvSpPr txBox="1"/>
          <p:nvPr/>
        </p:nvSpPr>
        <p:spPr>
          <a:xfrm>
            <a:off x="1134766" y="3381324"/>
            <a:ext cx="412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b="1"/>
              <a:t>free </a:t>
            </a:r>
            <a:r>
              <a:rPr lang="en-US"/>
              <a:t>[OPTIONS]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2F7446-3535-4B29-BD2E-419A2606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7470"/>
            <a:ext cx="6858000" cy="13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8BD40-B36E-4399-9D9A-C53A8E2EA2E9}"/>
              </a:ext>
            </a:extLst>
          </p:cNvPr>
          <p:cNvSpPr txBox="1"/>
          <p:nvPr/>
        </p:nvSpPr>
        <p:spPr>
          <a:xfrm>
            <a:off x="540727" y="265238"/>
            <a:ext cx="4256293" cy="523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4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3. Editor program VIM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59B90-F414-400D-A96F-FD6C121D39DE}"/>
              </a:ext>
            </a:extLst>
          </p:cNvPr>
          <p:cNvSpPr txBox="1"/>
          <p:nvPr/>
        </p:nvSpPr>
        <p:spPr>
          <a:xfrm>
            <a:off x="6472050" y="9574779"/>
            <a:ext cx="368136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935">
                <a:solidFill>
                  <a:schemeClr val="bg1">
                    <a:lumMod val="75000"/>
                  </a:schemeClr>
                </a:solidFill>
              </a:rPr>
              <a:t>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DC787-ABF8-4BE0-8F6A-E4CC4ECDD031}"/>
              </a:ext>
            </a:extLst>
          </p:cNvPr>
          <p:cNvSpPr txBox="1"/>
          <p:nvPr/>
        </p:nvSpPr>
        <p:spPr>
          <a:xfrm>
            <a:off x="540726" y="735867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file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text2.txt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in directory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lab02DangLoc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has the content of “dang loc” in initial.</a:t>
            </a:r>
            <a:endParaRPr lang="en-US" sz="1100" b="1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A836F2-7A0B-4F5F-B8C5-305D3B66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596"/>
            <a:ext cx="6858000" cy="15810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AE702B-2385-4074-8D3A-0D823E46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0906"/>
            <a:ext cx="6858000" cy="42796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93F763-A159-443A-98BD-4E803BD5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" y="7691315"/>
            <a:ext cx="6858000" cy="1961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D7A43-5FCA-4C18-9E64-FBA4DD30685B}"/>
              </a:ext>
            </a:extLst>
          </p:cNvPr>
          <p:cNvSpPr txBox="1"/>
          <p:nvPr/>
        </p:nvSpPr>
        <p:spPr>
          <a:xfrm>
            <a:off x="540726" y="2676993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Use editor program </a:t>
            </a:r>
            <a:r>
              <a:rPr lang="en-US" sz="1100" b="1" i="1">
                <a:solidFill>
                  <a:schemeClr val="tx1"/>
                </a:solidFill>
                <a:latin typeface="Open Sans" panose="020B0606030504020204" pitchFamily="34" charset="0"/>
              </a:rPr>
              <a:t>vi</a:t>
            </a:r>
            <a:r>
              <a:rPr lang="en-US" sz="1100" i="1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to edit the contents in the text2.txt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8682-BBDC-42A7-9076-F0A38972C60F}"/>
              </a:ext>
            </a:extLst>
          </p:cNvPr>
          <p:cNvSpPr txBox="1"/>
          <p:nvPr/>
        </p:nvSpPr>
        <p:spPr>
          <a:xfrm>
            <a:off x="540725" y="7402149"/>
            <a:ext cx="6231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The contents of the </a:t>
            </a:r>
            <a:r>
              <a:rPr lang="en-US" sz="1100" b="1">
                <a:solidFill>
                  <a:schemeClr val="tx1"/>
                </a:solidFill>
                <a:latin typeface="Open Sans" panose="020B0606030504020204" pitchFamily="34" charset="0"/>
              </a:rPr>
              <a:t>text2.txt</a:t>
            </a:r>
            <a:r>
              <a:rPr lang="en-US" sz="1100">
                <a:solidFill>
                  <a:schemeClr val="tx1"/>
                </a:solidFill>
                <a:latin typeface="Open Sans" panose="020B0606030504020204" pitchFamily="34" charset="0"/>
              </a:rPr>
              <a:t> was changed.</a:t>
            </a:r>
          </a:p>
        </p:txBody>
      </p:sp>
    </p:spTree>
    <p:extLst>
      <p:ext uri="{BB962C8B-B14F-4D97-AF65-F5344CB8AC3E}">
        <p14:creationId xmlns:p14="http://schemas.microsoft.com/office/powerpoint/2010/main" val="24525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974193-E108-4F3C-AF45-63BF0BD571D1}"/>
              </a:ext>
            </a:extLst>
          </p:cNvPr>
          <p:cNvSpPr txBox="1"/>
          <p:nvPr/>
        </p:nvSpPr>
        <p:spPr>
          <a:xfrm>
            <a:off x="1881941" y="4245114"/>
            <a:ext cx="309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gradFill>
                  <a:gsLst>
                    <a:gs pos="55800">
                      <a:srgbClr val="923A51"/>
                    </a:gs>
                    <a:gs pos="0">
                      <a:srgbClr val="12133A"/>
                    </a:gs>
                    <a:gs pos="100000">
                      <a:srgbClr val="E8975C"/>
                    </a:gs>
                  </a:gsLst>
                  <a:lin ang="13200000" scaled="0"/>
                </a:gradFill>
                <a:latin typeface="Montserrat SemiBold" panose="00000700000000000000" pitchFamily="2" charset="0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C415E-AC7C-4D74-B58C-7C7955EFD734}"/>
              </a:ext>
            </a:extLst>
          </p:cNvPr>
          <p:cNvSpPr txBox="1"/>
          <p:nvPr/>
        </p:nvSpPr>
        <p:spPr>
          <a:xfrm>
            <a:off x="2569523" y="9345881"/>
            <a:ext cx="1718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Aft>
                <a:spcPts val="400"/>
              </a:spcAf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/>
              <a:t>By Nguyen Dang Loc</a:t>
            </a:r>
          </a:p>
        </p:txBody>
      </p:sp>
    </p:spTree>
    <p:extLst>
      <p:ext uri="{BB962C8B-B14F-4D97-AF65-F5344CB8AC3E}">
        <p14:creationId xmlns:p14="http://schemas.microsoft.com/office/powerpoint/2010/main" val="16595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488</Words>
  <Application>Microsoft Office PowerPoint</Application>
  <PresentationFormat>A4 Paper (210x297 mm)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Loc</dc:creator>
  <cp:lastModifiedBy>Nguyen Dang Loc</cp:lastModifiedBy>
  <cp:revision>321</cp:revision>
  <dcterms:created xsi:type="dcterms:W3CDTF">2021-06-08T15:43:56Z</dcterms:created>
  <dcterms:modified xsi:type="dcterms:W3CDTF">2021-06-18T16:49:27Z</dcterms:modified>
</cp:coreProperties>
</file>