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318" r:id="rId4"/>
    <p:sldId id="319" r:id="rId5"/>
    <p:sldId id="31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678C1-8E47-4B8F-9A68-B44166562D02}">
          <p14:sldIdLst>
            <p14:sldId id="256"/>
          </p14:sldIdLst>
        </p14:section>
        <p14:section name="1. CMD" id="{82D96C10-D470-4712-8FB6-19A0E0AAF8F9}">
          <p14:sldIdLst>
            <p14:sldId id="258"/>
            <p14:sldId id="318"/>
            <p14:sldId id="31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334D"/>
    <a:srgbClr val="E8975C"/>
    <a:srgbClr val="923A51"/>
    <a:srgbClr val="12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0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2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" title="Decorative">
            <a:extLst>
              <a:ext uri="{FF2B5EF4-FFF2-40B4-BE49-F238E27FC236}">
                <a16:creationId xmlns:a16="http://schemas.microsoft.com/office/drawing/2014/main" id="{A03C1759-03BC-4566-8135-1961EF6407E6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27" y="8710659"/>
            <a:ext cx="1186962" cy="2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DD136-15F9-45A1-BB0C-93A391623E13}"/>
              </a:ext>
            </a:extLst>
          </p:cNvPr>
          <p:cNvSpPr txBox="1"/>
          <p:nvPr/>
        </p:nvSpPr>
        <p:spPr>
          <a:xfrm>
            <a:off x="483028" y="3755013"/>
            <a:ext cx="6893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OSG202 LAB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AB569-387F-410C-B1B2-22599F4EE7E2}"/>
              </a:ext>
            </a:extLst>
          </p:cNvPr>
          <p:cNvSpPr txBox="1"/>
          <p:nvPr/>
        </p:nvSpPr>
        <p:spPr>
          <a:xfrm>
            <a:off x="483027" y="4614446"/>
            <a:ext cx="79097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rPr>
              <a:t>ASSIGNMENT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E7EEB-7A33-4CC4-8CD2-978041CB5AC7}"/>
              </a:ext>
            </a:extLst>
          </p:cNvPr>
          <p:cNvSpPr txBox="1"/>
          <p:nvPr/>
        </p:nvSpPr>
        <p:spPr>
          <a:xfrm>
            <a:off x="483028" y="8783297"/>
            <a:ext cx="140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Student </a:t>
            </a:r>
          </a:p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ID</a:t>
            </a:r>
          </a:p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8EE1B-0230-4EA2-8822-F7258131986B}"/>
              </a:ext>
            </a:extLst>
          </p:cNvPr>
          <p:cNvSpPr txBox="1"/>
          <p:nvPr/>
        </p:nvSpPr>
        <p:spPr>
          <a:xfrm>
            <a:off x="1291475" y="8783297"/>
            <a:ext cx="2484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Montserrat Medium" panose="00000600000000000000" pitchFamily="2" charset="0"/>
              </a:rPr>
              <a:t>Nguyễn Đăng Lộc</a:t>
            </a:r>
          </a:p>
          <a:p>
            <a:r>
              <a:rPr lang="en-US" sz="1200">
                <a:latin typeface="Montserrat Medium" panose="00000600000000000000" pitchFamily="2" charset="0"/>
              </a:rPr>
              <a:t>SE160199</a:t>
            </a:r>
            <a:br>
              <a:rPr lang="en-US" sz="1200">
                <a:latin typeface="Montserrat Medium" panose="00000600000000000000" pitchFamily="2" charset="0"/>
              </a:rPr>
            </a:br>
            <a:r>
              <a:rPr lang="en-US" sz="1200">
                <a:latin typeface="Montserrat Medium" panose="00000600000000000000" pitchFamily="2" charset="0"/>
              </a:rPr>
              <a:t>SE1602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13E01-46F4-4EED-B06C-CA1EEE2CC3AC}"/>
              </a:ext>
            </a:extLst>
          </p:cNvPr>
          <p:cNvSpPr txBox="1"/>
          <p:nvPr/>
        </p:nvSpPr>
        <p:spPr>
          <a:xfrm>
            <a:off x="483026" y="4937995"/>
            <a:ext cx="7909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Programming in Shell</a:t>
            </a:r>
          </a:p>
        </p:txBody>
      </p:sp>
    </p:spTree>
    <p:extLst>
      <p:ext uri="{BB962C8B-B14F-4D97-AF65-F5344CB8AC3E}">
        <p14:creationId xmlns:p14="http://schemas.microsoft.com/office/powerpoint/2010/main" val="2353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6DD136-15F9-45A1-BB0C-93A391623E13}"/>
              </a:ext>
            </a:extLst>
          </p:cNvPr>
          <p:cNvSpPr txBox="1"/>
          <p:nvPr/>
        </p:nvSpPr>
        <p:spPr>
          <a:xfrm>
            <a:off x="540727" y="265238"/>
            <a:ext cx="5165197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4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Fibonacci program in Shell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1B8-69A9-4C36-B9B1-C442C1884A93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0401C-BB35-45A8-A098-CF90BCEDF8DF}"/>
              </a:ext>
            </a:extLst>
          </p:cNvPr>
          <p:cNvSpPr txBox="1"/>
          <p:nvPr/>
        </p:nvSpPr>
        <p:spPr>
          <a:xfrm>
            <a:off x="540722" y="735067"/>
            <a:ext cx="5765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latin typeface="Montserrat Medium" panose="00000600000000000000" pitchFamily="2" charset="0"/>
              </a:rPr>
              <a:t>I use GEDIT (editor supplied with the GNOME desktop environment)</a:t>
            </a:r>
          </a:p>
          <a:p>
            <a:r>
              <a:rPr lang="en-US">
                <a:latin typeface="Montserrat Medium" panose="00000600000000000000" pitchFamily="2" charset="0"/>
              </a:rPr>
              <a:t>Because I feel it easy to use and it also has syntax highlighting, vary color of parameters, variables.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28FB7-1B06-4879-ACE3-FF1BDD315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3"/>
          <a:stretch/>
        </p:blipFill>
        <p:spPr>
          <a:xfrm>
            <a:off x="13075" y="1387770"/>
            <a:ext cx="6858000" cy="3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142F6-C609-4C6A-ABCA-47AB57EA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19197"/>
            <a:ext cx="6858000" cy="38576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0C8FC6-EF9E-4768-9A15-7BA6BFD1C468}"/>
              </a:ext>
            </a:extLst>
          </p:cNvPr>
          <p:cNvSpPr txBox="1"/>
          <p:nvPr/>
        </p:nvSpPr>
        <p:spPr>
          <a:xfrm>
            <a:off x="540721" y="4718705"/>
            <a:ext cx="5765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latin typeface="Montserrat Medium" panose="00000600000000000000" pitchFamily="2" charset="0"/>
              </a:rPr>
              <a:t>After typing command line </a:t>
            </a:r>
            <a:r>
              <a:rPr lang="en-US" b="1" i="1">
                <a:latin typeface="Montserrat Medium" panose="00000600000000000000" pitchFamily="2" charset="0"/>
              </a:rPr>
              <a:t>gedit fibo.sh</a:t>
            </a:r>
            <a:r>
              <a:rPr lang="en-US">
                <a:latin typeface="Montserrat Medium" panose="00000600000000000000" pitchFamily="2" charset="0"/>
              </a:rPr>
              <a:t>, a new window of editor pop up and I wrote my code there.</a:t>
            </a:r>
            <a:endParaRPr lang="en-US" b="1" i="1">
              <a:latin typeface="Montserrat Medium" panose="00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12EF38-9FE4-456F-AC00-346F4AD8C8BA}"/>
              </a:ext>
            </a:extLst>
          </p:cNvPr>
          <p:cNvSpPr txBox="1"/>
          <p:nvPr/>
        </p:nvSpPr>
        <p:spPr>
          <a:xfrm>
            <a:off x="540720" y="9175023"/>
            <a:ext cx="5765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latin typeface="Montserrat Medium" panose="00000600000000000000" pitchFamily="2" charset="0"/>
              </a:rPr>
              <a:t>Save the code and back to the terminal, there was some warning by I still don’t know how to fix it, but it’s not a very serious problem.</a:t>
            </a:r>
          </a:p>
        </p:txBody>
      </p:sp>
    </p:spTree>
    <p:extLst>
      <p:ext uri="{BB962C8B-B14F-4D97-AF65-F5344CB8AC3E}">
        <p14:creationId xmlns:p14="http://schemas.microsoft.com/office/powerpoint/2010/main" val="162183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6D85D-53E5-4D5A-BF68-6A47C781B8FC}"/>
              </a:ext>
            </a:extLst>
          </p:cNvPr>
          <p:cNvSpPr txBox="1"/>
          <p:nvPr/>
        </p:nvSpPr>
        <p:spPr>
          <a:xfrm>
            <a:off x="347887" y="394226"/>
            <a:ext cx="631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I test the program with some values (as shown below).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8654-0199-4641-90EF-2FC58D1A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997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771DD-A9DE-452D-B6CE-BA26E348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6855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69BDBB-42F0-4346-99EA-81CC4BC70BAC}"/>
              </a:ext>
            </a:extLst>
          </p:cNvPr>
          <p:cNvSpPr txBox="1"/>
          <p:nvPr/>
        </p:nvSpPr>
        <p:spPr>
          <a:xfrm>
            <a:off x="327169" y="825405"/>
            <a:ext cx="6203661" cy="69249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latin typeface="Consolas" panose="020B0609020204030204" pitchFamily="49" charset="0"/>
              </a:rPr>
              <a:t>#!/bin/sh</a:t>
            </a:r>
          </a:p>
          <a:p>
            <a:r>
              <a:rPr lang="en-US">
                <a:latin typeface="Consolas" panose="020B0609020204030204" pitchFamily="49" charset="0"/>
              </a:rPr>
              <a:t>echo "Print Nth Fibonacci Number"</a:t>
            </a:r>
          </a:p>
          <a:p>
            <a:r>
              <a:rPr lang="en-US">
                <a:latin typeface="Consolas" panose="020B0609020204030204" pitchFamily="49" charset="0"/>
              </a:rPr>
              <a:t>echo "Enter N: "</a:t>
            </a:r>
          </a:p>
          <a:p>
            <a:r>
              <a:rPr lang="en-US">
                <a:latin typeface="Consolas" panose="020B0609020204030204" pitchFamily="49" charset="0"/>
              </a:rPr>
              <a:t>read n</a:t>
            </a:r>
          </a:p>
          <a:p>
            <a:r>
              <a:rPr lang="en-US">
                <a:latin typeface="Consolas" panose="020B0609020204030204" pitchFamily="49" charset="0"/>
              </a:rPr>
              <a:t># Nguyen Dang Loc - SE160199 - class SE1602</a:t>
            </a:r>
          </a:p>
          <a:p>
            <a:r>
              <a:rPr lang="en-US">
                <a:latin typeface="Consolas" panose="020B0609020204030204" pitchFamily="49" charset="0"/>
              </a:rPr>
              <a:t>function fibo</a:t>
            </a:r>
          </a:p>
          <a:p>
            <a:r>
              <a:rPr lang="en-US"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</a:rPr>
              <a:t>  x=1</a:t>
            </a:r>
          </a:p>
          <a:p>
            <a:r>
              <a:rPr lang="en-US">
                <a:latin typeface="Consolas" panose="020B0609020204030204" pitchFamily="49" charset="0"/>
              </a:rPr>
              <a:t>  y=1</a:t>
            </a:r>
          </a:p>
          <a:p>
            <a:r>
              <a:rPr lang="en-US">
                <a:latin typeface="Consolas" panose="020B0609020204030204" pitchFamily="49" charset="0"/>
              </a:rPr>
              <a:t>  i=3</a:t>
            </a:r>
          </a:p>
          <a:p>
            <a:r>
              <a:rPr lang="en-US">
                <a:latin typeface="Consolas" panose="020B0609020204030204" pitchFamily="49" charset="0"/>
              </a:rPr>
              <a:t>  echo "------------------------"</a:t>
            </a:r>
          </a:p>
          <a:p>
            <a:r>
              <a:rPr lang="en-US">
                <a:latin typeface="Consolas" panose="020B0609020204030204" pitchFamily="49" charset="0"/>
              </a:rPr>
              <a:t>  echo "FIBONACCI SERIES UP TO N"</a:t>
            </a:r>
          </a:p>
          <a:p>
            <a:r>
              <a:rPr lang="en-US">
                <a:latin typeface="Consolas" panose="020B0609020204030204" pitchFamily="49" charset="0"/>
              </a:rPr>
              <a:t>  if [ $n -eq 1 ] </a:t>
            </a:r>
          </a:p>
          <a:p>
            <a:r>
              <a:rPr lang="en-US">
                <a:latin typeface="Consolas" panose="020B0609020204030204" pitchFamily="49" charset="0"/>
              </a:rPr>
              <a:t>  then </a:t>
            </a:r>
          </a:p>
          <a:p>
            <a:r>
              <a:rPr lang="en-US">
                <a:latin typeface="Consolas" panose="020B0609020204030204" pitchFamily="49" charset="0"/>
              </a:rPr>
              <a:t>  	echo "F[1] = 1"</a:t>
            </a:r>
          </a:p>
          <a:p>
            <a:r>
              <a:rPr lang="en-US">
                <a:latin typeface="Consolas" panose="020B0609020204030204" pitchFamily="49" charset="0"/>
              </a:rPr>
              <a:t>  elif [ $n -eq 2 ]</a:t>
            </a:r>
          </a:p>
          <a:p>
            <a:r>
              <a:rPr lang="en-US">
                <a:latin typeface="Consolas" panose="020B0609020204030204" pitchFamily="49" charset="0"/>
              </a:rPr>
              <a:t>  then </a:t>
            </a:r>
          </a:p>
          <a:p>
            <a:r>
              <a:rPr lang="en-US">
                <a:latin typeface="Consolas" panose="020B0609020204030204" pitchFamily="49" charset="0"/>
              </a:rPr>
              <a:t>  	echo "F[2] = 1"</a:t>
            </a:r>
          </a:p>
          <a:p>
            <a:r>
              <a:rPr lang="en-US">
                <a:latin typeface="Consolas" panose="020B0609020204030204" pitchFamily="49" charset="0"/>
              </a:rPr>
              <a:t>  elif [ $n -gt 2 ] </a:t>
            </a:r>
          </a:p>
          <a:p>
            <a:r>
              <a:rPr lang="en-US">
                <a:latin typeface="Consolas" panose="020B0609020204030204" pitchFamily="49" charset="0"/>
              </a:rPr>
              <a:t>  then </a:t>
            </a:r>
          </a:p>
          <a:p>
            <a:r>
              <a:rPr lang="en-US">
                <a:latin typeface="Consolas" panose="020B0609020204030204" pitchFamily="49" charset="0"/>
              </a:rPr>
              <a:t>  	echo "F[1] = 1"</a:t>
            </a:r>
          </a:p>
          <a:p>
            <a:r>
              <a:rPr lang="en-US">
                <a:latin typeface="Consolas" panose="020B0609020204030204" pitchFamily="49" charset="0"/>
              </a:rPr>
              <a:t>  	echo "F[2] = 1"</a:t>
            </a:r>
          </a:p>
          <a:p>
            <a:r>
              <a:rPr lang="en-US">
                <a:latin typeface="Consolas" panose="020B0609020204030204" pitchFamily="49" charset="0"/>
              </a:rPr>
              <a:t>  	n=` expr $n + 1 `</a:t>
            </a:r>
          </a:p>
          <a:p>
            <a:r>
              <a:rPr lang="en-US">
                <a:latin typeface="Consolas" panose="020B0609020204030204" pitchFamily="49" charset="0"/>
              </a:rPr>
              <a:t> 	while [ $i -ne $n ]</a:t>
            </a:r>
          </a:p>
          <a:p>
            <a:r>
              <a:rPr lang="en-US">
                <a:latin typeface="Consolas" panose="020B0609020204030204" pitchFamily="49" charset="0"/>
              </a:rPr>
              <a:t> 	do	</a:t>
            </a:r>
          </a:p>
          <a:p>
            <a:r>
              <a:rPr lang="en-US">
                <a:latin typeface="Consolas" panose="020B0609020204030204" pitchFamily="49" charset="0"/>
              </a:rPr>
              <a:t>   	  	z=` expr $x + $y ` </a:t>
            </a:r>
          </a:p>
          <a:p>
            <a:r>
              <a:rPr lang="en-US">
                <a:latin typeface="Consolas" panose="020B0609020204030204" pitchFamily="49" charset="0"/>
              </a:rPr>
              <a:t>    	  	echo "F[$i] = $z"</a:t>
            </a:r>
          </a:p>
          <a:p>
            <a:r>
              <a:rPr lang="en-US">
                <a:latin typeface="Consolas" panose="020B0609020204030204" pitchFamily="49" charset="0"/>
              </a:rPr>
              <a:t>      		x=$y</a:t>
            </a:r>
          </a:p>
          <a:p>
            <a:r>
              <a:rPr lang="en-US">
                <a:latin typeface="Consolas" panose="020B0609020204030204" pitchFamily="49" charset="0"/>
              </a:rPr>
              <a:t>     		y=$z</a:t>
            </a:r>
          </a:p>
          <a:p>
            <a:r>
              <a:rPr lang="en-US">
                <a:latin typeface="Consolas" panose="020B0609020204030204" pitchFamily="49" charset="0"/>
              </a:rPr>
              <a:t>     		i=` expr $i + 1 `</a:t>
            </a:r>
          </a:p>
          <a:p>
            <a:r>
              <a:rPr lang="en-US">
                <a:latin typeface="Consolas" panose="020B0609020204030204" pitchFamily="49" charset="0"/>
              </a:rPr>
              <a:t>  	done</a:t>
            </a:r>
          </a:p>
          <a:p>
            <a:r>
              <a:rPr lang="en-US">
                <a:latin typeface="Consolas" panose="020B0609020204030204" pitchFamily="49" charset="0"/>
              </a:rPr>
              <a:t>  else</a:t>
            </a:r>
          </a:p>
          <a:p>
            <a:r>
              <a:rPr lang="en-US">
                <a:latin typeface="Consolas" panose="020B0609020204030204" pitchFamily="49" charset="0"/>
              </a:rPr>
              <a:t>  	echo "Print a valid integer, please!"</a:t>
            </a:r>
          </a:p>
          <a:p>
            <a:r>
              <a:rPr lang="en-US">
                <a:latin typeface="Consolas" panose="020B0609020204030204" pitchFamily="49" charset="0"/>
              </a:rPr>
              <a:t>  fi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res=`fibo $n`</a:t>
            </a:r>
          </a:p>
          <a:p>
            <a:r>
              <a:rPr lang="en-US">
                <a:latin typeface="Consolas" panose="020B0609020204030204" pitchFamily="49" charset="0"/>
              </a:rPr>
              <a:t>echo "$res"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375E0-3D65-4253-813F-E13E8E08157E}"/>
              </a:ext>
            </a:extLst>
          </p:cNvPr>
          <p:cNvSpPr txBox="1"/>
          <p:nvPr/>
        </p:nvSpPr>
        <p:spPr>
          <a:xfrm>
            <a:off x="327169" y="441722"/>
            <a:ext cx="631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My source code of </a:t>
            </a:r>
            <a:r>
              <a:rPr lang="en-US" b="1">
                <a:latin typeface="Montserrat Medium" panose="00000600000000000000" pitchFamily="2" charset="0"/>
              </a:rPr>
              <a:t>FIBONACCI</a:t>
            </a:r>
            <a:r>
              <a:rPr lang="en-US">
                <a:latin typeface="Montserrat Medium" panose="00000600000000000000" pitchFamily="2" charset="0"/>
              </a:rPr>
              <a:t> program in Shell script.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B2060-B1B9-4713-A0B1-930DFACB9811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8927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974193-E108-4F3C-AF45-63BF0BD571D1}"/>
              </a:ext>
            </a:extLst>
          </p:cNvPr>
          <p:cNvSpPr txBox="1"/>
          <p:nvPr/>
        </p:nvSpPr>
        <p:spPr>
          <a:xfrm>
            <a:off x="1881941" y="4245114"/>
            <a:ext cx="3094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Thank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C415E-AC7C-4D74-B58C-7C7955EFD734}"/>
              </a:ext>
            </a:extLst>
          </p:cNvPr>
          <p:cNvSpPr txBox="1"/>
          <p:nvPr/>
        </p:nvSpPr>
        <p:spPr>
          <a:xfrm>
            <a:off x="2569523" y="9345881"/>
            <a:ext cx="1718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Aft>
                <a:spcPts val="400"/>
              </a:spcAft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By Nguyen Dang Loc</a:t>
            </a:r>
          </a:p>
        </p:txBody>
      </p:sp>
    </p:spTree>
    <p:extLst>
      <p:ext uri="{BB962C8B-B14F-4D97-AF65-F5344CB8AC3E}">
        <p14:creationId xmlns:p14="http://schemas.microsoft.com/office/powerpoint/2010/main" val="165952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1966</TotalTime>
  <Words>376</Words>
  <Application>Microsoft Office PowerPoint</Application>
  <PresentationFormat>A4 Paper (210x297 mm)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Montserrat</vt:lpstr>
      <vt:lpstr>Montserrat ExtraBold</vt:lpstr>
      <vt:lpstr>Montserrat Medium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Dang Loc</dc:creator>
  <cp:lastModifiedBy>Nguyen Dang Loc</cp:lastModifiedBy>
  <cp:revision>324</cp:revision>
  <dcterms:created xsi:type="dcterms:W3CDTF">2021-06-08T15:43:56Z</dcterms:created>
  <dcterms:modified xsi:type="dcterms:W3CDTF">2021-06-18T16:55:28Z</dcterms:modified>
</cp:coreProperties>
</file>