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7" r:id="rId2"/>
    <p:sldId id="760" r:id="rId3"/>
    <p:sldId id="728" r:id="rId4"/>
    <p:sldId id="761" r:id="rId5"/>
    <p:sldId id="762" r:id="rId6"/>
    <p:sldId id="763" r:id="rId7"/>
    <p:sldId id="765" r:id="rId8"/>
    <p:sldId id="764" r:id="rId9"/>
    <p:sldId id="7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1E88E5"/>
    <a:srgbClr val="6B8199"/>
    <a:srgbClr val="2196F3"/>
    <a:srgbClr val="2A3442"/>
    <a:srgbClr val="ECF6FE"/>
    <a:srgbClr val="394759"/>
    <a:srgbClr val="F7F7F7"/>
    <a:srgbClr val="FFFFFF"/>
    <a:srgbClr val="E3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4274" autoAdjust="0"/>
  </p:normalViewPr>
  <p:slideViewPr>
    <p:cSldViewPr snapToGrid="0" showGuides="1">
      <p:cViewPr varScale="1">
        <p:scale>
          <a:sx n="109" d="100"/>
          <a:sy n="109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6B4F-2876-4713-96EB-03029B7D5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6B4F-2876-4713-96EB-03029B7D5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5197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303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0315"/>
      </p:ext>
    </p:extLst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5509"/>
      </p:ext>
    </p:extLst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3566"/>
      </p:ext>
    </p:extLst>
  </p:cSld>
  <p:clrMapOvr>
    <a:masterClrMapping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8323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6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1205"/>
      </p:ext>
    </p:extLst>
  </p:cSld>
  <p:clrMapOvr>
    <a:masterClrMapping/>
  </p:clrMapOvr>
  <p:transition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0138"/>
      </p:ext>
    </p:extLst>
  </p:cSld>
  <p:clrMapOvr>
    <a:masterClrMapping/>
  </p:clrMapOvr>
  <p:transition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5281"/>
      </p:ext>
    </p:extLst>
  </p:cSld>
  <p:clrMapOvr>
    <a:masterClrMapping/>
  </p:clrMapOvr>
  <p:transition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30284724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709692657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84308668"/>
      </p:ext>
    </p:extLst>
  </p:cSld>
  <p:clrMapOvr>
    <a:masterClrMapping/>
  </p:clrMapOvr>
  <p:transition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5919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9" r:id="rId14"/>
    <p:sldLayoutId id="2147483670" r:id="rId15"/>
    <p:sldLayoutId id="2147483671" r:id="rId16"/>
    <p:sldLayoutId id="2147483672" r:id="rId17"/>
    <p:sldLayoutId id="2147483667" r:id="rId18"/>
    <p:sldLayoutId id="2147483668" r:id="rId19"/>
    <p:sldLayoutId id="2147483685" r:id="rId20"/>
    <p:sldLayoutId id="2147483690" r:id="rId21"/>
    <p:sldLayoutId id="2147483691" r:id="rId22"/>
    <p:sldLayoutId id="2147483713" r:id="rId23"/>
    <p:sldLayoutId id="2147483724" r:id="rId24"/>
    <p:sldLayoutId id="2147483740" r:id="rId25"/>
    <p:sldLayoutId id="2147483741" r:id="rId26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.wdp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1.gi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gif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9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svg"/><Relationship Id="rId12" Type="http://schemas.openxmlformats.org/officeDocument/2006/relationships/image" Target="../media/image28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0.sv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gif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E4481"/>
              </a:gs>
              <a:gs pos="48000">
                <a:srgbClr val="1E88E5"/>
              </a:gs>
              <a:gs pos="100000">
                <a:srgbClr val="0D47A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2D626-B662-4065-88F5-386DACD1DC9F}"/>
              </a:ext>
            </a:extLst>
          </p:cNvPr>
          <p:cNvGrpSpPr/>
          <p:nvPr/>
        </p:nvGrpSpPr>
        <p:grpSpPr>
          <a:xfrm>
            <a:off x="0" y="-527976"/>
            <a:ext cx="15412825" cy="16534048"/>
            <a:chOff x="0" y="-537029"/>
            <a:chExt cx="15412825" cy="16534048"/>
          </a:xfrm>
        </p:grpSpPr>
        <p:grpSp>
          <p:nvGrpSpPr>
            <p:cNvPr id="15" name="Group 84">
              <a:extLst>
                <a:ext uri="{FF2B5EF4-FFF2-40B4-BE49-F238E27FC236}">
                  <a16:creationId xmlns:a16="http://schemas.microsoft.com/office/drawing/2014/main" id="{5B98E86D-558C-4AC7-90CD-27D1F39926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20" name="Freeform 85">
                <a:extLst>
                  <a:ext uri="{FF2B5EF4-FFF2-40B4-BE49-F238E27FC236}">
                    <a16:creationId xmlns:a16="http://schemas.microsoft.com/office/drawing/2014/main" id="{196D95C8-3161-406C-9324-6E9489764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6">
                <a:extLst>
                  <a:ext uri="{FF2B5EF4-FFF2-40B4-BE49-F238E27FC236}">
                    <a16:creationId xmlns:a16="http://schemas.microsoft.com/office/drawing/2014/main" id="{189591FA-EAC5-4B55-ACE5-7CC4E5CDE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">
                <a:extLst>
                  <a:ext uri="{FF2B5EF4-FFF2-40B4-BE49-F238E27FC236}">
                    <a16:creationId xmlns:a16="http://schemas.microsoft.com/office/drawing/2014/main" id="{112F77BF-56EA-4180-8B87-5A423ECE8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">
                <a:extLst>
                  <a:ext uri="{FF2B5EF4-FFF2-40B4-BE49-F238E27FC236}">
                    <a16:creationId xmlns:a16="http://schemas.microsoft.com/office/drawing/2014/main" id="{BB097E70-C98B-4657-BD19-318B03D4B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A9432513-3143-4E61-A732-3B8F66EFB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9052C409-6CB0-4888-8D65-FCBFA5C22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300" y="-537029"/>
              <a:ext cx="12148525" cy="1226457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1352" y="3044279"/>
            <a:ext cx="7879080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Montserrat SemiBold" panose="00000700000000000000" pitchFamily="2" charset="0"/>
              </a:rPr>
              <a:t>Non-uniform memory access</a:t>
            </a:r>
            <a:endParaRPr lang="id-ID" sz="4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83F95-82A6-4CDE-A4B2-96BD68CFC56B}"/>
              </a:ext>
            </a:extLst>
          </p:cNvPr>
          <p:cNvSpPr txBox="1"/>
          <p:nvPr/>
        </p:nvSpPr>
        <p:spPr>
          <a:xfrm>
            <a:off x="242514" y="196586"/>
            <a:ext cx="1691489" cy="261610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 Light" panose="00000400000000000000" pitchFamily="2" charset="0"/>
              </a:rPr>
              <a:t>OSG202 Presentation</a:t>
            </a:r>
            <a:endParaRPr lang="id-ID" sz="11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E747F-71AD-4DE3-826F-C09409C377BD}"/>
              </a:ext>
            </a:extLst>
          </p:cNvPr>
          <p:cNvSpPr txBox="1"/>
          <p:nvPr/>
        </p:nvSpPr>
        <p:spPr>
          <a:xfrm>
            <a:off x="4314107" y="2762655"/>
            <a:ext cx="3653565" cy="307777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 Medium" panose="00000600000000000000" pitchFamily="2" charset="0"/>
              </a:rPr>
              <a:t>Chapter 8. Multiple processor systems</a:t>
            </a:r>
            <a:endParaRPr lang="id-ID" sz="1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D5357-9103-4425-810F-7A17B11E1CBC}"/>
              </a:ext>
            </a:extLst>
          </p:cNvPr>
          <p:cNvSpPr txBox="1"/>
          <p:nvPr/>
        </p:nvSpPr>
        <p:spPr>
          <a:xfrm>
            <a:off x="242513" y="196586"/>
            <a:ext cx="1691489" cy="261610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 Light" panose="00000400000000000000" pitchFamily="2" charset="0"/>
              </a:rPr>
              <a:t>OSG202 Presentation</a:t>
            </a:r>
            <a:endParaRPr lang="id-ID" sz="11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34D35-058D-49D5-8E80-744B0E4F0E28}"/>
              </a:ext>
            </a:extLst>
          </p:cNvPr>
          <p:cNvSpPr txBox="1"/>
          <p:nvPr/>
        </p:nvSpPr>
        <p:spPr>
          <a:xfrm>
            <a:off x="5752801" y="3697333"/>
            <a:ext cx="776175" cy="307777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 Light" panose="00000400000000000000" pitchFamily="2" charset="0"/>
              </a:rPr>
              <a:t>NUMA</a:t>
            </a:r>
            <a:endParaRPr lang="id-ID" sz="1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A7635-4510-4625-AA83-62CA284D1BE6}"/>
              </a:ext>
            </a:extLst>
          </p:cNvPr>
          <p:cNvGrpSpPr/>
          <p:nvPr/>
        </p:nvGrpSpPr>
        <p:grpSpPr>
          <a:xfrm>
            <a:off x="243544" y="6048779"/>
            <a:ext cx="2197740" cy="600164"/>
            <a:chOff x="381000" y="5922523"/>
            <a:chExt cx="2197740" cy="6001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A2511C-DB72-447C-A950-F0DBAC68E2ED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60016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Name</a:t>
              </a:r>
            </a:p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ID</a:t>
              </a:r>
            </a:p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Class</a:t>
              </a:r>
              <a:endParaRPr lang="id-ID" sz="1100" dirty="0">
                <a:solidFill>
                  <a:schemeClr val="bg1">
                    <a:alpha val="63000"/>
                  </a:schemeClr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6C391-2DD8-4543-8DCE-B0FFD32C6F01}"/>
                </a:ext>
              </a:extLst>
            </p:cNvPr>
            <p:cNvSpPr txBox="1"/>
            <p:nvPr/>
          </p:nvSpPr>
          <p:spPr>
            <a:xfrm>
              <a:off x="910891" y="5922523"/>
              <a:ext cx="1667849" cy="60016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r>
                <a:rPr lang="en-US"/>
                <a:t>Nguyen Dang Loc</a:t>
              </a:r>
            </a:p>
            <a:p>
              <a:r>
                <a:rPr lang="en-US"/>
                <a:t>SE160199</a:t>
              </a:r>
            </a:p>
            <a:p>
              <a:r>
                <a:rPr lang="en-US"/>
                <a:t>SE1602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9051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24870" y="228659"/>
            <a:ext cx="1904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SemiBold" panose="000007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Agenda</a:t>
            </a:r>
            <a:endParaRPr lang="en-US" sz="3200" dirty="0">
              <a:latin typeface="Montserrat SemiBold" panose="000007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3518" y="2109968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42A5F5"/>
                </a:solidFill>
                <a:latin typeface="Montserrat SemiBold" panose="00000700000000000000" pitchFamily="2" charset="0"/>
              </a:rPr>
              <a:t>01</a:t>
            </a:r>
            <a:endParaRPr lang="en-US" sz="4800" dirty="0">
              <a:solidFill>
                <a:srgbClr val="42A5F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2881" y="2109968"/>
            <a:ext cx="1778051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latin typeface="Montserrat SemiBold" panose="00000700000000000000" pitchFamily="2" charset="0"/>
              </a:rPr>
              <a:t>Basic concepts</a:t>
            </a:r>
            <a:endParaRPr lang="en-US" sz="16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0485D-642B-44E9-80EA-44522E20AAAC}"/>
              </a:ext>
            </a:extLst>
          </p:cNvPr>
          <p:cNvSpPr txBox="1"/>
          <p:nvPr/>
        </p:nvSpPr>
        <p:spPr>
          <a:xfrm>
            <a:off x="1382498" y="3173734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2196F3"/>
                </a:solidFill>
                <a:latin typeface="Montserrat SemiBold" panose="00000700000000000000" pitchFamily="2" charset="0"/>
              </a:rPr>
              <a:t>02</a:t>
            </a:r>
            <a:endParaRPr lang="en-US" sz="4800" dirty="0">
              <a:solidFill>
                <a:srgbClr val="2196F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D9AC0-AD1E-4008-B170-EBCAFE3E5EFE}"/>
              </a:ext>
            </a:extLst>
          </p:cNvPr>
          <p:cNvSpPr txBox="1"/>
          <p:nvPr/>
        </p:nvSpPr>
        <p:spPr>
          <a:xfrm>
            <a:off x="1393518" y="4237499"/>
            <a:ext cx="94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1E88E5"/>
                </a:solidFill>
                <a:latin typeface="Montserrat SemiBold" panose="00000700000000000000" pitchFamily="2" charset="0"/>
              </a:rPr>
              <a:t>03</a:t>
            </a:r>
            <a:endParaRPr lang="en-US" sz="4800" dirty="0">
              <a:solidFill>
                <a:srgbClr val="1E88E5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40B31-2664-426A-9639-5E9409E5E29F}"/>
              </a:ext>
            </a:extLst>
          </p:cNvPr>
          <p:cNvGrpSpPr/>
          <p:nvPr/>
        </p:nvGrpSpPr>
        <p:grpSpPr>
          <a:xfrm>
            <a:off x="6975802" y="1241144"/>
            <a:ext cx="4699727" cy="4375711"/>
            <a:chOff x="971805" y="2151398"/>
            <a:chExt cx="4027553" cy="3749880"/>
          </a:xfrm>
        </p:grpSpPr>
        <p:sp>
          <p:nvSpPr>
            <p:cNvPr id="43" name="Ring">
              <a:extLst>
                <a:ext uri="{FF2B5EF4-FFF2-40B4-BE49-F238E27FC236}">
                  <a16:creationId xmlns:a16="http://schemas.microsoft.com/office/drawing/2014/main" id="{C5899D17-BF24-4CF5-A2B3-DD165FA31A12}"/>
                </a:ext>
              </a:extLst>
            </p:cNvPr>
            <p:cNvSpPr/>
            <p:nvPr/>
          </p:nvSpPr>
          <p:spPr>
            <a:xfrm>
              <a:off x="1394604" y="2715817"/>
              <a:ext cx="3181955" cy="3181955"/>
            </a:xfrm>
            <a:prstGeom prst="ellipse">
              <a:avLst/>
            </a:prstGeom>
            <a:noFill/>
            <a:ln w="79375" cap="rnd">
              <a:solidFill>
                <a:srgbClr val="F5F6F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87BEF136-B3C2-422C-AF80-B80250AB2611}"/>
                </a:ext>
              </a:extLst>
            </p:cNvPr>
            <p:cNvSpPr/>
            <p:nvPr/>
          </p:nvSpPr>
          <p:spPr>
            <a:xfrm>
              <a:off x="971805" y="4187231"/>
              <a:ext cx="1714047" cy="171404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3AD1A0F1-5DB6-4D08-94BB-547103FE8ADF}"/>
                </a:ext>
              </a:extLst>
            </p:cNvPr>
            <p:cNvSpPr/>
            <p:nvPr/>
          </p:nvSpPr>
          <p:spPr>
            <a:xfrm>
              <a:off x="2128558" y="2151398"/>
              <a:ext cx="1714047" cy="171404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8F94030D-A381-4A74-83C6-8E8F0139C150}"/>
                </a:ext>
              </a:extLst>
            </p:cNvPr>
            <p:cNvSpPr/>
            <p:nvPr/>
          </p:nvSpPr>
          <p:spPr>
            <a:xfrm>
              <a:off x="3285311" y="4187231"/>
              <a:ext cx="1714047" cy="171404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DC570392-36FD-4564-B592-315FD05FBE9C}"/>
                </a:ext>
              </a:extLst>
            </p:cNvPr>
            <p:cNvSpPr/>
            <p:nvPr/>
          </p:nvSpPr>
          <p:spPr>
            <a:xfrm>
              <a:off x="2125382" y="3453137"/>
              <a:ext cx="1714047" cy="1714047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sp>
        <p:nvSpPr>
          <p:cNvPr id="32" name="Shape 2619">
            <a:extLst>
              <a:ext uri="{FF2B5EF4-FFF2-40B4-BE49-F238E27FC236}">
                <a16:creationId xmlns:a16="http://schemas.microsoft.com/office/drawing/2014/main" id="{68BA0BB8-92BE-44C4-8BFA-2A3686CDC5FA}"/>
              </a:ext>
            </a:extLst>
          </p:cNvPr>
          <p:cNvSpPr/>
          <p:nvPr/>
        </p:nvSpPr>
        <p:spPr>
          <a:xfrm>
            <a:off x="9051345" y="3552988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587">
            <a:extLst>
              <a:ext uri="{FF2B5EF4-FFF2-40B4-BE49-F238E27FC236}">
                <a16:creationId xmlns:a16="http://schemas.microsoft.com/office/drawing/2014/main" id="{B9393EDA-AED6-4029-ACBC-C397E4DCC5E8}"/>
              </a:ext>
            </a:extLst>
          </p:cNvPr>
          <p:cNvSpPr/>
          <p:nvPr/>
        </p:nvSpPr>
        <p:spPr>
          <a:xfrm>
            <a:off x="10401153" y="4342480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EE249652-013D-4FED-8946-80F3C67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893" y="1806969"/>
            <a:ext cx="735226" cy="735226"/>
          </a:xfrm>
          <a:prstGeom prst="rect">
            <a:avLst/>
          </a:prstGeom>
        </p:spPr>
      </p:pic>
      <p:pic>
        <p:nvPicPr>
          <p:cNvPr id="28" name="Graphic 27" descr="Hierarchy outline">
            <a:extLst>
              <a:ext uri="{FF2B5EF4-FFF2-40B4-BE49-F238E27FC236}">
                <a16:creationId xmlns:a16="http://schemas.microsoft.com/office/drawing/2014/main" id="{BB4F8297-B4AB-4278-BEF9-E60387E9B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8216" y="4237499"/>
            <a:ext cx="795281" cy="79528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CBF3992-7A4E-4A35-AF5C-E6BB7FC5D74F}"/>
              </a:ext>
            </a:extLst>
          </p:cNvPr>
          <p:cNvSpPr txBox="1"/>
          <p:nvPr/>
        </p:nvSpPr>
        <p:spPr>
          <a:xfrm>
            <a:off x="2502881" y="2488033"/>
            <a:ext cx="2108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Some basic related concepts</a:t>
            </a:r>
            <a:b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 multiprocessors</a:t>
            </a:r>
            <a:endParaRPr lang="en-US" sz="1050" dirty="0">
              <a:latin typeface="Montserrat Light" panose="000004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22AAE7-83C5-4D86-9332-E5A6D6033408}"/>
              </a:ext>
            </a:extLst>
          </p:cNvPr>
          <p:cNvSpPr txBox="1"/>
          <p:nvPr/>
        </p:nvSpPr>
        <p:spPr>
          <a:xfrm>
            <a:off x="2490890" y="3206040"/>
            <a:ext cx="1779654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What’s NUMA?</a:t>
            </a:r>
            <a:endParaRPr lang="en-US" sz="16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432509-906F-4F87-84C2-1C9757706612}"/>
              </a:ext>
            </a:extLst>
          </p:cNvPr>
          <p:cNvSpPr txBox="1"/>
          <p:nvPr/>
        </p:nvSpPr>
        <p:spPr>
          <a:xfrm>
            <a:off x="2490890" y="3584105"/>
            <a:ext cx="2061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More detail information and</a:t>
            </a:r>
            <a:b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characteristics of NUMA</a:t>
            </a:r>
            <a:endParaRPr lang="en-US" sz="1050" dirty="0">
              <a:latin typeface="Montserrat Light" panose="000004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9F8D8-8CDD-45EA-AF3D-EF0A7E43A71D}"/>
              </a:ext>
            </a:extLst>
          </p:cNvPr>
          <p:cNvSpPr txBox="1"/>
          <p:nvPr/>
        </p:nvSpPr>
        <p:spPr>
          <a:xfrm>
            <a:off x="2490890" y="4274933"/>
            <a:ext cx="1462260" cy="38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Assessment</a:t>
            </a:r>
            <a:endParaRPr lang="en-US" sz="16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D76D8C-B79E-44A9-90FC-B2FD4C0C1C20}"/>
              </a:ext>
            </a:extLst>
          </p:cNvPr>
          <p:cNvSpPr txBox="1"/>
          <p:nvPr/>
        </p:nvSpPr>
        <p:spPr>
          <a:xfrm>
            <a:off x="2490890" y="4652998"/>
            <a:ext cx="2012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UMA;</a:t>
            </a:r>
          </a:p>
          <a:p>
            <a:r>
              <a:rPr lang="en-US" sz="105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pros &amp; cons,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77408784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>
            <a:spLocks/>
          </p:cNvSpPr>
          <p:nvPr/>
        </p:nvSpPr>
        <p:spPr>
          <a:xfrm>
            <a:off x="297326" y="4861799"/>
            <a:ext cx="902811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>
                <a:latin typeface="Montserrat SemiBold" panose="000007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3 models</a:t>
            </a:r>
            <a:endParaRPr lang="en-AU" sz="1200" dirty="0"/>
          </a:p>
        </p:txBody>
      </p:sp>
      <p:sp>
        <p:nvSpPr>
          <p:cNvPr id="25" name="Rectangle 24"/>
          <p:cNvSpPr/>
          <p:nvPr/>
        </p:nvSpPr>
        <p:spPr>
          <a:xfrm>
            <a:off x="1293110" y="4861799"/>
            <a:ext cx="369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Uniform Memory Access (</a:t>
            </a:r>
            <a:r>
              <a:rPr lang="en-US" sz="12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Non-uniform Memory Access (</a:t>
            </a:r>
            <a:r>
              <a:rPr lang="en-US" sz="12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NUMA</a:t>
            </a:r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Cache-only Memory Access (</a:t>
            </a:r>
            <a:r>
              <a:rPr lang="en-US" sz="1200" b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COMA</a:t>
            </a:r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33137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Basic </a:t>
            </a:r>
            <a:r>
              <a:rPr lang="en-US" sz="2800">
                <a:solidFill>
                  <a:srgbClr val="1E88E5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concepts</a:t>
            </a:r>
            <a:endParaRPr lang="en-US" sz="28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297326" y="741596"/>
            <a:ext cx="1960793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latin typeface="Montserrat SemiBold" panose="00000700000000000000" pitchFamily="2" charset="0"/>
              </a:rPr>
              <a:t>Multiprocessor</a:t>
            </a:r>
            <a:endParaRPr lang="en-US" dirty="0">
              <a:latin typeface="Montserrat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E26A21-07B0-4926-AE8A-900C5DFD1107}"/>
              </a:ext>
            </a:extLst>
          </p:cNvPr>
          <p:cNvGrpSpPr/>
          <p:nvPr/>
        </p:nvGrpSpPr>
        <p:grpSpPr>
          <a:xfrm>
            <a:off x="461012" y="1256914"/>
            <a:ext cx="5659724" cy="461665"/>
            <a:chOff x="461012" y="1151410"/>
            <a:chExt cx="5659724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8F2CD-5F0F-4843-B0A9-3F557E34553E}"/>
                </a:ext>
              </a:extLst>
            </p:cNvPr>
            <p:cNvSpPr txBox="1"/>
            <p:nvPr/>
          </p:nvSpPr>
          <p:spPr>
            <a:xfrm>
              <a:off x="837046" y="1151410"/>
              <a:ext cx="5283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A computer system with two or more CPUs share full access to a common RAM. </a:t>
              </a:r>
            </a:p>
          </p:txBody>
        </p:sp>
        <p:sp>
          <p:nvSpPr>
            <p:cNvPr id="30" name="Shape 2784">
              <a:extLst>
                <a:ext uri="{FF2B5EF4-FFF2-40B4-BE49-F238E27FC236}">
                  <a16:creationId xmlns:a16="http://schemas.microsoft.com/office/drawing/2014/main" id="{61FC96FA-FBDA-42D2-B815-B29C7D2BDE2E}"/>
                </a:ext>
              </a:extLst>
            </p:cNvPr>
            <p:cNvSpPr/>
            <p:nvPr/>
          </p:nvSpPr>
          <p:spPr>
            <a:xfrm>
              <a:off x="461012" y="124257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rgbClr val="0D47A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98D0C4-241F-4733-BC86-A9090E9A9AE4}"/>
              </a:ext>
            </a:extLst>
          </p:cNvPr>
          <p:cNvGrpSpPr/>
          <p:nvPr/>
        </p:nvGrpSpPr>
        <p:grpSpPr>
          <a:xfrm>
            <a:off x="461012" y="1806023"/>
            <a:ext cx="5568593" cy="279328"/>
            <a:chOff x="461012" y="1609989"/>
            <a:chExt cx="5568593" cy="279328"/>
          </a:xfrm>
        </p:grpSpPr>
        <p:sp>
          <p:nvSpPr>
            <p:cNvPr id="16" name="Shape 2748"/>
            <p:cNvSpPr/>
            <p:nvPr/>
          </p:nvSpPr>
          <p:spPr>
            <a:xfrm>
              <a:off x="461012" y="160998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rgbClr val="0D47A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81611-5C64-4B70-ABB9-9C3AC5C3CFBB}"/>
                </a:ext>
              </a:extLst>
            </p:cNvPr>
            <p:cNvSpPr txBox="1"/>
            <p:nvPr/>
          </p:nvSpPr>
          <p:spPr>
            <a:xfrm>
              <a:off x="837046" y="1611154"/>
              <a:ext cx="519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Boost the system’s execution speed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84C4BD3-C92D-43DD-A76D-FC4AFC6D8869}"/>
              </a:ext>
            </a:extLst>
          </p:cNvPr>
          <p:cNvSpPr txBox="1"/>
          <p:nvPr/>
        </p:nvSpPr>
        <p:spPr>
          <a:xfrm>
            <a:off x="610255" y="4174661"/>
            <a:ext cx="153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2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Shared-memory multiprocessor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75C5EF-6ADD-476C-8EE3-1EECA14D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FFA"/>
              </a:clrFrom>
              <a:clrTo>
                <a:srgbClr val="F6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84" y="2523744"/>
            <a:ext cx="3099258" cy="1664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0025FDF-411A-42B8-BC7B-C5AF0FB8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FFA"/>
              </a:clrFrom>
              <a:clrTo>
                <a:srgbClr val="F6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752" y="2203370"/>
            <a:ext cx="3142007" cy="190891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9190BC-E145-4929-A508-3F275401E5D9}"/>
              </a:ext>
            </a:extLst>
          </p:cNvPr>
          <p:cNvSpPr txBox="1"/>
          <p:nvPr/>
        </p:nvSpPr>
        <p:spPr>
          <a:xfrm>
            <a:off x="4165904" y="4174661"/>
            <a:ext cx="153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2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Distributed memory multiprocessor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864EDA-B18F-453C-985A-21A62C1C5B6A}"/>
              </a:ext>
            </a:extLst>
          </p:cNvPr>
          <p:cNvSpPr txBox="1"/>
          <p:nvPr/>
        </p:nvSpPr>
        <p:spPr>
          <a:xfrm>
            <a:off x="297326" y="5585457"/>
            <a:ext cx="880369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sz="1200"/>
              <a:t>Property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1D89EE-C179-4EF4-83D4-30EF7A69743F}"/>
              </a:ext>
            </a:extLst>
          </p:cNvPr>
          <p:cNvCxnSpPr>
            <a:cxnSpLocks/>
          </p:cNvCxnSpPr>
          <p:nvPr/>
        </p:nvCxnSpPr>
        <p:spPr>
          <a:xfrm>
            <a:off x="6477000" y="-50800"/>
            <a:ext cx="0" cy="69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55C9C-54DF-4148-8FC0-6EC4157ACDD7}"/>
              </a:ext>
            </a:extLst>
          </p:cNvPr>
          <p:cNvSpPr/>
          <p:nvPr/>
        </p:nvSpPr>
        <p:spPr>
          <a:xfrm>
            <a:off x="1293111" y="5660734"/>
            <a:ext cx="306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Every CPU can address all of memory.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327EC-1889-470E-8827-F147CF9782FB}"/>
              </a:ext>
            </a:extLst>
          </p:cNvPr>
          <p:cNvSpPr txBox="1"/>
          <p:nvPr/>
        </p:nvSpPr>
        <p:spPr>
          <a:xfrm>
            <a:off x="6532607" y="154733"/>
            <a:ext cx="3972562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latin typeface="Montserrat SemiBold" panose="00000700000000000000" pitchFamily="2" charset="0"/>
              </a:defRPr>
            </a:lvl1pPr>
          </a:lstStyle>
          <a:p>
            <a:r>
              <a:rPr lang="en-US" sz="1800"/>
              <a:t>UMA (Uniform Memory Access)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E448C1-1CD3-4C62-88CA-6C35099E62D9}"/>
              </a:ext>
            </a:extLst>
          </p:cNvPr>
          <p:cNvSpPr txBox="1"/>
          <p:nvPr/>
        </p:nvSpPr>
        <p:spPr>
          <a:xfrm>
            <a:off x="6532607" y="3134394"/>
            <a:ext cx="4717958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2000">
                <a:latin typeface="Montserrat SemiBold" panose="00000700000000000000" pitchFamily="2" charset="0"/>
              </a:defRPr>
            </a:lvl1pPr>
          </a:lstStyle>
          <a:p>
            <a:r>
              <a:rPr lang="en-US" sz="1800"/>
              <a:t>NUMA (Non-uniform Memory Access) 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1A4980-588D-4E26-B7A2-EF4D2CD79B4C}"/>
              </a:ext>
            </a:extLst>
          </p:cNvPr>
          <p:cNvGrpSpPr/>
          <p:nvPr/>
        </p:nvGrpSpPr>
        <p:grpSpPr>
          <a:xfrm>
            <a:off x="9897263" y="1230217"/>
            <a:ext cx="1826539" cy="1862303"/>
            <a:chOff x="9766788" y="1219495"/>
            <a:chExt cx="1964197" cy="200265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FB5656C-E50F-4304-8D0C-A1ED238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552"/>
            <a:stretch/>
          </p:blipFill>
          <p:spPr>
            <a:xfrm>
              <a:off x="9766788" y="1219495"/>
              <a:ext cx="1964197" cy="164592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A7BC78-C774-44DB-8E1F-7C79C22BE148}"/>
                </a:ext>
              </a:extLst>
            </p:cNvPr>
            <p:cNvSpPr txBox="1"/>
            <p:nvPr/>
          </p:nvSpPr>
          <p:spPr>
            <a:xfrm>
              <a:off x="9766788" y="2883597"/>
              <a:ext cx="1964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1E88E5"/>
                  </a:solidFill>
                  <a:latin typeface="Montserrat Medium" panose="000006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800">
                  <a:solidFill>
                    <a:schemeClr val="tx2"/>
                  </a:solidFill>
                  <a:latin typeface="Montserrat" panose="00000500000000000000" pitchFamily="2" charset="0"/>
                </a:rPr>
                <a:t>Bus-based UMA (SMP)</a:t>
              </a:r>
            </a:p>
            <a:p>
              <a:r>
                <a:rPr lang="en-US" sz="800">
                  <a:solidFill>
                    <a:schemeClr val="tx2"/>
                  </a:solidFill>
                  <a:latin typeface="Montserrat" panose="00000500000000000000" pitchFamily="2" charset="0"/>
                </a:rPr>
                <a:t>shared-memory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B7BC967-E88E-486A-A5EB-C494B2E26BAD}"/>
              </a:ext>
            </a:extLst>
          </p:cNvPr>
          <p:cNvGrpSpPr/>
          <p:nvPr/>
        </p:nvGrpSpPr>
        <p:grpSpPr>
          <a:xfrm>
            <a:off x="6717324" y="1318776"/>
            <a:ext cx="2813285" cy="895545"/>
            <a:chOff x="6713276" y="1268684"/>
            <a:chExt cx="2873311" cy="89554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9301733-176A-4E8B-8BBA-FD2CC0A78F9E}"/>
                </a:ext>
              </a:extLst>
            </p:cNvPr>
            <p:cNvGrpSpPr/>
            <p:nvPr/>
          </p:nvGrpSpPr>
          <p:grpSpPr>
            <a:xfrm>
              <a:off x="6713276" y="1268684"/>
              <a:ext cx="2873311" cy="895545"/>
              <a:chOff x="6713276" y="1268684"/>
              <a:chExt cx="2873311" cy="895545"/>
            </a:xfrm>
          </p:grpSpPr>
          <p:sp>
            <p:nvSpPr>
              <p:cNvPr id="73" name="Rounded Rectangle 12">
                <a:extLst>
                  <a:ext uri="{FF2B5EF4-FFF2-40B4-BE49-F238E27FC236}">
                    <a16:creationId xmlns:a16="http://schemas.microsoft.com/office/drawing/2014/main" id="{32343E41-151F-4BEA-96EA-D6D1377A56FA}"/>
                  </a:ext>
                </a:extLst>
              </p:cNvPr>
              <p:cNvSpPr/>
              <p:nvPr/>
            </p:nvSpPr>
            <p:spPr>
              <a:xfrm>
                <a:off x="6713276" y="1268684"/>
                <a:ext cx="2873310" cy="895545"/>
              </a:xfrm>
              <a:prstGeom prst="roundRect">
                <a:avLst>
                  <a:gd name="adj" fmla="val 7996"/>
                </a:avLst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C9A4780-A59E-441E-9971-CB89EB5CCDD6}"/>
                  </a:ext>
                </a:extLst>
              </p:cNvPr>
              <p:cNvGrpSpPr/>
              <p:nvPr/>
            </p:nvGrpSpPr>
            <p:grpSpPr>
              <a:xfrm>
                <a:off x="7126997" y="1323427"/>
                <a:ext cx="2459590" cy="788853"/>
                <a:chOff x="7126997" y="1323427"/>
                <a:chExt cx="2459590" cy="78885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CBE3C6-0B0E-4D30-854E-9170CC366B64}"/>
                    </a:ext>
                  </a:extLst>
                </p:cNvPr>
                <p:cNvSpPr txBox="1"/>
                <p:nvPr/>
              </p:nvSpPr>
              <p:spPr>
                <a:xfrm>
                  <a:off x="7126998" y="1323427"/>
                  <a:ext cx="2459589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 Light" panose="000004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r>
                    <a:rPr lang="en-US" sz="950" b="1">
                      <a:solidFill>
                        <a:srgbClr val="1E88E5"/>
                      </a:solidFill>
                      <a:latin typeface="Montserrat" panose="00000500000000000000" pitchFamily="2" charset="0"/>
                    </a:rPr>
                    <a:t>Identical memory access latencies </a:t>
                  </a:r>
                  <a:r>
                    <a:rPr lang="en-US" sz="950">
                      <a:latin typeface="Montserrat" panose="00000500000000000000" pitchFamily="2" charset="0"/>
                    </a:rPr>
                    <a:t>for any processor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ECF3DE4-0324-4752-B914-CCB7F130B8F4}"/>
                    </a:ext>
                  </a:extLst>
                </p:cNvPr>
                <p:cNvSpPr txBox="1"/>
                <p:nvPr/>
              </p:nvSpPr>
              <p:spPr>
                <a:xfrm>
                  <a:off x="7126997" y="1727559"/>
                  <a:ext cx="2410349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 Light" panose="000004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r>
                    <a:rPr lang="en-US" sz="950">
                      <a:latin typeface="Montserrat" panose="00000500000000000000" pitchFamily="2" charset="0"/>
                    </a:rPr>
                    <a:t>Potential overload and becomes a performance </a:t>
                  </a:r>
                  <a:r>
                    <a:rPr lang="en-US" sz="950" b="1">
                      <a:solidFill>
                        <a:srgbClr val="1E88E5"/>
                      </a:solidFill>
                      <a:latin typeface="Montserrat" panose="00000500000000000000" pitchFamily="2" charset="0"/>
                    </a:rPr>
                    <a:t>bottleneck</a:t>
                  </a:r>
                  <a:endParaRPr lang="en-US" sz="950">
                    <a:latin typeface="Montserrat" panose="00000500000000000000" pitchFamily="2" charset="0"/>
                  </a:endParaRPr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3B8C71-7FF0-4712-BD35-09AD752A7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6972" y="1408585"/>
              <a:ext cx="228600" cy="228600"/>
            </a:xfrm>
            <a:prstGeom prst="ellipse">
              <a:avLst/>
            </a:prstGeom>
            <a:noFill/>
            <a:ln>
              <a:solidFill>
                <a:srgbClr val="0D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0D47A1"/>
                  </a:solidFill>
                  <a:latin typeface="Montserrat" panose="00000500000000000000" pitchFamily="2" charset="0"/>
                </a:rPr>
                <a:t>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CA9951-08A2-4C49-A2F0-FEF8086A5056}"/>
              </a:ext>
            </a:extLst>
          </p:cNvPr>
          <p:cNvGrpSpPr/>
          <p:nvPr/>
        </p:nvGrpSpPr>
        <p:grpSpPr>
          <a:xfrm>
            <a:off x="6783046" y="579240"/>
            <a:ext cx="4990977" cy="551580"/>
            <a:chOff x="6783046" y="429776"/>
            <a:chExt cx="4990977" cy="55158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D6D307D-FC01-4366-BE8F-A2A1A2B6AA6A}"/>
                </a:ext>
              </a:extLst>
            </p:cNvPr>
            <p:cNvGrpSpPr/>
            <p:nvPr/>
          </p:nvGrpSpPr>
          <p:grpSpPr>
            <a:xfrm>
              <a:off x="6783046" y="429776"/>
              <a:ext cx="4990977" cy="276999"/>
              <a:chOff x="6783046" y="644696"/>
              <a:chExt cx="4990977" cy="2769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0EC155-0D7F-4825-A2E0-025D034BA99F}"/>
                  </a:ext>
                </a:extLst>
              </p:cNvPr>
              <p:cNvSpPr txBox="1"/>
              <p:nvPr/>
            </p:nvSpPr>
            <p:spPr>
              <a:xfrm>
                <a:off x="6818313" y="644696"/>
                <a:ext cx="49557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Single memory, accessed by all the processors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9019FE0-0F9B-41DB-8B38-B77886233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3046" y="751191"/>
                <a:ext cx="64008" cy="640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4E60B48-01AF-441C-BFEE-D6B2853EBE60}"/>
                </a:ext>
              </a:extLst>
            </p:cNvPr>
            <p:cNvGrpSpPr/>
            <p:nvPr/>
          </p:nvGrpSpPr>
          <p:grpSpPr>
            <a:xfrm>
              <a:off x="6783046" y="704357"/>
              <a:ext cx="4990976" cy="276999"/>
              <a:chOff x="6783046" y="919277"/>
              <a:chExt cx="4990976" cy="2769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B4C137-F813-472D-AE28-6E2DC28796D7}"/>
                  </a:ext>
                </a:extLst>
              </p:cNvPr>
              <p:cNvSpPr txBox="1"/>
              <p:nvPr/>
            </p:nvSpPr>
            <p:spPr>
              <a:xfrm>
                <a:off x="6818313" y="919277"/>
                <a:ext cx="49557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 Light" panose="000004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>
                    <a:latin typeface="Montserrat" panose="00000500000000000000" pitchFamily="2" charset="0"/>
                  </a:rPr>
                  <a:t>Bus-based, crossbar switch, multistage switching network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D21F540-8430-4517-9CC9-F9D83FD951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3046" y="1025772"/>
                <a:ext cx="64008" cy="640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0A72485-0A93-4A4E-B2A1-D4EB4EC8A3CC}"/>
              </a:ext>
            </a:extLst>
          </p:cNvPr>
          <p:cNvSpPr txBox="1"/>
          <p:nvPr/>
        </p:nvSpPr>
        <p:spPr>
          <a:xfrm>
            <a:off x="6713178" y="2392372"/>
            <a:ext cx="281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just"/>
            <a:r>
              <a:rPr lang="en-US" sz="1200"/>
              <a:t>Performance will be </a:t>
            </a:r>
            <a:r>
              <a:rPr lang="en-US" sz="1200" b="1">
                <a:solidFill>
                  <a:srgbClr val="2196F3"/>
                </a:solidFill>
              </a:rPr>
              <a:t>limited</a:t>
            </a:r>
            <a:r>
              <a:rPr lang="en-US" sz="1200"/>
              <a:t> </a:t>
            </a:r>
          </a:p>
          <a:p>
            <a:pPr algn="just"/>
            <a:r>
              <a:rPr lang="en-US" sz="1200"/>
              <a:t>by this memory organization!</a:t>
            </a:r>
          </a:p>
        </p:txBody>
      </p:sp>
      <p:pic>
        <p:nvPicPr>
          <p:cNvPr id="98" name="Picture 97" descr="Diagram&#10;&#10;Description automatically generated">
            <a:extLst>
              <a:ext uri="{FF2B5EF4-FFF2-40B4-BE49-F238E27FC236}">
                <a16:creationId xmlns:a16="http://schemas.microsoft.com/office/drawing/2014/main" id="{BBAD250E-4CD2-491E-BE47-58059041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8" y="4663046"/>
            <a:ext cx="4385797" cy="19396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14E3FB-2FC9-454A-89D4-4549F7AD9FAB}"/>
              </a:ext>
            </a:extLst>
          </p:cNvPr>
          <p:cNvGrpSpPr/>
          <p:nvPr/>
        </p:nvGrpSpPr>
        <p:grpSpPr>
          <a:xfrm>
            <a:off x="6815050" y="3591616"/>
            <a:ext cx="5146249" cy="795870"/>
            <a:chOff x="6815050" y="3553516"/>
            <a:chExt cx="5146249" cy="7958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0597EB-B78D-4B9E-B4F6-4EE5B1C195E5}"/>
                </a:ext>
              </a:extLst>
            </p:cNvPr>
            <p:cNvGrpSpPr/>
            <p:nvPr/>
          </p:nvGrpSpPr>
          <p:grpSpPr>
            <a:xfrm>
              <a:off x="6815050" y="3553516"/>
              <a:ext cx="4845840" cy="276999"/>
              <a:chOff x="6815050" y="3553516"/>
              <a:chExt cx="4845840" cy="27699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2021FE-DBA0-42B0-B2A8-144C9A29D2A0}"/>
                  </a:ext>
                </a:extLst>
              </p:cNvPr>
              <p:cNvSpPr txBox="1"/>
              <p:nvPr/>
            </p:nvSpPr>
            <p:spPr>
              <a:xfrm>
                <a:off x="6858018" y="3553516"/>
                <a:ext cx="4802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Each processor connected with the dedicated memory.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B81E12-2B31-4A75-8047-08362756E6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5050" y="3660011"/>
                <a:ext cx="64008" cy="640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DC4B9C-CE23-4E37-8F2E-0027C2D9C587}"/>
                </a:ext>
              </a:extLst>
            </p:cNvPr>
            <p:cNvGrpSpPr/>
            <p:nvPr/>
          </p:nvGrpSpPr>
          <p:grpSpPr>
            <a:xfrm>
              <a:off x="6815050" y="3814039"/>
              <a:ext cx="4246789" cy="276999"/>
              <a:chOff x="6815050" y="3814039"/>
              <a:chExt cx="4246789" cy="276999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6D7F2F9-F48A-4DC9-BD32-2D987E23521D}"/>
                  </a:ext>
                </a:extLst>
              </p:cNvPr>
              <p:cNvSpPr txBox="1"/>
              <p:nvPr/>
            </p:nvSpPr>
            <p:spPr>
              <a:xfrm>
                <a:off x="6858018" y="3814039"/>
                <a:ext cx="42038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vi-VN" sz="1200"/>
                  <a:t>L</a:t>
                </a:r>
                <a:r>
                  <a:rPr lang="en-US" sz="1200"/>
                  <a:t>ogically follow in scaling from SMP architectures.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31C41A9-6BB0-4496-B80B-F0AA69974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5050" y="3920534"/>
                <a:ext cx="64008" cy="640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64A260-A31D-4F02-B589-8B5020E7B94B}"/>
                </a:ext>
              </a:extLst>
            </p:cNvPr>
            <p:cNvGrpSpPr/>
            <p:nvPr/>
          </p:nvGrpSpPr>
          <p:grpSpPr>
            <a:xfrm>
              <a:off x="6815050" y="4072387"/>
              <a:ext cx="5146249" cy="276999"/>
              <a:chOff x="6815050" y="4072387"/>
              <a:chExt cx="5146249" cy="27699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4084E41-DCB0-4DB9-9331-F52A18C9A3D6}"/>
                  </a:ext>
                </a:extLst>
              </p:cNvPr>
              <p:cNvSpPr txBox="1"/>
              <p:nvPr/>
            </p:nvSpPr>
            <p:spPr>
              <a:xfrm>
                <a:off x="6847054" y="4072387"/>
                <a:ext cx="51142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vi-VN" sz="1200"/>
                  <a:t>I</a:t>
                </a:r>
                <a:r>
                  <a:rPr lang="en-US" sz="1200"/>
                  <a:t>ncrease the available bandwidth to the memory</a:t>
                </a:r>
                <a:endParaRPr lang="en-US" sz="1200" b="1">
                  <a:solidFill>
                    <a:srgbClr val="1E88E5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2EB7FF0-06B6-4424-9563-86B7CF734E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5050" y="4178882"/>
                <a:ext cx="64008" cy="640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902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3" grpId="0"/>
      <p:bldP spid="40" grpId="0"/>
      <p:bldP spid="42" grpId="0"/>
      <p:bldP spid="48" grpId="0"/>
      <p:bldP spid="50" grpId="0"/>
      <p:bldP spid="52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33137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What’s </a:t>
            </a:r>
            <a:r>
              <a:rPr lang="vi-VN" sz="2800">
                <a:solidFill>
                  <a:srgbClr val="2196F3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NUMA</a:t>
            </a:r>
            <a:r>
              <a:rPr lang="vi-VN" sz="28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?</a:t>
            </a:r>
            <a:endParaRPr lang="en-US" sz="28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297326" y="759091"/>
            <a:ext cx="1103187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vi-VN" sz="1400">
                <a:latin typeface="Montserrat SemiBold" panose="00000700000000000000" pitchFamily="2" charset="0"/>
              </a:rPr>
              <a:t>Definition</a:t>
            </a:r>
            <a:endParaRPr lang="en-US" sz="1400" dirty="0">
              <a:latin typeface="Montserrat SemiBold" panose="000007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1D89EE-C179-4EF4-83D4-30EF7A69743F}"/>
              </a:ext>
            </a:extLst>
          </p:cNvPr>
          <p:cNvCxnSpPr>
            <a:cxnSpLocks/>
          </p:cNvCxnSpPr>
          <p:nvPr/>
        </p:nvCxnSpPr>
        <p:spPr>
          <a:xfrm>
            <a:off x="6477000" y="-50800"/>
            <a:ext cx="0" cy="69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1D287-3A12-4154-A458-0ADE766706FD}"/>
              </a:ext>
            </a:extLst>
          </p:cNvPr>
          <p:cNvGrpSpPr/>
          <p:nvPr/>
        </p:nvGrpSpPr>
        <p:grpSpPr>
          <a:xfrm>
            <a:off x="392855" y="1125343"/>
            <a:ext cx="5703126" cy="461665"/>
            <a:chOff x="392855" y="1125343"/>
            <a:chExt cx="5703126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8F2CD-5F0F-4843-B0A9-3F557E34553E}"/>
                </a:ext>
              </a:extLst>
            </p:cNvPr>
            <p:cNvSpPr txBox="1"/>
            <p:nvPr/>
          </p:nvSpPr>
          <p:spPr>
            <a:xfrm>
              <a:off x="667174" y="1125343"/>
              <a:ext cx="5428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NUMA is a method of configuring a cluster of microprocessor in a multiprocessing system.</a:t>
              </a:r>
            </a:p>
          </p:txBody>
        </p:sp>
        <p:pic>
          <p:nvPicPr>
            <p:cNvPr id="7" name="Graphic 6" descr="Blockchain outline">
              <a:extLst>
                <a:ext uri="{FF2B5EF4-FFF2-40B4-BE49-F238E27FC236}">
                  <a16:creationId xmlns:a16="http://schemas.microsoft.com/office/drawing/2014/main" id="{1C54F3ED-1B21-4501-9837-89165F739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55" y="1189142"/>
              <a:ext cx="274320" cy="27432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0446F7A-4C8C-4B17-811F-7AE58E5CA53C}"/>
              </a:ext>
            </a:extLst>
          </p:cNvPr>
          <p:cNvSpPr txBox="1"/>
          <p:nvPr/>
        </p:nvSpPr>
        <p:spPr>
          <a:xfrm>
            <a:off x="297326" y="1687616"/>
            <a:ext cx="1938351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Key characteristics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E5E36A-7538-4F87-B317-3BB8D367ACB6}"/>
              </a:ext>
            </a:extLst>
          </p:cNvPr>
          <p:cNvGrpSpPr/>
          <p:nvPr/>
        </p:nvGrpSpPr>
        <p:grpSpPr>
          <a:xfrm>
            <a:off x="428101" y="2069215"/>
            <a:ext cx="6402482" cy="276999"/>
            <a:chOff x="428101" y="2069215"/>
            <a:chExt cx="6402482" cy="276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F079EB-684B-4FB8-B5EF-FE8266A816A2}"/>
                </a:ext>
              </a:extLst>
            </p:cNvPr>
            <p:cNvSpPr txBox="1"/>
            <p:nvPr/>
          </p:nvSpPr>
          <p:spPr>
            <a:xfrm>
              <a:off x="667175" y="2069215"/>
              <a:ext cx="6163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There is a single address space visible to all CPUs. </a:t>
              </a:r>
            </a:p>
          </p:txBody>
        </p:sp>
        <p:pic>
          <p:nvPicPr>
            <p:cNvPr id="13" name="Graphic 12" descr="Badge 1 outline">
              <a:extLst>
                <a:ext uri="{FF2B5EF4-FFF2-40B4-BE49-F238E27FC236}">
                  <a16:creationId xmlns:a16="http://schemas.microsoft.com/office/drawing/2014/main" id="{7792B261-BCFF-4616-AA00-B8ED16FA8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8101" y="2093414"/>
              <a:ext cx="228600" cy="2286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97238-A00E-492D-A48D-855212D9B506}"/>
              </a:ext>
            </a:extLst>
          </p:cNvPr>
          <p:cNvGrpSpPr/>
          <p:nvPr/>
        </p:nvGrpSpPr>
        <p:grpSpPr>
          <a:xfrm>
            <a:off x="428101" y="2357102"/>
            <a:ext cx="6402482" cy="276999"/>
            <a:chOff x="428101" y="2357102"/>
            <a:chExt cx="6402482" cy="2769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5EEEA3-B1F9-4578-BF0B-A67FBA0A5F0F}"/>
                </a:ext>
              </a:extLst>
            </p:cNvPr>
            <p:cNvSpPr txBox="1"/>
            <p:nvPr/>
          </p:nvSpPr>
          <p:spPr>
            <a:xfrm>
              <a:off x="667175" y="2357102"/>
              <a:ext cx="6163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Access to remote memory via </a:t>
              </a:r>
              <a:r>
                <a:rPr lang="en-US" sz="1200" b="1">
                  <a:solidFill>
                    <a:srgbClr val="1E88E5"/>
                  </a:solidFill>
                </a:rPr>
                <a:t>LOAD/STORE instructions</a:t>
              </a:r>
              <a:r>
                <a:rPr lang="en-US" sz="1200"/>
                <a:t>.</a:t>
              </a:r>
            </a:p>
          </p:txBody>
        </p:sp>
        <p:pic>
          <p:nvPicPr>
            <p:cNvPr id="15" name="Graphic 14" descr="Badge outline">
              <a:extLst>
                <a:ext uri="{FF2B5EF4-FFF2-40B4-BE49-F238E27FC236}">
                  <a16:creationId xmlns:a16="http://schemas.microsoft.com/office/drawing/2014/main" id="{8A6E1911-4F9C-41DB-B13B-B9A26739C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101" y="2381301"/>
              <a:ext cx="228600" cy="2286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A6F04-2E9B-4629-A586-1C55EA9CF7E7}"/>
              </a:ext>
            </a:extLst>
          </p:cNvPr>
          <p:cNvGrpSpPr/>
          <p:nvPr/>
        </p:nvGrpSpPr>
        <p:grpSpPr>
          <a:xfrm>
            <a:off x="428101" y="2644989"/>
            <a:ext cx="5509210" cy="276999"/>
            <a:chOff x="428101" y="2644989"/>
            <a:chExt cx="5509210" cy="2769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F0792A2-4539-4CB2-A540-6D0C0F7DA3DE}"/>
                </a:ext>
              </a:extLst>
            </p:cNvPr>
            <p:cNvSpPr txBox="1"/>
            <p:nvPr/>
          </p:nvSpPr>
          <p:spPr>
            <a:xfrm>
              <a:off x="667175" y="2644989"/>
              <a:ext cx="5270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vi-VN" sz="1200"/>
                <a:t>A</a:t>
              </a:r>
              <a:r>
                <a:rPr lang="en-US" sz="1200"/>
                <a:t>ccess local memory faster than </a:t>
              </a:r>
              <a:r>
                <a:rPr lang="vi-VN" sz="1200"/>
                <a:t>remote</a:t>
              </a:r>
              <a:r>
                <a:rPr lang="en-US" sz="1200"/>
                <a:t> memory.</a:t>
              </a:r>
            </a:p>
          </p:txBody>
        </p:sp>
        <p:pic>
          <p:nvPicPr>
            <p:cNvPr id="18" name="Graphic 17" descr="Badge 3 outline">
              <a:extLst>
                <a:ext uri="{FF2B5EF4-FFF2-40B4-BE49-F238E27FC236}">
                  <a16:creationId xmlns:a16="http://schemas.microsoft.com/office/drawing/2014/main" id="{C1C5CB35-1AA1-4208-8E5A-376B5967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8101" y="2669188"/>
              <a:ext cx="228600" cy="228600"/>
            </a:xfrm>
            <a:prstGeom prst="rect">
              <a:avLst/>
            </a:prstGeom>
          </p:spPr>
        </p:pic>
      </p:grpSp>
      <p:pic>
        <p:nvPicPr>
          <p:cNvPr id="47" name="Picture 46" descr="Diagram&#10;&#10;Description automatically generated">
            <a:extLst>
              <a:ext uri="{FF2B5EF4-FFF2-40B4-BE49-F238E27FC236}">
                <a16:creationId xmlns:a16="http://schemas.microsoft.com/office/drawing/2014/main" id="{64F95540-BE33-4E58-8ACB-3E02CFA0657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411244"/>
            <a:ext cx="5457251" cy="32323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70F84BC-4788-456E-9530-4C41322730F7}"/>
              </a:ext>
            </a:extLst>
          </p:cNvPr>
          <p:cNvGrpSpPr/>
          <p:nvPr/>
        </p:nvGrpSpPr>
        <p:grpSpPr>
          <a:xfrm>
            <a:off x="722555" y="2936573"/>
            <a:ext cx="3396771" cy="280297"/>
            <a:chOff x="722555" y="2936573"/>
            <a:chExt cx="3396771" cy="2802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2AADFE-7774-4384-AC02-6E826A5FFA32}"/>
                </a:ext>
              </a:extLst>
            </p:cNvPr>
            <p:cNvSpPr txBox="1"/>
            <p:nvPr/>
          </p:nvSpPr>
          <p:spPr>
            <a:xfrm>
              <a:off x="1021469" y="2936573"/>
              <a:ext cx="30978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1E88E5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vi-VN" sz="1200"/>
                <a:t>Vary memory access latencies</a:t>
              </a:r>
              <a:endParaRPr lang="en-US" sz="1200"/>
            </a:p>
          </p:txBody>
        </p:sp>
        <p:pic>
          <p:nvPicPr>
            <p:cNvPr id="53" name="Graphic 52" descr="Arrow Right outline">
              <a:extLst>
                <a:ext uri="{FF2B5EF4-FFF2-40B4-BE49-F238E27FC236}">
                  <a16:creationId xmlns:a16="http://schemas.microsoft.com/office/drawing/2014/main" id="{80D4A261-FEA8-4D2D-AAA1-DCEE65E4D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2555" y="2942550"/>
              <a:ext cx="274320" cy="27432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D954BE-8C0B-4F5C-9CF2-FA37A17FB458}"/>
              </a:ext>
            </a:extLst>
          </p:cNvPr>
          <p:cNvGrpSpPr/>
          <p:nvPr/>
        </p:nvGrpSpPr>
        <p:grpSpPr>
          <a:xfrm>
            <a:off x="10146470" y="702820"/>
            <a:ext cx="1546846" cy="1922168"/>
            <a:chOff x="10146470" y="702820"/>
            <a:chExt cx="1546846" cy="1922168"/>
          </a:xfrm>
        </p:grpSpPr>
        <p:pic>
          <p:nvPicPr>
            <p:cNvPr id="67" name="Picture 66" descr="Diagram&#10;&#10;Description automatically generated">
              <a:extLst>
                <a:ext uri="{FF2B5EF4-FFF2-40B4-BE49-F238E27FC236}">
                  <a16:creationId xmlns:a16="http://schemas.microsoft.com/office/drawing/2014/main" id="{A640BF8A-8C00-4609-8896-FD76607E7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6470" y="702820"/>
              <a:ext cx="1546846" cy="168746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E17600-E72C-42F9-B593-0E7103390A69}"/>
                </a:ext>
              </a:extLst>
            </p:cNvPr>
            <p:cNvSpPr txBox="1"/>
            <p:nvPr/>
          </p:nvSpPr>
          <p:spPr>
            <a:xfrm>
              <a:off x="10217349" y="2409544"/>
              <a:ext cx="1408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1E88E5"/>
                  </a:solidFill>
                  <a:latin typeface="Montserrat Medium" panose="000006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800">
                  <a:solidFill>
                    <a:schemeClr val="tx2"/>
                  </a:solidFill>
                  <a:latin typeface="Montserrat" panose="00000500000000000000" pitchFamily="2" charset="0"/>
                </a:rPr>
                <a:t>A Node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6A25D-244C-45ED-939E-F836FE4710B7}"/>
              </a:ext>
            </a:extLst>
          </p:cNvPr>
          <p:cNvGrpSpPr/>
          <p:nvPr/>
        </p:nvGrpSpPr>
        <p:grpSpPr>
          <a:xfrm>
            <a:off x="10094493" y="2791006"/>
            <a:ext cx="1650799" cy="1464322"/>
            <a:chOff x="10094493" y="2791006"/>
            <a:chExt cx="1650799" cy="1464322"/>
          </a:xfrm>
        </p:grpSpPr>
        <p:pic>
          <p:nvPicPr>
            <p:cNvPr id="71" name="Picture 70" descr="Diagram&#10;&#10;Description automatically generated">
              <a:extLst>
                <a:ext uri="{FF2B5EF4-FFF2-40B4-BE49-F238E27FC236}">
                  <a16:creationId xmlns:a16="http://schemas.microsoft.com/office/drawing/2014/main" id="{D4B18472-0A0B-4DA5-8C27-A5FE7E6A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493" y="2791006"/>
              <a:ext cx="1650799" cy="120949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3A7FD1-8762-47E0-9860-00A92F9383D1}"/>
                </a:ext>
              </a:extLst>
            </p:cNvPr>
            <p:cNvSpPr txBox="1"/>
            <p:nvPr/>
          </p:nvSpPr>
          <p:spPr>
            <a:xfrm>
              <a:off x="10198760" y="4039884"/>
              <a:ext cx="1408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1E88E5"/>
                  </a:solidFill>
                  <a:latin typeface="Montserrat Medium" panose="000006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800">
                  <a:solidFill>
                    <a:schemeClr val="tx2"/>
                  </a:solidFill>
                  <a:latin typeface="Montserrat" panose="00000500000000000000" pitchFamily="2" charset="0"/>
                </a:rPr>
                <a:t>Model of NUMA system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34D617-9801-47E2-9506-6766D58E7EC6}"/>
              </a:ext>
            </a:extLst>
          </p:cNvPr>
          <p:cNvSpPr txBox="1"/>
          <p:nvPr/>
        </p:nvSpPr>
        <p:spPr>
          <a:xfrm>
            <a:off x="6602156" y="759091"/>
            <a:ext cx="3014533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Node of a NUMA machine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580ADE-DA9D-46D9-A022-AA590990D9CF}"/>
              </a:ext>
            </a:extLst>
          </p:cNvPr>
          <p:cNvGrpSpPr/>
          <p:nvPr/>
        </p:nvGrpSpPr>
        <p:grpSpPr>
          <a:xfrm>
            <a:off x="6727900" y="1111059"/>
            <a:ext cx="4432225" cy="1036644"/>
            <a:chOff x="6899350" y="1111059"/>
            <a:chExt cx="4432225" cy="10366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5FBFD6-A683-4619-8863-B986253C8232}"/>
                </a:ext>
              </a:extLst>
            </p:cNvPr>
            <p:cNvGrpSpPr/>
            <p:nvPr/>
          </p:nvGrpSpPr>
          <p:grpSpPr>
            <a:xfrm>
              <a:off x="6899350" y="1111059"/>
              <a:ext cx="3578749" cy="276999"/>
              <a:chOff x="6899350" y="1111059"/>
              <a:chExt cx="3578749" cy="27699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9D27185-82F0-4F59-BA1C-6A94F0A389C9}"/>
                  </a:ext>
                </a:extLst>
              </p:cNvPr>
              <p:cNvSpPr txBox="1"/>
              <p:nvPr/>
            </p:nvSpPr>
            <p:spPr>
              <a:xfrm>
                <a:off x="6906095" y="1111059"/>
                <a:ext cx="3572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UMA region – as a </a:t>
                </a:r>
                <a:r>
                  <a:rPr lang="en-US" sz="1200" b="1">
                    <a:solidFill>
                      <a:srgbClr val="1E88E5"/>
                    </a:solidFill>
                  </a:rPr>
                  <a:t>node</a:t>
                </a:r>
                <a:r>
                  <a:rPr lang="en-US" sz="1200"/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84460C0-4786-4592-ACF5-2E06A327FC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1226698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453C86-C390-4F1D-8A5F-EC66B9AEB59A}"/>
                </a:ext>
              </a:extLst>
            </p:cNvPr>
            <p:cNvGrpSpPr/>
            <p:nvPr/>
          </p:nvGrpSpPr>
          <p:grpSpPr>
            <a:xfrm>
              <a:off x="6899350" y="1398548"/>
              <a:ext cx="4432225" cy="461665"/>
              <a:chOff x="6899350" y="1398548"/>
              <a:chExt cx="4432225" cy="46166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4A8946E-15D1-418A-9DCF-0F7502CD5804}"/>
                  </a:ext>
                </a:extLst>
              </p:cNvPr>
              <p:cNvSpPr txBox="1"/>
              <p:nvPr/>
            </p:nvSpPr>
            <p:spPr>
              <a:xfrm>
                <a:off x="6906095" y="1398548"/>
                <a:ext cx="4425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Node contains processors, bus, </a:t>
                </a:r>
              </a:p>
              <a:p>
                <a:r>
                  <a:rPr lang="en-US" sz="1200"/>
                  <a:t>physical memory.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173A4A5-A8D8-4C4D-A37E-316E961FB7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151683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E9593F-09BC-47A5-99B0-5BDDA1D4C67E}"/>
                </a:ext>
              </a:extLst>
            </p:cNvPr>
            <p:cNvGrpSpPr/>
            <p:nvPr/>
          </p:nvGrpSpPr>
          <p:grpSpPr>
            <a:xfrm>
              <a:off x="6899350" y="1870704"/>
              <a:ext cx="3578750" cy="276999"/>
              <a:chOff x="6899350" y="1870704"/>
              <a:chExt cx="3578750" cy="27699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D6E8D7-A994-47AF-9D0E-BC58C1E453A4}"/>
                  </a:ext>
                </a:extLst>
              </p:cNvPr>
              <p:cNvSpPr txBox="1"/>
              <p:nvPr/>
            </p:nvSpPr>
            <p:spPr>
              <a:xfrm>
                <a:off x="6906095" y="1870704"/>
                <a:ext cx="3572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Each core has a memory controller.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66BAF26-7B07-4439-848F-D39C91A22D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198634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B4E9E3C-6578-48FA-BB2C-6FE42F858681}"/>
              </a:ext>
            </a:extLst>
          </p:cNvPr>
          <p:cNvSpPr txBox="1"/>
          <p:nvPr/>
        </p:nvSpPr>
        <p:spPr>
          <a:xfrm>
            <a:off x="6602156" y="2304786"/>
            <a:ext cx="1994525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NUMA machine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F4EA9C-211E-4252-827B-ECDA31534B6D}"/>
              </a:ext>
            </a:extLst>
          </p:cNvPr>
          <p:cNvGrpSpPr/>
          <p:nvPr/>
        </p:nvGrpSpPr>
        <p:grpSpPr>
          <a:xfrm>
            <a:off x="6727900" y="2669654"/>
            <a:ext cx="3195141" cy="744746"/>
            <a:chOff x="6899350" y="2606283"/>
            <a:chExt cx="3195141" cy="7447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737879-6715-4C3F-8919-A8A64FEEAEA1}"/>
                </a:ext>
              </a:extLst>
            </p:cNvPr>
            <p:cNvGrpSpPr/>
            <p:nvPr/>
          </p:nvGrpSpPr>
          <p:grpSpPr>
            <a:xfrm>
              <a:off x="6899350" y="2606283"/>
              <a:ext cx="3195141" cy="461665"/>
              <a:chOff x="6899350" y="2606283"/>
              <a:chExt cx="3195141" cy="46166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66B695C-7A2D-4B08-9DC1-5FCCEC462639}"/>
                  </a:ext>
                </a:extLst>
              </p:cNvPr>
              <p:cNvSpPr txBox="1"/>
              <p:nvPr/>
            </p:nvSpPr>
            <p:spPr>
              <a:xfrm>
                <a:off x="6906095" y="2606283"/>
                <a:ext cx="3188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Multiple nodes are combined to form a NUMA machine.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A3B3B3-735F-4145-8EA5-B7A22D5E1D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270987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5B73BD-3B35-4CDA-8528-B68AC791FBE0}"/>
                </a:ext>
              </a:extLst>
            </p:cNvPr>
            <p:cNvGrpSpPr/>
            <p:nvPr/>
          </p:nvGrpSpPr>
          <p:grpSpPr>
            <a:xfrm>
              <a:off x="6899350" y="3074030"/>
              <a:ext cx="3195141" cy="276999"/>
              <a:chOff x="6899350" y="3074030"/>
              <a:chExt cx="3195141" cy="2769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8E2899-48CC-465E-870B-3109BDA0E23B}"/>
                  </a:ext>
                </a:extLst>
              </p:cNvPr>
              <p:cNvSpPr txBox="1"/>
              <p:nvPr/>
            </p:nvSpPr>
            <p:spPr>
              <a:xfrm>
                <a:off x="6906095" y="3074030"/>
                <a:ext cx="3188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Link together via a fast interconnect.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AEF7FE-78BC-401C-8AA4-B2A99C72DE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3179381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A9901-3B42-402E-BAC8-AFED744A6594}"/>
              </a:ext>
            </a:extLst>
          </p:cNvPr>
          <p:cNvSpPr txBox="1"/>
          <p:nvPr/>
        </p:nvSpPr>
        <p:spPr>
          <a:xfrm>
            <a:off x="6602157" y="3610431"/>
            <a:ext cx="1226618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Drawbacks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427CCA-2C0B-4E80-8913-3D6361E9F20A}"/>
              </a:ext>
            </a:extLst>
          </p:cNvPr>
          <p:cNvGrpSpPr/>
          <p:nvPr/>
        </p:nvGrpSpPr>
        <p:grpSpPr>
          <a:xfrm>
            <a:off x="6727900" y="3962207"/>
            <a:ext cx="3044757" cy="461665"/>
            <a:chOff x="6899350" y="3781142"/>
            <a:chExt cx="3044757" cy="46166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34879D1-34C8-4507-89A5-D074744492C6}"/>
                </a:ext>
              </a:extLst>
            </p:cNvPr>
            <p:cNvSpPr txBox="1"/>
            <p:nvPr/>
          </p:nvSpPr>
          <p:spPr>
            <a:xfrm>
              <a:off x="6906094" y="3781142"/>
              <a:ext cx="3038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Performance of application depends on the number of nodes.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AAB6F9D-70A7-4992-BB61-6BAE3694C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9350" y="3904152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08BBEE7-729E-4B78-B20C-282CCF8EFFC2}"/>
              </a:ext>
            </a:extLst>
          </p:cNvPr>
          <p:cNvSpPr txBox="1"/>
          <p:nvPr/>
        </p:nvSpPr>
        <p:spPr>
          <a:xfrm>
            <a:off x="6602157" y="4578014"/>
            <a:ext cx="1289135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Design goal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C4A396-3515-40C8-9461-1EDEBBDC07FB}"/>
              </a:ext>
            </a:extLst>
          </p:cNvPr>
          <p:cNvGrpSpPr/>
          <p:nvPr/>
        </p:nvGrpSpPr>
        <p:grpSpPr>
          <a:xfrm>
            <a:off x="6721944" y="5938354"/>
            <a:ext cx="2757637" cy="292388"/>
            <a:chOff x="6893394" y="6092259"/>
            <a:chExt cx="2757637" cy="29238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08704E-9208-4FAF-A3B8-6B6D9AC85FD2}"/>
                </a:ext>
              </a:extLst>
            </p:cNvPr>
            <p:cNvSpPr txBox="1"/>
            <p:nvPr/>
          </p:nvSpPr>
          <p:spPr>
            <a:xfrm>
              <a:off x="7192308" y="6092259"/>
              <a:ext cx="245872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1E88E5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1300"/>
                <a:t>Ideal system</a:t>
              </a:r>
            </a:p>
          </p:txBody>
        </p:sp>
        <p:pic>
          <p:nvPicPr>
            <p:cNvPr id="57" name="Graphic 56" descr="Arrow Right outline">
              <a:extLst>
                <a:ext uri="{FF2B5EF4-FFF2-40B4-BE49-F238E27FC236}">
                  <a16:creationId xmlns:a16="http://schemas.microsoft.com/office/drawing/2014/main" id="{027C1599-7AFA-4488-8508-257FFDA2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93394" y="6101293"/>
              <a:ext cx="274320" cy="2743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77111D-7351-4483-A44F-836C4ED63EDD}"/>
              </a:ext>
            </a:extLst>
          </p:cNvPr>
          <p:cNvGrpSpPr/>
          <p:nvPr/>
        </p:nvGrpSpPr>
        <p:grpSpPr>
          <a:xfrm>
            <a:off x="6727900" y="4924776"/>
            <a:ext cx="5240962" cy="1021745"/>
            <a:chOff x="6899350" y="5078681"/>
            <a:chExt cx="5240962" cy="102174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238CB6-7509-4DD1-A086-04589CC7B296}"/>
                </a:ext>
              </a:extLst>
            </p:cNvPr>
            <p:cNvGrpSpPr/>
            <p:nvPr/>
          </p:nvGrpSpPr>
          <p:grpSpPr>
            <a:xfrm>
              <a:off x="6899350" y="5078681"/>
              <a:ext cx="4969740" cy="461665"/>
              <a:chOff x="6899350" y="5078681"/>
              <a:chExt cx="4969740" cy="461665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BC599A4-D5F4-43CA-A681-361F6C42C870}"/>
                  </a:ext>
                </a:extLst>
              </p:cNvPr>
              <p:cNvSpPr txBox="1"/>
              <p:nvPr/>
            </p:nvSpPr>
            <p:spPr>
              <a:xfrm>
                <a:off x="6906093" y="5078681"/>
                <a:ext cx="4962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Make the routers as fast as possible, minimize the difference between local and remote memory references.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AE53354-8A12-40B9-AA3B-5099F70D3E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5185158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874C0E-FF2E-4E6F-B63C-733587DDA7D4}"/>
                </a:ext>
              </a:extLst>
            </p:cNvPr>
            <p:cNvGrpSpPr/>
            <p:nvPr/>
          </p:nvGrpSpPr>
          <p:grpSpPr>
            <a:xfrm>
              <a:off x="6899350" y="5543387"/>
              <a:ext cx="5240962" cy="276999"/>
              <a:chOff x="6899350" y="5543387"/>
              <a:chExt cx="5240962" cy="27699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97596D-DD22-439D-8FA6-9E1D029EEF7F}"/>
                  </a:ext>
                </a:extLst>
              </p:cNvPr>
              <p:cNvSpPr txBox="1"/>
              <p:nvPr/>
            </p:nvSpPr>
            <p:spPr>
              <a:xfrm>
                <a:off x="6913146" y="5543387"/>
                <a:ext cx="52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Perfect (infinite) memory bandwidth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E3239F1-1DB0-414C-9F0E-3DFEB57AE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56590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A7F508-9706-4546-9C97-180205669675}"/>
                </a:ext>
              </a:extLst>
            </p:cNvPr>
            <p:cNvGrpSpPr/>
            <p:nvPr/>
          </p:nvGrpSpPr>
          <p:grpSpPr>
            <a:xfrm>
              <a:off x="6899350" y="5823427"/>
              <a:ext cx="5240962" cy="276999"/>
              <a:chOff x="6899350" y="5823427"/>
              <a:chExt cx="5240962" cy="2769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70B887-7E9F-461B-935E-5F595FE77403}"/>
                  </a:ext>
                </a:extLst>
              </p:cNvPr>
              <p:cNvSpPr txBox="1"/>
              <p:nvPr/>
            </p:nvSpPr>
            <p:spPr>
              <a:xfrm>
                <a:off x="6913146" y="5823427"/>
                <a:ext cx="52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US" sz="1200"/>
                  <a:t>Perfect (single-cycle) memory latency 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7EC86B7-6E9E-4043-9938-C08E0E3E4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9350" y="593906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19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6" grpId="0"/>
      <p:bldP spid="99" grpId="0"/>
      <p:bldP spid="113" grpId="0"/>
      <p:bldP spid="115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33137"/>
            <a:ext cx="379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Cluster </a:t>
            </a:r>
            <a:r>
              <a:rPr lang="en-US" sz="2800">
                <a:solidFill>
                  <a:srgbClr val="1E88E5"/>
                </a:solidFill>
                <a:latin typeface="Montserrat" panose="00000500000000000000" pitchFamily="2" charset="0"/>
                <a:ea typeface="Roboto Black" panose="02000000000000000000" pitchFamily="2" charset="0"/>
              </a:rPr>
              <a:t>computing</a:t>
            </a:r>
            <a:endParaRPr lang="en-US" sz="2800" dirty="0">
              <a:solidFill>
                <a:srgbClr val="1E88E5"/>
              </a:solidFill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292516" y="890164"/>
            <a:ext cx="1973617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A</a:t>
            </a:r>
            <a:r>
              <a:rPr lang="en-US"/>
              <a:t> "cluster in a box"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931618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1D89EE-C179-4EF4-83D4-30EF7A69743F}"/>
              </a:ext>
            </a:extLst>
          </p:cNvPr>
          <p:cNvCxnSpPr>
            <a:cxnSpLocks/>
          </p:cNvCxnSpPr>
          <p:nvPr/>
        </p:nvCxnSpPr>
        <p:spPr>
          <a:xfrm>
            <a:off x="6477000" y="-50800"/>
            <a:ext cx="0" cy="69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E12661-F66D-4F3E-BB21-FAC2751A9882}"/>
              </a:ext>
            </a:extLst>
          </p:cNvPr>
          <p:cNvGrpSpPr/>
          <p:nvPr/>
        </p:nvGrpSpPr>
        <p:grpSpPr>
          <a:xfrm>
            <a:off x="415753" y="1718339"/>
            <a:ext cx="4989029" cy="276999"/>
            <a:chOff x="415753" y="1553633"/>
            <a:chExt cx="4989029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8F2CD-5F0F-4843-B0A9-3F557E34553E}"/>
                </a:ext>
              </a:extLst>
            </p:cNvPr>
            <p:cNvSpPr txBox="1"/>
            <p:nvPr/>
          </p:nvSpPr>
          <p:spPr>
            <a:xfrm>
              <a:off x="667175" y="1553633"/>
              <a:ext cx="4737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Maintain hierarchical view of the data on all the nodes.</a:t>
              </a:r>
            </a:p>
          </p:txBody>
        </p:sp>
        <p:pic>
          <p:nvPicPr>
            <p:cNvPr id="7" name="Graphic 6" descr="Blockchain outline">
              <a:extLst>
                <a:ext uri="{FF2B5EF4-FFF2-40B4-BE49-F238E27FC236}">
                  <a16:creationId xmlns:a16="http://schemas.microsoft.com/office/drawing/2014/main" id="{1C54F3ED-1B21-4501-9837-89165F739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753" y="1577832"/>
              <a:ext cx="228600" cy="2286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0446F7A-4C8C-4B17-811F-7AE58E5CA53C}"/>
              </a:ext>
            </a:extLst>
          </p:cNvPr>
          <p:cNvSpPr txBox="1"/>
          <p:nvPr/>
        </p:nvSpPr>
        <p:spPr>
          <a:xfrm>
            <a:off x="297326" y="2769233"/>
            <a:ext cx="1074333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Problems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34D617-9801-47E2-9506-6766D58E7EC6}"/>
              </a:ext>
            </a:extLst>
          </p:cNvPr>
          <p:cNvSpPr txBox="1"/>
          <p:nvPr/>
        </p:nvSpPr>
        <p:spPr>
          <a:xfrm>
            <a:off x="6611023" y="890164"/>
            <a:ext cx="2416046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C</a:t>
            </a:r>
            <a:r>
              <a:rPr lang="en-US"/>
              <a:t>ache - coherent NUMA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65046-258F-496E-A003-2788E0CCA4E0}"/>
              </a:ext>
            </a:extLst>
          </p:cNvPr>
          <p:cNvGrpSpPr/>
          <p:nvPr/>
        </p:nvGrpSpPr>
        <p:grpSpPr>
          <a:xfrm>
            <a:off x="415753" y="1309172"/>
            <a:ext cx="5079436" cy="276999"/>
            <a:chOff x="415753" y="1309172"/>
            <a:chExt cx="5079436" cy="276999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9A4481E7-82E6-4917-B0D6-9E4B082D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753" y="1333371"/>
              <a:ext cx="252973" cy="228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3C3398-9057-48A2-845F-F6D0D232B8A8}"/>
                </a:ext>
              </a:extLst>
            </p:cNvPr>
            <p:cNvSpPr txBox="1"/>
            <p:nvPr/>
          </p:nvSpPr>
          <p:spPr>
            <a:xfrm>
              <a:off x="694022" y="1309172"/>
              <a:ext cx="4801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NUMA as a tightly-coupled form of cluster computing.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135BC1-B667-421D-9A62-ACE495EAB5B8}"/>
              </a:ext>
            </a:extLst>
          </p:cNvPr>
          <p:cNvGrpSpPr/>
          <p:nvPr/>
        </p:nvGrpSpPr>
        <p:grpSpPr>
          <a:xfrm>
            <a:off x="415753" y="2127505"/>
            <a:ext cx="5532375" cy="461665"/>
            <a:chOff x="415753" y="1962799"/>
            <a:chExt cx="5532375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4EE92-DBED-405A-AE9D-61E11C4B493E}"/>
                </a:ext>
              </a:extLst>
            </p:cNvPr>
            <p:cNvSpPr txBox="1"/>
            <p:nvPr/>
          </p:nvSpPr>
          <p:spPr>
            <a:xfrm>
              <a:off x="667176" y="1962799"/>
              <a:ext cx="5280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Data is moved on the bus between the clusters of a NUMA system using </a:t>
              </a:r>
              <a:r>
                <a:rPr lang="en-US" sz="1200" b="1">
                  <a:solidFill>
                    <a:srgbClr val="1E88E5"/>
                  </a:solidFill>
                </a:rPr>
                <a:t>scalable coherent interface </a:t>
              </a:r>
              <a:r>
                <a:rPr lang="en-US" sz="1200"/>
                <a:t>(SCI) technology</a:t>
              </a:r>
              <a:r>
                <a:rPr lang="vi-VN" sz="1200"/>
                <a:t>.</a:t>
              </a:r>
              <a:endParaRPr lang="en-US" sz="1200"/>
            </a:p>
          </p:txBody>
        </p:sp>
        <p:pic>
          <p:nvPicPr>
            <p:cNvPr id="9" name="Graphic 8" descr="Ethernet outline">
              <a:extLst>
                <a:ext uri="{FF2B5EF4-FFF2-40B4-BE49-F238E27FC236}">
                  <a16:creationId xmlns:a16="http://schemas.microsoft.com/office/drawing/2014/main" id="{D6F591A5-A653-4219-8073-6748A5D2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753" y="1976746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7640D-B6FA-40F5-9737-789CC76AE226}"/>
              </a:ext>
            </a:extLst>
          </p:cNvPr>
          <p:cNvGrpSpPr/>
          <p:nvPr/>
        </p:nvGrpSpPr>
        <p:grpSpPr>
          <a:xfrm>
            <a:off x="644353" y="3253332"/>
            <a:ext cx="4850838" cy="823067"/>
            <a:chOff x="644353" y="2605933"/>
            <a:chExt cx="4850838" cy="823067"/>
          </a:xfrm>
        </p:grpSpPr>
        <p:sp>
          <p:nvSpPr>
            <p:cNvPr id="36" name="Rounded Rectangle 12">
              <a:extLst>
                <a:ext uri="{FF2B5EF4-FFF2-40B4-BE49-F238E27FC236}">
                  <a16:creationId xmlns:a16="http://schemas.microsoft.com/office/drawing/2014/main" id="{94D2F505-E928-4CEC-B117-445706FE87C2}"/>
                </a:ext>
              </a:extLst>
            </p:cNvPr>
            <p:cNvSpPr/>
            <p:nvPr/>
          </p:nvSpPr>
          <p:spPr>
            <a:xfrm>
              <a:off x="644353" y="2605933"/>
              <a:ext cx="4850838" cy="823067"/>
            </a:xfrm>
            <a:prstGeom prst="roundRect">
              <a:avLst>
                <a:gd name="adj" fmla="val 7996"/>
              </a:avLst>
            </a:prstGeom>
            <a:noFill/>
            <a:ln>
              <a:solidFill>
                <a:srgbClr val="0D47A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8B2A2C-7DCC-42B0-BD73-BAD4449F44CE}"/>
                </a:ext>
              </a:extLst>
            </p:cNvPr>
            <p:cNvGrpSpPr/>
            <p:nvPr/>
          </p:nvGrpSpPr>
          <p:grpSpPr>
            <a:xfrm>
              <a:off x="734758" y="2717083"/>
              <a:ext cx="4670028" cy="634240"/>
              <a:chOff x="750377" y="2717083"/>
              <a:chExt cx="4670028" cy="6342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7AABC95-A39B-4F4F-A5E8-599F997FD5AC}"/>
                  </a:ext>
                </a:extLst>
              </p:cNvPr>
              <p:cNvGrpSpPr/>
              <p:nvPr/>
            </p:nvGrpSpPr>
            <p:grpSpPr>
              <a:xfrm>
                <a:off x="750377" y="2717083"/>
                <a:ext cx="1882681" cy="626546"/>
                <a:chOff x="383445" y="2559790"/>
                <a:chExt cx="1882681" cy="626546"/>
              </a:xfrm>
            </p:grpSpPr>
            <p:sp>
              <p:nvSpPr>
                <p:cNvPr id="32" name="Rounded Rectangle 12">
                  <a:extLst>
                    <a:ext uri="{FF2B5EF4-FFF2-40B4-BE49-F238E27FC236}">
                      <a16:creationId xmlns:a16="http://schemas.microsoft.com/office/drawing/2014/main" id="{A4BDE2DA-B1EA-4197-BA9A-78F8FC43D979}"/>
                    </a:ext>
                  </a:extLst>
                </p:cNvPr>
                <p:cNvSpPr/>
                <p:nvPr/>
              </p:nvSpPr>
              <p:spPr>
                <a:xfrm>
                  <a:off x="383445" y="2559790"/>
                  <a:ext cx="1882681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A7B1A1E-1F45-4B8C-8F1E-8683ED05C223}"/>
                    </a:ext>
                  </a:extLst>
                </p:cNvPr>
                <p:cNvSpPr txBox="1"/>
                <p:nvPr/>
              </p:nvSpPr>
              <p:spPr>
                <a:xfrm>
                  <a:off x="478728" y="2737638"/>
                  <a:ext cx="16921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ctr"/>
                  <a:r>
                    <a:rPr lang="en-US" sz="1100">
                      <a:latin typeface="Montserrat SemiBold" panose="00000700000000000000" pitchFamily="2" charset="0"/>
                    </a:rPr>
                    <a:t>Reduce the latency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243F8A1-264A-4177-8846-FE4519878D01}"/>
                  </a:ext>
                </a:extLst>
              </p:cNvPr>
              <p:cNvGrpSpPr/>
              <p:nvPr/>
            </p:nvGrpSpPr>
            <p:grpSpPr>
              <a:xfrm>
                <a:off x="3537724" y="2724777"/>
                <a:ext cx="1882681" cy="626546"/>
                <a:chOff x="2917386" y="2562864"/>
                <a:chExt cx="1882681" cy="626546"/>
              </a:xfrm>
            </p:grpSpPr>
            <p:sp>
              <p:nvSpPr>
                <p:cNvPr id="33" name="Rounded Rectangle 12">
                  <a:extLst>
                    <a:ext uri="{FF2B5EF4-FFF2-40B4-BE49-F238E27FC236}">
                      <a16:creationId xmlns:a16="http://schemas.microsoft.com/office/drawing/2014/main" id="{D1B84818-BB69-44B2-834E-326C4CF8F337}"/>
                    </a:ext>
                  </a:extLst>
                </p:cNvPr>
                <p:cNvSpPr/>
                <p:nvPr/>
              </p:nvSpPr>
              <p:spPr>
                <a:xfrm>
                  <a:off x="2917386" y="2562864"/>
                  <a:ext cx="1882681" cy="626546"/>
                </a:xfrm>
                <a:prstGeom prst="roundRect">
                  <a:avLst>
                    <a:gd name="adj" fmla="val 7996"/>
                  </a:avLst>
                </a:prstGeom>
                <a:solidFill>
                  <a:schemeClr val="tx2">
                    <a:lumMod val="20000"/>
                    <a:lumOff val="80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Ins="180000" rtlCol="0" anchor="ctr"/>
                <a:lstStyle/>
                <a:p>
                  <a:pPr>
                    <a:lnSpc>
                      <a:spcPct val="130000"/>
                    </a:lnSpc>
                  </a:pPr>
                  <a:endPara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D9D0E0-AFF6-4950-96B0-A782DCE34140}"/>
                    </a:ext>
                  </a:extLst>
                </p:cNvPr>
                <p:cNvSpPr txBox="1"/>
                <p:nvPr/>
              </p:nvSpPr>
              <p:spPr>
                <a:xfrm>
                  <a:off x="3176813" y="2737638"/>
                  <a:ext cx="13638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100">
                      <a:latin typeface="Montserrat SemiBold" panose="000007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r>
                    <a:rPr lang="en-US"/>
                    <a:t>Caches are used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03766D5-0B41-4E77-8BC4-0DEA1A4F6F70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2633058" y="3030356"/>
                <a:ext cx="904666" cy="7694"/>
              </a:xfrm>
              <a:prstGeom prst="straightConnector1">
                <a:avLst/>
              </a:prstGeom>
              <a:ln>
                <a:solidFill>
                  <a:srgbClr val="0D47A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93537-B0EE-4030-8673-55CD175B61A6}"/>
              </a:ext>
            </a:extLst>
          </p:cNvPr>
          <p:cNvGrpSpPr/>
          <p:nvPr/>
        </p:nvGrpSpPr>
        <p:grpSpPr>
          <a:xfrm>
            <a:off x="1439582" y="4557532"/>
            <a:ext cx="3260380" cy="626546"/>
            <a:chOff x="1456474" y="3910133"/>
            <a:chExt cx="3260380" cy="626546"/>
          </a:xfrm>
        </p:grpSpPr>
        <p:sp>
          <p:nvSpPr>
            <p:cNvPr id="41" name="Rounded Rectangle 12">
              <a:extLst>
                <a:ext uri="{FF2B5EF4-FFF2-40B4-BE49-F238E27FC236}">
                  <a16:creationId xmlns:a16="http://schemas.microsoft.com/office/drawing/2014/main" id="{2489998F-D8D1-4FB0-9141-6BF68F3C516C}"/>
                </a:ext>
              </a:extLst>
            </p:cNvPr>
            <p:cNvSpPr/>
            <p:nvPr/>
          </p:nvSpPr>
          <p:spPr>
            <a:xfrm>
              <a:off x="1456474" y="3910133"/>
              <a:ext cx="3260380" cy="626546"/>
            </a:xfrm>
            <a:prstGeom prst="roundRect">
              <a:avLst>
                <a:gd name="adj" fmla="val 7996"/>
              </a:avLst>
            </a:pr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AD860C-3354-49C7-8438-26CA8DA22F2B}"/>
                </a:ext>
              </a:extLst>
            </p:cNvPr>
            <p:cNvSpPr txBox="1"/>
            <p:nvPr/>
          </p:nvSpPr>
          <p:spPr>
            <a:xfrm>
              <a:off x="1456474" y="4092601"/>
              <a:ext cx="3260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>
                  <a:solidFill>
                    <a:srgbClr val="1E88E5"/>
                  </a:solidFill>
                </a:rPr>
                <a:t> Keeping cached copies of data coheren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39BAA3-73D9-4E73-851D-08865EF249C2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3069772" y="4076399"/>
            <a:ext cx="0" cy="4811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F6137E-EA63-461E-961E-0E7A24E91545}"/>
              </a:ext>
            </a:extLst>
          </p:cNvPr>
          <p:cNvSpPr txBox="1"/>
          <p:nvPr/>
        </p:nvSpPr>
        <p:spPr>
          <a:xfrm>
            <a:off x="292517" y="5591288"/>
            <a:ext cx="2396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1200"/>
              <a:t>Non Cache-coherent NUMA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FE6AF8-FAE8-40B6-9241-8A461527D6D2}"/>
              </a:ext>
            </a:extLst>
          </p:cNvPr>
          <p:cNvSpPr txBox="1"/>
          <p:nvPr/>
        </p:nvSpPr>
        <p:spPr>
          <a:xfrm>
            <a:off x="2695809" y="5591288"/>
            <a:ext cx="3517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200">
                <a:solidFill>
                  <a:srgbClr val="5A6A88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→    </a:t>
            </a:r>
            <a:r>
              <a:rPr lang="en-US" sz="1200"/>
              <a:t>Simpler model, complex to 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8A4861-E633-4A1B-98EE-5A481B2AA2D5}"/>
              </a:ext>
            </a:extLst>
          </p:cNvPr>
          <p:cNvSpPr txBox="1"/>
          <p:nvPr/>
        </p:nvSpPr>
        <p:spPr>
          <a:xfrm>
            <a:off x="291519" y="5901692"/>
            <a:ext cx="2071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sz="1200"/>
              <a:t>Cache-coherent NUMA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C5CF-4E01-4A94-AD0D-EF371BD46632}"/>
              </a:ext>
            </a:extLst>
          </p:cNvPr>
          <p:cNvSpPr txBox="1"/>
          <p:nvPr/>
        </p:nvSpPr>
        <p:spPr>
          <a:xfrm>
            <a:off x="2695809" y="5901692"/>
            <a:ext cx="3435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200">
                <a:solidFill>
                  <a:srgbClr val="5A6A88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→    </a:t>
            </a:r>
            <a:r>
              <a:rPr lang="en-US" sz="1200"/>
              <a:t>Enhance locality, easier programming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7094AB-9003-4340-AACF-93269A79D44E}"/>
              </a:ext>
            </a:extLst>
          </p:cNvPr>
          <p:cNvSpPr txBox="1"/>
          <p:nvPr/>
        </p:nvSpPr>
        <p:spPr>
          <a:xfrm>
            <a:off x="6611023" y="5216170"/>
            <a:ext cx="954107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Benefits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366677-D101-41DA-A7A4-001E74C13310}"/>
              </a:ext>
            </a:extLst>
          </p:cNvPr>
          <p:cNvSpPr txBox="1"/>
          <p:nvPr/>
        </p:nvSpPr>
        <p:spPr>
          <a:xfrm>
            <a:off x="6609094" y="5591288"/>
            <a:ext cx="540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rgbClr val="1E88E5"/>
                </a:solidFill>
              </a:rPr>
              <a:t>Migration: </a:t>
            </a:r>
            <a:r>
              <a:rPr lang="en-US"/>
              <a:t>lower latency + more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4234F-5EB7-4211-9FC9-4B1FEBE14CBC}"/>
              </a:ext>
            </a:extLst>
          </p:cNvPr>
          <p:cNvSpPr txBox="1"/>
          <p:nvPr/>
        </p:nvSpPr>
        <p:spPr>
          <a:xfrm>
            <a:off x="6609094" y="5901692"/>
            <a:ext cx="54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rgbClr val="1E88E5"/>
                </a:solidFill>
              </a:rPr>
              <a:t>Replication: </a:t>
            </a:r>
            <a:r>
              <a:rPr lang="en-US"/>
              <a:t>data being replicated to reduce latency + contention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6F936A-CBD4-45CB-9209-118E7B48E9CE}"/>
              </a:ext>
            </a:extLst>
          </p:cNvPr>
          <p:cNvSpPr txBox="1"/>
          <p:nvPr/>
        </p:nvSpPr>
        <p:spPr>
          <a:xfrm>
            <a:off x="6611023" y="1665878"/>
            <a:ext cx="1043876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Solutions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333B43-B496-4F65-A86D-9D944DA95A7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9094" y="3242638"/>
            <a:ext cx="5403640" cy="19048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C44D87F-75A3-48A9-8FD7-B06639588CDF}"/>
              </a:ext>
            </a:extLst>
          </p:cNvPr>
          <p:cNvGrpSpPr/>
          <p:nvPr/>
        </p:nvGrpSpPr>
        <p:grpSpPr>
          <a:xfrm>
            <a:off x="6692388" y="1291329"/>
            <a:ext cx="4225626" cy="322801"/>
            <a:chOff x="6692388" y="1234179"/>
            <a:chExt cx="4225626" cy="3228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52EFD0F-8315-47C6-B767-68E6D156458A}"/>
                </a:ext>
              </a:extLst>
            </p:cNvPr>
            <p:cNvGrpSpPr/>
            <p:nvPr/>
          </p:nvGrpSpPr>
          <p:grpSpPr>
            <a:xfrm>
              <a:off x="6692388" y="1234179"/>
              <a:ext cx="1860328" cy="322801"/>
              <a:chOff x="6692388" y="1237184"/>
              <a:chExt cx="1860328" cy="322801"/>
            </a:xfrm>
          </p:grpSpPr>
          <p:sp>
            <p:nvSpPr>
              <p:cNvPr id="61" name="Rounded Rectangle 12">
                <a:extLst>
                  <a:ext uri="{FF2B5EF4-FFF2-40B4-BE49-F238E27FC236}">
                    <a16:creationId xmlns:a16="http://schemas.microsoft.com/office/drawing/2014/main" id="{6AEE1423-A76D-483F-9A84-BF3E200FBC30}"/>
                  </a:ext>
                </a:extLst>
              </p:cNvPr>
              <p:cNvSpPr/>
              <p:nvPr/>
            </p:nvSpPr>
            <p:spPr>
              <a:xfrm>
                <a:off x="6692389" y="1237184"/>
                <a:ext cx="1860327" cy="322801"/>
              </a:xfrm>
              <a:prstGeom prst="roundRect">
                <a:avLst>
                  <a:gd name="adj" fmla="val 7996"/>
                </a:avLst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777FAB2-D15F-45BB-A633-8A74A9E255F5}"/>
                  </a:ext>
                </a:extLst>
              </p:cNvPr>
              <p:cNvGrpSpPr/>
              <p:nvPr/>
            </p:nvGrpSpPr>
            <p:grpSpPr>
              <a:xfrm>
                <a:off x="6692388" y="1257151"/>
                <a:ext cx="1860327" cy="276999"/>
                <a:chOff x="6692388" y="1257151"/>
                <a:chExt cx="1860327" cy="276999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76AF63-330C-427F-92C8-4B1AB131FD32}"/>
                    </a:ext>
                  </a:extLst>
                </p:cNvPr>
                <p:cNvSpPr txBox="1"/>
                <p:nvPr/>
              </p:nvSpPr>
              <p:spPr>
                <a:xfrm>
                  <a:off x="6692388" y="1257151"/>
                  <a:ext cx="1860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20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r"/>
                  <a:r>
                    <a:rPr lang="en-US">
                      <a:solidFill>
                        <a:schemeClr val="accent2">
                          <a:lumMod val="50000"/>
                        </a:schemeClr>
                      </a:solidFill>
                    </a:rPr>
                    <a:t>Complex structure</a:t>
                  </a:r>
                </a:p>
              </p:txBody>
            </p:sp>
            <p:pic>
              <p:nvPicPr>
                <p:cNvPr id="19" name="Graphic 18" descr="Warning outline">
                  <a:extLst>
                    <a:ext uri="{FF2B5EF4-FFF2-40B4-BE49-F238E27FC236}">
                      <a16:creationId xmlns:a16="http://schemas.microsoft.com/office/drawing/2014/main" id="{8082CDE8-4EDC-4FF5-8263-560BE79D9B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3568" y="1309172"/>
                  <a:ext cx="176425" cy="1764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EC43C2-D99F-4E9F-A6B7-D444B3DEBF00}"/>
                </a:ext>
              </a:extLst>
            </p:cNvPr>
            <p:cNvGrpSpPr/>
            <p:nvPr/>
          </p:nvGrpSpPr>
          <p:grpSpPr>
            <a:xfrm>
              <a:off x="8902415" y="1234179"/>
              <a:ext cx="2015599" cy="322801"/>
              <a:chOff x="6692388" y="1237184"/>
              <a:chExt cx="1860328" cy="322801"/>
            </a:xfrm>
          </p:grpSpPr>
          <p:sp>
            <p:nvSpPr>
              <p:cNvPr id="63" name="Rounded Rectangle 12">
                <a:extLst>
                  <a:ext uri="{FF2B5EF4-FFF2-40B4-BE49-F238E27FC236}">
                    <a16:creationId xmlns:a16="http://schemas.microsoft.com/office/drawing/2014/main" id="{39EA4924-E581-46E7-A0E9-3BA4AF12950F}"/>
                  </a:ext>
                </a:extLst>
              </p:cNvPr>
              <p:cNvSpPr/>
              <p:nvPr/>
            </p:nvSpPr>
            <p:spPr>
              <a:xfrm>
                <a:off x="6692389" y="1237184"/>
                <a:ext cx="1860327" cy="322801"/>
              </a:xfrm>
              <a:prstGeom prst="roundRect">
                <a:avLst>
                  <a:gd name="adj" fmla="val 7996"/>
                </a:avLst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7F4F5E1-1D55-4715-8B9F-C213F5676958}"/>
                  </a:ext>
                </a:extLst>
              </p:cNvPr>
              <p:cNvGrpSpPr/>
              <p:nvPr/>
            </p:nvGrpSpPr>
            <p:grpSpPr>
              <a:xfrm>
                <a:off x="6692388" y="1257151"/>
                <a:ext cx="1860327" cy="276999"/>
                <a:chOff x="6692388" y="1257151"/>
                <a:chExt cx="1860327" cy="276999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0F48A17-2BF7-4330-A636-07ED293D0EC5}"/>
                    </a:ext>
                  </a:extLst>
                </p:cNvPr>
                <p:cNvSpPr txBox="1"/>
                <p:nvPr/>
              </p:nvSpPr>
              <p:spPr>
                <a:xfrm>
                  <a:off x="6692388" y="1257151"/>
                  <a:ext cx="1860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200">
                      <a:latin typeface="Montserrat" panose="00000500000000000000" pitchFamily="2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</a:lstStyle>
                <a:p>
                  <a:pPr algn="r"/>
                  <a:r>
                    <a:rPr lang="en-US">
                      <a:solidFill>
                        <a:schemeClr val="accent2">
                          <a:lumMod val="50000"/>
                        </a:schemeClr>
                      </a:solidFill>
                    </a:rPr>
                    <a:t>Significant overhead</a:t>
                  </a:r>
                </a:p>
              </p:txBody>
            </p:sp>
            <p:pic>
              <p:nvPicPr>
                <p:cNvPr id="66" name="Graphic 65" descr="Warning outline">
                  <a:extLst>
                    <a:ext uri="{FF2B5EF4-FFF2-40B4-BE49-F238E27FC236}">
                      <a16:creationId xmlns:a16="http://schemas.microsoft.com/office/drawing/2014/main" id="{E49DD922-D2A1-4A18-9630-07D4E5116C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3568" y="1309172"/>
                  <a:ext cx="176425" cy="1764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Graphic 27" descr="Add outline">
              <a:extLst>
                <a:ext uri="{FF2B5EF4-FFF2-40B4-BE49-F238E27FC236}">
                  <a16:creationId xmlns:a16="http://schemas.microsoft.com/office/drawing/2014/main" id="{ED776838-B20E-4B93-9FA0-AA576D79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33894" y="1312073"/>
              <a:ext cx="174737" cy="174737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4041C68-17B6-4FBC-884F-DC432E5F54C0}"/>
              </a:ext>
            </a:extLst>
          </p:cNvPr>
          <p:cNvGrpSpPr/>
          <p:nvPr/>
        </p:nvGrpSpPr>
        <p:grpSpPr>
          <a:xfrm>
            <a:off x="6749509" y="2050414"/>
            <a:ext cx="5134892" cy="276999"/>
            <a:chOff x="6749509" y="2018664"/>
            <a:chExt cx="5134892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AD3825-4356-4809-B24B-A9F751CC1EA8}"/>
                </a:ext>
              </a:extLst>
            </p:cNvPr>
            <p:cNvSpPr txBox="1"/>
            <p:nvPr/>
          </p:nvSpPr>
          <p:spPr>
            <a:xfrm>
              <a:off x="6750708" y="2018664"/>
              <a:ext cx="5133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/>
                <a:t>Keep a consistent memory image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98CB092-BA4A-42C0-8424-189C0AB19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509" y="213430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6E849A-EC1C-481E-9A04-56ED363CA07D}"/>
              </a:ext>
            </a:extLst>
          </p:cNvPr>
          <p:cNvGrpSpPr/>
          <p:nvPr/>
        </p:nvGrpSpPr>
        <p:grpSpPr>
          <a:xfrm>
            <a:off x="6748310" y="2401317"/>
            <a:ext cx="5133693" cy="276999"/>
            <a:chOff x="6748310" y="2369567"/>
            <a:chExt cx="5133693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9C8CE4-D37A-4315-B3D0-E6492A8DF3BF}"/>
                </a:ext>
              </a:extLst>
            </p:cNvPr>
            <p:cNvSpPr txBox="1"/>
            <p:nvPr/>
          </p:nvSpPr>
          <p:spPr>
            <a:xfrm>
              <a:off x="6748310" y="2369567"/>
              <a:ext cx="5133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/>
                <a:t>Allocate processors and memory in NUMA-friendly ways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190FD53-87FE-4F90-985B-47C6819E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509" y="248520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CC0557-B3E0-42F2-916A-E3A653D545F2}"/>
              </a:ext>
            </a:extLst>
          </p:cNvPr>
          <p:cNvGrpSpPr/>
          <p:nvPr/>
        </p:nvGrpSpPr>
        <p:grpSpPr>
          <a:xfrm>
            <a:off x="6748310" y="2752220"/>
            <a:ext cx="5136091" cy="461665"/>
            <a:chOff x="6748310" y="2720470"/>
            <a:chExt cx="5136091" cy="4616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050A6F-65FC-48C0-9B89-32BF9B20F2BA}"/>
                </a:ext>
              </a:extLst>
            </p:cNvPr>
            <p:cNvSpPr txBox="1"/>
            <p:nvPr/>
          </p:nvSpPr>
          <p:spPr>
            <a:xfrm>
              <a:off x="6748310" y="2720470"/>
              <a:ext cx="5136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/>
                <a:t>SCI define a </a:t>
              </a:r>
              <a:r>
                <a:rPr lang="en-US" b="1">
                  <a:solidFill>
                    <a:srgbClr val="1E88E5"/>
                  </a:solidFill>
                </a:rPr>
                <a:t>directory-based cache coherency protocol</a:t>
              </a:r>
              <a:r>
                <a:rPr lang="en-US"/>
                <a:t> - avoid scalability limitations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6490B9-6830-483F-BD21-19D215AFE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509" y="283507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13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6" grpId="0"/>
      <p:bldP spid="99" grpId="0"/>
      <p:bldP spid="53" grpId="0"/>
      <p:bldP spid="54" grpId="0"/>
      <p:bldP spid="55" grpId="0"/>
      <p:bldP spid="57" grpId="0"/>
      <p:bldP spid="37" grpId="0"/>
      <p:bldP spid="39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33137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ontserrat" panose="00000500000000000000" pitchFamily="2" charset="0"/>
                <a:ea typeface="Roboto Black" panose="02000000000000000000" pitchFamily="2" charset="0"/>
              </a:rPr>
              <a:t>Assessment</a:t>
            </a:r>
            <a:endParaRPr lang="en-US" sz="2800" dirty="0"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292516" y="740698"/>
            <a:ext cx="2271776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Comparison with UMA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1D89EE-C179-4EF4-83D4-30EF7A69743F}"/>
              </a:ext>
            </a:extLst>
          </p:cNvPr>
          <p:cNvCxnSpPr>
            <a:cxnSpLocks/>
          </p:cNvCxnSpPr>
          <p:nvPr/>
        </p:nvCxnSpPr>
        <p:spPr>
          <a:xfrm>
            <a:off x="6477000" y="-50800"/>
            <a:ext cx="0" cy="69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634D617-9801-47E2-9506-6766D58E7EC6}"/>
              </a:ext>
            </a:extLst>
          </p:cNvPr>
          <p:cNvSpPr txBox="1"/>
          <p:nvPr/>
        </p:nvSpPr>
        <p:spPr>
          <a:xfrm>
            <a:off x="6611023" y="364709"/>
            <a:ext cx="1293944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Advantages</a:t>
            </a:r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A9901-3B42-402E-BAC8-AFED744A6594}"/>
              </a:ext>
            </a:extLst>
          </p:cNvPr>
          <p:cNvSpPr txBox="1"/>
          <p:nvPr/>
        </p:nvSpPr>
        <p:spPr>
          <a:xfrm>
            <a:off x="6616406" y="2090282"/>
            <a:ext cx="1561646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Disadvantages</a:t>
            </a:r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8BBEE7-729E-4B78-B20C-282CCF8EFFC2}"/>
              </a:ext>
            </a:extLst>
          </p:cNvPr>
          <p:cNvSpPr txBox="1"/>
          <p:nvPr/>
        </p:nvSpPr>
        <p:spPr>
          <a:xfrm>
            <a:off x="6614688" y="4434413"/>
            <a:ext cx="1340432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vi-VN"/>
              <a:t>Applications</a:t>
            </a:r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2399092-0695-4E1C-AA79-D2F6B052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37458"/>
              </p:ext>
            </p:extLst>
          </p:nvPr>
        </p:nvGraphicFramePr>
        <p:xfrm>
          <a:off x="369489" y="1152979"/>
          <a:ext cx="5820052" cy="24870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339">
                  <a:extLst>
                    <a:ext uri="{9D8B030D-6E8A-4147-A177-3AD203B41FA5}">
                      <a16:colId xmlns:a16="http://schemas.microsoft.com/office/drawing/2014/main" val="3942681471"/>
                    </a:ext>
                  </a:extLst>
                </a:gridCol>
                <a:gridCol w="2196897">
                  <a:extLst>
                    <a:ext uri="{9D8B030D-6E8A-4147-A177-3AD203B41FA5}">
                      <a16:colId xmlns:a16="http://schemas.microsoft.com/office/drawing/2014/main" val="963158293"/>
                    </a:ext>
                  </a:extLst>
                </a:gridCol>
                <a:gridCol w="2191816">
                  <a:extLst>
                    <a:ext uri="{9D8B030D-6E8A-4147-A177-3AD203B41FA5}">
                      <a16:colId xmlns:a16="http://schemas.microsoft.com/office/drawing/2014/main" val="314017621"/>
                    </a:ext>
                  </a:extLst>
                </a:gridCol>
              </a:tblGrid>
              <a:tr h="342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BASIS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UMA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cap="all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NUMA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28980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Basic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S</a:t>
                      </a:r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ingle memory controller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Multiple memory controller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55456"/>
                  </a:ext>
                </a:extLst>
              </a:tr>
              <a:tr h="312947">
                <a:tc>
                  <a:txBody>
                    <a:bodyPr/>
                    <a:lstStyle/>
                    <a:p>
                      <a:pPr algn="l" fontAlgn="t"/>
                      <a:r>
                        <a:rPr lang="vi-VN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Bus type</a:t>
                      </a:r>
                      <a:endParaRPr lang="en-US" sz="1000" b="0">
                        <a:solidFill>
                          <a:srgbClr val="394759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Single, multiple and crossbar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Tree and hierarchical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93441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fontAlgn="t"/>
                      <a:r>
                        <a:rPr lang="vi-VN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Memory access latencies</a:t>
                      </a:r>
                      <a:endParaRPr lang="en-US" sz="1000" b="0">
                        <a:solidFill>
                          <a:srgbClr val="394759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Equal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Changes according to the distance of microprocessor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8282"/>
                  </a:ext>
                </a:extLst>
              </a:tr>
              <a:tr h="459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Suitable for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General-purpose &amp;</a:t>
                      </a:r>
                      <a:endParaRPr lang="vi-VN" sz="1000">
                        <a:solidFill>
                          <a:srgbClr val="3947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time-sharing applications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Real-time &amp; time-critical applications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7954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Speed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Slower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Faster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725779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394759"/>
                          </a:solidFill>
                          <a:effectLst/>
                          <a:latin typeface="Montserrat Medium" panose="00000600000000000000" pitchFamily="2" charset="0"/>
                        </a:rPr>
                        <a:t>Bandwidth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Limited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394759"/>
                          </a:solidFill>
                          <a:effectLst/>
                          <a:latin typeface="Montserrat" panose="00000500000000000000" pitchFamily="2" charset="0"/>
                        </a:rPr>
                        <a:t>More than UMA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27292"/>
                  </a:ext>
                </a:extLst>
              </a:tr>
            </a:tbl>
          </a:graphicData>
        </a:graphic>
      </p:graphicFrame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FA07083-8B3D-4EFC-855B-E0D0A1261261}"/>
              </a:ext>
            </a:extLst>
          </p:cNvPr>
          <p:cNvGrpSpPr/>
          <p:nvPr/>
        </p:nvGrpSpPr>
        <p:grpSpPr>
          <a:xfrm>
            <a:off x="479520" y="5624417"/>
            <a:ext cx="5761343" cy="768492"/>
            <a:chOff x="428201" y="5348810"/>
            <a:chExt cx="5761343" cy="768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5213D4-88BA-4C6C-B60B-5770D6AD2ECD}"/>
                </a:ext>
              </a:extLst>
            </p:cNvPr>
            <p:cNvGrpSpPr/>
            <p:nvPr/>
          </p:nvGrpSpPr>
          <p:grpSpPr>
            <a:xfrm>
              <a:off x="622113" y="5607349"/>
              <a:ext cx="5567431" cy="509953"/>
              <a:chOff x="622113" y="5607349"/>
              <a:chExt cx="5567431" cy="509953"/>
            </a:xfrm>
          </p:grpSpPr>
          <p:sp>
            <p:nvSpPr>
              <p:cNvPr id="23" name="Rounded Rectangle 12">
                <a:extLst>
                  <a:ext uri="{FF2B5EF4-FFF2-40B4-BE49-F238E27FC236}">
                    <a16:creationId xmlns:a16="http://schemas.microsoft.com/office/drawing/2014/main" id="{2652F9E5-414C-4836-AD51-DE2E85EE8E78}"/>
                  </a:ext>
                </a:extLst>
              </p:cNvPr>
              <p:cNvSpPr/>
              <p:nvPr/>
            </p:nvSpPr>
            <p:spPr>
              <a:xfrm>
                <a:off x="622113" y="5607349"/>
                <a:ext cx="5567431" cy="509953"/>
              </a:xfrm>
              <a:prstGeom prst="roundRect">
                <a:avLst>
                  <a:gd name="adj" fmla="val 7996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6E39A-A3BF-4373-80F1-DD466D3B4589}"/>
                  </a:ext>
                </a:extLst>
              </p:cNvPr>
              <p:cNvSpPr txBox="1"/>
              <p:nvPr/>
            </p:nvSpPr>
            <p:spPr>
              <a:xfrm>
                <a:off x="622113" y="5742940"/>
                <a:ext cx="55674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Montserrat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pPr algn="ctr"/>
                <a:r>
                  <a:rPr lang="en-US" sz="1100"/>
                  <a:t>NUMA has improved the performance as compared to UMA architecture.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F6D0291-654D-4B3A-907C-65C96C8777A9}"/>
                </a:ext>
              </a:extLst>
            </p:cNvPr>
            <p:cNvGrpSpPr/>
            <p:nvPr/>
          </p:nvGrpSpPr>
          <p:grpSpPr>
            <a:xfrm>
              <a:off x="428201" y="5348810"/>
              <a:ext cx="1086158" cy="347128"/>
              <a:chOff x="428201" y="5348810"/>
              <a:chExt cx="1086158" cy="347128"/>
            </a:xfrm>
          </p:grpSpPr>
          <p:sp>
            <p:nvSpPr>
              <p:cNvPr id="33" name="Rounded Rectangle 12">
                <a:extLst>
                  <a:ext uri="{FF2B5EF4-FFF2-40B4-BE49-F238E27FC236}">
                    <a16:creationId xmlns:a16="http://schemas.microsoft.com/office/drawing/2014/main" id="{6A61B1C4-2533-4F6B-A236-70B471384247}"/>
                  </a:ext>
                </a:extLst>
              </p:cNvPr>
              <p:cNvSpPr/>
              <p:nvPr/>
            </p:nvSpPr>
            <p:spPr>
              <a:xfrm>
                <a:off x="428201" y="5349897"/>
                <a:ext cx="1086158" cy="346041"/>
              </a:xfrm>
              <a:prstGeom prst="roundRect">
                <a:avLst>
                  <a:gd name="adj" fmla="val 79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>
                  <a:lnSpc>
                    <a:spcPct val="130000"/>
                  </a:lnSpc>
                </a:pPr>
                <a:endParaRPr lang="en-US" sz="900" b="1">
                  <a:solidFill>
                    <a:srgbClr val="0D47A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E5D593-452D-4BB0-B9B6-1F12FA593893}"/>
                  </a:ext>
                </a:extLst>
              </p:cNvPr>
              <p:cNvSpPr txBox="1"/>
              <p:nvPr/>
            </p:nvSpPr>
            <p:spPr>
              <a:xfrm>
                <a:off x="428201" y="5348810"/>
                <a:ext cx="1086158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vi-VN" sz="1200">
                    <a:solidFill>
                      <a:srgbClr val="0D47A1"/>
                    </a:solidFill>
                    <a:latin typeface="Montserrat SemiBold" panose="00000700000000000000" pitchFamily="2" charset="0"/>
                  </a:rPr>
                  <a:t>Conclusion</a:t>
                </a:r>
                <a:endParaRPr lang="en-US" sz="1200">
                  <a:solidFill>
                    <a:srgbClr val="0D47A1"/>
                  </a:solidFill>
                  <a:latin typeface="Montserrat SemiBold" panose="00000700000000000000" pitchFamily="2" charset="0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55BA6E4-D1BF-4E14-9C1B-09DFB5D7B891}"/>
              </a:ext>
            </a:extLst>
          </p:cNvPr>
          <p:cNvGrpSpPr/>
          <p:nvPr/>
        </p:nvGrpSpPr>
        <p:grpSpPr>
          <a:xfrm>
            <a:off x="6710085" y="1523111"/>
            <a:ext cx="5739086" cy="276999"/>
            <a:chOff x="6710085" y="1523111"/>
            <a:chExt cx="5739086" cy="276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101EE7-FA01-4AE4-821A-C0A2840EDA54}"/>
                </a:ext>
              </a:extLst>
            </p:cNvPr>
            <p:cNvSpPr txBox="1"/>
            <p:nvPr/>
          </p:nvSpPr>
          <p:spPr>
            <a:xfrm>
              <a:off x="6858000" y="1523111"/>
              <a:ext cx="5591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Faster movement of data, less replication, easier programming.</a:t>
              </a:r>
            </a:p>
          </p:txBody>
        </p:sp>
        <p:pic>
          <p:nvPicPr>
            <p:cNvPr id="13" name="Graphic 12" descr="Badge New outline">
              <a:extLst>
                <a:ext uri="{FF2B5EF4-FFF2-40B4-BE49-F238E27FC236}">
                  <a16:creationId xmlns:a16="http://schemas.microsoft.com/office/drawing/2014/main" id="{55312F50-1914-4765-B1C5-0A3CDAD4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0085" y="1570170"/>
              <a:ext cx="196253" cy="18288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1D9C7B-0EED-44BA-B61C-61CB1CB2777E}"/>
              </a:ext>
            </a:extLst>
          </p:cNvPr>
          <p:cNvGrpSpPr/>
          <p:nvPr/>
        </p:nvGrpSpPr>
        <p:grpSpPr>
          <a:xfrm>
            <a:off x="6716771" y="784447"/>
            <a:ext cx="5351401" cy="276999"/>
            <a:chOff x="6716771" y="784447"/>
            <a:chExt cx="5351401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847329-9C65-4F30-80E1-14AD2002B218}"/>
                </a:ext>
              </a:extLst>
            </p:cNvPr>
            <p:cNvSpPr txBox="1"/>
            <p:nvPr/>
          </p:nvSpPr>
          <p:spPr>
            <a:xfrm>
              <a:off x="6858001" y="784447"/>
              <a:ext cx="521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Share memory locally.</a:t>
              </a:r>
            </a:p>
          </p:txBody>
        </p:sp>
        <p:pic>
          <p:nvPicPr>
            <p:cNvPr id="15" name="Graphic 14" descr="Share outline">
              <a:extLst>
                <a:ext uri="{FF2B5EF4-FFF2-40B4-BE49-F238E27FC236}">
                  <a16:creationId xmlns:a16="http://schemas.microsoft.com/office/drawing/2014/main" id="{4EE7B132-2688-4ACF-91C7-96F13D3CC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6771" y="831506"/>
              <a:ext cx="182880" cy="182880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DAD0D7-C497-406A-8890-50BB63CD5012}"/>
              </a:ext>
            </a:extLst>
          </p:cNvPr>
          <p:cNvGrpSpPr/>
          <p:nvPr/>
        </p:nvGrpSpPr>
        <p:grpSpPr>
          <a:xfrm>
            <a:off x="6716771" y="1153779"/>
            <a:ext cx="5351402" cy="276999"/>
            <a:chOff x="6716771" y="1130919"/>
            <a:chExt cx="5351402" cy="2769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0ADA24-A2DC-4971-A820-20355B1D1F20}"/>
                </a:ext>
              </a:extLst>
            </p:cNvPr>
            <p:cNvSpPr txBox="1"/>
            <p:nvPr/>
          </p:nvSpPr>
          <p:spPr>
            <a:xfrm>
              <a:off x="6858001" y="1130919"/>
              <a:ext cx="5210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Improving performance and ability of the system is expanded.</a:t>
              </a:r>
            </a:p>
          </p:txBody>
        </p:sp>
        <p:pic>
          <p:nvPicPr>
            <p:cNvPr id="17" name="Graphic 16" descr="Upward trend outline">
              <a:extLst>
                <a:ext uri="{FF2B5EF4-FFF2-40B4-BE49-F238E27FC236}">
                  <a16:creationId xmlns:a16="http://schemas.microsoft.com/office/drawing/2014/main" id="{72A0354B-A6A9-4058-A249-EA09F697F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16771" y="1177978"/>
              <a:ext cx="182880" cy="1828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C727D-59DE-4A6E-8FEE-619F78DDA440}"/>
              </a:ext>
            </a:extLst>
          </p:cNvPr>
          <p:cNvGrpSpPr/>
          <p:nvPr/>
        </p:nvGrpSpPr>
        <p:grpSpPr>
          <a:xfrm>
            <a:off x="375847" y="3926982"/>
            <a:ext cx="2635829" cy="1626630"/>
            <a:chOff x="375847" y="3926982"/>
            <a:chExt cx="2635829" cy="162663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4062FE0-C4A5-476D-8A35-9D4133673A63}"/>
                </a:ext>
              </a:extLst>
            </p:cNvPr>
            <p:cNvGrpSpPr/>
            <p:nvPr/>
          </p:nvGrpSpPr>
          <p:grpSpPr>
            <a:xfrm>
              <a:off x="375847" y="3926982"/>
              <a:ext cx="2635829" cy="1218712"/>
              <a:chOff x="6226026" y="4086748"/>
              <a:chExt cx="3244329" cy="150006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7129A80-A275-489C-9BAC-1A8BB6E0C501}"/>
                  </a:ext>
                </a:extLst>
              </p:cNvPr>
              <p:cNvGrpSpPr/>
              <p:nvPr/>
            </p:nvGrpSpPr>
            <p:grpSpPr>
              <a:xfrm>
                <a:off x="7090615" y="4086748"/>
                <a:ext cx="2379740" cy="1500060"/>
                <a:chOff x="7090615" y="4086748"/>
                <a:chExt cx="2379740" cy="15000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E994A13-9F25-4AC4-9F80-A65F5C5C6939}"/>
                    </a:ext>
                  </a:extLst>
                </p:cNvPr>
                <p:cNvSpPr/>
                <p:nvPr/>
              </p:nvSpPr>
              <p:spPr>
                <a:xfrm>
                  <a:off x="7090615" y="4636464"/>
                  <a:ext cx="2379727" cy="358871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rgbClr val="2A3442"/>
                      </a:solidFill>
                      <a:latin typeface="Montserrat" panose="00000500000000000000" pitchFamily="2" charset="0"/>
                    </a:rPr>
                    <a:t>Interconnect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1FE6D1EC-A5F3-45D7-BE0E-76C773093A3C}"/>
                    </a:ext>
                  </a:extLst>
                </p:cNvPr>
                <p:cNvGrpSpPr/>
                <p:nvPr/>
              </p:nvGrpSpPr>
              <p:grpSpPr>
                <a:xfrm>
                  <a:off x="7090616" y="4086748"/>
                  <a:ext cx="2379739" cy="569557"/>
                  <a:chOff x="7090616" y="4086748"/>
                  <a:chExt cx="2379739" cy="569557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9DECE907-70F8-4DFD-BC47-22810498F27A}"/>
                      </a:ext>
                    </a:extLst>
                  </p:cNvPr>
                  <p:cNvGrpSpPr/>
                  <p:nvPr/>
                </p:nvGrpSpPr>
                <p:grpSpPr>
                  <a:xfrm>
                    <a:off x="7090616" y="4086748"/>
                    <a:ext cx="538894" cy="549716"/>
                    <a:chOff x="7090616" y="4086748"/>
                    <a:chExt cx="538894" cy="549716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90C7AB61-0A0D-4C23-A819-90BC41AEF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0616" y="4086748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0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" name="Straight Arrow Connector 5">
                      <a:extLst>
                        <a:ext uri="{FF2B5EF4-FFF2-40B4-BE49-F238E27FC236}">
                          <a16:creationId xmlns:a16="http://schemas.microsoft.com/office/drawing/2014/main" id="{C2CD3105-3669-49B5-9DBF-B138ED82EAD2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7360063" y="4445619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54F5BCF-F38D-41E8-A8C2-E78F12509B60}"/>
                      </a:ext>
                    </a:extLst>
                  </p:cNvPr>
                  <p:cNvGrpSpPr/>
                  <p:nvPr/>
                </p:nvGrpSpPr>
                <p:grpSpPr>
                  <a:xfrm>
                    <a:off x="7704231" y="4086748"/>
                    <a:ext cx="538894" cy="569557"/>
                    <a:chOff x="7704231" y="4086748"/>
                    <a:chExt cx="538894" cy="569557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0A8D8C1C-6C58-45C7-ACD5-E017A23C4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4231" y="4086748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1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CB9BB77C-229D-412C-999B-62385F5F26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3678" y="4465460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4BDCF36F-D9C5-4D39-AC73-C24920DB763F}"/>
                      </a:ext>
                    </a:extLst>
                  </p:cNvPr>
                  <p:cNvGrpSpPr/>
                  <p:nvPr/>
                </p:nvGrpSpPr>
                <p:grpSpPr>
                  <a:xfrm>
                    <a:off x="8317846" y="4086748"/>
                    <a:ext cx="538894" cy="549716"/>
                    <a:chOff x="8317846" y="4086748"/>
                    <a:chExt cx="538894" cy="549716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5B9266CC-BF72-4139-A4FB-1B4FEEE43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7846" y="4086748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2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4A434A99-4D5D-4419-AFBB-95D95CC27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87293" y="4445619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6DEB9643-EBB2-4F8F-908B-E3AEB52E28A5}"/>
                      </a:ext>
                    </a:extLst>
                  </p:cNvPr>
                  <p:cNvGrpSpPr/>
                  <p:nvPr/>
                </p:nvGrpSpPr>
                <p:grpSpPr>
                  <a:xfrm>
                    <a:off x="8931461" y="4086748"/>
                    <a:ext cx="538894" cy="549715"/>
                    <a:chOff x="8931461" y="4086748"/>
                    <a:chExt cx="538894" cy="549715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20306C86-E251-4822-9075-3EBEBF0F9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1461" y="4086748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3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1DDCE21B-2CC7-4F0E-9668-DE2EEEFD6E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86286" y="4445618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55037D6-7E0B-4353-BAF4-FB0C7A4455FB}"/>
                    </a:ext>
                  </a:extLst>
                </p:cNvPr>
                <p:cNvGrpSpPr/>
                <p:nvPr/>
              </p:nvGrpSpPr>
              <p:grpSpPr>
                <a:xfrm>
                  <a:off x="7090616" y="4995334"/>
                  <a:ext cx="2379739" cy="591474"/>
                  <a:chOff x="7090616" y="4995334"/>
                  <a:chExt cx="2379739" cy="591474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EC83DE85-392D-494F-BB75-CF49137CBFA0}"/>
                      </a:ext>
                    </a:extLst>
                  </p:cNvPr>
                  <p:cNvGrpSpPr/>
                  <p:nvPr/>
                </p:nvGrpSpPr>
                <p:grpSpPr>
                  <a:xfrm>
                    <a:off x="8931461" y="4995335"/>
                    <a:ext cx="538894" cy="591473"/>
                    <a:chOff x="8931461" y="4995335"/>
                    <a:chExt cx="538894" cy="591473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7C64155D-BC2C-4DFA-9835-80F9E01AF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1461" y="5227937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3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D89D7912-7F2B-498D-A245-7F0C484832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05094" y="4995335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D4E09B-A024-4AF5-8C41-FE4E7F21629A}"/>
                      </a:ext>
                    </a:extLst>
                  </p:cNvPr>
                  <p:cNvGrpSpPr/>
                  <p:nvPr/>
                </p:nvGrpSpPr>
                <p:grpSpPr>
                  <a:xfrm>
                    <a:off x="8317846" y="4995334"/>
                    <a:ext cx="538894" cy="591474"/>
                    <a:chOff x="8317846" y="4995334"/>
                    <a:chExt cx="538894" cy="591474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E00B259E-6591-404F-9BF9-66BA4B390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7846" y="5227937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2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CF387F17-88AB-47D5-9237-903D1B3479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87293" y="4995334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A624A0A3-778E-473B-8ABB-9A9B87E2FA4B}"/>
                      </a:ext>
                    </a:extLst>
                  </p:cNvPr>
                  <p:cNvGrpSpPr/>
                  <p:nvPr/>
                </p:nvGrpSpPr>
                <p:grpSpPr>
                  <a:xfrm>
                    <a:off x="7704231" y="4995334"/>
                    <a:ext cx="538894" cy="591474"/>
                    <a:chOff x="7704231" y="4995334"/>
                    <a:chExt cx="538894" cy="591474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31551055-EB8E-40C6-81B9-8402EC468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4231" y="5227937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1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B00B5F0D-1D79-4B81-8099-B281471E28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3678" y="4995334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D8A9EBF-3741-4AC7-ACDD-03F6070CE155}"/>
                      </a:ext>
                    </a:extLst>
                  </p:cNvPr>
                  <p:cNvGrpSpPr/>
                  <p:nvPr/>
                </p:nvGrpSpPr>
                <p:grpSpPr>
                  <a:xfrm>
                    <a:off x="7090616" y="4995334"/>
                    <a:ext cx="538894" cy="591474"/>
                    <a:chOff x="7090616" y="4995334"/>
                    <a:chExt cx="538894" cy="591474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06BC3C0A-6297-40BE-A221-B46DD47FC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0616" y="5227937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0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D7570879-58D7-41B7-B637-0E39049C28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60063" y="4995334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D6DA772-66A6-4923-89E6-36F57D8AF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4037" y="4445618"/>
                <a:ext cx="0" cy="782318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3700B7-02BB-4CEB-ABF7-F00A0C59D7C5}"/>
                  </a:ext>
                </a:extLst>
              </p:cNvPr>
              <p:cNvSpPr txBox="1"/>
              <p:nvPr/>
            </p:nvSpPr>
            <p:spPr>
              <a:xfrm>
                <a:off x="6226026" y="4545426"/>
                <a:ext cx="825137" cy="583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1400">
                    <a:latin typeface="Montserrat SemiBold" panose="00000700000000000000" pitchFamily="2" charset="0"/>
                  </a:defRPr>
                </a:lvl1pPr>
              </a:lstStyle>
              <a:p>
                <a:r>
                  <a:rPr lang="en-US" sz="1000">
                    <a:solidFill>
                      <a:srgbClr val="C00000"/>
                    </a:solidFill>
                  </a:rPr>
                  <a:t>Long </a:t>
                </a:r>
              </a:p>
              <a:p>
                <a:r>
                  <a:rPr lang="en-US" sz="1000">
                    <a:solidFill>
                      <a:srgbClr val="C00000"/>
                    </a:solidFill>
                  </a:rPr>
                  <a:t>latency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4BA62D0-4131-4055-ABDE-6849AB31F430}"/>
                </a:ext>
              </a:extLst>
            </p:cNvPr>
            <p:cNvSpPr txBox="1"/>
            <p:nvPr/>
          </p:nvSpPr>
          <p:spPr>
            <a:xfrm>
              <a:off x="1725245" y="5206850"/>
              <a:ext cx="631904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 SemiBold" panose="00000700000000000000" pitchFamily="2" charset="0"/>
                </a:defRPr>
              </a:lvl1pPr>
            </a:lstStyle>
            <a:p>
              <a:r>
                <a:rPr lang="en-US"/>
                <a:t>UMA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C0285-DEC1-4C04-ACAD-F81A029C6A0B}"/>
              </a:ext>
            </a:extLst>
          </p:cNvPr>
          <p:cNvGrpSpPr/>
          <p:nvPr/>
        </p:nvGrpSpPr>
        <p:grpSpPr>
          <a:xfrm>
            <a:off x="3633438" y="3926982"/>
            <a:ext cx="2549640" cy="1626630"/>
            <a:chOff x="3633438" y="3926982"/>
            <a:chExt cx="2549640" cy="162663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24AF595-E383-4E67-9D6C-FBF4606E7D92}"/>
                </a:ext>
              </a:extLst>
            </p:cNvPr>
            <p:cNvGrpSpPr/>
            <p:nvPr/>
          </p:nvGrpSpPr>
          <p:grpSpPr>
            <a:xfrm>
              <a:off x="3633438" y="3926982"/>
              <a:ext cx="2549640" cy="1211584"/>
              <a:chOff x="9023695" y="4087823"/>
              <a:chExt cx="3154439" cy="149898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0473209-7C4C-47D4-9B75-2F7471BC9168}"/>
                  </a:ext>
                </a:extLst>
              </p:cNvPr>
              <p:cNvGrpSpPr/>
              <p:nvPr/>
            </p:nvGrpSpPr>
            <p:grpSpPr>
              <a:xfrm>
                <a:off x="9798394" y="4087823"/>
                <a:ext cx="2379740" cy="1498984"/>
                <a:chOff x="9798394" y="4087823"/>
                <a:chExt cx="2379740" cy="14989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9500B7C-6BF5-491D-971D-CF4ED3496E5E}"/>
                    </a:ext>
                  </a:extLst>
                </p:cNvPr>
                <p:cNvSpPr/>
                <p:nvPr/>
              </p:nvSpPr>
              <p:spPr>
                <a:xfrm>
                  <a:off x="9798394" y="4087823"/>
                  <a:ext cx="2379727" cy="358871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rgbClr val="2A3442"/>
                      </a:solidFill>
                      <a:latin typeface="Montserrat" panose="00000500000000000000" pitchFamily="2" charset="0"/>
                    </a:rPr>
                    <a:t>Interconnect</a:t>
                  </a:r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E338AAD9-69D3-4105-A476-5D1BE14B5AE8}"/>
                    </a:ext>
                  </a:extLst>
                </p:cNvPr>
                <p:cNvGrpSpPr/>
                <p:nvPr/>
              </p:nvGrpSpPr>
              <p:grpSpPr>
                <a:xfrm>
                  <a:off x="9798395" y="5009497"/>
                  <a:ext cx="2379739" cy="577310"/>
                  <a:chOff x="9798395" y="5009497"/>
                  <a:chExt cx="2379739" cy="577310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8ECDEA8-BFEA-4DFF-99E3-B570DE6576E7}"/>
                      </a:ext>
                    </a:extLst>
                  </p:cNvPr>
                  <p:cNvGrpSpPr/>
                  <p:nvPr/>
                </p:nvGrpSpPr>
                <p:grpSpPr>
                  <a:xfrm>
                    <a:off x="9798395" y="5009498"/>
                    <a:ext cx="538894" cy="577309"/>
                    <a:chOff x="9798395" y="5009498"/>
                    <a:chExt cx="538894" cy="577309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3770D943-5FD8-43B6-BA2B-8DB5209EA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8395" y="5227936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0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F8C4E1C1-A219-42A3-9E78-3002801449ED}"/>
                        </a:ext>
                      </a:extLst>
                    </p:cNvPr>
                    <p:cNvCxnSpPr>
                      <a:cxnSpLocks/>
                      <a:stCxn id="57" idx="2"/>
                    </p:cNvCxnSpPr>
                    <p:nvPr/>
                  </p:nvCxnSpPr>
                  <p:spPr>
                    <a:xfrm>
                      <a:off x="10090420" y="5009498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CC55798B-7467-48F1-8351-D14D5172BA8C}"/>
                      </a:ext>
                    </a:extLst>
                  </p:cNvPr>
                  <p:cNvGrpSpPr/>
                  <p:nvPr/>
                </p:nvGrpSpPr>
                <p:grpSpPr>
                  <a:xfrm>
                    <a:off x="10412010" y="5029339"/>
                    <a:ext cx="538894" cy="557468"/>
                    <a:chOff x="10412010" y="5029339"/>
                    <a:chExt cx="538894" cy="557468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DAB61F7-50F9-41B2-B1EA-B61861C5B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12010" y="5227936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1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20C929C9-A9B0-49C9-882F-E439F0AEAA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81457" y="5029339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E93AEBC2-03DB-495F-9497-677F0D64C7F3}"/>
                      </a:ext>
                    </a:extLst>
                  </p:cNvPr>
                  <p:cNvGrpSpPr/>
                  <p:nvPr/>
                </p:nvGrpSpPr>
                <p:grpSpPr>
                  <a:xfrm>
                    <a:off x="11025625" y="5009498"/>
                    <a:ext cx="538894" cy="577309"/>
                    <a:chOff x="11025625" y="5009498"/>
                    <a:chExt cx="538894" cy="577309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BF70018C-24BB-46AC-8C6A-89D6F1C9C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5625" y="5227936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2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E8E1A308-A07A-424E-9EF5-BE7E3B81EF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95072" y="5009498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D018D064-E324-41D7-8207-D0306B7BB3AF}"/>
                      </a:ext>
                    </a:extLst>
                  </p:cNvPr>
                  <p:cNvGrpSpPr/>
                  <p:nvPr/>
                </p:nvGrpSpPr>
                <p:grpSpPr>
                  <a:xfrm>
                    <a:off x="11639240" y="5009497"/>
                    <a:ext cx="538894" cy="577310"/>
                    <a:chOff x="11639240" y="5009497"/>
                    <a:chExt cx="538894" cy="577310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D07CDFCD-5B1E-40B9-9D99-4521B53EB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9240" y="5227936"/>
                      <a:ext cx="538894" cy="35887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3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22009714-9294-4713-9A81-3FB4FD554D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894065" y="5009497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ACE7584-2AE5-46C8-8552-9981E494FACF}"/>
                    </a:ext>
                  </a:extLst>
                </p:cNvPr>
                <p:cNvGrpSpPr/>
                <p:nvPr/>
              </p:nvGrpSpPr>
              <p:grpSpPr>
                <a:xfrm>
                  <a:off x="9820973" y="4446693"/>
                  <a:ext cx="2357161" cy="562805"/>
                  <a:chOff x="9820973" y="4446693"/>
                  <a:chExt cx="2357161" cy="562805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EA89B73E-450B-4CA9-8965-9C5DAFA9DF23}"/>
                      </a:ext>
                    </a:extLst>
                  </p:cNvPr>
                  <p:cNvGrpSpPr/>
                  <p:nvPr/>
                </p:nvGrpSpPr>
                <p:grpSpPr>
                  <a:xfrm>
                    <a:off x="11639240" y="4446694"/>
                    <a:ext cx="538894" cy="562804"/>
                    <a:chOff x="11639240" y="4446694"/>
                    <a:chExt cx="538894" cy="562804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41589990-FFC5-4E2E-B0B0-B0C08EC3A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9240" y="4650627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3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16FDF663-2A81-4C9B-BBFF-D8C91C0AD2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912873" y="4446694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DDD49267-5AA6-4A28-A7BA-4FAFF0E250DF}"/>
                      </a:ext>
                    </a:extLst>
                  </p:cNvPr>
                  <p:cNvGrpSpPr/>
                  <p:nvPr/>
                </p:nvGrpSpPr>
                <p:grpSpPr>
                  <a:xfrm>
                    <a:off x="11025625" y="4446693"/>
                    <a:ext cx="538894" cy="562805"/>
                    <a:chOff x="11025625" y="4446693"/>
                    <a:chExt cx="538894" cy="562805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8E28ACF1-A89C-4190-9830-4A4F6EACA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5625" y="4650627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2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F342EF1C-1D60-48D6-B676-BE8F9B8A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95072" y="4446693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82F60193-4BAE-45E0-8BAF-5BA9526203EB}"/>
                      </a:ext>
                    </a:extLst>
                  </p:cNvPr>
                  <p:cNvGrpSpPr/>
                  <p:nvPr/>
                </p:nvGrpSpPr>
                <p:grpSpPr>
                  <a:xfrm>
                    <a:off x="10412010" y="4446693"/>
                    <a:ext cx="538894" cy="562805"/>
                    <a:chOff x="10412010" y="4446693"/>
                    <a:chExt cx="538894" cy="562805"/>
                  </a:xfrm>
                </p:grpSpPr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4B2A0207-2792-4A9D-8C79-4E1A6C04D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12010" y="4650627"/>
                      <a:ext cx="538894" cy="358871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1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1406762-00AF-4A3D-97C7-0376420EB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81457" y="4446693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AAD171F3-3B2B-4576-8A00-BD5F94841055}"/>
                      </a:ext>
                    </a:extLst>
                  </p:cNvPr>
                  <p:cNvGrpSpPr/>
                  <p:nvPr/>
                </p:nvGrpSpPr>
                <p:grpSpPr>
                  <a:xfrm>
                    <a:off x="9820973" y="4446693"/>
                    <a:ext cx="538894" cy="562805"/>
                    <a:chOff x="9820973" y="4446693"/>
                    <a:chExt cx="538894" cy="562805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0B17F965-AE73-4283-9261-DA1BCD3A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0973" y="4650628"/>
                      <a:ext cx="538894" cy="358870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latin typeface="Montserrat" panose="00000500000000000000" pitchFamily="2" charset="0"/>
                        </a:rPr>
                        <a:t>M</a:t>
                      </a:r>
                      <a:r>
                        <a:rPr lang="en-US" sz="1400" baseline="-25000">
                          <a:latin typeface="Montserrat" panose="00000500000000000000" pitchFamily="2" charset="0"/>
                        </a:rPr>
                        <a:t>0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p:txBody>
                </p: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7FFC0732-2782-4BF9-AFDA-0BA7C0CB3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067842" y="4446693"/>
                      <a:ext cx="0" cy="190845"/>
                    </a:xfrm>
                    <a:prstGeom prst="straightConnector1">
                      <a:avLst/>
                    </a:prstGeom>
                    <a:ln w="3175">
                      <a:solidFill>
                        <a:schemeClr val="tx2"/>
                      </a:solidFill>
                      <a:round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77D4A3E-642B-423A-8E48-CA5C1DAAD11D}"/>
                  </a:ext>
                </a:extLst>
              </p:cNvPr>
              <p:cNvGrpSpPr/>
              <p:nvPr/>
            </p:nvGrpSpPr>
            <p:grpSpPr>
              <a:xfrm>
                <a:off x="9023695" y="4334513"/>
                <a:ext cx="2158843" cy="1070741"/>
                <a:chOff x="9023695" y="4334513"/>
                <a:chExt cx="2158843" cy="1070741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0CCDC364-1E78-487B-8A83-72D8C44D2E4C}"/>
                    </a:ext>
                  </a:extLst>
                </p:cNvPr>
                <p:cNvGrpSpPr/>
                <p:nvPr/>
              </p:nvGrpSpPr>
              <p:grpSpPr>
                <a:xfrm>
                  <a:off x="9023695" y="4334513"/>
                  <a:ext cx="2158843" cy="899100"/>
                  <a:chOff x="9023695" y="4334513"/>
                  <a:chExt cx="2158843" cy="899100"/>
                </a:xfrm>
              </p:grpSpPr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5A085803-62AD-4FB5-AF8F-500DBE668A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0280268" y="4331344"/>
                    <a:ext cx="577309" cy="1227230"/>
                  </a:xfrm>
                  <a:prstGeom prst="bentConnector3">
                    <a:avLst>
                      <a:gd name="adj1" fmla="val 143558"/>
                    </a:avLst>
                  </a:prstGeom>
                  <a:ln w="15875" cap="flat">
                    <a:solidFill>
                      <a:srgbClr val="C00000"/>
                    </a:solidFill>
                    <a:headEnd type="triangle" w="med" len="sm"/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3C00328-2651-40A1-BB42-9813D03E2239}"/>
                      </a:ext>
                    </a:extLst>
                  </p:cNvPr>
                  <p:cNvSpPr txBox="1"/>
                  <p:nvPr/>
                </p:nvSpPr>
                <p:spPr>
                  <a:xfrm>
                    <a:off x="9023695" y="4334513"/>
                    <a:ext cx="670376" cy="4741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130000"/>
                      </a:lnSpc>
                      <a:defRPr sz="1400">
                        <a:latin typeface="Montserrat SemiBold" panose="00000700000000000000" pitchFamily="2" charset="0"/>
                      </a:defRPr>
                    </a:lvl1pPr>
                  </a:lstStyle>
                  <a:p>
                    <a:r>
                      <a:rPr lang="en-US" sz="1000">
                        <a:solidFill>
                          <a:srgbClr val="C00000"/>
                        </a:solidFill>
                      </a:rPr>
                      <a:t>Long </a:t>
                    </a:r>
                  </a:p>
                  <a:p>
                    <a:r>
                      <a:rPr lang="en-US" sz="1000">
                        <a:solidFill>
                          <a:srgbClr val="C00000"/>
                        </a:solidFill>
                      </a:rPr>
                      <a:t>latency</a:t>
                    </a: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39184B2-D972-4196-8608-CA8D203104DB}"/>
                    </a:ext>
                  </a:extLst>
                </p:cNvPr>
                <p:cNvGrpSpPr/>
                <p:nvPr/>
              </p:nvGrpSpPr>
              <p:grpSpPr>
                <a:xfrm>
                  <a:off x="9024831" y="4931150"/>
                  <a:ext cx="849192" cy="474104"/>
                  <a:chOff x="9024831" y="4931150"/>
                  <a:chExt cx="849192" cy="474104"/>
                </a:xfrm>
              </p:grpSpPr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901DE49F-79A5-4EA2-A5D4-FEA917AAA2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74023" y="4995334"/>
                    <a:ext cx="0" cy="252444"/>
                  </a:xfrm>
                  <a:prstGeom prst="straightConnector1">
                    <a:avLst/>
                  </a:prstGeom>
                  <a:ln w="12700">
                    <a:solidFill>
                      <a:srgbClr val="2196F3"/>
                    </a:solidFill>
                    <a:headEnd type="triangle" w="med" len="sm"/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7708B13-16BF-4BAA-A0A7-75D0D1F391B1}"/>
                      </a:ext>
                    </a:extLst>
                  </p:cNvPr>
                  <p:cNvSpPr txBox="1"/>
                  <p:nvPr/>
                </p:nvSpPr>
                <p:spPr>
                  <a:xfrm>
                    <a:off x="9024831" y="4931150"/>
                    <a:ext cx="670376" cy="4741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130000"/>
                      </a:lnSpc>
                      <a:defRPr sz="1400">
                        <a:latin typeface="Montserrat SemiBold" panose="00000700000000000000" pitchFamily="2" charset="0"/>
                      </a:defRPr>
                    </a:lvl1pPr>
                  </a:lstStyle>
                  <a:p>
                    <a:r>
                      <a:rPr lang="en-US" sz="1000">
                        <a:solidFill>
                          <a:srgbClr val="2196F3"/>
                        </a:solidFill>
                      </a:rPr>
                      <a:t>Short</a:t>
                    </a:r>
                  </a:p>
                  <a:p>
                    <a:r>
                      <a:rPr lang="en-US" sz="1000">
                        <a:solidFill>
                          <a:srgbClr val="2196F3"/>
                        </a:solidFill>
                      </a:rPr>
                      <a:t>latency</a:t>
                    </a:r>
                  </a:p>
                </p:txBody>
              </p:sp>
            </p:grp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DC1B47C-4148-47F5-A0AC-13514C0FBF4D}"/>
                </a:ext>
              </a:extLst>
            </p:cNvPr>
            <p:cNvSpPr txBox="1"/>
            <p:nvPr/>
          </p:nvSpPr>
          <p:spPr>
            <a:xfrm>
              <a:off x="4830482" y="5206850"/>
              <a:ext cx="777777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 SemiBold" panose="00000700000000000000" pitchFamily="2" charset="0"/>
                </a:defRPr>
              </a:lvl1pPr>
            </a:lstStyle>
            <a:p>
              <a:r>
                <a:rPr lang="en-US"/>
                <a:t>NUMA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77B0876-0BBB-4E05-BE10-3F42342F0346}"/>
              </a:ext>
            </a:extLst>
          </p:cNvPr>
          <p:cNvGrpSpPr/>
          <p:nvPr/>
        </p:nvGrpSpPr>
        <p:grpSpPr>
          <a:xfrm>
            <a:off x="6711611" y="2532988"/>
            <a:ext cx="5356559" cy="461665"/>
            <a:chOff x="6711611" y="2424879"/>
            <a:chExt cx="5356559" cy="46166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21F9557-C8E0-4664-A12B-B3D3BFABFC4B}"/>
                </a:ext>
              </a:extLst>
            </p:cNvPr>
            <p:cNvSpPr txBox="1"/>
            <p:nvPr/>
          </p:nvSpPr>
          <p:spPr>
            <a:xfrm>
              <a:off x="6892965" y="2424879"/>
              <a:ext cx="5175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If many remote node accesses, performance begins to break down.</a:t>
              </a:r>
            </a:p>
          </p:txBody>
        </p:sp>
        <p:pic>
          <p:nvPicPr>
            <p:cNvPr id="128" name="Graphic 127" descr="Information outline">
              <a:extLst>
                <a:ext uri="{FF2B5EF4-FFF2-40B4-BE49-F238E27FC236}">
                  <a16:creationId xmlns:a16="http://schemas.microsoft.com/office/drawing/2014/main" id="{0F418EAA-1E78-475D-B342-A0F3444D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11611" y="2475514"/>
              <a:ext cx="182880" cy="182880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8855DB-E982-4131-B359-CFA2546F4DE1}"/>
              </a:ext>
            </a:extLst>
          </p:cNvPr>
          <p:cNvGrpSpPr/>
          <p:nvPr/>
        </p:nvGrpSpPr>
        <p:grpSpPr>
          <a:xfrm>
            <a:off x="6711611" y="3078509"/>
            <a:ext cx="5356553" cy="276999"/>
            <a:chOff x="6711611" y="3045796"/>
            <a:chExt cx="5356553" cy="27699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889B90A-7976-487F-BEDA-5F3896BB12AB}"/>
                </a:ext>
              </a:extLst>
            </p:cNvPr>
            <p:cNvSpPr txBox="1"/>
            <p:nvPr/>
          </p:nvSpPr>
          <p:spPr>
            <a:xfrm>
              <a:off x="6892965" y="3045796"/>
              <a:ext cx="517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Synchronization</a:t>
              </a:r>
            </a:p>
          </p:txBody>
        </p:sp>
        <p:pic>
          <p:nvPicPr>
            <p:cNvPr id="129" name="Graphic 128" descr="Information outline">
              <a:extLst>
                <a:ext uri="{FF2B5EF4-FFF2-40B4-BE49-F238E27FC236}">
                  <a16:creationId xmlns:a16="http://schemas.microsoft.com/office/drawing/2014/main" id="{58DE97F4-346F-47AE-B451-CCFADCFA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11611" y="3092855"/>
              <a:ext cx="182880" cy="182880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BE89547-775C-4799-8732-6105AAA025CB}"/>
              </a:ext>
            </a:extLst>
          </p:cNvPr>
          <p:cNvGrpSpPr/>
          <p:nvPr/>
        </p:nvGrpSpPr>
        <p:grpSpPr>
          <a:xfrm>
            <a:off x="6711611" y="3439364"/>
            <a:ext cx="5356552" cy="276999"/>
            <a:chOff x="6711611" y="3389792"/>
            <a:chExt cx="5356552" cy="27699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DC954F-A00B-406B-BF63-47C56BB3DB99}"/>
                </a:ext>
              </a:extLst>
            </p:cNvPr>
            <p:cNvSpPr txBox="1"/>
            <p:nvPr/>
          </p:nvSpPr>
          <p:spPr>
            <a:xfrm>
              <a:off x="6892965" y="3389792"/>
              <a:ext cx="517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Memory Consistency</a:t>
              </a:r>
            </a:p>
          </p:txBody>
        </p:sp>
        <p:pic>
          <p:nvPicPr>
            <p:cNvPr id="130" name="Graphic 129" descr="Information outline">
              <a:extLst>
                <a:ext uri="{FF2B5EF4-FFF2-40B4-BE49-F238E27FC236}">
                  <a16:creationId xmlns:a16="http://schemas.microsoft.com/office/drawing/2014/main" id="{AF112E44-2B31-4B5F-B785-B7738A15A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11611" y="3436851"/>
              <a:ext cx="182880" cy="18288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D98D2B2-41E1-4217-BF4C-7C8BF08F3D32}"/>
              </a:ext>
            </a:extLst>
          </p:cNvPr>
          <p:cNvGrpSpPr/>
          <p:nvPr/>
        </p:nvGrpSpPr>
        <p:grpSpPr>
          <a:xfrm>
            <a:off x="6711611" y="3800218"/>
            <a:ext cx="5356550" cy="276999"/>
            <a:chOff x="6711611" y="3733788"/>
            <a:chExt cx="5356550" cy="27699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4A941C1-DEC6-4278-A5C9-00A91788D7EB}"/>
                </a:ext>
              </a:extLst>
            </p:cNvPr>
            <p:cNvSpPr txBox="1"/>
            <p:nvPr/>
          </p:nvSpPr>
          <p:spPr>
            <a:xfrm>
              <a:off x="6892965" y="3733788"/>
              <a:ext cx="51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sz="1200"/>
                <a:t>More complex hardware is needed.</a:t>
              </a:r>
            </a:p>
          </p:txBody>
        </p:sp>
        <p:pic>
          <p:nvPicPr>
            <p:cNvPr id="131" name="Graphic 130" descr="Information outline">
              <a:extLst>
                <a:ext uri="{FF2B5EF4-FFF2-40B4-BE49-F238E27FC236}">
                  <a16:creationId xmlns:a16="http://schemas.microsoft.com/office/drawing/2014/main" id="{B911B05E-A936-44A5-A5CF-C6D32006F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11611" y="3780847"/>
              <a:ext cx="182880" cy="18288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FCA29FE-7983-47C0-A1E8-D09705CEFF46}"/>
              </a:ext>
            </a:extLst>
          </p:cNvPr>
          <p:cNvGrpSpPr/>
          <p:nvPr/>
        </p:nvGrpSpPr>
        <p:grpSpPr>
          <a:xfrm>
            <a:off x="7267262" y="4857373"/>
            <a:ext cx="1037591" cy="753813"/>
            <a:chOff x="6661684" y="4510856"/>
            <a:chExt cx="1037591" cy="75381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C599A4-D5F4-43CA-A681-361F6C42C870}"/>
                </a:ext>
              </a:extLst>
            </p:cNvPr>
            <p:cNvSpPr txBox="1"/>
            <p:nvPr/>
          </p:nvSpPr>
          <p:spPr>
            <a:xfrm>
              <a:off x="6661684" y="5010753"/>
              <a:ext cx="1037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/>
                <a:t>Data mining</a:t>
              </a: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D23E890B-5345-49F4-B4E9-4F06848A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46084" y="4510856"/>
              <a:ext cx="457200" cy="457200"/>
            </a:xfrm>
            <a:prstGeom prst="rect">
              <a:avLst/>
            </a:prstGeom>
          </p:spPr>
        </p:pic>
      </p:grpSp>
      <p:pic>
        <p:nvPicPr>
          <p:cNvPr id="141" name="Picture 140" descr="Logo&#10;&#10;Description automatically generated">
            <a:extLst>
              <a:ext uri="{FF2B5EF4-FFF2-40B4-BE49-F238E27FC236}">
                <a16:creationId xmlns:a16="http://schemas.microsoft.com/office/drawing/2014/main" id="{39D99A49-D638-423C-8DCC-F5D096F67FE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87" y="5867097"/>
            <a:ext cx="1354731" cy="439572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AF77EFE-D4DD-41A2-9D76-49C40FD963B5}"/>
              </a:ext>
            </a:extLst>
          </p:cNvPr>
          <p:cNvGrpSpPr/>
          <p:nvPr/>
        </p:nvGrpSpPr>
        <p:grpSpPr>
          <a:xfrm>
            <a:off x="8662465" y="4832678"/>
            <a:ext cx="1037591" cy="753813"/>
            <a:chOff x="7995368" y="4510856"/>
            <a:chExt cx="1037591" cy="753813"/>
          </a:xfrm>
        </p:grpSpPr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787A647D-C6BA-4FE6-A676-C0F56D5A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9245" y="4510856"/>
              <a:ext cx="457200" cy="457200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EBBF6D-D0A0-4E04-82DA-2E1F899009B0}"/>
                </a:ext>
              </a:extLst>
            </p:cNvPr>
            <p:cNvSpPr txBox="1"/>
            <p:nvPr/>
          </p:nvSpPr>
          <p:spPr>
            <a:xfrm>
              <a:off x="7995368" y="5010753"/>
              <a:ext cx="10375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/>
                <a:t>Database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1A5A442-E18E-4E52-A01A-E659FD5C797C}"/>
              </a:ext>
            </a:extLst>
          </p:cNvPr>
          <p:cNvGrpSpPr/>
          <p:nvPr/>
        </p:nvGrpSpPr>
        <p:grpSpPr>
          <a:xfrm>
            <a:off x="9897761" y="4832678"/>
            <a:ext cx="1293335" cy="753813"/>
            <a:chOff x="9281225" y="4510856"/>
            <a:chExt cx="1293335" cy="753813"/>
          </a:xfrm>
        </p:grpSpPr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256878B-4B69-4E3F-A98B-214BE63DD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703103" y="4510856"/>
              <a:ext cx="457200" cy="4572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6DD0D97-49D7-441A-BB47-275F748F827D}"/>
                </a:ext>
              </a:extLst>
            </p:cNvPr>
            <p:cNvSpPr txBox="1"/>
            <p:nvPr/>
          </p:nvSpPr>
          <p:spPr>
            <a:xfrm>
              <a:off x="9281225" y="5010753"/>
              <a:ext cx="12933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/>
                <a:t>Virtual machine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B8565B0D-7B55-421F-8D17-1C18757BB658}"/>
              </a:ext>
            </a:extLst>
          </p:cNvPr>
          <p:cNvSpPr txBox="1"/>
          <p:nvPr/>
        </p:nvSpPr>
        <p:spPr>
          <a:xfrm>
            <a:off x="9287964" y="5773675"/>
            <a:ext cx="1651414" cy="52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 sz="2400" b="1">
                <a:solidFill>
                  <a:srgbClr val="6B8199"/>
                </a:solidFill>
                <a:latin typeface="Montserrat" panose="00000500000000000000" pitchFamily="2" charset="0"/>
              </a:rPr>
              <a:t>Pthreads</a:t>
            </a:r>
          </a:p>
        </p:txBody>
      </p:sp>
    </p:spTree>
    <p:extLst>
      <p:ext uri="{BB962C8B-B14F-4D97-AF65-F5344CB8AC3E}">
        <p14:creationId xmlns:p14="http://schemas.microsoft.com/office/powerpoint/2010/main" val="175240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9" grpId="0"/>
      <p:bldP spid="115" grpId="0"/>
      <p:bldP spid="117" grpId="0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F90EC6-1049-4C6A-9943-CD076566CC92}"/>
              </a:ext>
            </a:extLst>
          </p:cNvPr>
          <p:cNvSpPr txBox="1"/>
          <p:nvPr/>
        </p:nvSpPr>
        <p:spPr>
          <a:xfrm>
            <a:off x="0" y="133137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ontserrat" panose="00000500000000000000" pitchFamily="2" charset="0"/>
                <a:ea typeface="Roboto Black" panose="02000000000000000000" pitchFamily="2" charset="0"/>
              </a:rPr>
              <a:t>Example</a:t>
            </a:r>
            <a:endParaRPr lang="en-US" sz="2800" dirty="0">
              <a:latin typeface="Montserrat" panose="00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73F47-1C44-43D0-86B2-FA3C94B0D2EE}"/>
              </a:ext>
            </a:extLst>
          </p:cNvPr>
          <p:cNvSpPr txBox="1"/>
          <p:nvPr/>
        </p:nvSpPr>
        <p:spPr>
          <a:xfrm>
            <a:off x="292516" y="986882"/>
            <a:ext cx="1699504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AMD64 Opteron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8FC9C-5F6D-48F8-80BF-75476044B293}"/>
              </a:ext>
            </a:extLst>
          </p:cNvPr>
          <p:cNvSpPr/>
          <p:nvPr/>
        </p:nvSpPr>
        <p:spPr>
          <a:xfrm>
            <a:off x="-133350" y="133137"/>
            <a:ext cx="3419475" cy="538123"/>
          </a:xfrm>
          <a:prstGeom prst="rect">
            <a:avLst/>
          </a:prstGeom>
          <a:noFill/>
          <a:ln>
            <a:gradFill>
              <a:gsLst>
                <a:gs pos="0">
                  <a:srgbClr val="1E88E5"/>
                </a:gs>
                <a:gs pos="100000">
                  <a:srgbClr val="0D47A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1D89EE-C179-4EF4-83D4-30EF7A69743F}"/>
              </a:ext>
            </a:extLst>
          </p:cNvPr>
          <p:cNvCxnSpPr>
            <a:cxnSpLocks/>
          </p:cNvCxnSpPr>
          <p:nvPr/>
        </p:nvCxnSpPr>
        <p:spPr>
          <a:xfrm>
            <a:off x="6477000" y="-50800"/>
            <a:ext cx="0" cy="69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634D617-9801-47E2-9506-6766D58E7EC6}"/>
              </a:ext>
            </a:extLst>
          </p:cNvPr>
          <p:cNvSpPr txBox="1"/>
          <p:nvPr/>
        </p:nvSpPr>
        <p:spPr>
          <a:xfrm>
            <a:off x="6713138" y="986882"/>
            <a:ext cx="2550698" cy="34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400"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Compare to Intel chip-set</a:t>
            </a:r>
          </a:p>
        </p:txBody>
      </p:sp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F36F02A-9396-4B52-98A4-300967F40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64" y="1635610"/>
            <a:ext cx="3541810" cy="1981200"/>
          </a:xfrm>
          <a:prstGeom prst="rect">
            <a:avLst/>
          </a:prstGeom>
        </p:spPr>
      </p:pic>
      <p:pic>
        <p:nvPicPr>
          <p:cNvPr id="24" name="Picture 2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96D6F38-7DBF-48B9-9DAB-14F8B9D516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93" y="2014474"/>
            <a:ext cx="1679331" cy="139944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DB61FB0D-19D0-468D-B4EE-4BD4B89456B7}"/>
              </a:ext>
            </a:extLst>
          </p:cNvPr>
          <p:cNvSpPr txBox="1"/>
          <p:nvPr/>
        </p:nvSpPr>
        <p:spPr>
          <a:xfrm>
            <a:off x="292516" y="3828109"/>
            <a:ext cx="5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Processors are connected with high- speed </a:t>
            </a:r>
            <a:r>
              <a:rPr lang="en-US" b="1">
                <a:solidFill>
                  <a:srgbClr val="1E88E5"/>
                </a:solidFill>
              </a:rPr>
              <a:t>HyperTransport</a:t>
            </a:r>
            <a:r>
              <a:rPr lang="en-US"/>
              <a:t>.</a:t>
            </a:r>
            <a:endParaRPr lang="en-US" b="1">
              <a:solidFill>
                <a:srgbClr val="1E88E5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5DF5C00-8F52-4D49-97EB-D00B5A44CB09}"/>
              </a:ext>
            </a:extLst>
          </p:cNvPr>
          <p:cNvSpPr txBox="1"/>
          <p:nvPr/>
        </p:nvSpPr>
        <p:spPr>
          <a:xfrm>
            <a:off x="292516" y="4206446"/>
            <a:ext cx="594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The </a:t>
            </a:r>
            <a:r>
              <a:rPr lang="en-US" b="1"/>
              <a:t>Opteron</a:t>
            </a:r>
            <a:r>
              <a:rPr lang="en-US"/>
              <a:t> CPU directly supports up to an 8-way configuration.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420D14-5E34-446A-8990-A35427440A3D}"/>
              </a:ext>
            </a:extLst>
          </p:cNvPr>
          <p:cNvSpPr txBox="1"/>
          <p:nvPr/>
        </p:nvSpPr>
        <p:spPr>
          <a:xfrm>
            <a:off x="292516" y="4584783"/>
            <a:ext cx="590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As of 2011, CC-NUMA systems are multiprocessor systems based on the AMD Opteron processor.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6C37D02-F942-40F0-B1D2-03213B9E5D28}"/>
              </a:ext>
            </a:extLst>
          </p:cNvPr>
          <p:cNvGrpSpPr/>
          <p:nvPr/>
        </p:nvGrpSpPr>
        <p:grpSpPr>
          <a:xfrm>
            <a:off x="6858239" y="1404777"/>
            <a:ext cx="4571761" cy="461665"/>
            <a:chOff x="6858239" y="1404777"/>
            <a:chExt cx="4571761" cy="4616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83884E8-823A-4D3C-BC99-CFB150D4592B}"/>
                </a:ext>
              </a:extLst>
            </p:cNvPr>
            <p:cNvSpPr txBox="1"/>
            <p:nvPr/>
          </p:nvSpPr>
          <p:spPr>
            <a:xfrm>
              <a:off x="7123417" y="1404777"/>
              <a:ext cx="4306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/>
                <a:t>The </a:t>
              </a:r>
              <a:r>
                <a:rPr lang="en-US" b="1"/>
                <a:t>Opteron</a:t>
              </a:r>
              <a:r>
                <a:rPr lang="en-US"/>
                <a:t> architecture has demonstrated better multi-processor scaling than the </a:t>
              </a:r>
              <a:r>
                <a:rPr lang="en-US" b="1"/>
                <a:t>Intel Xeon.</a:t>
              </a:r>
            </a:p>
          </p:txBody>
        </p:sp>
        <p:pic>
          <p:nvPicPr>
            <p:cNvPr id="75" name="Graphic 74" descr="Lights On outline">
              <a:extLst>
                <a:ext uri="{FF2B5EF4-FFF2-40B4-BE49-F238E27FC236}">
                  <a16:creationId xmlns:a16="http://schemas.microsoft.com/office/drawing/2014/main" id="{1F746B40-8688-4D33-AD60-84115028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239" y="1443604"/>
              <a:ext cx="265178" cy="265178"/>
            </a:xfrm>
            <a:prstGeom prst="rect">
              <a:avLst/>
            </a:prstGeom>
          </p:spPr>
        </p:pic>
      </p:grpSp>
      <p:pic>
        <p:nvPicPr>
          <p:cNvPr id="77" name="Picture 76" descr="A picture containing text, green, cellphone&#10;&#10;Description automatically generated">
            <a:extLst>
              <a:ext uri="{FF2B5EF4-FFF2-40B4-BE49-F238E27FC236}">
                <a16:creationId xmlns:a16="http://schemas.microsoft.com/office/drawing/2014/main" id="{12BAD5C7-19AE-4B26-BE89-E9D875B041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79" y="1866442"/>
            <a:ext cx="1695506" cy="1695506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EC0F9F-6D9B-49EB-90B2-D9E804B7DDA7}"/>
              </a:ext>
            </a:extLst>
          </p:cNvPr>
          <p:cNvGrpSpPr/>
          <p:nvPr/>
        </p:nvGrpSpPr>
        <p:grpSpPr>
          <a:xfrm>
            <a:off x="6858239" y="3828109"/>
            <a:ext cx="4571758" cy="646331"/>
            <a:chOff x="6858239" y="3828109"/>
            <a:chExt cx="4571758" cy="64633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B55744F-FD09-43D2-97FA-32C1518E8965}"/>
                </a:ext>
              </a:extLst>
            </p:cNvPr>
            <p:cNvSpPr txBox="1"/>
            <p:nvPr/>
          </p:nvSpPr>
          <p:spPr>
            <a:xfrm>
              <a:off x="7123417" y="3828109"/>
              <a:ext cx="4306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/>
                <a:t>Intel migrated to a memory architecture similar to the Opteron's for </a:t>
              </a:r>
              <a:r>
                <a:rPr lang="en-US" b="1"/>
                <a:t>Intel Core i7</a:t>
              </a:r>
              <a:r>
                <a:rPr lang="en-US"/>
                <a:t> family of processors and their Xeon derivatives.</a:t>
              </a:r>
            </a:p>
          </p:txBody>
        </p:sp>
        <p:pic>
          <p:nvPicPr>
            <p:cNvPr id="114" name="Graphic 113" descr="Chemicals outline">
              <a:extLst>
                <a:ext uri="{FF2B5EF4-FFF2-40B4-BE49-F238E27FC236}">
                  <a16:creationId xmlns:a16="http://schemas.microsoft.com/office/drawing/2014/main" id="{0459BE26-567C-42D0-93D1-A5941D43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58239" y="3865345"/>
              <a:ext cx="265176" cy="265176"/>
            </a:xfrm>
            <a:prstGeom prst="rect">
              <a:avLst/>
            </a:prstGeom>
          </p:spPr>
        </p:pic>
      </p:grpSp>
      <p:pic>
        <p:nvPicPr>
          <p:cNvPr id="126" name="Picture 1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14A0DB-236D-4528-9D69-52830042B4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77" y="4843304"/>
            <a:ext cx="1138699" cy="1140773"/>
          </a:xfrm>
          <a:prstGeom prst="rect">
            <a:avLst/>
          </a:prstGeom>
        </p:spPr>
      </p:pic>
      <p:pic>
        <p:nvPicPr>
          <p:cNvPr id="135" name="Picture 1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6CCB33-1305-4B41-9129-2160AB61A1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58" y="484107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9" grpId="0"/>
      <p:bldP spid="132" grpId="0"/>
      <p:bldP spid="134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24870" y="228659"/>
            <a:ext cx="2708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SemiBold" panose="000007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References</a:t>
            </a:r>
            <a:endParaRPr lang="en-US" sz="3200" dirty="0">
              <a:latin typeface="Montserrat SemiBold" panose="000007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3" name="Shape 2587">
            <a:extLst>
              <a:ext uri="{FF2B5EF4-FFF2-40B4-BE49-F238E27FC236}">
                <a16:creationId xmlns:a16="http://schemas.microsoft.com/office/drawing/2014/main" id="{B9393EDA-AED6-4029-ACBC-C397E4DCC5E8}"/>
              </a:ext>
            </a:extLst>
          </p:cNvPr>
          <p:cNvSpPr/>
          <p:nvPr/>
        </p:nvSpPr>
        <p:spPr>
          <a:xfrm>
            <a:off x="10401153" y="4342480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EE249652-013D-4FED-8946-80F3C67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893" y="1806969"/>
            <a:ext cx="735226" cy="735226"/>
          </a:xfrm>
          <a:prstGeom prst="rect">
            <a:avLst/>
          </a:prstGeom>
        </p:spPr>
      </p:pic>
      <p:pic>
        <p:nvPicPr>
          <p:cNvPr id="28" name="Graphic 27" descr="Hierarchy outline">
            <a:extLst>
              <a:ext uri="{FF2B5EF4-FFF2-40B4-BE49-F238E27FC236}">
                <a16:creationId xmlns:a16="http://schemas.microsoft.com/office/drawing/2014/main" id="{BB4F8297-B4AB-4278-BEF9-E60387E9B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8216" y="4237499"/>
            <a:ext cx="795281" cy="79528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ED1566-210A-46FF-9E2A-8D2B9F0BF210}"/>
              </a:ext>
            </a:extLst>
          </p:cNvPr>
          <p:cNvGrpSpPr/>
          <p:nvPr/>
        </p:nvGrpSpPr>
        <p:grpSpPr>
          <a:xfrm>
            <a:off x="3503657" y="3160480"/>
            <a:ext cx="8353816" cy="4139809"/>
            <a:chOff x="-137875" y="469085"/>
            <a:chExt cx="11232706" cy="5566469"/>
          </a:xfrm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D386D8B3-0C82-4DDB-8F72-87F6556903DE}"/>
                </a:ext>
              </a:extLst>
            </p:cNvPr>
            <p:cNvSpPr>
              <a:spLocks/>
            </p:cNvSpPr>
            <p:nvPr/>
          </p:nvSpPr>
          <p:spPr bwMode="auto">
            <a:xfrm rot="21321496">
              <a:off x="-137875" y="2451940"/>
              <a:ext cx="9794527" cy="3583614"/>
            </a:xfrm>
            <a:custGeom>
              <a:avLst/>
              <a:gdLst>
                <a:gd name="T0" fmla="*/ 0 w 2828"/>
                <a:gd name="T1" fmla="*/ 856 h 1032"/>
                <a:gd name="T2" fmla="*/ 660 w 2828"/>
                <a:gd name="T3" fmla="*/ 540 h 1032"/>
                <a:gd name="T4" fmla="*/ 1232 w 2828"/>
                <a:gd name="T5" fmla="*/ 720 h 1032"/>
                <a:gd name="T6" fmla="*/ 1772 w 2828"/>
                <a:gd name="T7" fmla="*/ 320 h 1032"/>
                <a:gd name="T8" fmla="*/ 2315 w 2828"/>
                <a:gd name="T9" fmla="*/ 479 h 1032"/>
                <a:gd name="T10" fmla="*/ 2828 w 2828"/>
                <a:gd name="T11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8" h="1032">
                  <a:moveTo>
                    <a:pt x="0" y="856"/>
                  </a:moveTo>
                  <a:cubicBezTo>
                    <a:pt x="420" y="1032"/>
                    <a:pt x="464" y="536"/>
                    <a:pt x="660" y="540"/>
                  </a:cubicBezTo>
                  <a:cubicBezTo>
                    <a:pt x="856" y="544"/>
                    <a:pt x="976" y="736"/>
                    <a:pt x="1232" y="720"/>
                  </a:cubicBezTo>
                  <a:cubicBezTo>
                    <a:pt x="1488" y="704"/>
                    <a:pt x="1508" y="352"/>
                    <a:pt x="1772" y="320"/>
                  </a:cubicBezTo>
                  <a:cubicBezTo>
                    <a:pt x="2036" y="288"/>
                    <a:pt x="2063" y="491"/>
                    <a:pt x="2315" y="479"/>
                  </a:cubicBezTo>
                  <a:cubicBezTo>
                    <a:pt x="2567" y="467"/>
                    <a:pt x="2572" y="84"/>
                    <a:pt x="2828" y="0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1BBDDE-E76E-4F2B-A282-EDF7B34649B0}"/>
                </a:ext>
              </a:extLst>
            </p:cNvPr>
            <p:cNvGrpSpPr/>
            <p:nvPr/>
          </p:nvGrpSpPr>
          <p:grpSpPr>
            <a:xfrm>
              <a:off x="1634498" y="3976510"/>
              <a:ext cx="995966" cy="993236"/>
              <a:chOff x="1634498" y="3976510"/>
              <a:chExt cx="995966" cy="993236"/>
            </a:xfrm>
          </p:grpSpPr>
          <p:sp>
            <p:nvSpPr>
              <p:cNvPr id="59" name="Oval 19">
                <a:extLst>
                  <a:ext uri="{FF2B5EF4-FFF2-40B4-BE49-F238E27FC236}">
                    <a16:creationId xmlns:a16="http://schemas.microsoft.com/office/drawing/2014/main" id="{B248CACF-2737-4584-8547-58BBFB37B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98" y="3976510"/>
                <a:ext cx="995966" cy="993236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0" name="Shape 2778">
                <a:extLst>
                  <a:ext uri="{FF2B5EF4-FFF2-40B4-BE49-F238E27FC236}">
                    <a16:creationId xmlns:a16="http://schemas.microsoft.com/office/drawing/2014/main" id="{C4845DB4-7A35-4ECE-B67F-1C92309445E5}"/>
                  </a:ext>
                </a:extLst>
              </p:cNvPr>
              <p:cNvSpPr/>
              <p:nvPr/>
            </p:nvSpPr>
            <p:spPr>
              <a:xfrm>
                <a:off x="1992818" y="4333464"/>
                <a:ext cx="279328" cy="27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6DE8FB-BDD1-487B-8079-944BA122EB1E}"/>
                </a:ext>
              </a:extLst>
            </p:cNvPr>
            <p:cNvGrpSpPr/>
            <p:nvPr/>
          </p:nvGrpSpPr>
          <p:grpSpPr>
            <a:xfrm>
              <a:off x="3659326" y="4529927"/>
              <a:ext cx="995966" cy="993236"/>
              <a:chOff x="3659326" y="4529927"/>
              <a:chExt cx="995966" cy="993236"/>
            </a:xfrm>
          </p:grpSpPr>
          <p:sp>
            <p:nvSpPr>
              <p:cNvPr id="57" name="Oval 19">
                <a:extLst>
                  <a:ext uri="{FF2B5EF4-FFF2-40B4-BE49-F238E27FC236}">
                    <a16:creationId xmlns:a16="http://schemas.microsoft.com/office/drawing/2014/main" id="{0A776ECB-CE5D-4CC2-BC9E-A94EC757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326" y="4529927"/>
                <a:ext cx="995966" cy="993236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Shape 2774">
                <a:extLst>
                  <a:ext uri="{FF2B5EF4-FFF2-40B4-BE49-F238E27FC236}">
                    <a16:creationId xmlns:a16="http://schemas.microsoft.com/office/drawing/2014/main" id="{55F8D39F-3749-4B32-A65A-30918187D55F}"/>
                  </a:ext>
                </a:extLst>
              </p:cNvPr>
              <p:cNvSpPr/>
              <p:nvPr/>
            </p:nvSpPr>
            <p:spPr>
              <a:xfrm>
                <a:off x="4031500" y="4888837"/>
                <a:ext cx="279328" cy="27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3B7D05-C929-4D65-B9E5-25CDA43BFF96}"/>
                </a:ext>
              </a:extLst>
            </p:cNvPr>
            <p:cNvGrpSpPr/>
            <p:nvPr/>
          </p:nvGrpSpPr>
          <p:grpSpPr>
            <a:xfrm>
              <a:off x="5458618" y="2900409"/>
              <a:ext cx="995966" cy="993236"/>
              <a:chOff x="5458618" y="2900409"/>
              <a:chExt cx="995966" cy="99323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F35DDB7-CC2E-48BD-A7B7-1B969AC29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8618" y="2900409"/>
                <a:ext cx="995966" cy="993236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46" name="Shape 2748">
                <a:extLst>
                  <a:ext uri="{FF2B5EF4-FFF2-40B4-BE49-F238E27FC236}">
                    <a16:creationId xmlns:a16="http://schemas.microsoft.com/office/drawing/2014/main" id="{93BC797F-88BB-4E7D-B904-0E7F53570C99}"/>
                  </a:ext>
                </a:extLst>
              </p:cNvPr>
              <p:cNvSpPr/>
              <p:nvPr/>
            </p:nvSpPr>
            <p:spPr>
              <a:xfrm>
                <a:off x="5824843" y="3232556"/>
                <a:ext cx="279328" cy="27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4699C3-3C69-4E24-8638-F939BFF2F918}"/>
                </a:ext>
              </a:extLst>
            </p:cNvPr>
            <p:cNvGrpSpPr/>
            <p:nvPr/>
          </p:nvGrpSpPr>
          <p:grpSpPr>
            <a:xfrm>
              <a:off x="7499597" y="3372715"/>
              <a:ext cx="995966" cy="993236"/>
              <a:chOff x="7499597" y="3372715"/>
              <a:chExt cx="995966" cy="993236"/>
            </a:xfrm>
          </p:grpSpPr>
          <p:sp>
            <p:nvSpPr>
              <p:cNvPr id="40" name="Oval 19">
                <a:extLst>
                  <a:ext uri="{FF2B5EF4-FFF2-40B4-BE49-F238E27FC236}">
                    <a16:creationId xmlns:a16="http://schemas.microsoft.com/office/drawing/2014/main" id="{CD2B450A-A8D3-43F5-810D-5B4F29BCF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9597" y="3372715"/>
                <a:ext cx="995966" cy="993236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41" name="Shape 2784">
                <a:extLst>
                  <a:ext uri="{FF2B5EF4-FFF2-40B4-BE49-F238E27FC236}">
                    <a16:creationId xmlns:a16="http://schemas.microsoft.com/office/drawing/2014/main" id="{CC0414E8-C360-4BB6-9FA4-569618B608DF}"/>
                  </a:ext>
                </a:extLst>
              </p:cNvPr>
              <p:cNvSpPr/>
              <p:nvPr/>
            </p:nvSpPr>
            <p:spPr>
              <a:xfrm>
                <a:off x="7857915" y="3729668"/>
                <a:ext cx="279328" cy="27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9" name="Shape 2587">
              <a:extLst>
                <a:ext uri="{FF2B5EF4-FFF2-40B4-BE49-F238E27FC236}">
                  <a16:creationId xmlns:a16="http://schemas.microsoft.com/office/drawing/2014/main" id="{76669A90-C780-4F11-8CC0-16A5562B44D0}"/>
                </a:ext>
              </a:extLst>
            </p:cNvPr>
            <p:cNvSpPr/>
            <p:nvPr/>
          </p:nvSpPr>
          <p:spPr>
            <a:xfrm>
              <a:off x="9505490" y="469085"/>
              <a:ext cx="1589341" cy="158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81C08F-8B7C-4261-AF70-AA7FB26A0982}"/>
              </a:ext>
            </a:extLst>
          </p:cNvPr>
          <p:cNvGrpSpPr/>
          <p:nvPr/>
        </p:nvGrpSpPr>
        <p:grpSpPr>
          <a:xfrm>
            <a:off x="1010310" y="1297039"/>
            <a:ext cx="5495735" cy="346762"/>
            <a:chOff x="817640" y="1160119"/>
            <a:chExt cx="5495735" cy="346762"/>
          </a:xfrm>
        </p:grpSpPr>
        <p:sp>
          <p:nvSpPr>
            <p:cNvPr id="45" name="TextBox 44"/>
            <p:cNvSpPr txBox="1"/>
            <p:nvPr/>
          </p:nvSpPr>
          <p:spPr>
            <a:xfrm>
              <a:off x="1218711" y="1160119"/>
              <a:ext cx="5094664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 Science 246 slides, </a:t>
              </a:r>
              <a:r>
                <a:rPr lang="en-US" sz="1400">
                  <a:latin typeface="Montserrat" panose="00000500000000000000" pitchFamily="2" charset="0"/>
                </a:rPr>
                <a:t>Prof. David Brooks (2010)</a:t>
              </a:r>
              <a:endParaRPr lang="en-US" sz="140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AA1B4F-9C50-41F9-B127-B11A26985ACC}"/>
                </a:ext>
              </a:extLst>
            </p:cNvPr>
            <p:cNvSpPr txBox="1"/>
            <p:nvPr/>
          </p:nvSpPr>
          <p:spPr>
            <a:xfrm>
              <a:off x="817640" y="1160119"/>
              <a:ext cx="402674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[2]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F96AEF-4FC9-4109-B695-1696479CF537}"/>
              </a:ext>
            </a:extLst>
          </p:cNvPr>
          <p:cNvGrpSpPr/>
          <p:nvPr/>
        </p:nvGrpSpPr>
        <p:grpSpPr>
          <a:xfrm>
            <a:off x="1011111" y="1684384"/>
            <a:ext cx="4594047" cy="346762"/>
            <a:chOff x="818441" y="1543230"/>
            <a:chExt cx="4594047" cy="3467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D84DDD-7677-45A6-BD86-104CD67C0EF6}"/>
                </a:ext>
              </a:extLst>
            </p:cNvPr>
            <p:cNvSpPr txBox="1"/>
            <p:nvPr/>
          </p:nvSpPr>
          <p:spPr>
            <a:xfrm>
              <a:off x="1218711" y="1543230"/>
              <a:ext cx="4193777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Non-uniform memory access - wikipedia.org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FA9E0-2C37-4038-8978-DCF93A3FC335}"/>
                </a:ext>
              </a:extLst>
            </p:cNvPr>
            <p:cNvSpPr txBox="1"/>
            <p:nvPr/>
          </p:nvSpPr>
          <p:spPr>
            <a:xfrm>
              <a:off x="818441" y="1543230"/>
              <a:ext cx="401072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[3]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CCCD7-7F87-45A6-9453-B95B25285C34}"/>
              </a:ext>
            </a:extLst>
          </p:cNvPr>
          <p:cNvGrpSpPr/>
          <p:nvPr/>
        </p:nvGrpSpPr>
        <p:grpSpPr>
          <a:xfrm>
            <a:off x="1002295" y="2071729"/>
            <a:ext cx="6874317" cy="346762"/>
            <a:chOff x="809625" y="1919468"/>
            <a:chExt cx="6874317" cy="3467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CE7E80-B6F9-4092-B567-CEE874160F9E}"/>
                </a:ext>
              </a:extLst>
            </p:cNvPr>
            <p:cNvSpPr txBox="1"/>
            <p:nvPr/>
          </p:nvSpPr>
          <p:spPr>
            <a:xfrm>
              <a:off x="1218711" y="1919468"/>
              <a:ext cx="6465231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Non-uniform memory access, Bruce Jacon (2008) - sciencedirect.com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13545E-B405-4CD4-9218-6BBC201A8034}"/>
                </a:ext>
              </a:extLst>
            </p:cNvPr>
            <p:cNvSpPr txBox="1"/>
            <p:nvPr/>
          </p:nvSpPr>
          <p:spPr>
            <a:xfrm>
              <a:off x="809625" y="1919468"/>
              <a:ext cx="418704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[4]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6B5B52-2DEF-4307-AF2E-9B26A5230CB5}"/>
              </a:ext>
            </a:extLst>
          </p:cNvPr>
          <p:cNvGrpSpPr/>
          <p:nvPr/>
        </p:nvGrpSpPr>
        <p:grpSpPr>
          <a:xfrm>
            <a:off x="1011111" y="2459074"/>
            <a:ext cx="6612227" cy="346762"/>
            <a:chOff x="818441" y="2291278"/>
            <a:chExt cx="6612227" cy="3467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2A1275-3B3A-40F8-AEE1-38DF0DFCD487}"/>
                </a:ext>
              </a:extLst>
            </p:cNvPr>
            <p:cNvSpPr txBox="1"/>
            <p:nvPr/>
          </p:nvSpPr>
          <p:spPr>
            <a:xfrm>
              <a:off x="1218711" y="2291278"/>
              <a:ext cx="6211957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Shared memory vs. Distributed memory (2016) - stackoverflow.com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5F42FC-E765-466D-9E81-ED947E0C9D8C}"/>
                </a:ext>
              </a:extLst>
            </p:cNvPr>
            <p:cNvSpPr txBox="1"/>
            <p:nvPr/>
          </p:nvSpPr>
          <p:spPr>
            <a:xfrm>
              <a:off x="818441" y="2291278"/>
              <a:ext cx="401072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[5]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8F850F-DDF4-4E68-BAD8-317E57C20423}"/>
              </a:ext>
            </a:extLst>
          </p:cNvPr>
          <p:cNvGrpSpPr/>
          <p:nvPr/>
        </p:nvGrpSpPr>
        <p:grpSpPr>
          <a:xfrm>
            <a:off x="1007104" y="2846419"/>
            <a:ext cx="6053580" cy="346762"/>
            <a:chOff x="814434" y="2699128"/>
            <a:chExt cx="6053580" cy="3467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89CC69-25FF-48D6-A693-2A4E91BC0FF5}"/>
                </a:ext>
              </a:extLst>
            </p:cNvPr>
            <p:cNvSpPr txBox="1"/>
            <p:nvPr/>
          </p:nvSpPr>
          <p:spPr>
            <a:xfrm>
              <a:off x="1218711" y="2699128"/>
              <a:ext cx="5649303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</a:rPr>
                <a:t>Difference between UMA &amp; NUMA (2019) - geeksforgeeks.org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93C1E3-2458-4738-B391-EBCE264C56B7}"/>
                </a:ext>
              </a:extLst>
            </p:cNvPr>
            <p:cNvSpPr txBox="1"/>
            <p:nvPr/>
          </p:nvSpPr>
          <p:spPr>
            <a:xfrm>
              <a:off x="814434" y="2699128"/>
              <a:ext cx="409086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[6]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D964F7-9C73-42EA-8976-62E6148C90D3}"/>
              </a:ext>
            </a:extLst>
          </p:cNvPr>
          <p:cNvGrpSpPr/>
          <p:nvPr/>
        </p:nvGrpSpPr>
        <p:grpSpPr>
          <a:xfrm>
            <a:off x="1029546" y="909694"/>
            <a:ext cx="6556923" cy="346762"/>
            <a:chOff x="836876" y="802621"/>
            <a:chExt cx="6556923" cy="3467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2775D6-CEA0-429B-B3DE-4A8FEFAA0169}"/>
                </a:ext>
              </a:extLst>
            </p:cNvPr>
            <p:cNvSpPr txBox="1"/>
            <p:nvPr/>
          </p:nvSpPr>
          <p:spPr>
            <a:xfrm>
              <a:off x="836876" y="802621"/>
              <a:ext cx="364202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[1]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D68F097-B5B3-4FF9-8557-04D27F95F736}"/>
                </a:ext>
              </a:extLst>
            </p:cNvPr>
            <p:cNvSpPr txBox="1"/>
            <p:nvPr/>
          </p:nvSpPr>
          <p:spPr>
            <a:xfrm>
              <a:off x="1218711" y="802621"/>
              <a:ext cx="6175088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Modern Operating System ebook, Tanenbaum 4</a:t>
              </a:r>
              <a:r>
                <a:rPr lang="en-US" sz="1400" baseline="300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</a:t>
              </a: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edition, Chap 8.1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A55BE7-1BC1-4578-B432-6B10B00D6D66}"/>
              </a:ext>
            </a:extLst>
          </p:cNvPr>
          <p:cNvGrpSpPr/>
          <p:nvPr/>
        </p:nvGrpSpPr>
        <p:grpSpPr>
          <a:xfrm>
            <a:off x="1008707" y="3233761"/>
            <a:ext cx="4347985" cy="346762"/>
            <a:chOff x="816037" y="3082238"/>
            <a:chExt cx="4347985" cy="3467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CFAA5B-48AF-4CB5-A264-70D1C282D44C}"/>
                </a:ext>
              </a:extLst>
            </p:cNvPr>
            <p:cNvSpPr txBox="1"/>
            <p:nvPr/>
          </p:nvSpPr>
          <p:spPr>
            <a:xfrm>
              <a:off x="1218711" y="3082238"/>
              <a:ext cx="3945311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NUMA pros &amp; cons - faadooengineers.com</a:t>
              </a:r>
              <a:endParaRPr lang="en-US" sz="14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E535B3-D71B-4F76-ADF9-0CB2718B15CA}"/>
                </a:ext>
              </a:extLst>
            </p:cNvPr>
            <p:cNvSpPr txBox="1"/>
            <p:nvPr/>
          </p:nvSpPr>
          <p:spPr>
            <a:xfrm>
              <a:off x="816037" y="3082238"/>
              <a:ext cx="405880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400"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[7]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12898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E4481"/>
              </a:gs>
              <a:gs pos="48000">
                <a:srgbClr val="1E88E5"/>
              </a:gs>
              <a:gs pos="100000">
                <a:srgbClr val="0D47A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2D626-B662-4065-88F5-386DACD1DC9F}"/>
              </a:ext>
            </a:extLst>
          </p:cNvPr>
          <p:cNvGrpSpPr/>
          <p:nvPr/>
        </p:nvGrpSpPr>
        <p:grpSpPr>
          <a:xfrm>
            <a:off x="0" y="-537029"/>
            <a:ext cx="15412825" cy="16534048"/>
            <a:chOff x="0" y="-537029"/>
            <a:chExt cx="15412825" cy="16534048"/>
          </a:xfrm>
        </p:grpSpPr>
        <p:grpSp>
          <p:nvGrpSpPr>
            <p:cNvPr id="15" name="Group 84">
              <a:extLst>
                <a:ext uri="{FF2B5EF4-FFF2-40B4-BE49-F238E27FC236}">
                  <a16:creationId xmlns:a16="http://schemas.microsoft.com/office/drawing/2014/main" id="{5B98E86D-558C-4AC7-90CD-27D1F39926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20" name="Freeform 85">
                <a:extLst>
                  <a:ext uri="{FF2B5EF4-FFF2-40B4-BE49-F238E27FC236}">
                    <a16:creationId xmlns:a16="http://schemas.microsoft.com/office/drawing/2014/main" id="{196D95C8-3161-406C-9324-6E9489764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6">
                <a:extLst>
                  <a:ext uri="{FF2B5EF4-FFF2-40B4-BE49-F238E27FC236}">
                    <a16:creationId xmlns:a16="http://schemas.microsoft.com/office/drawing/2014/main" id="{189591FA-EAC5-4B55-ACE5-7CC4E5CDE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7">
                <a:extLst>
                  <a:ext uri="{FF2B5EF4-FFF2-40B4-BE49-F238E27FC236}">
                    <a16:creationId xmlns:a16="http://schemas.microsoft.com/office/drawing/2014/main" id="{112F77BF-56EA-4180-8B87-5A423ECE8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8">
                <a:extLst>
                  <a:ext uri="{FF2B5EF4-FFF2-40B4-BE49-F238E27FC236}">
                    <a16:creationId xmlns:a16="http://schemas.microsoft.com/office/drawing/2014/main" id="{BB097E70-C98B-4657-BD19-318B03D4B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A9432513-3143-4E61-A732-3B8F66EFB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9052C409-6CB0-4888-8D65-FCBFA5C22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300" y="-537029"/>
              <a:ext cx="12148525" cy="1226457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A83F95-82A6-4CDE-A4B2-96BD68CFC56B}"/>
              </a:ext>
            </a:extLst>
          </p:cNvPr>
          <p:cNvSpPr txBox="1"/>
          <p:nvPr/>
        </p:nvSpPr>
        <p:spPr>
          <a:xfrm>
            <a:off x="242514" y="196586"/>
            <a:ext cx="1691489" cy="261610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 Light" panose="00000400000000000000" pitchFamily="2" charset="0"/>
              </a:rPr>
              <a:t>OSG202 Presentation</a:t>
            </a:r>
            <a:endParaRPr lang="id-ID" sz="11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D5357-9103-4425-810F-7A17B11E1CBC}"/>
              </a:ext>
            </a:extLst>
          </p:cNvPr>
          <p:cNvSpPr txBox="1"/>
          <p:nvPr/>
        </p:nvSpPr>
        <p:spPr>
          <a:xfrm>
            <a:off x="242513" y="196586"/>
            <a:ext cx="1691489" cy="261610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 Light" panose="00000400000000000000" pitchFamily="2" charset="0"/>
              </a:rPr>
              <a:t>OSG202 Presentation</a:t>
            </a:r>
            <a:endParaRPr lang="id-ID" sz="11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A7635-4510-4625-AA83-62CA284D1BE6}"/>
              </a:ext>
            </a:extLst>
          </p:cNvPr>
          <p:cNvGrpSpPr/>
          <p:nvPr/>
        </p:nvGrpSpPr>
        <p:grpSpPr>
          <a:xfrm>
            <a:off x="243544" y="6048779"/>
            <a:ext cx="2197740" cy="600164"/>
            <a:chOff x="381000" y="5922523"/>
            <a:chExt cx="2197740" cy="6001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A2511C-DB72-447C-A950-F0DBAC68E2ED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60016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Name</a:t>
              </a:r>
            </a:p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ID</a:t>
              </a:r>
            </a:p>
            <a:p>
              <a:r>
                <a:rPr lang="en-US" sz="1100">
                  <a:solidFill>
                    <a:schemeClr val="bg1">
                      <a:alpha val="63000"/>
                    </a:schemeClr>
                  </a:solidFill>
                  <a:latin typeface="Montserrat Light" panose="00000400000000000000" pitchFamily="2" charset="0"/>
                </a:rPr>
                <a:t>Class</a:t>
              </a:r>
              <a:endParaRPr lang="id-ID" sz="1100" dirty="0">
                <a:solidFill>
                  <a:schemeClr val="bg1">
                    <a:alpha val="63000"/>
                  </a:schemeClr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6C391-2DD8-4543-8DCE-B0FFD32C6F01}"/>
                </a:ext>
              </a:extLst>
            </p:cNvPr>
            <p:cNvSpPr txBox="1"/>
            <p:nvPr/>
          </p:nvSpPr>
          <p:spPr>
            <a:xfrm>
              <a:off x="910891" y="5922523"/>
              <a:ext cx="1667849" cy="60016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r>
                <a:rPr lang="en-US"/>
                <a:t>Nguyen Dang Loc</a:t>
              </a:r>
            </a:p>
            <a:p>
              <a:r>
                <a:rPr lang="en-US"/>
                <a:t>SE160199</a:t>
              </a:r>
            </a:p>
            <a:p>
              <a:r>
                <a:rPr lang="en-US"/>
                <a:t>SE1602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DC9DCB-A0A8-4ECC-A0D1-016F80E0FB29}"/>
              </a:ext>
            </a:extLst>
          </p:cNvPr>
          <p:cNvSpPr txBox="1"/>
          <p:nvPr/>
        </p:nvSpPr>
        <p:spPr>
          <a:xfrm>
            <a:off x="4593834" y="2799840"/>
            <a:ext cx="3094117" cy="707886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Montserrat SemiBold" panose="00000700000000000000" pitchFamily="2" charset="0"/>
              </a:rPr>
              <a:t>Thank you!</a:t>
            </a:r>
            <a:endParaRPr lang="id-ID" sz="4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CE2A1-5760-423D-BE0A-1D33A1302FF8}"/>
              </a:ext>
            </a:extLst>
          </p:cNvPr>
          <p:cNvSpPr txBox="1"/>
          <p:nvPr/>
        </p:nvSpPr>
        <p:spPr>
          <a:xfrm>
            <a:off x="5569253" y="3484275"/>
            <a:ext cx="1053494" cy="307777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2" charset="0"/>
              </a:rPr>
              <a:t>Goodbye!</a:t>
            </a:r>
            <a:endParaRPr lang="id-ID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140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PC - Color 05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C - Color 05 Blue">
    <a:dk1>
      <a:srgbClr val="656D78"/>
    </a:dk1>
    <a:lt1>
      <a:srgbClr val="FFFFFF"/>
    </a:lt1>
    <a:dk2>
      <a:srgbClr val="44546A"/>
    </a:dk2>
    <a:lt2>
      <a:srgbClr val="E7E6E6"/>
    </a:lt2>
    <a:accent1>
      <a:srgbClr val="42A5F5"/>
    </a:accent1>
    <a:accent2>
      <a:srgbClr val="2196F3"/>
    </a:accent2>
    <a:accent3>
      <a:srgbClr val="1E88E5"/>
    </a:accent3>
    <a:accent4>
      <a:srgbClr val="1976D2"/>
    </a:accent4>
    <a:accent5>
      <a:srgbClr val="1565C0"/>
    </a:accent5>
    <a:accent6>
      <a:srgbClr val="0D47A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833</Words>
  <Application>Microsoft Office PowerPoint</Application>
  <PresentationFormat>Widescreen</PresentationFormat>
  <Paragraphs>204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FontAwesome</vt:lpstr>
      <vt:lpstr>Montserrat</vt:lpstr>
      <vt:lpstr>Montserrat Light</vt:lpstr>
      <vt:lpstr>Montserrat Medium</vt:lpstr>
      <vt:lpstr>Montserrat SemiBold</vt:lpstr>
      <vt:lpstr>Nirmala UI</vt:lpstr>
      <vt:lpstr>Open Sans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Nguyen Dang Loc</cp:lastModifiedBy>
  <cp:revision>528</cp:revision>
  <dcterms:created xsi:type="dcterms:W3CDTF">2017-04-08T17:14:36Z</dcterms:created>
  <dcterms:modified xsi:type="dcterms:W3CDTF">2021-07-12T02:33:43Z</dcterms:modified>
</cp:coreProperties>
</file>