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36" r:id="rId2"/>
    <p:sldId id="437" r:id="rId3"/>
    <p:sldId id="480" r:id="rId4"/>
    <p:sldId id="478" r:id="rId5"/>
    <p:sldId id="479" r:id="rId6"/>
    <p:sldId id="481" r:id="rId7"/>
    <p:sldId id="488" r:id="rId8"/>
    <p:sldId id="489" r:id="rId9"/>
    <p:sldId id="490" r:id="rId10"/>
    <p:sldId id="511" r:id="rId11"/>
    <p:sldId id="496" r:id="rId12"/>
    <p:sldId id="512" r:id="rId13"/>
    <p:sldId id="494" r:id="rId14"/>
    <p:sldId id="495" r:id="rId15"/>
    <p:sldId id="497" r:id="rId16"/>
    <p:sldId id="498" r:id="rId17"/>
    <p:sldId id="500" r:id="rId18"/>
    <p:sldId id="501" r:id="rId19"/>
    <p:sldId id="502" r:id="rId20"/>
    <p:sldId id="503" r:id="rId21"/>
    <p:sldId id="504" r:id="rId22"/>
    <p:sldId id="505" r:id="rId23"/>
    <p:sldId id="507" r:id="rId24"/>
    <p:sldId id="508" r:id="rId25"/>
    <p:sldId id="509" r:id="rId26"/>
    <p:sldId id="510" r:id="rId27"/>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view chap 1. OS" id="{2CB2D859-FF3B-4ADD-BEF5-6D2ECA1D58FA}">
          <p14:sldIdLst>
            <p14:sldId id="436"/>
            <p14:sldId id="437"/>
          </p14:sldIdLst>
        </p14:section>
        <p14:section name="Review chap 2. Process" id="{79B808AD-A52C-4653-B4D4-5BA40B6063F9}">
          <p14:sldIdLst>
            <p14:sldId id="480"/>
            <p14:sldId id="478"/>
            <p14:sldId id="479"/>
            <p14:sldId id="481"/>
          </p14:sldIdLst>
        </p14:section>
        <p14:section name="Review chap 3. Memory" id="{554EFD16-8CE4-4434-974F-F7EDA2590791}">
          <p14:sldIdLst>
            <p14:sldId id="488"/>
            <p14:sldId id="489"/>
            <p14:sldId id="490"/>
            <p14:sldId id="511"/>
            <p14:sldId id="496"/>
            <p14:sldId id="512"/>
            <p14:sldId id="494"/>
            <p14:sldId id="495"/>
          </p14:sldIdLst>
        </p14:section>
        <p14:section name="Review chap 4. File" id="{711E35E7-CA34-42D8-B87B-4EF28F0EFC65}">
          <p14:sldIdLst>
            <p14:sldId id="497"/>
            <p14:sldId id="498"/>
          </p14:sldIdLst>
        </p14:section>
        <p14:section name="Review chap 5. I/O" id="{A84006DA-DA44-422E-8E24-C54CC0A964EF}">
          <p14:sldIdLst>
            <p14:sldId id="500"/>
            <p14:sldId id="501"/>
            <p14:sldId id="502"/>
            <p14:sldId id="503"/>
            <p14:sldId id="504"/>
            <p14:sldId id="505"/>
          </p14:sldIdLst>
        </p14:section>
        <p14:section name="Review chap 6. Deadlock" id="{9B6171CC-C2E8-42AC-8EDB-79C5C755E25B}">
          <p14:sldIdLst>
            <p14:sldId id="507"/>
            <p14:sldId id="508"/>
            <p14:sldId id="509"/>
            <p14:sldId id="5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13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59F28-23FB-4AE9-84F3-1AF4E1240A3C}" type="datetimeFigureOut">
              <a:rPr lang="en-US" smtClean="0"/>
              <a:t>7/29/2021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13385-A461-4DA9-977A-D8C577004554}" type="slidenum">
              <a:rPr lang="en-US" smtClean="0"/>
              <a:t>‹#›</a:t>
            </a:fld>
            <a:endParaRPr lang="en-US"/>
          </a:p>
        </p:txBody>
      </p:sp>
    </p:spTree>
    <p:extLst>
      <p:ext uri="{BB962C8B-B14F-4D97-AF65-F5344CB8AC3E}">
        <p14:creationId xmlns:p14="http://schemas.microsoft.com/office/powerpoint/2010/main" val="1691521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02816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2469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2167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4719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1383849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193424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647422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16016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50723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0628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07858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CDBB36-8498-49C0-A747-A6120F7E4501}"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146856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DBB36-8498-49C0-A747-A6120F7E4501}"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200460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DBB36-8498-49C0-A747-A6120F7E4501}"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195749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DBB36-8498-49C0-A747-A6120F7E4501}"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485917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DBB36-8498-49C0-A747-A6120F7E4501}"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306781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DBB36-8498-49C0-A747-A6120F7E4501}"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106948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DBB36-8498-49C0-A747-A6120F7E4501}"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67690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DBB36-8498-49C0-A747-A6120F7E4501}"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254625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DBB36-8498-49C0-A747-A6120F7E4501}"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159673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DBB36-8498-49C0-A747-A6120F7E4501}"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99480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CDBB36-8498-49C0-A747-A6120F7E4501}"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11E56-FB32-4334-979F-BA62DB492D8D}" type="slidenum">
              <a:rPr lang="en-US" smtClean="0"/>
              <a:t>‹#›</a:t>
            </a:fld>
            <a:endParaRPr lang="en-US"/>
          </a:p>
        </p:txBody>
      </p:sp>
    </p:spTree>
    <p:extLst>
      <p:ext uri="{BB962C8B-B14F-4D97-AF65-F5344CB8AC3E}">
        <p14:creationId xmlns:p14="http://schemas.microsoft.com/office/powerpoint/2010/main" val="225814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DBB36-8498-49C0-A747-A6120F7E4501}" type="datetimeFigureOut">
              <a:rPr lang="en-US" smtClean="0"/>
              <a:t>7/29/2021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11E56-FB32-4334-979F-BA62DB492D8D}" type="slidenum">
              <a:rPr lang="en-US" smtClean="0"/>
              <a:t>‹#›</a:t>
            </a:fld>
            <a:endParaRPr lang="en-US"/>
          </a:p>
        </p:txBody>
      </p:sp>
    </p:spTree>
    <p:extLst>
      <p:ext uri="{BB962C8B-B14F-4D97-AF65-F5344CB8AC3E}">
        <p14:creationId xmlns:p14="http://schemas.microsoft.com/office/powerpoint/2010/main" val="1267550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6147" name="Rectangle 3"/>
          <p:cNvSpPr>
            <a:spLocks noGrp="1"/>
          </p:cNvSpPr>
          <p:nvPr>
            <p:ph type="body" idx="4294967295"/>
          </p:nvPr>
        </p:nvSpPr>
        <p:spPr>
          <a:xfrm>
            <a:off x="0" y="685800"/>
            <a:ext cx="9144000" cy="5791200"/>
          </a:xfrm>
        </p:spPr>
        <p:txBody>
          <a:bodyPr>
            <a:normAutofit lnSpcReduction="10000"/>
          </a:bodyPr>
          <a:lstStyle/>
          <a:p>
            <a:pPr algn="just">
              <a:lnSpc>
                <a:spcPct val="80000"/>
              </a:lnSpc>
            </a:pPr>
            <a:r>
              <a:rPr lang="en-US" altLang="en-US" sz="2800" b="1" dirty="0">
                <a:latin typeface="Times New Roman" panose="02020603050405020304" pitchFamily="18" charset="0"/>
                <a:cs typeface="Times New Roman" panose="02020603050405020304" pitchFamily="18" charset="0"/>
              </a:rPr>
              <a:t>OS</a:t>
            </a:r>
            <a:endParaRPr lang="en-US" altLang="en-US" sz="2800" dirty="0">
              <a:latin typeface="Times New Roman" panose="02020603050405020304" pitchFamily="18" charset="0"/>
              <a:cs typeface="Times New Roman" panose="02020603050405020304" pitchFamily="18" charset="0"/>
            </a:endParaRPr>
          </a:p>
          <a:p>
            <a:pPr lvl="1" algn="just">
              <a:lnSpc>
                <a:spcPct val="80000"/>
              </a:lnSpc>
            </a:pPr>
            <a:r>
              <a:rPr lang="en-US" altLang="en-US" sz="2200" dirty="0">
                <a:latin typeface="Times New Roman" panose="02020603050405020304" pitchFamily="18" charset="0"/>
                <a:cs typeface="Times New Roman" panose="02020603050405020304" pitchFamily="18" charset="0"/>
              </a:rPr>
              <a:t>Is a </a:t>
            </a:r>
            <a:r>
              <a:rPr lang="en-US" altLang="en-US" sz="2200" b="1" dirty="0">
                <a:latin typeface="Times New Roman" panose="02020603050405020304" pitchFamily="18" charset="0"/>
                <a:cs typeface="Times New Roman" panose="02020603050405020304" pitchFamily="18" charset="0"/>
              </a:rPr>
              <a:t>system software</a:t>
            </a:r>
          </a:p>
          <a:p>
            <a:pPr lvl="1" algn="just">
              <a:lnSpc>
                <a:spcPct val="80000"/>
              </a:lnSpc>
            </a:pPr>
            <a:r>
              <a:rPr lang="en-US" altLang="en-US" sz="2200" b="1" dirty="0">
                <a:latin typeface="Times New Roman" panose="02020603050405020304" pitchFamily="18" charset="0"/>
                <a:cs typeface="Times New Roman" panose="02020603050405020304" pitchFamily="18" charset="0"/>
              </a:rPr>
              <a:t>Locates</a:t>
            </a:r>
            <a:r>
              <a:rPr lang="en-US" altLang="en-US" sz="2200" dirty="0">
                <a:latin typeface="Times New Roman" panose="02020603050405020304" pitchFamily="18" charset="0"/>
                <a:cs typeface="Times New Roman" panose="02020603050405020304" pitchFamily="18" charset="0"/>
              </a:rPr>
              <a:t> in </a:t>
            </a:r>
            <a:r>
              <a:rPr lang="en-US" altLang="en-US" sz="2200" b="1" dirty="0">
                <a:latin typeface="Times New Roman" panose="02020603050405020304" pitchFamily="18" charset="0"/>
                <a:cs typeface="Times New Roman" panose="02020603050405020304" pitchFamily="18" charset="0"/>
              </a:rPr>
              <a:t>kernel mode</a:t>
            </a:r>
          </a:p>
          <a:p>
            <a:pPr lvl="1" algn="just">
              <a:lnSpc>
                <a:spcPct val="80000"/>
              </a:lnSpc>
            </a:pPr>
            <a:r>
              <a:rPr lang="en-US" altLang="en-US" sz="2200" b="1" dirty="0">
                <a:latin typeface="Times New Roman" panose="02020603050405020304" pitchFamily="18" charset="0"/>
                <a:cs typeface="Times New Roman" panose="02020603050405020304" pitchFamily="18" charset="0"/>
              </a:rPr>
              <a:t>Manage and make </a:t>
            </a:r>
            <a:r>
              <a:rPr lang="en-US" altLang="en-US" sz="2200" dirty="0">
                <a:latin typeface="Times New Roman" panose="02020603050405020304" pitchFamily="18" charset="0"/>
                <a:cs typeface="Times New Roman" panose="02020603050405020304" pitchFamily="18" charset="0"/>
              </a:rPr>
              <a:t>the </a:t>
            </a:r>
            <a:r>
              <a:rPr lang="en-US" altLang="en-US" sz="2200" b="1" dirty="0">
                <a:latin typeface="Times New Roman" panose="02020603050405020304" pitchFamily="18" charset="0"/>
                <a:cs typeface="Times New Roman" panose="02020603050405020304" pitchFamily="18" charset="0"/>
              </a:rPr>
              <a:t>efficiently</a:t>
            </a:r>
            <a:r>
              <a:rPr lang="en-US" altLang="en-US" sz="2200" dirty="0">
                <a:latin typeface="Times New Roman" panose="02020603050405020304" pitchFamily="18" charset="0"/>
                <a:cs typeface="Times New Roman" panose="02020603050405020304" pitchFamily="18" charset="0"/>
              </a:rPr>
              <a:t> and </a:t>
            </a:r>
            <a:r>
              <a:rPr lang="en-US" altLang="en-US" sz="2200" b="1" dirty="0">
                <a:latin typeface="Times New Roman" panose="02020603050405020304" pitchFamily="18" charset="0"/>
                <a:cs typeface="Times New Roman" panose="02020603050405020304" pitchFamily="18" charset="0"/>
              </a:rPr>
              <a:t>convenient</a:t>
            </a:r>
            <a:r>
              <a:rPr lang="en-US" altLang="en-US" sz="2200" dirty="0">
                <a:latin typeface="Times New Roman" panose="02020603050405020304" pitchFamily="18" charset="0"/>
                <a:cs typeface="Times New Roman" panose="02020603050405020304" pitchFamily="18" charset="0"/>
              </a:rPr>
              <a:t> to </a:t>
            </a:r>
            <a:r>
              <a:rPr lang="en-US" altLang="en-US" sz="2200" b="1" dirty="0">
                <a:latin typeface="Times New Roman" panose="02020603050405020304" pitchFamily="18" charset="0"/>
                <a:cs typeface="Times New Roman" panose="02020603050405020304" pitchFamily="18" charset="0"/>
              </a:rPr>
              <a:t>user</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about</a:t>
            </a:r>
            <a:r>
              <a:rPr lang="en-US" altLang="en-US" sz="2200"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hardware and resource</a:t>
            </a:r>
          </a:p>
          <a:p>
            <a:pPr algn="just">
              <a:lnSpc>
                <a:spcPct val="80000"/>
              </a:lnSpc>
            </a:pPr>
            <a:r>
              <a:rPr lang="en-US" altLang="en-US" sz="2800" b="1" dirty="0">
                <a:latin typeface="Times New Roman" panose="02020603050405020304" pitchFamily="18" charset="0"/>
                <a:cs typeface="Times New Roman" panose="02020603050405020304" pitchFamily="18" charset="0"/>
              </a:rPr>
              <a:t>Terminology</a:t>
            </a:r>
          </a:p>
          <a:p>
            <a:pPr lvl="1" algn="just">
              <a:lnSpc>
                <a:spcPct val="80000"/>
              </a:lnSpc>
            </a:pPr>
            <a:r>
              <a:rPr lang="en-US" altLang="en-US" sz="2200" b="1" dirty="0">
                <a:latin typeface="Times New Roman" panose="02020603050405020304" pitchFamily="18" charset="0"/>
                <a:cs typeface="Times New Roman" panose="02020603050405020304" pitchFamily="18" charset="0"/>
              </a:rPr>
              <a:t>Kernel</a:t>
            </a:r>
            <a:r>
              <a:rPr lang="en-US" altLang="en-US" sz="2200" dirty="0">
                <a:latin typeface="Times New Roman" panose="02020603050405020304" pitchFamily="18" charset="0"/>
                <a:cs typeface="Times New Roman" panose="02020603050405020304" pitchFamily="18" charset="0"/>
              </a:rPr>
              <a:t> mode, </a:t>
            </a:r>
            <a:r>
              <a:rPr lang="en-US" altLang="en-US" sz="2200" b="1" dirty="0">
                <a:latin typeface="Times New Roman" panose="02020603050405020304" pitchFamily="18" charset="0"/>
                <a:cs typeface="Times New Roman" panose="02020603050405020304" pitchFamily="18" charset="0"/>
              </a:rPr>
              <a:t>User</a:t>
            </a:r>
            <a:r>
              <a:rPr lang="en-US" altLang="en-US" sz="2200" dirty="0">
                <a:latin typeface="Times New Roman" panose="02020603050405020304" pitchFamily="18" charset="0"/>
                <a:cs typeface="Times New Roman" panose="02020603050405020304" pitchFamily="18" charset="0"/>
              </a:rPr>
              <a:t> mode</a:t>
            </a:r>
          </a:p>
          <a:p>
            <a:pPr lvl="1" algn="just">
              <a:lnSpc>
                <a:spcPct val="80000"/>
              </a:lnSpc>
            </a:pPr>
            <a:r>
              <a:rPr lang="en-US" altLang="en-US" sz="2200" b="1" dirty="0">
                <a:latin typeface="Times New Roman" panose="02020603050405020304" pitchFamily="18" charset="0"/>
                <a:cs typeface="Times New Roman" panose="02020603050405020304" pitchFamily="18" charset="0"/>
              </a:rPr>
              <a:t>Latency time </a:t>
            </a:r>
          </a:p>
          <a:p>
            <a:pPr lvl="2" algn="just">
              <a:lnSpc>
                <a:spcPct val="80000"/>
              </a:lnSpc>
            </a:pPr>
            <a:r>
              <a:rPr lang="en-US" altLang="en-US" sz="2000" dirty="0">
                <a:latin typeface="Times New Roman" panose="02020603050405020304" pitchFamily="18" charset="0"/>
                <a:cs typeface="Times New Roman" panose="02020603050405020304" pitchFamily="18" charset="0"/>
              </a:rPr>
              <a:t>Switch user mode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kernel mode</a:t>
            </a:r>
          </a:p>
          <a:p>
            <a:pPr lvl="2" algn="just">
              <a:lnSpc>
                <a:spcPct val="80000"/>
              </a:lnSpc>
            </a:pPr>
            <a:r>
              <a:rPr lang="en-US" altLang="en-US" sz="2000" dirty="0">
                <a:latin typeface="Times New Roman" panose="02020603050405020304" pitchFamily="18" charset="0"/>
                <a:cs typeface="Times New Roman" panose="02020603050405020304" pitchFamily="18" charset="0"/>
              </a:rPr>
              <a:t>Switch CPU a process to other process together</a:t>
            </a:r>
          </a:p>
          <a:p>
            <a:pPr lvl="1" algn="just">
              <a:lnSpc>
                <a:spcPct val="80000"/>
              </a:lnSpc>
            </a:pPr>
            <a:r>
              <a:rPr lang="en-US" altLang="en-US" sz="2200" b="1" dirty="0">
                <a:latin typeface="Times New Roman" panose="02020603050405020304" pitchFamily="18" charset="0"/>
                <a:cs typeface="Times New Roman" panose="02020603050405020304" pitchFamily="18" charset="0"/>
              </a:rPr>
              <a:t>Address space</a:t>
            </a:r>
          </a:p>
          <a:p>
            <a:pPr algn="just">
              <a:lnSpc>
                <a:spcPct val="80000"/>
              </a:lnSpc>
            </a:pPr>
            <a:r>
              <a:rPr lang="en-US" altLang="en-US" sz="2800" b="1" dirty="0">
                <a:latin typeface="Times New Roman" panose="02020603050405020304" pitchFamily="18" charset="0"/>
                <a:cs typeface="Times New Roman" panose="02020603050405020304" pitchFamily="18" charset="0"/>
              </a:rPr>
              <a:t>File Management</a:t>
            </a:r>
          </a:p>
          <a:p>
            <a:pPr lvl="1" algn="just">
              <a:lnSpc>
                <a:spcPct val="80000"/>
              </a:lnSpc>
            </a:pPr>
            <a:r>
              <a:rPr lang="en-US" altLang="en-US" sz="2200" dirty="0">
                <a:latin typeface="Times New Roman" panose="02020603050405020304" pitchFamily="18" charset="0"/>
                <a:cs typeface="Times New Roman" panose="02020603050405020304" pitchFamily="18" charset="0"/>
              </a:rPr>
              <a:t>File, Directory, Special file (</a:t>
            </a:r>
            <a:r>
              <a:rPr lang="en-US" altLang="en-US" sz="2200" b="1" dirty="0">
                <a:latin typeface="Times New Roman" panose="02020603050405020304" pitchFamily="18" charset="0"/>
                <a:cs typeface="Times New Roman" panose="02020603050405020304" pitchFamily="18" charset="0"/>
              </a:rPr>
              <a:t>block vs. character</a:t>
            </a:r>
            <a:r>
              <a:rPr lang="en-US" altLang="en-US" sz="2200" dirty="0">
                <a:latin typeface="Times New Roman" panose="02020603050405020304" pitchFamily="18" charset="0"/>
                <a:cs typeface="Times New Roman" panose="02020603050405020304" pitchFamily="18" charset="0"/>
              </a:rPr>
              <a:t>)</a:t>
            </a:r>
          </a:p>
          <a:p>
            <a:pPr lvl="1" algn="just">
              <a:lnSpc>
                <a:spcPct val="80000"/>
              </a:lnSpc>
            </a:pPr>
            <a:r>
              <a:rPr lang="en-US" altLang="en-US" sz="2200" b="1" dirty="0">
                <a:latin typeface="Times New Roman" panose="02020603050405020304" pitchFamily="18" charset="0"/>
                <a:cs typeface="Times New Roman" panose="02020603050405020304" pitchFamily="18" charset="0"/>
              </a:rPr>
              <a:t>Pipe</a:t>
            </a:r>
          </a:p>
          <a:p>
            <a:pPr algn="just">
              <a:lnSpc>
                <a:spcPct val="80000"/>
              </a:lnSpc>
            </a:pPr>
            <a:r>
              <a:rPr lang="en-US" altLang="en-US" sz="2800" b="1" dirty="0">
                <a:latin typeface="Times New Roman" panose="02020603050405020304" pitchFamily="18" charset="0"/>
                <a:cs typeface="Times New Roman" panose="02020603050405020304" pitchFamily="18" charset="0"/>
              </a:rPr>
              <a:t>I/O management</a:t>
            </a:r>
          </a:p>
          <a:p>
            <a:pPr lvl="1" algn="just">
              <a:lnSpc>
                <a:spcPct val="80000"/>
              </a:lnSpc>
            </a:pPr>
            <a:r>
              <a:rPr lang="en-US" altLang="en-US" sz="2200" dirty="0">
                <a:latin typeface="Times New Roman" panose="02020603050405020304" pitchFamily="18" charset="0"/>
                <a:cs typeface="Times New Roman" panose="02020603050405020304" pitchFamily="18" charset="0"/>
              </a:rPr>
              <a:t>Share vs. Dedicated device, I/O software layer (device independent)</a:t>
            </a:r>
          </a:p>
          <a:p>
            <a:pPr algn="just">
              <a:lnSpc>
                <a:spcPct val="80000"/>
              </a:lnSpc>
            </a:pPr>
            <a:r>
              <a:rPr lang="en-US" altLang="en-US" sz="2800" b="1" dirty="0">
                <a:latin typeface="Times New Roman" panose="02020603050405020304" pitchFamily="18" charset="0"/>
                <a:cs typeface="Times New Roman" panose="02020603050405020304" pitchFamily="18" charset="0"/>
              </a:rPr>
              <a:t>System Calls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in)">
                                      <p:cBhvr>
                                        <p:cTn id="7" dur="500"/>
                                        <p:tgtEl>
                                          <p:spTgt spid="614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ox(in)">
                                      <p:cBhvr>
                                        <p:cTn id="10" dur="500"/>
                                        <p:tgtEl>
                                          <p:spTgt spid="6147">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ox(in)">
                                      <p:cBhvr>
                                        <p:cTn id="13" dur="500"/>
                                        <p:tgtEl>
                                          <p:spTgt spid="6147">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ox(in)">
                                      <p:cBhvr>
                                        <p:cTn id="16" dur="500"/>
                                        <p:tgtEl>
                                          <p:spTgt spid="614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box(in)">
                                      <p:cBhvr>
                                        <p:cTn id="21" dur="500"/>
                                        <p:tgtEl>
                                          <p:spTgt spid="6147">
                                            <p:txEl>
                                              <p:pRg st="4" end="4"/>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box(in)">
                                      <p:cBhvr>
                                        <p:cTn id="24" dur="500"/>
                                        <p:tgtEl>
                                          <p:spTgt spid="6147">
                                            <p:txEl>
                                              <p:pRg st="5" end="5"/>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animEffect transition="in" filter="box(in)">
                                      <p:cBhvr>
                                        <p:cTn id="27" dur="500"/>
                                        <p:tgtEl>
                                          <p:spTgt spid="6147">
                                            <p:txEl>
                                              <p:pRg st="6" end="6"/>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6147">
                                            <p:txEl>
                                              <p:pRg st="7" end="7"/>
                                            </p:txEl>
                                          </p:spTgt>
                                        </p:tgtEl>
                                        <p:attrNameLst>
                                          <p:attrName>style.visibility</p:attrName>
                                        </p:attrNameLst>
                                      </p:cBhvr>
                                      <p:to>
                                        <p:strVal val="visible"/>
                                      </p:to>
                                    </p:set>
                                    <p:animEffect transition="in" filter="box(in)">
                                      <p:cBhvr>
                                        <p:cTn id="30" dur="500"/>
                                        <p:tgtEl>
                                          <p:spTgt spid="6147">
                                            <p:txEl>
                                              <p:pRg st="7" end="7"/>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147">
                                            <p:txEl>
                                              <p:pRg st="8" end="8"/>
                                            </p:txEl>
                                          </p:spTgt>
                                        </p:tgtEl>
                                        <p:attrNameLst>
                                          <p:attrName>style.visibility</p:attrName>
                                        </p:attrNameLst>
                                      </p:cBhvr>
                                      <p:to>
                                        <p:strVal val="visible"/>
                                      </p:to>
                                    </p:set>
                                    <p:animEffect transition="in" filter="box(in)">
                                      <p:cBhvr>
                                        <p:cTn id="33" dur="500"/>
                                        <p:tgtEl>
                                          <p:spTgt spid="6147">
                                            <p:txEl>
                                              <p:pRg st="8" end="8"/>
                                            </p:txEl>
                                          </p:spTgt>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6147">
                                            <p:txEl>
                                              <p:pRg st="9" end="9"/>
                                            </p:txEl>
                                          </p:spTgt>
                                        </p:tgtEl>
                                        <p:attrNameLst>
                                          <p:attrName>style.visibility</p:attrName>
                                        </p:attrNameLst>
                                      </p:cBhvr>
                                      <p:to>
                                        <p:strVal val="visible"/>
                                      </p:to>
                                    </p:set>
                                    <p:animEffect transition="in" filter="box(in)">
                                      <p:cBhvr>
                                        <p:cTn id="36" dur="500"/>
                                        <p:tgtEl>
                                          <p:spTgt spid="6147">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6147">
                                            <p:txEl>
                                              <p:pRg st="10" end="10"/>
                                            </p:txEl>
                                          </p:spTgt>
                                        </p:tgtEl>
                                        <p:attrNameLst>
                                          <p:attrName>style.visibility</p:attrName>
                                        </p:attrNameLst>
                                      </p:cBhvr>
                                      <p:to>
                                        <p:strVal val="visible"/>
                                      </p:to>
                                    </p:set>
                                    <p:animEffect transition="in" filter="box(in)">
                                      <p:cBhvr>
                                        <p:cTn id="41" dur="500"/>
                                        <p:tgtEl>
                                          <p:spTgt spid="6147">
                                            <p:txEl>
                                              <p:pRg st="10" end="10"/>
                                            </p:txEl>
                                          </p:spTgt>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6147">
                                            <p:txEl>
                                              <p:pRg st="11" end="11"/>
                                            </p:txEl>
                                          </p:spTgt>
                                        </p:tgtEl>
                                        <p:attrNameLst>
                                          <p:attrName>style.visibility</p:attrName>
                                        </p:attrNameLst>
                                      </p:cBhvr>
                                      <p:to>
                                        <p:strVal val="visible"/>
                                      </p:to>
                                    </p:set>
                                    <p:animEffect transition="in" filter="box(in)">
                                      <p:cBhvr>
                                        <p:cTn id="44" dur="500"/>
                                        <p:tgtEl>
                                          <p:spTgt spid="6147">
                                            <p:txEl>
                                              <p:pRg st="11" end="11"/>
                                            </p:txEl>
                                          </p:spTgt>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6147">
                                            <p:txEl>
                                              <p:pRg st="12" end="12"/>
                                            </p:txEl>
                                          </p:spTgt>
                                        </p:tgtEl>
                                        <p:attrNameLst>
                                          <p:attrName>style.visibility</p:attrName>
                                        </p:attrNameLst>
                                      </p:cBhvr>
                                      <p:to>
                                        <p:strVal val="visible"/>
                                      </p:to>
                                    </p:set>
                                    <p:animEffect transition="in" filter="box(in)">
                                      <p:cBhvr>
                                        <p:cTn id="47" dur="500"/>
                                        <p:tgtEl>
                                          <p:spTgt spid="6147">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147">
                                            <p:txEl>
                                              <p:pRg st="13" end="13"/>
                                            </p:txEl>
                                          </p:spTgt>
                                        </p:tgtEl>
                                        <p:attrNameLst>
                                          <p:attrName>style.visibility</p:attrName>
                                        </p:attrNameLst>
                                      </p:cBhvr>
                                      <p:to>
                                        <p:strVal val="visible"/>
                                      </p:to>
                                    </p:set>
                                    <p:animEffect transition="in" filter="box(in)">
                                      <p:cBhvr>
                                        <p:cTn id="52" dur="500"/>
                                        <p:tgtEl>
                                          <p:spTgt spid="6147">
                                            <p:txEl>
                                              <p:pRg st="13" end="13"/>
                                            </p:txEl>
                                          </p:spTgt>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6147">
                                            <p:txEl>
                                              <p:pRg st="14" end="14"/>
                                            </p:txEl>
                                          </p:spTgt>
                                        </p:tgtEl>
                                        <p:attrNameLst>
                                          <p:attrName>style.visibility</p:attrName>
                                        </p:attrNameLst>
                                      </p:cBhvr>
                                      <p:to>
                                        <p:strVal val="visible"/>
                                      </p:to>
                                    </p:set>
                                    <p:animEffect transition="in" filter="box(in)">
                                      <p:cBhvr>
                                        <p:cTn id="55" dur="500"/>
                                        <p:tgtEl>
                                          <p:spTgt spid="6147">
                                            <p:txEl>
                                              <p:pRg st="14" end="14"/>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6147">
                                            <p:txEl>
                                              <p:pRg st="15" end="15"/>
                                            </p:txEl>
                                          </p:spTgt>
                                        </p:tgtEl>
                                        <p:attrNameLst>
                                          <p:attrName>style.visibility</p:attrName>
                                        </p:attrNameLst>
                                      </p:cBhvr>
                                      <p:to>
                                        <p:strVal val="visible"/>
                                      </p:to>
                                    </p:set>
                                    <p:animEffect transition="in" filter="box(in)">
                                      <p:cBhvr>
                                        <p:cTn id="60" dur="500"/>
                                        <p:tgtEl>
                                          <p:spTgt spid="614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marL="457200" lvl="1" indent="0" algn="just" eaLnBrk="1" hangingPunct="1">
              <a:lnSpc>
                <a:spcPct val="90000"/>
              </a:lnSpc>
              <a:buNone/>
            </a:pPr>
            <a:r>
              <a:rPr lang="de-DE" altLang="en-US" sz="2000" b="1">
                <a:solidFill>
                  <a:srgbClr val="C00000"/>
                </a:solidFill>
                <a:latin typeface="Times New Roman" panose="02020603050405020304" pitchFamily="18" charset="0"/>
                <a:cs typeface="Times New Roman" panose="02020603050405020304" pitchFamily="18" charset="0"/>
              </a:rPr>
              <a:t>Virtual Memory </a:t>
            </a:r>
          </a:p>
          <a:p>
            <a:pPr marL="457200" lvl="1" indent="0" algn="just" eaLnBrk="1" hangingPunct="1">
              <a:lnSpc>
                <a:spcPct val="90000"/>
              </a:lnSpc>
              <a:buNone/>
            </a:pPr>
            <a:r>
              <a:rPr lang="en-US" altLang="en-US" sz="1800" b="1">
                <a:latin typeface="Times New Roman" panose="02020603050405020304" pitchFamily="18" charset="0"/>
                <a:cs typeface="Times New Roman" panose="02020603050405020304" pitchFamily="18" charset="0"/>
              </a:rPr>
              <a:t>Paging</a:t>
            </a:r>
            <a:endParaRPr lang="de-DE" altLang="en-US" sz="1800" b="1">
              <a:latin typeface="Times New Roman" panose="02020603050405020304" pitchFamily="18" charset="0"/>
              <a:cs typeface="Times New Roman" panose="02020603050405020304" pitchFamily="18" charset="0"/>
            </a:endParaRPr>
          </a:p>
          <a:p>
            <a:pPr marL="1090613" lvl="3" algn="just" eaLnBrk="1" hangingPunct="1">
              <a:lnSpc>
                <a:spcPct val="90000"/>
              </a:lnSpc>
            </a:pPr>
            <a:r>
              <a:rPr lang="en-US" altLang="en-US" sz="1800">
                <a:latin typeface="Times New Roman" panose="02020603050405020304" pitchFamily="18" charset="0"/>
                <a:cs typeface="Times New Roman" panose="02020603050405020304" pitchFamily="18" charset="0"/>
              </a:rPr>
              <a:t>Address space is broken up into </a:t>
            </a:r>
            <a:r>
              <a:rPr lang="en-US" altLang="en-US" sz="1800" b="1">
                <a:latin typeface="Times New Roman" panose="02020603050405020304" pitchFamily="18" charset="0"/>
                <a:cs typeface="Times New Roman" panose="02020603050405020304" pitchFamily="18" charset="0"/>
              </a:rPr>
              <a:t>pages</a:t>
            </a:r>
            <a:r>
              <a:rPr lang="en-US" altLang="en-US" sz="1800">
                <a:latin typeface="Times New Roman" panose="02020603050405020304" pitchFamily="18" charset="0"/>
                <a:cs typeface="Times New Roman" panose="02020603050405020304" pitchFamily="18" charset="0"/>
              </a:rPr>
              <a:t> </a:t>
            </a:r>
          </a:p>
          <a:p>
            <a:pPr marL="1090613" lvl="3" algn="just" eaLnBrk="1" hangingPunct="1">
              <a:lnSpc>
                <a:spcPct val="90000"/>
              </a:lnSpc>
            </a:pPr>
            <a:r>
              <a:rPr lang="en-US" altLang="en-US" sz="1800">
                <a:latin typeface="Times New Roman" panose="02020603050405020304" pitchFamily="18" charset="0"/>
                <a:cs typeface="Times New Roman" panose="02020603050405020304" pitchFamily="18" charset="0"/>
              </a:rPr>
              <a:t>Physical memory is divided up into </a:t>
            </a:r>
            <a:r>
              <a:rPr lang="en-US" altLang="en-US" sz="1800" b="1">
                <a:latin typeface="Times New Roman" panose="02020603050405020304" pitchFamily="18" charset="0"/>
                <a:cs typeface="Times New Roman" panose="02020603050405020304" pitchFamily="18" charset="0"/>
              </a:rPr>
              <a:t>page frames</a:t>
            </a:r>
          </a:p>
          <a:p>
            <a:pPr marL="1090613" lvl="3" algn="just" eaLnBrk="1" hangingPunct="1">
              <a:lnSpc>
                <a:spcPct val="90000"/>
              </a:lnSpc>
            </a:pPr>
            <a:r>
              <a:rPr lang="de-DE" altLang="en-US" sz="1800">
                <a:latin typeface="Times New Roman" panose="02020603050405020304" pitchFamily="18" charset="0"/>
                <a:cs typeface="Times New Roman" panose="02020603050405020304" pitchFamily="18" charset="0"/>
              </a:rPr>
              <a:t>Virtual address  vs. Physical address, manage address space with bit</a:t>
            </a:r>
            <a:endParaRPr lang="en-US" altLang="en-US" sz="1800">
              <a:latin typeface="Times New Roman" panose="02020603050405020304" pitchFamily="18" charset="0"/>
              <a:cs typeface="Times New Roman" panose="02020603050405020304" pitchFamily="18" charset="0"/>
            </a:endParaRPr>
          </a:p>
          <a:p>
            <a:pPr marL="1090613" lvl="3" algn="just" eaLnBrk="1" hangingPunct="1">
              <a:lnSpc>
                <a:spcPct val="90000"/>
              </a:lnSpc>
            </a:pPr>
            <a:r>
              <a:rPr lang="de-DE" altLang="en-US" sz="1800">
                <a:latin typeface="Times New Roman" panose="02020603050405020304" pitchFamily="18" charset="0"/>
                <a:cs typeface="Times New Roman" panose="02020603050405020304" pitchFamily="18" charset="0"/>
              </a:rPr>
              <a:t>MMU transfers Virtual address </a:t>
            </a:r>
            <a:r>
              <a:rPr lang="de-DE" altLang="en-US" sz="1800">
                <a:latin typeface="Times New Roman" panose="02020603050405020304" pitchFamily="18" charset="0"/>
                <a:cs typeface="Times New Roman" panose="02020603050405020304" pitchFamily="18" charset="0"/>
                <a:sym typeface="Symbol" panose="05050102010706020507" pitchFamily="18" charset="2"/>
              </a:rPr>
              <a:t> p, d; then it looks up page table following the index to get the page frame;  the page frame combines with d to determine the physical address</a:t>
            </a:r>
          </a:p>
          <a:p>
            <a:pPr marL="1090613" lvl="3" algn="just" eaLnBrk="1" hangingPunct="1">
              <a:lnSpc>
                <a:spcPct val="90000"/>
              </a:lnSpc>
            </a:pPr>
            <a:r>
              <a:rPr lang="de-DE" altLang="en-US" sz="1800" b="1">
                <a:latin typeface="Times New Roman" panose="02020603050405020304" pitchFamily="18" charset="0"/>
                <a:cs typeface="Times New Roman" panose="02020603050405020304" pitchFamily="18" charset="0"/>
                <a:sym typeface="Symbol" panose="05050102010706020507" pitchFamily="18" charset="2"/>
              </a:rPr>
              <a:t>Page fault</a:t>
            </a:r>
            <a:r>
              <a:rPr lang="de-DE" altLang="en-US" sz="1800">
                <a:latin typeface="Times New Roman" panose="02020603050405020304" pitchFamily="18" charset="0"/>
                <a:cs typeface="Times New Roman" panose="02020603050405020304" pitchFamily="18" charset="0"/>
                <a:sym typeface="Symbol" panose="05050102010706020507" pitchFamily="18" charset="2"/>
              </a:rPr>
              <a:t>: </a:t>
            </a:r>
            <a:r>
              <a:rPr lang="en-US" altLang="en-US" sz="1800">
                <a:latin typeface="Times New Roman" panose="02020603050405020304" pitchFamily="18" charset="0"/>
                <a:cs typeface="Times New Roman" panose="02020603050405020304" pitchFamily="18" charset="0"/>
              </a:rPr>
              <a:t>the program references a part of its address space that is not in physical memory</a:t>
            </a:r>
            <a:endParaRPr lang="de-DE" altLang="en-US" sz="1800">
              <a:latin typeface="Times New Roman" panose="02020603050405020304" pitchFamily="18" charset="0"/>
              <a:cs typeface="Times New Roman" panose="02020603050405020304" pitchFamily="18" charset="0"/>
            </a:endParaRPr>
          </a:p>
          <a:p>
            <a:pPr marL="1090613" lvl="3" algn="just" eaLnBrk="1" hangingPunct="1">
              <a:lnSpc>
                <a:spcPct val="90000"/>
              </a:lnSpc>
            </a:pPr>
            <a:r>
              <a:rPr lang="de-DE" altLang="en-US" sz="1800" b="1">
                <a:latin typeface="Times New Roman" panose="02020603050405020304" pitchFamily="18" charset="0"/>
                <a:cs typeface="Times New Roman" panose="02020603050405020304" pitchFamily="18" charset="0"/>
              </a:rPr>
              <a:t>Page table</a:t>
            </a:r>
            <a:endParaRPr lang="de-DE" altLang="en-US" sz="1800">
              <a:latin typeface="Times New Roman" panose="02020603050405020304" pitchFamily="18" charset="0"/>
              <a:cs typeface="Times New Roman" panose="02020603050405020304" pitchFamily="18" charset="0"/>
            </a:endParaRPr>
          </a:p>
          <a:p>
            <a:pPr marL="16002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Load</a:t>
            </a:r>
            <a:r>
              <a:rPr lang="de-DE" altLang="en-US" sz="1800">
                <a:latin typeface="Times New Roman" panose="02020603050405020304" pitchFamily="18" charset="0"/>
                <a:cs typeface="Times New Roman" panose="02020603050405020304" pitchFamily="18" charset="0"/>
              </a:rPr>
              <a:t> to collection registers, load to memory using base register, using TLB</a:t>
            </a:r>
          </a:p>
          <a:p>
            <a:pPr marL="1600200" lvl="4" algn="just" eaLnBrk="1" hangingPunct="1">
              <a:lnSpc>
                <a:spcPct val="90000"/>
              </a:lnSpc>
            </a:pPr>
            <a:r>
              <a:rPr lang="en-US" altLang="en-US" sz="1800" b="1">
                <a:latin typeface="Times New Roman" panose="02020603050405020304" pitchFamily="18" charset="0"/>
                <a:cs typeface="Times New Roman" panose="02020603050405020304" pitchFamily="18" charset="0"/>
              </a:rPr>
              <a:t>Excessive large page table: </a:t>
            </a:r>
            <a:r>
              <a:rPr lang="en-US" altLang="en-US" sz="1800">
                <a:latin typeface="Times New Roman" panose="02020603050405020304" pitchFamily="18" charset="0"/>
                <a:cs typeface="Times New Roman" panose="02020603050405020304" pitchFamily="18" charset="0"/>
              </a:rPr>
              <a:t>multilevel page, inverted page table, inverted page table with hash or TLB</a:t>
            </a:r>
          </a:p>
          <a:p>
            <a:pPr marL="1600200" lvl="4" algn="just" eaLnBrk="1" hangingPunct="1">
              <a:lnSpc>
                <a:spcPct val="90000"/>
              </a:lnSpc>
            </a:pPr>
            <a:r>
              <a:rPr lang="en-US" altLang="en-US" sz="1800" b="1">
                <a:latin typeface="Times New Roman" panose="02020603050405020304" pitchFamily="18" charset="0"/>
                <a:cs typeface="Times New Roman" panose="02020603050405020304" pitchFamily="18" charset="0"/>
              </a:rPr>
              <a:t>Entry</a:t>
            </a:r>
            <a:r>
              <a:rPr lang="en-US" altLang="en-US" sz="1800">
                <a:latin typeface="Times New Roman" panose="02020603050405020304" pitchFamily="18" charset="0"/>
                <a:cs typeface="Times New Roman" panose="02020603050405020304" pitchFamily="18" charset="0"/>
              </a:rPr>
              <a:t>: Caching disabled, Referenced, Modified, Protection, Present/absent, page frame number</a:t>
            </a:r>
            <a:endParaRPr lang="de-DE" alt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103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7" dur="500"/>
                                        <p:tgtEl>
                                          <p:spTgt spid="140291">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0" dur="500"/>
                                        <p:tgtEl>
                                          <p:spTgt spid="140291">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3" dur="500"/>
                                        <p:tgtEl>
                                          <p:spTgt spid="140291">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16" dur="500"/>
                                        <p:tgtEl>
                                          <p:spTgt spid="140291">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19" dur="500"/>
                                        <p:tgtEl>
                                          <p:spTgt spid="140291">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22" dur="500"/>
                                        <p:tgtEl>
                                          <p:spTgt spid="140291">
                                            <p:txEl>
                                              <p:pRg st="8" end="8"/>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25" dur="500"/>
                                        <p:tgtEl>
                                          <p:spTgt spid="140291">
                                            <p:txEl>
                                              <p:pRg st="9" end="9"/>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28" dur="500"/>
                                        <p:tgtEl>
                                          <p:spTgt spid="140291">
                                            <p:txEl>
                                              <p:pRg st="10" end="10"/>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31" dur="500"/>
                                        <p:tgtEl>
                                          <p:spTgt spid="1402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marL="457200" lvl="1" indent="0" algn="just" eaLnBrk="1" hangingPunct="1">
              <a:lnSpc>
                <a:spcPct val="90000"/>
              </a:lnSpc>
              <a:buNone/>
            </a:pPr>
            <a:r>
              <a:rPr lang="de-DE" altLang="en-US" sz="2000" b="1">
                <a:solidFill>
                  <a:srgbClr val="C00000"/>
                </a:solidFill>
                <a:latin typeface="Times New Roman" panose="02020603050405020304" pitchFamily="18" charset="0"/>
                <a:cs typeface="Times New Roman" panose="02020603050405020304" pitchFamily="18" charset="0"/>
              </a:rPr>
              <a:t>Virtual Memory </a:t>
            </a:r>
          </a:p>
          <a:p>
            <a:pPr marL="457200" lvl="1" indent="0" algn="just" eaLnBrk="1" hangingPunct="1">
              <a:lnSpc>
                <a:spcPct val="90000"/>
              </a:lnSpc>
              <a:buNone/>
            </a:pPr>
            <a:r>
              <a:rPr lang="en-US" altLang="en-US" sz="1800" b="1">
                <a:latin typeface="Times New Roman" panose="02020603050405020304" pitchFamily="18" charset="0"/>
                <a:cs typeface="Times New Roman" panose="02020603050405020304" pitchFamily="18" charset="0"/>
              </a:rPr>
              <a:t>Paging</a:t>
            </a:r>
            <a:r>
              <a:rPr lang="de-DE" altLang="en-US" sz="1800" b="1">
                <a:latin typeface="Times New Roman" panose="02020603050405020304" pitchFamily="18" charset="0"/>
                <a:cs typeface="Times New Roman" panose="02020603050405020304" pitchFamily="18" charset="0"/>
              </a:rPr>
              <a:t> - </a:t>
            </a:r>
            <a:r>
              <a:rPr lang="de-DE" altLang="en-US" sz="1800">
                <a:latin typeface="Times New Roman" panose="02020603050405020304" pitchFamily="18" charset="0"/>
                <a:cs typeface="Times New Roman" panose="02020603050405020304" pitchFamily="18" charset="0"/>
              </a:rPr>
              <a:t>Page replace algorithms</a:t>
            </a:r>
          </a:p>
          <a:p>
            <a:pPr marL="8001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Optimal</a:t>
            </a:r>
            <a:r>
              <a:rPr lang="de-DE" altLang="en-US" sz="1800">
                <a:latin typeface="Times New Roman" panose="02020603050405020304" pitchFamily="18" charset="0"/>
                <a:cs typeface="Times New Roman" panose="02020603050405020304" pitchFamily="18" charset="0"/>
              </a:rPr>
              <a:t>: the page </a:t>
            </a:r>
            <a:r>
              <a:rPr lang="en-US" altLang="en-US" sz="1800">
                <a:latin typeface="Times New Roman" panose="02020603050405020304" pitchFamily="18" charset="0"/>
                <a:cs typeface="Times New Roman" panose="02020603050405020304" pitchFamily="18" charset="0"/>
              </a:rPr>
              <a:t>will be the latest one accessed in the future </a:t>
            </a:r>
            <a:endParaRPr lang="de-DE" altLang="en-US" sz="1800">
              <a:latin typeface="Times New Roman" panose="02020603050405020304" pitchFamily="18" charset="0"/>
              <a:cs typeface="Times New Roman" panose="02020603050405020304" pitchFamily="18" charset="0"/>
            </a:endParaRPr>
          </a:p>
          <a:p>
            <a:pPr marL="8001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NRU</a:t>
            </a:r>
            <a:r>
              <a:rPr lang="de-DE" altLang="en-US" sz="1800">
                <a:latin typeface="Times New Roman" panose="02020603050405020304" pitchFamily="18" charset="0"/>
                <a:cs typeface="Times New Roman" panose="02020603050405020304" pitchFamily="18" charset="0"/>
              </a:rPr>
              <a:t>: the page has lowest class that combines R and M bit</a:t>
            </a:r>
          </a:p>
          <a:p>
            <a:pPr marL="8001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FIFO</a:t>
            </a:r>
            <a:r>
              <a:rPr lang="de-DE"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the page at the head of queue</a:t>
            </a:r>
            <a:endParaRPr lang="de-DE" altLang="en-US" sz="1800">
              <a:latin typeface="Times New Roman" panose="02020603050405020304" pitchFamily="18" charset="0"/>
              <a:cs typeface="Times New Roman" panose="02020603050405020304" pitchFamily="18" charset="0"/>
            </a:endParaRPr>
          </a:p>
          <a:p>
            <a:pPr marL="8001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Second Chance</a:t>
            </a:r>
            <a:r>
              <a:rPr lang="de-DE"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old page has not been not referenced in the previous clock interval (R = 0). If R of page equals 1,  R is reset to 0 and put the tail of the queue.</a:t>
            </a:r>
            <a:endParaRPr lang="de-DE" altLang="en-US" sz="1800">
              <a:latin typeface="Times New Roman" panose="02020603050405020304" pitchFamily="18" charset="0"/>
              <a:cs typeface="Times New Roman" panose="02020603050405020304" pitchFamily="18" charset="0"/>
            </a:endParaRPr>
          </a:p>
          <a:p>
            <a:pPr marL="8001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Clock </a:t>
            </a:r>
            <a:r>
              <a:rPr lang="de-DE" altLang="en-US" sz="1800">
                <a:latin typeface="Times New Roman" panose="02020603050405020304" pitchFamily="18" charset="0"/>
                <a:cs typeface="Times New Roman" panose="02020603050405020304" pitchFamily="18" charset="0"/>
              </a:rPr>
              <a:t>(circular queue) </a:t>
            </a:r>
            <a:r>
              <a:rPr lang="de-DE" altLang="en-US" sz="1800" b="1">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the page being pointed to by the hand is inspected. If R = 0, page is evicted. Otherwise, R is reset to 0, the pointer points next</a:t>
            </a:r>
            <a:endParaRPr lang="de-DE" altLang="en-US" sz="1800">
              <a:latin typeface="Times New Roman" panose="02020603050405020304" pitchFamily="18" charset="0"/>
              <a:cs typeface="Times New Roman" panose="02020603050405020304" pitchFamily="18" charset="0"/>
            </a:endParaRPr>
          </a:p>
          <a:p>
            <a:pPr marL="8001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LRU</a:t>
            </a:r>
            <a:r>
              <a:rPr lang="de-DE"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the page at the end of the list is replaced, the list must be updated at each memory reference </a:t>
            </a:r>
            <a:endParaRPr lang="de-DE" altLang="en-US" sz="1800">
              <a:latin typeface="Times New Roman" panose="02020603050405020304" pitchFamily="18" charset="0"/>
              <a:cs typeface="Times New Roman" panose="02020603050405020304" pitchFamily="18" charset="0"/>
            </a:endParaRPr>
          </a:p>
          <a:p>
            <a:pPr marL="8001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NFU, Aging (using bit): </a:t>
            </a:r>
            <a:r>
              <a:rPr lang="en-US" altLang="en-US" sz="1800">
                <a:latin typeface="Times New Roman" panose="02020603050405020304" pitchFamily="18" charset="0"/>
                <a:cs typeface="Times New Roman" panose="02020603050405020304" pitchFamily="18" charset="0"/>
              </a:rPr>
              <a:t>The page with the lowest counter </a:t>
            </a:r>
            <a:endParaRPr lang="de-DE" altLang="en-US" sz="1800">
              <a:latin typeface="Times New Roman" panose="02020603050405020304" pitchFamily="18" charset="0"/>
              <a:cs typeface="Times New Roman" panose="02020603050405020304" pitchFamily="18" charset="0"/>
            </a:endParaRPr>
          </a:p>
          <a:p>
            <a:pPr marL="800100" lvl="4" algn="just" eaLnBrk="1" hangingPunct="1">
              <a:lnSpc>
                <a:spcPct val="90000"/>
              </a:lnSpc>
            </a:pPr>
            <a:r>
              <a:rPr lang="de-DE" altLang="en-US" sz="1800" b="1">
                <a:latin typeface="Times New Roman" panose="02020603050405020304" pitchFamily="18" charset="0"/>
                <a:cs typeface="Times New Roman" panose="02020603050405020304" pitchFamily="18" charset="0"/>
              </a:rPr>
              <a:t>Working set model, working set clock </a:t>
            </a:r>
            <a:r>
              <a:rPr lang="de-DE" altLang="en-US" sz="1800">
                <a:latin typeface="Times New Roman" panose="02020603050405020304" pitchFamily="18" charset="0"/>
                <a:cs typeface="Times New Roman" panose="02020603050405020304" pitchFamily="18" charset="0"/>
              </a:rPr>
              <a:t>(circular queue): Third Chance with Second Chance using age </a:t>
            </a:r>
            <a:r>
              <a:rPr lang="en-US" altLang="en-US" sz="1800" b="1">
                <a:latin typeface="Times New Roman" panose="02020603050405020304" pitchFamily="18" charset="0"/>
                <a:cs typeface="Times New Roman" panose="02020603050405020304" pitchFamily="18" charset="0"/>
              </a:rPr>
              <a:t>&gt; </a:t>
            </a:r>
            <a:r>
              <a:rPr lang="el-GR" altLang="en-US" sz="1800">
                <a:latin typeface="Times New Roman" panose="02020603050405020304" pitchFamily="18" charset="0"/>
                <a:cs typeface="Times New Roman" panose="02020603050405020304" pitchFamily="18" charset="0"/>
              </a:rPr>
              <a:t>τ</a:t>
            </a:r>
            <a:r>
              <a:rPr lang="en-US" altLang="en-US" sz="1800">
                <a:latin typeface="Times New Roman" panose="02020603050405020304" pitchFamily="18" charset="0"/>
                <a:cs typeface="Times New Roman" panose="02020603050405020304" pitchFamily="18" charset="0"/>
              </a:rPr>
              <a:t> with bit R</a:t>
            </a:r>
            <a:endParaRPr lang="de-DE" altLang="en-US" sz="1800">
              <a:latin typeface="Times New Roman" panose="02020603050405020304" pitchFamily="18" charset="0"/>
              <a:cs typeface="Times New Roman" panose="02020603050405020304" pitchFamily="18" charset="0"/>
            </a:endParaRPr>
          </a:p>
          <a:p>
            <a:pPr marL="571500" lvl="4" indent="0" algn="just" eaLnBrk="1" hangingPunct="1">
              <a:lnSpc>
                <a:spcPct val="90000"/>
              </a:lnSpc>
              <a:buNone/>
            </a:pPr>
            <a:r>
              <a:rPr lang="de-DE" altLang="en-US" sz="1800" b="1">
                <a:latin typeface="Times New Roman" panose="02020603050405020304" pitchFamily="18" charset="0"/>
                <a:cs typeface="Times New Roman" panose="02020603050405020304" pitchFamily="18" charset="0"/>
              </a:rPr>
              <a:t>Terminology</a:t>
            </a:r>
            <a:r>
              <a:rPr lang="de-DE" altLang="en-US" sz="1800">
                <a:latin typeface="Times New Roman" panose="02020603050405020304" pitchFamily="18" charset="0"/>
                <a:cs typeface="Times New Roman" panose="02020603050405020304" pitchFamily="18" charset="0"/>
              </a:rPr>
              <a:t>: Thrashing, Locality of Reference, Demand paging, prepaging, working set, page fault rate</a:t>
            </a:r>
          </a:p>
        </p:txBody>
      </p:sp>
    </p:spTree>
    <p:extLst>
      <p:ext uri="{BB962C8B-B14F-4D97-AF65-F5344CB8AC3E}">
        <p14:creationId xmlns:p14="http://schemas.microsoft.com/office/powerpoint/2010/main" val="376387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858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Design Issues</a:t>
            </a:r>
          </a:p>
          <a:p>
            <a:pPr lvl="1" algn="just" eaLnBrk="1" hangingPunct="1">
              <a:lnSpc>
                <a:spcPct val="90000"/>
              </a:lnSpc>
            </a:pPr>
            <a:r>
              <a:rPr lang="de-DE" altLang="en-US" sz="2000" b="1">
                <a:solidFill>
                  <a:srgbClr val="C00000"/>
                </a:solidFill>
                <a:latin typeface="Times New Roman" panose="02020603050405020304" pitchFamily="18" charset="0"/>
                <a:cs typeface="Times New Roman" panose="02020603050405020304" pitchFamily="18" charset="0"/>
              </a:rPr>
              <a:t>Local vs Global Policies</a:t>
            </a:r>
          </a:p>
          <a:p>
            <a:pPr lvl="2" algn="just" eaLnBrk="1" hangingPunct="1">
              <a:lnSpc>
                <a:spcPct val="90000"/>
              </a:lnSpc>
            </a:pPr>
            <a:r>
              <a:rPr lang="en-US" altLang="en-US" sz="2000" b="1" i="1">
                <a:latin typeface="Times New Roman" panose="02020603050405020304" pitchFamily="18" charset="0"/>
                <a:cs typeface="Times New Roman" panose="02020603050405020304" pitchFamily="18" charset="0"/>
              </a:rPr>
              <a:t>Local</a:t>
            </a:r>
            <a:r>
              <a:rPr lang="en-US" altLang="en-US" sz="2000">
                <a:latin typeface="Times New Roman" panose="02020603050405020304" pitchFamily="18" charset="0"/>
                <a:cs typeface="Times New Roman" panose="02020603050405020304" pitchFamily="18" charset="0"/>
              </a:rPr>
              <a:t>: page frames are static allocated among current processes (thrashing or waste memory)</a:t>
            </a:r>
          </a:p>
          <a:p>
            <a:pPr lvl="2" algn="just" eaLnBrk="1" hangingPunct="1">
              <a:lnSpc>
                <a:spcPct val="90000"/>
              </a:lnSpc>
            </a:pPr>
            <a:r>
              <a:rPr lang="en-US" altLang="en-US" sz="2000" b="1" i="1">
                <a:latin typeface="Times New Roman" panose="02020603050405020304" pitchFamily="18" charset="0"/>
                <a:cs typeface="Times New Roman" panose="02020603050405020304" pitchFamily="18" charset="0"/>
              </a:rPr>
              <a:t>Global</a:t>
            </a:r>
            <a:r>
              <a:rPr lang="en-US" altLang="en-US" sz="2000">
                <a:latin typeface="Times New Roman" panose="02020603050405020304" pitchFamily="18" charset="0"/>
                <a:cs typeface="Times New Roman" panose="02020603050405020304" pitchFamily="18" charset="0"/>
              </a:rPr>
              <a:t>: page frames are dynamically allocated among runnable processes (thrashing to others process)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Solution</a:t>
            </a:r>
          </a:p>
          <a:p>
            <a:pPr lvl="4"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Monitor the size of working set of all processes using aging bit</a:t>
            </a:r>
          </a:p>
          <a:p>
            <a:pPr lvl="4"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The allocation is updated dynamically using PFF algorithms with To periodically determine the number of running processes</a:t>
            </a:r>
            <a:r>
              <a:rPr lang="de-DE" altLang="en-US">
                <a:latin typeface="Times New Roman" panose="02020603050405020304" pitchFamily="18" charset="0"/>
                <a:cs typeface="Times New Roman" panose="02020603050405020304" pitchFamily="18" charset="0"/>
                <a:sym typeface="Wingdings" panose="05000000000000000000" pitchFamily="2" charset="2"/>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Giving each process a minimum number of frames</a:t>
            </a:r>
          </a:p>
          <a:p>
            <a:pPr lvl="1" algn="just" eaLnBrk="1" hangingPunct="1">
              <a:lnSpc>
                <a:spcPct val="90000"/>
              </a:lnSpc>
            </a:pPr>
            <a:r>
              <a:rPr lang="en-US" altLang="en-US" sz="2000" b="1">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Load Control</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Swapping and </a:t>
            </a:r>
            <a:r>
              <a:rPr lang="en-US" altLang="en-US" sz="2000">
                <a:latin typeface="Times New Roman" panose="02020603050405020304" pitchFamily="18" charset="0"/>
                <a:cs typeface="Times New Roman" panose="02020603050405020304" pitchFamily="18" charset="0"/>
              </a:rPr>
              <a:t>Considering not only process size and paging rate but also its characteristics</a:t>
            </a:r>
          </a:p>
          <a:p>
            <a:pPr lvl="1" algn="just" eaLnBrk="1" hangingPunct="1">
              <a:lnSpc>
                <a:spcPct val="90000"/>
              </a:lnSpc>
            </a:pPr>
            <a:r>
              <a:rPr lang="en-US" altLang="en-US" sz="2000" b="1">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Page Size</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Optimizing the size of the page and the location of page table</a:t>
            </a:r>
          </a:p>
        </p:txBody>
      </p:sp>
    </p:spTree>
    <p:extLst>
      <p:ext uri="{BB962C8B-B14F-4D97-AF65-F5344CB8AC3E}">
        <p14:creationId xmlns:p14="http://schemas.microsoft.com/office/powerpoint/2010/main" val="4143395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457200"/>
            <a:ext cx="9144000" cy="5867400"/>
          </a:xfrm>
        </p:spPr>
        <p:txBody>
          <a:bodyPr>
            <a:normAutofit lnSpcReduction="10000"/>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Design Issues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sym typeface="Wingdings" panose="05000000000000000000" pitchFamily="2" charset="2"/>
              </a:rPr>
              <a:t>Separate Instruction and Data Spaces</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Sharing code, library, read only memory</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Copy on write</a:t>
            </a:r>
          </a:p>
          <a:p>
            <a:pPr lvl="1" algn="just" eaLnBrk="1" hangingPunct="1">
              <a:lnSpc>
                <a:spcPct val="90000"/>
              </a:lnSpc>
            </a:pPr>
            <a:r>
              <a:rPr lang="de-DE" altLang="en-US" sz="2400" dirty="0">
                <a:latin typeface="Times New Roman" panose="02020603050405020304" pitchFamily="18" charset="0"/>
                <a:cs typeface="Times New Roman" panose="02020603050405020304" pitchFamily="18" charset="0"/>
              </a:rPr>
              <a:t>Memory Mapped File</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Paging the file as process</a:t>
            </a:r>
            <a:endParaRPr lang="en-US" altLang="en-US" sz="2000" b="1"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Cleaning Policy</a:t>
            </a:r>
            <a:endParaRPr lang="en-US" altLang="en-US" sz="2400" b="1"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Using two-handed clock</a:t>
            </a:r>
          </a:p>
          <a:p>
            <a:pPr lvl="3"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Front hand is controlled</a:t>
            </a:r>
            <a:r>
              <a:rPr lang="en-US" altLang="en-US" sz="1600" dirty="0">
                <a:latin typeface="Times New Roman" panose="02020603050405020304" pitchFamily="18" charset="0"/>
                <a:cs typeface="Times New Roman" panose="02020603050405020304" pitchFamily="18" charset="0"/>
              </a:rPr>
              <a:t> by the </a:t>
            </a:r>
            <a:r>
              <a:rPr lang="en-US" altLang="en-US" sz="1600" b="1" dirty="0">
                <a:latin typeface="Times New Roman" panose="02020603050405020304" pitchFamily="18" charset="0"/>
                <a:cs typeface="Times New Roman" panose="02020603050405020304" pitchFamily="18" charset="0"/>
              </a:rPr>
              <a:t>paging daemon</a:t>
            </a:r>
          </a:p>
          <a:p>
            <a:pPr lvl="3"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Back hand </a:t>
            </a:r>
            <a:r>
              <a:rPr lang="en-US" altLang="en-US" sz="1600" dirty="0">
                <a:latin typeface="Times New Roman" panose="02020603050405020304" pitchFamily="18" charset="0"/>
                <a:cs typeface="Times New Roman" panose="02020603050405020304" pitchFamily="18" charset="0"/>
              </a:rPr>
              <a:t>is </a:t>
            </a:r>
            <a:r>
              <a:rPr lang="en-US" altLang="en-US" sz="1600" b="1" dirty="0">
                <a:latin typeface="Times New Roman" panose="02020603050405020304" pitchFamily="18" charset="0"/>
                <a:cs typeface="Times New Roman" panose="02020603050405020304" pitchFamily="18" charset="0"/>
              </a:rPr>
              <a:t>used</a:t>
            </a:r>
            <a:r>
              <a:rPr lang="en-US" altLang="en-US" sz="1600" dirty="0">
                <a:latin typeface="Times New Roman" panose="02020603050405020304" pitchFamily="18" charset="0"/>
                <a:cs typeface="Times New Roman" panose="02020603050405020304" pitchFamily="18" charset="0"/>
              </a:rPr>
              <a:t> for </a:t>
            </a:r>
            <a:r>
              <a:rPr lang="en-US" altLang="en-US" sz="1600" b="1" dirty="0">
                <a:latin typeface="Times New Roman" panose="02020603050405020304" pitchFamily="18" charset="0"/>
                <a:cs typeface="Times New Roman" panose="02020603050405020304" pitchFamily="18" charset="0"/>
              </a:rPr>
              <a:t>page replacement algorithm </a:t>
            </a:r>
            <a:r>
              <a:rPr lang="en-US" altLang="en-US" sz="1600" dirty="0">
                <a:latin typeface="Times New Roman" panose="02020603050405020304" pitchFamily="18" charset="0"/>
                <a:cs typeface="Times New Roman" panose="02020603050405020304" pitchFamily="18" charset="0"/>
              </a:rPr>
              <a:t>as in the standard </a:t>
            </a:r>
            <a:r>
              <a:rPr lang="en-US" altLang="en-US" sz="1600" b="1" dirty="0">
                <a:latin typeface="Times New Roman" panose="02020603050405020304" pitchFamily="18" charset="0"/>
                <a:cs typeface="Times New Roman" panose="02020603050405020304" pitchFamily="18" charset="0"/>
              </a:rPr>
              <a:t>clock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Implementation Issues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Instruction Backup</a:t>
            </a:r>
            <a:endParaRPr lang="en-US" altLang="en-US" sz="2400" b="1"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hidden internal </a:t>
            </a:r>
            <a:r>
              <a:rPr lang="en-US" altLang="en-US" sz="2000" dirty="0">
                <a:latin typeface="Times New Roman" panose="02020603050405020304" pitchFamily="18" charset="0"/>
                <a:cs typeface="Times New Roman" panose="02020603050405020304" pitchFamily="18" charset="0"/>
              </a:rPr>
              <a:t>is </a:t>
            </a:r>
            <a:r>
              <a:rPr lang="en-US" altLang="en-US" sz="2000" b="1" dirty="0">
                <a:latin typeface="Times New Roman" panose="02020603050405020304" pitchFamily="18" charset="0"/>
                <a:cs typeface="Times New Roman" panose="02020603050405020304" pitchFamily="18" charset="0"/>
              </a:rPr>
              <a:t>used</a:t>
            </a:r>
            <a:r>
              <a:rPr lang="en-US" altLang="en-US" sz="2000" dirty="0">
                <a:latin typeface="Times New Roman" panose="02020603050405020304" pitchFamily="18" charset="0"/>
                <a:cs typeface="Times New Roman" panose="02020603050405020304" pitchFamily="18" charset="0"/>
              </a:rPr>
              <a:t> to </a:t>
            </a:r>
            <a:r>
              <a:rPr lang="en-US" altLang="en-US" sz="2000" b="1" dirty="0">
                <a:latin typeface="Times New Roman" panose="02020603050405020304" pitchFamily="18" charset="0"/>
                <a:cs typeface="Times New Roman" panose="02020603050405020304" pitchFamily="18" charset="0"/>
              </a:rPr>
              <a:t>store</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PC</a:t>
            </a:r>
            <a:r>
              <a:rPr lang="en-US" altLang="en-US" sz="2000" dirty="0">
                <a:latin typeface="Times New Roman" panose="02020603050405020304" pitchFamily="18" charset="0"/>
                <a:cs typeface="Times New Roman" panose="02020603050405020304" pitchFamily="18" charset="0"/>
              </a:rPr>
              <a:t> before each </a:t>
            </a:r>
            <a:r>
              <a:rPr lang="en-US" altLang="en-US" sz="2000" b="1" dirty="0">
                <a:latin typeface="Times New Roman" panose="02020603050405020304" pitchFamily="18" charset="0"/>
                <a:cs typeface="Times New Roman" panose="02020603050405020304" pitchFamily="18" charset="0"/>
              </a:rPr>
              <a:t>instruction</a:t>
            </a:r>
            <a:r>
              <a:rPr lang="en-US" altLang="en-US" sz="2000" dirty="0">
                <a:latin typeface="Times New Roman" panose="02020603050405020304" pitchFamily="18" charset="0"/>
                <a:cs typeface="Times New Roman" panose="02020603050405020304" pitchFamily="18" charset="0"/>
              </a:rPr>
              <a:t> is </a:t>
            </a:r>
            <a:r>
              <a:rPr lang="en-US" altLang="en-US" sz="2000" b="1" dirty="0">
                <a:latin typeface="Times New Roman" panose="02020603050405020304" pitchFamily="18" charset="0"/>
                <a:cs typeface="Times New Roman" panose="02020603050405020304" pitchFamily="18" charset="0"/>
              </a:rPr>
              <a:t>executed</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second register </a:t>
            </a:r>
            <a:r>
              <a:rPr lang="en-US" altLang="en-US" sz="2000" dirty="0">
                <a:latin typeface="Times New Roman" panose="02020603050405020304" pitchFamily="18" charset="0"/>
                <a:cs typeface="Times New Roman" panose="02020603050405020304" pitchFamily="18" charset="0"/>
              </a:rPr>
              <a:t>is used to </a:t>
            </a:r>
            <a:r>
              <a:rPr lang="en-US" altLang="en-US" sz="2000" b="1" dirty="0">
                <a:latin typeface="Times New Roman" panose="02020603050405020304" pitchFamily="18" charset="0"/>
                <a:cs typeface="Times New Roman" panose="02020603050405020304" pitchFamily="18" charset="0"/>
              </a:rPr>
              <a:t>store</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registers auto-incremented or auto-decremented</a:t>
            </a:r>
            <a:r>
              <a:rPr lang="en-US" altLang="en-US" sz="2000" dirty="0">
                <a:latin typeface="Times New Roman" panose="02020603050405020304" pitchFamily="18" charset="0"/>
                <a:cs typeface="Times New Roman" panose="02020603050405020304" pitchFamily="18" charset="0"/>
              </a:rPr>
              <a:t>, and by </a:t>
            </a:r>
            <a:r>
              <a:rPr lang="en-US" altLang="en-US" sz="2000" b="1" dirty="0">
                <a:latin typeface="Times New Roman" panose="02020603050405020304" pitchFamily="18" charset="0"/>
                <a:cs typeface="Times New Roman" panose="02020603050405020304" pitchFamily="18" charset="0"/>
              </a:rPr>
              <a:t>how much</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When the </a:t>
            </a:r>
            <a:r>
              <a:rPr lang="en-US" altLang="en-US" sz="2000" b="1" dirty="0">
                <a:latin typeface="Times New Roman" panose="02020603050405020304" pitchFamily="18" charset="0"/>
                <a:cs typeface="Times New Roman" panose="02020603050405020304" pitchFamily="18" charset="0"/>
              </a:rPr>
              <a:t>fault instruction is restarted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OS</a:t>
            </a:r>
            <a:r>
              <a:rPr lang="en-US" altLang="en-US" sz="2000" dirty="0">
                <a:latin typeface="Times New Roman" panose="02020603050405020304" pitchFamily="18" charset="0"/>
                <a:cs typeface="Times New Roman" panose="02020603050405020304" pitchFamily="18" charset="0"/>
              </a:rPr>
              <a:t> can </a:t>
            </a:r>
            <a:r>
              <a:rPr lang="en-US" altLang="en-US" sz="2000" b="1" dirty="0">
                <a:latin typeface="Times New Roman" panose="02020603050405020304" pitchFamily="18" charset="0"/>
                <a:cs typeface="Times New Roman" panose="02020603050405020304" pitchFamily="18" charset="0"/>
              </a:rPr>
              <a:t>unambiguously</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undo all the effects of it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lvl="3" algn="just" eaLnBrk="1" hangingPunct="1">
              <a:lnSpc>
                <a:spcPct val="90000"/>
              </a:lnSpc>
            </a:pPr>
            <a:endParaRPr lang="en-US"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451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62" dur="500"/>
                                        <p:tgtEl>
                                          <p:spTgt spid="14029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67" dur="500"/>
                                        <p:tgtEl>
                                          <p:spTgt spid="14029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72" dur="500"/>
                                        <p:tgtEl>
                                          <p:spTgt spid="140291">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77"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762000"/>
            <a:ext cx="9144000" cy="5867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Implementation Issues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Locking Pages in Memory</a:t>
            </a:r>
            <a:endParaRPr lang="de-DE" altLang="en-US" sz="2400">
              <a:latin typeface="Times New Roman" panose="02020603050405020304" pitchFamily="18" charset="0"/>
              <a:cs typeface="Times New Roman" panose="02020603050405020304" pitchFamily="18" charset="0"/>
            </a:endParaRP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pages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engaged in I/O in memory </a:t>
            </a:r>
            <a:r>
              <a:rPr lang="en-US" altLang="en-US" sz="2000">
                <a:latin typeface="Times New Roman" panose="02020603050405020304" pitchFamily="18" charset="0"/>
                <a:cs typeface="Times New Roman" panose="02020603050405020304" pitchFamily="18" charset="0"/>
              </a:rPr>
              <a:t>so that they will </a:t>
            </a:r>
            <a:r>
              <a:rPr lang="en-US" altLang="en-US" sz="2000" b="1">
                <a:latin typeface="Times New Roman" panose="02020603050405020304" pitchFamily="18" charset="0"/>
                <a:cs typeface="Times New Roman" panose="02020603050405020304" pitchFamily="18" charset="0"/>
              </a:rPr>
              <a:t>not be removed</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Do</a:t>
            </a:r>
            <a:r>
              <a:rPr lang="en-US" altLang="en-US" sz="2000">
                <a:latin typeface="Times New Roman" panose="02020603050405020304" pitchFamily="18" charset="0"/>
                <a:cs typeface="Times New Roman" panose="02020603050405020304" pitchFamily="18" charset="0"/>
              </a:rPr>
              <a:t> all </a:t>
            </a:r>
            <a:r>
              <a:rPr lang="en-US" altLang="en-US" sz="2000" b="1">
                <a:latin typeface="Times New Roman" panose="02020603050405020304" pitchFamily="18" charset="0"/>
                <a:cs typeface="Times New Roman" panose="02020603050405020304" pitchFamily="18" charset="0"/>
              </a:rPr>
              <a:t>I/O to kernel buffers &amp; copy the data </a:t>
            </a:r>
            <a:r>
              <a:rPr lang="en-US" altLang="en-US" sz="2000">
                <a:latin typeface="Times New Roman" panose="02020603050405020304" pitchFamily="18" charset="0"/>
                <a:cs typeface="Times New Roman" panose="02020603050405020304" pitchFamily="18" charset="0"/>
              </a:rPr>
              <a:t>to use </a:t>
            </a:r>
            <a:r>
              <a:rPr lang="en-US" altLang="en-US" sz="2000" b="1">
                <a:latin typeface="Times New Roman" panose="02020603050405020304" pitchFamily="18" charset="0"/>
                <a:cs typeface="Times New Roman" panose="02020603050405020304" pitchFamily="18" charset="0"/>
              </a:rPr>
              <a:t>pages later</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Backing Store</a:t>
            </a:r>
            <a:endParaRPr lang="en-US" altLang="en-US" sz="2400" b="1">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Associated with each process is the disk address of its swap area, that is where on the swap partition its image is kept (that also kept in process table)</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Paging to a </a:t>
            </a:r>
            <a:r>
              <a:rPr lang="en-US" altLang="en-US" sz="2000" b="1">
                <a:latin typeface="Times New Roman" panose="02020603050405020304" pitchFamily="18" charset="0"/>
                <a:cs typeface="Times New Roman" panose="02020603050405020304" pitchFamily="18" charset="0"/>
              </a:rPr>
              <a:t>static swap area vs. </a:t>
            </a:r>
            <a:r>
              <a:rPr lang="en-US" altLang="en-US" sz="2000">
                <a:latin typeface="Times New Roman" panose="02020603050405020304" pitchFamily="18" charset="0"/>
                <a:cs typeface="Times New Roman" panose="02020603050405020304" pitchFamily="18" charset="0"/>
              </a:rPr>
              <a:t>Backing up </a:t>
            </a:r>
            <a:r>
              <a:rPr lang="en-US" altLang="en-US" sz="2000" b="1">
                <a:latin typeface="Times New Roman" panose="02020603050405020304" pitchFamily="18" charset="0"/>
                <a:cs typeface="Times New Roman" panose="02020603050405020304" pitchFamily="18" charset="0"/>
              </a:rPr>
              <a:t>pages dynamically</a:t>
            </a:r>
            <a:endParaRPr lang="en-US" altLang="en-US" sz="200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Segmentation</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Is a logical entity and Consists of a linear sequence addresses, from 0 to some maximum that can </a:t>
            </a:r>
            <a:r>
              <a:rPr lang="en-US" altLang="en-US" sz="2000" b="1">
                <a:latin typeface="Times New Roman" panose="02020603050405020304" pitchFamily="18" charset="0"/>
                <a:cs typeface="Times New Roman" panose="02020603050405020304" pitchFamily="18" charset="0"/>
              </a:rPr>
              <a:t>grow and shrink independently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without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effecting each other</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specify an address </a:t>
            </a:r>
            <a:r>
              <a:rPr lang="en-US" altLang="en-US" sz="2000">
                <a:latin typeface="Times New Roman" panose="02020603050405020304" pitchFamily="18" charset="0"/>
                <a:cs typeface="Times New Roman" panose="02020603050405020304" pitchFamily="18" charset="0"/>
              </a:rPr>
              <a:t>in the segmented memory, the </a:t>
            </a:r>
            <a:r>
              <a:rPr lang="en-US" altLang="en-US" sz="2000" b="1">
                <a:latin typeface="Times New Roman" panose="02020603050405020304" pitchFamily="18" charset="0"/>
                <a:cs typeface="Times New Roman" panose="02020603050405020304" pitchFamily="18" charset="0"/>
              </a:rPr>
              <a:t>&lt;segment-number, offset&gt; is used</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Implementing</a:t>
            </a:r>
            <a:endParaRPr lang="en-US" altLang="en-US" sz="200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sz="1600" b="1">
                <a:latin typeface="Times New Roman" panose="02020603050405020304" pitchFamily="18" charset="0"/>
                <a:cs typeface="Times New Roman" panose="02020603050405020304" pitchFamily="18" charset="0"/>
              </a:rPr>
              <a:t>Segment table </a:t>
            </a:r>
          </a:p>
          <a:p>
            <a:pPr lvl="3" algn="just" eaLnBrk="1" hangingPunct="1">
              <a:lnSpc>
                <a:spcPct val="90000"/>
              </a:lnSpc>
            </a:pPr>
            <a:r>
              <a:rPr lang="en-US" altLang="en-US" sz="1600">
                <a:latin typeface="Times New Roman" panose="02020603050405020304" pitchFamily="18" charset="0"/>
                <a:cs typeface="Times New Roman" panose="02020603050405020304" pitchFamily="18" charset="0"/>
              </a:rPr>
              <a:t>Segmentation with Paging</a:t>
            </a:r>
            <a:endParaRPr lang="en-US" altLang="en-US" sz="16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62" dur="500"/>
                                        <p:tgtEl>
                                          <p:spTgt spid="14029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40291">
                                            <p:txEl>
                                              <p:pRg st="12" end="12"/>
                                            </p:txEl>
                                          </p:spTgt>
                                        </p:tgtEl>
                                        <p:attrNameLst>
                                          <p:attrName>style.visibility</p:attrName>
                                        </p:attrNameLst>
                                      </p:cBhvr>
                                      <p:to>
                                        <p:strVal val="visible"/>
                                      </p:to>
                                    </p:set>
                                    <p:animEffect transition="in" filter="box(in)">
                                      <p:cBhvr>
                                        <p:cTn id="67" dur="500"/>
                                        <p:tgtEl>
                                          <p:spTgt spid="140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139267" name="Rectangle 3"/>
          <p:cNvSpPr>
            <a:spLocks noGrp="1"/>
          </p:cNvSpPr>
          <p:nvPr>
            <p:ph type="body" idx="1"/>
          </p:nvPr>
        </p:nvSpPr>
        <p:spPr>
          <a:xfrm>
            <a:off x="0" y="762000"/>
            <a:ext cx="9144000" cy="6096000"/>
          </a:xfrm>
        </p:spPr>
        <p:txBody>
          <a:bodyPr/>
          <a:lstStyle/>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File System</a:t>
            </a:r>
          </a:p>
          <a:p>
            <a:pPr lvl="1" algn="just">
              <a:lnSpc>
                <a:spcPct val="80000"/>
              </a:lnSpc>
            </a:pPr>
            <a:r>
              <a:rPr lang="en-US" altLang="en-US" sz="2400">
                <a:latin typeface="Times New Roman" panose="02020603050405020304" pitchFamily="18" charset="0"/>
                <a:cs typeface="Times New Roman" panose="02020603050405020304" pitchFamily="18" charset="0"/>
              </a:rPr>
              <a:t>Manages the information </a:t>
            </a:r>
            <a:r>
              <a:rPr lang="en-US" altLang="en-US" sz="2400" b="1">
                <a:latin typeface="Times New Roman" panose="02020603050405020304" pitchFamily="18" charset="0"/>
                <a:cs typeface="Times New Roman" panose="02020603050405020304" pitchFamily="18" charset="0"/>
              </a:rPr>
              <a:t>stored and hides </a:t>
            </a:r>
            <a:r>
              <a:rPr lang="en-US" altLang="en-US" sz="2400">
                <a:latin typeface="Times New Roman" panose="02020603050405020304" pitchFamily="18" charset="0"/>
                <a:cs typeface="Times New Roman" panose="02020603050405020304" pitchFamily="18" charset="0"/>
              </a:rPr>
              <a:t>the complexity on the storage devices</a:t>
            </a:r>
          </a:p>
          <a:p>
            <a:pPr lvl="1" algn="just">
              <a:lnSpc>
                <a:spcPct val="80000"/>
              </a:lnSpc>
            </a:pPr>
            <a:r>
              <a:rPr lang="en-US" altLang="en-US" sz="2400">
                <a:latin typeface="Times New Roman" panose="02020603050405020304" pitchFamily="18" charset="0"/>
                <a:cs typeface="Times New Roman" panose="02020603050405020304" pitchFamily="18" charset="0"/>
              </a:rPr>
              <a:t>Provides the users </a:t>
            </a:r>
            <a:r>
              <a:rPr lang="en-US" altLang="en-US" sz="2400" b="1">
                <a:latin typeface="Times New Roman" panose="02020603050405020304" pitchFamily="18" charset="0"/>
                <a:cs typeface="Times New Roman" panose="02020603050405020304" pitchFamily="18" charset="0"/>
              </a:rPr>
              <a:t>access information </a:t>
            </a:r>
            <a:r>
              <a:rPr lang="en-US" altLang="en-US" sz="2400">
                <a:latin typeface="Times New Roman" panose="02020603050405020304" pitchFamily="18" charset="0"/>
                <a:cs typeface="Times New Roman" panose="02020603050405020304" pitchFamily="18" charset="0"/>
              </a:rPr>
              <a:t>in a convenient way and a uniform logical view </a:t>
            </a:r>
          </a:p>
          <a:p>
            <a:pPr lvl="1" algn="just">
              <a:lnSpc>
                <a:spcPct val="80000"/>
              </a:lnSpc>
            </a:pPr>
            <a:r>
              <a:rPr lang="en-US" altLang="en-US" sz="2400">
                <a:latin typeface="Times New Roman" panose="02020603050405020304" pitchFamily="18" charset="0"/>
                <a:cs typeface="Times New Roman" panose="02020603050405020304" pitchFamily="18" charset="0"/>
              </a:rPr>
              <a:t>Is stored on disks</a:t>
            </a:r>
          </a:p>
          <a:p>
            <a:pPr lvl="1" algn="just">
              <a:lnSpc>
                <a:spcPct val="80000"/>
              </a:lnSpc>
            </a:pPr>
            <a:r>
              <a:rPr lang="en-US" altLang="en-US" sz="2400" b="1">
                <a:latin typeface="Times New Roman" panose="02020603050405020304" pitchFamily="18" charset="0"/>
                <a:cs typeface="Times New Roman" panose="02020603050405020304" pitchFamily="18" charset="0"/>
              </a:rPr>
              <a:t>Implementations</a:t>
            </a:r>
          </a:p>
          <a:p>
            <a:pPr lvl="2" algn="just">
              <a:lnSpc>
                <a:spcPct val="80000"/>
              </a:lnSpc>
            </a:pPr>
            <a:r>
              <a:rPr lang="en-US" altLang="en-US" sz="2000" b="1">
                <a:latin typeface="Times New Roman" panose="02020603050405020304" pitchFamily="18" charset="0"/>
                <a:cs typeface="Times New Roman" panose="02020603050405020304" pitchFamily="18" charset="0"/>
              </a:rPr>
              <a:t>File</a:t>
            </a:r>
            <a:r>
              <a:rPr lang="en-US" altLang="en-US" sz="2000">
                <a:latin typeface="Times New Roman" panose="02020603050405020304" pitchFamily="18" charset="0"/>
                <a:cs typeface="Times New Roman" panose="02020603050405020304" pitchFamily="18" charset="0"/>
              </a:rPr>
              <a:t>: Contiguous, Linked List, Linked List using a Table in Memory (FAT), </a:t>
            </a:r>
            <a:r>
              <a:rPr lang="en-US" altLang="en-US" sz="2000" b="1">
                <a:latin typeface="Times New Roman" panose="02020603050405020304" pitchFamily="18" charset="0"/>
                <a:cs typeface="Times New Roman" panose="02020603050405020304" pitchFamily="18" charset="0"/>
              </a:rPr>
              <a:t>i-nodes </a:t>
            </a:r>
            <a:r>
              <a:rPr lang="en-US" altLang="en-US" sz="2000">
                <a:latin typeface="Times New Roman" panose="02020603050405020304" pitchFamily="18" charset="0"/>
                <a:cs typeface="Times New Roman" panose="02020603050405020304" pitchFamily="18" charset="0"/>
              </a:rPr>
              <a:t>(same as multi-level paging)</a:t>
            </a:r>
          </a:p>
          <a:p>
            <a:pPr lvl="2" algn="just">
              <a:lnSpc>
                <a:spcPct val="80000"/>
              </a:lnSpc>
            </a:pPr>
            <a:r>
              <a:rPr lang="en-US" altLang="en-US" sz="2000" b="1">
                <a:latin typeface="Times New Roman" panose="02020603050405020304" pitchFamily="18" charset="0"/>
                <a:cs typeface="Times New Roman" panose="02020603050405020304" pitchFamily="18" charset="0"/>
              </a:rPr>
              <a:t>Directory</a:t>
            </a:r>
            <a:r>
              <a:rPr lang="en-US" altLang="en-US" sz="2000">
                <a:latin typeface="Times New Roman" panose="02020603050405020304" pitchFamily="18" charset="0"/>
                <a:cs typeface="Times New Roman" panose="02020603050405020304" pitchFamily="18" charset="0"/>
              </a:rPr>
              <a:t>: Fixed size entries, one per file containing file name &amp; attributes</a:t>
            </a:r>
          </a:p>
          <a:p>
            <a:pPr lvl="2" algn="just">
              <a:lnSpc>
                <a:spcPct val="80000"/>
              </a:lnSpc>
            </a:pPr>
            <a:r>
              <a:rPr lang="en-US" altLang="en-US" sz="2000" b="1">
                <a:latin typeface="Times New Roman" panose="02020603050405020304" pitchFamily="18" charset="0"/>
                <a:cs typeface="Times New Roman" panose="02020603050405020304" pitchFamily="18" charset="0"/>
              </a:rPr>
              <a:t>File Name</a:t>
            </a:r>
            <a:r>
              <a:rPr lang="en-US" altLang="en-US" sz="2000">
                <a:latin typeface="Times New Roman" panose="02020603050405020304" pitchFamily="18" charset="0"/>
                <a:cs typeface="Times New Roman" panose="02020603050405020304" pitchFamily="18" charset="0"/>
              </a:rPr>
              <a:t>: fixed size, part of block, stored in heap</a:t>
            </a:r>
          </a:p>
          <a:p>
            <a:pPr lvl="2" algn="just">
              <a:lnSpc>
                <a:spcPct val="80000"/>
              </a:lnSpc>
            </a:pPr>
            <a:r>
              <a:rPr lang="en-US" altLang="en-US" sz="2000" b="1">
                <a:latin typeface="Times New Roman" panose="02020603050405020304" pitchFamily="18" charset="0"/>
                <a:cs typeface="Times New Roman" panose="02020603050405020304" pitchFamily="18" charset="0"/>
              </a:rPr>
              <a:t>Utilities</a:t>
            </a:r>
            <a:r>
              <a:rPr lang="en-US" altLang="en-US" sz="2000">
                <a:latin typeface="Times New Roman" panose="02020603050405020304" pitchFamily="18" charset="0"/>
                <a:cs typeface="Times New Roman" panose="02020603050405020304" pitchFamily="18" charset="0"/>
              </a:rPr>
              <a:t>: </a:t>
            </a:r>
          </a:p>
          <a:p>
            <a:pPr lvl="3" algn="just">
              <a:lnSpc>
                <a:spcPct val="80000"/>
              </a:lnSpc>
            </a:pPr>
            <a:r>
              <a:rPr lang="en-US" altLang="en-US">
                <a:latin typeface="Times New Roman" panose="02020603050405020304" pitchFamily="18" charset="0"/>
                <a:cs typeface="Times New Roman" panose="02020603050405020304" pitchFamily="18" charset="0"/>
              </a:rPr>
              <a:t>LFS (write data to end the log and using cleaner thread)</a:t>
            </a:r>
          </a:p>
          <a:p>
            <a:pPr lvl="3" algn="just">
              <a:lnSpc>
                <a:spcPct val="80000"/>
              </a:lnSpc>
            </a:pPr>
            <a:r>
              <a:rPr lang="en-US" altLang="en-US">
                <a:latin typeface="Times New Roman" panose="02020603050405020304" pitchFamily="18" charset="0"/>
                <a:cs typeface="Times New Roman" panose="02020603050405020304" pitchFamily="18" charset="0"/>
              </a:rPr>
              <a:t>JFS (store log file and using atomic transaction)</a:t>
            </a:r>
          </a:p>
          <a:p>
            <a:pPr lvl="3" algn="just">
              <a:lnSpc>
                <a:spcPct val="80000"/>
              </a:lnSpc>
            </a:pPr>
            <a:r>
              <a:rPr lang="en-US" altLang="en-US">
                <a:latin typeface="Times New Roman" panose="02020603050405020304" pitchFamily="18" charset="0"/>
                <a:cs typeface="Times New Roman" panose="02020603050405020304" pitchFamily="18" charset="0"/>
              </a:rPr>
              <a:t>VFS (uniform logical view for file system)</a:t>
            </a:r>
          </a:p>
          <a:p>
            <a:pPr lvl="3" algn="just">
              <a:lnSpc>
                <a:spcPct val="80000"/>
              </a:lnSpc>
            </a:pPr>
            <a:r>
              <a:rPr lang="en-US" altLang="en-US" b="1">
                <a:latin typeface="Times New Roman" panose="02020603050405020304" pitchFamily="18" charset="0"/>
                <a:cs typeface="Times New Roman" panose="02020603050405020304" pitchFamily="18" charset="0"/>
              </a:rPr>
              <a:t>Disk Space management </a:t>
            </a:r>
          </a:p>
          <a:p>
            <a:pPr lvl="4" algn="just">
              <a:lnSpc>
                <a:spcPct val="80000"/>
              </a:lnSpc>
            </a:pPr>
            <a:r>
              <a:rPr lang="en-US" altLang="en-US">
                <a:latin typeface="Times New Roman" panose="02020603050405020304" pitchFamily="18" charset="0"/>
                <a:cs typeface="Times New Roman" panose="02020603050405020304" pitchFamily="18" charset="0"/>
              </a:rPr>
              <a:t>Manage free block – linked list and bitmap</a:t>
            </a:r>
          </a:p>
          <a:p>
            <a:pPr lvl="4" algn="just">
              <a:lnSpc>
                <a:spcPct val="80000"/>
              </a:lnSpc>
            </a:pPr>
            <a:r>
              <a:rPr lang="en-US" altLang="en-US">
                <a:latin typeface="Times New Roman" panose="02020603050405020304" pitchFamily="18" charset="0"/>
                <a:cs typeface="Times New Roman" panose="02020603050405020304" pitchFamily="18" charset="0"/>
              </a:rPr>
              <a:t>Disk quota: two tables contain open file and user quotas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strips(downLeft)">
                                      <p:cBhvr>
                                        <p:cTn id="7" dur="500"/>
                                        <p:tgtEl>
                                          <p:spTgt spid="139267">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139267">
                                            <p:txEl>
                                              <p:pRg st="1" end="1"/>
                                            </p:txEl>
                                          </p:spTgt>
                                        </p:tgtEl>
                                        <p:attrNameLst>
                                          <p:attrName>style.visibility</p:attrName>
                                        </p:attrNameLst>
                                      </p:cBhvr>
                                      <p:to>
                                        <p:strVal val="visible"/>
                                      </p:to>
                                    </p:set>
                                    <p:animEffect transition="in" filter="strips(downLeft)">
                                      <p:cBhvr>
                                        <p:cTn id="10" dur="500"/>
                                        <p:tgtEl>
                                          <p:spTgt spid="139267">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139267">
                                            <p:txEl>
                                              <p:pRg st="2" end="2"/>
                                            </p:txEl>
                                          </p:spTgt>
                                        </p:tgtEl>
                                        <p:attrNameLst>
                                          <p:attrName>style.visibility</p:attrName>
                                        </p:attrNameLst>
                                      </p:cBhvr>
                                      <p:to>
                                        <p:strVal val="visible"/>
                                      </p:to>
                                    </p:set>
                                    <p:animEffect transition="in" filter="strips(downLeft)">
                                      <p:cBhvr>
                                        <p:cTn id="13" dur="500"/>
                                        <p:tgtEl>
                                          <p:spTgt spid="139267">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139267">
                                            <p:txEl>
                                              <p:pRg st="3" end="3"/>
                                            </p:txEl>
                                          </p:spTgt>
                                        </p:tgtEl>
                                        <p:attrNameLst>
                                          <p:attrName>style.visibility</p:attrName>
                                        </p:attrNameLst>
                                      </p:cBhvr>
                                      <p:to>
                                        <p:strVal val="visible"/>
                                      </p:to>
                                    </p:set>
                                    <p:animEffect transition="in" filter="strips(downLeft)">
                                      <p:cBhvr>
                                        <p:cTn id="16" dur="500"/>
                                        <p:tgtEl>
                                          <p:spTgt spid="13926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139267">
                                            <p:txEl>
                                              <p:pRg st="4" end="4"/>
                                            </p:txEl>
                                          </p:spTgt>
                                        </p:tgtEl>
                                        <p:attrNameLst>
                                          <p:attrName>style.visibility</p:attrName>
                                        </p:attrNameLst>
                                      </p:cBhvr>
                                      <p:to>
                                        <p:strVal val="visible"/>
                                      </p:to>
                                    </p:set>
                                    <p:animEffect transition="in" filter="strips(downLeft)">
                                      <p:cBhvr>
                                        <p:cTn id="21" dur="500"/>
                                        <p:tgtEl>
                                          <p:spTgt spid="13926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nodeType="clickEffect">
                                  <p:stCondLst>
                                    <p:cond delay="0"/>
                                  </p:stCondLst>
                                  <p:childTnLst>
                                    <p:set>
                                      <p:cBhvr>
                                        <p:cTn id="25" dur="1" fill="hold">
                                          <p:stCondLst>
                                            <p:cond delay="0"/>
                                          </p:stCondLst>
                                        </p:cTn>
                                        <p:tgtEl>
                                          <p:spTgt spid="139267">
                                            <p:txEl>
                                              <p:pRg st="5" end="5"/>
                                            </p:txEl>
                                          </p:spTgt>
                                        </p:tgtEl>
                                        <p:attrNameLst>
                                          <p:attrName>style.visibility</p:attrName>
                                        </p:attrNameLst>
                                      </p:cBhvr>
                                      <p:to>
                                        <p:strVal val="visible"/>
                                      </p:to>
                                    </p:set>
                                    <p:animEffect transition="in" filter="strips(downLeft)">
                                      <p:cBhvr>
                                        <p:cTn id="26" dur="500"/>
                                        <p:tgtEl>
                                          <p:spTgt spid="13926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139267">
                                            <p:txEl>
                                              <p:pRg st="6" end="6"/>
                                            </p:txEl>
                                          </p:spTgt>
                                        </p:tgtEl>
                                        <p:attrNameLst>
                                          <p:attrName>style.visibility</p:attrName>
                                        </p:attrNameLst>
                                      </p:cBhvr>
                                      <p:to>
                                        <p:strVal val="visible"/>
                                      </p:to>
                                    </p:set>
                                    <p:animEffect transition="in" filter="strips(downLeft)">
                                      <p:cBhvr>
                                        <p:cTn id="31" dur="500"/>
                                        <p:tgtEl>
                                          <p:spTgt spid="13926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139267">
                                            <p:txEl>
                                              <p:pRg st="7" end="7"/>
                                            </p:txEl>
                                          </p:spTgt>
                                        </p:tgtEl>
                                        <p:attrNameLst>
                                          <p:attrName>style.visibility</p:attrName>
                                        </p:attrNameLst>
                                      </p:cBhvr>
                                      <p:to>
                                        <p:strVal val="visible"/>
                                      </p:to>
                                    </p:set>
                                    <p:animEffect transition="in" filter="strips(downLeft)">
                                      <p:cBhvr>
                                        <p:cTn id="36" dur="500"/>
                                        <p:tgtEl>
                                          <p:spTgt spid="13926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139267">
                                            <p:txEl>
                                              <p:pRg st="8" end="8"/>
                                            </p:txEl>
                                          </p:spTgt>
                                        </p:tgtEl>
                                        <p:attrNameLst>
                                          <p:attrName>style.visibility</p:attrName>
                                        </p:attrNameLst>
                                      </p:cBhvr>
                                      <p:to>
                                        <p:strVal val="visible"/>
                                      </p:to>
                                    </p:set>
                                    <p:animEffect transition="in" filter="strips(downLeft)">
                                      <p:cBhvr>
                                        <p:cTn id="41" dur="500"/>
                                        <p:tgtEl>
                                          <p:spTgt spid="13926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nodeType="clickEffect">
                                  <p:stCondLst>
                                    <p:cond delay="0"/>
                                  </p:stCondLst>
                                  <p:childTnLst>
                                    <p:set>
                                      <p:cBhvr>
                                        <p:cTn id="45" dur="1" fill="hold">
                                          <p:stCondLst>
                                            <p:cond delay="0"/>
                                          </p:stCondLst>
                                        </p:cTn>
                                        <p:tgtEl>
                                          <p:spTgt spid="139267">
                                            <p:txEl>
                                              <p:pRg st="9" end="9"/>
                                            </p:txEl>
                                          </p:spTgt>
                                        </p:tgtEl>
                                        <p:attrNameLst>
                                          <p:attrName>style.visibility</p:attrName>
                                        </p:attrNameLst>
                                      </p:cBhvr>
                                      <p:to>
                                        <p:strVal val="visible"/>
                                      </p:to>
                                    </p:set>
                                    <p:animEffect transition="in" filter="strips(downLeft)">
                                      <p:cBhvr>
                                        <p:cTn id="46" dur="500"/>
                                        <p:tgtEl>
                                          <p:spTgt spid="139267">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139267">
                                            <p:txEl>
                                              <p:pRg st="10" end="10"/>
                                            </p:txEl>
                                          </p:spTgt>
                                        </p:tgtEl>
                                        <p:attrNameLst>
                                          <p:attrName>style.visibility</p:attrName>
                                        </p:attrNameLst>
                                      </p:cBhvr>
                                      <p:to>
                                        <p:strVal val="visible"/>
                                      </p:to>
                                    </p:set>
                                    <p:animEffect transition="in" filter="strips(downLeft)">
                                      <p:cBhvr>
                                        <p:cTn id="51" dur="500"/>
                                        <p:tgtEl>
                                          <p:spTgt spid="139267">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12" fill="hold" nodeType="clickEffect">
                                  <p:stCondLst>
                                    <p:cond delay="0"/>
                                  </p:stCondLst>
                                  <p:childTnLst>
                                    <p:set>
                                      <p:cBhvr>
                                        <p:cTn id="55" dur="1" fill="hold">
                                          <p:stCondLst>
                                            <p:cond delay="0"/>
                                          </p:stCondLst>
                                        </p:cTn>
                                        <p:tgtEl>
                                          <p:spTgt spid="139267">
                                            <p:txEl>
                                              <p:pRg st="11" end="11"/>
                                            </p:txEl>
                                          </p:spTgt>
                                        </p:tgtEl>
                                        <p:attrNameLst>
                                          <p:attrName>style.visibility</p:attrName>
                                        </p:attrNameLst>
                                      </p:cBhvr>
                                      <p:to>
                                        <p:strVal val="visible"/>
                                      </p:to>
                                    </p:set>
                                    <p:animEffect transition="in" filter="strips(downLeft)">
                                      <p:cBhvr>
                                        <p:cTn id="56" dur="500"/>
                                        <p:tgtEl>
                                          <p:spTgt spid="139267">
                                            <p:txEl>
                                              <p:pRg st="11" end="1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12" fill="hold" nodeType="clickEffect">
                                  <p:stCondLst>
                                    <p:cond delay="0"/>
                                  </p:stCondLst>
                                  <p:childTnLst>
                                    <p:set>
                                      <p:cBhvr>
                                        <p:cTn id="60" dur="1" fill="hold">
                                          <p:stCondLst>
                                            <p:cond delay="0"/>
                                          </p:stCondLst>
                                        </p:cTn>
                                        <p:tgtEl>
                                          <p:spTgt spid="139267">
                                            <p:txEl>
                                              <p:pRg st="12" end="12"/>
                                            </p:txEl>
                                          </p:spTgt>
                                        </p:tgtEl>
                                        <p:attrNameLst>
                                          <p:attrName>style.visibility</p:attrName>
                                        </p:attrNameLst>
                                      </p:cBhvr>
                                      <p:to>
                                        <p:strVal val="visible"/>
                                      </p:to>
                                    </p:set>
                                    <p:animEffect transition="in" filter="strips(downLeft)">
                                      <p:cBhvr>
                                        <p:cTn id="61" dur="500"/>
                                        <p:tgtEl>
                                          <p:spTgt spid="139267">
                                            <p:txEl>
                                              <p:pRg st="12" end="12"/>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12" fill="hold" nodeType="clickEffect">
                                  <p:stCondLst>
                                    <p:cond delay="0"/>
                                  </p:stCondLst>
                                  <p:childTnLst>
                                    <p:set>
                                      <p:cBhvr>
                                        <p:cTn id="65" dur="1" fill="hold">
                                          <p:stCondLst>
                                            <p:cond delay="0"/>
                                          </p:stCondLst>
                                        </p:cTn>
                                        <p:tgtEl>
                                          <p:spTgt spid="139267">
                                            <p:txEl>
                                              <p:pRg st="13" end="13"/>
                                            </p:txEl>
                                          </p:spTgt>
                                        </p:tgtEl>
                                        <p:attrNameLst>
                                          <p:attrName>style.visibility</p:attrName>
                                        </p:attrNameLst>
                                      </p:cBhvr>
                                      <p:to>
                                        <p:strVal val="visible"/>
                                      </p:to>
                                    </p:set>
                                    <p:animEffect transition="in" filter="strips(downLeft)">
                                      <p:cBhvr>
                                        <p:cTn id="66" dur="500"/>
                                        <p:tgtEl>
                                          <p:spTgt spid="139267">
                                            <p:txEl>
                                              <p:pRg st="13" end="13"/>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12" fill="hold" nodeType="clickEffect">
                                  <p:stCondLst>
                                    <p:cond delay="0"/>
                                  </p:stCondLst>
                                  <p:childTnLst>
                                    <p:set>
                                      <p:cBhvr>
                                        <p:cTn id="70" dur="1" fill="hold">
                                          <p:stCondLst>
                                            <p:cond delay="0"/>
                                          </p:stCondLst>
                                        </p:cTn>
                                        <p:tgtEl>
                                          <p:spTgt spid="139267">
                                            <p:txEl>
                                              <p:pRg st="14" end="14"/>
                                            </p:txEl>
                                          </p:spTgt>
                                        </p:tgtEl>
                                        <p:attrNameLst>
                                          <p:attrName>style.visibility</p:attrName>
                                        </p:attrNameLst>
                                      </p:cBhvr>
                                      <p:to>
                                        <p:strVal val="visible"/>
                                      </p:to>
                                    </p:set>
                                    <p:animEffect transition="in" filter="strips(downLeft)">
                                      <p:cBhvr>
                                        <p:cTn id="71" dur="500"/>
                                        <p:tgtEl>
                                          <p:spTgt spid="139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139267" name="Rectangle 3"/>
          <p:cNvSpPr>
            <a:spLocks noGrp="1"/>
          </p:cNvSpPr>
          <p:nvPr>
            <p:ph type="body" idx="1"/>
          </p:nvPr>
        </p:nvSpPr>
        <p:spPr>
          <a:xfrm>
            <a:off x="0" y="609600"/>
            <a:ext cx="9144000" cy="6096000"/>
          </a:xfrm>
        </p:spPr>
        <p:txBody>
          <a:bodyPr/>
          <a:lstStyle/>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File System</a:t>
            </a:r>
          </a:p>
          <a:p>
            <a:pPr lvl="1" algn="just">
              <a:lnSpc>
                <a:spcPct val="80000"/>
              </a:lnSpc>
            </a:pPr>
            <a:r>
              <a:rPr lang="en-US" altLang="en-US" sz="2400">
                <a:latin typeface="Times New Roman" panose="02020603050405020304" pitchFamily="18" charset="0"/>
                <a:cs typeface="Times New Roman" panose="02020603050405020304" pitchFamily="18" charset="0"/>
              </a:rPr>
              <a:t>Implementations</a:t>
            </a:r>
          </a:p>
          <a:p>
            <a:pPr lvl="2" algn="just">
              <a:lnSpc>
                <a:spcPct val="80000"/>
              </a:lnSpc>
            </a:pPr>
            <a:r>
              <a:rPr lang="en-US" altLang="en-US" sz="2000" b="1">
                <a:latin typeface="Times New Roman" panose="02020603050405020304" pitchFamily="18" charset="0"/>
                <a:cs typeface="Times New Roman" panose="02020603050405020304" pitchFamily="18" charset="0"/>
              </a:rPr>
              <a:t>Utilities</a:t>
            </a:r>
            <a:r>
              <a:rPr lang="en-US" altLang="en-US" sz="2000">
                <a:latin typeface="Times New Roman" panose="02020603050405020304" pitchFamily="18" charset="0"/>
                <a:cs typeface="Times New Roman" panose="02020603050405020304" pitchFamily="18" charset="0"/>
              </a:rPr>
              <a:t>: </a:t>
            </a:r>
          </a:p>
          <a:p>
            <a:pPr lvl="3" algn="just">
              <a:lnSpc>
                <a:spcPct val="80000"/>
              </a:lnSpc>
            </a:pPr>
            <a:r>
              <a:rPr lang="en-US" altLang="en-US" b="1">
                <a:latin typeface="Times New Roman" panose="02020603050405020304" pitchFamily="18" charset="0"/>
                <a:cs typeface="Times New Roman" panose="02020603050405020304" pitchFamily="18" charset="0"/>
              </a:rPr>
              <a:t>Disk Space management </a:t>
            </a:r>
          </a:p>
          <a:p>
            <a:pPr lvl="4" algn="just">
              <a:lnSpc>
                <a:spcPct val="80000"/>
              </a:lnSpc>
            </a:pPr>
            <a:r>
              <a:rPr lang="en-US" altLang="en-US">
                <a:latin typeface="Times New Roman" panose="02020603050405020304" pitchFamily="18" charset="0"/>
                <a:cs typeface="Times New Roman" panose="02020603050405020304" pitchFamily="18" charset="0"/>
              </a:rPr>
              <a:t>File consistency: two array, one for block in use, other for free block</a:t>
            </a:r>
          </a:p>
          <a:p>
            <a:pPr lvl="4" algn="just">
              <a:lnSpc>
                <a:spcPct val="80000"/>
              </a:lnSpc>
            </a:pPr>
            <a:r>
              <a:rPr lang="en-US" altLang="en-US">
                <a:latin typeface="Times New Roman" panose="02020603050405020304" pitchFamily="18" charset="0"/>
                <a:cs typeface="Times New Roman" panose="02020603050405020304" pitchFamily="18" charset="0"/>
              </a:rPr>
              <a:t>Directory consistency: counter file and traversal i-node</a:t>
            </a:r>
          </a:p>
          <a:p>
            <a:pPr lvl="4" algn="just">
              <a:lnSpc>
                <a:spcPct val="80000"/>
              </a:lnSpc>
            </a:pPr>
            <a:r>
              <a:rPr lang="en-US" altLang="en-US">
                <a:latin typeface="Times New Roman" panose="02020603050405020304" pitchFamily="18" charset="0"/>
                <a:cs typeface="Times New Roman" panose="02020603050405020304" pitchFamily="18" charset="0"/>
              </a:rPr>
              <a:t>Backups, performance – caching</a:t>
            </a:r>
          </a:p>
          <a:p>
            <a:pPr lvl="4" algn="just">
              <a:lnSpc>
                <a:spcPct val="80000"/>
              </a:lnSpc>
            </a:pPr>
            <a:r>
              <a:rPr lang="en-US" altLang="en-US">
                <a:latin typeface="Times New Roman" panose="02020603050405020304" pitchFamily="18" charset="0"/>
                <a:cs typeface="Times New Roman" panose="02020603050405020304" pitchFamily="18" charset="0"/>
              </a:rPr>
              <a:t>Block read ahead: load block k + 1 to memory when the block k is accessed</a:t>
            </a:r>
          </a:p>
          <a:p>
            <a:pPr lvl="4" algn="just">
              <a:lnSpc>
                <a:spcPct val="80000"/>
              </a:lnSpc>
            </a:pPr>
            <a:r>
              <a:rPr lang="en-US" altLang="en-US">
                <a:latin typeface="Times New Roman" panose="02020603050405020304" pitchFamily="18" charset="0"/>
                <a:cs typeface="Times New Roman" panose="02020603050405020304" pitchFamily="18" charset="0"/>
              </a:rPr>
              <a:t>Reduce disk arm motion, defragmentation</a:t>
            </a:r>
            <a:endParaRPr lang="en-US" altLang="en-US" b="1">
              <a:latin typeface="Times New Roman" panose="02020603050405020304" pitchFamily="18" charset="0"/>
              <a:cs typeface="Times New Roman" panose="02020603050405020304" pitchFamily="18" charset="0"/>
            </a:endParaRPr>
          </a:p>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File</a:t>
            </a:r>
          </a:p>
          <a:p>
            <a:pPr lvl="1" algn="just">
              <a:lnSpc>
                <a:spcPct val="80000"/>
              </a:lnSpc>
            </a:pPr>
            <a:r>
              <a:rPr lang="en-US" altLang="en-US" sz="2400">
                <a:latin typeface="Times New Roman" panose="02020603050405020304" pitchFamily="18" charset="0"/>
                <a:cs typeface="Times New Roman" panose="02020603050405020304" pitchFamily="18" charset="0"/>
              </a:rPr>
              <a:t>Abstraction, Object and Mechanism</a:t>
            </a:r>
          </a:p>
          <a:p>
            <a:pPr lvl="1" algn="just">
              <a:lnSpc>
                <a:spcPct val="80000"/>
              </a:lnSpc>
            </a:pPr>
            <a:r>
              <a:rPr lang="en-US" altLang="en-US" sz="2400">
                <a:latin typeface="Times New Roman" panose="02020603050405020304" pitchFamily="18" charset="0"/>
                <a:cs typeface="Times New Roman" panose="02020603050405020304" pitchFamily="18" charset="0"/>
              </a:rPr>
              <a:t>Name, Path (absolute vs. relative), Structure, Type, Access, Attributes, Operations</a:t>
            </a:r>
          </a:p>
          <a:p>
            <a:pPr lvl="1" algn="just">
              <a:lnSpc>
                <a:spcPct val="80000"/>
              </a:lnSpc>
            </a:pPr>
            <a:r>
              <a:rPr lang="en-US" altLang="en-US" sz="2400">
                <a:latin typeface="Times New Roman" panose="02020603050405020304" pitchFamily="18" charset="0"/>
                <a:cs typeface="Times New Roman" panose="02020603050405020304" pitchFamily="18" charset="0"/>
              </a:rPr>
              <a:t>Directory (Single level vs. Hierarchy)</a:t>
            </a:r>
          </a:p>
          <a:p>
            <a:pPr lvl="1" algn="just">
              <a:lnSpc>
                <a:spcPct val="80000"/>
              </a:lnSpc>
            </a:pPr>
            <a:r>
              <a:rPr lang="en-US" altLang="en-US" sz="2400" b="1">
                <a:latin typeface="Times New Roman" panose="02020603050405020304" pitchFamily="18" charset="0"/>
                <a:cs typeface="Times New Roman" panose="02020603050405020304" pitchFamily="18" charset="0"/>
              </a:rPr>
              <a:t>Sharing</a:t>
            </a:r>
            <a:endParaRPr lang="en-US" altLang="en-US" sz="2400">
              <a:latin typeface="Times New Roman" panose="02020603050405020304" pitchFamily="18" charset="0"/>
              <a:cs typeface="Times New Roman" panose="02020603050405020304" pitchFamily="18" charset="0"/>
            </a:endParaRPr>
          </a:p>
          <a:p>
            <a:pPr lvl="2" algn="just">
              <a:lnSpc>
                <a:spcPct val="80000"/>
              </a:lnSpc>
            </a:pPr>
            <a:r>
              <a:rPr lang="en-US" altLang="en-US" sz="2000">
                <a:latin typeface="Times New Roman" panose="02020603050405020304" pitchFamily="18" charset="0"/>
                <a:cs typeface="Times New Roman" panose="02020603050405020304" pitchFamily="18" charset="0"/>
              </a:rPr>
              <a:t>Traditional /hard linking (using one i-node)</a:t>
            </a:r>
          </a:p>
          <a:p>
            <a:pPr lvl="2" algn="just">
              <a:lnSpc>
                <a:spcPct val="80000"/>
              </a:lnSpc>
            </a:pPr>
            <a:r>
              <a:rPr lang="en-US" altLang="en-US" sz="2000">
                <a:latin typeface="Times New Roman" panose="02020603050405020304" pitchFamily="18" charset="0"/>
                <a:cs typeface="Times New Roman" panose="02020603050405020304" pitchFamily="18" charset="0"/>
              </a:rPr>
              <a:t>Symbolic linking (using larger than one i-node that references to path of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ox(in)">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ox(in)">
                                      <p:cBhvr>
                                        <p:cTn id="12" dur="500"/>
                                        <p:tgtEl>
                                          <p:spTgt spid="139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box(in)">
                                      <p:cBhvr>
                                        <p:cTn id="17" dur="500"/>
                                        <p:tgtEl>
                                          <p:spTgt spid="139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box(in)">
                                      <p:cBhvr>
                                        <p:cTn id="22" dur="500"/>
                                        <p:tgtEl>
                                          <p:spTgt spid="139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box(in)">
                                      <p:cBhvr>
                                        <p:cTn id="27" dur="500"/>
                                        <p:tgtEl>
                                          <p:spTgt spid="139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39267">
                                            <p:txEl>
                                              <p:pRg st="5" end="5"/>
                                            </p:txEl>
                                          </p:spTgt>
                                        </p:tgtEl>
                                        <p:attrNameLst>
                                          <p:attrName>style.visibility</p:attrName>
                                        </p:attrNameLst>
                                      </p:cBhvr>
                                      <p:to>
                                        <p:strVal val="visible"/>
                                      </p:to>
                                    </p:set>
                                    <p:animEffect transition="in" filter="box(in)">
                                      <p:cBhvr>
                                        <p:cTn id="32" dur="500"/>
                                        <p:tgtEl>
                                          <p:spTgt spid="1392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39267">
                                            <p:txEl>
                                              <p:pRg st="6" end="6"/>
                                            </p:txEl>
                                          </p:spTgt>
                                        </p:tgtEl>
                                        <p:attrNameLst>
                                          <p:attrName>style.visibility</p:attrName>
                                        </p:attrNameLst>
                                      </p:cBhvr>
                                      <p:to>
                                        <p:strVal val="visible"/>
                                      </p:to>
                                    </p:set>
                                    <p:animEffect transition="in" filter="box(in)">
                                      <p:cBhvr>
                                        <p:cTn id="37" dur="500"/>
                                        <p:tgtEl>
                                          <p:spTgt spid="1392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39267">
                                            <p:txEl>
                                              <p:pRg st="7" end="7"/>
                                            </p:txEl>
                                          </p:spTgt>
                                        </p:tgtEl>
                                        <p:attrNameLst>
                                          <p:attrName>style.visibility</p:attrName>
                                        </p:attrNameLst>
                                      </p:cBhvr>
                                      <p:to>
                                        <p:strVal val="visible"/>
                                      </p:to>
                                    </p:set>
                                    <p:animEffect transition="in" filter="box(in)">
                                      <p:cBhvr>
                                        <p:cTn id="42" dur="500"/>
                                        <p:tgtEl>
                                          <p:spTgt spid="1392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39267">
                                            <p:txEl>
                                              <p:pRg st="8" end="8"/>
                                            </p:txEl>
                                          </p:spTgt>
                                        </p:tgtEl>
                                        <p:attrNameLst>
                                          <p:attrName>style.visibility</p:attrName>
                                        </p:attrNameLst>
                                      </p:cBhvr>
                                      <p:to>
                                        <p:strVal val="visible"/>
                                      </p:to>
                                    </p:set>
                                    <p:animEffect transition="in" filter="box(in)">
                                      <p:cBhvr>
                                        <p:cTn id="47" dur="500"/>
                                        <p:tgtEl>
                                          <p:spTgt spid="13926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39267">
                                            <p:txEl>
                                              <p:pRg st="9" end="9"/>
                                            </p:txEl>
                                          </p:spTgt>
                                        </p:tgtEl>
                                        <p:attrNameLst>
                                          <p:attrName>style.visibility</p:attrName>
                                        </p:attrNameLst>
                                      </p:cBhvr>
                                      <p:to>
                                        <p:strVal val="visible"/>
                                      </p:to>
                                    </p:set>
                                    <p:animEffect transition="in" filter="box(in)">
                                      <p:cBhvr>
                                        <p:cTn id="52" dur="500"/>
                                        <p:tgtEl>
                                          <p:spTgt spid="139267">
                                            <p:txEl>
                                              <p:pRg st="9" end="9"/>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139267">
                                            <p:txEl>
                                              <p:pRg st="10" end="10"/>
                                            </p:txEl>
                                          </p:spTgt>
                                        </p:tgtEl>
                                        <p:attrNameLst>
                                          <p:attrName>style.visibility</p:attrName>
                                        </p:attrNameLst>
                                      </p:cBhvr>
                                      <p:to>
                                        <p:strVal val="visible"/>
                                      </p:to>
                                    </p:set>
                                    <p:animEffect transition="in" filter="box(in)">
                                      <p:cBhvr>
                                        <p:cTn id="55" dur="500"/>
                                        <p:tgtEl>
                                          <p:spTgt spid="139267">
                                            <p:txEl>
                                              <p:pRg st="10" end="10"/>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139267">
                                            <p:txEl>
                                              <p:pRg st="11" end="11"/>
                                            </p:txEl>
                                          </p:spTgt>
                                        </p:tgtEl>
                                        <p:attrNameLst>
                                          <p:attrName>style.visibility</p:attrName>
                                        </p:attrNameLst>
                                      </p:cBhvr>
                                      <p:to>
                                        <p:strVal val="visible"/>
                                      </p:to>
                                    </p:set>
                                    <p:animEffect transition="in" filter="box(in)">
                                      <p:cBhvr>
                                        <p:cTn id="58" dur="500"/>
                                        <p:tgtEl>
                                          <p:spTgt spid="139267">
                                            <p:txEl>
                                              <p:pRg st="11" end="11"/>
                                            </p:txEl>
                                          </p:spTgt>
                                        </p:tgtEl>
                                      </p:cBhvr>
                                    </p:animEffect>
                                  </p:childTnLst>
                                </p:cTn>
                              </p:par>
                              <p:par>
                                <p:cTn id="59" presetID="4" presetClass="entr" presetSubtype="16" fill="hold" nodeType="withEffect">
                                  <p:stCondLst>
                                    <p:cond delay="0"/>
                                  </p:stCondLst>
                                  <p:childTnLst>
                                    <p:set>
                                      <p:cBhvr>
                                        <p:cTn id="60" dur="1" fill="hold">
                                          <p:stCondLst>
                                            <p:cond delay="0"/>
                                          </p:stCondLst>
                                        </p:cTn>
                                        <p:tgtEl>
                                          <p:spTgt spid="139267">
                                            <p:txEl>
                                              <p:pRg st="12" end="12"/>
                                            </p:txEl>
                                          </p:spTgt>
                                        </p:tgtEl>
                                        <p:attrNameLst>
                                          <p:attrName>style.visibility</p:attrName>
                                        </p:attrNameLst>
                                      </p:cBhvr>
                                      <p:to>
                                        <p:strVal val="visible"/>
                                      </p:to>
                                    </p:set>
                                    <p:animEffect transition="in" filter="box(in)">
                                      <p:cBhvr>
                                        <p:cTn id="61" dur="500"/>
                                        <p:tgtEl>
                                          <p:spTgt spid="139267">
                                            <p:txEl>
                                              <p:pRg st="12" end="12"/>
                                            </p:txEl>
                                          </p:spTgt>
                                        </p:tgtEl>
                                      </p:cBhvr>
                                    </p:animEffect>
                                  </p:childTnLst>
                                </p:cTn>
                              </p:par>
                              <p:par>
                                <p:cTn id="62" presetID="4" presetClass="entr" presetSubtype="16" fill="hold" nodeType="withEffect">
                                  <p:stCondLst>
                                    <p:cond delay="0"/>
                                  </p:stCondLst>
                                  <p:childTnLst>
                                    <p:set>
                                      <p:cBhvr>
                                        <p:cTn id="63" dur="1" fill="hold">
                                          <p:stCondLst>
                                            <p:cond delay="0"/>
                                          </p:stCondLst>
                                        </p:cTn>
                                        <p:tgtEl>
                                          <p:spTgt spid="139267">
                                            <p:txEl>
                                              <p:pRg st="13" end="13"/>
                                            </p:txEl>
                                          </p:spTgt>
                                        </p:tgtEl>
                                        <p:attrNameLst>
                                          <p:attrName>style.visibility</p:attrName>
                                        </p:attrNameLst>
                                      </p:cBhvr>
                                      <p:to>
                                        <p:strVal val="visible"/>
                                      </p:to>
                                    </p:set>
                                    <p:animEffect transition="in" filter="box(in)">
                                      <p:cBhvr>
                                        <p:cTn id="64" dur="500"/>
                                        <p:tgtEl>
                                          <p:spTgt spid="139267">
                                            <p:txEl>
                                              <p:pRg st="13" end="13"/>
                                            </p:txEl>
                                          </p:spTgt>
                                        </p:tgtEl>
                                      </p:cBhvr>
                                    </p:animEffect>
                                  </p:childTnLst>
                                </p:cTn>
                              </p:par>
                              <p:par>
                                <p:cTn id="65" presetID="4" presetClass="entr" presetSubtype="16" fill="hold" nodeType="withEffect">
                                  <p:stCondLst>
                                    <p:cond delay="0"/>
                                  </p:stCondLst>
                                  <p:childTnLst>
                                    <p:set>
                                      <p:cBhvr>
                                        <p:cTn id="66" dur="1" fill="hold">
                                          <p:stCondLst>
                                            <p:cond delay="0"/>
                                          </p:stCondLst>
                                        </p:cTn>
                                        <p:tgtEl>
                                          <p:spTgt spid="139267">
                                            <p:txEl>
                                              <p:pRg st="14" end="14"/>
                                            </p:txEl>
                                          </p:spTgt>
                                        </p:tgtEl>
                                        <p:attrNameLst>
                                          <p:attrName>style.visibility</p:attrName>
                                        </p:attrNameLst>
                                      </p:cBhvr>
                                      <p:to>
                                        <p:strVal val="visible"/>
                                      </p:to>
                                    </p:set>
                                    <p:animEffect transition="in" filter="box(in)">
                                      <p:cBhvr>
                                        <p:cTn id="67" dur="500"/>
                                        <p:tgtEl>
                                          <p:spTgt spid="139267">
                                            <p:txEl>
                                              <p:pRg st="14" end="14"/>
                                            </p:txEl>
                                          </p:spTgt>
                                        </p:tgtEl>
                                      </p:cBhvr>
                                    </p:animEffect>
                                  </p:childTnLst>
                                </p:cTn>
                              </p:par>
                              <p:par>
                                <p:cTn id="68" presetID="4" presetClass="entr" presetSubtype="16" fill="hold" nodeType="withEffect">
                                  <p:stCondLst>
                                    <p:cond delay="0"/>
                                  </p:stCondLst>
                                  <p:childTnLst>
                                    <p:set>
                                      <p:cBhvr>
                                        <p:cTn id="69" dur="1" fill="hold">
                                          <p:stCondLst>
                                            <p:cond delay="0"/>
                                          </p:stCondLst>
                                        </p:cTn>
                                        <p:tgtEl>
                                          <p:spTgt spid="139267">
                                            <p:txEl>
                                              <p:pRg st="15" end="15"/>
                                            </p:txEl>
                                          </p:spTgt>
                                        </p:tgtEl>
                                        <p:attrNameLst>
                                          <p:attrName>style.visibility</p:attrName>
                                        </p:attrNameLst>
                                      </p:cBhvr>
                                      <p:to>
                                        <p:strVal val="visible"/>
                                      </p:to>
                                    </p:set>
                                    <p:animEffect transition="in" filter="box(in)">
                                      <p:cBhvr>
                                        <p:cTn id="70" dur="500"/>
                                        <p:tgtEl>
                                          <p:spTgt spid="1392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Map all </a:t>
            </a:r>
            <a:r>
              <a:rPr lang="en-US" altLang="en-US" sz="200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memory address register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3 modes: </a:t>
            </a: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Fly-by </a:t>
            </a:r>
            <a:endParaRPr lang="en-US" altLang="en-US" sz="200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Precise</a:t>
            </a:r>
            <a:r>
              <a:rPr lang="en-US" altLang="en-US" sz="200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PC is saved in a known place</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All instructions before the one pointed to by the PC have fully executed</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No instruction beyond the one pointed to by the PC has been executed</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Execution state of the instruction pointed to by the PC is known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Imprecise</a:t>
            </a:r>
            <a:r>
              <a:rPr lang="en-US" altLang="en-US" sz="2000">
                <a:latin typeface="Times New Roman" panose="02020603050405020304" pitchFamily="18" charset="0"/>
                <a:cs typeface="Times New Roman" panose="02020603050405020304" pitchFamily="18" charset="0"/>
              </a:rPr>
              <a:t>: Does not meet all requirements 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762000"/>
            <a:ext cx="9144000" cy="6096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 Software</a:t>
            </a:r>
          </a:p>
          <a:p>
            <a:pPr lvl="1" algn="just" eaLnBrk="1" hangingPunct="1"/>
            <a:r>
              <a:rPr lang="en-US" altLang="en-US" sz="2400" b="1" i="1" dirty="0">
                <a:latin typeface="Times New Roman" panose="02020603050405020304" pitchFamily="18" charset="0"/>
                <a:cs typeface="Times New Roman" panose="02020603050405020304" pitchFamily="18" charset="0"/>
              </a:rPr>
              <a:t>Goals</a:t>
            </a:r>
          </a:p>
          <a:p>
            <a:pPr lvl="2" algn="just" eaLnBrk="1" hangingPunct="1"/>
            <a:r>
              <a:rPr lang="en-US" altLang="en-US" sz="2000" dirty="0">
                <a:latin typeface="Times New Roman" panose="02020603050405020304" pitchFamily="18" charset="0"/>
                <a:cs typeface="Times New Roman" panose="02020603050405020304" pitchFamily="18" charset="0"/>
              </a:rPr>
              <a:t>Device Independent, Error handling, Synchronous vs. </a:t>
            </a:r>
            <a:r>
              <a:rPr lang="en-US" altLang="en-US" sz="2000" b="1" dirty="0">
                <a:latin typeface="Times New Roman" panose="02020603050405020304" pitchFamily="18" charset="0"/>
                <a:cs typeface="Times New Roman" panose="02020603050405020304" pitchFamily="18" charset="0"/>
              </a:rPr>
              <a:t>Asynchronous</a:t>
            </a:r>
            <a:r>
              <a:rPr lang="en-US" altLang="en-US" sz="2000" dirty="0">
                <a:latin typeface="Times New Roman" panose="02020603050405020304" pitchFamily="18" charset="0"/>
                <a:cs typeface="Times New Roman" panose="02020603050405020304" pitchFamily="18" charset="0"/>
              </a:rPr>
              <a:t>, Buffering, Dedicated device allocation</a:t>
            </a:r>
          </a:p>
          <a:p>
            <a:pPr lvl="1" algn="just" eaLnBrk="1" hangingPunct="1"/>
            <a:r>
              <a:rPr lang="en-US" altLang="en-US" sz="2400" b="1" i="1" dirty="0">
                <a:latin typeface="Times New Roman" panose="02020603050405020304" pitchFamily="18" charset="0"/>
                <a:cs typeface="Times New Roman" panose="02020603050405020304" pitchFamily="18" charset="0"/>
              </a:rPr>
              <a:t>I/O with DMA</a:t>
            </a:r>
          </a:p>
          <a:p>
            <a:pPr lvl="1" algn="just" eaLnBrk="1" hangingPunct="1"/>
            <a:r>
              <a:rPr lang="en-US" altLang="en-US" sz="2400" dirty="0">
                <a:latin typeface="Times New Roman" panose="02020603050405020304" pitchFamily="18" charset="0"/>
                <a:cs typeface="Times New Roman" panose="02020603050405020304" pitchFamily="18" charset="0"/>
              </a:rPr>
              <a:t>Layers</a:t>
            </a:r>
          </a:p>
          <a:p>
            <a:pPr lvl="2" algn="just"/>
            <a:r>
              <a:rPr lang="en-US" altLang="en-US" sz="2000" b="1" dirty="0">
                <a:latin typeface="Times New Roman" panose="02020603050405020304" pitchFamily="18" charset="0"/>
                <a:cs typeface="Times New Roman" panose="02020603050405020304" pitchFamily="18" charset="0"/>
              </a:rPr>
              <a:t>User level I/O software: </a:t>
            </a:r>
            <a:r>
              <a:rPr lang="en-US" altLang="en-US" sz="2000" dirty="0">
                <a:latin typeface="Times New Roman" panose="02020603050405020304" pitchFamily="18" charset="0"/>
                <a:cs typeface="Times New Roman" panose="02020603050405020304" pitchFamily="18" charset="0"/>
              </a:rPr>
              <a:t>pooling with daemon scheduling (Asynchronous)</a:t>
            </a:r>
          </a:p>
          <a:p>
            <a:pPr lvl="2" algn="just"/>
            <a:r>
              <a:rPr lang="en-US" altLang="en-US" sz="2000" b="1" dirty="0">
                <a:latin typeface="Times New Roman" panose="02020603050405020304" pitchFamily="18" charset="0"/>
                <a:cs typeface="Times New Roman" panose="02020603050405020304" pitchFamily="18" charset="0"/>
              </a:rPr>
              <a:t>Device independent </a:t>
            </a:r>
          </a:p>
          <a:p>
            <a:pPr lvl="3" algn="just"/>
            <a:r>
              <a:rPr lang="en-US" altLang="en-US" dirty="0">
                <a:latin typeface="Times New Roman" panose="02020603050405020304" pitchFamily="18" charset="0"/>
                <a:cs typeface="Times New Roman" panose="02020603050405020304" pitchFamily="18" charset="0"/>
              </a:rPr>
              <a:t>Uniform naming, Uniform interface, Independent block size</a:t>
            </a:r>
          </a:p>
          <a:p>
            <a:pPr lvl="3" algn="just"/>
            <a:r>
              <a:rPr lang="en-US" altLang="en-US" dirty="0">
                <a:latin typeface="Times New Roman" panose="02020603050405020304" pitchFamily="18" charset="0"/>
                <a:cs typeface="Times New Roman" panose="02020603050405020304" pitchFamily="18" charset="0"/>
              </a:rPr>
              <a:t>Buffering</a:t>
            </a:r>
          </a:p>
          <a:p>
            <a:pPr lvl="3" algn="just"/>
            <a:r>
              <a:rPr lang="en-US" altLang="en-US" dirty="0">
                <a:latin typeface="Times New Roman" panose="02020603050405020304" pitchFamily="18" charset="0"/>
                <a:cs typeface="Times New Roman" panose="02020603050405020304" pitchFamily="18" charset="0"/>
              </a:rPr>
              <a:t>Error handling, Dedicated device allocation</a:t>
            </a:r>
          </a:p>
          <a:p>
            <a:pPr lvl="2" algn="just"/>
            <a:r>
              <a:rPr lang="en-US" altLang="en-US" sz="2000" b="1" dirty="0">
                <a:latin typeface="Times New Roman" panose="02020603050405020304" pitchFamily="18" charset="0"/>
                <a:cs typeface="Times New Roman" panose="02020603050405020304" pitchFamily="18" charset="0"/>
              </a:rPr>
              <a:t>Device Drivers: </a:t>
            </a:r>
            <a:r>
              <a:rPr lang="en-US" altLang="en-US" sz="2000" dirty="0">
                <a:latin typeface="Times New Roman" panose="02020603050405020304" pitchFamily="18" charset="0"/>
                <a:cs typeface="Times New Roman" panose="02020603050405020304" pitchFamily="18" charset="0"/>
              </a:rPr>
              <a:t>help OS control specified devices depending on standard interface</a:t>
            </a:r>
          </a:p>
          <a:p>
            <a:pPr lvl="2" algn="just"/>
            <a:r>
              <a:rPr lang="en-US" altLang="en-US" sz="2000" b="1" dirty="0">
                <a:latin typeface="Times New Roman" panose="02020603050405020304" pitchFamily="18" charset="0"/>
                <a:cs typeface="Times New Roman" panose="02020603050405020304" pitchFamily="18" charset="0"/>
              </a:rPr>
              <a:t>Interrupt Handlers</a:t>
            </a:r>
            <a:r>
              <a:rPr lang="en-US" altLang="en-US" sz="2000" dirty="0">
                <a:latin typeface="Times New Roman" panose="02020603050405020304" pitchFamily="18" charset="0"/>
                <a:cs typeface="Times New Roman" panose="02020603050405020304" pitchFamily="18" charset="0"/>
              </a:rPr>
              <a:t>: handle interrupt to determine what the system should do</a:t>
            </a:r>
          </a:p>
        </p:txBody>
      </p:sp>
    </p:spTree>
    <p:extLst>
      <p:ext uri="{BB962C8B-B14F-4D97-AF65-F5344CB8AC3E}">
        <p14:creationId xmlns:p14="http://schemas.microsoft.com/office/powerpoint/2010/main" val="3124862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ox(in)">
                                      <p:cBhvr>
                                        <p:cTn id="52" dur="500"/>
                                        <p:tgtEl>
                                          <p:spTgt spid="40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box(in)">
                                      <p:cBhvr>
                                        <p:cTn id="57" dur="500"/>
                                        <p:tgtEl>
                                          <p:spTgt spid="40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box(in)">
                                      <p:cBhvr>
                                        <p:cTn id="62" dur="5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587433"/>
            <a:ext cx="9144000" cy="61722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Disk arm scheduling</a:t>
            </a:r>
          </a:p>
          <a:p>
            <a:pPr lvl="1" algn="just" eaLnBrk="1" hangingPunct="1"/>
            <a:r>
              <a:rPr lang="en-US" altLang="en-US" sz="2400" dirty="0">
                <a:latin typeface="Times New Roman" panose="02020603050405020304" pitchFamily="18" charset="0"/>
                <a:cs typeface="Times New Roman" panose="02020603050405020304" pitchFamily="18" charset="0"/>
              </a:rPr>
              <a:t>Seek time </a:t>
            </a:r>
          </a:p>
          <a:p>
            <a:pPr lvl="2" algn="just" eaLnBrk="1" hangingPunct="1"/>
            <a:r>
              <a:rPr lang="en-US" altLang="en-US" sz="2000" dirty="0">
                <a:latin typeface="Times New Roman" panose="02020603050405020304" pitchFamily="18" charset="0"/>
                <a:cs typeface="Times New Roman" panose="02020603050405020304" pitchFamily="18" charset="0"/>
              </a:rPr>
              <a:t>FCFS: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request </a:t>
            </a:r>
            <a:r>
              <a:rPr lang="en-US" altLang="en-US" sz="2000" b="1" dirty="0">
                <a:latin typeface="Times New Roman" panose="02020603050405020304" pitchFamily="18" charset="0"/>
                <a:cs typeface="Times New Roman" panose="02020603050405020304" pitchFamily="18" charset="0"/>
              </a:rPr>
              <a:t>sequentially</a:t>
            </a:r>
            <a:endParaRPr lang="en-US" altLang="en-US" sz="2000" dirty="0">
              <a:latin typeface="Times New Roman" panose="02020603050405020304" pitchFamily="18" charset="0"/>
              <a:cs typeface="Times New Roman" panose="02020603050405020304" pitchFamily="18" charset="0"/>
            </a:endParaRPr>
          </a:p>
          <a:p>
            <a:pPr lvl="2" algn="just" eaLnBrk="1" hangingPunct="1"/>
            <a:r>
              <a:rPr lang="en-US" altLang="en-US" sz="2000" dirty="0">
                <a:latin typeface="Times New Roman" panose="02020603050405020304" pitchFamily="18" charset="0"/>
                <a:cs typeface="Times New Roman" panose="02020603050405020304" pitchFamily="18" charset="0"/>
              </a:rPr>
              <a:t>SSF: the </a:t>
            </a:r>
            <a:r>
              <a:rPr lang="en-US" altLang="en-US" sz="2000" b="1" dirty="0">
                <a:latin typeface="Times New Roman" panose="02020603050405020304" pitchFamily="18" charset="0"/>
                <a:cs typeface="Times New Roman" panose="02020603050405020304" pitchFamily="18" charset="0"/>
              </a:rPr>
              <a:t>least movement of the disk arm from its current head position</a:t>
            </a:r>
            <a:endParaRPr lang="en-US" altLang="en-US" sz="2000" dirty="0">
              <a:latin typeface="Times New Roman" panose="02020603050405020304" pitchFamily="18" charset="0"/>
              <a:cs typeface="Times New Roman" panose="02020603050405020304" pitchFamily="18" charset="0"/>
            </a:endParaRPr>
          </a:p>
          <a:p>
            <a:pPr lvl="2" algn="just" eaLnBrk="1" hangingPunct="1"/>
            <a:r>
              <a:rPr lang="en-US" altLang="en-US" sz="2000" dirty="0">
                <a:latin typeface="Times New Roman" panose="02020603050405020304" pitchFamily="18" charset="0"/>
                <a:cs typeface="Times New Roman" panose="02020603050405020304" pitchFamily="18" charset="0"/>
              </a:rPr>
              <a:t>Elevator</a:t>
            </a:r>
          </a:p>
          <a:p>
            <a:pPr lvl="3" algn="just" eaLnBrk="1" hangingPunct="1"/>
            <a:r>
              <a:rPr lang="en-US" altLang="en-US" dirty="0">
                <a:latin typeface="Times New Roman" panose="02020603050405020304" pitchFamily="18" charset="0"/>
                <a:cs typeface="Times New Roman" panose="02020603050405020304" pitchFamily="18" charset="0"/>
              </a:rPr>
              <a:t>Approach: Arm moves in one direction only, satisfying all outstanding requests until it reaches the last track in that direction</a:t>
            </a:r>
          </a:p>
          <a:p>
            <a:pPr lvl="3" algn="just" eaLnBrk="1" hangingPunct="1"/>
            <a:r>
              <a:rPr lang="en-US" altLang="en-US" dirty="0">
                <a:latin typeface="Times New Roman" panose="02020603050405020304" pitchFamily="18" charset="0"/>
                <a:cs typeface="Times New Roman" panose="02020603050405020304" pitchFamily="18" charset="0"/>
              </a:rPr>
              <a:t>Implementation: When the highest numbered cylinder with a pending request has been services, the arm goes to lowest number cylinder with a pending request and then continues moving in an upward direction</a:t>
            </a:r>
          </a:p>
          <a:p>
            <a:pPr lvl="1" algn="just" eaLnBrk="1" hangingPunct="1"/>
            <a:r>
              <a:rPr lang="en-US" altLang="en-US" sz="2400" dirty="0">
                <a:latin typeface="Times New Roman" panose="02020603050405020304" pitchFamily="18" charset="0"/>
                <a:cs typeface="Times New Roman" panose="02020603050405020304" pitchFamily="18" charset="0"/>
              </a:rPr>
              <a:t>Rotational delay</a:t>
            </a:r>
          </a:p>
          <a:p>
            <a:pPr lvl="2" algn="just" eaLnBrk="1" hangingPunct="1"/>
            <a:r>
              <a:rPr lang="en-US" altLang="en-US" sz="2000" dirty="0">
                <a:latin typeface="Times New Roman" panose="02020603050405020304" pitchFamily="18" charset="0"/>
                <a:cs typeface="Times New Roman" panose="02020603050405020304" pitchFamily="18" charset="0"/>
              </a:rPr>
              <a:t>If two or more requests for the same cylinder are pending, the driver  can issue a request for the sector that will pass under the head next</a:t>
            </a:r>
          </a:p>
          <a:p>
            <a:pPr lvl="2" algn="just" eaLnBrk="1" hangingPunct="1"/>
            <a:r>
              <a:rPr lang="en-US" altLang="en-US" sz="2000" dirty="0">
                <a:latin typeface="Times New Roman" panose="02020603050405020304" pitchFamily="18" charset="0"/>
                <a:cs typeface="Times New Roman" panose="02020603050405020304" pitchFamily="18" charset="0"/>
              </a:rPr>
              <a:t>The OS should maintain a pending request table for each drive, a seek should be issued to move its arm to the cylinder where it will be needed next</a:t>
            </a:r>
          </a:p>
          <a:p>
            <a:pPr lvl="1" algn="just" eaLnBrk="1" hangingPunct="1"/>
            <a:r>
              <a:rPr lang="en-US" altLang="en-US" sz="2400" dirty="0">
                <a:latin typeface="Times New Roman" panose="02020603050405020304" pitchFamily="18" charset="0"/>
                <a:cs typeface="Times New Roman" panose="02020603050405020304" pitchFamily="18" charset="0"/>
              </a:rPr>
              <a:t>Actual data transfer time (SATA)</a:t>
            </a:r>
          </a:p>
        </p:txBody>
      </p:sp>
    </p:spTree>
    <p:extLst>
      <p:ext uri="{BB962C8B-B14F-4D97-AF65-F5344CB8AC3E}">
        <p14:creationId xmlns:p14="http://schemas.microsoft.com/office/powerpoint/2010/main" val="693603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7" dur="500"/>
                                        <p:tgtEl>
                                          <p:spTgt spid="4099">
                                            <p:txEl>
                                              <p:pRg st="4" end="4"/>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30" dur="500"/>
                                        <p:tgtEl>
                                          <p:spTgt spid="4099">
                                            <p:txEl>
                                              <p:pRg st="5" end="5"/>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33" dur="500"/>
                                        <p:tgtEl>
                                          <p:spTgt spid="409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38" dur="500"/>
                                        <p:tgtEl>
                                          <p:spTgt spid="4099">
                                            <p:txEl>
                                              <p:pRg st="7" end="7"/>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4099">
                                            <p:txEl>
                                              <p:pRg st="8" end="8"/>
                                            </p:txEl>
                                          </p:spTgt>
                                        </p:tgtEl>
                                        <p:attrNameLst>
                                          <p:attrName>style.visibility</p:attrName>
                                        </p:attrNameLst>
                                      </p:cBhvr>
                                      <p:to>
                                        <p:strVal val="visible"/>
                                      </p:to>
                                    </p:set>
                                    <p:animEffect transition="in" filter="checkerboard(across)">
                                      <p:cBhvr>
                                        <p:cTn id="41" dur="500"/>
                                        <p:tgtEl>
                                          <p:spTgt spid="4099">
                                            <p:txEl>
                                              <p:pRg st="8" end="8"/>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4099">
                                            <p:txEl>
                                              <p:pRg st="9" end="9"/>
                                            </p:txEl>
                                          </p:spTgt>
                                        </p:tgtEl>
                                        <p:attrNameLst>
                                          <p:attrName>style.visibility</p:attrName>
                                        </p:attrNameLst>
                                      </p:cBhvr>
                                      <p:to>
                                        <p:strVal val="visible"/>
                                      </p:to>
                                    </p:set>
                                    <p:animEffect transition="in" filter="checkerboard(across)">
                                      <p:cBhvr>
                                        <p:cTn id="44" dur="500"/>
                                        <p:tgtEl>
                                          <p:spTgt spid="409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4099">
                                            <p:txEl>
                                              <p:pRg st="10" end="10"/>
                                            </p:txEl>
                                          </p:spTgt>
                                        </p:tgtEl>
                                        <p:attrNameLst>
                                          <p:attrName>style.visibility</p:attrName>
                                        </p:attrNameLst>
                                      </p:cBhvr>
                                      <p:to>
                                        <p:strVal val="visible"/>
                                      </p:to>
                                    </p:set>
                                    <p:animEffect transition="in" filter="checkerboard(across)">
                                      <p:cBhvr>
                                        <p:cTn id="49" dur="5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14400" y="0"/>
            <a:ext cx="8229600" cy="1219200"/>
          </a:xfrm>
        </p:spPr>
        <p:txBody>
          <a:bodyPr/>
          <a:lstStyle/>
          <a:p>
            <a:r>
              <a:rPr lang="en-US" altLang="en-US" sz="4000" b="1">
                <a:latin typeface="Times New Roman" panose="02020603050405020304" pitchFamily="18" charset="0"/>
                <a:cs typeface="Times New Roman" panose="02020603050405020304" pitchFamily="18" charset="0"/>
              </a:rPr>
              <a:t>Review</a:t>
            </a:r>
            <a:r>
              <a:rPr lang="en-US" altLang="en-US" sz="4000">
                <a:latin typeface="Times New Roman" panose="02020603050405020304" pitchFamily="18" charset="0"/>
                <a:cs typeface="Times New Roman" panose="02020603050405020304" pitchFamily="18" charset="0"/>
              </a:rPr>
              <a:t>…</a:t>
            </a:r>
            <a:br>
              <a:rPr lang="en-US" altLang="en-US" sz="4000" b="1">
                <a:latin typeface="Times New Roman" panose="02020603050405020304" pitchFamily="18" charset="0"/>
                <a:cs typeface="Times New Roman" panose="02020603050405020304" pitchFamily="18" charset="0"/>
              </a:rPr>
            </a:br>
            <a:endParaRPr lang="en-US" altLang="en-US" sz="4000" b="1">
              <a:latin typeface="Times New Roman" panose="02020603050405020304" pitchFamily="18" charset="0"/>
              <a:cs typeface="Times New Roman" panose="02020603050405020304" pitchFamily="18" charset="0"/>
            </a:endParaRPr>
          </a:p>
        </p:txBody>
      </p:sp>
      <p:sp>
        <p:nvSpPr>
          <p:cNvPr id="6147" name="Rectangle 3"/>
          <p:cNvSpPr>
            <a:spLocks noGrp="1"/>
          </p:cNvSpPr>
          <p:nvPr>
            <p:ph type="body" idx="4294967295"/>
          </p:nvPr>
        </p:nvSpPr>
        <p:spPr>
          <a:xfrm>
            <a:off x="228600" y="1143000"/>
            <a:ext cx="8610600" cy="4114800"/>
          </a:xfrm>
        </p:spPr>
        <p:txBody>
          <a:bodyPr/>
          <a:lstStyle/>
          <a:p>
            <a:pPr algn="just">
              <a:lnSpc>
                <a:spcPct val="80000"/>
              </a:lnSpc>
            </a:pPr>
            <a:r>
              <a:rPr lang="en-US" altLang="en-US" sz="2800" b="1">
                <a:latin typeface="Times New Roman" panose="02020603050405020304" pitchFamily="18" charset="0"/>
                <a:cs typeface="Times New Roman" panose="02020603050405020304" pitchFamily="18" charset="0"/>
              </a:rPr>
              <a:t>Process</a:t>
            </a:r>
            <a:r>
              <a:rPr lang="en-US" altLang="en-US" sz="2800">
                <a:latin typeface="Times New Roman" panose="02020603050405020304" pitchFamily="18" charset="0"/>
                <a:cs typeface="Times New Roman" panose="02020603050405020304" pitchFamily="18" charset="0"/>
              </a:rPr>
              <a:t>:</a:t>
            </a:r>
          </a:p>
          <a:p>
            <a:pPr lvl="1" algn="just">
              <a:lnSpc>
                <a:spcPct val="80000"/>
              </a:lnSpc>
            </a:pPr>
            <a:r>
              <a:rPr lang="en-US" altLang="en-US" sz="2400">
                <a:latin typeface="Times New Roman" panose="02020603050405020304" pitchFamily="18" charset="0"/>
                <a:cs typeface="Times New Roman" panose="02020603050405020304" pitchFamily="18" charset="0"/>
              </a:rPr>
              <a:t>A program </a:t>
            </a:r>
            <a:r>
              <a:rPr lang="en-US" altLang="en-US" sz="2400" b="1">
                <a:latin typeface="Times New Roman" panose="02020603050405020304" pitchFamily="18" charset="0"/>
                <a:cs typeface="Times New Roman" panose="02020603050405020304" pitchFamily="18" charset="0"/>
              </a:rPr>
              <a:t>in execution</a:t>
            </a:r>
          </a:p>
          <a:p>
            <a:pPr lvl="1" algn="just">
              <a:lnSpc>
                <a:spcPct val="80000"/>
              </a:lnSpc>
            </a:pPr>
            <a:r>
              <a:rPr lang="en-US" altLang="en-US" sz="2400">
                <a:latin typeface="Times New Roman" panose="02020603050405020304" pitchFamily="18" charset="0"/>
                <a:cs typeface="Times New Roman" panose="02020603050405020304" pitchFamily="18" charset="0"/>
              </a:rPr>
              <a:t>A program </a:t>
            </a:r>
            <a:r>
              <a:rPr lang="en-US" altLang="en-US" sz="2400" b="1">
                <a:latin typeface="Times New Roman" panose="02020603050405020304" pitchFamily="18" charset="0"/>
                <a:cs typeface="Times New Roman" panose="02020603050405020304" pitchFamily="18" charset="0"/>
              </a:rPr>
              <a:t>loaded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into memory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executing</a:t>
            </a:r>
          </a:p>
          <a:p>
            <a:pPr lvl="1" algn="just">
              <a:lnSpc>
                <a:spcPct val="80000"/>
              </a:lnSpc>
            </a:pPr>
            <a:r>
              <a:rPr lang="en-US" altLang="en-US" sz="2400" b="1">
                <a:latin typeface="Times New Roman" panose="02020603050405020304" pitchFamily="18" charset="0"/>
                <a:cs typeface="Times New Roman" panose="02020603050405020304" pitchFamily="18" charset="0"/>
              </a:rPr>
              <a:t>Associated</a:t>
            </a:r>
            <a:r>
              <a:rPr lang="en-US" altLang="en-US" sz="2400">
                <a:latin typeface="Times New Roman" panose="02020603050405020304" pitchFamily="18" charset="0"/>
                <a:cs typeface="Times New Roman" panose="02020603050405020304" pitchFamily="18" charset="0"/>
              </a:rPr>
              <a:t> with each process is </a:t>
            </a:r>
            <a:r>
              <a:rPr lang="en-US" altLang="en-US" sz="2400" b="1">
                <a:latin typeface="Times New Roman" panose="02020603050405020304" pitchFamily="18" charset="0"/>
                <a:cs typeface="Times New Roman" panose="02020603050405020304" pitchFamily="18" charset="0"/>
              </a:rPr>
              <a:t>set of resources </a:t>
            </a:r>
            <a:r>
              <a:rPr lang="en-US" altLang="en-US" sz="2400">
                <a:latin typeface="Times New Roman" panose="02020603050405020304" pitchFamily="18" charset="0"/>
                <a:cs typeface="Times New Roman" panose="02020603050405020304" pitchFamily="18" charset="0"/>
              </a:rPr>
              <a:t>such as </a:t>
            </a:r>
            <a:r>
              <a:rPr lang="en-US" altLang="en-US" sz="2400" b="1">
                <a:latin typeface="Times New Roman" panose="02020603050405020304" pitchFamily="18" charset="0"/>
                <a:cs typeface="Times New Roman" panose="02020603050405020304" pitchFamily="18" charset="0"/>
              </a:rPr>
              <a:t>executable code, data, stack, CPU registers value, PC</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other information </a:t>
            </a:r>
            <a:r>
              <a:rPr lang="en-US" altLang="en-US" sz="2400">
                <a:latin typeface="Times New Roman" panose="02020603050405020304" pitchFamily="18" charset="0"/>
                <a:cs typeface="Times New Roman" panose="02020603050405020304" pitchFamily="18" charset="0"/>
              </a:rPr>
              <a:t>needing to run a program</a:t>
            </a:r>
          </a:p>
          <a:p>
            <a:pPr lvl="1" algn="just">
              <a:lnSpc>
                <a:spcPct val="80000"/>
              </a:lnSpc>
            </a:pPr>
            <a:r>
              <a:rPr lang="en-US" altLang="en-US" sz="2400">
                <a:latin typeface="Times New Roman" panose="02020603050405020304" pitchFamily="18" charset="0"/>
                <a:cs typeface="Times New Roman" panose="02020603050405020304" pitchFamily="18" charset="0"/>
              </a:rPr>
              <a:t>Associated with each process is its </a:t>
            </a:r>
            <a:r>
              <a:rPr lang="en-US" altLang="en-US" sz="2400" b="1">
                <a:latin typeface="Times New Roman" panose="02020603050405020304" pitchFamily="18" charset="0"/>
                <a:cs typeface="Times New Roman" panose="02020603050405020304" pitchFamily="18" charset="0"/>
              </a:rPr>
              <a:t>address space</a:t>
            </a:r>
            <a:r>
              <a:rPr lang="en-US" altLang="en-US" sz="2400">
                <a:latin typeface="Times New Roman" panose="02020603050405020304" pitchFamily="18" charset="0"/>
                <a:cs typeface="Times New Roman" panose="02020603050405020304" pitchFamily="18" charset="0"/>
              </a:rPr>
              <a:t> (i.e., all memory locations that the process can read and write)</a:t>
            </a:r>
          </a:p>
          <a:p>
            <a:pPr algn="just">
              <a:lnSpc>
                <a:spcPct val="80000"/>
              </a:lnSpc>
            </a:pPr>
            <a:r>
              <a:rPr lang="en-US" altLang="en-US" sz="2800" b="1">
                <a:latin typeface="Times New Roman" panose="02020603050405020304" pitchFamily="18" charset="0"/>
                <a:cs typeface="Times New Roman" panose="02020603050405020304" pitchFamily="18" charset="0"/>
              </a:rPr>
              <a:t>Process table </a:t>
            </a:r>
            <a:r>
              <a:rPr lang="en-US" altLang="en-US" sz="2800">
                <a:latin typeface="Times New Roman" panose="02020603050405020304" pitchFamily="18" charset="0"/>
                <a:cs typeface="Times New Roman" panose="02020603050405020304" pitchFamily="18" charset="0"/>
              </a:rPr>
              <a:t>(array or linked list) stores all the information of processes</a:t>
            </a:r>
          </a:p>
          <a:p>
            <a:pPr algn="just">
              <a:lnSpc>
                <a:spcPct val="80000"/>
              </a:lnSpc>
            </a:pPr>
            <a:r>
              <a:rPr lang="en-US" altLang="en-US" sz="2800">
                <a:latin typeface="Times New Roman" panose="02020603050405020304" pitchFamily="18" charset="0"/>
                <a:cs typeface="Times New Roman" panose="02020603050405020304" pitchFamily="18" charset="0"/>
              </a:rPr>
              <a:t>A </a:t>
            </a:r>
            <a:r>
              <a:rPr lang="en-US" altLang="en-US" sz="2800" b="1">
                <a:latin typeface="Times New Roman" panose="02020603050405020304" pitchFamily="18" charset="0"/>
                <a:cs typeface="Times New Roman" panose="02020603050405020304" pitchFamily="18" charset="0"/>
              </a:rPr>
              <a:t>process hierarchy </a:t>
            </a:r>
            <a:r>
              <a:rPr lang="en-US" altLang="en-US" sz="2800">
                <a:latin typeface="Times New Roman" panose="02020603050405020304" pitchFamily="18" charset="0"/>
                <a:cs typeface="Times New Roman" panose="02020603050405020304" pitchFamily="18" charset="0"/>
              </a:rPr>
              <a:t>(tree)</a:t>
            </a:r>
          </a:p>
        </p:txBody>
      </p:sp>
      <p:pic>
        <p:nvPicPr>
          <p:cNvPr id="151557" name="Picture 5"/>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6096000" y="4495800"/>
            <a:ext cx="24384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4"/>
          <p:cNvSpPr txBox="1">
            <a:spLocks noChangeArrowheads="1"/>
          </p:cNvSpPr>
          <p:nvPr/>
        </p:nvSpPr>
        <p:spPr bwMode="auto">
          <a:xfrm>
            <a:off x="64770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1-13.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in)">
                                      <p:cBhvr>
                                        <p:cTn id="7" dur="500"/>
                                        <p:tgtEl>
                                          <p:spTgt spid="614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ox(in)">
                                      <p:cBhvr>
                                        <p:cTn id="10" dur="500"/>
                                        <p:tgtEl>
                                          <p:spTgt spid="6147">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ox(in)">
                                      <p:cBhvr>
                                        <p:cTn id="13" dur="500"/>
                                        <p:tgtEl>
                                          <p:spTgt spid="6147">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ox(in)">
                                      <p:cBhvr>
                                        <p:cTn id="16" dur="500"/>
                                        <p:tgtEl>
                                          <p:spTgt spid="6147">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Effect transition="in" filter="box(in)">
                                      <p:cBhvr>
                                        <p:cTn id="19" dur="500"/>
                                        <p:tgtEl>
                                          <p:spTgt spid="614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box(in)">
                                      <p:cBhvr>
                                        <p:cTn id="24" dur="500"/>
                                        <p:tgtEl>
                                          <p:spTgt spid="614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147">
                                            <p:txEl>
                                              <p:pRg st="6" end="6"/>
                                            </p:txEl>
                                          </p:spTgt>
                                        </p:tgtEl>
                                        <p:attrNameLst>
                                          <p:attrName>style.visibility</p:attrName>
                                        </p:attrNameLst>
                                      </p:cBhvr>
                                      <p:to>
                                        <p:strVal val="visible"/>
                                      </p:to>
                                    </p:set>
                                    <p:animEffect transition="in" filter="box(in)">
                                      <p:cBhvr>
                                        <p:cTn id="29" dur="500"/>
                                        <p:tgtEl>
                                          <p:spTgt spid="614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151557"/>
                                        </p:tgtEl>
                                        <p:attrNameLst>
                                          <p:attrName>style.visibility</p:attrName>
                                        </p:attrNameLst>
                                      </p:cBhvr>
                                      <p:to>
                                        <p:strVal val="visible"/>
                                      </p:to>
                                    </p:set>
                                    <p:animEffect transition="in" filter="box(in)">
                                      <p:cBhvr>
                                        <p:cTn id="34" dur="500"/>
                                        <p:tgtEl>
                                          <p:spTgt spid="15155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51558"/>
                                        </p:tgtEl>
                                        <p:attrNameLst>
                                          <p:attrName>style.visibility</p:attrName>
                                        </p:attrNameLst>
                                      </p:cBhvr>
                                      <p:to>
                                        <p:strVal val="visible"/>
                                      </p:to>
                                    </p:set>
                                    <p:animEffect transition="in" filter="box(in)">
                                      <p:cBhvr>
                                        <p:cTn id="3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15155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533400"/>
            <a:ext cx="9144000" cy="61722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Disk arm scheduling</a:t>
            </a:r>
          </a:p>
          <a:p>
            <a:pPr lvl="1" algn="just" eaLnBrk="1" hangingPunct="1"/>
            <a:r>
              <a:rPr lang="en-US" altLang="en-US" sz="2400">
                <a:latin typeface="Times New Roman" panose="02020603050405020304" pitchFamily="18" charset="0"/>
                <a:cs typeface="Times New Roman" panose="02020603050405020304" pitchFamily="18" charset="0"/>
              </a:rPr>
              <a:t>Error handling</a:t>
            </a:r>
          </a:p>
          <a:p>
            <a:pPr lvl="2" algn="just" eaLnBrk="1" hangingPunct="1"/>
            <a:r>
              <a:rPr lang="en-US" altLang="en-US" sz="2000">
                <a:latin typeface="Times New Roman" panose="02020603050405020304" pitchFamily="18" charset="0"/>
                <a:cs typeface="Times New Roman" panose="02020603050405020304" pitchFamily="18" charset="0"/>
              </a:rPr>
              <a:t>Bad sector</a:t>
            </a:r>
          </a:p>
          <a:p>
            <a:pPr lvl="3" algn="just" eaLnBrk="1" hangingPunct="1"/>
            <a:r>
              <a:rPr lang="en-US" altLang="en-US">
                <a:latin typeface="Times New Roman" panose="02020603050405020304" pitchFamily="18" charset="0"/>
                <a:cs typeface="Times New Roman" panose="02020603050405020304" pitchFamily="18" charset="0"/>
              </a:rPr>
              <a:t>Sectors do not correctly read back the value just written to them</a:t>
            </a:r>
          </a:p>
          <a:p>
            <a:pPr lvl="3" algn="just" eaLnBrk="1" hangingPunct="1"/>
            <a:r>
              <a:rPr lang="en-US" altLang="en-US">
                <a:latin typeface="Times New Roman" panose="02020603050405020304" pitchFamily="18" charset="0"/>
                <a:cs typeface="Times New Roman" panose="02020603050405020304" pitchFamily="18" charset="0"/>
              </a:rPr>
              <a:t>Controllers remap the bad sector to the spare and/or Shift all the sectors up one</a:t>
            </a:r>
          </a:p>
          <a:p>
            <a:pPr lvl="3" algn="just" eaLnBrk="1" hangingPunct="1"/>
            <a:r>
              <a:rPr lang="en-US" altLang="en-US">
                <a:latin typeface="Times New Roman" panose="02020603050405020304" pitchFamily="18" charset="0"/>
                <a:cs typeface="Times New Roman" panose="02020603050405020304" pitchFamily="18" charset="0"/>
              </a:rPr>
              <a:t>OS must first acquire a list of bad sectors, then it can build remapping tables</a:t>
            </a:r>
          </a:p>
          <a:p>
            <a:pPr lvl="2" algn="just" eaLnBrk="1" hangingPunct="1"/>
            <a:r>
              <a:rPr lang="en-US" altLang="en-US" sz="2000">
                <a:latin typeface="Times New Roman" panose="02020603050405020304" pitchFamily="18" charset="0"/>
                <a:cs typeface="Times New Roman" panose="02020603050405020304" pitchFamily="18" charset="0"/>
              </a:rPr>
              <a:t>Seek errors</a:t>
            </a:r>
          </a:p>
          <a:p>
            <a:pPr lvl="3" algn="just" eaLnBrk="1" hangingPunct="1"/>
            <a:r>
              <a:rPr lang="en-US" altLang="en-US">
                <a:latin typeface="Times New Roman" panose="02020603050405020304" pitchFamily="18" charset="0"/>
                <a:cs typeface="Times New Roman" panose="02020603050405020304" pitchFamily="18" charset="0"/>
              </a:rPr>
              <a:t>Move the arm as far out as it will go and reset the controller’s internal idea of the current cylinder to 0</a:t>
            </a:r>
          </a:p>
          <a:p>
            <a:pPr lvl="1" algn="just" eaLnBrk="1" hangingPunct="1"/>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0" dur="500"/>
                                        <p:tgtEl>
                                          <p:spTgt spid="4099">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3" dur="500"/>
                                        <p:tgtEl>
                                          <p:spTgt spid="4099">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26" dur="500"/>
                                        <p:tgtEl>
                                          <p:spTgt spid="40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31" dur="500"/>
                                        <p:tgtEl>
                                          <p:spTgt spid="4099">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34"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Disk arm scheduling</a:t>
            </a:r>
          </a:p>
          <a:p>
            <a:pPr lvl="1" algn="just" eaLnBrk="1" hangingPunct="1"/>
            <a:r>
              <a:rPr lang="en-US" altLang="en-US" sz="2400">
                <a:latin typeface="Times New Roman" panose="02020603050405020304" pitchFamily="18" charset="0"/>
                <a:cs typeface="Times New Roman" panose="02020603050405020304" pitchFamily="18" charset="0"/>
              </a:rPr>
              <a:t>Disk Consistency</a:t>
            </a:r>
          </a:p>
          <a:p>
            <a:pPr lvl="2" algn="just" eaLnBrk="1" hangingPunct="1"/>
            <a:r>
              <a:rPr lang="en-US" altLang="en-US" sz="2000">
                <a:latin typeface="Times New Roman" panose="02020603050405020304" pitchFamily="18" charset="0"/>
                <a:cs typeface="Times New Roman" panose="02020603050405020304" pitchFamily="18" charset="0"/>
              </a:rPr>
              <a:t>Stable write: Write block on drive 1, then reading it back to verify. The driver 2 is written and reread until it succeeds</a:t>
            </a:r>
          </a:p>
          <a:p>
            <a:pPr lvl="2" algn="just" eaLnBrk="1" hangingPunct="1"/>
            <a:r>
              <a:rPr lang="en-US" altLang="en-US" sz="2000">
                <a:latin typeface="Times New Roman" panose="02020603050405020304" pitchFamily="18" charset="0"/>
                <a:cs typeface="Times New Roman" panose="02020603050405020304" pitchFamily="18" charset="0"/>
              </a:rPr>
              <a:t>Stable read: First read block on drive 1 in n times. If all of these give bad ECCs, reading on drive 2</a:t>
            </a:r>
          </a:p>
          <a:p>
            <a:pPr lvl="2" algn="just" eaLnBrk="1" hangingPunct="1"/>
            <a:r>
              <a:rPr lang="en-US" altLang="en-US" sz="2000">
                <a:latin typeface="Times New Roman" panose="02020603050405020304" pitchFamily="18" charset="0"/>
                <a:cs typeface="Times New Roman" panose="02020603050405020304" pitchFamily="18" charset="0"/>
              </a:rPr>
              <a:t>Crash recovery: scans both disks comparing corresponding blocks. Bad block is overwritten with the good blocks or block from driver 1 is written onto drive 2</a:t>
            </a:r>
          </a:p>
          <a:p>
            <a:pPr lvl="2" algn="just" eaLnBrk="1" hangingPunct="1"/>
            <a:r>
              <a:rPr lang="en-US" altLang="en-US" sz="2000">
                <a:latin typeface="Times New Roman" panose="02020603050405020304" pitchFamily="18" charset="0"/>
                <a:cs typeface="Times New Roman" panose="02020603050405020304" pitchFamily="18" charset="0"/>
              </a:rPr>
              <a:t>Optimizing: using Nonvolatile/ Volatile RAM to replace in using driver 2</a:t>
            </a:r>
          </a:p>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Thin Client</a:t>
            </a:r>
          </a:p>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Power Manager</a:t>
            </a:r>
          </a:p>
          <a:p>
            <a:pPr lvl="1" algn="just" eaLnBrk="1" hangingPunct="1"/>
            <a:r>
              <a:rPr lang="en-US" altLang="en-US" sz="2400">
                <a:latin typeface="Times New Roman" panose="02020603050405020304" pitchFamily="18" charset="0"/>
                <a:cs typeface="Times New Roman" panose="02020603050405020304" pitchFamily="18" charset="0"/>
              </a:rPr>
              <a:t>The programs to use less energy, even if this means providing a poorer user experience</a:t>
            </a:r>
          </a:p>
          <a:p>
            <a:pPr lvl="1" algn="just" eaLnBrk="1" hangingPunct="1"/>
            <a:r>
              <a:rPr lang="en-US" altLang="en-US" sz="2400">
                <a:latin typeface="Times New Roman" panose="02020603050405020304" pitchFamily="18" charset="0"/>
                <a:cs typeface="Times New Roman" panose="02020603050405020304" pitchFamily="18" charset="0"/>
              </a:rPr>
              <a:t>Display, HDD, CPU, Memory, Wireless, Driver Interface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42" dur="500"/>
                                        <p:tgtEl>
                                          <p:spTgt spid="40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checkerboard(across)">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checkerboard(across)">
                                      <p:cBhvr>
                                        <p:cTn id="52" dur="500"/>
                                        <p:tgtEl>
                                          <p:spTgt spid="40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7171" name="Rectangle 3"/>
          <p:cNvSpPr>
            <a:spLocks noGrp="1"/>
          </p:cNvSpPr>
          <p:nvPr>
            <p:ph type="body" idx="1"/>
          </p:nvPr>
        </p:nvSpPr>
        <p:spPr>
          <a:xfrm>
            <a:off x="0" y="533400"/>
            <a:ext cx="9144000" cy="62484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Clocks</a:t>
            </a:r>
          </a:p>
          <a:p>
            <a:pPr lvl="1" algn="just" eaLnBrk="1" hangingPunct="1"/>
            <a:r>
              <a:rPr lang="en-US" altLang="en-US" sz="2000" b="1">
                <a:latin typeface="Times New Roman" panose="02020603050405020304" pitchFamily="18" charset="0"/>
                <a:cs typeface="Times New Roman" panose="02020603050405020304" pitchFamily="18" charset="0"/>
              </a:rPr>
              <a:t>02 types</a:t>
            </a:r>
            <a:endParaRPr lang="en-US" altLang="en-US" sz="2000">
              <a:latin typeface="Times New Roman" panose="02020603050405020304" pitchFamily="18" charset="0"/>
              <a:cs typeface="Times New Roman" panose="02020603050405020304" pitchFamily="18" charset="0"/>
            </a:endParaRPr>
          </a:p>
          <a:p>
            <a:pPr lvl="2" algn="just" eaLnBrk="1" hangingPunct="1"/>
            <a:r>
              <a:rPr lang="en-US" altLang="en-US" sz="2000">
                <a:latin typeface="Times New Roman" panose="02020603050405020304" pitchFamily="18" charset="0"/>
                <a:cs typeface="Times New Roman" panose="02020603050405020304" pitchFamily="18" charset="0"/>
              </a:rPr>
              <a:t>Using volt power</a:t>
            </a:r>
          </a:p>
          <a:p>
            <a:pPr lvl="2" algn="just" eaLnBrk="1" hangingPunct="1"/>
            <a:r>
              <a:rPr lang="en-US" altLang="en-US" sz="2000">
                <a:latin typeface="Times New Roman" panose="02020603050405020304" pitchFamily="18" charset="0"/>
                <a:cs typeface="Times New Roman" panose="02020603050405020304" pitchFamily="18" charset="0"/>
              </a:rPr>
              <a:t>a crystal oscillator, a counter, and a holding register</a:t>
            </a:r>
          </a:p>
          <a:p>
            <a:pPr lvl="1" algn="just" eaLnBrk="1" hangingPunct="1"/>
            <a:r>
              <a:rPr lang="en-US" altLang="en-US" sz="2000" b="1">
                <a:latin typeface="Times New Roman" panose="02020603050405020304" pitchFamily="18" charset="0"/>
                <a:cs typeface="Times New Roman" panose="02020603050405020304" pitchFamily="18" charset="0"/>
              </a:rPr>
              <a:t>2 modes</a:t>
            </a:r>
            <a:r>
              <a:rPr lang="en-US" altLang="en-US" sz="2000">
                <a:latin typeface="Times New Roman" panose="02020603050405020304" pitchFamily="18" charset="0"/>
                <a:cs typeface="Times New Roman" panose="02020603050405020304" pitchFamily="18" charset="0"/>
              </a:rPr>
              <a:t>: one shot mode, square wave mode</a:t>
            </a:r>
          </a:p>
          <a:p>
            <a:pPr lvl="1" algn="just" eaLnBrk="1" hangingPunct="1"/>
            <a:r>
              <a:rPr lang="en-US" altLang="en-US" sz="2000" b="1">
                <a:latin typeface="Times New Roman" panose="02020603050405020304" pitchFamily="18" charset="0"/>
                <a:cs typeface="Times New Roman" panose="02020603050405020304" pitchFamily="18" charset="0"/>
              </a:rPr>
              <a:t>Functions</a:t>
            </a:r>
          </a:p>
          <a:p>
            <a:pPr lvl="2" algn="just"/>
            <a:r>
              <a:rPr lang="en-US" altLang="en-US" sz="2000">
                <a:latin typeface="Times New Roman" panose="02020603050405020304" pitchFamily="18" charset="0"/>
                <a:cs typeface="Times New Roman" panose="02020603050405020304" pitchFamily="18" charset="0"/>
              </a:rPr>
              <a:t>Maintaining the time of day (real time).</a:t>
            </a:r>
          </a:p>
          <a:p>
            <a:pPr lvl="2" algn="just"/>
            <a:r>
              <a:rPr lang="en-US" altLang="en-US" sz="2000">
                <a:latin typeface="Times New Roman" panose="02020603050405020304" pitchFamily="18" charset="0"/>
                <a:cs typeface="Times New Roman" panose="02020603050405020304" pitchFamily="18" charset="0"/>
              </a:rPr>
              <a:t>Preventing processes monopolizing CPU</a:t>
            </a:r>
          </a:p>
          <a:p>
            <a:pPr lvl="2" algn="just"/>
            <a:r>
              <a:rPr lang="en-US" altLang="en-US" sz="2000">
                <a:latin typeface="Times New Roman" panose="02020603050405020304" pitchFamily="18" charset="0"/>
                <a:cs typeface="Times New Roman" panose="02020603050405020304" pitchFamily="18" charset="0"/>
              </a:rPr>
              <a:t>Accounting for CPU usage </a:t>
            </a:r>
          </a:p>
          <a:p>
            <a:pPr lvl="2" algn="just"/>
            <a:r>
              <a:rPr lang="en-US" altLang="en-US" sz="2000">
                <a:latin typeface="Times New Roman" panose="02020603050405020304" pitchFamily="18" charset="0"/>
                <a:cs typeface="Times New Roman" panose="02020603050405020304" pitchFamily="18" charset="0"/>
              </a:rPr>
              <a:t>Handling alarm system call </a:t>
            </a:r>
          </a:p>
          <a:p>
            <a:pPr lvl="2" algn="just"/>
            <a:r>
              <a:rPr lang="en-US" altLang="en-US" sz="2000">
                <a:latin typeface="Times New Roman" panose="02020603050405020304" pitchFamily="18" charset="0"/>
                <a:cs typeface="Times New Roman" panose="02020603050405020304" pitchFamily="18" charset="0"/>
              </a:rPr>
              <a:t>Providing watchdog timers</a:t>
            </a:r>
          </a:p>
          <a:p>
            <a:pPr lvl="2" algn="just"/>
            <a:r>
              <a:rPr lang="en-US" altLang="en-US" sz="2000">
                <a:latin typeface="Times New Roman" panose="02020603050405020304" pitchFamily="18" charset="0"/>
                <a:cs typeface="Times New Roman" panose="02020603050405020304" pitchFamily="18" charset="0"/>
              </a:rPr>
              <a:t>Doing profiling, monitoring, statistics gathering</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User Interfaces</a:t>
            </a:r>
          </a:p>
          <a:p>
            <a:pPr lvl="1" algn="just" eaLnBrk="1" hangingPunct="1"/>
            <a:r>
              <a:rPr lang="en-US" altLang="en-US" sz="2000">
                <a:latin typeface="Times New Roman" panose="02020603050405020304" pitchFamily="18" charset="0"/>
                <a:cs typeface="Times New Roman" panose="02020603050405020304" pitchFamily="18" charset="0"/>
              </a:rPr>
              <a:t>Input software (Keyboard software: scan code, echoing, tab handling, device equivalent</a:t>
            </a:r>
          </a:p>
          <a:p>
            <a:pPr lvl="1" algn="just" eaLnBrk="1" hangingPunct="1"/>
            <a:r>
              <a:rPr lang="en-US" altLang="en-US" sz="2000">
                <a:latin typeface="Times New Roman" panose="02020603050405020304" pitchFamily="18" charset="0"/>
                <a:cs typeface="Times New Roman" panose="02020603050405020304" pitchFamily="18" charset="0"/>
              </a:rPr>
              <a:t>Output software (Text window, X Window, GUI, Bitmaps, Fonts)</a:t>
            </a:r>
          </a:p>
          <a:p>
            <a:pPr lvl="1" algn="just" eaLnBrk="1" hangingPunct="1"/>
            <a:r>
              <a:rPr lang="en-US" altLang="en-US" sz="2000">
                <a:latin typeface="Times New Roman" panose="02020603050405020304" pitchFamily="18" charset="0"/>
                <a:cs typeface="Times New Roman" panose="02020603050405020304" pitchFamily="18" charset="0"/>
              </a:rPr>
              <a:t>Mouse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checkerboard(across)">
                                      <p:cBhvr>
                                        <p:cTn id="12" dur="500"/>
                                        <p:tgtEl>
                                          <p:spTgt spid="7171">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checkerboard(across)">
                                      <p:cBhvr>
                                        <p:cTn id="15" dur="500"/>
                                        <p:tgtEl>
                                          <p:spTgt spid="717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checkerboard(across)">
                                      <p:cBhvr>
                                        <p:cTn id="18" dur="500"/>
                                        <p:tgtEl>
                                          <p:spTgt spid="717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checkerboard(across)">
                                      <p:cBhvr>
                                        <p:cTn id="23" dur="500"/>
                                        <p:tgtEl>
                                          <p:spTgt spid="71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checkerboard(across)">
                                      <p:cBhvr>
                                        <p:cTn id="28" dur="500"/>
                                        <p:tgtEl>
                                          <p:spTgt spid="7171">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Effect transition="in" filter="checkerboard(across)">
                                      <p:cBhvr>
                                        <p:cTn id="31" dur="500"/>
                                        <p:tgtEl>
                                          <p:spTgt spid="7171">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7171">
                                            <p:txEl>
                                              <p:pRg st="7" end="7"/>
                                            </p:txEl>
                                          </p:spTgt>
                                        </p:tgtEl>
                                        <p:attrNameLst>
                                          <p:attrName>style.visibility</p:attrName>
                                        </p:attrNameLst>
                                      </p:cBhvr>
                                      <p:to>
                                        <p:strVal val="visible"/>
                                      </p:to>
                                    </p:set>
                                    <p:animEffect transition="in" filter="checkerboard(across)">
                                      <p:cBhvr>
                                        <p:cTn id="34" dur="500"/>
                                        <p:tgtEl>
                                          <p:spTgt spid="7171">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7171">
                                            <p:txEl>
                                              <p:pRg st="8" end="8"/>
                                            </p:txEl>
                                          </p:spTgt>
                                        </p:tgtEl>
                                        <p:attrNameLst>
                                          <p:attrName>style.visibility</p:attrName>
                                        </p:attrNameLst>
                                      </p:cBhvr>
                                      <p:to>
                                        <p:strVal val="visible"/>
                                      </p:to>
                                    </p:set>
                                    <p:animEffect transition="in" filter="checkerboard(across)">
                                      <p:cBhvr>
                                        <p:cTn id="37" dur="500"/>
                                        <p:tgtEl>
                                          <p:spTgt spid="717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7171">
                                            <p:txEl>
                                              <p:pRg st="9" end="9"/>
                                            </p:txEl>
                                          </p:spTgt>
                                        </p:tgtEl>
                                        <p:attrNameLst>
                                          <p:attrName>style.visibility</p:attrName>
                                        </p:attrNameLst>
                                      </p:cBhvr>
                                      <p:to>
                                        <p:strVal val="visible"/>
                                      </p:to>
                                    </p:set>
                                    <p:animEffect transition="in" filter="checkerboard(across)">
                                      <p:cBhvr>
                                        <p:cTn id="40" dur="500"/>
                                        <p:tgtEl>
                                          <p:spTgt spid="717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171">
                                            <p:txEl>
                                              <p:pRg st="10" end="10"/>
                                            </p:txEl>
                                          </p:spTgt>
                                        </p:tgtEl>
                                        <p:attrNameLst>
                                          <p:attrName>style.visibility</p:attrName>
                                        </p:attrNameLst>
                                      </p:cBhvr>
                                      <p:to>
                                        <p:strVal val="visible"/>
                                      </p:to>
                                    </p:set>
                                    <p:animEffect transition="in" filter="checkerboard(across)">
                                      <p:cBhvr>
                                        <p:cTn id="43" dur="500"/>
                                        <p:tgtEl>
                                          <p:spTgt spid="717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7171">
                                            <p:txEl>
                                              <p:pRg st="11" end="11"/>
                                            </p:txEl>
                                          </p:spTgt>
                                        </p:tgtEl>
                                        <p:attrNameLst>
                                          <p:attrName>style.visibility</p:attrName>
                                        </p:attrNameLst>
                                      </p:cBhvr>
                                      <p:to>
                                        <p:strVal val="visible"/>
                                      </p:to>
                                    </p:set>
                                    <p:animEffect transition="in" filter="checkerboard(across)">
                                      <p:cBhvr>
                                        <p:cTn id="46" dur="500"/>
                                        <p:tgtEl>
                                          <p:spTgt spid="7171">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7171">
                                            <p:txEl>
                                              <p:pRg st="12" end="12"/>
                                            </p:txEl>
                                          </p:spTgt>
                                        </p:tgtEl>
                                        <p:attrNameLst>
                                          <p:attrName>style.visibility</p:attrName>
                                        </p:attrNameLst>
                                      </p:cBhvr>
                                      <p:to>
                                        <p:strVal val="visible"/>
                                      </p:to>
                                    </p:set>
                                    <p:animEffect transition="in" filter="checkerboard(across)">
                                      <p:cBhvr>
                                        <p:cTn id="51" dur="500"/>
                                        <p:tgtEl>
                                          <p:spTgt spid="7171">
                                            <p:txEl>
                                              <p:pRg st="12" end="1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7171">
                                            <p:txEl>
                                              <p:pRg st="13" end="13"/>
                                            </p:txEl>
                                          </p:spTgt>
                                        </p:tgtEl>
                                        <p:attrNameLst>
                                          <p:attrName>style.visibility</p:attrName>
                                        </p:attrNameLst>
                                      </p:cBhvr>
                                      <p:to>
                                        <p:strVal val="visible"/>
                                      </p:to>
                                    </p:set>
                                    <p:animEffect transition="in" filter="checkerboard(across)">
                                      <p:cBhvr>
                                        <p:cTn id="56" dur="500"/>
                                        <p:tgtEl>
                                          <p:spTgt spid="7171">
                                            <p:txEl>
                                              <p:pRg st="13" end="1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7171">
                                            <p:txEl>
                                              <p:pRg st="14" end="14"/>
                                            </p:txEl>
                                          </p:spTgt>
                                        </p:tgtEl>
                                        <p:attrNameLst>
                                          <p:attrName>style.visibility</p:attrName>
                                        </p:attrNameLst>
                                      </p:cBhvr>
                                      <p:to>
                                        <p:strVal val="visible"/>
                                      </p:to>
                                    </p:set>
                                    <p:animEffect transition="in" filter="checkerboard(across)">
                                      <p:cBhvr>
                                        <p:cTn id="61" dur="500"/>
                                        <p:tgtEl>
                                          <p:spTgt spid="7171">
                                            <p:txEl>
                                              <p:pRg st="14" end="14"/>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7171">
                                            <p:txEl>
                                              <p:pRg st="15" end="15"/>
                                            </p:txEl>
                                          </p:spTgt>
                                        </p:tgtEl>
                                        <p:attrNameLst>
                                          <p:attrName>style.visibility</p:attrName>
                                        </p:attrNameLst>
                                      </p:cBhvr>
                                      <p:to>
                                        <p:strVal val="visible"/>
                                      </p:to>
                                    </p:set>
                                    <p:animEffect transition="in" filter="checkerboard(across)">
                                      <p:cBhvr>
                                        <p:cTn id="66" dur="500"/>
                                        <p:tgtEl>
                                          <p:spTgt spid="71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Deadlock</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A set of blocked processes each holding a resource and waiting to acquire a resource held by another process in the set, thus they will remain so forever (deadlocks)</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Resources </a:t>
            </a: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Refer the objects as hardware devices, data records, files, etc .. that must be granted, acquired, used and released</a:t>
            </a: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02 types: Preemptable, Nonpreemptable</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4 conditions</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Mutual exclusion condition</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Hold and wait condition</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No preemption condition</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Circular wait condition</a:t>
            </a:r>
          </a:p>
          <a:p>
            <a:pPr lvl="2" algn="just" eaLnBrk="1" hangingPunct="1">
              <a:lnSpc>
                <a:spcPct val="90000"/>
              </a:lnSpc>
            </a:pPr>
            <a:r>
              <a:rPr lang="en-US" altLang="en-US">
                <a:latin typeface="Times New Roman" panose="02020603050405020304" pitchFamily="18" charset="0"/>
                <a:cs typeface="Times New Roman" panose="02020603050405020304" pitchFamily="18" charset="0"/>
              </a:rPr>
              <a:t>Four conditions for resource deadlocks can be modeled using directed graphs that help carrying out the requests and releases step by step, and after every step check the graph to see if it contains any cycles to check deadlock or not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0" dur="500"/>
                                        <p:tgtEl>
                                          <p:spTgt spid="4099">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3" dur="500"/>
                                        <p:tgtEl>
                                          <p:spTgt spid="409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28" dur="500"/>
                                        <p:tgtEl>
                                          <p:spTgt spid="4099">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31" dur="500"/>
                                        <p:tgtEl>
                                          <p:spTgt spid="4099">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34" dur="500"/>
                                        <p:tgtEl>
                                          <p:spTgt spid="4099">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checkerboard(across)">
                                      <p:cBhvr>
                                        <p:cTn id="37" dur="500"/>
                                        <p:tgtEl>
                                          <p:spTgt spid="4099">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4099">
                                            <p:txEl>
                                              <p:pRg st="9" end="9"/>
                                            </p:txEl>
                                          </p:spTgt>
                                        </p:tgtEl>
                                        <p:attrNameLst>
                                          <p:attrName>style.visibility</p:attrName>
                                        </p:attrNameLst>
                                      </p:cBhvr>
                                      <p:to>
                                        <p:strVal val="visible"/>
                                      </p:to>
                                    </p:set>
                                    <p:animEffect transition="in" filter="checkerboard(across)">
                                      <p:cBhvr>
                                        <p:cTn id="40" dur="500"/>
                                        <p:tgtEl>
                                          <p:spTgt spid="4099">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checkerboard(across)">
                                      <p:cBhvr>
                                        <p:cTn id="45" dur="5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Deadlock</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Strategies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The Ostrich Algorithms</a:t>
            </a:r>
            <a:r>
              <a:rPr lang="en-US" altLang="en-US" sz="2000">
                <a:latin typeface="Times New Roman" panose="02020603050405020304" pitchFamily="18" charset="0"/>
                <a:cs typeface="Times New Roman" panose="02020603050405020304" pitchFamily="18" charset="0"/>
              </a:rPr>
              <a:t> </a:t>
            </a: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Just ignore the problem</a:t>
            </a: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The device driver decide blocking or returning an error code</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Detection</a:t>
            </a:r>
            <a:endParaRPr lang="en-US" altLang="en-US" sz="200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Deadlock Detection with One Resource of Each Type</a:t>
            </a:r>
            <a:r>
              <a:rPr lang="en-US" altLang="en-US">
                <a:latin typeface="Times New Roman" panose="02020603050405020304" pitchFamily="18" charset="0"/>
                <a:cs typeface="Times New Roman" panose="02020603050405020304" pitchFamily="18" charset="0"/>
              </a:rPr>
              <a:t>: using algorithm to traverse the directed graph using </a:t>
            </a:r>
            <a:r>
              <a:rPr lang="en-US" altLang="en-US" b="1">
                <a:solidFill>
                  <a:srgbClr val="C00000"/>
                </a:solidFill>
                <a:latin typeface="Times New Roman" panose="02020603050405020304" pitchFamily="18" charset="0"/>
                <a:cs typeface="Times New Roman" panose="02020603050405020304" pitchFamily="18" charset="0"/>
              </a:rPr>
              <a:t>Deadlock modeling</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Deadlock Detection with Multiple Resource of Each Type</a:t>
            </a:r>
            <a:r>
              <a:rPr lang="en-US" altLang="en-US">
                <a:latin typeface="Times New Roman" panose="02020603050405020304" pitchFamily="18" charset="0"/>
                <a:cs typeface="Times New Roman" panose="02020603050405020304" pitchFamily="18" charset="0"/>
              </a:rPr>
              <a:t>: using existing resource vector (E), available resource vector (A), current allocation matrix (C), request matrix (R)</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Recovery</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Recovery through Preemption: </a:t>
            </a:r>
            <a:r>
              <a:rPr lang="en-US" altLang="en-US">
                <a:latin typeface="Times New Roman" panose="02020603050405020304" pitchFamily="18" charset="0"/>
                <a:cs typeface="Times New Roman" panose="02020603050405020304" pitchFamily="18" charset="0"/>
              </a:rPr>
              <a:t>take a resource away from a process, have another process use it, and then give it back without the process noticing it is highly dependent on the nature of the resource</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Recovery through Rollback</a:t>
            </a:r>
            <a:r>
              <a:rPr lang="en-US" altLang="en-US">
                <a:latin typeface="Times New Roman" panose="02020603050405020304" pitchFamily="18" charset="0"/>
                <a:cs typeface="Times New Roman" panose="02020603050405020304" pitchFamily="18" charset="0"/>
              </a:rPr>
              <a:t>: checkpoint is used to store the process state that is used to reset when the deadlock occurs</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Recovery through Killing Processes</a:t>
            </a:r>
            <a:r>
              <a:rPr lang="en-US" altLang="en-US">
                <a:latin typeface="Times New Roman" panose="02020603050405020304" pitchFamily="18" charset="0"/>
                <a:cs typeface="Times New Roman" panose="02020603050405020304" pitchFamily="18" charset="0"/>
              </a:rPr>
              <a:t>: break the cycle with internal and external resources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amond(in)">
                                      <p:cBhvr>
                                        <p:cTn id="7" dur="20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diamond(in)">
                                      <p:cBhvr>
                                        <p:cTn id="12" dur="20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diamond(in)">
                                      <p:cBhvr>
                                        <p:cTn id="17" dur="2000"/>
                                        <p:tgtEl>
                                          <p:spTgt spid="4099">
                                            <p:txEl>
                                              <p:pRg st="2" end="2"/>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diamond(in)">
                                      <p:cBhvr>
                                        <p:cTn id="20" dur="2000"/>
                                        <p:tgtEl>
                                          <p:spTgt spid="4099">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diamond(in)">
                                      <p:cBhvr>
                                        <p:cTn id="23" dur="2000"/>
                                        <p:tgtEl>
                                          <p:spTgt spid="409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4099">
                                            <p:txEl>
                                              <p:pRg st="5" end="5"/>
                                            </p:txEl>
                                          </p:spTgt>
                                        </p:tgtEl>
                                        <p:attrNameLst>
                                          <p:attrName>style.visibility</p:attrName>
                                        </p:attrNameLst>
                                      </p:cBhvr>
                                      <p:to>
                                        <p:strVal val="visible"/>
                                      </p:to>
                                    </p:set>
                                    <p:animEffect transition="in" filter="diamond(in)">
                                      <p:cBhvr>
                                        <p:cTn id="28" dur="2000"/>
                                        <p:tgtEl>
                                          <p:spTgt spid="4099">
                                            <p:txEl>
                                              <p:pRg st="5" end="5"/>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diamond(in)">
                                      <p:cBhvr>
                                        <p:cTn id="31" dur="2000"/>
                                        <p:tgtEl>
                                          <p:spTgt spid="4099">
                                            <p:txEl>
                                              <p:pRg st="6" end="6"/>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diamond(in)">
                                      <p:cBhvr>
                                        <p:cTn id="34" dur="2000"/>
                                        <p:tgtEl>
                                          <p:spTgt spid="409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4099">
                                            <p:txEl>
                                              <p:pRg st="8" end="8"/>
                                            </p:txEl>
                                          </p:spTgt>
                                        </p:tgtEl>
                                        <p:attrNameLst>
                                          <p:attrName>style.visibility</p:attrName>
                                        </p:attrNameLst>
                                      </p:cBhvr>
                                      <p:to>
                                        <p:strVal val="visible"/>
                                      </p:to>
                                    </p:set>
                                    <p:animEffect transition="in" filter="diamond(in)">
                                      <p:cBhvr>
                                        <p:cTn id="39" dur="2000"/>
                                        <p:tgtEl>
                                          <p:spTgt spid="4099">
                                            <p:txEl>
                                              <p:pRg st="8" end="8"/>
                                            </p:txEl>
                                          </p:spTgt>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diamond(in)">
                                      <p:cBhvr>
                                        <p:cTn id="42" dur="2000"/>
                                        <p:tgtEl>
                                          <p:spTgt spid="4099">
                                            <p:txEl>
                                              <p:pRg st="9" end="9"/>
                                            </p:txEl>
                                          </p:spTgt>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diamond(in)">
                                      <p:cBhvr>
                                        <p:cTn id="45" dur="2000"/>
                                        <p:tgtEl>
                                          <p:spTgt spid="4099">
                                            <p:txEl>
                                              <p:pRg st="10" end="10"/>
                                            </p:txEl>
                                          </p:spTgt>
                                        </p:tgtEl>
                                      </p:cBhvr>
                                    </p:animEffect>
                                  </p:childTnLst>
                                </p:cTn>
                              </p:par>
                              <p:par>
                                <p:cTn id="46" presetID="8" presetClass="entr" presetSubtype="16" fill="hold" grpId="0"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diamond(in)">
                                      <p:cBhvr>
                                        <p:cTn id="48" dur="20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Deadlock</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Strategies</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Avoidance</a:t>
            </a:r>
            <a:endParaRPr lang="en-US" altLang="en-US" sz="2000"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Carefully resource allocation to system remaining in safe state</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The Banker’s Algorithm</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Prevention</a:t>
            </a:r>
            <a:endParaRPr lang="en-US" altLang="en-US" sz="2000"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solidFill>
                  <a:srgbClr val="C00000"/>
                </a:solidFill>
                <a:latin typeface="Times New Roman" panose="02020603050405020304" pitchFamily="18" charset="0"/>
                <a:cs typeface="Times New Roman" panose="02020603050405020304" pitchFamily="18" charset="0"/>
              </a:rPr>
              <a:t>Attacking the Mutual Exclusion Condition:</a:t>
            </a:r>
            <a:r>
              <a:rPr lang="en-US" altLang="en-US" dirty="0">
                <a:latin typeface="Times New Roman" panose="02020603050405020304" pitchFamily="18" charset="0"/>
                <a:cs typeface="Times New Roman" panose="02020603050405020304" pitchFamily="18" charset="0"/>
              </a:rPr>
              <a:t> Avoiding assigning a resource when that is not absolutely necessary using user software layer</a:t>
            </a:r>
          </a:p>
          <a:p>
            <a:pPr lvl="3" algn="just" eaLnBrk="1" hangingPunct="1">
              <a:lnSpc>
                <a:spcPct val="90000"/>
              </a:lnSpc>
            </a:pPr>
            <a:r>
              <a:rPr lang="en-US" altLang="en-US" dirty="0">
                <a:solidFill>
                  <a:srgbClr val="C00000"/>
                </a:solidFill>
                <a:latin typeface="Times New Roman" panose="02020603050405020304" pitchFamily="18" charset="0"/>
                <a:cs typeface="Times New Roman" panose="02020603050405020304" pitchFamily="18" charset="0"/>
              </a:rPr>
              <a:t>Attacking the Hold and Wait Condition</a:t>
            </a:r>
            <a:r>
              <a:rPr lang="en-US" altLang="en-US" dirty="0">
                <a:latin typeface="Times New Roman" panose="02020603050405020304" pitchFamily="18" charset="0"/>
                <a:cs typeface="Times New Roman" panose="02020603050405020304" pitchFamily="18" charset="0"/>
              </a:rPr>
              <a:t>: all process to request all their resources before </a:t>
            </a:r>
            <a:r>
              <a:rPr lang="en-US" altLang="en-US">
                <a:latin typeface="Times New Roman" panose="02020603050405020304" pitchFamily="18" charset="0"/>
                <a:cs typeface="Times New Roman" panose="02020603050405020304" pitchFamily="18" charset="0"/>
              </a:rPr>
              <a:t>starting execution</a:t>
            </a:r>
            <a:endParaRPr lang="en-US" altLang="en-US"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solidFill>
                  <a:srgbClr val="C00000"/>
                </a:solidFill>
                <a:latin typeface="Times New Roman" panose="02020603050405020304" pitchFamily="18" charset="0"/>
                <a:cs typeface="Times New Roman" panose="02020603050405020304" pitchFamily="18" charset="0"/>
              </a:rPr>
              <a:t>Attacking the No Preemption Condition</a:t>
            </a:r>
            <a:r>
              <a:rPr lang="en-US" altLang="en-US" dirty="0">
                <a:latin typeface="Times New Roman" panose="02020603050405020304" pitchFamily="18" charset="0"/>
                <a:cs typeface="Times New Roman" panose="02020603050405020304" pitchFamily="18" charset="0"/>
              </a:rPr>
              <a:t>: If a process that is holding some resources requests another resource that cannot be immediately allocated to it, then all resources currently being held are released. </a:t>
            </a:r>
          </a:p>
          <a:p>
            <a:pPr lvl="4" algn="just" eaLnBrk="1" hangingPunct="1">
              <a:lnSpc>
                <a:spcPct val="90000"/>
              </a:lnSpc>
            </a:pPr>
            <a:r>
              <a:rPr lang="en-US" altLang="en-US" dirty="0">
                <a:latin typeface="Times New Roman" panose="02020603050405020304" pitchFamily="18" charset="0"/>
                <a:cs typeface="Times New Roman" panose="02020603050405020304" pitchFamily="18" charset="0"/>
              </a:rPr>
              <a:t>Solution: virtualize resource such as pooling</a:t>
            </a:r>
          </a:p>
          <a:p>
            <a:pPr lvl="3" algn="just" eaLnBrk="1" hangingPunct="1">
              <a:lnSpc>
                <a:spcPct val="90000"/>
              </a:lnSpc>
            </a:pPr>
            <a:r>
              <a:rPr lang="en-US" altLang="en-US" dirty="0">
                <a:solidFill>
                  <a:srgbClr val="C00000"/>
                </a:solidFill>
                <a:latin typeface="Times New Roman" panose="02020603050405020304" pitchFamily="18" charset="0"/>
                <a:cs typeface="Times New Roman" panose="02020603050405020304" pitchFamily="18" charset="0"/>
              </a:rPr>
              <a:t>Attacking the Circular Wait Condition: </a:t>
            </a:r>
            <a:r>
              <a:rPr lang="en-US" altLang="en-US" dirty="0">
                <a:latin typeface="Times New Roman" panose="02020603050405020304" pitchFamily="18" charset="0"/>
                <a:cs typeface="Times New Roman" panose="02020603050405020304" pitchFamily="18" charset="0"/>
              </a:rPr>
              <a:t>Order resource numerically</a:t>
            </a:r>
          </a:p>
          <a:p>
            <a:pPr marL="1371600" lvl="3" indent="0" algn="just" eaLnBrk="1" hangingPunct="1">
              <a:lnSpc>
                <a:spcPct val="90000"/>
              </a:lnSpc>
              <a:buNone/>
            </a:pPr>
            <a:endParaRPr lang="en-US"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808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amond(in)">
                                      <p:cBhvr>
                                        <p:cTn id="7" dur="20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diamond(in)">
                                      <p:cBhvr>
                                        <p:cTn id="12" dur="20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diamond(in)">
                                      <p:cBhvr>
                                        <p:cTn id="17" dur="2000"/>
                                        <p:tgtEl>
                                          <p:spTgt spid="4099">
                                            <p:txEl>
                                              <p:pRg st="2" end="2"/>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diamond(in)">
                                      <p:cBhvr>
                                        <p:cTn id="20" dur="2000"/>
                                        <p:tgtEl>
                                          <p:spTgt spid="4099">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diamond(in)">
                                      <p:cBhvr>
                                        <p:cTn id="23" dur="2000"/>
                                        <p:tgtEl>
                                          <p:spTgt spid="409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4099">
                                            <p:txEl>
                                              <p:pRg st="5" end="5"/>
                                            </p:txEl>
                                          </p:spTgt>
                                        </p:tgtEl>
                                        <p:attrNameLst>
                                          <p:attrName>style.visibility</p:attrName>
                                        </p:attrNameLst>
                                      </p:cBhvr>
                                      <p:to>
                                        <p:strVal val="visible"/>
                                      </p:to>
                                    </p:set>
                                    <p:animEffect transition="in" filter="diamond(in)">
                                      <p:cBhvr>
                                        <p:cTn id="28" dur="2000"/>
                                        <p:tgtEl>
                                          <p:spTgt spid="4099">
                                            <p:txEl>
                                              <p:pRg st="5" end="5"/>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diamond(in)">
                                      <p:cBhvr>
                                        <p:cTn id="31" dur="2000"/>
                                        <p:tgtEl>
                                          <p:spTgt spid="4099">
                                            <p:txEl>
                                              <p:pRg st="6" end="6"/>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diamond(in)">
                                      <p:cBhvr>
                                        <p:cTn id="34" dur="2000"/>
                                        <p:tgtEl>
                                          <p:spTgt spid="4099">
                                            <p:txEl>
                                              <p:pRg st="7" end="7"/>
                                            </p:txEl>
                                          </p:spTgt>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diamond(in)">
                                      <p:cBhvr>
                                        <p:cTn id="37" dur="2000"/>
                                        <p:tgtEl>
                                          <p:spTgt spid="4099">
                                            <p:txEl>
                                              <p:pRg st="8" end="8"/>
                                            </p:txEl>
                                          </p:spTgt>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4099">
                                            <p:txEl>
                                              <p:pRg st="9" end="9"/>
                                            </p:txEl>
                                          </p:spTgt>
                                        </p:tgtEl>
                                        <p:attrNameLst>
                                          <p:attrName>style.visibility</p:attrName>
                                        </p:attrNameLst>
                                      </p:cBhvr>
                                      <p:to>
                                        <p:strVal val="visible"/>
                                      </p:to>
                                    </p:set>
                                    <p:animEffect transition="in" filter="diamond(in)">
                                      <p:cBhvr>
                                        <p:cTn id="40" dur="2000"/>
                                        <p:tgtEl>
                                          <p:spTgt spid="4099">
                                            <p:txEl>
                                              <p:pRg st="9" end="9"/>
                                            </p:txEl>
                                          </p:spTgt>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099">
                                            <p:txEl>
                                              <p:pRg st="10" end="10"/>
                                            </p:txEl>
                                          </p:spTgt>
                                        </p:tgtEl>
                                        <p:attrNameLst>
                                          <p:attrName>style.visibility</p:attrName>
                                        </p:attrNameLst>
                                      </p:cBhvr>
                                      <p:to>
                                        <p:strVal val="visible"/>
                                      </p:to>
                                    </p:set>
                                    <p:animEffect transition="in" filter="diamond(in)">
                                      <p:cBhvr>
                                        <p:cTn id="43" dur="20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504305"/>
            <a:ext cx="9144000" cy="65532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Deadlock</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Practices</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Two-Phase Locking</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When multiple processes are running at the same time, there is a real danger of deadlock</a:t>
            </a:r>
            <a:endParaRPr lang="en-US" altLang="en-US" b="1"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First, process lock all records. Seconds, performing its updates and releasing the locks (deadlock avoidance)</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Communication Deadlocks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Deadlock can occur in communication system in which two or more process communicate by sending message</a:t>
            </a:r>
            <a:endParaRPr lang="en-US" altLang="en-US" b="1"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b="1" dirty="0">
                <a:latin typeface="Times New Roman" panose="02020603050405020304" pitchFamily="18" charset="0"/>
                <a:cs typeface="Times New Roman" panose="02020603050405020304" pitchFamily="18" charset="0"/>
              </a:rPr>
              <a:t>Handling alarm system is used</a:t>
            </a:r>
            <a:endParaRPr lang="en-US" altLang="en-US" dirty="0">
              <a:latin typeface="Times New Roman" panose="02020603050405020304" pitchFamily="18" charset="0"/>
              <a:cs typeface="Times New Roman" panose="02020603050405020304" pitchFamily="18" charset="0"/>
            </a:endParaRPr>
          </a:p>
          <a:p>
            <a:pPr lvl="2" algn="just" eaLnBrk="1" hangingPunct="1">
              <a:lnSpc>
                <a:spcPct val="90000"/>
              </a:lnSpc>
            </a:pPr>
            <a:r>
              <a:rPr lang="en-US" altLang="en-US" sz="2000" b="1" dirty="0" err="1">
                <a:latin typeface="Times New Roman" panose="02020603050405020304" pitchFamily="18" charset="0"/>
                <a:cs typeface="Times New Roman" panose="02020603050405020304" pitchFamily="18" charset="0"/>
              </a:rPr>
              <a:t>LiveLock</a:t>
            </a:r>
            <a:r>
              <a:rPr lang="en-US" altLang="en-US" sz="2000" b="1" dirty="0">
                <a:latin typeface="Times New Roman" panose="02020603050405020304" pitchFamily="18" charset="0"/>
                <a:cs typeface="Times New Roman" panose="02020603050405020304" pitchFamily="18" charset="0"/>
              </a:rPr>
              <a:t> </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Each process acquires one resources, but it is not progressing because it uses up its CPU quantum over and over and over to checking to take/ enter the resource/ critical regions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ignore the problem</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Starvation</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Some processes never getting service even though they are not deadlocks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The FCFS is used for resource allocation policy</a:t>
            </a:r>
          </a:p>
          <a:p>
            <a:pPr marL="1371600" lvl="3" indent="0" algn="just" eaLnBrk="1" hangingPunct="1">
              <a:lnSpc>
                <a:spcPct val="90000"/>
              </a:lnSpc>
              <a:buNone/>
            </a:pPr>
            <a:endParaRPr lang="en-US"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89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amond(in)">
                                      <p:cBhvr>
                                        <p:cTn id="7" dur="20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diamond(in)">
                                      <p:cBhvr>
                                        <p:cTn id="12" dur="20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diamond(in)">
                                      <p:cBhvr>
                                        <p:cTn id="17" dur="2000"/>
                                        <p:tgtEl>
                                          <p:spTgt spid="4099">
                                            <p:txEl>
                                              <p:pRg st="2" end="2"/>
                                            </p:txEl>
                                          </p:spTgt>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diamond(in)">
                                      <p:cBhvr>
                                        <p:cTn id="20" dur="2000"/>
                                        <p:tgtEl>
                                          <p:spTgt spid="4099">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diamond(in)">
                                      <p:cBhvr>
                                        <p:cTn id="23" dur="2000"/>
                                        <p:tgtEl>
                                          <p:spTgt spid="409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4099">
                                            <p:txEl>
                                              <p:pRg st="5" end="5"/>
                                            </p:txEl>
                                          </p:spTgt>
                                        </p:tgtEl>
                                        <p:attrNameLst>
                                          <p:attrName>style.visibility</p:attrName>
                                        </p:attrNameLst>
                                      </p:cBhvr>
                                      <p:to>
                                        <p:strVal val="visible"/>
                                      </p:to>
                                    </p:set>
                                    <p:animEffect transition="in" filter="diamond(in)">
                                      <p:cBhvr>
                                        <p:cTn id="28" dur="2000"/>
                                        <p:tgtEl>
                                          <p:spTgt spid="4099">
                                            <p:txEl>
                                              <p:pRg st="5" end="5"/>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diamond(in)">
                                      <p:cBhvr>
                                        <p:cTn id="31" dur="2000"/>
                                        <p:tgtEl>
                                          <p:spTgt spid="4099">
                                            <p:txEl>
                                              <p:pRg st="6" end="6"/>
                                            </p:txEl>
                                          </p:spTgt>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diamond(in)">
                                      <p:cBhvr>
                                        <p:cTn id="34" dur="2000"/>
                                        <p:tgtEl>
                                          <p:spTgt spid="409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4099">
                                            <p:txEl>
                                              <p:pRg st="8" end="8"/>
                                            </p:txEl>
                                          </p:spTgt>
                                        </p:tgtEl>
                                        <p:attrNameLst>
                                          <p:attrName>style.visibility</p:attrName>
                                        </p:attrNameLst>
                                      </p:cBhvr>
                                      <p:to>
                                        <p:strVal val="visible"/>
                                      </p:to>
                                    </p:set>
                                    <p:animEffect transition="in" filter="diamond(in)">
                                      <p:cBhvr>
                                        <p:cTn id="39" dur="2000"/>
                                        <p:tgtEl>
                                          <p:spTgt spid="4099">
                                            <p:txEl>
                                              <p:pRg st="8" end="8"/>
                                            </p:txEl>
                                          </p:spTgt>
                                        </p:tgtEl>
                                      </p:cBhvr>
                                    </p:animEffect>
                                  </p:childTnLst>
                                </p:cTn>
                              </p:par>
                              <p:par>
                                <p:cTn id="40" presetID="8" presetClass="entr" presetSubtype="16" fill="hold" grpId="0" nodeType="with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diamond(in)">
                                      <p:cBhvr>
                                        <p:cTn id="42" dur="2000"/>
                                        <p:tgtEl>
                                          <p:spTgt spid="4099">
                                            <p:txEl>
                                              <p:pRg st="9" end="9"/>
                                            </p:txEl>
                                          </p:spTgt>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diamond(in)">
                                      <p:cBhvr>
                                        <p:cTn id="45" dur="2000"/>
                                        <p:tgtEl>
                                          <p:spTgt spid="4099">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grpId="0" nodeType="clickEffect">
                                  <p:stCondLst>
                                    <p:cond delay="0"/>
                                  </p:stCondLst>
                                  <p:childTnLst>
                                    <p:set>
                                      <p:cBhvr>
                                        <p:cTn id="49" dur="1" fill="hold">
                                          <p:stCondLst>
                                            <p:cond delay="0"/>
                                          </p:stCondLst>
                                        </p:cTn>
                                        <p:tgtEl>
                                          <p:spTgt spid="4099">
                                            <p:txEl>
                                              <p:pRg st="11" end="11"/>
                                            </p:txEl>
                                          </p:spTgt>
                                        </p:tgtEl>
                                        <p:attrNameLst>
                                          <p:attrName>style.visibility</p:attrName>
                                        </p:attrNameLst>
                                      </p:cBhvr>
                                      <p:to>
                                        <p:strVal val="visible"/>
                                      </p:to>
                                    </p:set>
                                    <p:animEffect transition="in" filter="diamond(in)">
                                      <p:cBhvr>
                                        <p:cTn id="50" dur="2000"/>
                                        <p:tgtEl>
                                          <p:spTgt spid="4099">
                                            <p:txEl>
                                              <p:pRg st="11" end="11"/>
                                            </p:txEl>
                                          </p:spTgt>
                                        </p:tgtEl>
                                      </p:cBhvr>
                                    </p:animEffect>
                                  </p:childTnLst>
                                </p:cTn>
                              </p:par>
                              <p:par>
                                <p:cTn id="51" presetID="8" presetClass="entr" presetSubtype="16" fill="hold" grpId="0" nodeType="withEffect">
                                  <p:stCondLst>
                                    <p:cond delay="0"/>
                                  </p:stCondLst>
                                  <p:childTnLst>
                                    <p:set>
                                      <p:cBhvr>
                                        <p:cTn id="52" dur="1" fill="hold">
                                          <p:stCondLst>
                                            <p:cond delay="0"/>
                                          </p:stCondLst>
                                        </p:cTn>
                                        <p:tgtEl>
                                          <p:spTgt spid="4099">
                                            <p:txEl>
                                              <p:pRg st="12" end="12"/>
                                            </p:txEl>
                                          </p:spTgt>
                                        </p:tgtEl>
                                        <p:attrNameLst>
                                          <p:attrName>style.visibility</p:attrName>
                                        </p:attrNameLst>
                                      </p:cBhvr>
                                      <p:to>
                                        <p:strVal val="visible"/>
                                      </p:to>
                                    </p:set>
                                    <p:animEffect transition="in" filter="diamond(in)">
                                      <p:cBhvr>
                                        <p:cTn id="53" dur="2000"/>
                                        <p:tgtEl>
                                          <p:spTgt spid="4099">
                                            <p:txEl>
                                              <p:pRg st="12" end="12"/>
                                            </p:txEl>
                                          </p:spTgt>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4099">
                                            <p:txEl>
                                              <p:pRg st="13" end="13"/>
                                            </p:txEl>
                                          </p:spTgt>
                                        </p:tgtEl>
                                        <p:attrNameLst>
                                          <p:attrName>style.visibility</p:attrName>
                                        </p:attrNameLst>
                                      </p:cBhvr>
                                      <p:to>
                                        <p:strVal val="visible"/>
                                      </p:to>
                                    </p:set>
                                    <p:animEffect transition="in" filter="diamond(in)">
                                      <p:cBhvr>
                                        <p:cTn id="56" dur="2000"/>
                                        <p:tgtEl>
                                          <p:spTgt spid="40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idx="1"/>
          </p:nvPr>
        </p:nvSpPr>
        <p:spPr>
          <a:xfrm>
            <a:off x="0" y="762000"/>
            <a:ext cx="9144000" cy="5943600"/>
          </a:xfrm>
        </p:spPr>
        <p:txBody>
          <a:bodyPr/>
          <a:lstStyle/>
          <a:p>
            <a:pPr marL="0" indent="0" algn="just">
              <a:buNone/>
            </a:pPr>
            <a:r>
              <a:rPr lang="en-US" altLang="en-US" sz="16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1600" dirty="0">
                <a:latin typeface="Times New Roman" panose="02020603050405020304" pitchFamily="18" charset="0"/>
                <a:cs typeface="Times New Roman" panose="02020603050405020304" pitchFamily="18" charset="0"/>
              </a:rPr>
              <a:t>Pseudo-parallelism (</a:t>
            </a:r>
            <a:r>
              <a:rPr lang="en-US" altLang="en-US" sz="1600" b="1" i="1" dirty="0">
                <a:latin typeface="Times New Roman" panose="02020603050405020304" pitchFamily="18" charset="0"/>
                <a:cs typeface="Times New Roman" panose="02020603050405020304" pitchFamily="18" charset="0"/>
              </a:rPr>
              <a:t>Multi-programming, quantum or time slice</a:t>
            </a:r>
            <a:r>
              <a:rPr lang="en-US" altLang="en-US" sz="1600" dirty="0">
                <a:latin typeface="Times New Roman" panose="02020603050405020304" pitchFamily="18" charset="0"/>
                <a:cs typeface="Times New Roman" panose="02020603050405020304" pitchFamily="18" charset="0"/>
              </a:rPr>
              <a:t>)</a:t>
            </a:r>
            <a:endParaRPr lang="en-US" altLang="en-US" sz="1600" b="1"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1600" dirty="0">
                <a:latin typeface="Times New Roman" panose="02020603050405020304" pitchFamily="18" charset="0"/>
                <a:cs typeface="Times New Roman" panose="02020603050405020304" pitchFamily="18" charset="0"/>
              </a:rPr>
              <a:t>Context Switch (</a:t>
            </a:r>
            <a:r>
              <a:rPr lang="en-US" altLang="en-US" sz="1600" b="1" i="1" dirty="0">
                <a:latin typeface="Times New Roman" panose="02020603050405020304" pitchFamily="18" charset="0"/>
                <a:cs typeface="Times New Roman" panose="02020603050405020304" pitchFamily="18" charset="0"/>
              </a:rPr>
              <a:t>user mode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a:t>
            </a:r>
            <a:r>
              <a:rPr lang="en-US" altLang="en-US" sz="1600" b="1" i="1">
                <a:latin typeface="Times New Roman" panose="02020603050405020304" pitchFamily="18" charset="0"/>
                <a:cs typeface="Times New Roman" panose="02020603050405020304" pitchFamily="18" charset="0"/>
                <a:sym typeface="Symbol" panose="05050102010706020507" pitchFamily="18" charset="2"/>
              </a:rPr>
              <a:t>store PCB</a:t>
            </a:r>
            <a:r>
              <a:rPr lang="en-US" altLang="en-US" sz="1600">
                <a:latin typeface="Times New Roman" panose="02020603050405020304" pitchFamily="18" charset="0"/>
                <a:cs typeface="Times New Roman" panose="02020603050405020304" pitchFamily="18" charset="0"/>
              </a:rPr>
              <a:t>)</a:t>
            </a:r>
            <a:endParaRPr lang="en-US" altLang="en-US" sz="1600" b="1">
              <a:latin typeface="Times New Roman" panose="02020603050405020304" pitchFamily="18" charset="0"/>
              <a:cs typeface="Times New Roman" panose="02020603050405020304" pitchFamily="18" charset="0"/>
            </a:endParaRPr>
          </a:p>
          <a:p>
            <a:pPr lvl="1" algn="just" eaLnBrk="1" hangingPunct="1">
              <a:lnSpc>
                <a:spcPct val="90000"/>
              </a:lnSpc>
            </a:pPr>
            <a:endParaRPr lang="en-US" altLang="en-US" sz="1600" b="1">
              <a:latin typeface="Times New Roman" panose="02020603050405020304" pitchFamily="18" charset="0"/>
              <a:cs typeface="Times New Roman" panose="02020603050405020304" pitchFamily="18" charset="0"/>
            </a:endParaRPr>
          </a:p>
          <a:p>
            <a:pPr marL="0" lvl="1" indent="0" algn="just">
              <a:buNone/>
            </a:pPr>
            <a:r>
              <a:rPr lang="en-US" altLang="en-US" sz="1600" b="1">
                <a:latin typeface="Times New Roman" panose="02020603050405020304" pitchFamily="18" charset="0"/>
                <a:cs typeface="Times New Roman" panose="02020603050405020304" pitchFamily="18" charset="0"/>
              </a:rPr>
              <a:t>Scheduling algorithm</a:t>
            </a:r>
          </a:p>
          <a:p>
            <a:pPr marL="396865" lvl="2" algn="just"/>
            <a:r>
              <a:rPr lang="en-US" altLang="en-US" sz="1600" b="1">
                <a:latin typeface="Times New Roman" panose="02020603050405020304" pitchFamily="18" charset="0"/>
                <a:cs typeface="Times New Roman" panose="02020603050405020304" pitchFamily="18" charset="0"/>
              </a:rPr>
              <a:t>Batch</a:t>
            </a:r>
            <a:endParaRPr lang="en-US" altLang="en-US" sz="1600" b="1" dirty="0">
              <a:latin typeface="Times New Roman" panose="02020603050405020304" pitchFamily="18" charset="0"/>
              <a:cs typeface="Times New Roman" panose="02020603050405020304" pitchFamily="18" charset="0"/>
            </a:endParaRPr>
          </a:p>
          <a:p>
            <a:pPr marL="741344" lvl="3" algn="just"/>
            <a:r>
              <a:rPr lang="en-US" altLang="en-US" sz="1600" b="1" dirty="0">
                <a:latin typeface="Times New Roman" panose="02020603050405020304" pitchFamily="18" charset="0"/>
                <a:cs typeface="Times New Roman" panose="02020603050405020304" pitchFamily="18" charset="0"/>
              </a:rPr>
              <a:t>FCFS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non-preemptive</a:t>
            </a:r>
            <a:r>
              <a:rPr lang="en-US" altLang="en-US" sz="1600" dirty="0">
                <a:latin typeface="Times New Roman" panose="02020603050405020304" pitchFamily="18" charset="0"/>
                <a:cs typeface="Times New Roman" panose="02020603050405020304" pitchFamily="18" charset="0"/>
              </a:rPr>
              <a:t>, process enters ready state first, it will get CPU first, event occurs when the process is terminal state, convey effect</a:t>
            </a:r>
          </a:p>
          <a:p>
            <a:pPr marL="741344" lvl="3" algn="just"/>
            <a:r>
              <a:rPr lang="en-US" altLang="en-US" sz="1600" b="1" dirty="0">
                <a:latin typeface="Times New Roman" panose="02020603050405020304" pitchFamily="18" charset="0"/>
                <a:cs typeface="Times New Roman" panose="02020603050405020304" pitchFamily="18" charset="0"/>
              </a:rPr>
              <a:t>SJF</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non-preemptive</a:t>
            </a:r>
            <a:r>
              <a:rPr lang="en-US" altLang="en-US" sz="1600" dirty="0">
                <a:latin typeface="Times New Roman" panose="02020603050405020304" pitchFamily="18" charset="0"/>
                <a:cs typeface="Times New Roman" panose="02020603050405020304" pitchFamily="18" charset="0"/>
              </a:rPr>
              <a:t>, the scheduler picks the shorted job first, event occurs when the process is terminal state, optimal algorithms but it not realism</a:t>
            </a:r>
          </a:p>
          <a:p>
            <a:pPr marL="741344" lvl="3" algn="just"/>
            <a:r>
              <a:rPr lang="en-US" altLang="en-US" sz="1600" b="1" dirty="0">
                <a:latin typeface="Times New Roman" panose="02020603050405020304" pitchFamily="18" charset="0"/>
                <a:cs typeface="Times New Roman" panose="02020603050405020304" pitchFamily="18" charset="0"/>
              </a:rPr>
              <a:t>SRT: preemptive, </a:t>
            </a:r>
            <a:r>
              <a:rPr lang="en-US" altLang="en-US" sz="1600" dirty="0">
                <a:latin typeface="Times New Roman" panose="02020603050405020304" pitchFamily="18" charset="0"/>
                <a:cs typeface="Times New Roman" panose="02020603050405020304" pitchFamily="18" charset="0"/>
              </a:rPr>
              <a:t>the scheduler chooses the process whose remaining runtime is the shortest, event occurs when the process is new (priority) or terminal</a:t>
            </a:r>
          </a:p>
          <a:p>
            <a:pPr marL="396865" lvl="2" algn="just"/>
            <a:r>
              <a:rPr lang="en-US" altLang="en-US" sz="1600" b="1" dirty="0">
                <a:latin typeface="Times New Roman" panose="02020603050405020304" pitchFamily="18" charset="0"/>
                <a:cs typeface="Times New Roman" panose="02020603050405020304" pitchFamily="18" charset="0"/>
              </a:rPr>
              <a:t>Interactive</a:t>
            </a:r>
          </a:p>
          <a:p>
            <a:pPr marL="741344" lvl="3" algn="just"/>
            <a:r>
              <a:rPr lang="en-US" altLang="en-US" sz="1600" b="1" dirty="0">
                <a:latin typeface="Times New Roman" panose="02020603050405020304" pitchFamily="18" charset="0"/>
                <a:cs typeface="Times New Roman" panose="02020603050405020304" pitchFamily="18" charset="0"/>
              </a:rPr>
              <a:t>RR: preemptive</a:t>
            </a:r>
            <a:r>
              <a:rPr lang="en-US" altLang="en-US" sz="1600" dirty="0">
                <a:latin typeface="Times New Roman" panose="02020603050405020304" pitchFamily="18" charset="0"/>
                <a:cs typeface="Times New Roman" panose="02020603050405020304" pitchFamily="18" charset="0"/>
              </a:rPr>
              <a:t>, A process can hold the CPU for a maximum of quantum, event occurs when the process is process ending quantum or terminal, FCFS or context switch</a:t>
            </a:r>
          </a:p>
          <a:p>
            <a:pPr marL="741344" lvl="3" algn="just"/>
            <a:r>
              <a:rPr lang="en-US" altLang="en-US" sz="1600" b="1">
                <a:latin typeface="Times New Roman" panose="02020603050405020304" pitchFamily="18" charset="0"/>
                <a:cs typeface="Times New Roman" panose="02020603050405020304" pitchFamily="18" charset="0"/>
              </a:rPr>
              <a:t>Priority </a:t>
            </a:r>
            <a:r>
              <a:rPr lang="en-US" altLang="en-US" sz="1600">
                <a:latin typeface="Times New Roman" panose="02020603050405020304" pitchFamily="18" charset="0"/>
                <a:cs typeface="Times New Roman" panose="02020603050405020304" pitchFamily="18" charset="0"/>
              </a:rPr>
              <a:t>Scheduling: 4 class 1 – 4 that use any scheduling with statically or dynamic priority, the greatest priority runnable process is always run, starvation (aging)</a:t>
            </a:r>
          </a:p>
          <a:p>
            <a:pPr marL="741344" lvl="3" algn="just"/>
            <a:r>
              <a:rPr lang="en-US" altLang="en-US" sz="1600" b="1">
                <a:latin typeface="Times New Roman" panose="02020603050405020304" pitchFamily="18" charset="0"/>
                <a:cs typeface="Times New Roman" panose="02020603050405020304" pitchFamily="18" charset="0"/>
              </a:rPr>
              <a:t>SPT: non-preemptive, </a:t>
            </a:r>
            <a:r>
              <a:rPr lang="en-US" altLang="en-US" sz="1600">
                <a:latin typeface="Times New Roman" panose="02020603050405020304" pitchFamily="18" charset="0"/>
                <a:cs typeface="Times New Roman" panose="02020603050405020304" pitchFamily="18" charset="0"/>
              </a:rPr>
              <a:t>estimate the next value in a series by taking the weighted average of the current measured value and the previous estimate then applying to SJF</a:t>
            </a:r>
          </a:p>
          <a:p>
            <a:pPr marL="741344" lvl="3" algn="just"/>
            <a:r>
              <a:rPr lang="en-US" altLang="en-US" sz="1600">
                <a:latin typeface="Times New Roman" panose="02020603050405020304" pitchFamily="18" charset="0"/>
                <a:cs typeface="Times New Roman" panose="02020603050405020304" pitchFamily="18" charset="0"/>
              </a:rPr>
              <a:t>Multiple </a:t>
            </a:r>
            <a:r>
              <a:rPr lang="en-US" altLang="en-US" sz="1600" dirty="0">
                <a:latin typeface="Times New Roman" panose="02020603050405020304" pitchFamily="18" charset="0"/>
                <a:cs typeface="Times New Roman" panose="02020603050405020304" pitchFamily="18" charset="0"/>
              </a:rPr>
              <a:t>Queues</a:t>
            </a: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Guaranteed Scheduling, Lottery Scheduling, Fair-Share Scheduling</a:t>
            </a:r>
          </a:p>
          <a:p>
            <a:pPr marL="396865" lvl="2" algn="just"/>
            <a:r>
              <a:rPr lang="en-US" altLang="en-US" sz="1600" b="1" dirty="0">
                <a:latin typeface="Times New Roman" panose="02020603050405020304" pitchFamily="18" charset="0"/>
                <a:cs typeface="Times New Roman" panose="02020603050405020304" pitchFamily="18" charset="0"/>
              </a:rPr>
              <a:t>Real time: meeting deadline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2" dur="500"/>
                                        <p:tgtEl>
                                          <p:spTgt spid="1402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2" dur="500"/>
                                        <p:tgtEl>
                                          <p:spTgt spid="14029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7" dur="500"/>
                                        <p:tgtEl>
                                          <p:spTgt spid="14029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2" dur="500"/>
                                        <p:tgtEl>
                                          <p:spTgt spid="14029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7" dur="500"/>
                                        <p:tgtEl>
                                          <p:spTgt spid="140291">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2" dur="500"/>
                                        <p:tgtEl>
                                          <p:spTgt spid="140291">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57" dur="500"/>
                                        <p:tgtEl>
                                          <p:spTgt spid="140291">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62" dur="500"/>
                                        <p:tgtEl>
                                          <p:spTgt spid="140291">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67" dur="500"/>
                                        <p:tgtEl>
                                          <p:spTgt spid="140291">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72"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4"/>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idx="1"/>
          </p:nvPr>
        </p:nvSpPr>
        <p:spPr>
          <a:xfrm>
            <a:off x="0" y="838200"/>
            <a:ext cx="9144000" cy="6172200"/>
          </a:xfrm>
        </p:spPr>
        <p:txBody>
          <a:bodyPr/>
          <a:lstStyle/>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State (</a:t>
            </a:r>
            <a:r>
              <a:rPr lang="en-US" altLang="en-US" sz="1800" b="1" i="1" dirty="0">
                <a:latin typeface="Times New Roman" panose="02020603050405020304" pitchFamily="18" charset="0"/>
                <a:cs typeface="Times New Roman" panose="02020603050405020304" pitchFamily="18" charset="0"/>
              </a:rPr>
              <a:t>New, Running, Ready, Blocked, Terminal</a:t>
            </a:r>
            <a:r>
              <a:rPr lang="en-US" altLang="en-US" sz="18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Shows the </a:t>
            </a:r>
            <a:r>
              <a:rPr lang="en-US" altLang="en-US" sz="1800" b="1" dirty="0">
                <a:latin typeface="Times New Roman" panose="02020603050405020304" pitchFamily="18" charset="0"/>
                <a:cs typeface="Times New Roman" panose="02020603050405020304" pitchFamily="18" charset="0"/>
              </a:rPr>
              <a:t>CPU utilization</a:t>
            </a:r>
            <a:endParaRPr lang="en-US" altLang="en-US" sz="18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1 – </a:t>
            </a:r>
            <a:r>
              <a:rPr lang="en-US" altLang="en-US" sz="1800" dirty="0" err="1">
                <a:latin typeface="Times New Roman" panose="02020603050405020304" pitchFamily="18" charset="0"/>
                <a:cs typeface="Times New Roman" panose="02020603050405020304" pitchFamily="18" charset="0"/>
              </a:rPr>
              <a:t>p</a:t>
            </a:r>
            <a:r>
              <a:rPr lang="en-US" altLang="en-US" sz="1800" baseline="30000" dirty="0" err="1">
                <a:latin typeface="Times New Roman" panose="02020603050405020304" pitchFamily="18" charset="0"/>
                <a:cs typeface="Times New Roman" panose="02020603050405020304" pitchFamily="18" charset="0"/>
              </a:rPr>
              <a:t>n</a:t>
            </a:r>
            <a:endParaRPr lang="en-US" altLang="en-US" sz="1800" baseline="30000" dirty="0">
              <a:latin typeface="Times New Roman" panose="02020603050405020304" pitchFamily="18" charset="0"/>
              <a:cs typeface="Times New Roman" panose="02020603050405020304" pitchFamily="18" charset="0"/>
            </a:endParaRPr>
          </a:p>
          <a:p>
            <a:pPr algn="just" eaLnBrk="1" hangingPunct="1">
              <a:lnSpc>
                <a:spcPct val="90000"/>
              </a:lnSpc>
              <a:buClrTx/>
              <a:buSzTx/>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1800" b="1" dirty="0">
                <a:latin typeface="Times New Roman" panose="02020603050405020304" pitchFamily="18" charset="0"/>
                <a:cs typeface="Times New Roman" panose="02020603050405020304" pitchFamily="18" charset="0"/>
              </a:rPr>
              <a:t>Share the same address space and resources of the process</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Each thread has its own PC, registers and stack of execution</a:t>
            </a:r>
          </a:p>
          <a:p>
            <a:pPr lvl="1" algn="just" eaLnBrk="1" hangingPunct="1">
              <a:lnSpc>
                <a:spcPct val="90000"/>
              </a:lnSpc>
            </a:pPr>
            <a:r>
              <a:rPr lang="en-US" altLang="en-US" sz="1800" dirty="0">
                <a:latin typeface="Times New Roman" panose="02020603050405020304" pitchFamily="18" charset="0"/>
                <a:cs typeface="Times New Roman" panose="02020603050405020304" pitchFamily="18" charset="0"/>
              </a:rPr>
              <a:t>There is no protection between threads in one process</a:t>
            </a:r>
          </a:p>
          <a:p>
            <a:pPr lvl="1" algn="just" eaLnBrk="1" hangingPunct="1">
              <a:lnSpc>
                <a:spcPct val="90000"/>
              </a:lnSpc>
            </a:pPr>
            <a:r>
              <a:rPr lang="de-DE" altLang="en-US" sz="1800" dirty="0">
                <a:latin typeface="Times New Roman" panose="02020603050405020304" pitchFamily="18" charset="0"/>
                <a:cs typeface="Times New Roman" panose="02020603050405020304" pitchFamily="18" charset="0"/>
              </a:rPr>
              <a:t>Have its own stack</a:t>
            </a:r>
          </a:p>
          <a:p>
            <a:pPr lvl="1" algn="just" eaLnBrk="1" hangingPunct="1">
              <a:lnSpc>
                <a:spcPct val="90000"/>
              </a:lnSpc>
              <a:buFont typeface="Symbol" panose="05050102010706020507" pitchFamily="18" charset="2"/>
              <a:buChar char="®"/>
            </a:pPr>
            <a:r>
              <a:rPr lang="de-DE" altLang="en-US" sz="1800" b="1" dirty="0">
                <a:latin typeface="Times New Roman" panose="02020603050405020304" pitchFamily="18" charset="0"/>
                <a:cs typeface="Times New Roman" panose="02020603050405020304" pitchFamily="18" charset="0"/>
                <a:sym typeface="Symbol" panose="05050102010706020507" pitchFamily="18" charset="2"/>
              </a:rPr>
              <a:t>Improve context switch among processes, optimize quantum</a:t>
            </a:r>
          </a:p>
          <a:p>
            <a:pPr lvl="1" algn="just" eaLnBrk="1" hangingPunct="1">
              <a:lnSpc>
                <a:spcPct val="90000"/>
              </a:lnSpc>
            </a:pPr>
            <a:r>
              <a:rPr lang="de-DE" altLang="en-US" sz="1800" dirty="0">
                <a:latin typeface="Times New Roman" panose="02020603050405020304" pitchFamily="18" charset="0"/>
                <a:cs typeface="Times New Roman" panose="02020603050405020304" pitchFamily="18" charset="0"/>
              </a:rPr>
              <a:t>Are implemented in </a:t>
            </a:r>
            <a:r>
              <a:rPr lang="de-DE" altLang="en-US" sz="1800" b="1" dirty="0">
                <a:latin typeface="Times New Roman" panose="02020603050405020304" pitchFamily="18" charset="0"/>
                <a:cs typeface="Times New Roman" panose="02020603050405020304" pitchFamily="18" charset="0"/>
              </a:rPr>
              <a:t>3 modes: user, kernel, hybrid</a:t>
            </a:r>
          </a:p>
          <a:p>
            <a:pPr lvl="1" algn="just" eaLnBrk="1" hangingPunct="1">
              <a:lnSpc>
                <a:spcPct val="90000"/>
              </a:lnSpc>
            </a:pPr>
            <a:r>
              <a:rPr lang="de-DE" altLang="en-US" sz="1800" b="1" dirty="0">
                <a:latin typeface="Times New Roman" panose="02020603050405020304" pitchFamily="18" charset="0"/>
                <a:cs typeface="Times New Roman" panose="02020603050405020304" pitchFamily="18" charset="0"/>
              </a:rPr>
              <a:t>Scheduling</a:t>
            </a:r>
            <a:r>
              <a:rPr lang="de-DE" altLang="en-US" sz="1800" dirty="0">
                <a:latin typeface="Times New Roman" panose="02020603050405020304" pitchFamily="18" charset="0"/>
                <a:cs typeface="Times New Roman" panose="02020603050405020304" pitchFamily="18" charset="0"/>
              </a:rPr>
              <a:t>: same as process in 3 modes combination</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62" dur="500"/>
                                        <p:tgtEl>
                                          <p:spTgt spid="14029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67" dur="500"/>
                                        <p:tgtEl>
                                          <p:spTgt spid="140291">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7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idx="1"/>
          </p:nvPr>
        </p:nvSpPr>
        <p:spPr>
          <a:xfrm>
            <a:off x="-14377" y="667109"/>
            <a:ext cx="9144000" cy="6248400"/>
          </a:xfrm>
        </p:spPr>
        <p:txBody>
          <a:bodyPr/>
          <a:lstStyle/>
          <a:p>
            <a:pPr algn="just" eaLnBrk="1" hangingPunct="1">
              <a:lnSpc>
                <a:spcPct val="90000"/>
              </a:lnSpc>
              <a:buClrTx/>
              <a:buSzTx/>
              <a:buFont typeface="Arial" panose="020B0604020202020204" pitchFamily="34" charset="0"/>
              <a:buChar char="•"/>
            </a:pPr>
            <a:r>
              <a:rPr lang="en-US" altLang="en-US" sz="2000" b="1">
                <a:solidFill>
                  <a:srgbClr val="C00000"/>
                </a:solidFill>
                <a:latin typeface="Times New Roman" panose="02020603050405020304" pitchFamily="18" charset="0"/>
                <a:cs typeface="Times New Roman" panose="02020603050405020304" pitchFamily="18" charset="0"/>
              </a:rPr>
              <a:t>IPC</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Resolving</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Race condition (Critical Region)</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Busy waiting (Priority Inversion)</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Good solution </a:t>
            </a:r>
            <a:r>
              <a:rPr lang="en-US" altLang="en-US" sz="1800">
                <a:latin typeface="Times New Roman" panose="02020603050405020304" pitchFamily="18" charset="0"/>
                <a:cs typeface="Times New Roman" panose="02020603050405020304" pitchFamily="18" charset="0"/>
              </a:rPr>
              <a:t>for race condition</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Software</a:t>
            </a:r>
            <a:r>
              <a:rPr lang="en-US" altLang="en-US" sz="1600">
                <a:latin typeface="Times New Roman" panose="02020603050405020304" pitchFamily="18" charset="0"/>
                <a:cs typeface="Times New Roman" panose="02020603050405020304" pitchFamily="18" charset="0"/>
              </a:rPr>
              <a:t>: Peterson solution (2 control variables)</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Hardware</a:t>
            </a:r>
            <a:r>
              <a:rPr lang="en-US" altLang="en-US" sz="1600">
                <a:latin typeface="Times New Roman" panose="02020603050405020304" pitchFamily="18" charset="0"/>
                <a:cs typeface="Times New Roman" panose="02020603050405020304" pitchFamily="18" charset="0"/>
              </a:rPr>
              <a:t>: TSL (atomically, individual)</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Good solution </a:t>
            </a:r>
            <a:r>
              <a:rPr lang="en-US" altLang="en-US" sz="1800">
                <a:latin typeface="Times New Roman" panose="02020603050405020304" pitchFamily="18" charset="0"/>
                <a:cs typeface="Times New Roman" panose="02020603050405020304" pitchFamily="18" charset="0"/>
              </a:rPr>
              <a:t>for </a:t>
            </a:r>
            <a:r>
              <a:rPr lang="en-US" altLang="en-US" sz="1800" b="1">
                <a:latin typeface="Times New Roman" panose="02020603050405020304" pitchFamily="18" charset="0"/>
                <a:cs typeface="Times New Roman" panose="02020603050405020304" pitchFamily="18" charset="0"/>
              </a:rPr>
              <a:t>race condition and busy waiting</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Software</a:t>
            </a:r>
            <a:r>
              <a:rPr lang="en-US" altLang="en-US" sz="1600">
                <a:latin typeface="Times New Roman" panose="02020603050405020304" pitchFamily="18" charset="0"/>
                <a:cs typeface="Times New Roman" panose="02020603050405020304" pitchFamily="18" charset="0"/>
              </a:rPr>
              <a:t>: binary semaphore (</a:t>
            </a:r>
            <a:r>
              <a:rPr lang="en-US" altLang="en-US" sz="1600" b="1">
                <a:latin typeface="Times New Roman" panose="02020603050405020304" pitchFamily="18" charset="0"/>
                <a:cs typeface="Times New Roman" panose="02020603050405020304" pitchFamily="18" charset="0"/>
              </a:rPr>
              <a:t>recommending about order in using</a:t>
            </a:r>
            <a:r>
              <a:rPr lang="en-US" altLang="en-US" sz="1600">
                <a:latin typeface="Times New Roman" panose="02020603050405020304" pitchFamily="18" charset="0"/>
                <a:cs typeface="Times New Roman" panose="02020603050405020304" pitchFamily="18" charset="0"/>
              </a:rPr>
              <a:t>), monitors</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Hardware</a:t>
            </a:r>
            <a:r>
              <a:rPr lang="en-US" altLang="en-US" sz="1600">
                <a:latin typeface="Times New Roman" panose="02020603050405020304" pitchFamily="18" charset="0"/>
                <a:cs typeface="Times New Roman" panose="02020603050405020304" pitchFamily="18" charset="0"/>
              </a:rPr>
              <a:t>: mutexes </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With </a:t>
            </a:r>
            <a:r>
              <a:rPr lang="en-US" altLang="en-US" sz="1800" b="1">
                <a:latin typeface="Times New Roman" panose="02020603050405020304" pitchFamily="18" charset="0"/>
                <a:cs typeface="Times New Roman" panose="02020603050405020304" pitchFamily="18" charset="0"/>
              </a:rPr>
              <a:t>multiple process</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rPr>
              <a:t>Dinning Philosopher problems: </a:t>
            </a:r>
            <a:r>
              <a:rPr lang="en-US" altLang="en-US" sz="1600" b="1">
                <a:latin typeface="Times New Roman" panose="02020603050405020304" pitchFamily="18" charset="0"/>
                <a:cs typeface="Times New Roman" panose="02020603050405020304" pitchFamily="18" charset="0"/>
              </a:rPr>
              <a:t>starvation, deadlock </a:t>
            </a:r>
            <a:r>
              <a:rPr lang="en-US" altLang="en-US" sz="1600" b="1">
                <a:latin typeface="Times New Roman" panose="02020603050405020304" pitchFamily="18" charset="0"/>
                <a:cs typeface="Times New Roman" panose="02020603050405020304" pitchFamily="18" charset="0"/>
                <a:sym typeface="Symbol" panose="05050102010706020507" pitchFamily="18" charset="2"/>
              </a:rPr>
              <a:t> array of semaphore</a:t>
            </a:r>
          </a:p>
          <a:p>
            <a:pPr lvl="2" algn="just" eaLnBrk="1" hangingPunct="1">
              <a:lnSpc>
                <a:spcPct val="90000"/>
              </a:lnSpc>
            </a:pPr>
            <a:r>
              <a:rPr lang="en-US" altLang="en-US" sz="1600">
                <a:latin typeface="Times New Roman" panose="02020603050405020304" pitchFamily="18" charset="0"/>
                <a:cs typeface="Times New Roman" panose="02020603050405020304" pitchFamily="18" charset="0"/>
                <a:sym typeface="Symbol" panose="05050102010706020507" pitchFamily="18" charset="2"/>
              </a:rPr>
              <a:t>Readers and Writer problems: </a:t>
            </a:r>
          </a:p>
          <a:p>
            <a:pPr lvl="3" algn="just" eaLnBrk="1" hangingPunct="1">
              <a:lnSpc>
                <a:spcPct val="90000"/>
              </a:lnSpc>
            </a:pPr>
            <a:r>
              <a:rPr lang="en-US" altLang="en-US" sz="1200">
                <a:latin typeface="Times New Roman" panose="02020603050405020304" pitchFamily="18" charset="0"/>
                <a:cs typeface="Times New Roman" panose="02020603050405020304" pitchFamily="18" charset="0"/>
              </a:rPr>
              <a:t>No reader will be kept waiting</a:t>
            </a:r>
          </a:p>
          <a:p>
            <a:pPr lvl="3" algn="just" eaLnBrk="1" hangingPunct="1">
              <a:lnSpc>
                <a:spcPct val="90000"/>
              </a:lnSpc>
            </a:pPr>
            <a:r>
              <a:rPr lang="en-US" altLang="en-US" sz="1200">
                <a:latin typeface="Times New Roman" panose="02020603050405020304" pitchFamily="18" charset="0"/>
                <a:cs typeface="Times New Roman" panose="02020603050405020304" pitchFamily="18" charset="0"/>
              </a:rPr>
              <a:t>Only writer can be written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8" dur="500"/>
                                        <p:tgtEl>
                                          <p:spTgt spid="1402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4" dur="500"/>
                                        <p:tgtEl>
                                          <p:spTgt spid="140291">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5" dur="500"/>
                                        <p:tgtEl>
                                          <p:spTgt spid="140291">
                                            <p:txEl>
                                              <p:pRg st="10" end="10"/>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8" dur="500"/>
                                        <p:tgtEl>
                                          <p:spTgt spid="140291">
                                            <p:txEl>
                                              <p:pRg st="11" end="11"/>
                                            </p:txEl>
                                          </p:spTgt>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1" dur="500"/>
                                        <p:tgtEl>
                                          <p:spTgt spid="140291">
                                            <p:txEl>
                                              <p:pRg st="12" end="12"/>
                                            </p:txEl>
                                          </p:spTgt>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4" dur="500"/>
                                        <p:tgtEl>
                                          <p:spTgt spid="140291">
                                            <p:txEl>
                                              <p:pRg st="13" end="13"/>
                                            </p:txEl>
                                          </p:spTgt>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7"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idx="1"/>
          </p:nvPr>
        </p:nvSpPr>
        <p:spPr>
          <a:xfrm>
            <a:off x="0" y="762000"/>
            <a:ext cx="9144000" cy="6248400"/>
          </a:xfrm>
        </p:spPr>
        <p:txBody>
          <a:bodyPr/>
          <a:lstStyle/>
          <a:p>
            <a:pPr algn="just" eaLnBrk="1" hangingPunct="1">
              <a:lnSpc>
                <a:spcPct val="90000"/>
              </a:lnSpc>
              <a:buClrTx/>
              <a:buSzTx/>
              <a:buFont typeface="Arial" panose="020B0604020202020204" pitchFamily="34" charset="0"/>
              <a:buChar char="•"/>
            </a:pPr>
            <a:r>
              <a:rPr lang="en-US" altLang="en-US" sz="1800" b="1">
                <a:solidFill>
                  <a:srgbClr val="C00000"/>
                </a:solidFill>
                <a:latin typeface="Times New Roman" panose="02020603050405020304" pitchFamily="18" charset="0"/>
                <a:cs typeface="Times New Roman" panose="02020603050405020304" pitchFamily="18" charset="0"/>
              </a:rPr>
              <a:t>Scheduling</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Scheduler component</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Event: </a:t>
            </a:r>
            <a:r>
              <a:rPr lang="en-US" altLang="en-US" sz="1800">
                <a:latin typeface="Times New Roman" panose="02020603050405020304" pitchFamily="18" charset="0"/>
                <a:cs typeface="Times New Roman" panose="02020603050405020304" pitchFamily="18" charset="0"/>
              </a:rPr>
              <a:t>creation, termination, blocking, Interrupt </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Type</a:t>
            </a:r>
            <a:r>
              <a:rPr lang="en-US" altLang="en-US" sz="1800">
                <a:latin typeface="Times New Roman" panose="02020603050405020304" pitchFamily="18" charset="0"/>
                <a:cs typeface="Times New Roman" panose="02020603050405020304" pitchFamily="18" charset="0"/>
              </a:rPr>
              <a:t>: non-preemptive, preemptive </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Criteria</a:t>
            </a:r>
            <a:endParaRPr lang="en-US" altLang="en-US" sz="180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Fairness, Policy enforcement, Throughput, Turnaround time, CPU utilization, Response time, Proportionality</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Turnaround time</a:t>
            </a:r>
            <a:r>
              <a:rPr lang="en-US" altLang="en-US">
                <a:latin typeface="Times New Roman" panose="02020603050405020304" pitchFamily="18" charset="0"/>
                <a:cs typeface="Times New Roman" panose="02020603050405020304" pitchFamily="18" charset="0"/>
              </a:rPr>
              <a:t>: terminal time – ready time</a:t>
            </a:r>
          </a:p>
          <a:p>
            <a:pPr lvl="3" algn="just" eaLnBrk="1" hangingPunct="1">
              <a:lnSpc>
                <a:spcPct val="90000"/>
              </a:lnSpc>
            </a:pPr>
            <a:r>
              <a:rPr lang="en-US" altLang="en-US" b="1">
                <a:latin typeface="Times New Roman" panose="02020603050405020304" pitchFamily="18" charset="0"/>
                <a:cs typeface="Times New Roman" panose="02020603050405020304" pitchFamily="18" charset="0"/>
              </a:rPr>
              <a:t>Waiting time</a:t>
            </a:r>
            <a:r>
              <a:rPr lang="en-US" altLang="en-US">
                <a:latin typeface="Times New Roman" panose="02020603050405020304" pitchFamily="18" charset="0"/>
                <a:cs typeface="Times New Roman" panose="02020603050405020304" pitchFamily="18" charset="0"/>
              </a:rPr>
              <a:t>: ∑ (running time – ready/blocked time)</a:t>
            </a:r>
          </a:p>
          <a:p>
            <a:pPr lvl="1" algn="just" eaLnBrk="1" hangingPunct="1">
              <a:lnSpc>
                <a:spcPct val="90000"/>
              </a:lnSpc>
            </a:pPr>
            <a:r>
              <a:rPr lang="en-US" altLang="en-US" sz="1800" b="1">
                <a:latin typeface="Times New Roman" panose="02020603050405020304" pitchFamily="18" charset="0"/>
                <a:cs typeface="Times New Roman" panose="02020603050405020304" pitchFamily="18" charset="0"/>
              </a:rPr>
              <a:t>Process</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State</a:t>
            </a:r>
            <a:r>
              <a:rPr lang="en-US" altLang="en-US" sz="1800">
                <a:latin typeface="Times New Roman" panose="02020603050405020304" pitchFamily="18" charset="0"/>
                <a:cs typeface="Times New Roman" panose="02020603050405020304" pitchFamily="18" charset="0"/>
              </a:rPr>
              <a:t> (New, Running, Ready, Blocked, Terminal)</a:t>
            </a:r>
          </a:p>
          <a:p>
            <a:pPr lvl="2" algn="just" eaLnBrk="1" hangingPunct="1">
              <a:lnSpc>
                <a:spcPct val="90000"/>
              </a:lnSpc>
            </a:pPr>
            <a:r>
              <a:rPr lang="en-US" altLang="en-US" sz="1800" b="1">
                <a:latin typeface="Times New Roman" panose="02020603050405020304" pitchFamily="18" charset="0"/>
                <a:cs typeface="Times New Roman" panose="02020603050405020304" pitchFamily="18" charset="0"/>
              </a:rPr>
              <a:t>Behavior</a:t>
            </a:r>
            <a:r>
              <a:rPr lang="en-US" altLang="en-US" sz="1800">
                <a:latin typeface="Times New Roman" panose="02020603050405020304" pitchFamily="18" charset="0"/>
                <a:cs typeface="Times New Roman" panose="02020603050405020304" pitchFamily="18" charset="0"/>
              </a:rPr>
              <a:t> (Compute-bound, I/O-bound)</a:t>
            </a:r>
          </a:p>
          <a:p>
            <a:pPr algn="just" eaLnBrk="1" hangingPunct="1">
              <a:lnSpc>
                <a:spcPct val="90000"/>
              </a:lnSpc>
              <a:buClrTx/>
              <a:buSzTx/>
              <a:buFont typeface="Arial" panose="020B0604020202020204" pitchFamily="34" charset="0"/>
              <a:buChar char="•"/>
            </a:pPr>
            <a:r>
              <a:rPr lang="en-US" altLang="en-US" sz="1800" b="1">
                <a:solidFill>
                  <a:srgbClr val="C00000"/>
                </a:solidFill>
                <a:latin typeface="Times New Roman" panose="02020603050405020304" pitchFamily="18" charset="0"/>
                <a:cs typeface="Times New Roman" panose="02020603050405020304" pitchFamily="18" charset="0"/>
              </a:rPr>
              <a:t>Address Spaces</a:t>
            </a:r>
          </a:p>
          <a:p>
            <a:pPr lvl="1" algn="just" eaLnBrk="1" hangingPunct="1">
              <a:lnSpc>
                <a:spcPct val="90000"/>
              </a:lnSpc>
            </a:pPr>
            <a:r>
              <a:rPr lang="en-US" altLang="en-US" sz="1800">
                <a:latin typeface="Times New Roman" panose="02020603050405020304" pitchFamily="18" charset="0"/>
                <a:cs typeface="Times New Roman" panose="02020603050405020304" pitchFamily="18" charset="0"/>
              </a:rPr>
              <a:t>The abstraction that is referenced to the set of addresses a process (</a:t>
            </a:r>
            <a:r>
              <a:rPr lang="en-US" altLang="en-US" sz="1800" b="1" i="1">
                <a:latin typeface="Times New Roman" panose="02020603050405020304" pitchFamily="18" charset="0"/>
                <a:cs typeface="Times New Roman" panose="02020603050405020304" pitchFamily="18" charset="0"/>
              </a:rPr>
              <a:t>The address of process is always calculated from 0</a:t>
            </a:r>
            <a:r>
              <a:rPr lang="en-US" altLang="en-US" sz="180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4" dur="500"/>
                                        <p:tgtEl>
                                          <p:spTgt spid="140291">
                                            <p:txEl>
                                              <p:pRg st="2" end="2"/>
                                            </p:txEl>
                                          </p:spTgt>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7" dur="500"/>
                                        <p:tgtEl>
                                          <p:spTgt spid="140291">
                                            <p:txEl>
                                              <p:pRg st="3" end="3"/>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0" dur="500"/>
                                        <p:tgtEl>
                                          <p:spTgt spid="140291">
                                            <p:txEl>
                                              <p:pRg st="4" end="4"/>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3" dur="500"/>
                                        <p:tgtEl>
                                          <p:spTgt spid="140291">
                                            <p:txEl>
                                              <p:pRg st="5" end="5"/>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6" dur="500"/>
                                        <p:tgtEl>
                                          <p:spTgt spid="140291">
                                            <p:txEl>
                                              <p:pRg st="6" end="6"/>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9" dur="500"/>
                                        <p:tgtEl>
                                          <p:spTgt spid="140291">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4" dur="500"/>
                                        <p:tgtEl>
                                          <p:spTgt spid="140291">
                                            <p:txEl>
                                              <p:pRg st="8" end="8"/>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7" dur="500"/>
                                        <p:tgtEl>
                                          <p:spTgt spid="140291">
                                            <p:txEl>
                                              <p:pRg st="9" end="9"/>
                                            </p:txEl>
                                          </p:spTgt>
                                        </p:tgtEl>
                                      </p:cBhvr>
                                    </p:animEffect>
                                  </p:childTnLst>
                                </p:cTn>
                              </p:par>
                            </p:childTnLst>
                          </p:cTn>
                        </p:par>
                        <p:par>
                          <p:cTn id="38" fill="hold" nodeType="afterGroup">
                            <p:stCondLst>
                              <p:cond delay="500"/>
                            </p:stCondLst>
                            <p:childTnLst>
                              <p:par>
                                <p:cTn id="39" presetID="5" presetClass="entr" presetSubtype="10" fill="hold" grpId="0" nodeType="afterEffect">
                                  <p:stCondLst>
                                    <p:cond delay="0"/>
                                  </p:stCondLst>
                                  <p:childTnLst>
                                    <p:set>
                                      <p:cBhvr>
                                        <p:cTn id="40"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1" dur="500"/>
                                        <p:tgtEl>
                                          <p:spTgt spid="140291">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1" dur="500"/>
                                        <p:tgtEl>
                                          <p:spTgt spid="140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Manager</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coordinate</a:t>
            </a:r>
            <a:r>
              <a:rPr lang="en-US" altLang="en-US" sz="2400" dirty="0">
                <a:latin typeface="Times New Roman" panose="02020603050405020304" pitchFamily="18" charset="0"/>
                <a:cs typeface="Times New Roman" panose="02020603050405020304" pitchFamily="18" charset="0"/>
              </a:rPr>
              <a:t> how the different types of memory are used</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keep track memory </a:t>
            </a:r>
            <a:r>
              <a:rPr lang="en-US" altLang="en-US" sz="2400" dirty="0">
                <a:latin typeface="Times New Roman" panose="02020603050405020304" pitchFamily="18" charset="0"/>
                <a:cs typeface="Times New Roman" panose="02020603050405020304" pitchFamily="18" charset="0"/>
              </a:rPr>
              <a:t>to </a:t>
            </a:r>
            <a:r>
              <a:rPr lang="en-US" altLang="en-US" sz="2400" b="1" dirty="0">
                <a:latin typeface="Times New Roman" panose="02020603050405020304" pitchFamily="18" charset="0"/>
                <a:cs typeface="Times New Roman" panose="02020603050405020304" pitchFamily="18" charset="0"/>
              </a:rPr>
              <a:t>allocate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release</a:t>
            </a:r>
            <a:r>
              <a:rPr lang="en-US" altLang="en-US" sz="2400" dirty="0">
                <a:latin typeface="Times New Roman" panose="02020603050405020304" pitchFamily="18" charset="0"/>
                <a:cs typeface="Times New Roman" panose="02020603050405020304" pitchFamily="18" charset="0"/>
              </a:rPr>
              <a:t> areas of main memory to processes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manage swapping </a:t>
            </a:r>
            <a:r>
              <a:rPr lang="en-US" altLang="en-US" sz="2400" dirty="0">
                <a:latin typeface="Times New Roman" panose="02020603050405020304" pitchFamily="18" charset="0"/>
                <a:cs typeface="Times New Roman" panose="02020603050405020304" pitchFamily="18" charset="0"/>
              </a:rPr>
              <a:t>between main memory and disk </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No 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Single program </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only one process</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Special register is used to protection between OS and process</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r>
              <a:rPr lang="en-US" altLang="en-US" sz="2000" dirty="0">
                <a:latin typeface="Times New Roman" panose="02020603050405020304" pitchFamily="18" charset="0"/>
                <a:cs typeface="Times New Roman" panose="02020603050405020304" pitchFamily="18" charset="0"/>
              </a:rPr>
              <a:t>: slow</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program</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many processes locate in memory</a:t>
            </a:r>
            <a:endParaRPr lang="en-US" altLang="en-US" sz="2000" dirty="0">
              <a:latin typeface="Times New Roman" panose="02020603050405020304" pitchFamily="18" charset="0"/>
              <a:cs typeface="Times New Roman" panose="02020603050405020304" pitchFamily="18" charset="0"/>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Divided into fixed size block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endParaRPr lang="en-US" altLang="en-US" sz="2000"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Internal fragmentations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Two programs both reference absolute physical memory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sym typeface="Symbol" panose="05050102010706020507" pitchFamily="18" charset="2"/>
              </a:rPr>
              <a:t> static relocation</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9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5" dur="500"/>
                                        <p:tgtEl>
                                          <p:spTgt spid="140291">
                                            <p:txEl>
                                              <p:pRg st="6" end="6"/>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8" dur="500"/>
                                        <p:tgtEl>
                                          <p:spTgt spid="140291">
                                            <p:txEl>
                                              <p:pRg st="7" end="7"/>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1" dur="500"/>
                                        <p:tgtEl>
                                          <p:spTgt spid="14029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6" dur="500"/>
                                        <p:tgtEl>
                                          <p:spTgt spid="140291">
                                            <p:txEl>
                                              <p:pRg st="9" end="9"/>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9" dur="500"/>
                                        <p:tgtEl>
                                          <p:spTgt spid="140291">
                                            <p:txEl>
                                              <p:pRg st="10" end="10"/>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52" dur="500"/>
                                        <p:tgtEl>
                                          <p:spTgt spid="140291">
                                            <p:txEl>
                                              <p:pRg st="11" end="11"/>
                                            </p:txEl>
                                          </p:spTgt>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5" dur="500"/>
                                        <p:tgtEl>
                                          <p:spTgt spid="140291">
                                            <p:txEl>
                                              <p:pRg st="12" end="12"/>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8" dur="500"/>
                                        <p:tgtEl>
                                          <p:spTgt spid="140291">
                                            <p:txEl>
                                              <p:pRg st="13" end="13"/>
                                            </p:txEl>
                                          </p:spTgt>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61"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60198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processes locate in memory (both primary and secondary)</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Base and Limit Registers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locate in memory and protection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Base</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first address </a:t>
            </a:r>
            <a:r>
              <a:rPr lang="en-US" altLang="en-US" sz="2000" dirty="0">
                <a:latin typeface="Times New Roman" panose="02020603050405020304" pitchFamily="18" charset="0"/>
                <a:cs typeface="Times New Roman" panose="02020603050405020304" pitchFamily="18" charset="0"/>
              </a:rPr>
              <a:t>of process in memory, </a:t>
            </a:r>
            <a:r>
              <a:rPr lang="en-US" altLang="en-US" sz="2000" b="1" dirty="0">
                <a:latin typeface="Times New Roman" panose="02020603050405020304" pitchFamily="18" charset="0"/>
                <a:cs typeface="Times New Roman" panose="02020603050405020304" pitchFamily="18" charset="0"/>
              </a:rPr>
              <a:t>Limit</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length of process, the process owns private address space</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 (Defragment)</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Slow</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Swapping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with </a:t>
            </a:r>
            <a:r>
              <a:rPr lang="en-US" altLang="en-US" sz="2000" b="1" dirty="0">
                <a:latin typeface="Times New Roman" panose="02020603050405020304" pitchFamily="18" charset="0"/>
                <a:cs typeface="Times New Roman" panose="02020603050405020304" pitchFamily="18" charset="0"/>
              </a:rPr>
              <a:t>ready processes </a:t>
            </a:r>
            <a:r>
              <a:rPr lang="en-US" altLang="en-US" sz="2000" dirty="0">
                <a:latin typeface="Times New Roman" panose="02020603050405020304" pitchFamily="18" charset="0"/>
                <a:cs typeface="Times New Roman" panose="02020603050405020304" pitchFamily="18" charset="0"/>
              </a:rPr>
              <a:t>locate in </a:t>
            </a:r>
            <a:r>
              <a:rPr lang="en-US" altLang="en-US" sz="2000" b="1" dirty="0">
                <a:latin typeface="Times New Roman" panose="02020603050405020304" pitchFamily="18" charset="0"/>
                <a:cs typeface="Times New Roman" panose="02020603050405020304" pitchFamily="18" charset="0"/>
              </a:rPr>
              <a:t>memory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passive</a:t>
            </a:r>
            <a:r>
              <a:rPr lang="en-US" altLang="en-US" sz="2000" dirty="0">
                <a:latin typeface="Times New Roman" panose="02020603050405020304" pitchFamily="18" charset="0"/>
                <a:cs typeface="Times New Roman" panose="02020603050405020304" pitchFamily="18" charset="0"/>
              </a:rPr>
              <a:t> processes locate </a:t>
            </a:r>
            <a:r>
              <a:rPr lang="en-US" altLang="en-US" sz="2000" b="1" dirty="0">
                <a:latin typeface="Times New Roman" panose="02020603050405020304" pitchFamily="18" charset="0"/>
                <a:cs typeface="Times New Roman" panose="02020603050405020304" pitchFamily="18" charset="0"/>
              </a:rPr>
              <a:t>in HDD – swap file area</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Swap out/ in operator</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Process can not grow in memory and the swap area on the disk is full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data segment upward, stack  segment downward</a:t>
            </a:r>
          </a:p>
        </p:txBody>
      </p:sp>
    </p:spTree>
    <p:extLst>
      <p:ext uri="{BB962C8B-B14F-4D97-AF65-F5344CB8AC3E}">
        <p14:creationId xmlns:p14="http://schemas.microsoft.com/office/powerpoint/2010/main" val="931033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0" dur="500"/>
                                        <p:tgtEl>
                                          <p:spTgt spid="140291">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2" dur="500"/>
                                        <p:tgtEl>
                                          <p:spTgt spid="1402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3" dur="500"/>
                                        <p:tgtEl>
                                          <p:spTgt spid="14029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9" dur="500"/>
                                        <p:tgtEl>
                                          <p:spTgt spid="140291">
                                            <p:txEl>
                                              <p:pRg st="12" end="12"/>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609600"/>
          </a:xfrm>
        </p:spPr>
        <p:txBody>
          <a:bodyPr>
            <a:normAutofit fontScale="90000"/>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Memory Management with Bitmaps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The memory divides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units</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with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same size </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that </a:t>
            </a:r>
            <a:r>
              <a:rPr lang="en-US" altLang="en-US" sz="2000" b="1">
                <a:latin typeface="Times New Roman" panose="02020603050405020304" pitchFamily="18" charset="0"/>
                <a:cs typeface="Times New Roman" panose="02020603050405020304" pitchFamily="18" charset="0"/>
              </a:rPr>
              <a:t>has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bit corresponding </a:t>
            </a:r>
            <a:r>
              <a:rPr lang="en-US" altLang="en-US" sz="2000">
                <a:latin typeface="Times New Roman" panose="02020603050405020304" pitchFamily="18" charset="0"/>
                <a:cs typeface="Times New Roman" panose="02020603050405020304" pitchFamily="18" charset="0"/>
              </a:rPr>
              <a:t>bit in the bitmap (0: free, 1: occupied)</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Disadvantages</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Slow when searching the bitmap to find a run of k consecutive 0 bits in the map (small)</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External fragment (large size)</a:t>
            </a:r>
            <a:endParaRPr lang="en-US" altLang="en-US">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Memory Management with Linked Lists </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Maintain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linked list </a:t>
            </a:r>
            <a:r>
              <a:rPr lang="en-US" altLang="en-US" sz="2000">
                <a:latin typeface="Times New Roman" panose="02020603050405020304" pitchFamily="18" charset="0"/>
                <a:cs typeface="Times New Roman" panose="02020603050405020304" pitchFamily="18" charset="0"/>
              </a:rPr>
              <a:t>of </a:t>
            </a:r>
            <a:r>
              <a:rPr lang="en-US" altLang="en-US" sz="2000" b="1">
                <a:latin typeface="Times New Roman" panose="02020603050405020304" pitchFamily="18" charset="0"/>
                <a:cs typeface="Times New Roman" panose="02020603050405020304" pitchFamily="18" charset="0"/>
              </a:rPr>
              <a:t>allocated</a:t>
            </a:r>
            <a:r>
              <a:rPr lang="en-US" altLang="en-US" sz="2000">
                <a:latin typeface="Times New Roman" panose="02020603050405020304" pitchFamily="18" charset="0"/>
                <a:cs typeface="Times New Roman" panose="02020603050405020304" pitchFamily="18" charset="0"/>
              </a:rPr>
              <a:t>  (P)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free</a:t>
            </a:r>
            <a:r>
              <a:rPr lang="en-US" altLang="en-US" sz="2000">
                <a:latin typeface="Times New Roman" panose="02020603050405020304" pitchFamily="18" charset="0"/>
                <a:cs typeface="Times New Roman" panose="02020603050405020304" pitchFamily="18" charset="0"/>
              </a:rPr>
              <a:t> memory (H)</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Allocating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algorithms</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First, Next, Best, Worst, Quick Fit</a:t>
            </a:r>
            <a:endParaRPr lang="de-DE" altLang="en-US">
              <a:latin typeface="Times New Roman" panose="02020603050405020304" pitchFamily="18" charset="0"/>
              <a:cs typeface="Times New Roman" panose="02020603050405020304" pitchFamily="18" charset="0"/>
              <a:sym typeface="Wingdings" panose="05000000000000000000" pitchFamily="2" charset="2"/>
            </a:endParaRP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Software/ Process sizes larger than memory</a:t>
            </a:r>
            <a:endParaRPr lang="de-DE" altLang="en-US" sz="2000">
              <a:latin typeface="Times New Roman" panose="02020603050405020304" pitchFamily="18" charset="0"/>
              <a:cs typeface="Times New Roman" panose="02020603050405020304" pitchFamily="18" charset="0"/>
            </a:endParaRPr>
          </a:p>
          <a:p>
            <a:pPr lvl="2" algn="just" eaLnBrk="1" hangingPunct="1">
              <a:lnSpc>
                <a:spcPct val="90000"/>
              </a:lnSpc>
            </a:pPr>
            <a:r>
              <a:rPr lang="de-DE" altLang="en-US" sz="2000" b="1">
                <a:latin typeface="Times New Roman" panose="02020603050405020304" pitchFamily="18" charset="0"/>
                <a:cs typeface="Times New Roman" panose="02020603050405020304" pitchFamily="18" charset="0"/>
              </a:rPr>
              <a:t>Overlays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Developer splits program to many overlays </a:t>
            </a:r>
          </a:p>
          <a:p>
            <a:pPr lvl="3" algn="just" eaLnBrk="1" hangingPunct="1">
              <a:lnSpc>
                <a:spcPct val="90000"/>
              </a:lnSpc>
            </a:pPr>
            <a:r>
              <a:rPr lang="de-DE" altLang="en-US" b="1">
                <a:latin typeface="Times New Roman" panose="02020603050405020304" pitchFamily="18" charset="0"/>
                <a:cs typeface="Times New Roman" panose="02020603050405020304" pitchFamily="18" charset="0"/>
              </a:rPr>
              <a:t>Disadvantages</a:t>
            </a:r>
            <a:r>
              <a:rPr lang="de-DE" altLang="en-US">
                <a:latin typeface="Times New Roman" panose="02020603050405020304" pitchFamily="18" charset="0"/>
                <a:cs typeface="Times New Roman" panose="02020603050405020304" pitchFamily="18" charset="0"/>
              </a:rPr>
              <a:t>: developer‘s knowledge is important</a:t>
            </a:r>
          </a:p>
        </p:txBody>
      </p:sp>
    </p:spTree>
    <p:extLst>
      <p:ext uri="{BB962C8B-B14F-4D97-AF65-F5344CB8AC3E}">
        <p14:creationId xmlns:p14="http://schemas.microsoft.com/office/powerpoint/2010/main" val="4069943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7" dur="500"/>
                                        <p:tgtEl>
                                          <p:spTgt spid="14029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0" dur="500"/>
                                        <p:tgtEl>
                                          <p:spTgt spid="140291">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3" dur="500"/>
                                        <p:tgtEl>
                                          <p:spTgt spid="140291">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6" dur="500"/>
                                        <p:tgtEl>
                                          <p:spTgt spid="140291">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9" dur="500"/>
                                        <p:tgtEl>
                                          <p:spTgt spid="1402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4" dur="500"/>
                                        <p:tgtEl>
                                          <p:spTgt spid="140291">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7" dur="500"/>
                                        <p:tgtEl>
                                          <p:spTgt spid="140291">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0" dur="500"/>
                                        <p:tgtEl>
                                          <p:spTgt spid="140291">
                                            <p:txEl>
                                              <p:pRg st="8" end="8"/>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3" dur="500"/>
                                        <p:tgtEl>
                                          <p:spTgt spid="1402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8" dur="500"/>
                                        <p:tgtEl>
                                          <p:spTgt spid="140291">
                                            <p:txEl>
                                              <p:pRg st="10" end="10"/>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1" dur="500"/>
                                        <p:tgtEl>
                                          <p:spTgt spid="140291">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4" dur="500"/>
                                        <p:tgtEl>
                                          <p:spTgt spid="140291">
                                            <p:txEl>
                                              <p:pRg st="12" end="12"/>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47" dur="500"/>
                                        <p:tgtEl>
                                          <p:spTgt spid="140291">
                                            <p:txEl>
                                              <p:pRg st="13" end="13"/>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0"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TotalTime>
  <Words>3104</Words>
  <Application>Microsoft Office PowerPoint</Application>
  <PresentationFormat>Letter Paper (8.5x11 in)</PresentationFormat>
  <Paragraphs>365</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Times New Roman</vt:lpstr>
      <vt:lpstr>Office Theme</vt:lpstr>
      <vt:lpstr>Review</vt:lpstr>
      <vt:lpstr>Review… </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Nguyen Dang Loc</dc:creator>
  <cp:lastModifiedBy>Nguyen Dang Loc</cp:lastModifiedBy>
  <cp:revision>9</cp:revision>
  <dcterms:created xsi:type="dcterms:W3CDTF">2021-07-28T04:21:22Z</dcterms:created>
  <dcterms:modified xsi:type="dcterms:W3CDTF">2021-07-29T02:40:28Z</dcterms:modified>
</cp:coreProperties>
</file>