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8"/>
  </p:notesMasterIdLst>
  <p:sldIdLst>
    <p:sldId id="256" r:id="rId2"/>
    <p:sldId id="290" r:id="rId3"/>
    <p:sldId id="257" r:id="rId4"/>
    <p:sldId id="258" r:id="rId5"/>
    <p:sldId id="259" r:id="rId6"/>
    <p:sldId id="291" r:id="rId7"/>
    <p:sldId id="260" r:id="rId8"/>
    <p:sldId id="261" r:id="rId9"/>
    <p:sldId id="262" r:id="rId10"/>
    <p:sldId id="284" r:id="rId11"/>
    <p:sldId id="285" r:id="rId12"/>
    <p:sldId id="263" r:id="rId13"/>
    <p:sldId id="264" r:id="rId14"/>
    <p:sldId id="266" r:id="rId15"/>
    <p:sldId id="293" r:id="rId16"/>
    <p:sldId id="286" r:id="rId17"/>
    <p:sldId id="269" r:id="rId18"/>
    <p:sldId id="270" r:id="rId19"/>
    <p:sldId id="271" r:id="rId20"/>
    <p:sldId id="294" r:id="rId21"/>
    <p:sldId id="295" r:id="rId22"/>
    <p:sldId id="273" r:id="rId23"/>
    <p:sldId id="287" r:id="rId24"/>
    <p:sldId id="288" r:id="rId25"/>
    <p:sldId id="308" r:id="rId26"/>
    <p:sldId id="275" r:id="rId27"/>
    <p:sldId id="309" r:id="rId28"/>
    <p:sldId id="277" r:id="rId29"/>
    <p:sldId id="310" r:id="rId30"/>
    <p:sldId id="278" r:id="rId31"/>
    <p:sldId id="279" r:id="rId32"/>
    <p:sldId id="280" r:id="rId33"/>
    <p:sldId id="289" r:id="rId34"/>
    <p:sldId id="281" r:id="rId35"/>
    <p:sldId id="282" r:id="rId36"/>
    <p:sldId id="283" r:id="rId37"/>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4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0000FF"/>
    <a:srgbClr val="6600FF"/>
    <a:srgbClr val="B2B2B2"/>
    <a:srgbClr val="FFCCCC"/>
    <a:srgbClr val="993300"/>
    <a:srgbClr val="FF66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596" y="108"/>
      </p:cViewPr>
      <p:guideLst>
        <p:guide orient="horz" pos="48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1027"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10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9"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1031"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7A08DFE9-620C-4CC5-BC77-FAD429E442F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4231</a:t>
            </a:r>
          </a:p>
        </p:txBody>
      </p:sp>
      <p:sp>
        <p:nvSpPr>
          <p:cNvPr id="4" name="Slide Number Placeholder 3"/>
          <p:cNvSpPr>
            <a:spLocks noGrp="1"/>
          </p:cNvSpPr>
          <p:nvPr>
            <p:ph type="sldNum" sz="quarter" idx="5"/>
          </p:nvPr>
        </p:nvSpPr>
        <p:spPr/>
        <p:txBody>
          <a:bodyPr/>
          <a:lstStyle/>
          <a:p>
            <a:fld id="{7A08DFE9-620C-4CC5-BC77-FAD429E442FF}" type="slidenum">
              <a:rPr lang="en-US" altLang="en-US" smtClean="0"/>
              <a:pPr/>
              <a:t>16</a:t>
            </a:fld>
            <a:endParaRPr lang="en-US" altLang="en-US"/>
          </a:p>
        </p:txBody>
      </p:sp>
    </p:spTree>
    <p:extLst>
      <p:ext uri="{BB962C8B-B14F-4D97-AF65-F5344CB8AC3E}">
        <p14:creationId xmlns:p14="http://schemas.microsoft.com/office/powerpoint/2010/main" val="234642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35FBE6D-C643-4535-AD96-179906C6ABC8}" type="slidenum">
              <a:rPr lang="en-US" altLang="en-US"/>
              <a:pPr/>
              <a:t>‹#›</a:t>
            </a:fld>
            <a:endParaRPr lang="en-US" altLang="en-US"/>
          </a:p>
        </p:txBody>
      </p:sp>
    </p:spTree>
    <p:extLst>
      <p:ext uri="{BB962C8B-B14F-4D97-AF65-F5344CB8AC3E}">
        <p14:creationId xmlns:p14="http://schemas.microsoft.com/office/powerpoint/2010/main" val="101090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D71D593-5944-4068-BB4C-E35DB35A95A0}" type="slidenum">
              <a:rPr lang="en-US" altLang="en-US"/>
              <a:pPr/>
              <a:t>‹#›</a:t>
            </a:fld>
            <a:endParaRPr lang="en-US" altLang="en-US"/>
          </a:p>
        </p:txBody>
      </p:sp>
    </p:spTree>
    <p:extLst>
      <p:ext uri="{BB962C8B-B14F-4D97-AF65-F5344CB8AC3E}">
        <p14:creationId xmlns:p14="http://schemas.microsoft.com/office/powerpoint/2010/main" val="4290835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0813" y="0"/>
            <a:ext cx="1957387"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0"/>
            <a:ext cx="5719763" cy="6096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5B9D6CF-A137-41EF-9FFA-FA773C6074E6}" type="slidenum">
              <a:rPr lang="en-US" altLang="en-US"/>
              <a:pPr/>
              <a:t>‹#›</a:t>
            </a:fld>
            <a:endParaRPr lang="en-US" altLang="en-US"/>
          </a:p>
        </p:txBody>
      </p:sp>
    </p:spTree>
    <p:extLst>
      <p:ext uri="{BB962C8B-B14F-4D97-AF65-F5344CB8AC3E}">
        <p14:creationId xmlns:p14="http://schemas.microsoft.com/office/powerpoint/2010/main" val="112181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F526E02-39F1-487E-B81E-F7F771E97474}" type="slidenum">
              <a:rPr lang="en-US" altLang="en-US"/>
              <a:pPr/>
              <a:t>‹#›</a:t>
            </a:fld>
            <a:endParaRPr lang="en-US" altLang="en-US"/>
          </a:p>
        </p:txBody>
      </p:sp>
    </p:spTree>
    <p:extLst>
      <p:ext uri="{BB962C8B-B14F-4D97-AF65-F5344CB8AC3E}">
        <p14:creationId xmlns:p14="http://schemas.microsoft.com/office/powerpoint/2010/main" val="42006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087FB4E-9C8A-44E2-AF93-3C3E6B3B0F2E}" type="slidenum">
              <a:rPr lang="en-US" altLang="en-US"/>
              <a:pPr/>
              <a:t>‹#›</a:t>
            </a:fld>
            <a:endParaRPr lang="en-US" altLang="en-US"/>
          </a:p>
        </p:txBody>
      </p:sp>
    </p:spTree>
    <p:extLst>
      <p:ext uri="{BB962C8B-B14F-4D97-AF65-F5344CB8AC3E}">
        <p14:creationId xmlns:p14="http://schemas.microsoft.com/office/powerpoint/2010/main" val="196824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647F57D-FEB1-4ECA-9A31-3F5EBEE0D82B}" type="slidenum">
              <a:rPr lang="en-US" altLang="en-US"/>
              <a:pPr/>
              <a:t>‹#›</a:t>
            </a:fld>
            <a:endParaRPr lang="en-US" altLang="en-US"/>
          </a:p>
        </p:txBody>
      </p:sp>
    </p:spTree>
    <p:extLst>
      <p:ext uri="{BB962C8B-B14F-4D97-AF65-F5344CB8AC3E}">
        <p14:creationId xmlns:p14="http://schemas.microsoft.com/office/powerpoint/2010/main" val="1804783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870EC856-EED0-4942-B922-0280237BFD46}" type="slidenum">
              <a:rPr lang="en-US" altLang="en-US"/>
              <a:pPr/>
              <a:t>‹#›</a:t>
            </a:fld>
            <a:endParaRPr lang="en-US" altLang="en-US"/>
          </a:p>
        </p:txBody>
      </p:sp>
    </p:spTree>
    <p:extLst>
      <p:ext uri="{BB962C8B-B14F-4D97-AF65-F5344CB8AC3E}">
        <p14:creationId xmlns:p14="http://schemas.microsoft.com/office/powerpoint/2010/main" val="220537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DBAF4434-CAAE-4597-A389-9CC1F457AB60}" type="slidenum">
              <a:rPr lang="en-US" altLang="en-US"/>
              <a:pPr/>
              <a:t>‹#›</a:t>
            </a:fld>
            <a:endParaRPr lang="en-US" altLang="en-US"/>
          </a:p>
        </p:txBody>
      </p:sp>
    </p:spTree>
    <p:extLst>
      <p:ext uri="{BB962C8B-B14F-4D97-AF65-F5344CB8AC3E}">
        <p14:creationId xmlns:p14="http://schemas.microsoft.com/office/powerpoint/2010/main" val="339249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B290FB1-C581-4BC0-8618-EBF46FF17B1E}" type="slidenum">
              <a:rPr lang="en-US" altLang="en-US"/>
              <a:pPr/>
              <a:t>‹#›</a:t>
            </a:fld>
            <a:endParaRPr lang="en-US" altLang="en-US"/>
          </a:p>
        </p:txBody>
      </p:sp>
    </p:spTree>
    <p:extLst>
      <p:ext uri="{BB962C8B-B14F-4D97-AF65-F5344CB8AC3E}">
        <p14:creationId xmlns:p14="http://schemas.microsoft.com/office/powerpoint/2010/main" val="420320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3D67B32-72BE-436D-8177-8FEF44488252}" type="slidenum">
              <a:rPr lang="en-US" altLang="en-US"/>
              <a:pPr/>
              <a:t>‹#›</a:t>
            </a:fld>
            <a:endParaRPr lang="en-US" altLang="en-US"/>
          </a:p>
        </p:txBody>
      </p:sp>
    </p:spTree>
    <p:extLst>
      <p:ext uri="{BB962C8B-B14F-4D97-AF65-F5344CB8AC3E}">
        <p14:creationId xmlns:p14="http://schemas.microsoft.com/office/powerpoint/2010/main" val="319471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16322CE-0AA4-41F8-ABE0-57280B4D2A5C}" type="slidenum">
              <a:rPr lang="en-US" altLang="en-US"/>
              <a:pPr/>
              <a:t>‹#›</a:t>
            </a:fld>
            <a:endParaRPr lang="en-US" altLang="en-US"/>
          </a:p>
        </p:txBody>
      </p:sp>
    </p:spTree>
    <p:extLst>
      <p:ext uri="{BB962C8B-B14F-4D97-AF65-F5344CB8AC3E}">
        <p14:creationId xmlns:p14="http://schemas.microsoft.com/office/powerpoint/2010/main" val="319439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62865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3795"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3796"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3379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33798" name="Rectangle 6"/>
          <p:cNvSpPr>
            <a:spLocks noGrp="1" noChangeArrowheads="1"/>
          </p:cNvSpPr>
          <p:nvPr>
            <p:ph type="sldNum" sz="quarter" idx="4"/>
          </p:nvPr>
        </p:nvSpPr>
        <p:spPr bwMode="auto">
          <a:xfrm>
            <a:off x="8712200" y="6400800"/>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lvl1pPr>
          </a:lstStyle>
          <a:p>
            <a:fld id="{213EA7F3-1A43-4A6B-95EA-57DDB8E6AE0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ftr="0" dt="0"/>
  <p:txStyles>
    <p:title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p:titleStyle>
    <p:bodyStyle>
      <a:lvl1pPr marL="342900" indent="-342900" algn="l" rtl="0" fontAlgn="base">
        <a:spcBef>
          <a:spcPct val="20000"/>
        </a:spcBef>
        <a:spcAft>
          <a:spcPct val="0"/>
        </a:spcAft>
        <a:buClr>
          <a:srgbClr val="6600FF"/>
        </a:buClr>
        <a:buChar char="•"/>
        <a:defRPr sz="3200" kern="1200">
          <a:solidFill>
            <a:srgbClr val="3333CC"/>
          </a:solidFill>
          <a:latin typeface="+mn-lt"/>
          <a:ea typeface="+mn-ea"/>
          <a:cs typeface="+mn-cs"/>
        </a:defRPr>
      </a:lvl1pPr>
      <a:lvl2pPr marL="742950" indent="-285750" algn="l" rtl="0" fontAlgn="base">
        <a:spcBef>
          <a:spcPct val="20000"/>
        </a:spcBef>
        <a:spcAft>
          <a:spcPct val="0"/>
        </a:spcAft>
        <a:buClr>
          <a:srgbClr val="6600FF"/>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rgbClr val="6600FF"/>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6600FF"/>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6600FF"/>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62A3D93-4EC7-430C-BFAD-C2E7D21BDC48}" type="slidenum">
              <a:rPr lang="en-US" altLang="en-US"/>
              <a:pPr/>
              <a:t>1</a:t>
            </a:fld>
            <a:endParaRPr lang="en-US" altLang="en-US"/>
          </a:p>
        </p:txBody>
      </p:sp>
      <p:sp>
        <p:nvSpPr>
          <p:cNvPr id="2050" name="Rectangle 2"/>
          <p:cNvSpPr>
            <a:spLocks noGrp="1" noChangeArrowheads="1"/>
          </p:cNvSpPr>
          <p:nvPr>
            <p:ph type="ctrTitle"/>
          </p:nvPr>
        </p:nvSpPr>
        <p:spPr>
          <a:xfrm>
            <a:off x="635000" y="1574800"/>
            <a:ext cx="7772400" cy="1143000"/>
          </a:xfrm>
        </p:spPr>
        <p:txBody>
          <a:bodyPr anchor="ctr"/>
          <a:lstStyle/>
          <a:p>
            <a:r>
              <a:rPr lang="en-US" altLang="en-US" sz="4000"/>
              <a:t>Deadlocks</a:t>
            </a:r>
          </a:p>
        </p:txBody>
      </p:sp>
      <p:sp>
        <p:nvSpPr>
          <p:cNvPr id="2051" name="Rectangle 3"/>
          <p:cNvSpPr>
            <a:spLocks noGrp="1" noChangeArrowheads="1"/>
          </p:cNvSpPr>
          <p:nvPr>
            <p:ph type="subTitle" idx="1"/>
          </p:nvPr>
        </p:nvSpPr>
        <p:spPr>
          <a:xfrm>
            <a:off x="1371600" y="774700"/>
            <a:ext cx="6400800" cy="1092200"/>
          </a:xfrm>
        </p:spPr>
        <p:txBody>
          <a:bodyPr/>
          <a:lstStyle/>
          <a:p>
            <a:r>
              <a:rPr lang="en-US" altLang="en-US" sz="4400"/>
              <a:t>Chapter 3</a:t>
            </a:r>
            <a:endParaRPr lang="en-US" altLang="en-US" sz="3200"/>
          </a:p>
        </p:txBody>
      </p:sp>
      <p:sp>
        <p:nvSpPr>
          <p:cNvPr id="2052" name="Text Box 4"/>
          <p:cNvSpPr txBox="1">
            <a:spLocks noChangeArrowheads="1"/>
          </p:cNvSpPr>
          <p:nvPr/>
        </p:nvSpPr>
        <p:spPr bwMode="auto">
          <a:xfrm>
            <a:off x="1260475" y="2936875"/>
            <a:ext cx="5418138"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3.1. Resource</a:t>
            </a:r>
          </a:p>
          <a:p>
            <a:r>
              <a:rPr lang="en-US" altLang="en-US"/>
              <a:t>        3.2. Introduction to deadlocks </a:t>
            </a:r>
          </a:p>
          <a:p>
            <a:r>
              <a:rPr lang="en-US" altLang="en-US"/>
              <a:t>        3.3. The ostrich algorithm </a:t>
            </a:r>
          </a:p>
          <a:p>
            <a:r>
              <a:rPr lang="en-US" altLang="en-US"/>
              <a:t>        3.4. Deadlock detection and recovery </a:t>
            </a:r>
          </a:p>
          <a:p>
            <a:r>
              <a:rPr lang="en-US" altLang="en-US"/>
              <a:t>        3.5. Deadlock avoidance </a:t>
            </a:r>
          </a:p>
          <a:p>
            <a:r>
              <a:rPr lang="en-US" altLang="en-US"/>
              <a:t>        3.6. Deadlock prevention </a:t>
            </a:r>
          </a:p>
          <a:p>
            <a:r>
              <a:rPr lang="en-US" altLang="en-US"/>
              <a:t>        3.7. Other issues </a:t>
            </a:r>
          </a:p>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7179E95-50B8-4E7A-B9E0-5C5B33E19B44}" type="slidenum">
              <a:rPr lang="en-US" altLang="en-US"/>
              <a:pPr/>
              <a:t>10</a:t>
            </a:fld>
            <a:endParaRPr lang="en-US" altLang="en-US"/>
          </a:p>
        </p:txBody>
      </p:sp>
      <p:sp>
        <p:nvSpPr>
          <p:cNvPr id="34819" name="Rectangle 3"/>
          <p:cNvSpPr>
            <a:spLocks noGrp="1" noChangeArrowheads="1"/>
          </p:cNvSpPr>
          <p:nvPr>
            <p:ph type="body" idx="1"/>
          </p:nvPr>
        </p:nvSpPr>
        <p:spPr>
          <a:xfrm>
            <a:off x="714375" y="6200775"/>
            <a:ext cx="7772400" cy="657225"/>
          </a:xfrm>
        </p:spPr>
        <p:txBody>
          <a:bodyPr/>
          <a:lstStyle/>
          <a:p>
            <a:pPr algn="ctr">
              <a:buFontTx/>
              <a:buNone/>
            </a:pPr>
            <a:r>
              <a:rPr lang="en-US" altLang="en-US"/>
              <a:t>How deadlock occurs</a:t>
            </a:r>
          </a:p>
        </p:txBody>
      </p:sp>
      <p:pic>
        <p:nvPicPr>
          <p:cNvPr id="34822" name="Picture 6"/>
          <p:cNvPicPr>
            <a:picLocks noChangeAspect="1" noChangeArrowheads="1"/>
          </p:cNvPicPr>
          <p:nvPr/>
        </p:nvPicPr>
        <p:blipFill>
          <a:blip r:embed="rId2">
            <a:extLst>
              <a:ext uri="{28A0092B-C50C-407E-A947-70E740481C1C}">
                <a14:useLocalDpi xmlns:a14="http://schemas.microsoft.com/office/drawing/2010/main" val="0"/>
              </a:ext>
            </a:extLst>
          </a:blip>
          <a:srcRect b="42796"/>
          <a:stretch>
            <a:fillRect/>
          </a:stretch>
        </p:blipFill>
        <p:spPr bwMode="auto">
          <a:xfrm>
            <a:off x="1609725" y="1027113"/>
            <a:ext cx="6010275" cy="516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3" name="Text Box 7"/>
          <p:cNvSpPr txBox="1">
            <a:spLocks noChangeArrowheads="1"/>
          </p:cNvSpPr>
          <p:nvPr/>
        </p:nvSpPr>
        <p:spPr bwMode="auto">
          <a:xfrm>
            <a:off x="3371850" y="828675"/>
            <a:ext cx="4943475"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latin typeface="Tahoma" panose="020B0604030504040204" pitchFamily="34" charset="0"/>
              </a:rPr>
              <a:t>A                         B                        C</a:t>
            </a:r>
          </a:p>
        </p:txBody>
      </p:sp>
      <p:sp>
        <p:nvSpPr>
          <p:cNvPr id="34818" name="Rectangle 2"/>
          <p:cNvSpPr>
            <a:spLocks noGrp="1" noChangeArrowheads="1"/>
          </p:cNvSpPr>
          <p:nvPr>
            <p:ph type="title"/>
          </p:nvPr>
        </p:nvSpPr>
        <p:spPr>
          <a:xfrm>
            <a:off x="657225" y="0"/>
            <a:ext cx="7772400" cy="1143000"/>
          </a:xfrm>
        </p:spPr>
        <p:txBody>
          <a:bodyPr/>
          <a:lstStyle/>
          <a:p>
            <a:r>
              <a:rPr lang="en-US" altLang="en-US" sz="4000"/>
              <a:t>Deadlock Modeling (2)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06BD9A8-B6A8-4FDC-BC8C-C3391EB929C7}" type="slidenum">
              <a:rPr lang="en-US" altLang="en-US"/>
              <a:pPr/>
              <a:t>11</a:t>
            </a:fld>
            <a:endParaRPr lang="en-US" altLang="en-US"/>
          </a:p>
        </p:txBody>
      </p:sp>
      <p:sp>
        <p:nvSpPr>
          <p:cNvPr id="35842" name="Rectangle 2"/>
          <p:cNvSpPr>
            <a:spLocks noGrp="1" noChangeArrowheads="1"/>
          </p:cNvSpPr>
          <p:nvPr>
            <p:ph type="title"/>
          </p:nvPr>
        </p:nvSpPr>
        <p:spPr>
          <a:xfrm>
            <a:off x="600075" y="0"/>
            <a:ext cx="7772400" cy="1143000"/>
          </a:xfrm>
        </p:spPr>
        <p:txBody>
          <a:bodyPr/>
          <a:lstStyle/>
          <a:p>
            <a:r>
              <a:rPr lang="en-US" altLang="en-US" sz="4000"/>
              <a:t>Deadlock Modeling (3)</a:t>
            </a:r>
          </a:p>
        </p:txBody>
      </p:sp>
      <p:sp>
        <p:nvSpPr>
          <p:cNvPr id="35843" name="Rectangle 3"/>
          <p:cNvSpPr>
            <a:spLocks noGrp="1" noChangeArrowheads="1"/>
          </p:cNvSpPr>
          <p:nvPr>
            <p:ph type="body" idx="1"/>
          </p:nvPr>
        </p:nvSpPr>
        <p:spPr>
          <a:xfrm>
            <a:off x="800100" y="6200775"/>
            <a:ext cx="7772400" cy="657225"/>
          </a:xfrm>
        </p:spPr>
        <p:txBody>
          <a:bodyPr/>
          <a:lstStyle/>
          <a:p>
            <a:pPr algn="ctr">
              <a:buFontTx/>
              <a:buNone/>
            </a:pPr>
            <a:r>
              <a:rPr lang="en-US" altLang="en-US"/>
              <a:t>How deadlock can be avoided</a:t>
            </a:r>
          </a:p>
        </p:txBody>
      </p:sp>
      <p:pic>
        <p:nvPicPr>
          <p:cNvPr id="35846" name="Picture 6"/>
          <p:cNvPicPr>
            <a:picLocks noChangeAspect="1" noChangeArrowheads="1"/>
          </p:cNvPicPr>
          <p:nvPr/>
        </p:nvPicPr>
        <p:blipFill>
          <a:blip r:embed="rId2">
            <a:extLst>
              <a:ext uri="{28A0092B-C50C-407E-A947-70E740481C1C}">
                <a14:useLocalDpi xmlns:a14="http://schemas.microsoft.com/office/drawing/2010/main" val="0"/>
              </a:ext>
            </a:extLst>
          </a:blip>
          <a:srcRect t="59518"/>
          <a:stretch>
            <a:fillRect/>
          </a:stretch>
        </p:blipFill>
        <p:spPr bwMode="auto">
          <a:xfrm>
            <a:off x="723900" y="966788"/>
            <a:ext cx="798195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7" name="Text Box 7"/>
          <p:cNvSpPr txBox="1">
            <a:spLocks noChangeArrowheads="1"/>
          </p:cNvSpPr>
          <p:nvPr/>
        </p:nvSpPr>
        <p:spPr bwMode="auto">
          <a:xfrm>
            <a:off x="3057525" y="5686425"/>
            <a:ext cx="57721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anose="020B0604030504040204" pitchFamily="34" charset="0"/>
              </a:rPr>
              <a:t>(o)                              (p)                         (q)</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172B785-D15D-4C1B-BB85-E7939BB8359F}" type="slidenum">
              <a:rPr lang="en-US" altLang="en-US"/>
              <a:pPr/>
              <a:t>12</a:t>
            </a:fld>
            <a:endParaRPr lang="en-US" altLang="en-US"/>
          </a:p>
        </p:txBody>
      </p:sp>
      <p:sp>
        <p:nvSpPr>
          <p:cNvPr id="12290" name="Rectangle 2"/>
          <p:cNvSpPr>
            <a:spLocks noGrp="1" noChangeArrowheads="1"/>
          </p:cNvSpPr>
          <p:nvPr>
            <p:ph type="title"/>
          </p:nvPr>
        </p:nvSpPr>
        <p:spPr>
          <a:xfrm>
            <a:off x="641350" y="190500"/>
            <a:ext cx="8128000" cy="1143000"/>
          </a:xfrm>
        </p:spPr>
        <p:txBody>
          <a:bodyPr/>
          <a:lstStyle/>
          <a:p>
            <a:pPr algn="l"/>
            <a:r>
              <a:rPr lang="en-US" altLang="en-US" sz="4000"/>
              <a:t>Strategies for dealing with Deadlocks</a:t>
            </a:r>
          </a:p>
        </p:txBody>
      </p:sp>
      <p:sp>
        <p:nvSpPr>
          <p:cNvPr id="12291" name="Rectangle 3"/>
          <p:cNvSpPr>
            <a:spLocks noGrp="1" noChangeArrowheads="1"/>
          </p:cNvSpPr>
          <p:nvPr>
            <p:ph type="body" idx="1"/>
          </p:nvPr>
        </p:nvSpPr>
        <p:spPr>
          <a:xfrm>
            <a:off x="685800" y="1562100"/>
            <a:ext cx="7772400" cy="4533900"/>
          </a:xfrm>
        </p:spPr>
        <p:txBody>
          <a:bodyPr/>
          <a:lstStyle/>
          <a:p>
            <a:pPr marL="609600" indent="-609600">
              <a:buFontTx/>
              <a:buNone/>
            </a:pPr>
            <a:endParaRPr lang="en-US" altLang="en-US"/>
          </a:p>
          <a:p>
            <a:pPr marL="990600" lvl="1" indent="-533400">
              <a:buSzPct val="50000"/>
              <a:buFont typeface="Wingdings" panose="05000000000000000000" pitchFamily="2" charset="2"/>
              <a:buAutoNum type="arabicPeriod"/>
            </a:pPr>
            <a:r>
              <a:rPr lang="en-US" altLang="en-US"/>
              <a:t>Just ignore the problem altogether</a:t>
            </a:r>
          </a:p>
          <a:p>
            <a:pPr marL="990600" lvl="1" indent="-533400">
              <a:buSzPct val="50000"/>
              <a:buFont typeface="Wingdings" panose="05000000000000000000" pitchFamily="2" charset="2"/>
              <a:buAutoNum type="arabicPeriod"/>
            </a:pPr>
            <a:r>
              <a:rPr lang="en-US" altLang="en-US"/>
              <a:t>Detection and recovery</a:t>
            </a:r>
          </a:p>
          <a:p>
            <a:pPr marL="990600" lvl="1" indent="-533400">
              <a:buSzPct val="50000"/>
              <a:buFont typeface="Wingdings" panose="05000000000000000000" pitchFamily="2" charset="2"/>
              <a:buAutoNum type="arabicPeriod"/>
            </a:pPr>
            <a:r>
              <a:rPr lang="en-US" altLang="en-US"/>
              <a:t>Dynamic avoidance </a:t>
            </a:r>
          </a:p>
          <a:p>
            <a:pPr marL="1371600" lvl="2" indent="-457200">
              <a:buClr>
                <a:schemeClr val="tx1"/>
              </a:buClr>
            </a:pPr>
            <a:r>
              <a:rPr lang="en-US" altLang="en-US"/>
              <a:t>careful resource allocation</a:t>
            </a:r>
          </a:p>
          <a:p>
            <a:pPr marL="990600" lvl="1" indent="-533400">
              <a:buSzPct val="50000"/>
              <a:buFont typeface="Wingdings" panose="05000000000000000000" pitchFamily="2" charset="2"/>
              <a:buAutoNum type="arabicPeriod"/>
            </a:pPr>
            <a:r>
              <a:rPr lang="en-US" altLang="en-US"/>
              <a:t>Prevention </a:t>
            </a:r>
          </a:p>
          <a:p>
            <a:pPr marL="1371600" lvl="2" indent="-457200">
              <a:buClr>
                <a:schemeClr val="tx1"/>
              </a:buClr>
            </a:pPr>
            <a:r>
              <a:rPr lang="en-US" altLang="en-US"/>
              <a:t>negating one of the four necessary conditions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76EDDDD-2732-4EA5-B3DA-7CBE7EF77391}" type="slidenum">
              <a:rPr lang="en-US" altLang="en-US"/>
              <a:pPr/>
              <a:t>13</a:t>
            </a:fld>
            <a:endParaRPr lang="en-US" altLang="en-US"/>
          </a:p>
        </p:txBody>
      </p:sp>
      <p:sp>
        <p:nvSpPr>
          <p:cNvPr id="13314" name="Rectangle 2"/>
          <p:cNvSpPr>
            <a:spLocks noGrp="1" noChangeArrowheads="1"/>
          </p:cNvSpPr>
          <p:nvPr>
            <p:ph type="title"/>
          </p:nvPr>
        </p:nvSpPr>
        <p:spPr>
          <a:xfrm>
            <a:off x="654050" y="304800"/>
            <a:ext cx="7772400" cy="1143000"/>
          </a:xfrm>
        </p:spPr>
        <p:txBody>
          <a:bodyPr/>
          <a:lstStyle/>
          <a:p>
            <a:r>
              <a:rPr lang="en-US" altLang="en-US" sz="4000"/>
              <a:t>The Ostrich Algorithm</a:t>
            </a:r>
          </a:p>
        </p:txBody>
      </p:sp>
      <p:sp>
        <p:nvSpPr>
          <p:cNvPr id="13315" name="Rectangle 3"/>
          <p:cNvSpPr>
            <a:spLocks noGrp="1" noChangeArrowheads="1"/>
          </p:cNvSpPr>
          <p:nvPr>
            <p:ph type="body" idx="1"/>
          </p:nvPr>
        </p:nvSpPr>
        <p:spPr>
          <a:xfrm>
            <a:off x="685800" y="1447800"/>
            <a:ext cx="7772400" cy="4648200"/>
          </a:xfrm>
        </p:spPr>
        <p:txBody>
          <a:bodyPr/>
          <a:lstStyle/>
          <a:p>
            <a:r>
              <a:rPr lang="en-US" altLang="en-US"/>
              <a:t>Pretend there is no problem</a:t>
            </a:r>
          </a:p>
          <a:p>
            <a:r>
              <a:rPr lang="en-US" altLang="en-US"/>
              <a:t>Reasonable if </a:t>
            </a:r>
          </a:p>
          <a:p>
            <a:pPr lvl="1"/>
            <a:r>
              <a:rPr lang="en-US" altLang="en-US"/>
              <a:t>deadlocks occur very rarely </a:t>
            </a:r>
          </a:p>
          <a:p>
            <a:pPr lvl="1"/>
            <a:r>
              <a:rPr lang="en-US" altLang="en-US"/>
              <a:t>cost of prevention is high</a:t>
            </a:r>
          </a:p>
          <a:p>
            <a:r>
              <a:rPr lang="en-US" altLang="en-US"/>
              <a:t>UNIX and Windows takes this approach</a:t>
            </a:r>
          </a:p>
          <a:p>
            <a:r>
              <a:rPr lang="en-US" altLang="en-US"/>
              <a:t>It is a trade off between </a:t>
            </a:r>
          </a:p>
          <a:p>
            <a:pPr lvl="1"/>
            <a:r>
              <a:rPr lang="en-US" altLang="en-US"/>
              <a:t>convenience</a:t>
            </a:r>
          </a:p>
          <a:p>
            <a:pPr lvl="1"/>
            <a:r>
              <a:rPr lang="en-US" altLang="en-US"/>
              <a:t>correctness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C7220AD-76E1-423B-B9ED-E0370B2F79F8}" type="slidenum">
              <a:rPr lang="en-US" altLang="en-US"/>
              <a:pPr/>
              <a:t>14</a:t>
            </a:fld>
            <a:endParaRPr lang="en-US" altLang="en-US"/>
          </a:p>
        </p:txBody>
      </p:sp>
      <p:sp>
        <p:nvSpPr>
          <p:cNvPr id="15362" name="Rectangle 2"/>
          <p:cNvSpPr>
            <a:spLocks noGrp="1" noChangeArrowheads="1"/>
          </p:cNvSpPr>
          <p:nvPr>
            <p:ph type="title"/>
          </p:nvPr>
        </p:nvSpPr>
        <p:spPr>
          <a:xfrm>
            <a:off x="0" y="0"/>
            <a:ext cx="9144000" cy="1143000"/>
          </a:xfrm>
        </p:spPr>
        <p:txBody>
          <a:bodyPr/>
          <a:lstStyle/>
          <a:p>
            <a:r>
              <a:rPr lang="en-US" altLang="en-US" sz="3200"/>
              <a:t>Detection with Multiple Resource of Each Type (1)</a:t>
            </a:r>
          </a:p>
        </p:txBody>
      </p:sp>
      <p:sp>
        <p:nvSpPr>
          <p:cNvPr id="15363" name="Rectangle 3"/>
          <p:cNvSpPr>
            <a:spLocks noGrp="1" noChangeArrowheads="1"/>
          </p:cNvSpPr>
          <p:nvPr>
            <p:ph type="body" idx="1"/>
          </p:nvPr>
        </p:nvSpPr>
        <p:spPr>
          <a:xfrm>
            <a:off x="165100" y="5324475"/>
            <a:ext cx="8813800" cy="771525"/>
          </a:xfrm>
        </p:spPr>
        <p:txBody>
          <a:bodyPr/>
          <a:lstStyle/>
          <a:p>
            <a:pPr marL="609600" indent="-609600" algn="ctr">
              <a:buFont typeface="Wingdings" panose="05000000000000000000" pitchFamily="2" charset="2"/>
              <a:buNone/>
            </a:pPr>
            <a:r>
              <a:rPr lang="en-US" altLang="en-US" sz="2800"/>
              <a:t>Data structures needed by deadlock detection algorithm</a:t>
            </a:r>
            <a:endParaRPr lang="en-US" altLang="en-US" sz="2400"/>
          </a:p>
        </p:txBody>
      </p:sp>
      <p:pic>
        <p:nvPicPr>
          <p:cNvPr id="153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152525"/>
            <a:ext cx="8326438" cy="390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8302683-F5D6-4F51-9799-991932BA2A38}" type="slidenum">
              <a:rPr lang="en-US" altLang="en-US"/>
              <a:pPr/>
              <a:t>15</a:t>
            </a:fld>
            <a:endParaRPr lang="en-US" altLang="en-US"/>
          </a:p>
        </p:txBody>
      </p:sp>
      <p:sp>
        <p:nvSpPr>
          <p:cNvPr id="44034" name="Rectangle 2"/>
          <p:cNvSpPr>
            <a:spLocks noGrp="1" noChangeArrowheads="1"/>
          </p:cNvSpPr>
          <p:nvPr>
            <p:ph type="title"/>
          </p:nvPr>
        </p:nvSpPr>
        <p:spPr>
          <a:xfrm>
            <a:off x="0" y="342900"/>
            <a:ext cx="8807450" cy="1143000"/>
          </a:xfrm>
        </p:spPr>
        <p:txBody>
          <a:bodyPr/>
          <a:lstStyle/>
          <a:p>
            <a:r>
              <a:rPr lang="en-US" altLang="en-US" sz="3200"/>
              <a:t>Detection with Multiple Resource of Each Type (2)</a:t>
            </a:r>
          </a:p>
        </p:txBody>
      </p:sp>
      <p:sp>
        <p:nvSpPr>
          <p:cNvPr id="44035" name="Rectangle 3"/>
          <p:cNvSpPr>
            <a:spLocks noGrp="1" noChangeArrowheads="1"/>
          </p:cNvSpPr>
          <p:nvPr>
            <p:ph type="body" idx="1"/>
          </p:nvPr>
        </p:nvSpPr>
        <p:spPr>
          <a:xfrm>
            <a:off x="647700" y="1612900"/>
            <a:ext cx="7772400" cy="4114800"/>
          </a:xfrm>
        </p:spPr>
        <p:txBody>
          <a:bodyPr/>
          <a:lstStyle/>
          <a:p>
            <a:pPr marL="609600" indent="-609600">
              <a:lnSpc>
                <a:spcPct val="90000"/>
              </a:lnSpc>
              <a:buFontTx/>
              <a:buNone/>
            </a:pPr>
            <a:r>
              <a:rPr lang="en-US" altLang="en-US" sz="2800" b="1"/>
              <a:t>The deadlock detection algorithm:</a:t>
            </a:r>
          </a:p>
          <a:p>
            <a:pPr marL="609600" indent="-609600">
              <a:lnSpc>
                <a:spcPct val="90000"/>
              </a:lnSpc>
              <a:buFontTx/>
              <a:buAutoNum type="arabicPeriod"/>
            </a:pPr>
            <a:r>
              <a:rPr lang="en-US" altLang="en-US" sz="2800"/>
              <a:t>Look for unmarked process, P</a:t>
            </a:r>
            <a:r>
              <a:rPr lang="en-US" altLang="en-US" sz="2800" baseline="-25000"/>
              <a:t>i</a:t>
            </a:r>
            <a:r>
              <a:rPr lang="en-US" altLang="en-US" sz="2800"/>
              <a:t>, for  which the</a:t>
            </a:r>
          </a:p>
          <a:p>
            <a:pPr marL="609600" indent="-609600">
              <a:lnSpc>
                <a:spcPct val="90000"/>
              </a:lnSpc>
              <a:buFontTx/>
              <a:buNone/>
            </a:pPr>
            <a:r>
              <a:rPr lang="en-US" altLang="en-US" sz="2800"/>
              <a:t>       i-th row of R  is less than or equal to A</a:t>
            </a:r>
          </a:p>
          <a:p>
            <a:pPr marL="609600" indent="-609600">
              <a:lnSpc>
                <a:spcPct val="90000"/>
              </a:lnSpc>
              <a:buFontTx/>
              <a:buAutoNum type="arabicPeriod" startAt="2"/>
            </a:pPr>
            <a:r>
              <a:rPr lang="en-US" altLang="en-US" sz="2800"/>
              <a:t>If such process is found, add the i-th row of C to A , mark the process and go back to step 1</a:t>
            </a:r>
          </a:p>
          <a:p>
            <a:pPr marL="609600" indent="-609600">
              <a:lnSpc>
                <a:spcPct val="90000"/>
              </a:lnSpc>
              <a:buFontTx/>
              <a:buAutoNum type="arabicPeriod" startAt="2"/>
            </a:pPr>
            <a:r>
              <a:rPr lang="en-US" altLang="en-US" sz="2800"/>
              <a:t>If no such process exists, the algorithm terminates.</a:t>
            </a:r>
          </a:p>
          <a:p>
            <a:pPr marL="609600" indent="-609600">
              <a:lnSpc>
                <a:spcPct val="90000"/>
              </a:lnSpc>
              <a:buFontTx/>
              <a:buNone/>
            </a:pPr>
            <a:r>
              <a:rPr lang="en-US" altLang="en-US" sz="2800"/>
              <a:t>When algorithm terminates, any unmarked processes</a:t>
            </a:r>
          </a:p>
          <a:p>
            <a:pPr marL="609600" indent="-609600">
              <a:lnSpc>
                <a:spcPct val="90000"/>
              </a:lnSpc>
              <a:buFontTx/>
              <a:buNone/>
            </a:pPr>
            <a:r>
              <a:rPr lang="en-US" altLang="en-US" sz="2800"/>
              <a:t>are known to be dealocked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64A1C34-3D75-4D59-90EA-7C4693F58F2F}" type="slidenum">
              <a:rPr lang="en-US" altLang="en-US"/>
              <a:pPr/>
              <a:t>16</a:t>
            </a:fld>
            <a:endParaRPr lang="en-US" altLang="en-US"/>
          </a:p>
        </p:txBody>
      </p:sp>
      <p:sp>
        <p:nvSpPr>
          <p:cNvPr id="36866" name="Rectangle 2"/>
          <p:cNvSpPr>
            <a:spLocks noGrp="1" noChangeArrowheads="1"/>
          </p:cNvSpPr>
          <p:nvPr>
            <p:ph type="title"/>
          </p:nvPr>
        </p:nvSpPr>
        <p:spPr>
          <a:xfrm>
            <a:off x="0" y="317500"/>
            <a:ext cx="9144000" cy="1143000"/>
          </a:xfrm>
        </p:spPr>
        <p:txBody>
          <a:bodyPr/>
          <a:lstStyle/>
          <a:p>
            <a:r>
              <a:rPr lang="en-US" altLang="en-US" sz="3200"/>
              <a:t>Detection with Multiple Resource of Each Type (3)</a:t>
            </a:r>
          </a:p>
        </p:txBody>
      </p:sp>
      <p:sp>
        <p:nvSpPr>
          <p:cNvPr id="36867" name="AutoShape 3"/>
          <p:cNvSpPr>
            <a:spLocks noGrp="1" noChangeAspect="1" noChangeArrowheads="1"/>
          </p:cNvSpPr>
          <p:nvPr>
            <p:ph type="body" idx="1"/>
          </p:nvPr>
        </p:nvSpPr>
        <p:spPr>
          <a:xfrm>
            <a:off x="304800" y="5622925"/>
            <a:ext cx="8839200" cy="917575"/>
          </a:xfrm>
        </p:spPr>
        <p:txBody>
          <a:bodyPr/>
          <a:lstStyle/>
          <a:p>
            <a:pPr>
              <a:lnSpc>
                <a:spcPct val="80000"/>
              </a:lnSpc>
              <a:buFontTx/>
              <a:buNone/>
            </a:pPr>
            <a:r>
              <a:rPr lang="en-US" altLang="en-US" sz="1800"/>
              <a:t>An example for the deadlock detection algorithm</a:t>
            </a:r>
          </a:p>
          <a:p>
            <a:pPr>
              <a:lnSpc>
                <a:spcPct val="80000"/>
              </a:lnSpc>
              <a:buFontTx/>
              <a:buNone/>
            </a:pPr>
            <a:r>
              <a:rPr lang="en-US" altLang="en-US" sz="1800"/>
              <a:t>After first cycle A=(2 2 2 0),</a:t>
            </a:r>
          </a:p>
          <a:p>
            <a:pPr>
              <a:lnSpc>
                <a:spcPct val="80000"/>
              </a:lnSpc>
              <a:buFontTx/>
              <a:buNone/>
            </a:pPr>
            <a:r>
              <a:rPr lang="en-US" altLang="en-US" sz="1800"/>
              <a:t>After second cycle A=(4 2 2 1)</a:t>
            </a:r>
          </a:p>
        </p:txBody>
      </p:sp>
      <p:pic>
        <p:nvPicPr>
          <p:cNvPr id="36868" name="Picture 4"/>
          <p:cNvPicPr>
            <a:picLocks noChangeAspect="1" noChangeArrowheads="1"/>
          </p:cNvPicPr>
          <p:nvPr/>
        </p:nvPicPr>
        <p:blipFill>
          <a:blip r:embed="rId3">
            <a:extLst>
              <a:ext uri="{28A0092B-C50C-407E-A947-70E740481C1C}">
                <a14:useLocalDpi xmlns:a14="http://schemas.microsoft.com/office/drawing/2010/main" val="0"/>
              </a:ext>
            </a:extLst>
          </a:blip>
          <a:srcRect l="27721" t="42857" r="28337" b="35199"/>
          <a:stretch>
            <a:fillRect/>
          </a:stretch>
        </p:blipFill>
        <p:spPr bwMode="auto">
          <a:xfrm>
            <a:off x="1282822" y="1186845"/>
            <a:ext cx="6578356" cy="448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BD6ACBA-6049-4D23-B229-23C7539E83C7}" type="slidenum">
              <a:rPr lang="en-US" altLang="en-US"/>
              <a:pPr/>
              <a:t>17</a:t>
            </a:fld>
            <a:endParaRPr lang="en-US" altLang="en-US"/>
          </a:p>
        </p:txBody>
      </p:sp>
      <p:sp>
        <p:nvSpPr>
          <p:cNvPr id="18434" name="Rectangle 2"/>
          <p:cNvSpPr>
            <a:spLocks noGrp="1" noChangeArrowheads="1"/>
          </p:cNvSpPr>
          <p:nvPr>
            <p:ph type="title"/>
          </p:nvPr>
        </p:nvSpPr>
        <p:spPr>
          <a:xfrm>
            <a:off x="641350" y="330200"/>
            <a:ext cx="7772400" cy="1143000"/>
          </a:xfrm>
        </p:spPr>
        <p:txBody>
          <a:bodyPr/>
          <a:lstStyle/>
          <a:p>
            <a:r>
              <a:rPr lang="en-US" altLang="en-US" sz="4000"/>
              <a:t>Recovery from Deadlock (1)</a:t>
            </a:r>
          </a:p>
        </p:txBody>
      </p:sp>
      <p:sp>
        <p:nvSpPr>
          <p:cNvPr id="18435" name="Rectangle 3"/>
          <p:cNvSpPr>
            <a:spLocks noGrp="1" noChangeArrowheads="1"/>
          </p:cNvSpPr>
          <p:nvPr>
            <p:ph type="body" idx="1"/>
          </p:nvPr>
        </p:nvSpPr>
        <p:spPr>
          <a:xfrm>
            <a:off x="657225" y="1752600"/>
            <a:ext cx="7772400" cy="4222750"/>
          </a:xfrm>
        </p:spPr>
        <p:txBody>
          <a:bodyPr/>
          <a:lstStyle/>
          <a:p>
            <a:r>
              <a:rPr lang="en-US" altLang="en-US"/>
              <a:t>Recovery through preemption</a:t>
            </a:r>
          </a:p>
          <a:p>
            <a:pPr lvl="1"/>
            <a:r>
              <a:rPr lang="en-US" altLang="en-US"/>
              <a:t>take a resource from some other process</a:t>
            </a:r>
          </a:p>
          <a:p>
            <a:pPr lvl="1"/>
            <a:r>
              <a:rPr lang="en-US" altLang="en-US"/>
              <a:t>depends on nature of the resource</a:t>
            </a:r>
          </a:p>
          <a:p>
            <a:r>
              <a:rPr lang="en-US" altLang="en-US"/>
              <a:t>Recovery through rollback</a:t>
            </a:r>
          </a:p>
          <a:p>
            <a:pPr lvl="1"/>
            <a:r>
              <a:rPr lang="en-US" altLang="en-US"/>
              <a:t>checkpoint a process periodically</a:t>
            </a:r>
          </a:p>
          <a:p>
            <a:pPr lvl="1"/>
            <a:r>
              <a:rPr lang="en-US" altLang="en-US"/>
              <a:t>use this saved state </a:t>
            </a:r>
          </a:p>
          <a:p>
            <a:pPr lvl="1"/>
            <a:r>
              <a:rPr lang="en-US" altLang="en-US"/>
              <a:t>restart the process if it is found deadlocked</a:t>
            </a:r>
          </a:p>
          <a:p>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535CFF8-2CCA-4E26-861E-216F2A4E7E76}" type="slidenum">
              <a:rPr lang="en-US" altLang="en-US"/>
              <a:pPr/>
              <a:t>18</a:t>
            </a:fld>
            <a:endParaRPr lang="en-US" altLang="en-US"/>
          </a:p>
        </p:txBody>
      </p:sp>
      <p:sp>
        <p:nvSpPr>
          <p:cNvPr id="19458" name="Rectangle 2"/>
          <p:cNvSpPr>
            <a:spLocks noGrp="1" noChangeArrowheads="1"/>
          </p:cNvSpPr>
          <p:nvPr>
            <p:ph type="title"/>
          </p:nvPr>
        </p:nvSpPr>
        <p:spPr>
          <a:xfrm>
            <a:off x="692150" y="419100"/>
            <a:ext cx="7772400" cy="1143000"/>
          </a:xfrm>
        </p:spPr>
        <p:txBody>
          <a:bodyPr/>
          <a:lstStyle/>
          <a:p>
            <a:r>
              <a:rPr lang="en-US" altLang="en-US" sz="4000"/>
              <a:t>Recovery from Deadlock (2)</a:t>
            </a:r>
          </a:p>
        </p:txBody>
      </p:sp>
      <p:sp>
        <p:nvSpPr>
          <p:cNvPr id="19459" name="Rectangle 3"/>
          <p:cNvSpPr>
            <a:spLocks noGrp="1" noChangeArrowheads="1"/>
          </p:cNvSpPr>
          <p:nvPr>
            <p:ph type="body" idx="1"/>
          </p:nvPr>
        </p:nvSpPr>
        <p:spPr>
          <a:xfrm>
            <a:off x="428625" y="2066925"/>
            <a:ext cx="8429625" cy="4114800"/>
          </a:xfrm>
        </p:spPr>
        <p:txBody>
          <a:bodyPr/>
          <a:lstStyle/>
          <a:p>
            <a:r>
              <a:rPr lang="en-US" altLang="en-US"/>
              <a:t>Recovery through killing processes</a:t>
            </a:r>
          </a:p>
          <a:p>
            <a:pPr lvl="1"/>
            <a:r>
              <a:rPr lang="en-US" altLang="en-US"/>
              <a:t>crudest but simplest way to break a deadlock</a:t>
            </a:r>
          </a:p>
          <a:p>
            <a:pPr lvl="1"/>
            <a:r>
              <a:rPr lang="en-US" altLang="en-US"/>
              <a:t>kill one of the processes in the deadlock cycle</a:t>
            </a:r>
          </a:p>
          <a:p>
            <a:pPr lvl="1"/>
            <a:r>
              <a:rPr lang="en-US" altLang="en-US"/>
              <a:t>the other processes get its resources </a:t>
            </a:r>
          </a:p>
          <a:p>
            <a:pPr lvl="1"/>
            <a:r>
              <a:rPr lang="en-US" altLang="en-US"/>
              <a:t>choose process that can be rerun from the beginning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F3BCC52-C091-4106-B99A-E576C3B5C8A7}" type="slidenum">
              <a:rPr lang="en-US" altLang="en-US"/>
              <a:pPr/>
              <a:t>19</a:t>
            </a:fld>
            <a:endParaRPr lang="en-US" altLang="en-US"/>
          </a:p>
        </p:txBody>
      </p:sp>
      <p:sp>
        <p:nvSpPr>
          <p:cNvPr id="20482" name="Rectangle 2"/>
          <p:cNvSpPr>
            <a:spLocks noGrp="1" noChangeArrowheads="1"/>
          </p:cNvSpPr>
          <p:nvPr>
            <p:ph type="title"/>
          </p:nvPr>
        </p:nvSpPr>
        <p:spPr>
          <a:xfrm>
            <a:off x="628650" y="215900"/>
            <a:ext cx="7772400" cy="1143000"/>
          </a:xfrm>
        </p:spPr>
        <p:txBody>
          <a:bodyPr/>
          <a:lstStyle/>
          <a:p>
            <a:r>
              <a:rPr lang="en-US" altLang="en-US" sz="4000"/>
              <a:t>Deadlock Avoidance</a:t>
            </a:r>
            <a:br>
              <a:rPr lang="en-US" altLang="en-US"/>
            </a:br>
            <a:r>
              <a:rPr lang="en-US" altLang="en-US" sz="3200"/>
              <a:t>Resource Trajectories</a:t>
            </a:r>
          </a:p>
        </p:txBody>
      </p:sp>
      <p:sp>
        <p:nvSpPr>
          <p:cNvPr id="20483" name="Rectangle 3"/>
          <p:cNvSpPr>
            <a:spLocks noGrp="1" noChangeArrowheads="1"/>
          </p:cNvSpPr>
          <p:nvPr>
            <p:ph type="body" idx="1"/>
          </p:nvPr>
        </p:nvSpPr>
        <p:spPr>
          <a:xfrm>
            <a:off x="742950" y="5781675"/>
            <a:ext cx="7772400" cy="857250"/>
          </a:xfrm>
        </p:spPr>
        <p:txBody>
          <a:bodyPr/>
          <a:lstStyle/>
          <a:p>
            <a:pPr algn="ctr">
              <a:buFontTx/>
              <a:buNone/>
            </a:pPr>
            <a:r>
              <a:rPr lang="en-US" altLang="en-US"/>
              <a:t>Two process resource trajectories</a:t>
            </a:r>
          </a:p>
        </p:txBody>
      </p:sp>
      <p:pic>
        <p:nvPicPr>
          <p:cNvPr id="204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913" y="1311275"/>
            <a:ext cx="7000875" cy="420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D482548-8616-44AF-AAD1-659DCFF9F932}" type="slidenum">
              <a:rPr lang="en-US" altLang="en-US"/>
              <a:pPr/>
              <a:t>2</a:t>
            </a:fld>
            <a:endParaRPr lang="en-US" altLang="en-US"/>
          </a:p>
        </p:txBody>
      </p:sp>
      <p:sp>
        <p:nvSpPr>
          <p:cNvPr id="40962" name="Rectangle 2"/>
          <p:cNvSpPr>
            <a:spLocks noGrp="1" noChangeArrowheads="1"/>
          </p:cNvSpPr>
          <p:nvPr>
            <p:ph type="title"/>
          </p:nvPr>
        </p:nvSpPr>
        <p:spPr>
          <a:xfrm>
            <a:off x="679450" y="203200"/>
            <a:ext cx="7772400" cy="1143000"/>
          </a:xfrm>
        </p:spPr>
        <p:txBody>
          <a:bodyPr/>
          <a:lstStyle/>
          <a:p>
            <a:r>
              <a:rPr lang="en-US" altLang="en-US" sz="4000"/>
              <a:t>Chapter Objectives</a:t>
            </a:r>
          </a:p>
        </p:txBody>
      </p:sp>
      <p:sp>
        <p:nvSpPr>
          <p:cNvPr id="40963" name="Rectangle 3"/>
          <p:cNvSpPr>
            <a:spLocks noGrp="1" noChangeArrowheads="1"/>
          </p:cNvSpPr>
          <p:nvPr>
            <p:ph type="body" idx="1"/>
          </p:nvPr>
        </p:nvSpPr>
        <p:spPr>
          <a:xfrm>
            <a:off x="420077" y="1385093"/>
            <a:ext cx="8291146" cy="4087813"/>
          </a:xfrm>
        </p:spPr>
        <p:txBody>
          <a:bodyPr/>
          <a:lstStyle/>
          <a:p>
            <a:r>
              <a:rPr lang="en-US" altLang="en-US" sz="2400"/>
              <a:t>To develop a description of deadlocks, which prevent sets of concurrent processes from completing their tasks</a:t>
            </a:r>
          </a:p>
          <a:p>
            <a:r>
              <a:rPr lang="en-US" altLang="en-US" sz="2400"/>
              <a:t>To present a number of different methods for preventing or avoiding deadlocks in a computer system.</a:t>
            </a:r>
          </a:p>
          <a:p>
            <a:pPr>
              <a:buSzPct val="85000"/>
              <a:buFontTx/>
              <a:buNone/>
            </a:pPr>
            <a:endParaRPr lang="en-US"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B7D6833-B791-4A2E-A424-E387B1881C70}" type="slidenum">
              <a:rPr lang="en-US" altLang="en-US"/>
              <a:pPr/>
              <a:t>20</a:t>
            </a:fld>
            <a:endParaRPr lang="en-US" altLang="en-US"/>
          </a:p>
        </p:txBody>
      </p:sp>
      <p:sp>
        <p:nvSpPr>
          <p:cNvPr id="45058" name="Rectangle 2"/>
          <p:cNvSpPr>
            <a:spLocks noGrp="1" noChangeArrowheads="1"/>
          </p:cNvSpPr>
          <p:nvPr>
            <p:ph type="title"/>
          </p:nvPr>
        </p:nvSpPr>
        <p:spPr>
          <a:xfrm>
            <a:off x="628650" y="177800"/>
            <a:ext cx="7772400" cy="1143000"/>
          </a:xfrm>
        </p:spPr>
        <p:txBody>
          <a:bodyPr/>
          <a:lstStyle/>
          <a:p>
            <a:r>
              <a:rPr lang="en-US" altLang="en-US" sz="4000"/>
              <a:t>Deadlock Avoidance </a:t>
            </a:r>
            <a:br>
              <a:rPr lang="en-US" altLang="en-US" sz="4000"/>
            </a:br>
            <a:r>
              <a:rPr lang="en-US" altLang="en-US" sz="3200"/>
              <a:t>Basic Facts</a:t>
            </a:r>
          </a:p>
        </p:txBody>
      </p:sp>
      <p:sp>
        <p:nvSpPr>
          <p:cNvPr id="45059" name="Rectangle 3"/>
          <p:cNvSpPr>
            <a:spLocks noGrp="1" noChangeArrowheads="1"/>
          </p:cNvSpPr>
          <p:nvPr>
            <p:ph type="body" idx="1"/>
          </p:nvPr>
        </p:nvSpPr>
        <p:spPr>
          <a:xfrm>
            <a:off x="865188" y="1639888"/>
            <a:ext cx="7061200" cy="4414837"/>
          </a:xfrm>
        </p:spPr>
        <p:txBody>
          <a:bodyPr/>
          <a:lstStyle/>
          <a:p>
            <a:r>
              <a:rPr lang="en-US" altLang="en-US" sz="2800"/>
              <a:t>At any instant of time, current state of system consisting of E (Resources in Existance), A (Resource Available), C (Current allocation matrix), R (Request matrix) </a:t>
            </a:r>
          </a:p>
          <a:p>
            <a:r>
              <a:rPr lang="en-US" altLang="en-US" sz="2800"/>
              <a:t>If a system is in safe state </a:t>
            </a:r>
            <a:r>
              <a:rPr lang="en-US" altLang="en-US" sz="2800">
                <a:sym typeface="Symbol" panose="05050102010706020507" pitchFamily="18" charset="2"/>
              </a:rPr>
              <a:t> no deadlocks.</a:t>
            </a:r>
          </a:p>
          <a:p>
            <a:r>
              <a:rPr lang="en-US" altLang="en-US" sz="2800">
                <a:sym typeface="Symbol" panose="05050102010706020507" pitchFamily="18" charset="2"/>
              </a:rPr>
              <a:t>If a system is in unsafe state  possibility of deadlock.</a:t>
            </a:r>
          </a:p>
          <a:p>
            <a:r>
              <a:rPr lang="en-US" altLang="en-US" sz="2800">
                <a:sym typeface="Symbol" panose="05050102010706020507" pitchFamily="18" charset="2"/>
              </a:rPr>
              <a:t>Avoidance  ensure that a system will never enter an unsafe state.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5BC0D3AA-C7A0-4F3B-B87D-7CF1E2ADC79F}" type="slidenum">
              <a:rPr lang="en-US" altLang="en-US"/>
              <a:pPr/>
              <a:t>21</a:t>
            </a:fld>
            <a:endParaRPr lang="en-US" altLang="en-US"/>
          </a:p>
        </p:txBody>
      </p:sp>
      <p:sp>
        <p:nvSpPr>
          <p:cNvPr id="46082" name="Rectangle 2"/>
          <p:cNvSpPr>
            <a:spLocks noGrp="1" noChangeArrowheads="1"/>
          </p:cNvSpPr>
          <p:nvPr>
            <p:ph type="title"/>
          </p:nvPr>
        </p:nvSpPr>
        <p:spPr>
          <a:xfrm>
            <a:off x="628650" y="457200"/>
            <a:ext cx="7772400" cy="1143000"/>
          </a:xfrm>
        </p:spPr>
        <p:txBody>
          <a:bodyPr/>
          <a:lstStyle/>
          <a:p>
            <a:r>
              <a:rPr lang="en-US" altLang="en-US" sz="4000"/>
              <a:t>Deadlock Avoidance </a:t>
            </a:r>
            <a:br>
              <a:rPr lang="en-US" altLang="en-US" sz="4000"/>
            </a:br>
            <a:r>
              <a:rPr lang="en-US" altLang="en-US" sz="3200"/>
              <a:t>Safe, Unsafe , Deadlock State</a:t>
            </a:r>
            <a:r>
              <a:rPr lang="en-US" altLang="en-US" sz="4000"/>
              <a:t> </a:t>
            </a:r>
          </a:p>
        </p:txBody>
      </p:sp>
      <p:pic>
        <p:nvPicPr>
          <p:cNvPr id="46083" name="Picture 3"/>
          <p:cNvPicPr>
            <a:picLocks noChangeAspect="1" noChangeArrowheads="1"/>
          </p:cNvPicPr>
          <p:nvPr/>
        </p:nvPicPr>
        <p:blipFill>
          <a:blip r:embed="rId2">
            <a:extLst>
              <a:ext uri="{28A0092B-C50C-407E-A947-70E740481C1C}">
                <a14:useLocalDpi xmlns:a14="http://schemas.microsoft.com/office/drawing/2010/main" val="0"/>
              </a:ext>
            </a:extLst>
          </a:blip>
          <a:srcRect l="13437" t="1572" r="13683" b="2194"/>
          <a:stretch>
            <a:fillRect/>
          </a:stretch>
        </p:blipFill>
        <p:spPr bwMode="auto">
          <a:xfrm>
            <a:off x="2282825" y="2376488"/>
            <a:ext cx="4391025" cy="3687762"/>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765C582-F541-4A4D-9CC4-EBB2B9B063EA}" type="slidenum">
              <a:rPr lang="en-US" altLang="en-US"/>
              <a:pPr/>
              <a:t>22</a:t>
            </a:fld>
            <a:endParaRPr lang="en-US" altLang="en-US"/>
          </a:p>
        </p:txBody>
      </p:sp>
      <p:sp>
        <p:nvSpPr>
          <p:cNvPr id="22530" name="Rectangle 2"/>
          <p:cNvSpPr>
            <a:spLocks noGrp="1" noChangeArrowheads="1"/>
          </p:cNvSpPr>
          <p:nvPr>
            <p:ph type="title"/>
          </p:nvPr>
        </p:nvSpPr>
        <p:spPr>
          <a:xfrm>
            <a:off x="654050" y="279400"/>
            <a:ext cx="7772400" cy="1143000"/>
          </a:xfrm>
        </p:spPr>
        <p:txBody>
          <a:bodyPr/>
          <a:lstStyle/>
          <a:p>
            <a:r>
              <a:rPr lang="en-US" altLang="en-US" sz="4000"/>
              <a:t>Deadlock Avoidance </a:t>
            </a:r>
            <a:br>
              <a:rPr lang="en-US" altLang="en-US" sz="4000"/>
            </a:br>
            <a:r>
              <a:rPr lang="en-US" altLang="en-US" sz="3200"/>
              <a:t>Safe and Unsafe States (1)</a:t>
            </a:r>
          </a:p>
        </p:txBody>
      </p:sp>
      <p:sp>
        <p:nvSpPr>
          <p:cNvPr id="22531" name="Rectangle 3"/>
          <p:cNvSpPr>
            <a:spLocks noGrp="1" noChangeArrowheads="1"/>
          </p:cNvSpPr>
          <p:nvPr>
            <p:ph type="body" idx="1"/>
          </p:nvPr>
        </p:nvSpPr>
        <p:spPr>
          <a:xfrm>
            <a:off x="685800" y="4006850"/>
            <a:ext cx="7772400" cy="2051050"/>
          </a:xfrm>
        </p:spPr>
        <p:txBody>
          <a:bodyPr/>
          <a:lstStyle/>
          <a:p>
            <a:pPr>
              <a:lnSpc>
                <a:spcPct val="90000"/>
              </a:lnSpc>
              <a:buFontTx/>
              <a:buNone/>
            </a:pPr>
            <a:r>
              <a:rPr lang="en-US" altLang="en-US"/>
              <a:t>- Example: 3 processses A, B, C using one resource with total 10 instances, 7 already allocated, 3 available</a:t>
            </a:r>
          </a:p>
          <a:p>
            <a:pPr>
              <a:lnSpc>
                <a:spcPct val="90000"/>
              </a:lnSpc>
              <a:buFontTx/>
              <a:buNone/>
            </a:pPr>
            <a:r>
              <a:rPr lang="en-US" altLang="en-US"/>
              <a:t>- Demonstration that the state in (a) is safe</a:t>
            </a:r>
          </a:p>
          <a:p>
            <a:pPr algn="ctr">
              <a:lnSpc>
                <a:spcPct val="90000"/>
              </a:lnSpc>
              <a:buFontTx/>
              <a:buNone/>
            </a:pPr>
            <a:endParaRPr lang="en-US" altLang="en-US"/>
          </a:p>
        </p:txBody>
      </p:sp>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1735138"/>
            <a:ext cx="7956550" cy="178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4" name="Text Box 6"/>
          <p:cNvSpPr txBox="1">
            <a:spLocks noChangeArrowheads="1"/>
          </p:cNvSpPr>
          <p:nvPr/>
        </p:nvSpPr>
        <p:spPr bwMode="auto">
          <a:xfrm>
            <a:off x="1046163" y="3846513"/>
            <a:ext cx="7270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1600">
              <a:latin typeface="Tahoma" panose="020B0604030504040204" pitchFamily="34" charset="0"/>
            </a:endParaRPr>
          </a:p>
        </p:txBody>
      </p:sp>
      <p:sp>
        <p:nvSpPr>
          <p:cNvPr id="22535" name="Text Box 7"/>
          <p:cNvSpPr txBox="1">
            <a:spLocks noChangeArrowheads="1"/>
          </p:cNvSpPr>
          <p:nvPr/>
        </p:nvSpPr>
        <p:spPr bwMode="auto">
          <a:xfrm>
            <a:off x="985838" y="3421063"/>
            <a:ext cx="7243762"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ahoma" panose="020B0604030504040204" pitchFamily="34" charset="0"/>
              </a:rPr>
              <a:t>(a)                          (b)                         (c)                          (d)                          (e)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56B0307-A358-4004-AD96-7F8F9D3EE0F1}" type="slidenum">
              <a:rPr lang="en-US" altLang="en-US"/>
              <a:pPr/>
              <a:t>23</a:t>
            </a:fld>
            <a:endParaRPr lang="en-US" altLang="en-US"/>
          </a:p>
        </p:txBody>
      </p:sp>
      <p:sp>
        <p:nvSpPr>
          <p:cNvPr id="37890" name="Rectangle 2"/>
          <p:cNvSpPr>
            <a:spLocks noGrp="1" noChangeArrowheads="1"/>
          </p:cNvSpPr>
          <p:nvPr>
            <p:ph type="title"/>
          </p:nvPr>
        </p:nvSpPr>
        <p:spPr>
          <a:xfrm>
            <a:off x="628650" y="317500"/>
            <a:ext cx="7772400" cy="1143000"/>
          </a:xfrm>
        </p:spPr>
        <p:txBody>
          <a:bodyPr/>
          <a:lstStyle/>
          <a:p>
            <a:r>
              <a:rPr lang="en-US" altLang="en-US" sz="4000"/>
              <a:t>Deadlock Avoidance </a:t>
            </a:r>
            <a:br>
              <a:rPr lang="en-US" altLang="en-US" sz="4000"/>
            </a:br>
            <a:r>
              <a:rPr lang="en-US" altLang="en-US" sz="3200"/>
              <a:t>Safe and Unsafe States (2)</a:t>
            </a:r>
          </a:p>
        </p:txBody>
      </p:sp>
      <p:sp>
        <p:nvSpPr>
          <p:cNvPr id="37891" name="Rectangle 3"/>
          <p:cNvSpPr>
            <a:spLocks noGrp="1" noChangeArrowheads="1"/>
          </p:cNvSpPr>
          <p:nvPr>
            <p:ph type="body" idx="1"/>
          </p:nvPr>
        </p:nvSpPr>
        <p:spPr>
          <a:xfrm>
            <a:off x="685800" y="5153025"/>
            <a:ext cx="7772400" cy="942975"/>
          </a:xfrm>
        </p:spPr>
        <p:txBody>
          <a:bodyPr/>
          <a:lstStyle/>
          <a:p>
            <a:pPr>
              <a:buFontTx/>
              <a:buNone/>
            </a:pPr>
            <a:r>
              <a:rPr lang="en-US" altLang="en-US"/>
              <a:t>Demonstration that the state in b is not safe</a:t>
            </a:r>
          </a:p>
        </p:txBody>
      </p:sp>
      <p:pic>
        <p:nvPicPr>
          <p:cNvPr id="3789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50" y="2333625"/>
            <a:ext cx="8737600"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6" name="Text Box 8"/>
          <p:cNvSpPr txBox="1">
            <a:spLocks noChangeArrowheads="1"/>
          </p:cNvSpPr>
          <p:nvPr/>
        </p:nvSpPr>
        <p:spPr bwMode="auto">
          <a:xfrm>
            <a:off x="771525" y="4029075"/>
            <a:ext cx="8372475"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(a)                                (b)                                       (c)                             (d)</a:t>
            </a:r>
            <a:r>
              <a:rPr lang="en-US" altLang="en-US"/>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8A6B404-B697-4700-8612-022A3A84A00D}" type="slidenum">
              <a:rPr lang="en-US" altLang="en-US"/>
              <a:pPr/>
              <a:t>24</a:t>
            </a:fld>
            <a:endParaRPr lang="en-US" altLang="en-US"/>
          </a:p>
        </p:txBody>
      </p:sp>
      <p:sp>
        <p:nvSpPr>
          <p:cNvPr id="38914" name="Rectangle 2"/>
          <p:cNvSpPr>
            <a:spLocks noGrp="1" noChangeArrowheads="1"/>
          </p:cNvSpPr>
          <p:nvPr>
            <p:ph type="title"/>
          </p:nvPr>
        </p:nvSpPr>
        <p:spPr>
          <a:xfrm>
            <a:off x="314325" y="342900"/>
            <a:ext cx="8829675" cy="1016000"/>
          </a:xfrm>
        </p:spPr>
        <p:txBody>
          <a:bodyPr/>
          <a:lstStyle/>
          <a:p>
            <a:r>
              <a:rPr lang="en-US" altLang="en-US" sz="4000"/>
              <a:t>Deadlock Avoidance </a:t>
            </a:r>
            <a:br>
              <a:rPr lang="en-US" altLang="en-US" sz="4000"/>
            </a:br>
            <a:r>
              <a:rPr lang="en-US" altLang="en-US" sz="3200"/>
              <a:t>The Banker's Algorithm for a Single Resource (1)</a:t>
            </a:r>
          </a:p>
        </p:txBody>
      </p:sp>
      <p:sp>
        <p:nvSpPr>
          <p:cNvPr id="38915" name="Rectangle 3"/>
          <p:cNvSpPr>
            <a:spLocks noGrp="1" noChangeArrowheads="1"/>
          </p:cNvSpPr>
          <p:nvPr>
            <p:ph type="body" idx="1"/>
          </p:nvPr>
        </p:nvSpPr>
        <p:spPr>
          <a:xfrm>
            <a:off x="2057400" y="4400550"/>
            <a:ext cx="6286500" cy="1657350"/>
          </a:xfrm>
        </p:spPr>
        <p:txBody>
          <a:bodyPr/>
          <a:lstStyle/>
          <a:p>
            <a:pPr>
              <a:lnSpc>
                <a:spcPct val="80000"/>
              </a:lnSpc>
            </a:pPr>
            <a:r>
              <a:rPr lang="en-US" altLang="en-US" sz="2800"/>
              <a:t>Three resource allocation states</a:t>
            </a:r>
          </a:p>
          <a:p>
            <a:pPr lvl="1">
              <a:lnSpc>
                <a:spcPct val="80000"/>
              </a:lnSpc>
            </a:pPr>
            <a:r>
              <a:rPr lang="en-US" altLang="en-US" sz="2400"/>
              <a:t>(a) safe</a:t>
            </a:r>
          </a:p>
          <a:p>
            <a:pPr lvl="1">
              <a:lnSpc>
                <a:spcPct val="80000"/>
              </a:lnSpc>
            </a:pPr>
            <a:r>
              <a:rPr lang="en-US" altLang="en-US" sz="2400"/>
              <a:t>(b) safe</a:t>
            </a:r>
          </a:p>
          <a:p>
            <a:pPr lvl="1">
              <a:lnSpc>
                <a:spcPct val="80000"/>
              </a:lnSpc>
            </a:pPr>
            <a:r>
              <a:rPr lang="en-US" altLang="en-US" sz="2400"/>
              <a:t>(c) unsafe</a:t>
            </a:r>
          </a:p>
        </p:txBody>
      </p:sp>
      <p:pic>
        <p:nvPicPr>
          <p:cNvPr id="389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3" y="1646238"/>
            <a:ext cx="8250237" cy="242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9" name="Text Box 7"/>
          <p:cNvSpPr txBox="1">
            <a:spLocks noChangeArrowheads="1"/>
          </p:cNvSpPr>
          <p:nvPr/>
        </p:nvSpPr>
        <p:spPr bwMode="auto">
          <a:xfrm>
            <a:off x="1028700" y="3886200"/>
            <a:ext cx="78009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(a)                                                (b)                                               (c)</a:t>
            </a: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E41DCEB-FB93-4614-B99F-B7D38B594434}" type="slidenum">
              <a:rPr lang="en-US" altLang="en-US"/>
              <a:pPr/>
              <a:t>25</a:t>
            </a:fld>
            <a:endParaRPr lang="en-US" altLang="en-US"/>
          </a:p>
        </p:txBody>
      </p:sp>
      <p:sp>
        <p:nvSpPr>
          <p:cNvPr id="71682" name="Rectangle 2"/>
          <p:cNvSpPr>
            <a:spLocks noGrp="1" noChangeArrowheads="1"/>
          </p:cNvSpPr>
          <p:nvPr>
            <p:ph type="title"/>
          </p:nvPr>
        </p:nvSpPr>
        <p:spPr>
          <a:xfrm>
            <a:off x="488950" y="228600"/>
            <a:ext cx="8369300" cy="1143000"/>
          </a:xfrm>
        </p:spPr>
        <p:txBody>
          <a:bodyPr/>
          <a:lstStyle/>
          <a:p>
            <a:r>
              <a:rPr lang="en-US" altLang="en-US" sz="4000"/>
              <a:t>Deadlock Avoidance </a:t>
            </a:r>
            <a:br>
              <a:rPr lang="en-US" altLang="en-US" sz="4000"/>
            </a:br>
            <a:r>
              <a:rPr lang="en-US" altLang="en-US" sz="3200"/>
              <a:t>The Banker's Algorithm for a Single Resource (2)</a:t>
            </a:r>
          </a:p>
        </p:txBody>
      </p:sp>
      <p:sp>
        <p:nvSpPr>
          <p:cNvPr id="71683" name="Rectangle 3"/>
          <p:cNvSpPr>
            <a:spLocks noGrp="1" noChangeArrowheads="1"/>
          </p:cNvSpPr>
          <p:nvPr>
            <p:ph type="body" idx="1"/>
          </p:nvPr>
        </p:nvSpPr>
        <p:spPr/>
        <p:txBody>
          <a:bodyPr/>
          <a:lstStyle/>
          <a:p>
            <a:r>
              <a:rPr lang="en-US" altLang="en-US" sz="2400"/>
              <a:t>The banker’s algorithm considers each request as it occurs, and see if granting it leads to a safe state. </a:t>
            </a:r>
          </a:p>
          <a:p>
            <a:r>
              <a:rPr lang="en-US" altLang="en-US" sz="2400"/>
              <a:t>If it does, the request is granted; otherwise, it is postponed until later. </a:t>
            </a:r>
          </a:p>
          <a:p>
            <a:r>
              <a:rPr lang="en-US" altLang="en-US" sz="2400"/>
              <a:t>To see if a state is safe, the banker checks to see if he has enough resources to satisfy some customer. </a:t>
            </a:r>
          </a:p>
          <a:p>
            <a:r>
              <a:rPr lang="en-US" altLang="en-US" sz="2400"/>
              <a:t>If so, those loans are assumed to be repaid, and the customer now closest to the limit is checked, and so on. If all loans can eventually be repaid, the state is safe and the initial request can be granted.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20D5271-859D-4C95-8896-13FDABE58BD7}" type="slidenum">
              <a:rPr lang="en-US" altLang="en-US"/>
              <a:pPr/>
              <a:t>26</a:t>
            </a:fld>
            <a:endParaRPr lang="en-US" altLang="en-US"/>
          </a:p>
        </p:txBody>
      </p:sp>
      <p:sp>
        <p:nvSpPr>
          <p:cNvPr id="24578" name="Rectangle 2"/>
          <p:cNvSpPr>
            <a:spLocks noGrp="1" noChangeArrowheads="1"/>
          </p:cNvSpPr>
          <p:nvPr>
            <p:ph type="title"/>
          </p:nvPr>
        </p:nvSpPr>
        <p:spPr>
          <a:xfrm>
            <a:off x="377825" y="368300"/>
            <a:ext cx="8201025" cy="1016000"/>
          </a:xfrm>
        </p:spPr>
        <p:txBody>
          <a:bodyPr/>
          <a:lstStyle/>
          <a:p>
            <a:r>
              <a:rPr lang="en-US" altLang="en-US" sz="4000"/>
              <a:t>Deadlock Avoidance </a:t>
            </a:r>
            <a:br>
              <a:rPr lang="en-US" altLang="en-US" sz="4000"/>
            </a:br>
            <a:r>
              <a:rPr lang="en-US" altLang="en-US" sz="3200"/>
              <a:t>Banker's Algorithm for Multiple Resources (1)</a:t>
            </a:r>
          </a:p>
        </p:txBody>
      </p:sp>
      <p:sp>
        <p:nvSpPr>
          <p:cNvPr id="24579" name="Rectangle 3"/>
          <p:cNvSpPr>
            <a:spLocks noGrp="1" noChangeArrowheads="1"/>
          </p:cNvSpPr>
          <p:nvPr>
            <p:ph type="body" idx="1"/>
          </p:nvPr>
        </p:nvSpPr>
        <p:spPr>
          <a:xfrm>
            <a:off x="190500" y="5314950"/>
            <a:ext cx="8775700" cy="1138238"/>
          </a:xfrm>
        </p:spPr>
        <p:txBody>
          <a:bodyPr/>
          <a:lstStyle/>
          <a:p>
            <a:pPr>
              <a:buFontTx/>
              <a:buNone/>
            </a:pPr>
            <a:r>
              <a:rPr lang="en-US" altLang="en-US" sz="2000"/>
              <a:t>Example of banker's algorithm with multiple resources</a:t>
            </a:r>
          </a:p>
          <a:p>
            <a:pPr>
              <a:buFontTx/>
              <a:buNone/>
            </a:pPr>
            <a:r>
              <a:rPr lang="en-US" altLang="en-US" sz="2000"/>
              <a:t>If order is D, E, A, B, C, Vector A will be (2121), (2121), (5132), (5232), (6342)</a:t>
            </a:r>
          </a:p>
          <a:p>
            <a:pPr algn="ctr">
              <a:buFontTx/>
              <a:buNone/>
            </a:pPr>
            <a:endParaRPr lang="en-US" altLang="en-US" sz="2800"/>
          </a:p>
        </p:txBody>
      </p:sp>
      <p:pic>
        <p:nvPicPr>
          <p:cNvPr id="24583" name="Picture 7" descr="3-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763" y="1616075"/>
            <a:ext cx="6946900" cy="36401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F74DC4E-517C-4EC2-BBAF-B4A8C6157641}" type="slidenum">
              <a:rPr lang="en-US" altLang="en-US"/>
              <a:pPr/>
              <a:t>27</a:t>
            </a:fld>
            <a:endParaRPr lang="en-US" altLang="en-US"/>
          </a:p>
        </p:txBody>
      </p:sp>
      <p:sp>
        <p:nvSpPr>
          <p:cNvPr id="72706" name="Rectangle 2"/>
          <p:cNvSpPr>
            <a:spLocks noGrp="1" noChangeArrowheads="1"/>
          </p:cNvSpPr>
          <p:nvPr>
            <p:ph type="title"/>
          </p:nvPr>
        </p:nvSpPr>
        <p:spPr>
          <a:xfrm>
            <a:off x="615950" y="228600"/>
            <a:ext cx="8293100" cy="1143000"/>
          </a:xfrm>
        </p:spPr>
        <p:txBody>
          <a:bodyPr/>
          <a:lstStyle/>
          <a:p>
            <a:r>
              <a:rPr lang="en-US" altLang="en-US" sz="4000"/>
              <a:t>Deadlock Avoidance </a:t>
            </a:r>
            <a:br>
              <a:rPr lang="en-US" altLang="en-US" sz="4000"/>
            </a:br>
            <a:r>
              <a:rPr lang="en-US" altLang="en-US" sz="3200"/>
              <a:t>Banker's Algorithm for Multiple Resources (2)</a:t>
            </a:r>
          </a:p>
        </p:txBody>
      </p:sp>
      <p:sp>
        <p:nvSpPr>
          <p:cNvPr id="72707" name="Rectangle 3"/>
          <p:cNvSpPr>
            <a:spLocks noGrp="1" noChangeArrowheads="1"/>
          </p:cNvSpPr>
          <p:nvPr>
            <p:ph type="body" idx="1"/>
          </p:nvPr>
        </p:nvSpPr>
        <p:spPr/>
        <p:txBody>
          <a:bodyPr/>
          <a:lstStyle/>
          <a:p>
            <a:pPr>
              <a:lnSpc>
                <a:spcPct val="80000"/>
              </a:lnSpc>
            </a:pPr>
            <a:r>
              <a:rPr lang="en-US" altLang="en-US" sz="2400"/>
              <a:t>The algorithm for checking to see if a state is safe can be stated.</a:t>
            </a:r>
          </a:p>
          <a:p>
            <a:pPr>
              <a:lnSpc>
                <a:spcPct val="80000"/>
              </a:lnSpc>
              <a:buFontTx/>
              <a:buNone/>
            </a:pPr>
            <a:r>
              <a:rPr lang="en-US" altLang="en-US" sz="2400"/>
              <a:t>1. Look for a row, R, whose unmet resource needs are all smaller than or equal to A. If no such row exists, the system will eventually deadlock since no process can run to completion.</a:t>
            </a:r>
          </a:p>
          <a:p>
            <a:pPr>
              <a:lnSpc>
                <a:spcPct val="80000"/>
              </a:lnSpc>
              <a:buFontTx/>
              <a:buNone/>
            </a:pPr>
            <a:r>
              <a:rPr lang="en-US" altLang="en-US" sz="2400"/>
              <a:t>2. Assume the process of the row chosen requests all the resources it needs and finishes. Mark that process as terminated and add all its resources to the A vector.</a:t>
            </a:r>
          </a:p>
          <a:p>
            <a:pPr>
              <a:lnSpc>
                <a:spcPct val="80000"/>
              </a:lnSpc>
              <a:buFontTx/>
              <a:buNone/>
            </a:pPr>
            <a:r>
              <a:rPr lang="en-US" altLang="en-US" sz="2400"/>
              <a:t>3. Repeat steps 1 and 2 until either all processes are marked terminated, in which case the initial state was safe, or until a deadlock occurs, in which case it was not.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5E1003B-7E6F-4932-92EA-E9C5B03A2737}" type="slidenum">
              <a:rPr lang="en-US" altLang="en-US"/>
              <a:pPr/>
              <a:t>28</a:t>
            </a:fld>
            <a:endParaRPr lang="en-US" altLang="en-US"/>
          </a:p>
        </p:txBody>
      </p:sp>
      <p:sp>
        <p:nvSpPr>
          <p:cNvPr id="26626" name="Rectangle 2"/>
          <p:cNvSpPr>
            <a:spLocks noGrp="1" noChangeArrowheads="1"/>
          </p:cNvSpPr>
          <p:nvPr>
            <p:ph type="title"/>
          </p:nvPr>
        </p:nvSpPr>
        <p:spPr>
          <a:xfrm>
            <a:off x="679450" y="292100"/>
            <a:ext cx="7772400" cy="1143000"/>
          </a:xfrm>
        </p:spPr>
        <p:txBody>
          <a:bodyPr/>
          <a:lstStyle/>
          <a:p>
            <a:r>
              <a:rPr lang="en-US" altLang="en-US" sz="4000"/>
              <a:t>Deadlock Prevention</a:t>
            </a:r>
            <a:br>
              <a:rPr lang="en-US" altLang="en-US" sz="4000"/>
            </a:br>
            <a:r>
              <a:rPr lang="en-US" altLang="en-US" sz="2800"/>
              <a:t>Attacking the Mutual Exclusion Condition</a:t>
            </a:r>
          </a:p>
        </p:txBody>
      </p:sp>
      <p:sp>
        <p:nvSpPr>
          <p:cNvPr id="26627" name="Rectangle 3"/>
          <p:cNvSpPr>
            <a:spLocks noGrp="1" noChangeArrowheads="1"/>
          </p:cNvSpPr>
          <p:nvPr>
            <p:ph type="body" idx="1"/>
          </p:nvPr>
        </p:nvSpPr>
        <p:spPr>
          <a:xfrm>
            <a:off x="685800" y="1550988"/>
            <a:ext cx="8201025" cy="4545012"/>
          </a:xfrm>
        </p:spPr>
        <p:txBody>
          <a:bodyPr/>
          <a:lstStyle/>
          <a:p>
            <a:pPr>
              <a:lnSpc>
                <a:spcPct val="90000"/>
              </a:lnSpc>
            </a:pPr>
            <a:r>
              <a:rPr lang="en-US" altLang="en-US"/>
              <a:t>Some devices (such as printer) can be spooled</a:t>
            </a:r>
          </a:p>
          <a:p>
            <a:pPr lvl="1">
              <a:lnSpc>
                <a:spcPct val="90000"/>
              </a:lnSpc>
            </a:pPr>
            <a:r>
              <a:rPr lang="en-US" altLang="en-US"/>
              <a:t>only the printer daemon uses printer resource</a:t>
            </a:r>
          </a:p>
          <a:p>
            <a:pPr lvl="1">
              <a:lnSpc>
                <a:spcPct val="90000"/>
              </a:lnSpc>
            </a:pPr>
            <a:r>
              <a:rPr lang="en-US" altLang="en-US"/>
              <a:t>thus deadlock for printer eliminated</a:t>
            </a:r>
          </a:p>
          <a:p>
            <a:pPr>
              <a:lnSpc>
                <a:spcPct val="90000"/>
              </a:lnSpc>
            </a:pPr>
            <a:r>
              <a:rPr lang="en-US" altLang="en-US"/>
              <a:t>Not all devices can be spooled</a:t>
            </a:r>
          </a:p>
          <a:p>
            <a:pPr>
              <a:lnSpc>
                <a:spcPct val="90000"/>
              </a:lnSpc>
            </a:pPr>
            <a:r>
              <a:rPr lang="en-US" altLang="en-US"/>
              <a:t>Principle:</a:t>
            </a:r>
          </a:p>
          <a:p>
            <a:pPr lvl="1">
              <a:lnSpc>
                <a:spcPct val="90000"/>
              </a:lnSpc>
            </a:pPr>
            <a:r>
              <a:rPr lang="en-US" altLang="en-US"/>
              <a:t>avoid assigning resource when not absolutely necessary</a:t>
            </a:r>
          </a:p>
          <a:p>
            <a:pPr lvl="1">
              <a:lnSpc>
                <a:spcPct val="90000"/>
              </a:lnSpc>
            </a:pPr>
            <a:r>
              <a:rPr lang="en-US" altLang="en-US"/>
              <a:t>as few processes as possible actually claim the resource</a:t>
            </a:r>
          </a:p>
          <a:p>
            <a:pPr>
              <a:lnSpc>
                <a:spcPct val="90000"/>
              </a:lnSpc>
            </a:pP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F683F5F-9972-4D93-812A-0F132CBB34CC}" type="slidenum">
              <a:rPr lang="en-US" altLang="en-US"/>
              <a:pPr/>
              <a:t>29</a:t>
            </a:fld>
            <a:endParaRPr lang="en-US" altLang="en-US"/>
          </a:p>
        </p:txBody>
      </p:sp>
      <p:sp>
        <p:nvSpPr>
          <p:cNvPr id="10242" name="Rectangle 2"/>
          <p:cNvSpPr>
            <a:spLocks noGrp="1" noChangeArrowheads="1"/>
          </p:cNvSpPr>
          <p:nvPr>
            <p:ph type="title"/>
          </p:nvPr>
        </p:nvSpPr>
        <p:spPr>
          <a:xfrm>
            <a:off x="641350" y="381000"/>
            <a:ext cx="7772400" cy="1143000"/>
          </a:xfrm>
        </p:spPr>
        <p:txBody>
          <a:bodyPr/>
          <a:lstStyle/>
          <a:p>
            <a:r>
              <a:rPr lang="en-US" altLang="en-US" sz="4000"/>
              <a:t>Four Conditions for Deadlock</a:t>
            </a:r>
          </a:p>
        </p:txBody>
      </p:sp>
      <p:sp>
        <p:nvSpPr>
          <p:cNvPr id="10243" name="Rectangle 3"/>
          <p:cNvSpPr>
            <a:spLocks noGrp="1" noChangeArrowheads="1"/>
          </p:cNvSpPr>
          <p:nvPr>
            <p:ph type="body" idx="1"/>
          </p:nvPr>
        </p:nvSpPr>
        <p:spPr>
          <a:xfrm>
            <a:off x="776288" y="1587500"/>
            <a:ext cx="7993062" cy="4546600"/>
          </a:xfrm>
        </p:spPr>
        <p:txBody>
          <a:bodyPr/>
          <a:lstStyle/>
          <a:p>
            <a:pPr marL="0" indent="0">
              <a:lnSpc>
                <a:spcPct val="90000"/>
              </a:lnSpc>
              <a:buSzPct val="50000"/>
              <a:buNone/>
            </a:pPr>
            <a:r>
              <a:rPr lang="en-US" altLang="en-US" sz="2800"/>
              <a:t>Mutual exclusion condition</a:t>
            </a:r>
          </a:p>
          <a:p>
            <a:pPr marL="990600" lvl="1" indent="-533400">
              <a:lnSpc>
                <a:spcPct val="90000"/>
              </a:lnSpc>
              <a:buClr>
                <a:srgbClr val="0000FF"/>
              </a:buClr>
              <a:buFontTx/>
              <a:buChar char="•"/>
            </a:pPr>
            <a:r>
              <a:rPr lang="en-US" altLang="en-US" sz="2400"/>
              <a:t>each resource assigned to 1 process or is available</a:t>
            </a:r>
          </a:p>
          <a:p>
            <a:pPr marL="0" indent="0">
              <a:lnSpc>
                <a:spcPct val="90000"/>
              </a:lnSpc>
              <a:buSzPct val="50000"/>
              <a:buNone/>
            </a:pPr>
            <a:r>
              <a:rPr lang="en-US" altLang="en-US" sz="2800"/>
              <a:t>Hold and wait condition</a:t>
            </a:r>
          </a:p>
          <a:p>
            <a:pPr marL="990600" lvl="1" indent="-533400">
              <a:lnSpc>
                <a:spcPct val="90000"/>
              </a:lnSpc>
              <a:buClr>
                <a:schemeClr val="tx1"/>
              </a:buClr>
              <a:buFontTx/>
              <a:buChar char="•"/>
            </a:pPr>
            <a:r>
              <a:rPr lang="en-US" altLang="en-US" sz="2400"/>
              <a:t>process holding resources can request additional</a:t>
            </a:r>
          </a:p>
          <a:p>
            <a:pPr marL="0" indent="0">
              <a:lnSpc>
                <a:spcPct val="90000"/>
              </a:lnSpc>
              <a:buSzPct val="50000"/>
              <a:buNone/>
            </a:pPr>
            <a:r>
              <a:rPr lang="en-US" altLang="en-US" sz="2800"/>
              <a:t>No preemption condition</a:t>
            </a:r>
          </a:p>
          <a:p>
            <a:pPr marL="990600" lvl="1" indent="-533400">
              <a:lnSpc>
                <a:spcPct val="90000"/>
              </a:lnSpc>
              <a:buClr>
                <a:schemeClr val="tx1"/>
              </a:buClr>
              <a:buFontTx/>
              <a:buChar char="•"/>
            </a:pPr>
            <a:r>
              <a:rPr lang="en-US" altLang="en-US" sz="2400"/>
              <a:t>previously granted resources cannot forcibly taken away</a:t>
            </a:r>
          </a:p>
          <a:p>
            <a:pPr marL="0" indent="0">
              <a:lnSpc>
                <a:spcPct val="90000"/>
              </a:lnSpc>
              <a:buSzPct val="50000"/>
              <a:buNone/>
            </a:pPr>
            <a:r>
              <a:rPr lang="en-US" altLang="en-US" sz="2800"/>
              <a:t>Circular wait condition</a:t>
            </a:r>
          </a:p>
          <a:p>
            <a:pPr marL="990600" lvl="1" indent="-533400">
              <a:lnSpc>
                <a:spcPct val="90000"/>
              </a:lnSpc>
              <a:buClr>
                <a:schemeClr val="tx1"/>
              </a:buClr>
              <a:buFontTx/>
              <a:buChar char="•"/>
            </a:pPr>
            <a:r>
              <a:rPr lang="en-US" altLang="en-US" sz="2400"/>
              <a:t>must be a circular chain of 2 or more processes</a:t>
            </a:r>
          </a:p>
          <a:p>
            <a:pPr marL="990600" lvl="1" indent="-533400">
              <a:lnSpc>
                <a:spcPct val="90000"/>
              </a:lnSpc>
              <a:buClr>
                <a:schemeClr val="tx1"/>
              </a:buClr>
              <a:buFontTx/>
              <a:buChar char="•"/>
            </a:pPr>
            <a:r>
              <a:rPr lang="en-US" altLang="en-US" sz="2400"/>
              <a:t>each is waiting for resource held by next member of the chain</a:t>
            </a:r>
          </a:p>
        </p:txBody>
      </p:sp>
    </p:spTree>
    <p:extLst>
      <p:ext uri="{BB962C8B-B14F-4D97-AF65-F5344CB8AC3E}">
        <p14:creationId xmlns:p14="http://schemas.microsoft.com/office/powerpoint/2010/main" val="3235570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28A4C3A-4C2F-4D44-9D48-7B7A448126C6}" type="slidenum">
              <a:rPr lang="en-US" altLang="en-US"/>
              <a:pPr/>
              <a:t>3</a:t>
            </a:fld>
            <a:endParaRPr lang="en-US" altLang="en-US"/>
          </a:p>
        </p:txBody>
      </p:sp>
      <p:sp>
        <p:nvSpPr>
          <p:cNvPr id="5122" name="Rectangle 2"/>
          <p:cNvSpPr>
            <a:spLocks noGrp="1" noChangeArrowheads="1"/>
          </p:cNvSpPr>
          <p:nvPr>
            <p:ph type="title"/>
          </p:nvPr>
        </p:nvSpPr>
        <p:spPr>
          <a:xfrm>
            <a:off x="679450" y="254000"/>
            <a:ext cx="7772400" cy="1143000"/>
          </a:xfrm>
        </p:spPr>
        <p:txBody>
          <a:bodyPr/>
          <a:lstStyle/>
          <a:p>
            <a:r>
              <a:rPr lang="en-US" altLang="en-US" sz="4000"/>
              <a:t>Resources(1)</a:t>
            </a:r>
          </a:p>
        </p:txBody>
      </p:sp>
      <p:sp>
        <p:nvSpPr>
          <p:cNvPr id="5123" name="Rectangle 3"/>
          <p:cNvSpPr>
            <a:spLocks noGrp="1" noChangeArrowheads="1"/>
          </p:cNvSpPr>
          <p:nvPr>
            <p:ph type="body" idx="1"/>
          </p:nvPr>
        </p:nvSpPr>
        <p:spPr>
          <a:xfrm>
            <a:off x="1090613" y="1600200"/>
            <a:ext cx="7748587" cy="5006975"/>
          </a:xfrm>
        </p:spPr>
        <p:txBody>
          <a:bodyPr/>
          <a:lstStyle/>
          <a:p>
            <a:r>
              <a:rPr lang="en-US" altLang="en-US" sz="2800"/>
              <a:t>Examples of computer resources</a:t>
            </a:r>
          </a:p>
          <a:p>
            <a:pPr lvl="1"/>
            <a:r>
              <a:rPr lang="en-US" altLang="en-US" sz="2400"/>
              <a:t>printers</a:t>
            </a:r>
          </a:p>
          <a:p>
            <a:pPr lvl="1"/>
            <a:r>
              <a:rPr lang="en-US" altLang="en-US" sz="2400"/>
              <a:t>tape drives</a:t>
            </a:r>
          </a:p>
          <a:p>
            <a:pPr lvl="1"/>
            <a:r>
              <a:rPr lang="en-US" altLang="en-US" sz="2400"/>
              <a:t>tables</a:t>
            </a:r>
          </a:p>
          <a:p>
            <a:r>
              <a:rPr lang="en-US" altLang="en-US" sz="2800"/>
              <a:t>Processes need access to resources in reasonable order</a:t>
            </a:r>
          </a:p>
          <a:p>
            <a:r>
              <a:rPr lang="en-US" altLang="en-US" sz="2800"/>
              <a:t>Suppose a process holds resource X and requests resourceY</a:t>
            </a:r>
          </a:p>
          <a:p>
            <a:pPr lvl="1"/>
            <a:r>
              <a:rPr lang="en-US" altLang="en-US" sz="2400"/>
              <a:t>at same time another process holds Y and requests X</a:t>
            </a:r>
          </a:p>
          <a:p>
            <a:pPr lvl="1"/>
            <a:r>
              <a:rPr lang="en-US" altLang="en-US" sz="2400"/>
              <a:t>both are blocked and remain so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3501DC2-B7D9-42CE-91AB-FD3406597507}" type="slidenum">
              <a:rPr lang="en-US" altLang="en-US"/>
              <a:pPr/>
              <a:t>30</a:t>
            </a:fld>
            <a:endParaRPr lang="en-US" altLang="en-US"/>
          </a:p>
        </p:txBody>
      </p:sp>
      <p:sp>
        <p:nvSpPr>
          <p:cNvPr id="27650" name="Rectangle 2"/>
          <p:cNvSpPr>
            <a:spLocks noGrp="1" noChangeArrowheads="1"/>
          </p:cNvSpPr>
          <p:nvPr>
            <p:ph type="title"/>
          </p:nvPr>
        </p:nvSpPr>
        <p:spPr>
          <a:xfrm>
            <a:off x="615950" y="317500"/>
            <a:ext cx="7772400" cy="939800"/>
          </a:xfrm>
        </p:spPr>
        <p:txBody>
          <a:bodyPr/>
          <a:lstStyle/>
          <a:p>
            <a:r>
              <a:rPr lang="en-US" altLang="en-US" sz="4000"/>
              <a:t>Deadlock Prevention</a:t>
            </a:r>
            <a:br>
              <a:rPr lang="en-US" altLang="en-US" sz="4000"/>
            </a:br>
            <a:r>
              <a:rPr lang="en-US" altLang="en-US" sz="3200"/>
              <a:t>Attacking the Hold and Wait Condition</a:t>
            </a:r>
          </a:p>
        </p:txBody>
      </p:sp>
      <p:sp>
        <p:nvSpPr>
          <p:cNvPr id="27651" name="Rectangle 3"/>
          <p:cNvSpPr>
            <a:spLocks noGrp="1" noChangeArrowheads="1"/>
          </p:cNvSpPr>
          <p:nvPr>
            <p:ph type="body" idx="1"/>
          </p:nvPr>
        </p:nvSpPr>
        <p:spPr>
          <a:xfrm>
            <a:off x="647700" y="1549400"/>
            <a:ext cx="8077200" cy="4554538"/>
          </a:xfrm>
        </p:spPr>
        <p:txBody>
          <a:bodyPr/>
          <a:lstStyle/>
          <a:p>
            <a:pPr>
              <a:lnSpc>
                <a:spcPct val="90000"/>
              </a:lnSpc>
            </a:pPr>
            <a:r>
              <a:rPr lang="en-US" altLang="en-US" sz="2800"/>
              <a:t>Require processes to request resources before starting</a:t>
            </a:r>
          </a:p>
          <a:p>
            <a:pPr lvl="1">
              <a:lnSpc>
                <a:spcPct val="90000"/>
              </a:lnSpc>
            </a:pPr>
            <a:r>
              <a:rPr lang="en-US" altLang="en-US" sz="2400"/>
              <a:t>a process never has to wait for what it needs</a:t>
            </a:r>
            <a:endParaRPr lang="en-US" altLang="en-US" sz="2000"/>
          </a:p>
          <a:p>
            <a:pPr>
              <a:lnSpc>
                <a:spcPct val="90000"/>
              </a:lnSpc>
            </a:pPr>
            <a:r>
              <a:rPr lang="en-US" altLang="en-US" sz="2800"/>
              <a:t>Problems</a:t>
            </a:r>
          </a:p>
          <a:p>
            <a:pPr lvl="1">
              <a:lnSpc>
                <a:spcPct val="90000"/>
              </a:lnSpc>
            </a:pPr>
            <a:r>
              <a:rPr lang="en-US" altLang="en-US" sz="2400"/>
              <a:t>may not know required resources at start of run</a:t>
            </a:r>
          </a:p>
          <a:p>
            <a:pPr lvl="1">
              <a:lnSpc>
                <a:spcPct val="90000"/>
              </a:lnSpc>
            </a:pPr>
            <a:r>
              <a:rPr lang="en-US" altLang="en-US" sz="2400"/>
              <a:t>also ties up resources other processes could be using</a:t>
            </a:r>
          </a:p>
          <a:p>
            <a:pPr>
              <a:lnSpc>
                <a:spcPct val="90000"/>
              </a:lnSpc>
            </a:pPr>
            <a:r>
              <a:rPr lang="en-US" altLang="en-US" sz="2800"/>
              <a:t>Variation: </a:t>
            </a:r>
          </a:p>
          <a:p>
            <a:pPr lvl="1">
              <a:lnSpc>
                <a:spcPct val="90000"/>
              </a:lnSpc>
            </a:pPr>
            <a:r>
              <a:rPr lang="en-US" altLang="en-US" sz="2400"/>
              <a:t>process must give up all resources</a:t>
            </a:r>
          </a:p>
          <a:p>
            <a:pPr lvl="1">
              <a:lnSpc>
                <a:spcPct val="90000"/>
              </a:lnSpc>
            </a:pPr>
            <a:r>
              <a:rPr lang="en-US" altLang="en-US" sz="2400"/>
              <a:t>then request all immediately needed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9FBD4C2-7372-4A7D-B44F-F11EDB481764}" type="slidenum">
              <a:rPr lang="en-US" altLang="en-US"/>
              <a:pPr/>
              <a:t>31</a:t>
            </a:fld>
            <a:endParaRPr lang="en-US" altLang="en-US"/>
          </a:p>
        </p:txBody>
      </p:sp>
      <p:sp>
        <p:nvSpPr>
          <p:cNvPr id="28674" name="Rectangle 2"/>
          <p:cNvSpPr>
            <a:spLocks noGrp="1" noChangeArrowheads="1"/>
          </p:cNvSpPr>
          <p:nvPr>
            <p:ph type="title"/>
          </p:nvPr>
        </p:nvSpPr>
        <p:spPr>
          <a:xfrm>
            <a:off x="615950" y="355600"/>
            <a:ext cx="7772400" cy="1104900"/>
          </a:xfrm>
        </p:spPr>
        <p:txBody>
          <a:bodyPr/>
          <a:lstStyle/>
          <a:p>
            <a:r>
              <a:rPr lang="en-US" altLang="en-US" sz="4000"/>
              <a:t>Deadlock Prevention</a:t>
            </a:r>
            <a:br>
              <a:rPr lang="en-US" altLang="en-US" sz="4000"/>
            </a:br>
            <a:r>
              <a:rPr lang="en-US" altLang="en-US" sz="3200"/>
              <a:t>Attacking the No Preemption Condition</a:t>
            </a:r>
          </a:p>
        </p:txBody>
      </p:sp>
      <p:sp>
        <p:nvSpPr>
          <p:cNvPr id="28675" name="Rectangle 3"/>
          <p:cNvSpPr>
            <a:spLocks noGrp="1" noChangeArrowheads="1"/>
          </p:cNvSpPr>
          <p:nvPr>
            <p:ph type="body" idx="1"/>
          </p:nvPr>
        </p:nvSpPr>
        <p:spPr>
          <a:xfrm>
            <a:off x="601663" y="1911350"/>
            <a:ext cx="8102600" cy="3708400"/>
          </a:xfrm>
        </p:spPr>
        <p:txBody>
          <a:bodyPr/>
          <a:lstStyle/>
          <a:p>
            <a:r>
              <a:rPr lang="en-US" altLang="en-US"/>
              <a:t>This is not a viable option</a:t>
            </a:r>
          </a:p>
          <a:p>
            <a:r>
              <a:rPr lang="en-US" altLang="en-US"/>
              <a:t>Consider a process given the printer</a:t>
            </a:r>
          </a:p>
          <a:p>
            <a:pPr lvl="1"/>
            <a:r>
              <a:rPr lang="en-US" altLang="en-US"/>
              <a:t>halfway through its job</a:t>
            </a:r>
          </a:p>
          <a:p>
            <a:pPr lvl="1"/>
            <a:r>
              <a:rPr lang="en-US" altLang="en-US"/>
              <a:t>now forcibly take away printer</a:t>
            </a:r>
          </a:p>
          <a:p>
            <a:pPr lvl="1"/>
            <a:r>
              <a:rPr lang="en-US" altLang="en-US"/>
              <a:t>!!??</a:t>
            </a:r>
          </a:p>
        </p:txBody>
      </p:sp>
      <p:pic>
        <p:nvPicPr>
          <p:cNvPr id="286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4288" y="4159250"/>
            <a:ext cx="3268662" cy="206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7" name="Text Box 5"/>
          <p:cNvSpPr txBox="1">
            <a:spLocks noChangeArrowheads="1"/>
          </p:cNvSpPr>
          <p:nvPr/>
        </p:nvSpPr>
        <p:spPr bwMode="auto">
          <a:xfrm>
            <a:off x="1552575" y="5210175"/>
            <a:ext cx="1431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8676"/>
                                        </p:tgtEl>
                                        <p:attrNameLst>
                                          <p:attrName>style.visibility</p:attrName>
                                        </p:attrNameLst>
                                      </p:cBhvr>
                                      <p:to>
                                        <p:strVal val="visible"/>
                                      </p:to>
                                    </p:set>
                                  </p:childTnLst>
                                  <p:subTnLst>
                                    <p:set>
                                      <p:cBhvr override="childStyle">
                                        <p:cTn dur="1" fill="hold" display="0" masterRel="nextClick" afterEffect="1"/>
                                        <p:tgtEl>
                                          <p:spTgt spid="2867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7"/>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20E8C60-ADA1-4E71-837C-F1CD3B11F1F8}" type="slidenum">
              <a:rPr lang="en-US" altLang="en-US"/>
              <a:pPr/>
              <a:t>32</a:t>
            </a:fld>
            <a:endParaRPr lang="en-US" altLang="en-US"/>
          </a:p>
        </p:txBody>
      </p:sp>
      <p:sp>
        <p:nvSpPr>
          <p:cNvPr id="29698" name="Rectangle 2"/>
          <p:cNvSpPr>
            <a:spLocks noGrp="1" noChangeArrowheads="1"/>
          </p:cNvSpPr>
          <p:nvPr>
            <p:ph type="title"/>
          </p:nvPr>
        </p:nvSpPr>
        <p:spPr>
          <a:xfrm>
            <a:off x="368300" y="317500"/>
            <a:ext cx="8775700" cy="1143000"/>
          </a:xfrm>
        </p:spPr>
        <p:txBody>
          <a:bodyPr/>
          <a:lstStyle/>
          <a:p>
            <a:r>
              <a:rPr lang="en-US" altLang="en-US" sz="4000"/>
              <a:t>Deadlock Prevention</a:t>
            </a:r>
            <a:br>
              <a:rPr lang="en-US" altLang="en-US" sz="4000"/>
            </a:br>
            <a:r>
              <a:rPr lang="en-US" altLang="en-US" sz="3200"/>
              <a:t>Attacking the Circular Wait Condition (1)</a:t>
            </a:r>
          </a:p>
        </p:txBody>
      </p:sp>
      <p:sp>
        <p:nvSpPr>
          <p:cNvPr id="29699" name="AutoShape 3"/>
          <p:cNvSpPr>
            <a:spLocks noGrp="1" noChangeAspect="1" noChangeArrowheads="1"/>
          </p:cNvSpPr>
          <p:nvPr>
            <p:ph type="body" idx="1"/>
          </p:nvPr>
        </p:nvSpPr>
        <p:spPr>
          <a:xfrm>
            <a:off x="2028825" y="4581525"/>
            <a:ext cx="6143625" cy="1057275"/>
          </a:xfrm>
        </p:spPr>
        <p:txBody>
          <a:bodyPr/>
          <a:lstStyle/>
          <a:p>
            <a:r>
              <a:rPr lang="en-US" altLang="en-US"/>
              <a:t>Normally ordered resources</a:t>
            </a:r>
          </a:p>
          <a:p>
            <a:r>
              <a:rPr lang="en-US" altLang="en-US"/>
              <a:t>A resource graph</a:t>
            </a:r>
            <a:endParaRPr lang="en-US" altLang="en-US" sz="2800"/>
          </a:p>
        </p:txBody>
      </p:sp>
      <p:pic>
        <p:nvPicPr>
          <p:cNvPr id="297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509713"/>
            <a:ext cx="750570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2" name="Text Box 6"/>
          <p:cNvSpPr txBox="1">
            <a:spLocks noChangeArrowheads="1"/>
          </p:cNvSpPr>
          <p:nvPr/>
        </p:nvSpPr>
        <p:spPr bwMode="auto">
          <a:xfrm>
            <a:off x="1685925" y="3886200"/>
            <a:ext cx="71437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(a)                                                                      (b)</a:t>
            </a:r>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E091FCB-50B5-4F83-A86F-12CAC2F61A7B}" type="slidenum">
              <a:rPr lang="en-US" altLang="en-US"/>
              <a:pPr/>
              <a:t>33</a:t>
            </a:fld>
            <a:endParaRPr lang="en-US" altLang="en-US"/>
          </a:p>
        </p:txBody>
      </p:sp>
      <p:sp>
        <p:nvSpPr>
          <p:cNvPr id="39938" name="Rectangle 2"/>
          <p:cNvSpPr>
            <a:spLocks noGrp="1" noChangeArrowheads="1"/>
          </p:cNvSpPr>
          <p:nvPr>
            <p:ph type="title"/>
          </p:nvPr>
        </p:nvSpPr>
        <p:spPr>
          <a:xfrm>
            <a:off x="279400" y="622300"/>
            <a:ext cx="8712200" cy="914400"/>
          </a:xfrm>
        </p:spPr>
        <p:txBody>
          <a:bodyPr/>
          <a:lstStyle/>
          <a:p>
            <a:r>
              <a:rPr lang="en-US" altLang="en-US" sz="4000"/>
              <a:t>Deadlock Prevention</a:t>
            </a:r>
            <a:endParaRPr lang="en-US" altLang="en-US" sz="3200"/>
          </a:p>
        </p:txBody>
      </p:sp>
      <p:sp>
        <p:nvSpPr>
          <p:cNvPr id="39939" name="Rectangle 3"/>
          <p:cNvSpPr>
            <a:spLocks noGrp="1" noChangeArrowheads="1"/>
          </p:cNvSpPr>
          <p:nvPr>
            <p:ph type="body" idx="1"/>
          </p:nvPr>
        </p:nvSpPr>
        <p:spPr>
          <a:xfrm>
            <a:off x="57150" y="5153025"/>
            <a:ext cx="9086850" cy="457200"/>
          </a:xfrm>
        </p:spPr>
        <p:txBody>
          <a:bodyPr/>
          <a:lstStyle/>
          <a:p>
            <a:pPr algn="ctr">
              <a:lnSpc>
                <a:spcPct val="90000"/>
              </a:lnSpc>
              <a:buFontTx/>
              <a:buNone/>
            </a:pPr>
            <a:r>
              <a:rPr lang="en-US" altLang="en-US"/>
              <a:t>Summary of approaches to deadlock prevention</a:t>
            </a:r>
            <a:endParaRPr lang="en-US" altLang="en-US" sz="2800"/>
          </a:p>
        </p:txBody>
      </p:sp>
      <p:pic>
        <p:nvPicPr>
          <p:cNvPr id="39968"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982788"/>
            <a:ext cx="710882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67DE6CB-E2F1-4634-BE1D-7C55C131441D}" type="slidenum">
              <a:rPr lang="en-US" altLang="en-US"/>
              <a:pPr/>
              <a:t>34</a:t>
            </a:fld>
            <a:endParaRPr lang="en-US" altLang="en-US"/>
          </a:p>
        </p:txBody>
      </p:sp>
      <p:sp>
        <p:nvSpPr>
          <p:cNvPr id="30722" name="Rectangle 2"/>
          <p:cNvSpPr>
            <a:spLocks noGrp="1" noChangeArrowheads="1"/>
          </p:cNvSpPr>
          <p:nvPr>
            <p:ph type="title"/>
          </p:nvPr>
        </p:nvSpPr>
        <p:spPr>
          <a:xfrm>
            <a:off x="615950" y="266700"/>
            <a:ext cx="7772400" cy="1143000"/>
          </a:xfrm>
        </p:spPr>
        <p:txBody>
          <a:bodyPr/>
          <a:lstStyle/>
          <a:p>
            <a:r>
              <a:rPr lang="en-US" altLang="en-US" sz="4000"/>
              <a:t>Other Issues</a:t>
            </a:r>
            <a:br>
              <a:rPr lang="en-US" altLang="en-US" sz="4000"/>
            </a:br>
            <a:r>
              <a:rPr lang="en-US" altLang="en-US" sz="3200"/>
              <a:t>Two-Phase Locking</a:t>
            </a:r>
          </a:p>
        </p:txBody>
      </p:sp>
      <p:sp>
        <p:nvSpPr>
          <p:cNvPr id="30723" name="Rectangle 3"/>
          <p:cNvSpPr>
            <a:spLocks noGrp="1" noChangeArrowheads="1"/>
          </p:cNvSpPr>
          <p:nvPr>
            <p:ph type="body" idx="1"/>
          </p:nvPr>
        </p:nvSpPr>
        <p:spPr>
          <a:xfrm>
            <a:off x="685800" y="1524000"/>
            <a:ext cx="7772400" cy="4572000"/>
          </a:xfrm>
        </p:spPr>
        <p:txBody>
          <a:bodyPr/>
          <a:lstStyle/>
          <a:p>
            <a:pPr>
              <a:lnSpc>
                <a:spcPct val="90000"/>
              </a:lnSpc>
            </a:pPr>
            <a:r>
              <a:rPr lang="en-US" altLang="en-US" sz="2800"/>
              <a:t>Phase One</a:t>
            </a:r>
          </a:p>
          <a:p>
            <a:pPr lvl="1">
              <a:lnSpc>
                <a:spcPct val="90000"/>
              </a:lnSpc>
            </a:pPr>
            <a:r>
              <a:rPr lang="en-US" altLang="en-US" sz="2400"/>
              <a:t>process tries to lock all records it needs, one at a time</a:t>
            </a:r>
          </a:p>
          <a:p>
            <a:pPr lvl="1">
              <a:lnSpc>
                <a:spcPct val="90000"/>
              </a:lnSpc>
            </a:pPr>
            <a:r>
              <a:rPr lang="en-US" altLang="en-US" sz="2400"/>
              <a:t>if needed record found locked, start over</a:t>
            </a:r>
          </a:p>
          <a:p>
            <a:pPr lvl="1">
              <a:lnSpc>
                <a:spcPct val="90000"/>
              </a:lnSpc>
            </a:pPr>
            <a:r>
              <a:rPr lang="en-US" altLang="en-US" sz="2400"/>
              <a:t>(no real work done in phase one)</a:t>
            </a:r>
          </a:p>
          <a:p>
            <a:pPr>
              <a:lnSpc>
                <a:spcPct val="90000"/>
              </a:lnSpc>
            </a:pPr>
            <a:r>
              <a:rPr lang="en-US" altLang="en-US" sz="2800"/>
              <a:t>If phase one succeeds, it starts second phase, </a:t>
            </a:r>
          </a:p>
          <a:p>
            <a:pPr lvl="1">
              <a:lnSpc>
                <a:spcPct val="90000"/>
              </a:lnSpc>
            </a:pPr>
            <a:r>
              <a:rPr lang="en-US" altLang="en-US" sz="2400"/>
              <a:t>performing updates</a:t>
            </a:r>
          </a:p>
          <a:p>
            <a:pPr lvl="1">
              <a:lnSpc>
                <a:spcPct val="90000"/>
              </a:lnSpc>
            </a:pPr>
            <a:r>
              <a:rPr lang="en-US" altLang="en-US" sz="2400"/>
              <a:t>releasing locks </a:t>
            </a:r>
          </a:p>
          <a:p>
            <a:pPr>
              <a:lnSpc>
                <a:spcPct val="90000"/>
              </a:lnSpc>
            </a:pPr>
            <a:r>
              <a:rPr lang="en-US" altLang="en-US" sz="2800"/>
              <a:t>Note similarity to requesting all resources at once</a:t>
            </a:r>
          </a:p>
          <a:p>
            <a:pPr>
              <a:lnSpc>
                <a:spcPct val="90000"/>
              </a:lnSpc>
            </a:pPr>
            <a:r>
              <a:rPr lang="en-US" altLang="en-US" sz="2800"/>
              <a:t>Algorithm works where programmer can arrange</a:t>
            </a:r>
          </a:p>
          <a:p>
            <a:pPr lvl="1">
              <a:lnSpc>
                <a:spcPct val="90000"/>
              </a:lnSpc>
            </a:pPr>
            <a:r>
              <a:rPr lang="en-US" altLang="en-US" sz="2400"/>
              <a:t> program can be stopped, restarted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B590AAB-0D51-4610-8C49-F2269ECEB9AE}" type="slidenum">
              <a:rPr lang="en-US" altLang="en-US"/>
              <a:pPr/>
              <a:t>35</a:t>
            </a:fld>
            <a:endParaRPr lang="en-US" altLang="en-US"/>
          </a:p>
        </p:txBody>
      </p:sp>
      <p:sp>
        <p:nvSpPr>
          <p:cNvPr id="31746" name="Rectangle 2"/>
          <p:cNvSpPr>
            <a:spLocks noGrp="1" noChangeArrowheads="1"/>
          </p:cNvSpPr>
          <p:nvPr>
            <p:ph type="title"/>
          </p:nvPr>
        </p:nvSpPr>
        <p:spPr>
          <a:xfrm>
            <a:off x="628650" y="279400"/>
            <a:ext cx="7772400" cy="1143000"/>
          </a:xfrm>
        </p:spPr>
        <p:txBody>
          <a:bodyPr/>
          <a:lstStyle/>
          <a:p>
            <a:r>
              <a:rPr lang="en-US" altLang="en-US" sz="4000"/>
              <a:t>Nonresource Deadlocks</a:t>
            </a:r>
          </a:p>
        </p:txBody>
      </p:sp>
      <p:sp>
        <p:nvSpPr>
          <p:cNvPr id="31747" name="Rectangle 3"/>
          <p:cNvSpPr>
            <a:spLocks noGrp="1" noChangeArrowheads="1"/>
          </p:cNvSpPr>
          <p:nvPr>
            <p:ph type="body" idx="1"/>
          </p:nvPr>
        </p:nvSpPr>
        <p:spPr>
          <a:xfrm>
            <a:off x="685800" y="1581150"/>
            <a:ext cx="7772400" cy="4514850"/>
          </a:xfrm>
        </p:spPr>
        <p:txBody>
          <a:bodyPr/>
          <a:lstStyle/>
          <a:p>
            <a:r>
              <a:rPr lang="en-US" altLang="en-US"/>
              <a:t>Possible for two processes to deadlock</a:t>
            </a:r>
          </a:p>
          <a:p>
            <a:pPr lvl="1"/>
            <a:r>
              <a:rPr lang="en-US" altLang="en-US"/>
              <a:t>each is waiting for the other to do some task</a:t>
            </a:r>
          </a:p>
          <a:p>
            <a:r>
              <a:rPr lang="en-US" altLang="en-US"/>
              <a:t>Can happen with semaphores</a:t>
            </a:r>
          </a:p>
          <a:p>
            <a:pPr lvl="1"/>
            <a:r>
              <a:rPr lang="en-US" altLang="en-US"/>
              <a:t>each process required to do a </a:t>
            </a:r>
            <a:r>
              <a:rPr lang="en-US" altLang="en-US" i="1"/>
              <a:t>down()</a:t>
            </a:r>
            <a:r>
              <a:rPr lang="en-US" altLang="en-US"/>
              <a:t> on two semaphores (</a:t>
            </a:r>
            <a:r>
              <a:rPr lang="en-US" altLang="en-US" i="1"/>
              <a:t>mutex</a:t>
            </a:r>
            <a:r>
              <a:rPr lang="en-US" altLang="en-US"/>
              <a:t> and another)</a:t>
            </a:r>
          </a:p>
          <a:p>
            <a:pPr lvl="1"/>
            <a:r>
              <a:rPr lang="en-US" altLang="en-US"/>
              <a:t>if done in wrong order, deadlock results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842891A-31D9-4936-9E92-AF5181781DCB}" type="slidenum">
              <a:rPr lang="en-US" altLang="en-US"/>
              <a:pPr/>
              <a:t>36</a:t>
            </a:fld>
            <a:endParaRPr lang="en-US" altLang="en-US"/>
          </a:p>
        </p:txBody>
      </p:sp>
      <p:sp>
        <p:nvSpPr>
          <p:cNvPr id="32770" name="Rectangle 2"/>
          <p:cNvSpPr>
            <a:spLocks noGrp="1" noChangeArrowheads="1"/>
          </p:cNvSpPr>
          <p:nvPr>
            <p:ph type="title"/>
          </p:nvPr>
        </p:nvSpPr>
        <p:spPr>
          <a:xfrm>
            <a:off x="628650" y="508000"/>
            <a:ext cx="7772400" cy="1143000"/>
          </a:xfrm>
        </p:spPr>
        <p:txBody>
          <a:bodyPr/>
          <a:lstStyle/>
          <a:p>
            <a:r>
              <a:rPr lang="en-US" altLang="en-US" sz="4000"/>
              <a:t>Starvation</a:t>
            </a:r>
          </a:p>
        </p:txBody>
      </p:sp>
      <p:sp>
        <p:nvSpPr>
          <p:cNvPr id="32771" name="Rectangle 3"/>
          <p:cNvSpPr>
            <a:spLocks noGrp="1" noChangeArrowheads="1"/>
          </p:cNvSpPr>
          <p:nvPr>
            <p:ph type="body" idx="1"/>
          </p:nvPr>
        </p:nvSpPr>
        <p:spPr>
          <a:xfrm>
            <a:off x="279400" y="1882775"/>
            <a:ext cx="8585200" cy="3794125"/>
          </a:xfrm>
        </p:spPr>
        <p:txBody>
          <a:bodyPr/>
          <a:lstStyle/>
          <a:p>
            <a:pPr>
              <a:lnSpc>
                <a:spcPct val="80000"/>
              </a:lnSpc>
            </a:pPr>
            <a:r>
              <a:rPr lang="en-US" altLang="en-US"/>
              <a:t>Algorithm to allocate a resource </a:t>
            </a:r>
          </a:p>
          <a:p>
            <a:pPr lvl="1">
              <a:lnSpc>
                <a:spcPct val="80000"/>
              </a:lnSpc>
            </a:pPr>
            <a:r>
              <a:rPr lang="en-US" altLang="en-US"/>
              <a:t>may be to give to shortest job first</a:t>
            </a:r>
          </a:p>
          <a:p>
            <a:pPr>
              <a:lnSpc>
                <a:spcPct val="80000"/>
              </a:lnSpc>
            </a:pPr>
            <a:r>
              <a:rPr lang="en-US" altLang="en-US"/>
              <a:t>Works great for multiple short jobs in a system</a:t>
            </a:r>
          </a:p>
          <a:p>
            <a:pPr>
              <a:lnSpc>
                <a:spcPct val="80000"/>
              </a:lnSpc>
            </a:pPr>
            <a:r>
              <a:rPr lang="en-US" altLang="en-US"/>
              <a:t>May cause long job to be postponed indefinitely</a:t>
            </a:r>
          </a:p>
          <a:p>
            <a:pPr lvl="1">
              <a:lnSpc>
                <a:spcPct val="80000"/>
              </a:lnSpc>
            </a:pPr>
            <a:r>
              <a:rPr lang="en-US" altLang="en-US"/>
              <a:t>even though not blocked</a:t>
            </a:r>
          </a:p>
          <a:p>
            <a:pPr>
              <a:lnSpc>
                <a:spcPct val="80000"/>
              </a:lnSpc>
            </a:pPr>
            <a:r>
              <a:rPr lang="en-US" altLang="en-US"/>
              <a:t>Solution:</a:t>
            </a:r>
          </a:p>
          <a:p>
            <a:pPr lvl="1">
              <a:lnSpc>
                <a:spcPct val="80000"/>
              </a:lnSpc>
            </a:pPr>
            <a:r>
              <a:rPr lang="en-US" altLang="en-US"/>
              <a:t>First-come, first-serve policy</a:t>
            </a:r>
          </a:p>
          <a:p>
            <a:pPr lvl="1">
              <a:lnSpc>
                <a:spcPct val="90000"/>
              </a:lnSpc>
              <a:buFontTx/>
              <a:buNone/>
            </a:pP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923CBBA-9633-4DB1-A5ED-92CF4BE1CACB}" type="slidenum">
              <a:rPr lang="en-US" altLang="en-US"/>
              <a:pPr/>
              <a:t>4</a:t>
            </a:fld>
            <a:endParaRPr lang="en-US" altLang="en-US"/>
          </a:p>
        </p:txBody>
      </p:sp>
      <p:sp>
        <p:nvSpPr>
          <p:cNvPr id="6146" name="Rectangle 2"/>
          <p:cNvSpPr>
            <a:spLocks noGrp="1" noChangeArrowheads="1"/>
          </p:cNvSpPr>
          <p:nvPr>
            <p:ph type="title"/>
          </p:nvPr>
        </p:nvSpPr>
        <p:spPr>
          <a:xfrm>
            <a:off x="628650" y="304800"/>
            <a:ext cx="7772400" cy="1143000"/>
          </a:xfrm>
        </p:spPr>
        <p:txBody>
          <a:bodyPr/>
          <a:lstStyle/>
          <a:p>
            <a:r>
              <a:rPr lang="en-US" altLang="en-US" sz="4000"/>
              <a:t>Resources (2)</a:t>
            </a:r>
          </a:p>
        </p:txBody>
      </p:sp>
      <p:sp>
        <p:nvSpPr>
          <p:cNvPr id="6147" name="Rectangle 3"/>
          <p:cNvSpPr>
            <a:spLocks noGrp="1" noChangeArrowheads="1"/>
          </p:cNvSpPr>
          <p:nvPr>
            <p:ph type="body" idx="1"/>
          </p:nvPr>
        </p:nvSpPr>
        <p:spPr>
          <a:xfrm>
            <a:off x="660400" y="1587500"/>
            <a:ext cx="8204200" cy="4114800"/>
          </a:xfrm>
        </p:spPr>
        <p:txBody>
          <a:bodyPr/>
          <a:lstStyle/>
          <a:p>
            <a:pPr marL="0" indent="0">
              <a:lnSpc>
                <a:spcPct val="90000"/>
              </a:lnSpc>
              <a:buNone/>
            </a:pPr>
            <a:r>
              <a:rPr lang="en-US" altLang="en-US">
                <a:solidFill>
                  <a:schemeClr val="tx1"/>
                </a:solidFill>
              </a:rPr>
              <a:t>Deadlocks occur when</a:t>
            </a:r>
            <a:r>
              <a:rPr lang="en-US" altLang="en-US" sz="2800">
                <a:solidFill>
                  <a:schemeClr val="tx1"/>
                </a:solidFill>
              </a:rPr>
              <a:t> …</a:t>
            </a:r>
          </a:p>
          <a:p>
            <a:pPr lvl="1">
              <a:lnSpc>
                <a:spcPct val="90000"/>
              </a:lnSpc>
            </a:pPr>
            <a:r>
              <a:rPr lang="en-US" altLang="en-US"/>
              <a:t>processes are granted exclusive access to devices</a:t>
            </a:r>
          </a:p>
          <a:p>
            <a:pPr lvl="1">
              <a:lnSpc>
                <a:spcPct val="90000"/>
              </a:lnSpc>
            </a:pPr>
            <a:r>
              <a:rPr lang="en-US" altLang="en-US"/>
              <a:t>we refer to these devices generally as </a:t>
            </a:r>
            <a:r>
              <a:rPr lang="en-US" altLang="en-US" u="sng"/>
              <a:t>resources</a:t>
            </a:r>
            <a:endParaRPr lang="en-US" altLang="en-US" sz="2400"/>
          </a:p>
          <a:p>
            <a:pPr marL="0" indent="0">
              <a:lnSpc>
                <a:spcPct val="90000"/>
              </a:lnSpc>
              <a:buNone/>
            </a:pPr>
            <a:r>
              <a:rPr lang="en-US" altLang="en-US">
                <a:solidFill>
                  <a:schemeClr val="tx1"/>
                </a:solidFill>
              </a:rPr>
              <a:t>Preemptable resources</a:t>
            </a:r>
            <a:endParaRPr lang="en-US" altLang="en-US" sz="2800">
              <a:solidFill>
                <a:schemeClr val="tx1"/>
              </a:solidFill>
            </a:endParaRPr>
          </a:p>
          <a:p>
            <a:pPr lvl="1">
              <a:lnSpc>
                <a:spcPct val="90000"/>
              </a:lnSpc>
            </a:pPr>
            <a:r>
              <a:rPr lang="en-US" altLang="en-US" sz="2400"/>
              <a:t>can be taken away from a process with no ill effects</a:t>
            </a:r>
            <a:endParaRPr lang="en-US" altLang="en-US" sz="2000"/>
          </a:p>
          <a:p>
            <a:pPr marL="0" indent="0">
              <a:lnSpc>
                <a:spcPct val="90000"/>
              </a:lnSpc>
              <a:buNone/>
            </a:pPr>
            <a:r>
              <a:rPr lang="en-US" altLang="en-US">
                <a:solidFill>
                  <a:schemeClr val="tx1"/>
                </a:solidFill>
              </a:rPr>
              <a:t>Nonpreemptable resources</a:t>
            </a:r>
            <a:endParaRPr lang="en-US" altLang="en-US" sz="2800">
              <a:solidFill>
                <a:schemeClr val="tx1"/>
              </a:solidFill>
            </a:endParaRPr>
          </a:p>
          <a:p>
            <a:pPr lvl="1">
              <a:lnSpc>
                <a:spcPct val="90000"/>
              </a:lnSpc>
            </a:pPr>
            <a:r>
              <a:rPr lang="en-US" altLang="en-US" sz="2400"/>
              <a:t>will cause the process to fail if taken away</a:t>
            </a:r>
            <a:endParaRPr lang="en-US" altLang="en-US" sz="2000"/>
          </a:p>
          <a:p>
            <a:pPr lvl="1">
              <a:lnSpc>
                <a:spcPct val="90000"/>
              </a:lnSpc>
            </a:pPr>
            <a:endParaRPr lang="en-US" altLang="en-US" sz="2400"/>
          </a:p>
          <a:p>
            <a:pPr lvl="1">
              <a:lnSpc>
                <a:spcPct val="90000"/>
              </a:lnSpc>
            </a:pPr>
            <a:endParaRPr lang="en-US"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AB86594-E0B2-4483-B3A6-05A5E615B148}" type="slidenum">
              <a:rPr lang="en-US" altLang="en-US"/>
              <a:pPr/>
              <a:t>5</a:t>
            </a:fld>
            <a:endParaRPr lang="en-US" altLang="en-US"/>
          </a:p>
        </p:txBody>
      </p:sp>
      <p:sp>
        <p:nvSpPr>
          <p:cNvPr id="8194" name="Rectangle 2"/>
          <p:cNvSpPr>
            <a:spLocks noGrp="1" noChangeArrowheads="1"/>
          </p:cNvSpPr>
          <p:nvPr>
            <p:ph type="title"/>
          </p:nvPr>
        </p:nvSpPr>
        <p:spPr>
          <a:xfrm>
            <a:off x="679450" y="381000"/>
            <a:ext cx="7772400" cy="1143000"/>
          </a:xfrm>
        </p:spPr>
        <p:txBody>
          <a:bodyPr/>
          <a:lstStyle/>
          <a:p>
            <a:r>
              <a:rPr lang="en-US" altLang="en-US" sz="4000"/>
              <a:t>Resources (3)</a:t>
            </a:r>
          </a:p>
        </p:txBody>
      </p:sp>
      <p:sp>
        <p:nvSpPr>
          <p:cNvPr id="8195" name="Rectangle 3"/>
          <p:cNvSpPr>
            <a:spLocks noGrp="1" noChangeArrowheads="1"/>
          </p:cNvSpPr>
          <p:nvPr>
            <p:ph type="body" idx="1"/>
          </p:nvPr>
        </p:nvSpPr>
        <p:spPr>
          <a:xfrm>
            <a:off x="387350" y="1371600"/>
            <a:ext cx="8324850" cy="4114800"/>
          </a:xfrm>
        </p:spPr>
        <p:txBody>
          <a:bodyPr/>
          <a:lstStyle/>
          <a:p>
            <a:pPr marL="609600" indent="-609600"/>
            <a:r>
              <a:rPr lang="en-US" altLang="en-US"/>
              <a:t>Sequence of events required to use a resource</a:t>
            </a:r>
          </a:p>
          <a:p>
            <a:pPr marL="990600" lvl="1" indent="-533400">
              <a:buFontTx/>
              <a:buAutoNum type="arabicPeriod"/>
            </a:pPr>
            <a:r>
              <a:rPr lang="en-US" altLang="en-US"/>
              <a:t>request the resource</a:t>
            </a:r>
          </a:p>
          <a:p>
            <a:pPr marL="990600" lvl="1" indent="-533400">
              <a:buFontTx/>
              <a:buAutoNum type="arabicPeriod"/>
            </a:pPr>
            <a:r>
              <a:rPr lang="en-US" altLang="en-US"/>
              <a:t>use the resource</a:t>
            </a:r>
          </a:p>
          <a:p>
            <a:pPr marL="990600" lvl="1" indent="-533400">
              <a:buFontTx/>
              <a:buAutoNum type="arabicPeriod"/>
            </a:pPr>
            <a:r>
              <a:rPr lang="en-US" altLang="en-US"/>
              <a:t>release the resource</a:t>
            </a:r>
          </a:p>
          <a:p>
            <a:pPr marL="609600" indent="-609600"/>
            <a:r>
              <a:rPr lang="en-US" altLang="en-US"/>
              <a:t>Must wait if request is denied</a:t>
            </a:r>
          </a:p>
          <a:p>
            <a:pPr marL="990600" lvl="1" indent="-533400"/>
            <a:r>
              <a:rPr lang="en-US" altLang="en-US"/>
              <a:t>requesting process may be blocked</a:t>
            </a:r>
          </a:p>
          <a:p>
            <a:pPr marL="990600" lvl="1" indent="-533400"/>
            <a:r>
              <a:rPr lang="en-US" altLang="en-US"/>
              <a:t>may fail with error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E3A0645-971F-495E-8186-466E0A53FDB4}" type="slidenum">
              <a:rPr lang="en-US" altLang="en-US"/>
              <a:pPr/>
              <a:t>6</a:t>
            </a:fld>
            <a:endParaRPr lang="en-US" altLang="en-US"/>
          </a:p>
        </p:txBody>
      </p:sp>
      <p:sp>
        <p:nvSpPr>
          <p:cNvPr id="41986" name="Rectangle 2"/>
          <p:cNvSpPr>
            <a:spLocks noGrp="1" noChangeArrowheads="1"/>
          </p:cNvSpPr>
          <p:nvPr>
            <p:ph type="title"/>
          </p:nvPr>
        </p:nvSpPr>
        <p:spPr>
          <a:xfrm>
            <a:off x="730250" y="419100"/>
            <a:ext cx="7772400" cy="1143000"/>
          </a:xfrm>
        </p:spPr>
        <p:txBody>
          <a:bodyPr/>
          <a:lstStyle/>
          <a:p>
            <a:r>
              <a:rPr lang="en-US" altLang="en-US" sz="4000"/>
              <a:t>Resources (4)</a:t>
            </a:r>
          </a:p>
        </p:txBody>
      </p:sp>
      <p:sp>
        <p:nvSpPr>
          <p:cNvPr id="41987" name="Rectangle 3"/>
          <p:cNvSpPr>
            <a:spLocks noGrp="1" noChangeArrowheads="1"/>
          </p:cNvSpPr>
          <p:nvPr>
            <p:ph type="body" idx="1"/>
          </p:nvPr>
        </p:nvSpPr>
        <p:spPr>
          <a:xfrm>
            <a:off x="730250" y="1562100"/>
            <a:ext cx="7772400" cy="4114800"/>
          </a:xfrm>
        </p:spPr>
        <p:txBody>
          <a:bodyPr/>
          <a:lstStyle/>
          <a:p>
            <a:r>
              <a:rPr lang="en-US" altLang="zh-TW">
                <a:ea typeface="新細明體" charset="-120"/>
              </a:rPr>
              <a:t>Example request/release as </a:t>
            </a:r>
            <a:r>
              <a:rPr lang="en-US" altLang="zh-TW">
                <a:solidFill>
                  <a:srgbClr val="FF0000"/>
                </a:solidFill>
                <a:ea typeface="新細明體" charset="-120"/>
              </a:rPr>
              <a:t>system call</a:t>
            </a:r>
          </a:p>
          <a:p>
            <a:pPr lvl="1"/>
            <a:r>
              <a:rPr lang="en-US" altLang="zh-TW">
                <a:ea typeface="新細明體" charset="-120"/>
              </a:rPr>
              <a:t>request/release device</a:t>
            </a:r>
          </a:p>
          <a:p>
            <a:pPr lvl="1"/>
            <a:r>
              <a:rPr lang="en-US" altLang="zh-TW">
                <a:ea typeface="新細明體" charset="-120"/>
              </a:rPr>
              <a:t>open/close file</a:t>
            </a:r>
          </a:p>
          <a:p>
            <a:pPr lvl="1"/>
            <a:r>
              <a:rPr lang="en-US" altLang="zh-TW">
                <a:ea typeface="新細明體" charset="-120"/>
              </a:rPr>
              <a:t>allocate/free memory</a:t>
            </a:r>
          </a:p>
          <a:p>
            <a:pPr lvl="1"/>
            <a:r>
              <a:rPr lang="en-US" altLang="zh-TW">
                <a:ea typeface="新細明體" charset="-120"/>
              </a:rPr>
              <a:t>wait/signal</a:t>
            </a:r>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3D6978B-23AE-4E73-9F2E-B154A0767213}" type="slidenum">
              <a:rPr lang="en-US" altLang="en-US"/>
              <a:pPr/>
              <a:t>7</a:t>
            </a:fld>
            <a:endParaRPr lang="en-US" altLang="en-US"/>
          </a:p>
        </p:txBody>
      </p:sp>
      <p:sp>
        <p:nvSpPr>
          <p:cNvPr id="9218" name="Rectangle 2"/>
          <p:cNvSpPr>
            <a:spLocks noGrp="1" noChangeArrowheads="1"/>
          </p:cNvSpPr>
          <p:nvPr>
            <p:ph type="title"/>
          </p:nvPr>
        </p:nvSpPr>
        <p:spPr>
          <a:xfrm>
            <a:off x="628650" y="393700"/>
            <a:ext cx="7772400" cy="1143000"/>
          </a:xfrm>
        </p:spPr>
        <p:txBody>
          <a:bodyPr/>
          <a:lstStyle/>
          <a:p>
            <a:r>
              <a:rPr lang="en-US" altLang="en-US" sz="4000"/>
              <a:t>Introduction to Deadlocks</a:t>
            </a:r>
          </a:p>
        </p:txBody>
      </p:sp>
      <p:sp>
        <p:nvSpPr>
          <p:cNvPr id="9219" name="Rectangle 3"/>
          <p:cNvSpPr>
            <a:spLocks noGrp="1" noChangeArrowheads="1"/>
          </p:cNvSpPr>
          <p:nvPr>
            <p:ph type="body" idx="1"/>
          </p:nvPr>
        </p:nvSpPr>
        <p:spPr>
          <a:xfrm>
            <a:off x="742950" y="1536700"/>
            <a:ext cx="8251825" cy="4114800"/>
          </a:xfrm>
        </p:spPr>
        <p:txBody>
          <a:bodyPr/>
          <a:lstStyle/>
          <a:p>
            <a:pPr>
              <a:lnSpc>
                <a:spcPct val="90000"/>
              </a:lnSpc>
            </a:pPr>
            <a:r>
              <a:rPr lang="en-US" altLang="en-US" sz="2800">
                <a:solidFill>
                  <a:schemeClr val="tx1"/>
                </a:solidFill>
              </a:rPr>
              <a:t>Formal definition :</a:t>
            </a:r>
            <a:br>
              <a:rPr lang="en-US" altLang="en-US" sz="2800">
                <a:solidFill>
                  <a:schemeClr val="tx1"/>
                </a:solidFill>
              </a:rPr>
            </a:br>
            <a:r>
              <a:rPr lang="en-US" altLang="en-US" sz="2400" i="1">
                <a:solidFill>
                  <a:schemeClr val="tx1"/>
                </a:solidFill>
              </a:rPr>
              <a:t>A set of processes is deadlocked if each process in the set is waiting for an event that only another process in the set can cause</a:t>
            </a:r>
          </a:p>
          <a:p>
            <a:pPr>
              <a:lnSpc>
                <a:spcPct val="90000"/>
              </a:lnSpc>
            </a:pPr>
            <a:r>
              <a:rPr lang="en-US" altLang="en-US" sz="2800">
                <a:solidFill>
                  <a:schemeClr val="tx1"/>
                </a:solidFill>
              </a:rPr>
              <a:t>Usually </a:t>
            </a:r>
            <a:r>
              <a:rPr lang="en-US" altLang="en-US" sz="2800" b="1">
                <a:solidFill>
                  <a:schemeClr val="tx1"/>
                </a:solidFill>
              </a:rPr>
              <a:t>the event is release of a currently held resource</a:t>
            </a:r>
          </a:p>
          <a:p>
            <a:pPr>
              <a:lnSpc>
                <a:spcPct val="90000"/>
              </a:lnSpc>
            </a:pPr>
            <a:r>
              <a:rPr lang="en-US" altLang="en-US" sz="2800">
                <a:solidFill>
                  <a:schemeClr val="tx1"/>
                </a:solidFill>
              </a:rPr>
              <a:t>None of the processes can …</a:t>
            </a:r>
          </a:p>
          <a:p>
            <a:pPr lvl="1">
              <a:lnSpc>
                <a:spcPct val="90000"/>
              </a:lnSpc>
            </a:pPr>
            <a:r>
              <a:rPr lang="en-US" altLang="en-US" sz="2400"/>
              <a:t>run</a:t>
            </a:r>
          </a:p>
          <a:p>
            <a:pPr lvl="1">
              <a:lnSpc>
                <a:spcPct val="90000"/>
              </a:lnSpc>
            </a:pPr>
            <a:r>
              <a:rPr lang="en-US" altLang="en-US" sz="2400"/>
              <a:t>release resources</a:t>
            </a:r>
          </a:p>
          <a:p>
            <a:pPr lvl="1">
              <a:lnSpc>
                <a:spcPct val="90000"/>
              </a:lnSpc>
            </a:pPr>
            <a:r>
              <a:rPr lang="en-US" altLang="en-US" sz="2400"/>
              <a:t>be awakened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F683F5F-9972-4D93-812A-0F132CBB34CC}" type="slidenum">
              <a:rPr lang="en-US" altLang="en-US"/>
              <a:pPr/>
              <a:t>8</a:t>
            </a:fld>
            <a:endParaRPr lang="en-US" altLang="en-US"/>
          </a:p>
        </p:txBody>
      </p:sp>
      <p:sp>
        <p:nvSpPr>
          <p:cNvPr id="10242" name="Rectangle 2"/>
          <p:cNvSpPr>
            <a:spLocks noGrp="1" noChangeArrowheads="1"/>
          </p:cNvSpPr>
          <p:nvPr>
            <p:ph type="title"/>
          </p:nvPr>
        </p:nvSpPr>
        <p:spPr>
          <a:xfrm>
            <a:off x="641350" y="381000"/>
            <a:ext cx="7772400" cy="1143000"/>
          </a:xfrm>
        </p:spPr>
        <p:txBody>
          <a:bodyPr/>
          <a:lstStyle/>
          <a:p>
            <a:r>
              <a:rPr lang="en-US" altLang="en-US" sz="4000"/>
              <a:t>Four Conditions for Deadlock</a:t>
            </a:r>
          </a:p>
        </p:txBody>
      </p:sp>
      <p:sp>
        <p:nvSpPr>
          <p:cNvPr id="10243" name="Rectangle 3"/>
          <p:cNvSpPr>
            <a:spLocks noGrp="1" noChangeArrowheads="1"/>
          </p:cNvSpPr>
          <p:nvPr>
            <p:ph type="body" idx="1"/>
          </p:nvPr>
        </p:nvSpPr>
        <p:spPr>
          <a:xfrm>
            <a:off x="776288" y="1587500"/>
            <a:ext cx="7993062" cy="4546600"/>
          </a:xfrm>
        </p:spPr>
        <p:txBody>
          <a:bodyPr/>
          <a:lstStyle/>
          <a:p>
            <a:pPr marL="0" indent="0">
              <a:lnSpc>
                <a:spcPct val="90000"/>
              </a:lnSpc>
              <a:buSzPct val="50000"/>
              <a:buNone/>
            </a:pPr>
            <a:r>
              <a:rPr lang="en-US" altLang="en-US" sz="2800"/>
              <a:t>Mutual exclusion condition</a:t>
            </a:r>
          </a:p>
          <a:p>
            <a:pPr marL="990600" lvl="1" indent="-533400">
              <a:lnSpc>
                <a:spcPct val="90000"/>
              </a:lnSpc>
              <a:buClr>
                <a:srgbClr val="0000FF"/>
              </a:buClr>
              <a:buFontTx/>
              <a:buChar char="•"/>
            </a:pPr>
            <a:r>
              <a:rPr lang="en-US" altLang="en-US" sz="2400"/>
              <a:t>each resource assigned to 1 process or is available</a:t>
            </a:r>
          </a:p>
          <a:p>
            <a:pPr marL="0" indent="0">
              <a:lnSpc>
                <a:spcPct val="90000"/>
              </a:lnSpc>
              <a:buSzPct val="50000"/>
              <a:buNone/>
            </a:pPr>
            <a:r>
              <a:rPr lang="en-US" altLang="en-US" sz="2800"/>
              <a:t>Hold and wait condition</a:t>
            </a:r>
          </a:p>
          <a:p>
            <a:pPr marL="990600" lvl="1" indent="-533400">
              <a:lnSpc>
                <a:spcPct val="90000"/>
              </a:lnSpc>
              <a:buClr>
                <a:schemeClr val="tx1"/>
              </a:buClr>
              <a:buFontTx/>
              <a:buChar char="•"/>
            </a:pPr>
            <a:r>
              <a:rPr lang="en-US" altLang="en-US" sz="2400"/>
              <a:t>process holding resources can request additional</a:t>
            </a:r>
          </a:p>
          <a:p>
            <a:pPr marL="0" indent="0">
              <a:lnSpc>
                <a:spcPct val="90000"/>
              </a:lnSpc>
              <a:buSzPct val="50000"/>
              <a:buNone/>
            </a:pPr>
            <a:r>
              <a:rPr lang="en-US" altLang="en-US" sz="2800"/>
              <a:t>No preemption condition</a:t>
            </a:r>
          </a:p>
          <a:p>
            <a:pPr marL="990600" lvl="1" indent="-533400">
              <a:lnSpc>
                <a:spcPct val="90000"/>
              </a:lnSpc>
              <a:buClr>
                <a:schemeClr val="tx1"/>
              </a:buClr>
              <a:buFontTx/>
              <a:buChar char="•"/>
            </a:pPr>
            <a:r>
              <a:rPr lang="en-US" altLang="en-US" sz="2400"/>
              <a:t>previously granted resources cannot forcibly taken away</a:t>
            </a:r>
          </a:p>
          <a:p>
            <a:pPr marL="0" indent="0">
              <a:lnSpc>
                <a:spcPct val="90000"/>
              </a:lnSpc>
              <a:buSzPct val="50000"/>
              <a:buNone/>
            </a:pPr>
            <a:r>
              <a:rPr lang="en-US" altLang="en-US" sz="2800"/>
              <a:t>Circular wait condition</a:t>
            </a:r>
          </a:p>
          <a:p>
            <a:pPr marL="990600" lvl="1" indent="-533400">
              <a:lnSpc>
                <a:spcPct val="90000"/>
              </a:lnSpc>
              <a:buClr>
                <a:schemeClr val="tx1"/>
              </a:buClr>
              <a:buFontTx/>
              <a:buChar char="•"/>
            </a:pPr>
            <a:r>
              <a:rPr lang="en-US" altLang="en-US" sz="2400"/>
              <a:t>must be a circular chain of 2 or more processes</a:t>
            </a:r>
          </a:p>
          <a:p>
            <a:pPr marL="990600" lvl="1" indent="-533400">
              <a:lnSpc>
                <a:spcPct val="90000"/>
              </a:lnSpc>
              <a:buClr>
                <a:schemeClr val="tx1"/>
              </a:buClr>
              <a:buFontTx/>
              <a:buChar char="•"/>
            </a:pPr>
            <a:r>
              <a:rPr lang="en-US" altLang="en-US" sz="2400"/>
              <a:t>each is waiting for resource held by next member of the chain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FC657E5-8BCB-4D5D-851F-BF1AD7FB2EA6}" type="slidenum">
              <a:rPr lang="en-US" altLang="en-US"/>
              <a:pPr/>
              <a:t>9</a:t>
            </a:fld>
            <a:endParaRPr lang="en-US" altLang="en-US"/>
          </a:p>
        </p:txBody>
      </p:sp>
      <p:sp>
        <p:nvSpPr>
          <p:cNvPr id="11266" name="Rectangle 2"/>
          <p:cNvSpPr>
            <a:spLocks noGrp="1" noChangeArrowheads="1"/>
          </p:cNvSpPr>
          <p:nvPr>
            <p:ph type="title"/>
          </p:nvPr>
        </p:nvSpPr>
        <p:spPr>
          <a:xfrm>
            <a:off x="565150" y="0"/>
            <a:ext cx="7772400" cy="1143000"/>
          </a:xfrm>
        </p:spPr>
        <p:txBody>
          <a:bodyPr/>
          <a:lstStyle/>
          <a:p>
            <a:r>
              <a:rPr lang="en-US" altLang="en-US" sz="4000"/>
              <a:t>Deadlock Modeling (1)</a:t>
            </a:r>
          </a:p>
        </p:txBody>
      </p:sp>
      <p:sp>
        <p:nvSpPr>
          <p:cNvPr id="11267" name="Rectangle 3"/>
          <p:cNvSpPr>
            <a:spLocks noGrp="1" noChangeArrowheads="1"/>
          </p:cNvSpPr>
          <p:nvPr>
            <p:ph type="body" idx="1"/>
          </p:nvPr>
        </p:nvSpPr>
        <p:spPr>
          <a:xfrm>
            <a:off x="685800" y="1377950"/>
            <a:ext cx="7962900" cy="4718050"/>
          </a:xfrm>
        </p:spPr>
        <p:txBody>
          <a:bodyPr/>
          <a:lstStyle/>
          <a:p>
            <a:pPr>
              <a:lnSpc>
                <a:spcPct val="80000"/>
              </a:lnSpc>
            </a:pPr>
            <a:r>
              <a:rPr lang="en-US" altLang="en-US" sz="2800"/>
              <a:t>Modeled with directed graphs</a:t>
            </a:r>
          </a:p>
          <a:p>
            <a:pPr>
              <a:lnSpc>
                <a:spcPct val="80000"/>
              </a:lnSpc>
            </a:pPr>
            <a:r>
              <a:rPr lang="en-US" altLang="en-US" sz="2800"/>
              <a:t>Resource-Allocation Graph (RAG)</a:t>
            </a:r>
          </a:p>
          <a:p>
            <a:pPr>
              <a:lnSpc>
                <a:spcPct val="80000"/>
              </a:lnSpc>
            </a:pPr>
            <a:endParaRPr lang="en-US" altLang="en-US" sz="2800"/>
          </a:p>
          <a:p>
            <a:pPr>
              <a:lnSpc>
                <a:spcPct val="80000"/>
              </a:lnSpc>
            </a:pPr>
            <a:endParaRPr lang="en-US" altLang="en-US" sz="2800"/>
          </a:p>
          <a:p>
            <a:pPr>
              <a:lnSpc>
                <a:spcPct val="80000"/>
              </a:lnSpc>
            </a:pPr>
            <a:endParaRPr lang="en-US" altLang="en-US" sz="2800"/>
          </a:p>
          <a:p>
            <a:pPr>
              <a:lnSpc>
                <a:spcPct val="80000"/>
              </a:lnSpc>
            </a:pPr>
            <a:endParaRPr lang="en-US" altLang="en-US" sz="2800"/>
          </a:p>
          <a:p>
            <a:pPr>
              <a:lnSpc>
                <a:spcPct val="80000"/>
              </a:lnSpc>
            </a:pPr>
            <a:endParaRPr lang="en-US" altLang="en-US" sz="2800"/>
          </a:p>
          <a:p>
            <a:pPr>
              <a:lnSpc>
                <a:spcPct val="80000"/>
              </a:lnSpc>
            </a:pPr>
            <a:endParaRPr lang="en-US" altLang="en-US" sz="2800"/>
          </a:p>
          <a:p>
            <a:pPr lvl="1">
              <a:lnSpc>
                <a:spcPct val="80000"/>
              </a:lnSpc>
            </a:pPr>
            <a:r>
              <a:rPr lang="en-US" altLang="en-US" sz="2400"/>
              <a:t>resource R assigned to process A</a:t>
            </a:r>
          </a:p>
          <a:p>
            <a:pPr lvl="1">
              <a:lnSpc>
                <a:spcPct val="80000"/>
              </a:lnSpc>
            </a:pPr>
            <a:r>
              <a:rPr lang="en-US" altLang="en-US" sz="2400"/>
              <a:t>process B is requesting/waiting for resource S</a:t>
            </a:r>
          </a:p>
          <a:p>
            <a:pPr lvl="1">
              <a:lnSpc>
                <a:spcPct val="80000"/>
              </a:lnSpc>
            </a:pPr>
            <a:r>
              <a:rPr lang="en-US" altLang="en-US" sz="2400"/>
              <a:t>process C and D are in deadlock over resources T and U</a:t>
            </a:r>
          </a:p>
        </p:txBody>
      </p:sp>
      <p:pic>
        <p:nvPicPr>
          <p:cNvPr id="11271" name="Picture 7" descr="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2427288"/>
            <a:ext cx="5807075" cy="2282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plain white">
  <a:themeElements>
    <a:clrScheme name="plain whi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plain whi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lain whi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lain whi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lain whi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lain whi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lain whi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lain whi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lain whi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Data\Microsoft\Templates\plain white.pot</Template>
  <TotalTime>2198</TotalTime>
  <Words>1658</Words>
  <Application>Microsoft Office PowerPoint</Application>
  <PresentationFormat>On-screen Show (4:3)</PresentationFormat>
  <Paragraphs>260</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Tahoma</vt:lpstr>
      <vt:lpstr>Times New Roman</vt:lpstr>
      <vt:lpstr>Wingdings</vt:lpstr>
      <vt:lpstr>plain white</vt:lpstr>
      <vt:lpstr>Deadlocks</vt:lpstr>
      <vt:lpstr>Chapter Objectives</vt:lpstr>
      <vt:lpstr>Resources(1)</vt:lpstr>
      <vt:lpstr>Resources (2)</vt:lpstr>
      <vt:lpstr>Resources (3)</vt:lpstr>
      <vt:lpstr>Resources (4)</vt:lpstr>
      <vt:lpstr>Introduction to Deadlocks</vt:lpstr>
      <vt:lpstr>Four Conditions for Deadlock</vt:lpstr>
      <vt:lpstr>Deadlock Modeling (1)</vt:lpstr>
      <vt:lpstr>Deadlock Modeling (2)</vt:lpstr>
      <vt:lpstr>Deadlock Modeling (3)</vt:lpstr>
      <vt:lpstr>Strategies for dealing with Deadlocks</vt:lpstr>
      <vt:lpstr>The Ostrich Algorithm</vt:lpstr>
      <vt:lpstr>Detection with Multiple Resource of Each Type (1)</vt:lpstr>
      <vt:lpstr>Detection with Multiple Resource of Each Type (2)</vt:lpstr>
      <vt:lpstr>Detection with Multiple Resource of Each Type (3)</vt:lpstr>
      <vt:lpstr>Recovery from Deadlock (1)</vt:lpstr>
      <vt:lpstr>Recovery from Deadlock (2)</vt:lpstr>
      <vt:lpstr>Deadlock Avoidance Resource Trajectories</vt:lpstr>
      <vt:lpstr>Deadlock Avoidance  Basic Facts</vt:lpstr>
      <vt:lpstr>Deadlock Avoidance  Safe, Unsafe , Deadlock State </vt:lpstr>
      <vt:lpstr>Deadlock Avoidance  Safe and Unsafe States (1)</vt:lpstr>
      <vt:lpstr>Deadlock Avoidance  Safe and Unsafe States (2)</vt:lpstr>
      <vt:lpstr>Deadlock Avoidance  The Banker's Algorithm for a Single Resource (1)</vt:lpstr>
      <vt:lpstr>Deadlock Avoidance  The Banker's Algorithm for a Single Resource (2)</vt:lpstr>
      <vt:lpstr>Deadlock Avoidance  Banker's Algorithm for Multiple Resources (1)</vt:lpstr>
      <vt:lpstr>Deadlock Avoidance  Banker's Algorithm for Multiple Resources (2)</vt:lpstr>
      <vt:lpstr>Deadlock Prevention Attacking the Mutual Exclusion Condition</vt:lpstr>
      <vt:lpstr>Four Conditions for Deadlock</vt:lpstr>
      <vt:lpstr>Deadlock Prevention Attacking the Hold and Wait Condition</vt:lpstr>
      <vt:lpstr>Deadlock Prevention Attacking the No Preemption Condition</vt:lpstr>
      <vt:lpstr>Deadlock Prevention Attacking the Circular Wait Condition (1)</vt:lpstr>
      <vt:lpstr>Deadlock Prevention</vt:lpstr>
      <vt:lpstr>Other Issues Two-Phase Locking</vt:lpstr>
      <vt:lpstr>Nonresource Deadlocks</vt:lpstr>
      <vt:lpstr>Starvation</vt:lpstr>
    </vt:vector>
  </TitlesOfParts>
  <Company>East Texas Data 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Deadlocks</dc:title>
  <dc:creator>Steve  Armstrong</dc:creator>
  <cp:lastModifiedBy>Nguyen Dang Loc</cp:lastModifiedBy>
  <cp:revision>95</cp:revision>
  <cp:lastPrinted>2001-01-13T17:50:15Z</cp:lastPrinted>
  <dcterms:created xsi:type="dcterms:W3CDTF">2000-10-19T00:18:00Z</dcterms:created>
  <dcterms:modified xsi:type="dcterms:W3CDTF">2021-07-28T08:28:57Z</dcterms:modified>
</cp:coreProperties>
</file>