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302" r:id="rId3"/>
    <p:sldId id="258" r:id="rId4"/>
    <p:sldId id="318" r:id="rId5"/>
    <p:sldId id="320" r:id="rId6"/>
    <p:sldId id="256" r:id="rId7"/>
    <p:sldId id="259" r:id="rId8"/>
    <p:sldId id="321" r:id="rId9"/>
    <p:sldId id="260" r:id="rId10"/>
    <p:sldId id="262" r:id="rId11"/>
    <p:sldId id="263" r:id="rId12"/>
    <p:sldId id="261" r:id="rId13"/>
    <p:sldId id="266" r:id="rId14"/>
    <p:sldId id="267" r:id="rId15"/>
    <p:sldId id="268" r:id="rId16"/>
    <p:sldId id="269" r:id="rId17"/>
    <p:sldId id="270" r:id="rId18"/>
    <p:sldId id="271" r:id="rId19"/>
    <p:sldId id="322" r:id="rId20"/>
    <p:sldId id="272" r:id="rId21"/>
    <p:sldId id="323" r:id="rId22"/>
    <p:sldId id="304" r:id="rId23"/>
    <p:sldId id="273" r:id="rId24"/>
    <p:sldId id="305" r:id="rId25"/>
    <p:sldId id="307" r:id="rId26"/>
    <p:sldId id="308" r:id="rId27"/>
    <p:sldId id="309" r:id="rId28"/>
    <p:sldId id="311" r:id="rId29"/>
    <p:sldId id="274" r:id="rId30"/>
    <p:sldId id="275" r:id="rId31"/>
    <p:sldId id="312" r:id="rId32"/>
    <p:sldId id="313" r:id="rId33"/>
    <p:sldId id="276" r:id="rId34"/>
    <p:sldId id="317" r:id="rId35"/>
    <p:sldId id="277" r:id="rId36"/>
    <p:sldId id="278" r:id="rId37"/>
    <p:sldId id="279" r:id="rId38"/>
    <p:sldId id="280" r:id="rId39"/>
    <p:sldId id="281" r:id="rId40"/>
    <p:sldId id="325" r:id="rId41"/>
    <p:sldId id="326" r:id="rId42"/>
    <p:sldId id="292" r:id="rId43"/>
    <p:sldId id="295" r:id="rId44"/>
    <p:sldId id="296" r:id="rId45"/>
    <p:sldId id="297" r:id="rId46"/>
    <p:sldId id="327" r:id="rId47"/>
    <p:sldId id="328" r:id="rId48"/>
    <p:sldId id="290" r:id="rId49"/>
    <p:sldId id="300" r:id="rId50"/>
    <p:sldId id="301" r:id="rId5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71" autoAdjust="0"/>
  </p:normalViewPr>
  <p:slideViewPr>
    <p:cSldViewPr snapToGrid="0">
      <p:cViewPr varScale="1">
        <p:scale>
          <a:sx n="96" d="100"/>
          <a:sy n="96" d="100"/>
        </p:scale>
        <p:origin x="1956" y="72"/>
      </p:cViewPr>
      <p:guideLst>
        <p:guide orient="horz" pos="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AD41F37-A250-4E7C-84AA-B40469D9853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58E04C96-14DA-4A46-8880-8DE99BA7C46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D5DF46A-7355-40A3-AFF7-704671A4D2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08E0194A-1405-423A-87B8-38D05799681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F81EDB11-1EC4-4E6C-8D37-7607A4A045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6C351AE8-1687-4E8F-9182-78EFA6F0B2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C4287D70-D269-4357-A14A-6F8312D717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master boot record</a:t>
            </a:r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(MBR) is a special type of boot sector at the very beginning</a:t>
            </a:r>
          </a:p>
          <a:p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of partitioned computer mass storage devices like fixed disks or removable drives</a:t>
            </a:r>
          </a:p>
          <a:p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intended for use with IBM PC-compatible systems and beyond.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87D70-D269-4357-A14A-6F8312D7172E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13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3F6BBC-F9A4-4A2C-8D4F-73E0AD198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044829-4543-4F77-AC6D-A47A41FE34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D58EDD-0D3A-44EF-85C1-7771991AF4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1A41F-D326-4E33-AB81-FC3606E14C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44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B9E1CA-1D60-412D-9227-46F09C8FCB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A8B142-70A2-4261-8670-15EAFE4C66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B1ECA7-F420-4554-93EC-D85ECD74B4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61CD6-4916-4E83-A14B-831D81661B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18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3C9525-E9F3-4DC0-B072-A483FE21F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2E21F3-4C3C-42AB-A263-91E9124D2E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6D95CE-8D8D-4158-96E2-E7E4CA8967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EFCF9-7594-4EF0-BB16-243AB21E40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118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2829D3-0825-4D92-A93B-96A74AC5D8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1C2B0-1708-4F54-B9C7-051F5BA368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C64534-7598-456A-ABA3-DCDE3E2087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78A22-6290-40A3-A225-44CF4FBBC8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480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5E996E-3051-4505-9B8E-A97347652F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F869D4-A999-4234-8A79-33FA321C3C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3E2CFE-1FFE-4E50-A56F-3EF3DC9D1F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22289-9B23-4EFE-8C5D-3F2BE37D57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534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17E302-44EE-415E-93FF-041801007A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3C9F03-52EF-4910-921B-89D4116C5C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D2DFCD-6F9D-498C-91C1-0E72C64584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91C23-C4E2-41F0-A20E-A714EAAA5E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54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A5CE08-26A4-4220-B855-0D8206EF13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DF317-3D4C-4CE2-84FB-D290BB5534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A8E95-2845-4B42-B715-4724C5148F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F5833-64A5-4BEE-A98D-5D97C967B7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95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2487681-508A-443B-9777-B935F0BCDD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C841C46-A01A-42E3-827E-6E2F16F83E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0620D08-87E6-4636-82CA-2A098F28A6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0609B-2895-4EFC-91BB-520FA016DA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12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79D9CE1-D1AE-4945-BA49-A451A8D6DD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BEB9AE7-FFCC-4982-87A3-DCE81060E0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D93F0F8-C9D3-4DAB-88E8-855E53C6C0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21C10-6234-46E0-88CB-1ED629681A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086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71B03E4-54E7-44D8-AB19-E6D2CB0417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CAF576D-644F-41BE-ABA9-4A98D7A17B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C3B6647-F469-4B91-AE70-2584C5D0B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2851E-688F-4CB9-8A7E-2FE6390F7B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96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00DEB7-ABF2-486C-B688-7F6372EE84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71E343-7969-4021-BB7E-4185F3232F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89448A-4AE3-4336-BB87-8EF4ED8BC5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A2108-17EB-4672-B78B-F8E81038DD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08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23BE59-45A0-485F-95E2-BF4B0039C5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715489-34D1-491B-9F64-2AA3175643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A56248-CD36-40ED-86DF-A49DBE0EF5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BD586-B5E8-4678-A6F1-2E569711E8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93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B839CD6-D847-4595-AF73-009E007B8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11FE84C-8D90-47A7-A492-7CDBDE081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73AA648-4A3D-451E-BE90-689398E5921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B2FAF2B-A31E-4D98-9A69-12F0D8B90DB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FC824D6-70B4-488B-9D59-F29A54B9CB4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61400" y="6527800"/>
            <a:ext cx="482600" cy="33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58BEBF5-5710-45F4-A860-C12DB6F82F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3200" kern="1200">
          <a:solidFill>
            <a:srgbClr val="3333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19EA123-6AE5-4947-B7BD-48452ED7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997D3-E80D-47E8-9360-227C1A21674A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C89B217A-5196-4D1C-9B79-F38030EB725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60400" y="16764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400"/>
              <a:t>File Systems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D8404572-6A06-4EFD-B042-D6C016CD3BB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1100" y="774700"/>
            <a:ext cx="6400800" cy="787400"/>
          </a:xfrm>
        </p:spPr>
        <p:txBody>
          <a:bodyPr/>
          <a:lstStyle/>
          <a:p>
            <a:pPr eaLnBrk="1" hangingPunct="1"/>
            <a:r>
              <a:rPr lang="en-US" altLang="en-US" sz="4400">
                <a:solidFill>
                  <a:schemeClr val="accent2"/>
                </a:solidFill>
              </a:rPr>
              <a:t>Chapter 6</a:t>
            </a:r>
            <a:endParaRPr lang="en-US" altLang="en-US" sz="3200">
              <a:solidFill>
                <a:schemeClr val="accent2"/>
              </a:solidFill>
            </a:endParaRP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EFC79C22-DAF1-483A-8283-512EA5185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25" y="3355975"/>
            <a:ext cx="4097338" cy="20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6.1 Files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6.2 Directories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6.3 File system implementation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6.4 Example file systems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072DA6B-1A3D-4E4A-A317-A0FADC15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4A51-7532-4662-9808-A7267539EA5D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23C8D02-4C1C-4161-BFE1-597BB1E3D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12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Files</a:t>
            </a:r>
            <a:br>
              <a:rPr lang="en-US" altLang="en-US" sz="4000"/>
            </a:br>
            <a:r>
              <a:rPr lang="en-US" altLang="en-US" sz="3200"/>
              <a:t>File Access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036D6917-7726-4FA1-9E42-F1541F329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6900" y="1447800"/>
            <a:ext cx="8267700" cy="5245100"/>
          </a:xfrm>
        </p:spPr>
        <p:txBody>
          <a:bodyPr/>
          <a:lstStyle/>
          <a:p>
            <a:pPr eaLnBrk="1" hangingPunct="1"/>
            <a:r>
              <a:rPr lang="en-US" altLang="en-US" dirty="0"/>
              <a:t>Sequential access</a:t>
            </a:r>
          </a:p>
          <a:p>
            <a:pPr lvl="1" eaLnBrk="1" hangingPunct="1"/>
            <a:r>
              <a:rPr lang="en-US" altLang="en-US" dirty="0"/>
              <a:t>read all bytes/records from the beginning</a:t>
            </a:r>
          </a:p>
          <a:p>
            <a:pPr lvl="1" eaLnBrk="1" hangingPunct="1"/>
            <a:r>
              <a:rPr lang="en-US" altLang="en-US" dirty="0"/>
              <a:t>cannot jump around, could rewind or back up</a:t>
            </a:r>
          </a:p>
          <a:p>
            <a:pPr lvl="1" eaLnBrk="1" hangingPunct="1"/>
            <a:r>
              <a:rPr lang="en-US" altLang="en-US" dirty="0"/>
              <a:t>convenient when medium was mag tape</a:t>
            </a:r>
          </a:p>
          <a:p>
            <a:pPr eaLnBrk="1" hangingPunct="1"/>
            <a:r>
              <a:rPr lang="en-US" altLang="en-US" dirty="0"/>
              <a:t>Random access</a:t>
            </a:r>
          </a:p>
          <a:p>
            <a:pPr lvl="1" eaLnBrk="1" hangingPunct="1"/>
            <a:r>
              <a:rPr lang="en-US" altLang="en-US" dirty="0"/>
              <a:t>bytes/records read in any order</a:t>
            </a:r>
          </a:p>
          <a:p>
            <a:pPr lvl="1" eaLnBrk="1" hangingPunct="1"/>
            <a:r>
              <a:rPr lang="en-US" altLang="en-US" dirty="0"/>
              <a:t>essential for database systems</a:t>
            </a:r>
          </a:p>
          <a:p>
            <a:pPr lvl="1" eaLnBrk="1" hangingPunct="1"/>
            <a:r>
              <a:rPr lang="en-US" altLang="en-US" dirty="0"/>
              <a:t>read can be …</a:t>
            </a:r>
          </a:p>
          <a:p>
            <a:pPr lvl="2" eaLnBrk="1" hangingPunct="1"/>
            <a:r>
              <a:rPr lang="en-US" altLang="en-US" dirty="0"/>
              <a:t>move file marker (seek), then read or …</a:t>
            </a:r>
          </a:p>
          <a:p>
            <a:pPr lvl="2" eaLnBrk="1" hangingPunct="1"/>
            <a:r>
              <a:rPr lang="en-US" altLang="en-US" dirty="0"/>
              <a:t>read and then move file marker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4FF0945-3039-4C36-8313-FA5567C9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449575-F7AC-4860-B5A0-299992E8088B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345F3FF-3B63-4ECA-868E-3ABF7E44F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Files</a:t>
            </a:r>
            <a:br>
              <a:rPr lang="en-US" altLang="en-US" sz="4000"/>
            </a:br>
            <a:r>
              <a:rPr lang="en-US" altLang="en-US" sz="3200"/>
              <a:t>File Attributes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41EEB149-D980-4349-84B3-D27BBBB92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6248400"/>
            <a:ext cx="7772400" cy="457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Possible file attributes</a:t>
            </a:r>
          </a:p>
        </p:txBody>
      </p:sp>
      <p:pic>
        <p:nvPicPr>
          <p:cNvPr id="13317" name="Picture 5">
            <a:extLst>
              <a:ext uri="{FF2B5EF4-FFF2-40B4-BE49-F238E27FC236}">
                <a16:creationId xmlns:a16="http://schemas.microsoft.com/office/drawing/2014/main" id="{82FBD74D-4006-455C-83EA-B784967AD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35100"/>
            <a:ext cx="587692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B020AC54-396C-4943-85F8-7E9F2090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D7169E-572F-466D-B22A-703A5F1A9D81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020062F6-9622-46C1-A6FB-E26AE4A3E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Files</a:t>
            </a:r>
            <a:br>
              <a:rPr lang="en-US" altLang="en-US" sz="4000"/>
            </a:br>
            <a:r>
              <a:rPr lang="en-US" altLang="en-US" sz="3200"/>
              <a:t>File Operations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88E4155-23F9-4ED6-873F-6DBE2705F6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marL="914400" lvl="1" indent="-457200" eaLnBrk="1" hangingPunct="1">
              <a:buFontTx/>
              <a:buAutoNum type="arabicPeriod"/>
            </a:pPr>
            <a:r>
              <a:rPr lang="en-US" altLang="en-US" sz="3600"/>
              <a:t>Create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3600"/>
              <a:t>Delete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3600"/>
              <a:t>Open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3600"/>
              <a:t>Close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3600"/>
              <a:t>Read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3600"/>
              <a:t>Write</a:t>
            </a:r>
          </a:p>
          <a:p>
            <a:pPr marL="914400" lvl="1" indent="-457200" eaLnBrk="1" hangingPunct="1">
              <a:buFontTx/>
              <a:buAutoNum type="arabicPeriod"/>
            </a:pPr>
            <a:endParaRPr lang="en-US" altLang="en-US" sz="3600"/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73259E80-FD83-418A-92F9-FD97F863486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marL="914400" lvl="1" indent="-457200" eaLnBrk="1" hangingPunct="1">
              <a:buFontTx/>
              <a:buAutoNum type="arabicPeriod" startAt="7"/>
            </a:pPr>
            <a:r>
              <a:rPr lang="en-US" altLang="en-US" sz="3600"/>
              <a:t>Append</a:t>
            </a:r>
          </a:p>
          <a:p>
            <a:pPr marL="914400" lvl="1" indent="-457200" eaLnBrk="1" hangingPunct="1">
              <a:buFontTx/>
              <a:buAutoNum type="arabicPeriod" startAt="7"/>
            </a:pPr>
            <a:r>
              <a:rPr lang="en-US" altLang="en-US" sz="3600"/>
              <a:t>Seek</a:t>
            </a:r>
          </a:p>
          <a:p>
            <a:pPr marL="914400" lvl="1" indent="-457200" eaLnBrk="1" hangingPunct="1">
              <a:buFontTx/>
              <a:buAutoNum type="arabicPeriod" startAt="7"/>
            </a:pPr>
            <a:r>
              <a:rPr lang="en-US" altLang="en-US" sz="3600"/>
              <a:t>Get attributes</a:t>
            </a:r>
          </a:p>
          <a:p>
            <a:pPr marL="914400" lvl="1" indent="-457200" eaLnBrk="1" hangingPunct="1">
              <a:buFontTx/>
              <a:buAutoNum type="arabicPeriod" startAt="7"/>
            </a:pPr>
            <a:r>
              <a:rPr lang="en-US" altLang="en-US" sz="3600"/>
              <a:t>Set Attributes</a:t>
            </a:r>
          </a:p>
          <a:p>
            <a:pPr marL="914400" lvl="1" indent="-457200" eaLnBrk="1" hangingPunct="1">
              <a:buFontTx/>
              <a:buAutoNum type="arabicPeriod" startAt="7"/>
            </a:pPr>
            <a:r>
              <a:rPr lang="en-US" altLang="en-US" sz="3600"/>
              <a:t>Rename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A099FD-AE96-47E0-B9C9-DA3334C1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DF1087-D852-477A-BF98-E6427ED2D9F1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4732B7B-F0BD-48BD-AE47-9E26CE36B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5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Files</a:t>
            </a:r>
            <a:br>
              <a:rPr lang="en-US" altLang="en-US" sz="4000"/>
            </a:br>
            <a:r>
              <a:rPr lang="en-US" altLang="en-US" sz="3200"/>
              <a:t>Memory-Mapped Files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B5161189-334B-42EC-8EB0-057C30205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000500"/>
            <a:ext cx="7772400" cy="2616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(a) Segmented process before mapping files                    into its address space</a:t>
            </a:r>
          </a:p>
          <a:p>
            <a:pPr eaLnBrk="1" hangingPunct="1">
              <a:buFontTx/>
              <a:buNone/>
            </a:pPr>
            <a:r>
              <a:rPr lang="en-US" altLang="en-US"/>
              <a:t>(b) Process after mapping 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existing file </a:t>
            </a:r>
            <a:r>
              <a:rPr lang="en-US" altLang="en-US" i="1"/>
              <a:t>abc</a:t>
            </a:r>
            <a:r>
              <a:rPr lang="en-US" altLang="en-US"/>
              <a:t> into one segment 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creating new segment for </a:t>
            </a:r>
            <a:r>
              <a:rPr lang="en-US" altLang="en-US" i="1"/>
              <a:t>xyz</a:t>
            </a:r>
            <a:endParaRPr lang="en-US" altLang="en-US"/>
          </a:p>
        </p:txBody>
      </p:sp>
      <p:pic>
        <p:nvPicPr>
          <p:cNvPr id="15365" name="Picture 5" descr="6-6">
            <a:extLst>
              <a:ext uri="{FF2B5EF4-FFF2-40B4-BE49-F238E27FC236}">
                <a16:creationId xmlns:a16="http://schemas.microsoft.com/office/drawing/2014/main" id="{899CACB5-1D16-4501-A010-46AD7D946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517650"/>
            <a:ext cx="7821613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0C68AC-E943-42DD-B9BF-0D7B01FE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9C2C96-258E-4AE1-99A6-62325A4AE340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0253334-0A94-46AE-8600-C2648DC62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937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Directories</a:t>
            </a:r>
            <a:br>
              <a:rPr lang="en-US" altLang="en-US" sz="4000"/>
            </a:br>
            <a:r>
              <a:rPr lang="en-US" altLang="en-US" sz="3200"/>
              <a:t>Single-Level Directory Systems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8C8F920-E32A-4BA1-8C19-9F364EEC2B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4572000"/>
            <a:ext cx="80899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single level directory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contains 4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owned by 3 different people, A, B, and C</a:t>
            </a:r>
          </a:p>
        </p:txBody>
      </p:sp>
      <p:pic>
        <p:nvPicPr>
          <p:cNvPr id="16389" name="Picture 5" descr="6-7">
            <a:extLst>
              <a:ext uri="{FF2B5EF4-FFF2-40B4-BE49-F238E27FC236}">
                <a16:creationId xmlns:a16="http://schemas.microsoft.com/office/drawing/2014/main" id="{991F7587-FDD1-40B3-9167-BEA7357B3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2000250"/>
            <a:ext cx="42100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20A70F7-DB2F-464C-A7FB-657075A3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5B6DC-AB13-4AC6-8B8F-F1318D52FE06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B5BF75F-7B56-49F3-BB56-D3DD5C055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Directories </a:t>
            </a:r>
            <a:br>
              <a:rPr lang="en-US" altLang="en-US" sz="4000"/>
            </a:br>
            <a:r>
              <a:rPr lang="en-US" altLang="en-US" sz="3200"/>
              <a:t>Two-level Directory Systems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DB31FE7-E2E9-4663-975C-7C3E2C7F4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4876800"/>
            <a:ext cx="9144000" cy="1219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Letters indicate </a:t>
            </a:r>
            <a:r>
              <a:rPr lang="en-US" altLang="en-US" i="1"/>
              <a:t>owners</a:t>
            </a:r>
            <a:r>
              <a:rPr lang="en-US" altLang="en-US"/>
              <a:t> of the directories and files</a:t>
            </a:r>
          </a:p>
        </p:txBody>
      </p:sp>
      <p:pic>
        <p:nvPicPr>
          <p:cNvPr id="17413" name="Picture 5" descr="6-8">
            <a:extLst>
              <a:ext uri="{FF2B5EF4-FFF2-40B4-BE49-F238E27FC236}">
                <a16:creationId xmlns:a16="http://schemas.microsoft.com/office/drawing/2014/main" id="{C8379363-8C29-404B-9820-B02C39B46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63" y="1598613"/>
            <a:ext cx="4867275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5AFA56B-251F-4289-B5BA-2C28BF00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0DB350-FAE4-46EC-BEB7-C92D07A03321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291FD1A-83F8-49D0-942F-4ACE474CE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Directories </a:t>
            </a:r>
            <a:br>
              <a:rPr lang="en-US" altLang="en-US" sz="4000"/>
            </a:br>
            <a:r>
              <a:rPr lang="en-US" altLang="en-US" sz="3200"/>
              <a:t>Hierarchical Directory Systems</a:t>
            </a:r>
          </a:p>
        </p:txBody>
      </p:sp>
      <p:sp>
        <p:nvSpPr>
          <p:cNvPr id="18436" name="AutoShape 3">
            <a:extLst>
              <a:ext uri="{FF2B5EF4-FFF2-40B4-BE49-F238E27FC236}">
                <a16:creationId xmlns:a16="http://schemas.microsoft.com/office/drawing/2014/main" id="{F711691D-3FF6-4E3E-8400-53F0555FE074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685800" y="5638800"/>
            <a:ext cx="7772400" cy="457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3600"/>
              <a:t>A hierarchical directory system</a:t>
            </a:r>
          </a:p>
        </p:txBody>
      </p:sp>
      <p:pic>
        <p:nvPicPr>
          <p:cNvPr id="18437" name="Picture 5" descr="6-9">
            <a:extLst>
              <a:ext uri="{FF2B5EF4-FFF2-40B4-BE49-F238E27FC236}">
                <a16:creationId xmlns:a16="http://schemas.microsoft.com/office/drawing/2014/main" id="{81FAB467-479A-4AB0-8558-3A9723B66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739900"/>
            <a:ext cx="7167562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CA4CC38-89AB-4E2E-B57F-6B0332E1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C4FF3-13AD-4396-AC56-6DA5E4ECE84F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DD328F5-882D-42A6-8844-34E370421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20900" y="6083300"/>
            <a:ext cx="5003800" cy="4953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A UNIX directory tree</a:t>
            </a:r>
            <a:endParaRPr lang="en-US" altLang="en-US" sz="2800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35FF764F-C3FE-4C9C-8E7D-3248564B7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68600" y="165100"/>
            <a:ext cx="4572000" cy="1143000"/>
          </a:xfrm>
        </p:spPr>
        <p:txBody>
          <a:bodyPr/>
          <a:lstStyle/>
          <a:p>
            <a:pPr algn="l" eaLnBrk="1" hangingPunct="1"/>
            <a:r>
              <a:rPr lang="en-US" altLang="en-US" sz="4000"/>
              <a:t>Directories </a:t>
            </a:r>
            <a:br>
              <a:rPr lang="en-US" altLang="en-US" sz="4000"/>
            </a:br>
            <a:r>
              <a:rPr lang="en-US" altLang="en-US" sz="3200"/>
              <a:t>Path Names</a:t>
            </a:r>
          </a:p>
        </p:txBody>
      </p:sp>
      <p:pic>
        <p:nvPicPr>
          <p:cNvPr id="19461" name="Picture 5" descr="6-10">
            <a:extLst>
              <a:ext uri="{FF2B5EF4-FFF2-40B4-BE49-F238E27FC236}">
                <a16:creationId xmlns:a16="http://schemas.microsoft.com/office/drawing/2014/main" id="{9A463EEF-C307-41C3-B19C-13D0D92E4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1527175"/>
            <a:ext cx="4606925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53020144-0C86-4651-AD39-A0FE2D2C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6EE990-2538-41B9-96BC-45B68E7A2CD6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1923613-BCD3-413D-A9DB-D275E8E63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Directories </a:t>
            </a:r>
            <a:br>
              <a:rPr lang="en-US" altLang="en-US" sz="4000"/>
            </a:br>
            <a:r>
              <a:rPr lang="en-US" altLang="en-US" sz="3200"/>
              <a:t>Directory Operations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5FC0DD9-6EBF-425E-B27E-2D09C31109D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3810000" cy="46482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sz="4000"/>
              <a:t>Create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4000"/>
              <a:t>Delete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4000"/>
              <a:t>Opendir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4000"/>
              <a:t>Closedir</a:t>
            </a:r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F83C8E3C-FF65-45A0-B5CE-33BE973F914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3810000" cy="4572000"/>
          </a:xfrm>
        </p:spPr>
        <p:txBody>
          <a:bodyPr/>
          <a:lstStyle/>
          <a:p>
            <a:pPr marL="533400" indent="-533400" eaLnBrk="1" hangingPunct="1">
              <a:buFontTx/>
              <a:buAutoNum type="arabicPeriod" startAt="5"/>
            </a:pPr>
            <a:r>
              <a:rPr lang="en-US" altLang="en-US" sz="4000"/>
              <a:t>Readdir</a:t>
            </a:r>
          </a:p>
          <a:p>
            <a:pPr marL="533400" indent="-533400" eaLnBrk="1" hangingPunct="1">
              <a:buFontTx/>
              <a:buAutoNum type="arabicPeriod" startAt="5"/>
            </a:pPr>
            <a:r>
              <a:rPr lang="en-US" altLang="en-US" sz="4000"/>
              <a:t>Rename</a:t>
            </a:r>
          </a:p>
          <a:p>
            <a:pPr marL="533400" indent="-533400" eaLnBrk="1" hangingPunct="1">
              <a:buFontTx/>
              <a:buAutoNum type="arabicPeriod" startAt="5"/>
            </a:pPr>
            <a:r>
              <a:rPr lang="en-US" altLang="en-US" sz="4000"/>
              <a:t>Link</a:t>
            </a:r>
          </a:p>
          <a:p>
            <a:pPr marL="533400" indent="-533400" eaLnBrk="1" hangingPunct="1">
              <a:buFontTx/>
              <a:buAutoNum type="arabicPeriod" startAt="5"/>
            </a:pPr>
            <a:r>
              <a:rPr lang="en-US" altLang="en-US" sz="4000"/>
              <a:t>Unlink</a:t>
            </a:r>
          </a:p>
          <a:p>
            <a:pPr marL="533400" indent="-533400" eaLnBrk="1" hangingPunct="1"/>
            <a:endParaRPr lang="en-US" altLang="en-US"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71FD3A1-5161-4D26-B497-55958E6B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4E6FF-BD8A-4513-B2AD-A8F607BA6AE2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EAA1F3F7-EA44-49E8-9029-B4A557049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47DC4CBD-3BB4-4A19-8D7F-1B1A82E9B8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5400" b="1"/>
              <a:t>File System Implementation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B15B68-128D-4C4A-AAE8-D9265D1B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F21575-8051-4675-B996-D79373B55DA9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BD86B814-34E3-4DE8-AA51-EDE6B249D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5400" b="1"/>
              <a:t>File Systems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A52C83E-B187-490D-8A8C-CF6FCA23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3A13AD-799C-4BCE-BF20-64111598A457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5833F4E-7B87-436D-9E62-BF59B9B62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65100"/>
            <a:ext cx="7226300" cy="800100"/>
          </a:xfrm>
        </p:spPr>
        <p:txBody>
          <a:bodyPr/>
          <a:lstStyle/>
          <a:p>
            <a:pPr eaLnBrk="1" hangingPunct="1"/>
            <a:r>
              <a:rPr lang="en-US" altLang="en-US" sz="4000"/>
              <a:t>File System Implementation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A6B474D-15FF-4698-9D33-DD84845E7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486400"/>
            <a:ext cx="7772400" cy="762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A possible file system layout</a:t>
            </a:r>
          </a:p>
        </p:txBody>
      </p:sp>
      <p:pic>
        <p:nvPicPr>
          <p:cNvPr id="22533" name="Picture 6" descr="6-11">
            <a:extLst>
              <a:ext uri="{FF2B5EF4-FFF2-40B4-BE49-F238E27FC236}">
                <a16:creationId xmlns:a16="http://schemas.microsoft.com/office/drawing/2014/main" id="{BFF777E1-AD69-4131-92B4-66185BF3D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773238"/>
            <a:ext cx="7758112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EF2DD0E-729D-4520-95A5-7B1F3AD4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539BCF-2DE3-4153-BB12-DF4F81C28DB9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8F986F2-9080-4495-8BE9-62CE2704C7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In-Memory File System Structures</a:t>
            </a:r>
          </a:p>
        </p:txBody>
      </p:sp>
      <p:pic>
        <p:nvPicPr>
          <p:cNvPr id="23556" name="Picture 3">
            <a:extLst>
              <a:ext uri="{FF2B5EF4-FFF2-40B4-BE49-F238E27FC236}">
                <a16:creationId xmlns:a16="http://schemas.microsoft.com/office/drawing/2014/main" id="{A49DD2A3-66CA-4598-9E89-31665828E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2" t="1373" r="3906" b="687"/>
          <a:stretch>
            <a:fillRect/>
          </a:stretch>
        </p:blipFill>
        <p:spPr bwMode="auto">
          <a:xfrm>
            <a:off x="1524000" y="1271588"/>
            <a:ext cx="6386513" cy="51149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D66EE3D-2113-41F4-82EC-EF9D7FEE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10C182-5439-4796-AB78-B8AB332103C0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3876A78D-FFC2-469E-AC6D-233AB87BA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54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File System Implementation </a:t>
            </a:r>
            <a:r>
              <a:rPr lang="en-US" altLang="en-US" sz="3200"/>
              <a:t>Allocation Methods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E50ACA1-E707-483B-BE72-7EDCE14A8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An allocation method refers to how disk blocks are allocated for files:</a:t>
            </a:r>
          </a:p>
          <a:p>
            <a:pPr marL="625475" eaLnBrk="1" hangingPunct="1"/>
            <a:r>
              <a:rPr lang="en-US" altLang="en-US" sz="2400"/>
              <a:t>Contiguous allocation</a:t>
            </a:r>
          </a:p>
          <a:p>
            <a:pPr marL="625475" eaLnBrk="1" hangingPunct="1"/>
            <a:r>
              <a:rPr lang="en-US" altLang="en-US" sz="2400"/>
              <a:t>Linked allocation</a:t>
            </a:r>
          </a:p>
          <a:p>
            <a:pPr marL="625475" eaLnBrk="1" hangingPunct="1"/>
            <a:r>
              <a:rPr lang="en-US" altLang="en-US" sz="2400"/>
              <a:t>Indexed allocation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C7BB7E-333B-4314-8B6C-C7E38310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BA7051-CEC9-45E3-B4C8-AFD0BD4CB3F0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B6E48EC-DAA9-4C81-9DCA-EA987C793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2300" y="177800"/>
            <a:ext cx="7874000" cy="1270000"/>
          </a:xfrm>
        </p:spPr>
        <p:txBody>
          <a:bodyPr/>
          <a:lstStyle/>
          <a:p>
            <a:pPr eaLnBrk="1" hangingPunct="1"/>
            <a:r>
              <a:rPr lang="en-US" altLang="en-US" sz="4000"/>
              <a:t>File System Implementation </a:t>
            </a:r>
            <a:br>
              <a:rPr lang="en-US" altLang="en-US" sz="4000"/>
            </a:br>
            <a:r>
              <a:rPr lang="en-US" altLang="en-US" sz="3200"/>
              <a:t>Allocation Methods: Contiguous allocation (1)</a:t>
            </a:r>
            <a:r>
              <a:rPr lang="en-US" altLang="en-US" sz="4000"/>
              <a:t> 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3E8A80B-9515-4807-9189-A42A57DDC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9900" y="5473700"/>
            <a:ext cx="8674100" cy="9779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(a) Contiguous allocation of disk space for 7 files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(b) State of the disk after files </a:t>
            </a:r>
            <a:r>
              <a:rPr lang="en-US" altLang="en-US" sz="2400" i="1"/>
              <a:t>D</a:t>
            </a:r>
            <a:r>
              <a:rPr lang="en-US" altLang="en-US" sz="2400"/>
              <a:t> and </a:t>
            </a:r>
            <a:r>
              <a:rPr lang="en-US" altLang="en-US" sz="2400" i="1"/>
              <a:t>F</a:t>
            </a:r>
            <a:r>
              <a:rPr lang="en-US" altLang="en-US" sz="2400"/>
              <a:t> have been removed</a:t>
            </a:r>
          </a:p>
        </p:txBody>
      </p:sp>
      <p:pic>
        <p:nvPicPr>
          <p:cNvPr id="25605" name="Picture 6" descr="6-12">
            <a:extLst>
              <a:ext uri="{FF2B5EF4-FFF2-40B4-BE49-F238E27FC236}">
                <a16:creationId xmlns:a16="http://schemas.microsoft.com/office/drawing/2014/main" id="{886D7B37-4516-4C12-9AAC-DBBDC3C2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068513"/>
            <a:ext cx="7104063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A907322-B56C-44D5-A06F-5B428091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D6CBB-E4A5-40DB-88AC-FEFE85A121BE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7D150293-C145-4408-A0B3-D86D253B5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8800" y="177800"/>
            <a:ext cx="80899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File System Implementation</a:t>
            </a:r>
            <a:br>
              <a:rPr lang="en-US" altLang="en-US" sz="4000"/>
            </a:br>
            <a:r>
              <a:rPr lang="en-US" altLang="en-US" sz="4000"/>
              <a:t> </a:t>
            </a:r>
            <a:r>
              <a:rPr lang="en-US" altLang="en-US" sz="3200"/>
              <a:t>Allocation Methods: Contiguous allocation (2)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5E7AD30-1E02-41F4-A100-82DDA81108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3900" y="2146300"/>
            <a:ext cx="7786688" cy="389890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tx1"/>
                </a:solidFill>
              </a:rPr>
              <a:t>Each file occupies a </a:t>
            </a:r>
            <a:r>
              <a:rPr lang="en-US" altLang="en-US" sz="2400" b="1">
                <a:solidFill>
                  <a:schemeClr val="tx1"/>
                </a:solidFill>
              </a:rPr>
              <a:t>set of contiguous blocks</a:t>
            </a:r>
            <a:r>
              <a:rPr lang="en-US" altLang="en-US" sz="2400">
                <a:solidFill>
                  <a:schemeClr val="tx1"/>
                </a:solidFill>
              </a:rPr>
              <a:t> on the disk</a:t>
            </a:r>
          </a:p>
          <a:p>
            <a:pPr eaLnBrk="1" hangingPunct="1"/>
            <a:r>
              <a:rPr lang="en-US" altLang="en-US" sz="2400">
                <a:solidFill>
                  <a:schemeClr val="tx1"/>
                </a:solidFill>
              </a:rPr>
              <a:t>Simple – only starting location (block #) and length (number of blocks) are required</a:t>
            </a:r>
          </a:p>
          <a:p>
            <a:pPr eaLnBrk="1" hangingPunct="1"/>
            <a:r>
              <a:rPr lang="en-US" altLang="en-US" sz="2400">
                <a:solidFill>
                  <a:schemeClr val="tx1"/>
                </a:solidFill>
              </a:rPr>
              <a:t>Random access</a:t>
            </a:r>
          </a:p>
          <a:p>
            <a:pPr eaLnBrk="1" hangingPunct="1"/>
            <a:r>
              <a:rPr lang="en-US" altLang="en-US" sz="2400">
                <a:solidFill>
                  <a:schemeClr val="tx1"/>
                </a:solidFill>
              </a:rPr>
              <a:t>Wasteful of space (dynamic storage-allocation problem)</a:t>
            </a:r>
          </a:p>
          <a:p>
            <a:pPr eaLnBrk="1" hangingPunct="1"/>
            <a:r>
              <a:rPr lang="en-US" altLang="en-US" sz="2400">
                <a:solidFill>
                  <a:schemeClr val="tx1"/>
                </a:solidFill>
              </a:rPr>
              <a:t>Files cannot grow</a:t>
            </a:r>
          </a:p>
          <a:p>
            <a:pPr eaLnBrk="1" hangingPunct="1"/>
            <a:r>
              <a:rPr lang="en-US" altLang="en-US" sz="2400">
                <a:solidFill>
                  <a:schemeClr val="tx1"/>
                </a:solidFill>
              </a:rPr>
              <a:t>Use for CD-ROM because the length of file are known in advance and no deletion</a:t>
            </a:r>
          </a:p>
          <a:p>
            <a:pPr eaLnBrk="1" hangingPunct="1"/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id="{A71BCA7F-8E9A-4FE1-A98A-E85D3947D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5399088"/>
            <a:ext cx="70294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87044A-7E27-440F-AF40-96F2C7FC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75007-2C69-4886-9CE3-26DE5271928A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0C708A3-A2EE-4F2B-AC04-8DBCC6CFC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5100"/>
            <a:ext cx="8026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File System Implementation</a:t>
            </a:r>
            <a:br>
              <a:rPr lang="en-US" altLang="en-US" sz="4000"/>
            </a:br>
            <a:r>
              <a:rPr lang="en-US" altLang="en-US" sz="4000"/>
              <a:t> </a:t>
            </a:r>
            <a:r>
              <a:rPr lang="en-US" altLang="en-US" sz="3200"/>
              <a:t>Allocation Methods: Contiguous allocation (3)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668E0A7-BCBB-405F-B618-18AA64469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93900"/>
            <a:ext cx="777240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Contiguous Allocation of Disk Space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  <p:pic>
        <p:nvPicPr>
          <p:cNvPr id="27653" name="Picture 4">
            <a:extLst>
              <a:ext uri="{FF2B5EF4-FFF2-40B4-BE49-F238E27FC236}">
                <a16:creationId xmlns:a16="http://schemas.microsoft.com/office/drawing/2014/main" id="{DB082124-880C-4803-B643-898D09006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6" t="580" r="12967" b="887"/>
          <a:stretch>
            <a:fillRect/>
          </a:stretch>
        </p:blipFill>
        <p:spPr bwMode="auto">
          <a:xfrm>
            <a:off x="1323975" y="2752725"/>
            <a:ext cx="6815138" cy="3454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6DE89A-3335-4AE4-B073-39AB8118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7929AB-6194-4E34-80BF-78DD747250EA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E6C107A-BF14-4C2E-A409-90E5992FF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92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File System Implementation </a:t>
            </a:r>
            <a:r>
              <a:rPr lang="en-US" altLang="en-US" sz="3200"/>
              <a:t>Allocation Methods: Linked allocation (1)</a:t>
            </a:r>
            <a:endParaRPr lang="en-US" altLang="en-US" sz="4000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FC71DCF-AE59-49D6-9178-48C1585610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2300" y="2120900"/>
            <a:ext cx="7772400" cy="2268538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tx1"/>
                </a:solidFill>
              </a:rPr>
              <a:t>Each file is a </a:t>
            </a:r>
            <a:r>
              <a:rPr lang="en-US" altLang="en-US" sz="2400" b="1">
                <a:solidFill>
                  <a:schemeClr val="tx1"/>
                </a:solidFill>
              </a:rPr>
              <a:t>linked list of disk blocks</a:t>
            </a:r>
            <a:r>
              <a:rPr lang="en-US" altLang="en-US" sz="2400">
                <a:solidFill>
                  <a:schemeClr val="tx1"/>
                </a:solidFill>
              </a:rPr>
              <a:t>: blocks may be scattered anywhere on the disk.</a:t>
            </a:r>
          </a:p>
          <a:p>
            <a:pPr eaLnBrk="1" hangingPunct="1"/>
            <a:r>
              <a:rPr lang="en-US" altLang="en-US" sz="2400">
                <a:solidFill>
                  <a:schemeClr val="tx1"/>
                </a:solidFill>
              </a:rPr>
              <a:t>Simple – need only starting address</a:t>
            </a:r>
          </a:p>
          <a:p>
            <a:pPr eaLnBrk="1" hangingPunct="1"/>
            <a:r>
              <a:rPr lang="en-US" altLang="en-US" sz="2400">
                <a:solidFill>
                  <a:schemeClr val="tx1"/>
                </a:solidFill>
              </a:rPr>
              <a:t>Free-space management system – no waste of space </a:t>
            </a:r>
          </a:p>
          <a:p>
            <a:pPr eaLnBrk="1" hangingPunct="1"/>
            <a:r>
              <a:rPr lang="en-US" altLang="en-US" sz="2400">
                <a:solidFill>
                  <a:schemeClr val="tx1"/>
                </a:solidFill>
              </a:rPr>
              <a:t>No random access</a:t>
            </a:r>
          </a:p>
          <a:p>
            <a:pPr eaLnBrk="1" hangingPunct="1"/>
            <a:endParaRPr lang="en-US" altLang="en-US" sz="2400">
              <a:solidFill>
                <a:schemeClr val="tx1"/>
              </a:solidFill>
            </a:endParaRPr>
          </a:p>
        </p:txBody>
      </p:sp>
      <p:grpSp>
        <p:nvGrpSpPr>
          <p:cNvPr id="28677" name="Group 4">
            <a:extLst>
              <a:ext uri="{FF2B5EF4-FFF2-40B4-BE49-F238E27FC236}">
                <a16:creationId xmlns:a16="http://schemas.microsoft.com/office/drawing/2014/main" id="{012FC907-A84F-45C6-BCD0-94CD5ABB19CF}"/>
              </a:ext>
            </a:extLst>
          </p:cNvPr>
          <p:cNvGrpSpPr>
            <a:grpSpLocks/>
          </p:cNvGrpSpPr>
          <p:nvPr/>
        </p:nvGrpSpPr>
        <p:grpSpPr bwMode="auto">
          <a:xfrm>
            <a:off x="2725738" y="4635500"/>
            <a:ext cx="3729037" cy="1500188"/>
            <a:chOff x="1807" y="1576"/>
            <a:chExt cx="1619" cy="945"/>
          </a:xfrm>
        </p:grpSpPr>
        <p:sp>
          <p:nvSpPr>
            <p:cNvPr id="28678" name="Rectangle 5">
              <a:extLst>
                <a:ext uri="{FF2B5EF4-FFF2-40B4-BE49-F238E27FC236}">
                  <a16:creationId xmlns:a16="http://schemas.microsoft.com/office/drawing/2014/main" id="{E92E7AC5-4ECD-49D2-8049-FDD3CB164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1576"/>
              <a:ext cx="945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rgbClr val="3333CC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Helvetica" panose="020B0604020202020204" pitchFamily="34" charset="0"/>
                </a:rPr>
                <a:t>pointer</a:t>
              </a:r>
            </a:p>
          </p:txBody>
        </p:sp>
        <p:sp>
          <p:nvSpPr>
            <p:cNvPr id="28679" name="Rectangle 6">
              <a:extLst>
                <a:ext uri="{FF2B5EF4-FFF2-40B4-BE49-F238E27FC236}">
                  <a16:creationId xmlns:a16="http://schemas.microsoft.com/office/drawing/2014/main" id="{0F2D21B4-307C-4A88-907F-6E4165B4F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1848"/>
              <a:ext cx="945" cy="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rgbClr val="3333CC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600">
                <a:solidFill>
                  <a:schemeClr val="tx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8680" name="Text Box 7">
              <a:extLst>
                <a:ext uri="{FF2B5EF4-FFF2-40B4-BE49-F238E27FC236}">
                  <a16:creationId xmlns:a16="http://schemas.microsoft.com/office/drawing/2014/main" id="{9F39A3CA-C120-4FD1-A67E-B63CDE302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" y="1597"/>
              <a:ext cx="5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rgbClr val="3333CC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Helvetica" panose="020B0604020202020204" pitchFamily="34" charset="0"/>
                </a:rPr>
                <a:t>block      =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E24D260-4A49-4C55-A99A-D161FA50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00AF1-223F-4F1F-9928-C9F542C3FFCC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23CDD6E8-8B87-41F7-B5FE-5C4BAC85C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77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File System Implementation </a:t>
            </a:r>
            <a:r>
              <a:rPr lang="en-US" altLang="en-US" sz="3200"/>
              <a:t>Allocation Methods: Linked allocation (2)</a:t>
            </a:r>
          </a:p>
        </p:txBody>
      </p:sp>
      <p:pic>
        <p:nvPicPr>
          <p:cNvPr id="29700" name="Picture 3">
            <a:extLst>
              <a:ext uri="{FF2B5EF4-FFF2-40B4-BE49-F238E27FC236}">
                <a16:creationId xmlns:a16="http://schemas.microsoft.com/office/drawing/2014/main" id="{89A3372E-27A1-41E3-8900-4C28BAFD7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6" t="638" r="14516" b="975"/>
          <a:stretch>
            <a:fillRect/>
          </a:stretch>
        </p:blipFill>
        <p:spPr bwMode="auto">
          <a:xfrm>
            <a:off x="1260475" y="2333625"/>
            <a:ext cx="6770688" cy="39227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051A5FC-A093-467F-98AE-096024F0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3B56CE-FADC-4886-A228-F315BDA32283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BE9E74F-E5CF-4C13-8329-732BBFFD8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77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File System Implementation </a:t>
            </a:r>
            <a:r>
              <a:rPr lang="en-US" altLang="en-US" sz="3200"/>
              <a:t>Allocation Methods: Linked allocation (3)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4841003-BEB9-43FF-9BE8-4573B2CAC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65300"/>
            <a:ext cx="7772400" cy="4838700"/>
          </a:xfrm>
        </p:spPr>
        <p:txBody>
          <a:bodyPr/>
          <a:lstStyle/>
          <a:p>
            <a:pPr eaLnBrk="1" hangingPunct="1"/>
            <a:r>
              <a:rPr lang="en-US" altLang="en-US"/>
              <a:t>File-Allocation Table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pic>
        <p:nvPicPr>
          <p:cNvPr id="30725" name="Picture 4">
            <a:extLst>
              <a:ext uri="{FF2B5EF4-FFF2-40B4-BE49-F238E27FC236}">
                <a16:creationId xmlns:a16="http://schemas.microsoft.com/office/drawing/2014/main" id="{5DEEBC95-0C5F-4327-B335-C9FAF6C6A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" t="587" r="7326" b="896"/>
          <a:stretch>
            <a:fillRect/>
          </a:stretch>
        </p:blipFill>
        <p:spPr bwMode="auto">
          <a:xfrm>
            <a:off x="984250" y="2362200"/>
            <a:ext cx="6864350" cy="41370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7F70B5A-0216-438D-B85F-5E9ACBF4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1AB2B5-D719-4253-AA19-191E71DFA2A3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6B5F2C0-0150-41F8-A567-76E76C05A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203200"/>
            <a:ext cx="7772400" cy="1460500"/>
          </a:xfrm>
        </p:spPr>
        <p:txBody>
          <a:bodyPr/>
          <a:lstStyle/>
          <a:p>
            <a:pPr eaLnBrk="1" hangingPunct="1"/>
            <a:r>
              <a:rPr lang="en-US" altLang="en-US" sz="4000"/>
              <a:t>File System Implementation </a:t>
            </a:r>
            <a:r>
              <a:rPr lang="en-US" altLang="en-US" sz="3200"/>
              <a:t>Allocation Methods: Linked allocation (4)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51FC6E0-0147-4697-A749-8FED82051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4700" y="5689600"/>
            <a:ext cx="7772400" cy="914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Storing a file as a linked list of disk blocks</a:t>
            </a:r>
          </a:p>
        </p:txBody>
      </p:sp>
      <p:pic>
        <p:nvPicPr>
          <p:cNvPr id="31749" name="Picture 5" descr="6-13">
            <a:extLst>
              <a:ext uri="{FF2B5EF4-FFF2-40B4-BE49-F238E27FC236}">
                <a16:creationId xmlns:a16="http://schemas.microsoft.com/office/drawing/2014/main" id="{654F8461-BDDC-4077-A9C6-1B8733D04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2333625"/>
            <a:ext cx="5740400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B4A08F4-2704-4AE3-86EC-002C40CF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51C5F-DE4D-4C85-87A2-378F78ABE534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6928E86-8D3D-441F-B324-18B57F0CB5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0"/>
            <a:ext cx="8637588" cy="1270000"/>
          </a:xfrm>
        </p:spPr>
        <p:txBody>
          <a:bodyPr/>
          <a:lstStyle/>
          <a:p>
            <a:pPr eaLnBrk="1" hangingPunct="1"/>
            <a:r>
              <a:rPr lang="en-US" altLang="en-US" sz="4000"/>
              <a:t>Files</a:t>
            </a:r>
            <a:br>
              <a:rPr lang="en-US" altLang="en-US" sz="6600"/>
            </a:br>
            <a:r>
              <a:rPr lang="en-US" altLang="en-US" sz="3200"/>
              <a:t>File Concept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B0B136AA-8B1C-40A4-9DE2-6E5DCAF74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841500"/>
            <a:ext cx="8077200" cy="41910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000"/>
              <a:t>Long-term Information Storage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000"/>
              <a:t>Must store large amounts of data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000"/>
              <a:t>Information stored must survive the termination of the process using it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000"/>
              <a:t>Multiple processes must be able to access the information concurrently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400"/>
              <a:t>File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000"/>
              <a:t>Used to store information on disks and other extenal media in units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000"/>
              <a:t>Process can read them and write new ones if need be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400"/>
              <a:t>File system – FS (context!!! – NTFS)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000"/>
              <a:t>Part of operating system dealing with files 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000"/>
              <a:t>Includes two independent parts: </a:t>
            </a:r>
            <a:r>
              <a:rPr lang="en-US" altLang="en-US" sz="2000" b="1"/>
              <a:t>set of file </a:t>
            </a:r>
            <a:r>
              <a:rPr lang="en-US" altLang="en-US" sz="2000"/>
              <a:t>and </a:t>
            </a:r>
            <a:r>
              <a:rPr lang="en-US" altLang="en-US" sz="2000" b="1"/>
              <a:t>directory structure</a:t>
            </a:r>
            <a:r>
              <a:rPr lang="en-US" altLang="en-US" sz="2000"/>
              <a:t>, organize and provide information about all files in system </a:t>
            </a:r>
          </a:p>
          <a:p>
            <a:pPr marL="990600" lvl="1" indent="-533400" eaLnBrk="1" hangingPunct="1">
              <a:lnSpc>
                <a:spcPct val="8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E7C2A84-258A-4474-94ED-5411D9BA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AEAC3-1E8C-45C7-9A61-175E6DA92C4A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32771" name="Picture 5" descr="6-14">
            <a:extLst>
              <a:ext uri="{FF2B5EF4-FFF2-40B4-BE49-F238E27FC236}">
                <a16:creationId xmlns:a16="http://schemas.microsoft.com/office/drawing/2014/main" id="{0A0579D3-DE8B-4EE3-87D6-D59ECB400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3" y="1560513"/>
            <a:ext cx="3894137" cy="393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2">
            <a:extLst>
              <a:ext uri="{FF2B5EF4-FFF2-40B4-BE49-F238E27FC236}">
                <a16:creationId xmlns:a16="http://schemas.microsoft.com/office/drawing/2014/main" id="{B74C8FBF-68A2-4B55-B78A-154746DB5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292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File System Implementation </a:t>
            </a:r>
            <a:r>
              <a:rPr lang="en-US" altLang="en-US" sz="3200"/>
              <a:t>Allocation Methods: Linked allocation (5)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6A681612-81F6-4796-B36B-3CBC1BA64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0200" y="5651500"/>
            <a:ext cx="8610600" cy="8509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Linked list allocation using a file allocation table in RAM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FAT  File Allocation Table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E79DB4B3-F7D2-44C4-AD6A-A81158AC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1989-753B-4FFA-A537-297A6CF26026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8136B6B-817E-4904-B8E5-F24BDA7B3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65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File System Implementation </a:t>
            </a:r>
            <a:r>
              <a:rPr lang="en-US" altLang="en-US" sz="3200"/>
              <a:t>Allocation Methods: Indexed allocation (1)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EBD4437-3D3A-4E2A-8C29-221B36675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800" y="1701800"/>
            <a:ext cx="7772400" cy="2581275"/>
          </a:xfrm>
        </p:spPr>
        <p:txBody>
          <a:bodyPr/>
          <a:lstStyle/>
          <a:p>
            <a:pPr eaLnBrk="1" hangingPunct="1"/>
            <a:r>
              <a:rPr lang="en-US" altLang="en-US" sz="2400"/>
              <a:t>Brings all pointers together into the </a:t>
            </a:r>
            <a:r>
              <a:rPr lang="en-US" altLang="en-US" sz="2400" i="1"/>
              <a:t>index block.</a:t>
            </a:r>
            <a:endParaRPr lang="en-US" altLang="en-US" sz="2400"/>
          </a:p>
          <a:p>
            <a:pPr eaLnBrk="1" hangingPunct="1"/>
            <a:r>
              <a:rPr lang="en-US" altLang="en-US" sz="2400"/>
              <a:t>Logical view.</a:t>
            </a:r>
          </a:p>
          <a:p>
            <a:pPr eaLnBrk="1" hangingPunct="1"/>
            <a:r>
              <a:rPr lang="en-US" altLang="en-US" sz="2400"/>
              <a:t>Need index table</a:t>
            </a:r>
          </a:p>
          <a:p>
            <a:pPr eaLnBrk="1" hangingPunct="1"/>
            <a:r>
              <a:rPr lang="en-US" altLang="en-US" sz="2400"/>
              <a:t>Random access</a:t>
            </a:r>
          </a:p>
          <a:p>
            <a:pPr eaLnBrk="1" hangingPunct="1"/>
            <a:r>
              <a:rPr lang="en-US" altLang="en-US" sz="2400"/>
              <a:t>Dynamic access without external fragmentation, but have overhead of index block.</a:t>
            </a:r>
          </a:p>
          <a:p>
            <a:pPr eaLnBrk="1" hangingPunct="1"/>
            <a:endParaRPr lang="en-US" altLang="en-US" sz="2400"/>
          </a:p>
        </p:txBody>
      </p:sp>
      <p:grpSp>
        <p:nvGrpSpPr>
          <p:cNvPr id="33797" name="Group 20">
            <a:extLst>
              <a:ext uri="{FF2B5EF4-FFF2-40B4-BE49-F238E27FC236}">
                <a16:creationId xmlns:a16="http://schemas.microsoft.com/office/drawing/2014/main" id="{2DDFAF13-2476-487A-963D-D0752A8D9DCD}"/>
              </a:ext>
            </a:extLst>
          </p:cNvPr>
          <p:cNvGrpSpPr>
            <a:grpSpLocks/>
          </p:cNvGrpSpPr>
          <p:nvPr/>
        </p:nvGrpSpPr>
        <p:grpSpPr bwMode="auto">
          <a:xfrm>
            <a:off x="3146425" y="4471988"/>
            <a:ext cx="2700338" cy="1971675"/>
            <a:chOff x="1918" y="1473"/>
            <a:chExt cx="1109" cy="1334"/>
          </a:xfrm>
        </p:grpSpPr>
        <p:sp>
          <p:nvSpPr>
            <p:cNvPr id="33798" name="Rectangle 4">
              <a:extLst>
                <a:ext uri="{FF2B5EF4-FFF2-40B4-BE49-F238E27FC236}">
                  <a16:creationId xmlns:a16="http://schemas.microsoft.com/office/drawing/2014/main" id="{635753F0-EB45-46BF-B1D3-1198D4F3D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8" y="1473"/>
              <a:ext cx="382" cy="2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rgbClr val="3333CC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600">
                <a:solidFill>
                  <a:schemeClr val="tx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3799" name="Rectangle 5">
              <a:extLst>
                <a:ext uri="{FF2B5EF4-FFF2-40B4-BE49-F238E27FC236}">
                  <a16:creationId xmlns:a16="http://schemas.microsoft.com/office/drawing/2014/main" id="{A143D8C4-0562-4203-9230-375AC318E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8" y="1678"/>
              <a:ext cx="382" cy="2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rgbClr val="3333CC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600">
                <a:solidFill>
                  <a:schemeClr val="tx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3800" name="Rectangle 6">
              <a:extLst>
                <a:ext uri="{FF2B5EF4-FFF2-40B4-BE49-F238E27FC236}">
                  <a16:creationId xmlns:a16="http://schemas.microsoft.com/office/drawing/2014/main" id="{311C80B6-5E7C-47AB-B9A6-0F6F73AB6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8" y="1883"/>
              <a:ext cx="382" cy="2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rgbClr val="3333CC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600">
                <a:solidFill>
                  <a:schemeClr val="tx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3801" name="Rectangle 7">
              <a:extLst>
                <a:ext uri="{FF2B5EF4-FFF2-40B4-BE49-F238E27FC236}">
                  <a16:creationId xmlns:a16="http://schemas.microsoft.com/office/drawing/2014/main" id="{C22D19A2-3979-47B7-9EA5-CDA89D4A5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8" y="2088"/>
              <a:ext cx="382" cy="2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rgbClr val="3333CC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600">
                <a:solidFill>
                  <a:schemeClr val="tx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3802" name="Rectangle 8">
              <a:extLst>
                <a:ext uri="{FF2B5EF4-FFF2-40B4-BE49-F238E27FC236}">
                  <a16:creationId xmlns:a16="http://schemas.microsoft.com/office/drawing/2014/main" id="{192E7979-C7F6-409E-BD48-813191ACA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8" y="2293"/>
              <a:ext cx="382" cy="2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rgbClr val="3333CC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600">
                <a:solidFill>
                  <a:schemeClr val="tx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3803" name="Rectangle 9">
              <a:extLst>
                <a:ext uri="{FF2B5EF4-FFF2-40B4-BE49-F238E27FC236}">
                  <a16:creationId xmlns:a16="http://schemas.microsoft.com/office/drawing/2014/main" id="{5562AAB0-9CCF-45FE-B660-B4E06C79D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" y="1482"/>
              <a:ext cx="127" cy="1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rgbClr val="3333CC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600">
                <a:solidFill>
                  <a:schemeClr val="tx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3804" name="Rectangle 10">
              <a:extLst>
                <a:ext uri="{FF2B5EF4-FFF2-40B4-BE49-F238E27FC236}">
                  <a16:creationId xmlns:a16="http://schemas.microsoft.com/office/drawing/2014/main" id="{1885F0C1-2404-49CC-B4CC-3EDF0E1D6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" y="1714"/>
              <a:ext cx="127" cy="1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rgbClr val="3333CC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600">
                <a:solidFill>
                  <a:schemeClr val="tx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3805" name="Rectangle 11">
              <a:extLst>
                <a:ext uri="{FF2B5EF4-FFF2-40B4-BE49-F238E27FC236}">
                  <a16:creationId xmlns:a16="http://schemas.microsoft.com/office/drawing/2014/main" id="{6145F105-C53C-43E8-87F9-7638283DD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" y="1946"/>
              <a:ext cx="127" cy="1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rgbClr val="3333CC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600">
                <a:solidFill>
                  <a:schemeClr val="tx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3806" name="Rectangle 12">
              <a:extLst>
                <a:ext uri="{FF2B5EF4-FFF2-40B4-BE49-F238E27FC236}">
                  <a16:creationId xmlns:a16="http://schemas.microsoft.com/office/drawing/2014/main" id="{0B9A2B7D-248C-4D81-B521-4E8DA602D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" y="2178"/>
              <a:ext cx="127" cy="1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rgbClr val="3333CC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600">
                <a:solidFill>
                  <a:schemeClr val="tx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3807" name="Rectangle 13">
              <a:extLst>
                <a:ext uri="{FF2B5EF4-FFF2-40B4-BE49-F238E27FC236}">
                  <a16:creationId xmlns:a16="http://schemas.microsoft.com/office/drawing/2014/main" id="{4AF09738-990F-4E42-962D-125578D90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" y="2410"/>
              <a:ext cx="127" cy="1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rgbClr val="3333CC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600">
                <a:solidFill>
                  <a:schemeClr val="tx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3808" name="Line 14">
              <a:extLst>
                <a:ext uri="{FF2B5EF4-FFF2-40B4-BE49-F238E27FC236}">
                  <a16:creationId xmlns:a16="http://schemas.microsoft.com/office/drawing/2014/main" id="{E5ED7D6A-0BD6-4B4C-8CB9-685C25E12F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8" y="1537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Line 15">
              <a:extLst>
                <a:ext uri="{FF2B5EF4-FFF2-40B4-BE49-F238E27FC236}">
                  <a16:creationId xmlns:a16="http://schemas.microsoft.com/office/drawing/2014/main" id="{3526B2CE-A6B6-4E89-9F08-96C5B4A9E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6" y="1751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Line 16">
              <a:extLst>
                <a:ext uri="{FF2B5EF4-FFF2-40B4-BE49-F238E27FC236}">
                  <a16:creationId xmlns:a16="http://schemas.microsoft.com/office/drawing/2014/main" id="{6A805DCD-B951-49E0-AAD2-FE34459C3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1" y="2010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17">
              <a:extLst>
                <a:ext uri="{FF2B5EF4-FFF2-40B4-BE49-F238E27FC236}">
                  <a16:creationId xmlns:a16="http://schemas.microsoft.com/office/drawing/2014/main" id="{0E1CD15E-ED53-4D32-8668-15497050E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9" y="2233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Line 18">
              <a:extLst>
                <a:ext uri="{FF2B5EF4-FFF2-40B4-BE49-F238E27FC236}">
                  <a16:creationId xmlns:a16="http://schemas.microsoft.com/office/drawing/2014/main" id="{DF229C04-100A-4FEB-8A16-8CB801B2B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3" y="2456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Text Box 19">
              <a:extLst>
                <a:ext uri="{FF2B5EF4-FFF2-40B4-BE49-F238E27FC236}">
                  <a16:creationId xmlns:a16="http://schemas.microsoft.com/office/drawing/2014/main" id="{34FB66CB-4158-400F-84D2-3691CB595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" y="2559"/>
              <a:ext cx="53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rgbClr val="3333CC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Helvetica" panose="020B0604020202020204" pitchFamily="34" charset="0"/>
                </a:rPr>
                <a:t>index table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ABC5D98-7329-4217-9E42-A2343EA7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440FB-07F6-45D9-982E-A387C5D3D2F8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2EAD4E1-E387-4DD4-A3BA-A1B39C9AA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2032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z="4000"/>
              <a:t>File System Implementation </a:t>
            </a:r>
            <a:r>
              <a:rPr lang="en-US" altLang="en-US" sz="3200"/>
              <a:t>Allocation Methods: Indexed allocation (2)</a:t>
            </a:r>
          </a:p>
        </p:txBody>
      </p:sp>
      <p:pic>
        <p:nvPicPr>
          <p:cNvPr id="34820" name="Picture 3">
            <a:extLst>
              <a:ext uri="{FF2B5EF4-FFF2-40B4-BE49-F238E27FC236}">
                <a16:creationId xmlns:a16="http://schemas.microsoft.com/office/drawing/2014/main" id="{6225B5B6-9129-43EC-A725-C174B447F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9" t="682" r="8002" b="1366"/>
          <a:stretch>
            <a:fillRect/>
          </a:stretch>
        </p:blipFill>
        <p:spPr bwMode="auto">
          <a:xfrm>
            <a:off x="1547813" y="2108200"/>
            <a:ext cx="6191250" cy="42402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113C75-BFDD-42A5-8D1F-8CA4C2B1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0F51F-05C8-4592-ACDF-875E5400F7A9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8DC2892-916E-4168-AA9C-38A79ACFD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52400"/>
            <a:ext cx="7772400" cy="1079500"/>
          </a:xfrm>
        </p:spPr>
        <p:txBody>
          <a:bodyPr/>
          <a:lstStyle/>
          <a:p>
            <a:pPr eaLnBrk="1" hangingPunct="1"/>
            <a:r>
              <a:rPr lang="en-US" altLang="en-US" sz="4000"/>
              <a:t>File System Implementation </a:t>
            </a:r>
            <a:r>
              <a:rPr lang="en-US" altLang="en-US" sz="3200"/>
              <a:t>Allocation Methods: Indexed allocation (3)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97A72BB-15AB-4F91-AB25-93C4E3154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0800" y="5892800"/>
            <a:ext cx="5486400" cy="660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An example i-node</a:t>
            </a:r>
          </a:p>
        </p:txBody>
      </p:sp>
      <p:pic>
        <p:nvPicPr>
          <p:cNvPr id="35845" name="Picture 5" descr="6-15">
            <a:extLst>
              <a:ext uri="{FF2B5EF4-FFF2-40B4-BE49-F238E27FC236}">
                <a16:creationId xmlns:a16="http://schemas.microsoft.com/office/drawing/2014/main" id="{CE90E967-80BE-4EFE-8229-41085B3D1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5" y="1782763"/>
            <a:ext cx="5154613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6F3AF4D-AFA6-48BD-9C40-23192F0E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63F25-3358-48ED-9449-C41AA3B427F4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44713BC-54C7-40E4-AF99-F951F759C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1200" y="2159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File System Implementation </a:t>
            </a:r>
            <a:r>
              <a:rPr lang="en-US" altLang="en-US" sz="3200"/>
              <a:t>Allocation Methods: Indexed allocation (4)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267D7D5-1E41-425A-BAB1-904FB385A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1549400"/>
            <a:ext cx="7772400" cy="4851400"/>
          </a:xfrm>
        </p:spPr>
        <p:txBody>
          <a:bodyPr/>
          <a:lstStyle/>
          <a:p>
            <a:pPr eaLnBrk="1" hangingPunct="1"/>
            <a:r>
              <a:rPr lang="en-US" altLang="en-US" sz="2800"/>
              <a:t>Combined Scheme:  UNIX (4K bytes per block)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pic>
        <p:nvPicPr>
          <p:cNvPr id="36869" name="Picture 4">
            <a:extLst>
              <a:ext uri="{FF2B5EF4-FFF2-40B4-BE49-F238E27FC236}">
                <a16:creationId xmlns:a16="http://schemas.microsoft.com/office/drawing/2014/main" id="{114AF590-8757-497D-9D16-4F46BC27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48" r="4706" b="948"/>
          <a:stretch>
            <a:fillRect/>
          </a:stretch>
        </p:blipFill>
        <p:spPr bwMode="auto">
          <a:xfrm>
            <a:off x="1287463" y="2065338"/>
            <a:ext cx="6926262" cy="38687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DB0961-646C-4B38-B5C0-AABE71CA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1AACD-9265-44A6-87B9-539DD5F5F798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A48EBBC-B178-4C48-8E20-B9B05E3B6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Implementing Directories (1)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53E56BC-3D1A-4675-B2B4-CE00503E3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686300"/>
            <a:ext cx="7835900" cy="1714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600"/>
              <a:t>(a) A simple directory</a:t>
            </a:r>
            <a:endParaRPr lang="en-US" altLang="en-US" sz="28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fixed size entries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disk addresses and attributes in directory entry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600"/>
              <a:t>(b) Directory in which each entry just refers to an i-node</a:t>
            </a:r>
          </a:p>
        </p:txBody>
      </p:sp>
      <p:pic>
        <p:nvPicPr>
          <p:cNvPr id="37893" name="Picture 5" descr="6-16">
            <a:extLst>
              <a:ext uri="{FF2B5EF4-FFF2-40B4-BE49-F238E27FC236}">
                <a16:creationId xmlns:a16="http://schemas.microsoft.com/office/drawing/2014/main" id="{321968FA-C3FC-45F9-AC5B-BF576129B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404938"/>
            <a:ext cx="7462838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Line 6">
            <a:extLst>
              <a:ext uri="{FF2B5EF4-FFF2-40B4-BE49-F238E27FC236}">
                <a16:creationId xmlns:a16="http://schemas.microsoft.com/office/drawing/2014/main" id="{62AADF52-A7E0-4141-B55B-CFCA5D5F8C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48450" y="1393825"/>
            <a:ext cx="574675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7">
            <a:extLst>
              <a:ext uri="{FF2B5EF4-FFF2-40B4-BE49-F238E27FC236}">
                <a16:creationId xmlns:a16="http://schemas.microsoft.com/office/drawing/2014/main" id="{5FFA3565-1400-4C21-9590-2B43E5D8B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8400" y="1765300"/>
            <a:ext cx="0" cy="133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8512BD1-71D3-4DF7-ABCB-96CC36E3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15138C-C50E-4004-927D-339191DAE78D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1CA33C32-1F04-49E0-986F-AB7538BD1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Implementing Directories (2)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7EEDB14E-8A3B-4B36-8ED9-8999030F6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5524500"/>
            <a:ext cx="8445500" cy="1333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Two ways of handling long file names in directory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(a) In-line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(b) In a heap</a:t>
            </a:r>
          </a:p>
        </p:txBody>
      </p:sp>
      <p:pic>
        <p:nvPicPr>
          <p:cNvPr id="38917" name="Picture 5" descr="6-17">
            <a:extLst>
              <a:ext uri="{FF2B5EF4-FFF2-40B4-BE49-F238E27FC236}">
                <a16:creationId xmlns:a16="http://schemas.microsoft.com/office/drawing/2014/main" id="{EBE2FE5E-BD7E-40D1-BD76-521D55787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082675"/>
            <a:ext cx="6046787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C2699F8-6EEC-431D-A521-0642114E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AD7D0-DF2F-466B-83FE-73F99EF1E47A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3590A8D-2B9F-49BE-B9A3-0289CD0A2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Shared Files (1)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B9D46A5-E3CF-4058-B193-F5DE4D4A46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6600" y="5892800"/>
            <a:ext cx="7772400" cy="6858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File system containing a shared file</a:t>
            </a:r>
          </a:p>
        </p:txBody>
      </p:sp>
      <p:pic>
        <p:nvPicPr>
          <p:cNvPr id="39941" name="Picture 5" descr="6-18">
            <a:extLst>
              <a:ext uri="{FF2B5EF4-FFF2-40B4-BE49-F238E27FC236}">
                <a16:creationId xmlns:a16="http://schemas.microsoft.com/office/drawing/2014/main" id="{9D9D58E8-1151-4AC4-8763-FA2DD0C78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5" y="1679575"/>
            <a:ext cx="4719638" cy="394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8090957-AD25-4C7C-BED3-216B1FD6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2A9F4-9098-4FF7-8018-91C968F65503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AB004F70-83F8-4D90-B5E4-8B411E2F0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Shared Files (2)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EC96A9D-FFD0-4676-8AC5-A77201EB4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0900" y="4876800"/>
            <a:ext cx="8128000" cy="160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(a) </a:t>
            </a:r>
            <a:r>
              <a:rPr lang="en-US" altLang="en-US" sz="2800"/>
              <a:t>Situation prior to linking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(b) After the link is created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(c)After the original owner removes the file</a:t>
            </a:r>
          </a:p>
        </p:txBody>
      </p:sp>
      <p:pic>
        <p:nvPicPr>
          <p:cNvPr id="40965" name="Picture 5" descr="6-19">
            <a:extLst>
              <a:ext uri="{FF2B5EF4-FFF2-40B4-BE49-F238E27FC236}">
                <a16:creationId xmlns:a16="http://schemas.microsoft.com/office/drawing/2014/main" id="{33D7E178-A8CA-49DF-A034-0B9EF49B0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3" y="1095375"/>
            <a:ext cx="7123112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EB4A997-17C6-4F0D-A133-EED89B36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C600B1-46CD-4BF1-AC02-F32BA3809F00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EBCD91D-FC28-41AE-AA35-5BAB74DA2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Disk Space Management (1)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A27BBD24-0E9F-4DB5-AC5D-2B3F6AC79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5334000"/>
            <a:ext cx="8991600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Dark line (left hand scale) gives data rate of a disk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Dotted line (right hand scale) gives disk space efficiency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All files 2KB</a:t>
            </a:r>
          </a:p>
        </p:txBody>
      </p:sp>
      <p:pic>
        <p:nvPicPr>
          <p:cNvPr id="41989" name="Picture 12" descr="6-20">
            <a:extLst>
              <a:ext uri="{FF2B5EF4-FFF2-40B4-BE49-F238E27FC236}">
                <a16:creationId xmlns:a16="http://schemas.microsoft.com/office/drawing/2014/main" id="{9E021981-59C2-474A-A309-C941D825A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403350"/>
            <a:ext cx="846455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Rectangle 13">
            <a:extLst>
              <a:ext uri="{FF2B5EF4-FFF2-40B4-BE49-F238E27FC236}">
                <a16:creationId xmlns:a16="http://schemas.microsoft.com/office/drawing/2014/main" id="{4CE57E66-A73E-4817-A055-CC79BDC6D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988" y="4545013"/>
            <a:ext cx="1654175" cy="292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sp>
        <p:nvSpPr>
          <p:cNvPr id="41991" name="Text Box 14">
            <a:extLst>
              <a:ext uri="{FF2B5EF4-FFF2-40B4-BE49-F238E27FC236}">
                <a16:creationId xmlns:a16="http://schemas.microsoft.com/office/drawing/2014/main" id="{79E7294A-76D4-4A74-B860-89B813545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925" y="4583113"/>
            <a:ext cx="1096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panose="020B0604020202020204" pitchFamily="34" charset="0"/>
              </a:rPr>
              <a:t>Block size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E825B923-AF92-4D5A-B52B-D4DC49BF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976C21-4D9F-4E9E-9718-ED5218636F8B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147" name="Rectangle 34">
            <a:extLst>
              <a:ext uri="{FF2B5EF4-FFF2-40B4-BE49-F238E27FC236}">
                <a16:creationId xmlns:a16="http://schemas.microsoft.com/office/drawing/2014/main" id="{2FA4B71B-9592-4B37-82A9-7D9586210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Files</a:t>
            </a:r>
            <a:r>
              <a:rPr lang="en-US" altLang="en-US" sz="6600"/>
              <a:t> </a:t>
            </a:r>
            <a:br>
              <a:rPr lang="en-US" altLang="en-US" sz="6600"/>
            </a:br>
            <a:r>
              <a:rPr lang="en-US" altLang="en-US" sz="3200"/>
              <a:t>File Concept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42728D0-7226-4562-8D62-4D3A355FAFC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73765" name="Group 37">
            <a:extLst>
              <a:ext uri="{FF2B5EF4-FFF2-40B4-BE49-F238E27FC236}">
                <a16:creationId xmlns:a16="http://schemas.microsoft.com/office/drawing/2014/main" id="{5210C070-5056-4061-B496-74FAD0830AB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219200" y="1981200"/>
          <a:ext cx="6959600" cy="2908300"/>
        </p:xfrm>
        <a:graphic>
          <a:graphicData uri="http://schemas.openxmlformats.org/drawingml/2006/table">
            <a:tbl>
              <a:tblPr/>
              <a:tblGrid>
                <a:gridCol w="2449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</a:rPr>
                        <a:t>User Abstraction</a:t>
                      </a: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29" marR="91429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</a:rPr>
                        <a:t>Hardware Resource</a:t>
                      </a:r>
                    </a:p>
                  </a:txBody>
                  <a:tcPr marL="91429" marR="91429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</a:rPr>
                        <a:t>Process/Thread</a:t>
                      </a: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29" marR="91429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</a:rPr>
                        <a:t>CPU</a:t>
                      </a:r>
                    </a:p>
                  </a:txBody>
                  <a:tcPr marL="91429" marR="91429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</a:rPr>
                        <a:t>Address Space</a:t>
                      </a: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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</a:rPr>
                        <a:t>OS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</a:t>
                      </a:r>
                    </a:p>
                  </a:txBody>
                  <a:tcPr marL="91429" marR="91429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</a:rPr>
                        <a:t>Memory</a:t>
                      </a:r>
                    </a:p>
                  </a:txBody>
                  <a:tcPr marL="91429" marR="91429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5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</a:rPr>
                        <a:t>Files</a:t>
                      </a: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29" marR="91429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</a:rPr>
                        <a:t>Disk</a:t>
                      </a:r>
                    </a:p>
                  </a:txBody>
                  <a:tcPr marL="91429" marR="91429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E43C2C-9C15-4FC3-AE3C-90333182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6039B-69AD-4DF8-929F-69F5E0C71F3F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C97BAB14-6450-41B7-A441-74D17729A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Disk Space Management (2)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EAEDEF2F-19C5-48DC-9D40-D492F0F70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5715000"/>
            <a:ext cx="62484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(a) Storing the free list on a linked list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(b) A bit map</a:t>
            </a:r>
          </a:p>
        </p:txBody>
      </p:sp>
      <p:pic>
        <p:nvPicPr>
          <p:cNvPr id="43013" name="Picture 4" descr="Rotation of Picture1">
            <a:extLst>
              <a:ext uri="{FF2B5EF4-FFF2-40B4-BE49-F238E27FC236}">
                <a16:creationId xmlns:a16="http://schemas.microsoft.com/office/drawing/2014/main" id="{5B4CE63A-A26E-4E87-BC47-7A87377AB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1092200"/>
            <a:ext cx="6618288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178A834-FD82-44AB-9100-A2BD04AC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895F5-9FAE-482D-8138-F1E186D8DF15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00EB3F9-C8B5-498F-BD28-E511D73A2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D0A96039-55E9-4FA0-8ADA-081D5A856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algn="ctr" eaLnBrk="1" hangingPunct="1">
              <a:buFontTx/>
              <a:buNone/>
            </a:pPr>
            <a:r>
              <a:rPr lang="en-US" altLang="en-US" sz="4400" b="1"/>
              <a:t>Example File Systems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59117B1-AE51-4654-A6A1-15C5986E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F9B956-B304-499B-8C4C-7647800F80E5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E553D940-D57F-4E77-9E16-8B42641AF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238" y="306388"/>
            <a:ext cx="8637587" cy="1311275"/>
          </a:xfrm>
        </p:spPr>
        <p:txBody>
          <a:bodyPr/>
          <a:lstStyle/>
          <a:p>
            <a:pPr eaLnBrk="1" hangingPunct="1"/>
            <a:r>
              <a:rPr lang="en-US" altLang="en-US" sz="4000"/>
              <a:t>Example File Systems</a:t>
            </a:r>
            <a:br>
              <a:rPr lang="en-US" altLang="en-US"/>
            </a:br>
            <a:r>
              <a:rPr lang="en-US" altLang="en-US" sz="3600"/>
              <a:t>     </a:t>
            </a:r>
            <a:r>
              <a:rPr lang="en-US" altLang="en-US" sz="3200"/>
              <a:t>CD-ROM File Systems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C637F768-2EE0-4E24-9AF4-2B12F2261E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0075" y="4714875"/>
            <a:ext cx="7772400" cy="6096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3600"/>
              <a:t>The ISO 9660 directory entry</a:t>
            </a:r>
          </a:p>
        </p:txBody>
      </p:sp>
      <p:pic>
        <p:nvPicPr>
          <p:cNvPr id="45061" name="Picture 5" descr="6-29">
            <a:extLst>
              <a:ext uri="{FF2B5EF4-FFF2-40B4-BE49-F238E27FC236}">
                <a16:creationId xmlns:a16="http://schemas.microsoft.com/office/drawing/2014/main" id="{5F201DA8-765E-442B-A037-56D6F8D3E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2000250"/>
            <a:ext cx="8183562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A70492-E946-447A-A648-701CA155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DB73F6-6869-4A6D-AA9B-BCD560D58422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1EA80839-85B2-42F8-A965-3D7D02615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159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The MS-DOS File System (1)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17131ED2-8C37-4FB3-A65E-230D5B2DE1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181600"/>
            <a:ext cx="7772400" cy="914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The MS-DOS directory entry</a:t>
            </a:r>
          </a:p>
        </p:txBody>
      </p:sp>
      <p:pic>
        <p:nvPicPr>
          <p:cNvPr id="46085" name="Picture 5" descr="6-32">
            <a:extLst>
              <a:ext uri="{FF2B5EF4-FFF2-40B4-BE49-F238E27FC236}">
                <a16:creationId xmlns:a16="http://schemas.microsoft.com/office/drawing/2014/main" id="{5B6FBFB2-EA01-4C28-BFE4-B6293C40A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1654175"/>
            <a:ext cx="8509000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A793AB-51B5-405F-A67F-897ECD10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8884C3-3AFE-4CF9-9174-9AC50A259F55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B3E54998-6B06-4901-9A10-1DAF6FA69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15900"/>
            <a:ext cx="7772400" cy="939800"/>
          </a:xfrm>
        </p:spPr>
        <p:txBody>
          <a:bodyPr/>
          <a:lstStyle/>
          <a:p>
            <a:pPr eaLnBrk="1" hangingPunct="1"/>
            <a:r>
              <a:rPr lang="en-US" altLang="en-US" sz="4000"/>
              <a:t>The MS-DOS File System (2)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E60BD85-B80D-4285-99EF-12C6B365E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5689600"/>
            <a:ext cx="8407400" cy="996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Maximum partition for different block sizes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empty boxes represent forbidden combinations</a:t>
            </a:r>
          </a:p>
        </p:txBody>
      </p:sp>
      <p:pic>
        <p:nvPicPr>
          <p:cNvPr id="47109" name="Picture 4">
            <a:extLst>
              <a:ext uri="{FF2B5EF4-FFF2-40B4-BE49-F238E27FC236}">
                <a16:creationId xmlns:a16="http://schemas.microsoft.com/office/drawing/2014/main" id="{75889E46-12F0-43C8-AC21-E2803C363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1687513"/>
            <a:ext cx="7535862" cy="349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CEB40-F677-4878-94C2-CA46B7F3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598413-6AFE-4B04-8631-9B71C3AF6452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0693E5BE-DDB5-49C3-A9B6-91F65CEE2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The Windows 98 File System (1)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5DD5086C-D1BC-4F7A-9C62-01F0713FD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4000" y="5238750"/>
            <a:ext cx="8724900" cy="60007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The extended MOS-DOS	 directory entry used in Windows 98</a:t>
            </a:r>
          </a:p>
        </p:txBody>
      </p:sp>
      <p:pic>
        <p:nvPicPr>
          <p:cNvPr id="48133" name="Picture 6" descr="6-34">
            <a:extLst>
              <a:ext uri="{FF2B5EF4-FFF2-40B4-BE49-F238E27FC236}">
                <a16:creationId xmlns:a16="http://schemas.microsoft.com/office/drawing/2014/main" id="{9F5AAA03-330A-4E19-A48C-571757D80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2012950"/>
            <a:ext cx="85661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Rectangle 7">
            <a:extLst>
              <a:ext uri="{FF2B5EF4-FFF2-40B4-BE49-F238E27FC236}">
                <a16:creationId xmlns:a16="http://schemas.microsoft.com/office/drawing/2014/main" id="{A4507DAB-6AB8-478A-942F-AF874C4AD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47900"/>
            <a:ext cx="406400" cy="16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t>Bytes</a:t>
            </a:r>
            <a:endParaRPr lang="en-US" altLang="en-US" sz="160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0FD014-4E74-4246-AB5F-AE7682D2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AC4611-BD6E-46D6-BF51-A606BACF9E97}" type="slidenum">
              <a:rPr lang="en-US" altLang="en-US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C3B4C85E-0FED-46EE-87B6-AA443C4F2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The Windows 98 File System (2)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FAD7E3F0-EC6E-4B6B-9BDD-7AE92A5B0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5191125"/>
            <a:ext cx="9144000" cy="59055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An entry for (part of) a long file name in Windows 98</a:t>
            </a:r>
          </a:p>
        </p:txBody>
      </p:sp>
      <p:pic>
        <p:nvPicPr>
          <p:cNvPr id="49157" name="Picture 4">
            <a:extLst>
              <a:ext uri="{FF2B5EF4-FFF2-40B4-BE49-F238E27FC236}">
                <a16:creationId xmlns:a16="http://schemas.microsoft.com/office/drawing/2014/main" id="{25BA7912-CE1B-40AF-B7B6-4C861D00C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8001000" cy="17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8" name="Text Box 5">
            <a:extLst>
              <a:ext uri="{FF2B5EF4-FFF2-40B4-BE49-F238E27FC236}">
                <a16:creationId xmlns:a16="http://schemas.microsoft.com/office/drawing/2014/main" id="{A3D03B48-F414-4EA7-B18A-177196665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33688"/>
            <a:ext cx="9906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Bytes</a:t>
            </a:r>
          </a:p>
        </p:txBody>
      </p:sp>
      <p:sp>
        <p:nvSpPr>
          <p:cNvPr id="49159" name="Text Box 6">
            <a:extLst>
              <a:ext uri="{FF2B5EF4-FFF2-40B4-BE49-F238E27FC236}">
                <a16:creationId xmlns:a16="http://schemas.microsoft.com/office/drawing/2014/main" id="{7D92FB98-26C5-4FE1-84E8-5A0C75853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267200"/>
            <a:ext cx="18288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</a:rPr>
              <a:t>Checksum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7332E6D-E7B1-4FA6-BB6E-467AB194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12CDA-EDC2-4EF4-A6BB-A7E1D258393F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228F8FBA-D4D1-4242-A092-505E47026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905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The Windows 98 File System (3)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863BE81D-8267-4812-AD1F-6B424AAFB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4991100"/>
            <a:ext cx="9144000" cy="762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800"/>
              <a:t>An example of how a long name is stored in Windows 98</a:t>
            </a:r>
          </a:p>
        </p:txBody>
      </p:sp>
      <p:pic>
        <p:nvPicPr>
          <p:cNvPr id="50181" name="Picture 4">
            <a:extLst>
              <a:ext uri="{FF2B5EF4-FFF2-40B4-BE49-F238E27FC236}">
                <a16:creationId xmlns:a16="http://schemas.microsoft.com/office/drawing/2014/main" id="{D4689E00-83BA-423F-B83B-0A207C6E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695450"/>
            <a:ext cx="8181975" cy="25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2BA496B-6178-4839-9282-A946EDE9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D2F422-FF40-4F6D-AF1A-D4CE0D07C726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14B070F8-E5C6-411D-A510-C92C95E1A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100" y="1905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The UNIX V7 File System (1)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201BB8F8-02DB-470F-B4AB-21577E994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638800"/>
            <a:ext cx="7772400" cy="457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A UNIX V7 directory entry</a:t>
            </a:r>
          </a:p>
        </p:txBody>
      </p:sp>
      <p:pic>
        <p:nvPicPr>
          <p:cNvPr id="51205" name="Picture 7" descr="6-37">
            <a:extLst>
              <a:ext uri="{FF2B5EF4-FFF2-40B4-BE49-F238E27FC236}">
                <a16:creationId xmlns:a16="http://schemas.microsoft.com/office/drawing/2014/main" id="{E511A66C-5D54-443E-9B71-701EAF57F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1962150"/>
            <a:ext cx="63531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478666-6F92-49EC-8478-25874AAB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473640-E989-4115-BBCB-CC059610F86D}" type="slidenum">
              <a:rPr lang="en-US" altLang="en-US"/>
              <a:pPr>
                <a:defRPr/>
              </a:pPr>
              <a:t>49</a:t>
            </a:fld>
            <a:endParaRPr lang="en-US" altLang="en-US"/>
          </a:p>
        </p:txBody>
      </p:sp>
      <p:pic>
        <p:nvPicPr>
          <p:cNvPr id="52227" name="Picture 5">
            <a:extLst>
              <a:ext uri="{FF2B5EF4-FFF2-40B4-BE49-F238E27FC236}">
                <a16:creationId xmlns:a16="http://schemas.microsoft.com/office/drawing/2014/main" id="{5D1EE2D4-D2F0-44FE-8B82-7B3A4F1B2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077200" cy="503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8" name="Rectangle 2">
            <a:extLst>
              <a:ext uri="{FF2B5EF4-FFF2-40B4-BE49-F238E27FC236}">
                <a16:creationId xmlns:a16="http://schemas.microsoft.com/office/drawing/2014/main" id="{74D9FA16-E554-43FB-8A31-F2FCDA6CB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The UNIX V7 File System (2)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831B0EB2-487B-41FE-90FD-42CB3152CF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4100" y="5791200"/>
            <a:ext cx="4114800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A UNIX i-node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342AB3D-E585-470C-A161-7C3C105C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41EF14-2C6F-475C-A3EF-979E53048008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F1847E8-9FD4-4A22-8EB8-EA7118641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Files</a:t>
            </a:r>
            <a:r>
              <a:rPr lang="en-US" altLang="en-US" sz="6600"/>
              <a:t> </a:t>
            </a:r>
            <a:br>
              <a:rPr lang="en-US" altLang="en-US" sz="6600"/>
            </a:br>
            <a:r>
              <a:rPr lang="en-US" altLang="en-US" sz="3200"/>
              <a:t>File Concept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8FB02F2-E484-428E-89FC-BE1064015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9300" y="1612900"/>
            <a:ext cx="7772400" cy="4483100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grpSp>
        <p:nvGrpSpPr>
          <p:cNvPr id="7173" name="Group 4">
            <a:extLst>
              <a:ext uri="{FF2B5EF4-FFF2-40B4-BE49-F238E27FC236}">
                <a16:creationId xmlns:a16="http://schemas.microsoft.com/office/drawing/2014/main" id="{0A4A5CEF-5B6C-4475-AA49-80F01E376D0B}"/>
              </a:ext>
            </a:extLst>
          </p:cNvPr>
          <p:cNvGrpSpPr>
            <a:grpSpLocks/>
          </p:cNvGrpSpPr>
          <p:nvPr/>
        </p:nvGrpSpPr>
        <p:grpSpPr bwMode="auto">
          <a:xfrm>
            <a:off x="790575" y="2265363"/>
            <a:ext cx="7702550" cy="4175125"/>
            <a:chOff x="498" y="1675"/>
            <a:chExt cx="4852" cy="2384"/>
          </a:xfrm>
        </p:grpSpPr>
        <p:sp>
          <p:nvSpPr>
            <p:cNvPr id="7174" name="Text Box 5">
              <a:extLst>
                <a:ext uri="{FF2B5EF4-FFF2-40B4-BE49-F238E27FC236}">
                  <a16:creationId xmlns:a16="http://schemas.microsoft.com/office/drawing/2014/main" id="{D232C8E6-CA7D-46FB-9B1F-2FBCB31BB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" y="3885"/>
              <a:ext cx="72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rgbClr val="3333CC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en-US" sz="1400">
                  <a:solidFill>
                    <a:schemeClr val="tx1"/>
                  </a:solidFill>
                  <a:latin typeface="Arial" panose="020B0604020202020204" pitchFamily="34" charset="0"/>
                  <a:ea typeface="標楷體" pitchFamily="65" charset="-128"/>
                </a:rPr>
                <a:t>file system</a:t>
              </a:r>
            </a:p>
          </p:txBody>
        </p:sp>
        <p:sp>
          <p:nvSpPr>
            <p:cNvPr id="7175" name="Text Box 6">
              <a:extLst>
                <a:ext uri="{FF2B5EF4-FFF2-40B4-BE49-F238E27FC236}">
                  <a16:creationId xmlns:a16="http://schemas.microsoft.com/office/drawing/2014/main" id="{2237544C-6572-43D8-9A4A-9046ECA05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3569"/>
              <a:ext cx="75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rgbClr val="3333CC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en-US" sz="1400">
                  <a:solidFill>
                    <a:schemeClr val="tx1"/>
                  </a:solidFill>
                  <a:latin typeface="Arial" panose="020B0604020202020204" pitchFamily="34" charset="0"/>
                  <a:ea typeface="標楷體" pitchFamily="65" charset="-128"/>
                </a:rPr>
                <a:t>physical disk</a:t>
              </a:r>
            </a:p>
          </p:txBody>
        </p:sp>
        <p:grpSp>
          <p:nvGrpSpPr>
            <p:cNvPr id="7176" name="Group 7">
              <a:extLst>
                <a:ext uri="{FF2B5EF4-FFF2-40B4-BE49-F238E27FC236}">
                  <a16:creationId xmlns:a16="http://schemas.microsoft.com/office/drawing/2014/main" id="{616088AE-C9B9-4762-9778-13270715BA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" y="1675"/>
              <a:ext cx="1158" cy="2197"/>
              <a:chOff x="851" y="1723"/>
              <a:chExt cx="1104" cy="2133"/>
            </a:xfrm>
          </p:grpSpPr>
          <p:sp>
            <p:nvSpPr>
              <p:cNvPr id="7182" name="Rectangle 8">
                <a:extLst>
                  <a:ext uri="{FF2B5EF4-FFF2-40B4-BE49-F238E27FC236}">
                    <a16:creationId xmlns:a16="http://schemas.microsoft.com/office/drawing/2014/main" id="{14193228-826B-40CE-ACDC-E969630D2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" y="1723"/>
                <a:ext cx="1104" cy="213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3200">
                    <a:solidFill>
                      <a:srgbClr val="3333CC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  <a:latin typeface="Helvetica" panose="020B0604020202020204" pitchFamily="34" charset="0"/>
                </a:endParaRPr>
              </a:p>
            </p:txBody>
          </p:sp>
          <p:pic>
            <p:nvPicPr>
              <p:cNvPr id="7183" name="Picture 9" descr="tree">
                <a:extLst>
                  <a:ext uri="{FF2B5EF4-FFF2-40B4-BE49-F238E27FC236}">
                    <a16:creationId xmlns:a16="http://schemas.microsoft.com/office/drawing/2014/main" id="{61D19A24-2F2A-4FCD-8FCF-1AECF871ED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" y="1770"/>
                <a:ext cx="1013" cy="2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177" name="Text Box 10">
              <a:extLst>
                <a:ext uri="{FF2B5EF4-FFF2-40B4-BE49-F238E27FC236}">
                  <a16:creationId xmlns:a16="http://schemas.microsoft.com/office/drawing/2014/main" id="{5BCF508F-760B-4FC5-9949-A4DE8D9AC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3" y="3619"/>
              <a:ext cx="997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rgbClr val="3333CC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en-US" sz="1400">
                  <a:solidFill>
                    <a:schemeClr val="tx1"/>
                  </a:solidFill>
                  <a:latin typeface="Arial" panose="020B0604020202020204" pitchFamily="34" charset="0"/>
                  <a:ea typeface="標楷體" pitchFamily="65" charset="-128"/>
                </a:rPr>
                <a:t>operating system </a:t>
              </a:r>
            </a:p>
          </p:txBody>
        </p:sp>
        <p:sp>
          <p:nvSpPr>
            <p:cNvPr id="7178" name="AutoShape 11">
              <a:extLst>
                <a:ext uri="{FF2B5EF4-FFF2-40B4-BE49-F238E27FC236}">
                  <a16:creationId xmlns:a16="http://schemas.microsoft.com/office/drawing/2014/main" id="{CBD01C1B-AB20-4858-8DB1-060527F88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2672"/>
              <a:ext cx="368" cy="192"/>
            </a:xfrm>
            <a:prstGeom prst="rightArrow">
              <a:avLst>
                <a:gd name="adj1" fmla="val 50000"/>
                <a:gd name="adj2" fmla="val 47917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rgbClr val="3333CC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600">
                <a:solidFill>
                  <a:schemeClr val="tx1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7179" name="Picture 12">
              <a:extLst>
                <a:ext uri="{FF2B5EF4-FFF2-40B4-BE49-F238E27FC236}">
                  <a16:creationId xmlns:a16="http://schemas.microsoft.com/office/drawing/2014/main" id="{B4BB5538-EA1D-4796-BB67-32A42AC90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5" t="844" r="1500" b="656"/>
            <a:stretch>
              <a:fillRect/>
            </a:stretch>
          </p:blipFill>
          <p:spPr bwMode="auto">
            <a:xfrm>
              <a:off x="2235" y="2002"/>
              <a:ext cx="1754" cy="160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</p:pic>
        <p:sp>
          <p:nvSpPr>
            <p:cNvPr id="7180" name="AutoShape 13">
              <a:extLst>
                <a:ext uri="{FF2B5EF4-FFF2-40B4-BE49-F238E27FC236}">
                  <a16:creationId xmlns:a16="http://schemas.microsoft.com/office/drawing/2014/main" id="{43E6132D-8148-4A2F-85A5-7BD01BC9F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560"/>
              <a:ext cx="368" cy="192"/>
            </a:xfrm>
            <a:prstGeom prst="rightArrow">
              <a:avLst>
                <a:gd name="adj1" fmla="val 50000"/>
                <a:gd name="adj2" fmla="val 47917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rgbClr val="3333CC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600">
                <a:solidFill>
                  <a:schemeClr val="tx1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7181" name="Picture 14">
              <a:extLst>
                <a:ext uri="{FF2B5EF4-FFF2-40B4-BE49-F238E27FC236}">
                  <a16:creationId xmlns:a16="http://schemas.microsoft.com/office/drawing/2014/main" id="{A039A272-BA73-455D-8213-CBF64BCA84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485" t="2779" r="20670" b="1445"/>
            <a:stretch>
              <a:fillRect/>
            </a:stretch>
          </p:blipFill>
          <p:spPr bwMode="auto">
            <a:xfrm>
              <a:off x="4506" y="1780"/>
              <a:ext cx="844" cy="1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cmpd="thickThin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8591D7D-CE4E-4AA5-9AF4-F592EDC5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ABBA69-3A9B-47F7-8861-A1FA00709840}" type="slidenum">
              <a:rPr lang="en-US" altLang="en-US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078C4E4-E517-4730-A962-119A3D6A3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The UNIX V7 File System (3)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88D1511-67DA-48B6-968C-B75A57FCD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0"/>
            <a:ext cx="7772400" cy="381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The steps in looking up </a:t>
            </a:r>
            <a:r>
              <a:rPr lang="en-US" altLang="en-US" i="1"/>
              <a:t>/usr/ast/mbox</a:t>
            </a:r>
            <a:endParaRPr lang="en-US" altLang="en-US" sz="2800" i="1"/>
          </a:p>
        </p:txBody>
      </p:sp>
      <p:pic>
        <p:nvPicPr>
          <p:cNvPr id="53253" name="Picture 4">
            <a:extLst>
              <a:ext uri="{FF2B5EF4-FFF2-40B4-BE49-F238E27FC236}">
                <a16:creationId xmlns:a16="http://schemas.microsoft.com/office/drawing/2014/main" id="{AE9464FF-85AB-4B94-9A76-538E2761C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8001000" cy="462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3024DE-6DA5-4383-9BA6-1C01E5FC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832E8-C366-425C-B41A-4816E76FB106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62BF177-139B-4414-BDAD-E7F36C7C3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100" y="177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4000"/>
              <a:t>Files</a:t>
            </a:r>
            <a:r>
              <a:rPr lang="en-US" altLang="en-US" sz="6600"/>
              <a:t> </a:t>
            </a:r>
            <a:br>
              <a:rPr lang="en-US" altLang="en-US" sz="6600"/>
            </a:br>
            <a:r>
              <a:rPr lang="en-US" altLang="en-US" sz="3200"/>
              <a:t>File Naming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76AFA53-AC76-4BBE-AF4C-E6CBE5987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867400"/>
            <a:ext cx="7772400" cy="5334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Typical file extensions.</a:t>
            </a:r>
          </a:p>
        </p:txBody>
      </p:sp>
      <p:pic>
        <p:nvPicPr>
          <p:cNvPr id="8197" name="Picture 5">
            <a:extLst>
              <a:ext uri="{FF2B5EF4-FFF2-40B4-BE49-F238E27FC236}">
                <a16:creationId xmlns:a16="http://schemas.microsoft.com/office/drawing/2014/main" id="{E9590391-EADD-425F-962F-231654CA0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6067425" cy="375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831B84-B11D-43AB-B8AB-78533830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464275-23F7-4269-894F-A8A421A8D58F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D39041A-0C26-492A-813E-764D942DF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Files</a:t>
            </a:r>
            <a:r>
              <a:rPr lang="en-US" altLang="en-US" sz="6600"/>
              <a:t> </a:t>
            </a:r>
            <a:br>
              <a:rPr lang="en-US" altLang="en-US" sz="6600"/>
            </a:br>
            <a:r>
              <a:rPr lang="en-US" altLang="en-US" sz="3200"/>
              <a:t>File Structure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F29C404-E3F0-45CA-9DD0-20926D867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40000" y="4927600"/>
            <a:ext cx="5638800" cy="1536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Three kinds of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(a) byte 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(b) record 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(c) tree</a:t>
            </a:r>
          </a:p>
        </p:txBody>
      </p:sp>
      <p:pic>
        <p:nvPicPr>
          <p:cNvPr id="9221" name="Picture 5" descr="6-2">
            <a:extLst>
              <a:ext uri="{FF2B5EF4-FFF2-40B4-BE49-F238E27FC236}">
                <a16:creationId xmlns:a16="http://schemas.microsoft.com/office/drawing/2014/main" id="{70EED1D6-5257-45EF-9329-43533E290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644650"/>
            <a:ext cx="6819900" cy="31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C912D5-655A-4CFB-85B7-E8F2D86F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56290A-D665-4287-ABEA-C70E585D6A48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14C6580B-86D9-4DB7-A985-9EDC6C7C2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100" y="165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Files</a:t>
            </a:r>
            <a:br>
              <a:rPr lang="en-US" altLang="en-US" sz="4000"/>
            </a:br>
            <a:r>
              <a:rPr lang="en-US" altLang="en-US" sz="3200"/>
              <a:t>File Types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465499A-82A4-4855-B957-0839B51A3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3900" y="17018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Contiguous logical address space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Types: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Data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numeric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character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binary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Program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Source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Object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Executable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Regular, special (character, block)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0E626F8-2665-4AD7-9024-4D8F2311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58A3B-FAB5-4B3C-BC7A-8093A4400AA4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C44D8B8-6CBB-41CF-ABEF-17A500D40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Files</a:t>
            </a:r>
            <a:r>
              <a:rPr lang="en-US" altLang="en-US" sz="6600"/>
              <a:t> </a:t>
            </a:r>
            <a:br>
              <a:rPr lang="en-US" altLang="en-US" sz="6600"/>
            </a:br>
            <a:r>
              <a:rPr lang="en-US" altLang="en-US" sz="3200"/>
              <a:t>File Types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1A4761F-6067-4D4E-9D2A-36F45C960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35100" y="6235700"/>
            <a:ext cx="5943600" cy="622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(a) An executable file   (b) An archive</a:t>
            </a:r>
          </a:p>
        </p:txBody>
      </p:sp>
      <p:pic>
        <p:nvPicPr>
          <p:cNvPr id="11269" name="Picture 6" descr="6-3">
            <a:extLst>
              <a:ext uri="{FF2B5EF4-FFF2-40B4-BE49-F238E27FC236}">
                <a16:creationId xmlns:a16="http://schemas.microsoft.com/office/drawing/2014/main" id="{066135ED-137D-4B85-BB71-AECAEF7FB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1485900"/>
            <a:ext cx="49117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1178</Words>
  <Application>Microsoft Office PowerPoint</Application>
  <PresentationFormat>On-screen Show (4:3)</PresentationFormat>
  <Paragraphs>251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Arial</vt:lpstr>
      <vt:lpstr>Helvetica</vt:lpstr>
      <vt:lpstr>Tahoma</vt:lpstr>
      <vt:lpstr>Times New Roman</vt:lpstr>
      <vt:lpstr>Default Design</vt:lpstr>
      <vt:lpstr>File Systems</vt:lpstr>
      <vt:lpstr>PowerPoint Presentation</vt:lpstr>
      <vt:lpstr>Files File Concept</vt:lpstr>
      <vt:lpstr>Files  File Concept</vt:lpstr>
      <vt:lpstr>Files  File Concept</vt:lpstr>
      <vt:lpstr>Files  File Naming</vt:lpstr>
      <vt:lpstr>Files  File Structure</vt:lpstr>
      <vt:lpstr>Files File Types</vt:lpstr>
      <vt:lpstr>Files  File Types</vt:lpstr>
      <vt:lpstr>Files File Access</vt:lpstr>
      <vt:lpstr>Files File Attributes</vt:lpstr>
      <vt:lpstr>Files File Operations</vt:lpstr>
      <vt:lpstr>Files Memory-Mapped Files</vt:lpstr>
      <vt:lpstr>Directories Single-Level Directory Systems</vt:lpstr>
      <vt:lpstr>Directories  Two-level Directory Systems</vt:lpstr>
      <vt:lpstr>Directories  Hierarchical Directory Systems</vt:lpstr>
      <vt:lpstr>Directories  Path Names</vt:lpstr>
      <vt:lpstr>Directories  Directory Operations</vt:lpstr>
      <vt:lpstr>PowerPoint Presentation</vt:lpstr>
      <vt:lpstr>File System Implementation</vt:lpstr>
      <vt:lpstr>In-Memory File System Structures</vt:lpstr>
      <vt:lpstr>File System Implementation Allocation Methods</vt:lpstr>
      <vt:lpstr>File System Implementation  Allocation Methods: Contiguous allocation (1) </vt:lpstr>
      <vt:lpstr>File System Implementation  Allocation Methods: Contiguous allocation (2)</vt:lpstr>
      <vt:lpstr>File System Implementation  Allocation Methods: Contiguous allocation (3)</vt:lpstr>
      <vt:lpstr>File System Implementation Allocation Methods: Linked allocation (1)</vt:lpstr>
      <vt:lpstr>File System Implementation Allocation Methods: Linked allocation (2)</vt:lpstr>
      <vt:lpstr>File System Implementation Allocation Methods: Linked allocation (3)</vt:lpstr>
      <vt:lpstr>File System Implementation Allocation Methods: Linked allocation (4)</vt:lpstr>
      <vt:lpstr>File System Implementation Allocation Methods: Linked allocation (5)</vt:lpstr>
      <vt:lpstr>File System Implementation Allocation Methods: Indexed allocation (1)</vt:lpstr>
      <vt:lpstr>File System Implementation Allocation Methods: Indexed allocation (2)</vt:lpstr>
      <vt:lpstr>File System Implementation Allocation Methods: Indexed allocation (3)</vt:lpstr>
      <vt:lpstr>File System Implementation Allocation Methods: Indexed allocation (4)</vt:lpstr>
      <vt:lpstr>Implementing Directories (1)</vt:lpstr>
      <vt:lpstr>Implementing Directories (2)</vt:lpstr>
      <vt:lpstr>Shared Files (1)</vt:lpstr>
      <vt:lpstr>Shared Files (2)</vt:lpstr>
      <vt:lpstr>Disk Space Management (1)</vt:lpstr>
      <vt:lpstr>Disk Space Management (2)</vt:lpstr>
      <vt:lpstr>PowerPoint Presentation</vt:lpstr>
      <vt:lpstr>Example File Systems      CD-ROM File Systems</vt:lpstr>
      <vt:lpstr>The MS-DOS File System (1)</vt:lpstr>
      <vt:lpstr>The MS-DOS File System (2)</vt:lpstr>
      <vt:lpstr>The Windows 98 File System (1)</vt:lpstr>
      <vt:lpstr>The Windows 98 File System (2)</vt:lpstr>
      <vt:lpstr>The Windows 98 File System (3)</vt:lpstr>
      <vt:lpstr>The UNIX V7 File System (1)</vt:lpstr>
      <vt:lpstr>The UNIX V7 File System (2)</vt:lpstr>
      <vt:lpstr>The UNIX V7 File System (3)</vt:lpstr>
    </vt:vector>
  </TitlesOfParts>
  <Company>East Texas Data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</dc:title>
  <dc:creator>Steve  Armstrong</dc:creator>
  <cp:lastModifiedBy>Nguyen Dang Loc</cp:lastModifiedBy>
  <cp:revision>98</cp:revision>
  <cp:lastPrinted>2001-01-13T23:51:38Z</cp:lastPrinted>
  <dcterms:created xsi:type="dcterms:W3CDTF">2000-12-03T20:28:40Z</dcterms:created>
  <dcterms:modified xsi:type="dcterms:W3CDTF">2021-07-28T07:16:41Z</dcterms:modified>
</cp:coreProperties>
</file>