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2"/>
  </p:notesMasterIdLst>
  <p:sldIdLst>
    <p:sldId id="256" r:id="rId2"/>
    <p:sldId id="436" r:id="rId3"/>
    <p:sldId id="414" r:id="rId4"/>
    <p:sldId id="401" r:id="rId5"/>
    <p:sldId id="374" r:id="rId6"/>
    <p:sldId id="432" r:id="rId7"/>
    <p:sldId id="375" r:id="rId8"/>
    <p:sldId id="376" r:id="rId9"/>
    <p:sldId id="428" r:id="rId10"/>
    <p:sldId id="415" r:id="rId11"/>
    <p:sldId id="416" r:id="rId12"/>
    <p:sldId id="417" r:id="rId13"/>
    <p:sldId id="418" r:id="rId14"/>
    <p:sldId id="419" r:id="rId15"/>
    <p:sldId id="377" r:id="rId16"/>
    <p:sldId id="445" r:id="rId17"/>
    <p:sldId id="429" r:id="rId18"/>
    <p:sldId id="382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37" r:id="rId27"/>
    <p:sldId id="421" r:id="rId28"/>
    <p:sldId id="378" r:id="rId29"/>
    <p:sldId id="394" r:id="rId30"/>
    <p:sldId id="433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3300"/>
    <a:srgbClr val="FF6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54" autoAdjust="0"/>
    <p:restoredTop sz="84507" autoAdjust="0"/>
  </p:normalViewPr>
  <p:slideViewPr>
    <p:cSldViewPr>
      <p:cViewPr varScale="1">
        <p:scale>
          <a:sx n="72" d="100"/>
          <a:sy n="72" d="100"/>
        </p:scale>
        <p:origin x="16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CEF7861-424C-465D-BDAA-1E73E34D6CBD}" type="datetimeFigureOut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696F13-D2D0-4310-ACB2-89661ACDBE8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271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765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28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996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872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77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258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120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41580-D419-404C-86FE-946385375AD9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15197-C94A-4719-846D-0F45D941AFE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6154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8DC5F-4902-4FF8-9728-41A4F0D651EB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86065-F96E-45B8-97C5-21E569A375D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8810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DCB57-8219-4120-AE71-35EF5DB6E4A8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DEB07-0A49-476A-A0B0-15236FC2EBB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855097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EE01C-8228-49BE-B340-801277FC6A31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78324-C1FC-4932-81CA-ECD236E55B9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42979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80199-AF74-4F99-B7CD-A94B5E28A71C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279A2-D590-4D0F-A559-5B9EF6EF447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3536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7FFB1-438A-4BE8-B940-DB4F4A294F5E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1B368-52C4-4140-BA91-648790B0FFA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39529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4A69A-03B2-4A71-A041-742452646898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71DA9-F089-4C4D-8643-2524734E1FC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4656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73009-6FBB-4EFA-A877-6E7A9DB40FF4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B34D61-1C96-4FDD-9DE8-5CA06CE5A82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3664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13BF3-BF6E-4458-8C7E-A0ECF07073B4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84BA8-2206-4A16-B7AA-C0F6F998BD1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7862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AEB11-40B6-475F-B188-85018B2B96B8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F560A-B0B1-4B54-B401-4289EC46CD1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27004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DBA78-646C-4B9F-92DA-1EE8E7AC7237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C77A1-100E-4AE7-8C6F-BD1D644DA35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88562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6320A-6829-4EF1-B31C-2E927A588867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7A044-8F13-4DA0-8D60-B196C2F1429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6734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6C2F1-CCA9-46F5-A113-4A3DCE3E5940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C8B67-169E-435C-9F34-96F62C1AA34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0584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7D712E36-A9CB-4C72-8EE4-F0DE3499E43E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52AA9F6-3BCE-4FDF-9F2B-DB484E6212B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  <p:pic>
        <p:nvPicPr>
          <p:cNvPr id="2055" name="Picture 8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839200" cy="5486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computers have physical devices for acquiring input and producing output.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them can be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can be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dedicated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How does OS manage/ manipulate I/O (physical) devices?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OS 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has an I/O subsystem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managing its I/O devices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I/O software is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device independent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are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specific to particular I/O devices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device driver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uses the I/O software based on I/O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839200" cy="56388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mechanism for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controlling the access programs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users of the resources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by OS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all access 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resources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code of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other processes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reliability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detecting latent errors at the interface between component subsystems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manage the system security such as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Authentication, protecting the system from unwanted intruders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attributes of file to protect the file accession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Shell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piece of software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essentially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kind of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for end-users 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UNIX command interpreter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(Ex: terminal), or GUI (Ex: Gnome, KDE)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not part of the OS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makes 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heavy use of many OS features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shells exist such as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Shell,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 Shell,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Korn Shell, and bash – Bourne Again Shell (default shell in most Linux system)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started up (when user logs in) with prompt ($) character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terminal as standard input and output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list of shell command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(same as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 file in DOS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Ontogeny Recapitulates Phylogeny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839200" cy="56388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computers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hardwired instruction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instructions were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hardware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could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 changed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flexible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microprogramming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Memories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just over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KB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1959 to 1964)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assembly language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lots of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(up to Gigabytes, Terabytes …)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protection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on IBM 7090/7094 so they just ran one program at a time, minicomputer and Intel 8080 – 80286 CPU running multiprogramming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Microcomputer protects hardware and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ability of multiprogramming at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Ontogeny Recapitulates Phylogeny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839200" cy="56388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magnetic-tape based (no disks, no file system concepts)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 IBM in 1956) named RAMMAC (4m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store 5 million 7 bit characters, 35.000 $)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CDC 6600 in 1964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files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1970,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disk with 2.5 MB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(40cm diameter and 5cm high) had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directory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Floppy disk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(512KB, 1.2MB, 1.4 MB …)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disk, Optical, Smart card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programs larger than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machine’s physical 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moving pieces back and forth between RAM and disk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have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dynamically link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time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915400" cy="5943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work when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fscanf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file using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code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fscanf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as OS command that can access or control the disk?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do both of function operate? Kernel mode or user mode?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running in user mode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service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has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trap instruction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(interrupt) to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(kernel mode)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figures out what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process wants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inspecting the parameter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it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carries out the system call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returns the control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following the system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C48C-C283-4E09-9625-7A0267C8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System call?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B3F1-E61C-4B07-9E73-9E8A043E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computing, a </a:t>
            </a:r>
            <a:r>
              <a:rPr lang="en-US" b="1" dirty="0"/>
              <a:t>system call</a:t>
            </a:r>
            <a:r>
              <a:rPr lang="en-US" dirty="0"/>
              <a:t> is the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programmatic way </a:t>
            </a:r>
            <a:r>
              <a:rPr lang="en-US" dirty="0">
                <a:solidFill>
                  <a:srgbClr val="0070C0"/>
                </a:solidFill>
              </a:rPr>
              <a:t>in which a computer program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requests a service </a:t>
            </a:r>
            <a:r>
              <a:rPr lang="en-US" dirty="0">
                <a:solidFill>
                  <a:srgbClr val="0070C0"/>
                </a:solidFill>
              </a:rPr>
              <a:t>from the </a:t>
            </a:r>
            <a:r>
              <a:rPr lang="en-US" dirty="0">
                <a:solidFill>
                  <a:srgbClr val="FF0000"/>
                </a:solidFill>
              </a:rPr>
              <a:t>kernel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the operating </a:t>
            </a:r>
            <a:r>
              <a:rPr lang="en-US" b="1" dirty="0"/>
              <a:t>system</a:t>
            </a:r>
            <a:r>
              <a:rPr lang="en-US" dirty="0"/>
              <a:t> it is executed 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System calls</a:t>
            </a:r>
            <a:r>
              <a:rPr lang="en-US" dirty="0"/>
              <a:t> provide an </a:t>
            </a:r>
            <a:r>
              <a:rPr lang="en-US" dirty="0">
                <a:highlight>
                  <a:srgbClr val="FFFF00"/>
                </a:highlight>
              </a:rPr>
              <a:t>essential interface </a:t>
            </a:r>
            <a:r>
              <a:rPr lang="en-US" dirty="0"/>
              <a:t>between a </a:t>
            </a:r>
            <a:r>
              <a:rPr lang="en-US" dirty="0">
                <a:solidFill>
                  <a:srgbClr val="FF0000"/>
                </a:solidFill>
              </a:rPr>
              <a:t>process</a:t>
            </a:r>
            <a:r>
              <a:rPr lang="en-US" dirty="0"/>
              <a:t> and the </a:t>
            </a:r>
            <a:r>
              <a:rPr lang="en-US" dirty="0">
                <a:solidFill>
                  <a:srgbClr val="FF0000"/>
                </a:solidFill>
              </a:rPr>
              <a:t>operating </a:t>
            </a:r>
            <a:r>
              <a:rPr lang="en-US" b="1" dirty="0">
                <a:solidFill>
                  <a:srgbClr val="FF0000"/>
                </a:solidFill>
              </a:rPr>
              <a:t>system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0BEB-B3D0-4E96-8D87-CFD4A8E9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17FFB1-438A-4BE8-B940-DB4F4A294F5E}" type="datetime1">
              <a:rPr lang="en-US" smtClean="0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F34E-26BC-49F0-A884-4C8D2CDB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347BE-6378-4E24-913C-757BE618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368-52C4-4140-BA91-648790B0FFAF}" type="slidenum">
              <a:rPr lang="en-US" altLang="en-US" smtClean="0"/>
              <a:pPr/>
              <a:t>16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56058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914400"/>
            <a:ext cx="8915400" cy="59436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(hidden to user)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resources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 system call is like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special of procedure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making a system call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put the arguments in registers or on the stack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it issues trap instructions to switch form user mode to kernel mode at the fixed address where the procedure located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kernel mode dispatches to the correct system call handler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system call handler has completed its work, the trap instructions is issued to witch form kernel to user 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the procedure returns to the user program in the usual way procedure calls return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 calls vs. System Programs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programs provide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 environment for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development and execution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 manipulation, status,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programs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seen by most users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user interfaces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system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  <p:bldP spid="2" grpId="0" animBg="1"/>
      <p:bldP spid="3" grpId="0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502" y="3695700"/>
            <a:ext cx="2228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</a:t>
            </a:r>
          </a:p>
          <a:p>
            <a:pPr lvl="1" algn="just">
              <a:lnSpc>
                <a:spcPct val="8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</a:t>
            </a:r>
            <a:r>
              <a:rPr lang="en-US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controls and coordinates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with hardware resource</a:t>
            </a:r>
          </a:p>
          <a:p>
            <a:pPr lvl="1" algn="just">
              <a:lnSpc>
                <a:spcPct val="80000"/>
              </a:lnSpc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</a:p>
          <a:p>
            <a:pPr lvl="1" algn="just">
              <a:lnSpc>
                <a:spcPct val="80000"/>
              </a:lnSpc>
            </a:pPr>
            <a:r>
              <a:rPr lang="en-US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mode, </a:t>
            </a:r>
            <a:r>
              <a:rPr lang="en-US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</a:t>
            </a:r>
          </a:p>
          <a:p>
            <a:pPr lvl="2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user mode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kernel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988" y="3445669"/>
            <a:ext cx="22479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65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843" y="3217307"/>
            <a:ext cx="23717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38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275" y="1883465"/>
            <a:ext cx="2219325" cy="197167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705225" y="2369879"/>
            <a:ext cx="223837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24275" y="2740940"/>
            <a:ext cx="223837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70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1883465"/>
            <a:ext cx="2343150" cy="208168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733800" y="2369879"/>
            <a:ext cx="23622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24275" y="2740940"/>
            <a:ext cx="241935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1782417"/>
            <a:ext cx="2143125" cy="26670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4" idx="1"/>
          </p:cNvCxnSpPr>
          <p:nvPr/>
        </p:nvCxnSpPr>
        <p:spPr>
          <a:xfrm rot="10800000" flipV="1">
            <a:off x="3276602" y="1915767"/>
            <a:ext cx="723899" cy="2961032"/>
          </a:xfrm>
          <a:prstGeom prst="curved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2496" y="194291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6600" y="4166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50" y="4909100"/>
            <a:ext cx="29527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31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1883465"/>
            <a:ext cx="2343150" cy="208168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733800" y="2369879"/>
            <a:ext cx="23622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24275" y="2740940"/>
            <a:ext cx="241935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1782417"/>
            <a:ext cx="2143125" cy="26670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4" idx="1"/>
          </p:cNvCxnSpPr>
          <p:nvPr/>
        </p:nvCxnSpPr>
        <p:spPr>
          <a:xfrm rot="10800000" flipV="1">
            <a:off x="3276602" y="1915767"/>
            <a:ext cx="723899" cy="2961032"/>
          </a:xfrm>
          <a:prstGeom prst="curved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2496" y="194291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6600" y="4166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50" y="4909100"/>
            <a:ext cx="2952750" cy="6762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4312" y="1524000"/>
            <a:ext cx="2095500" cy="257175"/>
          </a:xfrm>
          <a:prstGeom prst="rect">
            <a:avLst/>
          </a:prstGeom>
        </p:spPr>
      </p:pic>
      <p:cxnSp>
        <p:nvCxnSpPr>
          <p:cNvPr id="35" name="Curved Connector 34"/>
          <p:cNvCxnSpPr>
            <a:endCxn id="32" idx="3"/>
          </p:cNvCxnSpPr>
          <p:nvPr/>
        </p:nvCxnSpPr>
        <p:spPr>
          <a:xfrm rot="5400000" flipH="1" flipV="1">
            <a:off x="4441550" y="3230838"/>
            <a:ext cx="3256512" cy="100012"/>
          </a:xfrm>
          <a:prstGeom prst="curvedConnector4">
            <a:avLst>
              <a:gd name="adj1" fmla="val 18726"/>
              <a:gd name="adj2" fmla="val 673087"/>
            </a:avLst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41435" y="311928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09311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1883465"/>
            <a:ext cx="2343150" cy="208168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733800" y="2369879"/>
            <a:ext cx="23622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24275" y="2740940"/>
            <a:ext cx="241935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1782417"/>
            <a:ext cx="2143125" cy="26670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4" idx="1"/>
          </p:cNvCxnSpPr>
          <p:nvPr/>
        </p:nvCxnSpPr>
        <p:spPr>
          <a:xfrm rot="10800000" flipV="1">
            <a:off x="3276602" y="1915767"/>
            <a:ext cx="723899" cy="2961032"/>
          </a:xfrm>
          <a:prstGeom prst="curved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2496" y="194291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6600" y="4166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50" y="4909100"/>
            <a:ext cx="2952750" cy="6762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4312" y="1524000"/>
            <a:ext cx="2095500" cy="257175"/>
          </a:xfrm>
          <a:prstGeom prst="rect">
            <a:avLst/>
          </a:prstGeom>
        </p:spPr>
      </p:pic>
      <p:cxnSp>
        <p:nvCxnSpPr>
          <p:cNvPr id="35" name="Curved Connector 34"/>
          <p:cNvCxnSpPr>
            <a:endCxn id="32" idx="3"/>
          </p:cNvCxnSpPr>
          <p:nvPr/>
        </p:nvCxnSpPr>
        <p:spPr>
          <a:xfrm rot="5400000" flipH="1" flipV="1">
            <a:off x="4441550" y="3230838"/>
            <a:ext cx="3256512" cy="100012"/>
          </a:xfrm>
          <a:prstGeom prst="curvedConnector4">
            <a:avLst>
              <a:gd name="adj1" fmla="val 18726"/>
              <a:gd name="adj2" fmla="val 673087"/>
            </a:avLst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41435" y="311928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9551" y="2829867"/>
            <a:ext cx="2076449" cy="246519"/>
          </a:xfrm>
          <a:prstGeom prst="rect">
            <a:avLst/>
          </a:prstGeom>
        </p:spPr>
      </p:pic>
      <p:cxnSp>
        <p:nvCxnSpPr>
          <p:cNvPr id="14" name="Curved Connector 13"/>
          <p:cNvCxnSpPr/>
          <p:nvPr/>
        </p:nvCxnSpPr>
        <p:spPr>
          <a:xfrm rot="5400000">
            <a:off x="5495454" y="2229321"/>
            <a:ext cx="1048692" cy="152400"/>
          </a:xfrm>
          <a:prstGeom prst="curvedConnector3">
            <a:avLst>
              <a:gd name="adj1" fmla="val 6895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32429" y="2404578"/>
            <a:ext cx="444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52174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18435" name="Picture 624" descr="01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0"/>
            <a:ext cx="6248400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33800" y="1389373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438400" y="1875787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53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7" t="552" r="17184" b="552"/>
          <a:stretch>
            <a:fillRect/>
          </a:stretch>
        </p:blipFill>
        <p:spPr bwMode="auto">
          <a:xfrm>
            <a:off x="2895600" y="1143000"/>
            <a:ext cx="4038600" cy="4549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 (cont)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3886200" cy="60960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 for</a:t>
            </a:r>
          </a:p>
          <a:p>
            <a:pPr lvl="1" algn="just"/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 management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fork(), exec(), wait(), exit() … </a:t>
            </a:r>
          </a:p>
          <a:p>
            <a:pPr lvl="1" algn="just"/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open(), close(), read(), write(),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lseek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stat() …</a:t>
            </a:r>
          </a:p>
          <a:p>
            <a:pPr lvl="1" algn="just"/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Directory and File system management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mount(), link(),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…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chdir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kill(), time()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Win32 API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652" name="Picture 4" descr="01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55245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5257800" y="5638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1-23.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  <a:p>
            <a:pPr>
              <a:buClrTx/>
              <a:buSzTx/>
              <a:buFont typeface="Wingdings" pitchFamily="2" charset="2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Shell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Ontogeny Recapitulates Phylogeny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(evolution of computer hardware and software)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5344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endParaRPr lang="en-US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4038600" y="3429000"/>
            <a:ext cx="5105400" cy="31242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the process appear on?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processes exist at any time,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many programs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the OS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them?</a:t>
            </a:r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0592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54864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30480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execution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each process is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 of resources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registers value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information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needing to run a program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each process is its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all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locations that the process can </a:t>
            </a:r>
            <a:r>
              <a:rPr lang="en-US" altLang="en-US" sz="2800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read and write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371600" y="4187825"/>
          <a:ext cx="6629400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Artwork" r:id="rId4" imgW="8771429" imgH="3704762" progId="Adobe.Illustrator.7">
                  <p:embed/>
                </p:oleObj>
              </mc:Choice>
              <mc:Fallback>
                <p:oleObj name="Artwork" r:id="rId4" imgW="8771429" imgH="3704762" progId="Adobe.Illustrator.7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87825"/>
                        <a:ext cx="6629400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24400"/>
            <a:ext cx="28194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6499" name="Rectangle 3"/>
          <p:cNvSpPr>
            <a:spLocks noGrp="1"/>
          </p:cNvSpPr>
          <p:nvPr>
            <p:ph type="body" idx="4294967295"/>
          </p:nvPr>
        </p:nvSpPr>
        <p:spPr>
          <a:xfrm>
            <a:off x="0" y="1219200"/>
            <a:ext cx="9144000" cy="38100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 table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(array or linked list)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of processes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consists of a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processes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(many programs)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processes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hierarchy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(tree)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processes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many processes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forming a process hierarchy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process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only one parent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zero, one, or more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particular OS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different ways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248400" y="5638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Spaces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sz="half" idx="1"/>
          </p:nvPr>
        </p:nvSpPr>
        <p:spPr>
          <a:xfrm>
            <a:off x="0" y="914400"/>
            <a:ext cx="9144000" cy="5715000"/>
          </a:xfrm>
        </p:spPr>
        <p:txBody>
          <a:bodyPr/>
          <a:lstStyle/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/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 loaded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memory (multiple processes)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time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memory is limited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even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pause a running program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it back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somewhere different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This 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address of program located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time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impossible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</a:t>
            </a:r>
          </a:p>
          <a:p>
            <a:pPr lvl="1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programs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their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(protection mechanism)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address spaces is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addresses for a process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memory locations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(set of addresses)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0 to some maximum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the process can read and write (the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flexible in coding)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space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physical memory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or smaller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4" name="Picture 4" descr="01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51188"/>
            <a:ext cx="487680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related information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</a:p>
          <a:p>
            <a:pPr lvl="1" algn="just"/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Correlated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name,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root directory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 descriptor (Windows)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Mounted file system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(UNIX)</a:t>
            </a:r>
          </a:p>
          <a:p>
            <a:pPr lvl="3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mechanism for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</a:t>
            </a:r>
            <a:b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among processes</a:t>
            </a:r>
          </a:p>
          <a:p>
            <a:pPr lvl="3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pseudofile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2 processes</a:t>
            </a:r>
          </a:p>
          <a:p>
            <a:pPr lvl="3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process 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one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  <a:p>
            <a:pPr lvl="3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9" name="Picture 5" descr="01-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638800"/>
            <a:ext cx="23622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5410200" y="5105400"/>
            <a:ext cx="2309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1-15 &amp; 16.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96259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838200"/>
            <a:ext cx="8915400" cy="58674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I/O devices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reading or writing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kinds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block special files and character special files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special file </a:t>
            </a:r>
          </a:p>
          <a:p>
            <a:pPr lvl="3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</a:p>
          <a:p>
            <a:pPr lvl="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consisting of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numbered blocks</a:t>
            </a:r>
          </a:p>
          <a:p>
            <a:pPr lvl="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can be individually (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addressed and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special file</a:t>
            </a:r>
          </a:p>
          <a:p>
            <a:pPr lvl="3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printer, modem, mice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lvl="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devices that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or output a character stream</a:t>
            </a:r>
          </a:p>
          <a:p>
            <a:pPr lvl="3" algn="just"/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randomly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block and not addressed)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keep files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 way of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grouping files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96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6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4564</TotalTime>
  <Words>1804</Words>
  <Application>Microsoft Office PowerPoint</Application>
  <PresentationFormat>On-screen Show (4:3)</PresentationFormat>
  <Paragraphs>227</Paragraphs>
  <Slides>30</Slides>
  <Notes>25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Symbol</vt:lpstr>
      <vt:lpstr>Times New Roman</vt:lpstr>
      <vt:lpstr>Wingdings</vt:lpstr>
      <vt:lpstr>Office Theme</vt:lpstr>
      <vt:lpstr>Artwork</vt:lpstr>
      <vt:lpstr>Introduction   Operating System Concepts System Calls </vt:lpstr>
      <vt:lpstr>Review</vt:lpstr>
      <vt:lpstr>Objectives</vt:lpstr>
      <vt:lpstr>Operating System Concepts Processes</vt:lpstr>
      <vt:lpstr>Operating System Concepts Processes </vt:lpstr>
      <vt:lpstr>Operating System Concepts Processes </vt:lpstr>
      <vt:lpstr>Operating System Concepts Address Spaces</vt:lpstr>
      <vt:lpstr>Operating System Concepts Files</vt:lpstr>
      <vt:lpstr>Operating System Concepts Files</vt:lpstr>
      <vt:lpstr>Operating System Concepts Input/Output</vt:lpstr>
      <vt:lpstr>Operating System Concepts Protection</vt:lpstr>
      <vt:lpstr>Operating System Concepts The Shell</vt:lpstr>
      <vt:lpstr>Operating System Concepts Ontogeny Recapitulates Phylogeny</vt:lpstr>
      <vt:lpstr>Operating System Concepts Ontogeny Recapitulates Phylogeny</vt:lpstr>
      <vt:lpstr>System Calls</vt:lpstr>
      <vt:lpstr>What’s a System call?</vt:lpstr>
      <vt:lpstr>System Calls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System Calls (cont)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OS-Introduction</dc:title>
  <dc:creator>Kieu Trong Khanh</dc:creator>
  <cp:lastModifiedBy>Tu Uyen Nguyen Thi</cp:lastModifiedBy>
  <cp:revision>1389</cp:revision>
  <dcterms:created xsi:type="dcterms:W3CDTF">2007-08-21T04:43:22Z</dcterms:created>
  <dcterms:modified xsi:type="dcterms:W3CDTF">2018-05-17T14:27:36Z</dcterms:modified>
</cp:coreProperties>
</file>