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436" r:id="rId3"/>
    <p:sldId id="437" r:id="rId4"/>
    <p:sldId id="414" r:id="rId5"/>
    <p:sldId id="379" r:id="rId6"/>
    <p:sldId id="425" r:id="rId7"/>
    <p:sldId id="430" r:id="rId8"/>
    <p:sldId id="431" r:id="rId9"/>
    <p:sldId id="403" r:id="rId10"/>
    <p:sldId id="404" r:id="rId11"/>
    <p:sldId id="405" r:id="rId12"/>
    <p:sldId id="422" r:id="rId13"/>
    <p:sldId id="423" r:id="rId14"/>
    <p:sldId id="424" r:id="rId15"/>
    <p:sldId id="420" r:id="rId16"/>
    <p:sldId id="435" r:id="rId17"/>
    <p:sldId id="394" r:id="rId18"/>
    <p:sldId id="43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1818" autoAdjust="0"/>
  </p:normalViewPr>
  <p:slideViewPr>
    <p:cSldViewPr>
      <p:cViewPr>
        <p:scale>
          <a:sx n="86" d="100"/>
          <a:sy n="86" d="100"/>
        </p:scale>
        <p:origin x="130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B36340-5A09-4122-83F8-52F8E5196560}" type="datetimeFigureOut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9C8E2-67C5-46A9-885F-A8DB4A4F9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34F13-1D82-4767-B337-B4D74D2A7037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3A506-72BB-4CCC-A992-623DF506677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180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8EF0-BA4E-4721-A371-0F32C58CFCC6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D857-3232-45C6-8BF9-D751712B2F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3356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7962E-2C78-4819-9BE9-A2D588DDBAB2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7F618-9DC0-45C1-97D2-2CE1398391B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779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CA979-C175-40A1-965A-487BF4F0B2F1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4D148-33FA-4DF1-BC57-20D43B7FF13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9616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8E9C2-E691-4D08-9E78-E4C8F99C690A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5CFBE-25A4-45CF-BD02-0D946F270F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253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59632-E538-425B-A210-82EB4215890A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9FDCC-BA6B-4B08-B6AC-9EC4E537854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766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7C2A-D5AD-47D2-A8FA-C0A7F8F25DA8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95AAB-5FD5-4E5E-8854-282CFEF0E5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32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DE9E6-D804-4B87-87DB-A66EDAB25E52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59FA4-7BF5-461D-B81B-44B0135534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5498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954-4EE5-4405-AAAB-CA6E65382C26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BA9B3-C514-435B-9D61-3D6EDA326D7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62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6B41-1405-4035-8C42-75ADFCC72250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00803-FA3E-439D-B09C-62BE55BB40D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2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8C43E-A4EC-4745-953D-3EFEC10EE7AC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979C3-3ECC-4E15-B52D-F97A626ADB1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68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EA1DC-80ED-413D-BA88-CBA2E0D46A15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4576E-EE03-49A2-89FC-BF4A9CFECE9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020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DB62-699A-40FB-A086-EF2169DE2036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7E221-3FA9-440B-A451-E67AD4FEFDF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20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34A387E-3DF5-4CCE-90AC-7B748B5C2188}" type="datetime1">
              <a:rPr lang="en-US"/>
              <a:pPr>
                <a:defRPr/>
              </a:pPr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DF834C-F6F8-4E9C-A19C-CFB96C4579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3079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Structure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915400" cy="16764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client’s request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services</a:t>
            </a:r>
          </a:p>
          <a:p>
            <a:pPr algn="just"/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/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same computers</a:t>
            </a:r>
          </a:p>
        </p:txBody>
      </p:sp>
      <p:graphicFrame>
        <p:nvGraphicFramePr>
          <p:cNvPr id="2048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590800"/>
          <a:ext cx="8153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itmap Image" r:id="rId4" imgW="4828571" imgH="1324160" progId="Paint.Picture">
                  <p:embed/>
                </p:oleObj>
              </mc:Choice>
              <mc:Fallback>
                <p:oleObj name="Bitmap Image" r:id="rId4" imgW="4828571" imgH="132416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6" name="Picture 6" descr="01-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7734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572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(VM)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extended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hardware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 an exact duplicate of the underlying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any OS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run directly on the bare hardware at the same time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Virtual PC, Virtual Box, …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running on CD (Linux, Ubuntu …)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JVM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(Java Virtual Machine):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produces code through Java interpreter.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shipped on Internet and run on the computer that has a JVM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solving system compatibility system and do not disrupt the normal system operation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allocate all disks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57200" y="17653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(a) Nonvirtual machine		 (b) virtual machine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1371600" y="1143000"/>
            <a:ext cx="6172200" cy="4181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Virtual-machine implementation is called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monitor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layer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23749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VMWare Architecture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143000" y="1295400"/>
            <a:ext cx="6616700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14478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JVM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447800" y="1749425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running in kernel mode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resource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exact copying entire of underlying real machine)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exokernels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 thinking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its own disk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 to maximum size of partition area)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exokernel scheme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a layer mapping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virtual machine has been assigned which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in user mode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(protection from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overhead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keep the VM out of each other’s hair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 – Example 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42" y="762000"/>
            <a:ext cx="88090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4191000"/>
            <a:ext cx="2286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…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vs. Processes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IPC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How, comparatives, protection of processes/ threads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Directory, Special file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vs. character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vs. Dedicated device, I/O software layer (device independent)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38862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runs as a single program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written as a collection of procedures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linked together into a single large executable binary program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invokes the requested service procedure.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procedures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carry out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4263" lvl="2" indent="-16986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system call there is one service procedure that takes care of it and executes it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procedures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84263" lvl="2" indent="-169863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service procedures.</a:t>
            </a:r>
          </a:p>
          <a:p>
            <a:pPr marL="1084263" lvl="2" indent="-16986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things that are needed by several service procedures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data)</a:t>
            </a:r>
          </a:p>
        </p:txBody>
      </p:sp>
      <p:graphicFrame>
        <p:nvGraphicFramePr>
          <p:cNvPr id="1026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4800600"/>
          <a:ext cx="3505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4" imgW="5477640" imgH="2514286" progId="Paint.Picture">
                  <p:embed/>
                </p:oleObj>
              </mc:Choice>
              <mc:Fallback>
                <p:oleObj name="Bitmap Image" r:id="rId4" imgW="5477640" imgH="2514286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42000" contrast="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35052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single large executable binary program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flexibility)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information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to call any other ones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uses low level language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procedure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each other 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procedure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(static) → cannot manage  user environments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(fast)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</a:p>
          <a:p>
            <a:pPr lvl="2"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up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built on top of lower</a:t>
            </a:r>
          </a:p>
          <a:p>
            <a:pPr algn="just">
              <a:lnSpc>
                <a:spcPct val="90000"/>
              </a:lnSpc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layer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layers are  selected so that each one uses functions, operations and services of only lower-level layers.</a:t>
            </a:r>
          </a:p>
          <a:p>
            <a:pPr algn="just">
              <a:lnSpc>
                <a:spcPct val="90000"/>
              </a:lnSpc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layers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 called the kernel)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functions to manage system resources.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layers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layers?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What’re functions?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maintain, support, manage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Modularity, encapsulation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OS/2,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Windows NT, Vista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Unix (describe the system, do not build the system)</a:t>
            </a:r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648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6" name="Text Box 4"/>
          <p:cNvSpPr txBox="1">
            <a:spLocks noChangeArrowheads="1"/>
          </p:cNvSpPr>
          <p:nvPr/>
        </p:nvSpPr>
        <p:spPr bwMode="auto">
          <a:xfrm>
            <a:off x="63246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 Kernels have problems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10bugs/ 1000 lines code (buggy,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 down the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layers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went in the kernel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complexity, large, and difficult to manage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676400" y="2895600"/>
            <a:ext cx="6019800" cy="3627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 all nonessential components from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user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the OS into small, well-defined modules)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(separate)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resist crashing the entire system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user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minimal kernel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put the mechanism for doing something in the kernel but not the policy (scheduling with highest priority process)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facility using message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between the client program and the various series in user mode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components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nonessential or essential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(depending on the design ideas or requirements)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space to kernel space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port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new architectures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(less code is running in kernel mode)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Apple MacOS X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1025</Words>
  <Application>Microsoft Office PowerPoint</Application>
  <PresentationFormat>On-screen Show (4:3)</PresentationFormat>
  <Paragraphs>170</Paragraphs>
  <Slides>18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Office Theme</vt:lpstr>
      <vt:lpstr>Bitmap Image</vt:lpstr>
      <vt:lpstr>Introduction   Operating System Structure </vt:lpstr>
      <vt:lpstr>Review</vt:lpstr>
      <vt:lpstr>Review… </vt:lpstr>
      <vt:lpstr>Objectives</vt:lpstr>
      <vt:lpstr>OS Structure Monolithic Systems </vt:lpstr>
      <vt:lpstr>OS Structure Monolithic Systems </vt:lpstr>
      <vt:lpstr>OS Structure Layered Systems </vt:lpstr>
      <vt:lpstr>OS Structure Microkernels </vt:lpstr>
      <vt:lpstr>OS Structure Microkernels </vt:lpstr>
      <vt:lpstr>OS Structure Client – Server Model</vt:lpstr>
      <vt:lpstr>OS Structure Virtual Machines (VM)</vt:lpstr>
      <vt:lpstr>OS Structure Virtual Machines (VM)</vt:lpstr>
      <vt:lpstr>OS Structure Virtual Machines (VM)</vt:lpstr>
      <vt:lpstr>OS Structure Virtual Machines (VM)</vt:lpstr>
      <vt:lpstr>OS Structure Exokernels</vt:lpstr>
      <vt:lpstr>OS Structure Exokernels – Example 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Tu Uyen Nguyen Thi</cp:lastModifiedBy>
  <cp:revision>1349</cp:revision>
  <dcterms:created xsi:type="dcterms:W3CDTF">2007-08-21T04:43:22Z</dcterms:created>
  <dcterms:modified xsi:type="dcterms:W3CDTF">2018-05-17T15:28:43Z</dcterms:modified>
</cp:coreProperties>
</file>