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2"/>
  </p:notesMasterIdLst>
  <p:sldIdLst>
    <p:sldId id="256" r:id="rId2"/>
    <p:sldId id="455" r:id="rId3"/>
    <p:sldId id="442" r:id="rId4"/>
    <p:sldId id="359" r:id="rId5"/>
    <p:sldId id="361" r:id="rId6"/>
    <p:sldId id="400" r:id="rId7"/>
    <p:sldId id="367" r:id="rId8"/>
    <p:sldId id="363" r:id="rId9"/>
    <p:sldId id="365" r:id="rId10"/>
    <p:sldId id="368" r:id="rId11"/>
    <p:sldId id="369" r:id="rId12"/>
    <p:sldId id="370" r:id="rId13"/>
    <p:sldId id="371" r:id="rId14"/>
    <p:sldId id="372" r:id="rId15"/>
    <p:sldId id="401" r:id="rId16"/>
    <p:sldId id="406" r:id="rId17"/>
    <p:sldId id="407" r:id="rId18"/>
    <p:sldId id="374" r:id="rId19"/>
    <p:sldId id="394" r:id="rId20"/>
    <p:sldId id="45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6600"/>
    <a:srgbClr val="66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0141" autoAdjust="0"/>
  </p:normalViewPr>
  <p:slideViewPr>
    <p:cSldViewPr>
      <p:cViewPr varScale="1">
        <p:scale>
          <a:sx n="104" d="100"/>
          <a:sy n="104" d="100"/>
        </p:scale>
        <p:origin x="208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C8BA07C-75C5-4481-A736-72996DB285D3}" type="datetimeFigureOut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5B9531-F935-4C7F-B4C6-6EE7574F5BD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lphaLcPeriod"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1920B-7F79-4E56-B6EA-DA817EB81E87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2F9597-FBF6-4029-8FFA-7504A401DD8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3748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A2768-A1FC-4CC3-93BA-64D78E42C94A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EEBB1-6522-49D9-88D7-F225393A2EA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9983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F33A4-6040-4209-8C02-3FB91479421D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31531-E8F0-49F1-AF65-19F8F58376D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486943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08495-2B13-4CB1-B02F-BE329309AB63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24DCD-2F51-450F-A543-E58F7484FF9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52037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89102-5EA7-4842-8A85-C4C9748DE971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554F0-6795-4BDF-9337-27D9C28B7FF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0091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4BFE-C784-495B-A1A0-BA6D90E63934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1EAC6-B6E9-4E5E-8D2D-2F9BBC5C6C2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5866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36076-BAE7-4ED0-BC36-E4BB103CAF46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691C3-E2EB-4C62-8D66-1C00D6F0702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9476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B0CD8-21CA-491A-9216-15AA1DA62890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CB6E23-A8C3-49E5-8668-5163C3F597D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17867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A63C3-78DB-4788-B401-B3C774C77B2E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E3887F-23F6-451A-B6FF-8529E3F4C14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1221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63A3C-5D5D-49A4-95AE-6D4D43CAF90D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3E9DE-63E8-448D-9ABA-0A3B7F97045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337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53533-EB1C-4CC5-A671-42700CC358CA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5F046-5431-4634-B8E2-813A29A638C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4076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B287F-D011-449B-A34D-87636D4EC0CE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CFD4C-1467-4F75-8243-B6D2660F2A2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9207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61BA2-9EC7-47DC-83A0-E12B05BDE9D6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D0242-9F39-4CC4-BE1F-F33AF6C0272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4545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8806612C-07E2-46C9-8AB8-3E85BE49CF0B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9C323C1-063B-4247-8C76-8E6F19BB758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Processes &amp; Threads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Hierarchies</a:t>
            </a:r>
          </a:p>
        </p:txBody>
      </p:sp>
      <p:sp>
        <p:nvSpPr>
          <p:cNvPr id="11267" name="Rectangle 6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791200"/>
          </a:xfrm>
          <a:noFill/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hierarchy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Parent–Child Relationship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child can itself create new processes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of processes 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creates another process,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associated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certain ways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all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children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descendants together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processes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equal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concept of process hierarchy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/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de-DE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de-DE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special token </a:t>
            </a: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(called </a:t>
            </a:r>
            <a:r>
              <a:rPr lang="de-DE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de-DE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it can use to </a:t>
            </a: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Process Termination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 process has been created, it may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usually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following: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(task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accomplished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(voluntary)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(voluntary)</a:t>
            </a:r>
          </a:p>
          <a:p>
            <a:pPr lvl="2" algn="just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nonexistent files, insufficient or incorrect input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error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(involuntary)</a:t>
            </a:r>
          </a:p>
          <a:p>
            <a:pPr lvl="2" algn="just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illegal instructions, division by zero etc.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Killed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another process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(involuntary)</a:t>
            </a:r>
          </a:p>
          <a:p>
            <a:pPr lvl="2"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 system call in Unix, or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TerminateProcess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Win32.(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systems, if the parent terminates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Voluntary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using a 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system call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Involuntary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receiving an interruption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States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CPU at that instant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CPU) (or Instructions are being executed)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temporarily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let another process run; but the CPU available (or The process is waiting to be assigned to a process)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run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external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happens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The process is waiting for some event to occur)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(optional)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same resources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The process is being created)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(optional)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state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The process has finished execution)</a:t>
            </a:r>
            <a:endParaRPr lang="de-DE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States</a:t>
            </a:r>
          </a:p>
        </p:txBody>
      </p:sp>
      <p:sp>
        <p:nvSpPr>
          <p:cNvPr id="148483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53340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(dispatch)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its turn comes again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selected by the scheduler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(interrupt)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suspended by the scheduler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time slice expired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(block)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wait for some event to occur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(ready)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awaited event occurs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(exit)</a:t>
            </a:r>
            <a:endParaRPr lang="de-DE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Oval 7"/>
          <p:cNvSpPr>
            <a:spLocks noChangeArrowheads="1"/>
          </p:cNvSpPr>
          <p:nvPr/>
        </p:nvSpPr>
        <p:spPr bwMode="auto">
          <a:xfrm>
            <a:off x="5105400" y="2133600"/>
            <a:ext cx="1154113" cy="9080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New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(optional)</a:t>
            </a:r>
            <a:endParaRPr lang="de-DE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4341" name="Oval 8"/>
          <p:cNvSpPr>
            <a:spLocks noChangeArrowheads="1"/>
          </p:cNvSpPr>
          <p:nvPr/>
        </p:nvSpPr>
        <p:spPr bwMode="auto">
          <a:xfrm>
            <a:off x="6546850" y="3046413"/>
            <a:ext cx="1093788" cy="992187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Running</a:t>
            </a:r>
            <a:endParaRPr lang="de-DE" altLang="en-US" b="1">
              <a:latin typeface="Times New Roman" panose="02020603050405020304" pitchFamily="18" charset="0"/>
            </a:endParaRPr>
          </a:p>
        </p:txBody>
      </p:sp>
      <p:cxnSp>
        <p:nvCxnSpPr>
          <p:cNvPr id="148488" name="AutoShape 9"/>
          <p:cNvCxnSpPr>
            <a:cxnSpLocks noChangeShapeType="1"/>
            <a:endCxn id="14341" idx="1"/>
          </p:cNvCxnSpPr>
          <p:nvPr/>
        </p:nvCxnSpPr>
        <p:spPr bwMode="auto">
          <a:xfrm rot="16200000" flipH="1">
            <a:off x="6176962" y="2662238"/>
            <a:ext cx="601663" cy="458788"/>
          </a:xfrm>
          <a:prstGeom prst="curvedConnector3">
            <a:avLst>
              <a:gd name="adj1" fmla="val 37731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3" name="Oval 10"/>
          <p:cNvSpPr>
            <a:spLocks noChangeArrowheads="1"/>
          </p:cNvSpPr>
          <p:nvPr/>
        </p:nvSpPr>
        <p:spPr bwMode="auto">
          <a:xfrm>
            <a:off x="7761288" y="4038600"/>
            <a:ext cx="1093787" cy="9906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Ready</a:t>
            </a:r>
            <a:endParaRPr lang="de-DE" altLang="en-US" b="1">
              <a:latin typeface="Times New Roman" panose="02020603050405020304" pitchFamily="18" charset="0"/>
            </a:endParaRPr>
          </a:p>
        </p:txBody>
      </p:sp>
      <p:sp>
        <p:nvSpPr>
          <p:cNvPr id="14344" name="Oval 11"/>
          <p:cNvSpPr>
            <a:spLocks noChangeArrowheads="1"/>
          </p:cNvSpPr>
          <p:nvPr/>
        </p:nvSpPr>
        <p:spPr bwMode="auto">
          <a:xfrm>
            <a:off x="5394325" y="4038600"/>
            <a:ext cx="1092200" cy="990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Blocked</a:t>
            </a:r>
            <a:endParaRPr lang="de-DE" altLang="en-US" b="1">
              <a:latin typeface="Times New Roman" panose="02020603050405020304" pitchFamily="18" charset="0"/>
            </a:endParaRPr>
          </a:p>
        </p:txBody>
      </p:sp>
      <p:sp>
        <p:nvSpPr>
          <p:cNvPr id="14345" name="Oval 12"/>
          <p:cNvSpPr>
            <a:spLocks noChangeArrowheads="1"/>
          </p:cNvSpPr>
          <p:nvPr/>
        </p:nvSpPr>
        <p:spPr bwMode="auto">
          <a:xfrm>
            <a:off x="7899400" y="2133600"/>
            <a:ext cx="1092200" cy="9080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Terminated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(optional)</a:t>
            </a:r>
            <a:endParaRPr lang="de-DE" altLang="en-US" sz="1400" b="1">
              <a:latin typeface="Times New Roman" panose="02020603050405020304" pitchFamily="18" charset="0"/>
            </a:endParaRPr>
          </a:p>
        </p:txBody>
      </p:sp>
      <p:cxnSp>
        <p:nvCxnSpPr>
          <p:cNvPr id="148492" name="AutoShape 13"/>
          <p:cNvCxnSpPr>
            <a:cxnSpLocks noChangeShapeType="1"/>
            <a:stCxn id="14343" idx="0"/>
            <a:endCxn id="14341" idx="6"/>
          </p:cNvCxnSpPr>
          <p:nvPr/>
        </p:nvCxnSpPr>
        <p:spPr bwMode="auto">
          <a:xfrm rot="5400000" flipH="1">
            <a:off x="7727157" y="3456781"/>
            <a:ext cx="495300" cy="6683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3" name="AutoShape 14"/>
          <p:cNvCxnSpPr>
            <a:cxnSpLocks noChangeShapeType="1"/>
            <a:stCxn id="14341" idx="4"/>
            <a:endCxn id="14343" idx="2"/>
          </p:cNvCxnSpPr>
          <p:nvPr/>
        </p:nvCxnSpPr>
        <p:spPr bwMode="auto">
          <a:xfrm rot="16200000" flipH="1">
            <a:off x="7180263" y="3952875"/>
            <a:ext cx="495300" cy="6667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4" name="AutoShape 15"/>
          <p:cNvCxnSpPr>
            <a:cxnSpLocks noChangeShapeType="1"/>
            <a:stCxn id="14343" idx="3"/>
            <a:endCxn id="14344" idx="5"/>
          </p:cNvCxnSpPr>
          <p:nvPr/>
        </p:nvCxnSpPr>
        <p:spPr bwMode="auto">
          <a:xfrm rot="5400000">
            <a:off x="7123907" y="4087019"/>
            <a:ext cx="1587" cy="1597025"/>
          </a:xfrm>
          <a:prstGeom prst="curvedConnector3">
            <a:avLst>
              <a:gd name="adj1" fmla="val 22800009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5" name="AutoShape 16"/>
          <p:cNvCxnSpPr>
            <a:cxnSpLocks noChangeShapeType="1"/>
            <a:stCxn id="14344" idx="0"/>
            <a:endCxn id="14341" idx="2"/>
          </p:cNvCxnSpPr>
          <p:nvPr/>
        </p:nvCxnSpPr>
        <p:spPr bwMode="auto">
          <a:xfrm rot="-5400000">
            <a:off x="5995988" y="3487737"/>
            <a:ext cx="495300" cy="6064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6" name="AutoShape 17"/>
          <p:cNvCxnSpPr>
            <a:cxnSpLocks noChangeShapeType="1"/>
            <a:stCxn id="14341" idx="7"/>
            <a:endCxn id="14345" idx="2"/>
          </p:cNvCxnSpPr>
          <p:nvPr/>
        </p:nvCxnSpPr>
        <p:spPr bwMode="auto">
          <a:xfrm rot="-5400000">
            <a:off x="7387431" y="2680494"/>
            <a:ext cx="604838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7" name="AutoShape 22"/>
          <p:cNvCxnSpPr>
            <a:cxnSpLocks noChangeShapeType="1"/>
            <a:stCxn id="14340" idx="2"/>
            <a:endCxn id="14343" idx="4"/>
          </p:cNvCxnSpPr>
          <p:nvPr/>
        </p:nvCxnSpPr>
        <p:spPr bwMode="auto">
          <a:xfrm rot="10800000" flipH="1" flipV="1">
            <a:off x="5105400" y="2587625"/>
            <a:ext cx="3203575" cy="2441575"/>
          </a:xfrm>
          <a:prstGeom prst="curvedConnector4">
            <a:avLst>
              <a:gd name="adj1" fmla="val -4560"/>
              <a:gd name="adj2" fmla="val 12210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4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48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915400" cy="57150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OS maintains a </a:t>
            </a:r>
            <a:r>
              <a:rPr lang="en-US" altLang="en-US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 table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is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allocated an entry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PCB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(Process Control Block) </a:t>
            </a:r>
            <a:b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process is located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as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suspended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PCB </a:t>
            </a:r>
            <a:r>
              <a:rPr lang="de-D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de-DE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needed (varies from system to system)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restarted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if it had never been stopped, such as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(new, ready, running …)</a:t>
            </a: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CPU registers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(PC, Stack Pointer, other register)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information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(process priority etc.)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management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(pointers etc.)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amount of CPU and real time used, time limits etc.)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highlight>
                  <a:srgbClr val="FFFF6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I/O status information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(outstanding I/O req., I/O devices allocated, list of open files etc.)</a:t>
            </a: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de-DE" altLang="en-US" sz="2000" b="1" dirty="0">
                <a:highlight>
                  <a:srgbClr val="FFFF6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de-DE" altLang="en-US" sz="2000" dirty="0">
                <a:highlight>
                  <a:srgbClr val="FFFF6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en-US" sz="2000" b="1" dirty="0">
                <a:highlight>
                  <a:srgbClr val="FFFF6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process </a:t>
            </a:r>
            <a:r>
              <a:rPr lang="de-DE" altLang="en-US" sz="2000" b="1" dirty="0">
                <a:highlight>
                  <a:srgbClr val="FFFF6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 (cont)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PCB block</a:t>
            </a:r>
          </a:p>
        </p:txBody>
      </p:sp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981200"/>
            <a:ext cx="2895599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 (cont)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915400" cy="457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de-DE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133600" y="1295400"/>
            <a:ext cx="6629400" cy="5435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1DD806F0-5AC8-4736-81EF-7739E30FDF7F}"/>
              </a:ext>
            </a:extLst>
          </p:cNvPr>
          <p:cNvSpPr/>
          <p:nvPr/>
        </p:nvSpPr>
        <p:spPr>
          <a:xfrm>
            <a:off x="4648200" y="2895600"/>
            <a:ext cx="152400" cy="4572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0722CD45-E0DD-40CA-98F7-223C39346AE5}"/>
              </a:ext>
            </a:extLst>
          </p:cNvPr>
          <p:cNvSpPr/>
          <p:nvPr/>
        </p:nvSpPr>
        <p:spPr>
          <a:xfrm>
            <a:off x="4648200" y="5334000"/>
            <a:ext cx="152400" cy="4572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594BC2-E87A-462F-B71A-5C83E10AB423}"/>
              </a:ext>
            </a:extLst>
          </p:cNvPr>
          <p:cNvCxnSpPr>
            <a:cxnSpLocks/>
          </p:cNvCxnSpPr>
          <p:nvPr/>
        </p:nvCxnSpPr>
        <p:spPr>
          <a:xfrm flipV="1">
            <a:off x="1676400" y="3124200"/>
            <a:ext cx="2743200" cy="8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D1BC0C-B5B3-453D-BD7C-B0D944DDD834}"/>
              </a:ext>
            </a:extLst>
          </p:cNvPr>
          <p:cNvCxnSpPr>
            <a:cxnSpLocks/>
          </p:cNvCxnSpPr>
          <p:nvPr/>
        </p:nvCxnSpPr>
        <p:spPr>
          <a:xfrm>
            <a:off x="1676400" y="4267200"/>
            <a:ext cx="2895600" cy="1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71E21F-AC6F-411F-A304-B66E36D603AF}"/>
              </a:ext>
            </a:extLst>
          </p:cNvPr>
          <p:cNvSpPr txBox="1"/>
          <p:nvPr/>
        </p:nvSpPr>
        <p:spPr>
          <a:xfrm rot="16200000">
            <a:off x="545068" y="3364469"/>
            <a:ext cx="738664" cy="15239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Latency time (CPU Switch)</a:t>
            </a:r>
            <a:endParaRPr lang="vi-V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 (cont)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915400" cy="457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handling and scheduling are summarized</a:t>
            </a:r>
            <a:endParaRPr lang="de-DE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6" name="Picture 5" descr="02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458200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50" name="Text Box 4"/>
          <p:cNvSpPr txBox="1">
            <a:spLocks noChangeArrowheads="1"/>
          </p:cNvSpPr>
          <p:nvPr/>
        </p:nvSpPr>
        <p:spPr bwMode="auto">
          <a:xfrm>
            <a:off x="3276600" y="5257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Degree of multiprogramming</a:t>
            </a:r>
          </a:p>
        </p:txBody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686800" cy="5562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Shows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</a:t>
            </a:r>
          </a:p>
          <a:p>
            <a:pPr algn="ctr">
              <a:buClrTx/>
              <a:buSzTx/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 = 1 - p</a:t>
            </a:r>
            <a:r>
              <a:rPr lang="en-US" altLang="en-US" b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time waiting for I/O to complete</a:t>
            </a:r>
          </a:p>
          <a:p>
            <a:pPr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processes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computer has 512MB of memory, with OS taking 128 MB and each user program also taking up 128MB with an 80% average I/O wait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 = 1 – 80%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((512-128)/128)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49%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Adding another 512MB, 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 = 1 – 80%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((1024-128)/128)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79%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mode,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Latency time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Switch user mode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kernel mode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Switch CPU a process to other process together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</a:p>
          <a:p>
            <a:pPr>
              <a:buClrTx/>
              <a:buSzTx/>
              <a:buFont typeface="Wingdings" pitchFamily="2" charset="2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19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143000"/>
            <a:ext cx="8610600" cy="4114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execution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 memory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each process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resources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executable code, data, stack, CPU registers value, PC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information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needing to run a program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each process is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(i.e., all memory locations that the process can read and write)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table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(array or linked list) stores all the information of processes</a:t>
            </a:r>
          </a:p>
          <a:p>
            <a:pPr algn="just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hierarchy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(tree)</a:t>
            </a:r>
          </a:p>
        </p:txBody>
      </p:sp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95800"/>
            <a:ext cx="24384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4770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1515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model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 creation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hierarchies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 Termination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Transition States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Degree of multiprogramming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839200" cy="5486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OS abstraction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support the ability to have (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concurrent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when there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CPU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</a:p>
          <a:p>
            <a:pPr lvl="1" algn="just">
              <a:lnSpc>
                <a:spcPct val="90000"/>
              </a:lnSpc>
              <a:buFont typeface="Times New Roman" panose="02020603050405020304" pitchFamily="18" charset="0"/>
              <a:buChar char="−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processes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OS can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computer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productive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of an executing program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the current values  of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registers, and variables</a:t>
            </a:r>
          </a:p>
          <a:p>
            <a:pPr lvl="1" algn="just">
              <a:lnSpc>
                <a:spcPct val="90000"/>
              </a:lnSpc>
              <a:buFont typeface="Times New Roman" panose="02020603050405020304" pitchFamily="18" charset="0"/>
              <a:buChar char="−"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not  a program on the disk (this is just a file). 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with a cake recipe 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the activity involving reading the recipe, fetching ingredients, and baking the cake! 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a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sequential stream of execution 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its own </a:t>
            </a:r>
            <a:r>
              <a:rPr lang="en-US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6858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410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computers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only one program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time.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or time slice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static (inactive) entity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whereas the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de-DE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an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some kind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input, output, and a state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parts </a:t>
            </a:r>
            <a:r>
              <a:rPr lang="en-US" alt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process</a:t>
            </a:r>
          </a:p>
          <a:p>
            <a:pPr lvl="1" algn="just" eaLnBrk="1" hangingPunct="1"/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sequential execution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concurrency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a process; everything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 sequentially</a:t>
            </a: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only 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CPU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physical program counter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/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process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interacts with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(registers, memory, files,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3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</a:p>
        </p:txBody>
      </p:sp>
      <p:pic>
        <p:nvPicPr>
          <p:cNvPr id="819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26082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9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0"/>
            <a:ext cx="38100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9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19600"/>
            <a:ext cx="525780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98" name="Text Box 4"/>
          <p:cNvSpPr txBox="1">
            <a:spLocks noChangeArrowheads="1"/>
          </p:cNvSpPr>
          <p:nvPr/>
        </p:nvSpPr>
        <p:spPr bwMode="auto">
          <a:xfrm>
            <a:off x="838200" y="5181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model (cont)</a:t>
            </a:r>
            <a:endParaRPr lang="en-US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Single-processor systems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-parallelism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CPU switches back and forth from process to process)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processor may be shared among several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de-D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CPU to another process </a:t>
            </a: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the state of</a:t>
            </a:r>
            <a:r>
              <a:rPr lang="de-DE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e-DE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de-DE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de-DE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loading the save state for</a:t>
            </a:r>
            <a:r>
              <a:rPr lang="de-DE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e-DE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 time is </a:t>
            </a:r>
            <a:r>
              <a:rPr lang="de-DE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pure overhead </a:t>
            </a: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system does not usually work while switching. Time varies </a:t>
            </a:r>
            <a:r>
              <a:rPr lang="de-DE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hardware machine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become a </a:t>
            </a: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bottle neck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Process Creation</a:t>
            </a:r>
          </a:p>
        </p:txBody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OS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events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may cause process creation are: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 initialization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process creation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call by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running process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process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batch job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system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system initialization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Foreground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processes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call for process creation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doing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computation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action –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with the shell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process (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process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may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new processes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(children)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create-process system call: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fork() and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in UNIX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Win32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2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2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42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5824</TotalTime>
  <Words>1284</Words>
  <Application>Microsoft Office PowerPoint</Application>
  <PresentationFormat>On-screen Show (4:3)</PresentationFormat>
  <Paragraphs>164</Paragraphs>
  <Slides>20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Processes &amp; Threads   Processes </vt:lpstr>
      <vt:lpstr>Review</vt:lpstr>
      <vt:lpstr>Review</vt:lpstr>
      <vt:lpstr>Objectives</vt:lpstr>
      <vt:lpstr>Definition</vt:lpstr>
      <vt:lpstr>Processes</vt:lpstr>
      <vt:lpstr> Example</vt:lpstr>
      <vt:lpstr>Processes The process model (cont)</vt:lpstr>
      <vt:lpstr>Processes Process Creation</vt:lpstr>
      <vt:lpstr>Processes Process Hierarchies</vt:lpstr>
      <vt:lpstr>Processes Process Termination</vt:lpstr>
      <vt:lpstr>Processes Process States</vt:lpstr>
      <vt:lpstr>Processes Transition States</vt:lpstr>
      <vt:lpstr>Processes Implementation of Processes</vt:lpstr>
      <vt:lpstr>Processes  Implementation of Processes (cont) </vt:lpstr>
      <vt:lpstr>Processes Implementation of Processes (cont)</vt:lpstr>
      <vt:lpstr>Processes  Implementation of Processes (cont)</vt:lpstr>
      <vt:lpstr>Processes Degree of multiprogramming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Nguyen Dang Loc</cp:lastModifiedBy>
  <cp:revision>1900</cp:revision>
  <dcterms:created xsi:type="dcterms:W3CDTF">2007-08-21T04:43:22Z</dcterms:created>
  <dcterms:modified xsi:type="dcterms:W3CDTF">2021-07-11T03:04:09Z</dcterms:modified>
</cp:coreProperties>
</file>