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31" r:id="rId1"/>
  </p:sldMasterIdLst>
  <p:notesMasterIdLst>
    <p:notesMasterId r:id="rId30"/>
  </p:notesMasterIdLst>
  <p:sldIdLst>
    <p:sldId id="256" r:id="rId2"/>
    <p:sldId id="456" r:id="rId3"/>
    <p:sldId id="360" r:id="rId4"/>
    <p:sldId id="448" r:id="rId5"/>
    <p:sldId id="375" r:id="rId6"/>
    <p:sldId id="376" r:id="rId7"/>
    <p:sldId id="404" r:id="rId8"/>
    <p:sldId id="457" r:id="rId9"/>
    <p:sldId id="458" r:id="rId10"/>
    <p:sldId id="377" r:id="rId11"/>
    <p:sldId id="443" r:id="rId12"/>
    <p:sldId id="378" r:id="rId13"/>
    <p:sldId id="379" r:id="rId14"/>
    <p:sldId id="402" r:id="rId15"/>
    <p:sldId id="403" r:id="rId16"/>
    <p:sldId id="445" r:id="rId17"/>
    <p:sldId id="405" r:id="rId18"/>
    <p:sldId id="408" r:id="rId19"/>
    <p:sldId id="449" r:id="rId20"/>
    <p:sldId id="451" r:id="rId21"/>
    <p:sldId id="452" r:id="rId22"/>
    <p:sldId id="453" r:id="rId23"/>
    <p:sldId id="454" r:id="rId24"/>
    <p:sldId id="409" r:id="rId25"/>
    <p:sldId id="410" r:id="rId26"/>
    <p:sldId id="411" r:id="rId27"/>
    <p:sldId id="394" r:id="rId28"/>
    <p:sldId id="450" r:id="rId2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FF"/>
    <a:srgbClr val="FF3300"/>
    <a:srgbClr val="FF66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54" autoAdjust="0"/>
    <p:restoredTop sz="94280" autoAdjust="0"/>
  </p:normalViewPr>
  <p:slideViewPr>
    <p:cSldViewPr>
      <p:cViewPr varScale="1">
        <p:scale>
          <a:sx n="85" d="100"/>
          <a:sy n="85" d="100"/>
        </p:scale>
        <p:origin x="90" y="612"/>
      </p:cViewPr>
      <p:guideLst>
        <p:guide orient="horz" pos="2160"/>
        <p:guide pos="2880"/>
      </p:guideLst>
    </p:cSldViewPr>
  </p:slideViewPr>
  <p:outlineViewPr>
    <p:cViewPr>
      <p:scale>
        <a:sx n="33" d="100"/>
        <a:sy n="33" d="100"/>
      </p:scale>
      <p:origin x="0" y="2886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3BEB08A4-857B-4553-8B6F-CA7D006E02D4}" type="datetimeFigureOut">
              <a:rPr lang="en-US"/>
              <a:pPr>
                <a:defRPr/>
              </a:pPr>
              <a:t>7/10/2021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0B4FAB91-39C4-43E4-9FA7-57A5D803965F}"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a:buFontTx/>
              <a:buChar char="-"/>
            </a:pPr>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eaLnBrk="1" hangingPunct="1">
              <a:spcBef>
                <a:spcPct val="0"/>
              </a:spcBef>
            </a:pPr>
            <a:endParaRPr lang="en-US"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32211305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33965754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F02733BD-AAE9-46B0-9AE7-9FF5AC00D3F8}" type="datetime1">
              <a:rPr lang="en-US"/>
              <a:pPr>
                <a:defRPr/>
              </a:pPr>
              <a:t>7/10/2021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B3E91873-705C-4A8C-95BE-11B2174907B4}" type="slidenum">
              <a:rPr lang="en-US" altLang="en-US"/>
              <a:pPr/>
              <a:t>‹#›</a:t>
            </a:fld>
            <a:r>
              <a:rPr lang="en-US" altLang="en-US"/>
              <a:t>/40</a:t>
            </a:r>
          </a:p>
        </p:txBody>
      </p:sp>
    </p:spTree>
    <p:extLst>
      <p:ext uri="{BB962C8B-B14F-4D97-AF65-F5344CB8AC3E}">
        <p14:creationId xmlns:p14="http://schemas.microsoft.com/office/powerpoint/2010/main" val="366537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470AB84-DC15-427B-A5B1-6CE3498FBC38}" type="datetime1">
              <a:rPr lang="en-US"/>
              <a:pPr>
                <a:defRPr/>
              </a:pPr>
              <a:t>7/10/2021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173E09CA-BC68-45B5-8703-02E8EEE29236}" type="slidenum">
              <a:rPr lang="en-US" altLang="en-US"/>
              <a:pPr/>
              <a:t>‹#›</a:t>
            </a:fld>
            <a:r>
              <a:rPr lang="en-US" altLang="en-US"/>
              <a:t>/40</a:t>
            </a:r>
          </a:p>
        </p:txBody>
      </p:sp>
    </p:spTree>
    <p:extLst>
      <p:ext uri="{BB962C8B-B14F-4D97-AF65-F5344CB8AC3E}">
        <p14:creationId xmlns:p14="http://schemas.microsoft.com/office/powerpoint/2010/main" val="1897406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023B86C-1D26-42E5-9633-63AD761A9611}" type="datetime1">
              <a:rPr lang="en-US"/>
              <a:pPr>
                <a:defRPr/>
              </a:pPr>
              <a:t>7/10/2021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17B8A5A1-6F75-4B83-A370-B572485177A0}" type="slidenum">
              <a:rPr lang="en-US" altLang="en-US"/>
              <a:pPr/>
              <a:t>‹#›</a:t>
            </a:fld>
            <a:r>
              <a:rPr lang="en-US" altLang="en-US"/>
              <a:t>/40</a:t>
            </a:r>
          </a:p>
        </p:txBody>
      </p:sp>
    </p:spTree>
    <p:extLst>
      <p:ext uri="{BB962C8B-B14F-4D97-AF65-F5344CB8AC3E}">
        <p14:creationId xmlns:p14="http://schemas.microsoft.com/office/powerpoint/2010/main" val="638302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0"/>
          </p:nvPr>
        </p:nvSpPr>
        <p:spPr/>
        <p:txBody>
          <a:bodyPr/>
          <a:lstStyle>
            <a:lvl1pPr>
              <a:defRPr/>
            </a:lvl1pPr>
          </a:lstStyle>
          <a:p>
            <a:pPr>
              <a:defRPr/>
            </a:pPr>
            <a:fld id="{47401C97-1102-4113-931C-03CB6F2AF893}" type="datetime1">
              <a:rPr lang="en-US"/>
              <a:pPr>
                <a:defRPr/>
              </a:pPr>
              <a:t>7/10/2021</a:t>
            </a:fld>
            <a:endParaRPr lang="en-US"/>
          </a:p>
        </p:txBody>
      </p:sp>
      <p:sp>
        <p:nvSpPr>
          <p:cNvPr id="7"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8" name="Slide Number Placeholder 5"/>
          <p:cNvSpPr>
            <a:spLocks noGrp="1"/>
          </p:cNvSpPr>
          <p:nvPr>
            <p:ph type="sldNum" sz="quarter" idx="12"/>
          </p:nvPr>
        </p:nvSpPr>
        <p:spPr/>
        <p:txBody>
          <a:bodyPr/>
          <a:lstStyle>
            <a:lvl1pPr>
              <a:defRPr/>
            </a:lvl1pPr>
          </a:lstStyle>
          <a:p>
            <a:fld id="{A3EC36DA-4E1A-43E6-BE0D-15E2CD06AC13}" type="slidenum">
              <a:rPr lang="en-US" altLang="en-US"/>
              <a:pPr/>
              <a:t>‹#›</a:t>
            </a:fld>
            <a:r>
              <a:rPr lang="en-US" altLang="en-US"/>
              <a:t>/40</a:t>
            </a:r>
          </a:p>
        </p:txBody>
      </p:sp>
    </p:spTree>
    <p:extLst>
      <p:ext uri="{BB962C8B-B14F-4D97-AF65-F5344CB8AC3E}">
        <p14:creationId xmlns:p14="http://schemas.microsoft.com/office/powerpoint/2010/main" val="934893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88D63CFA-D300-43EB-A511-EBF60EBF6257}" type="datetime1">
              <a:rPr lang="en-US"/>
              <a:pPr>
                <a:defRPr/>
              </a:pPr>
              <a:t>7/10/2021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06863422-264C-4E77-ABD1-E582EEDA856A}" type="slidenum">
              <a:rPr lang="en-US" altLang="en-US"/>
              <a:pPr/>
              <a:t>‹#›</a:t>
            </a:fld>
            <a:r>
              <a:rPr lang="en-US" altLang="en-US"/>
              <a:t>/40</a:t>
            </a:r>
          </a:p>
        </p:txBody>
      </p:sp>
    </p:spTree>
    <p:extLst>
      <p:ext uri="{BB962C8B-B14F-4D97-AF65-F5344CB8AC3E}">
        <p14:creationId xmlns:p14="http://schemas.microsoft.com/office/powerpoint/2010/main" val="1154230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buClr>
                <a:schemeClr val="tx2">
                  <a:lumMod val="60000"/>
                  <a:lumOff val="40000"/>
                </a:schemeClr>
              </a:buClr>
              <a:buSzPct val="80000"/>
              <a:buFont typeface="Wingdings" pitchFamily="2" charset="2"/>
              <a:buChar char="l"/>
              <a:defRPr>
                <a:latin typeface="Arial" pitchFamily="34" charset="0"/>
                <a:cs typeface="Arial" pitchFamily="34" charset="0"/>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0A8FA72-5CB7-4E07-BB59-53FBCA383A0A}" type="datetime1">
              <a:rPr lang="en-US"/>
              <a:pPr>
                <a:defRPr/>
              </a:pPr>
              <a:t>7/10/2021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39515E09-CFBE-46A4-BBAC-390506178262}" type="slidenum">
              <a:rPr lang="en-US" altLang="en-US"/>
              <a:pPr/>
              <a:t>‹#›</a:t>
            </a:fld>
            <a:r>
              <a:rPr lang="en-US" altLang="en-US"/>
              <a:t>/40</a:t>
            </a:r>
          </a:p>
        </p:txBody>
      </p:sp>
    </p:spTree>
    <p:extLst>
      <p:ext uri="{BB962C8B-B14F-4D97-AF65-F5344CB8AC3E}">
        <p14:creationId xmlns:p14="http://schemas.microsoft.com/office/powerpoint/2010/main" val="2931451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2DAFC077-F473-4CE5-81FE-524AAC298F67}" type="datetime1">
              <a:rPr lang="en-US"/>
              <a:pPr>
                <a:defRPr/>
              </a:pPr>
              <a:t>7/10/2021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F49B93A2-3C62-40A5-8D04-63BEB03BEF31}" type="slidenum">
              <a:rPr lang="en-US" altLang="en-US"/>
              <a:pPr/>
              <a:t>‹#›</a:t>
            </a:fld>
            <a:r>
              <a:rPr lang="en-US" altLang="en-US"/>
              <a:t>/40</a:t>
            </a:r>
          </a:p>
        </p:txBody>
      </p:sp>
    </p:spTree>
    <p:extLst>
      <p:ext uri="{BB962C8B-B14F-4D97-AF65-F5344CB8AC3E}">
        <p14:creationId xmlns:p14="http://schemas.microsoft.com/office/powerpoint/2010/main" val="1185006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1134EFA5-C504-44EE-ADDA-3CBDD2ABB68B}" type="datetime1">
              <a:rPr lang="en-US"/>
              <a:pPr>
                <a:defRPr/>
              </a:pPr>
              <a:t>7/10/2021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723DC9AE-1565-45A3-B57D-F770818ACFBD}" type="slidenum">
              <a:rPr lang="en-US" altLang="en-US"/>
              <a:pPr/>
              <a:t>‹#›</a:t>
            </a:fld>
            <a:r>
              <a:rPr lang="en-US" altLang="en-US"/>
              <a:t>/40</a:t>
            </a:r>
          </a:p>
        </p:txBody>
      </p:sp>
    </p:spTree>
    <p:extLst>
      <p:ext uri="{BB962C8B-B14F-4D97-AF65-F5344CB8AC3E}">
        <p14:creationId xmlns:p14="http://schemas.microsoft.com/office/powerpoint/2010/main" val="2092388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360BEBD5-7A90-4C5D-91F1-19A54CFECBCE}" type="datetime1">
              <a:rPr lang="en-US"/>
              <a:pPr>
                <a:defRPr/>
              </a:pPr>
              <a:t>7/10/2021</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9" name="Slide Number Placeholder 5"/>
          <p:cNvSpPr>
            <a:spLocks noGrp="1"/>
          </p:cNvSpPr>
          <p:nvPr>
            <p:ph type="sldNum" sz="quarter" idx="12"/>
          </p:nvPr>
        </p:nvSpPr>
        <p:spPr/>
        <p:txBody>
          <a:bodyPr/>
          <a:lstStyle>
            <a:lvl1pPr>
              <a:defRPr/>
            </a:lvl1pPr>
          </a:lstStyle>
          <a:p>
            <a:fld id="{D31BA0B2-46C8-4241-B529-8D9061FA26ED}" type="slidenum">
              <a:rPr lang="en-US" altLang="en-US"/>
              <a:pPr/>
              <a:t>‹#›</a:t>
            </a:fld>
            <a:r>
              <a:rPr lang="en-US" altLang="en-US"/>
              <a:t>/40</a:t>
            </a:r>
          </a:p>
        </p:txBody>
      </p:sp>
    </p:spTree>
    <p:extLst>
      <p:ext uri="{BB962C8B-B14F-4D97-AF65-F5344CB8AC3E}">
        <p14:creationId xmlns:p14="http://schemas.microsoft.com/office/powerpoint/2010/main" val="1298945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39122544-96EB-40B1-B0B5-0775F0A58496}" type="datetime1">
              <a:rPr lang="en-US"/>
              <a:pPr>
                <a:defRPr/>
              </a:pPr>
              <a:t>7/10/2021</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5" name="Slide Number Placeholder 5"/>
          <p:cNvSpPr>
            <a:spLocks noGrp="1"/>
          </p:cNvSpPr>
          <p:nvPr>
            <p:ph type="sldNum" sz="quarter" idx="12"/>
          </p:nvPr>
        </p:nvSpPr>
        <p:spPr/>
        <p:txBody>
          <a:bodyPr/>
          <a:lstStyle>
            <a:lvl1pPr>
              <a:defRPr/>
            </a:lvl1pPr>
          </a:lstStyle>
          <a:p>
            <a:fld id="{AC54077F-AF6E-4757-8FC8-CD48B59446E6}" type="slidenum">
              <a:rPr lang="en-US" altLang="en-US"/>
              <a:pPr/>
              <a:t>‹#›</a:t>
            </a:fld>
            <a:r>
              <a:rPr lang="en-US" altLang="en-US"/>
              <a:t>/40</a:t>
            </a:r>
          </a:p>
        </p:txBody>
      </p:sp>
    </p:spTree>
    <p:extLst>
      <p:ext uri="{BB962C8B-B14F-4D97-AF65-F5344CB8AC3E}">
        <p14:creationId xmlns:p14="http://schemas.microsoft.com/office/powerpoint/2010/main" val="3320746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C28A40E-340A-428D-9E14-56FF5EDD68DC}" type="datetime1">
              <a:rPr lang="en-US"/>
              <a:pPr>
                <a:defRPr/>
              </a:pPr>
              <a:t>7/10/2021</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4" name="Slide Number Placeholder 5"/>
          <p:cNvSpPr>
            <a:spLocks noGrp="1"/>
          </p:cNvSpPr>
          <p:nvPr>
            <p:ph type="sldNum" sz="quarter" idx="12"/>
          </p:nvPr>
        </p:nvSpPr>
        <p:spPr/>
        <p:txBody>
          <a:bodyPr/>
          <a:lstStyle>
            <a:lvl1pPr>
              <a:defRPr/>
            </a:lvl1pPr>
          </a:lstStyle>
          <a:p>
            <a:fld id="{8475CA77-C361-45E8-AD83-F11D00CDDD66}" type="slidenum">
              <a:rPr lang="en-US" altLang="en-US"/>
              <a:pPr/>
              <a:t>‹#›</a:t>
            </a:fld>
            <a:r>
              <a:rPr lang="en-US" altLang="en-US"/>
              <a:t>/40</a:t>
            </a:r>
          </a:p>
        </p:txBody>
      </p:sp>
    </p:spTree>
    <p:extLst>
      <p:ext uri="{BB962C8B-B14F-4D97-AF65-F5344CB8AC3E}">
        <p14:creationId xmlns:p14="http://schemas.microsoft.com/office/powerpoint/2010/main" val="2453150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E2631C3-DFD4-4F2F-A4E4-E006DCD3AD49}" type="datetime1">
              <a:rPr lang="en-US"/>
              <a:pPr>
                <a:defRPr/>
              </a:pPr>
              <a:t>7/10/2021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4E655E7A-97DE-45A0-A70F-D9F6EE3EE7F5}" type="slidenum">
              <a:rPr lang="en-US" altLang="en-US"/>
              <a:pPr/>
              <a:t>‹#›</a:t>
            </a:fld>
            <a:r>
              <a:rPr lang="en-US" altLang="en-US"/>
              <a:t>/40</a:t>
            </a:r>
          </a:p>
        </p:txBody>
      </p:sp>
    </p:spTree>
    <p:extLst>
      <p:ext uri="{BB962C8B-B14F-4D97-AF65-F5344CB8AC3E}">
        <p14:creationId xmlns:p14="http://schemas.microsoft.com/office/powerpoint/2010/main" val="3307652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AE9C870-6EB8-4547-B5F1-6BA50E026C3A}" type="datetime1">
              <a:rPr lang="en-US"/>
              <a:pPr>
                <a:defRPr/>
              </a:pPr>
              <a:t>7/10/2021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7CD3151D-9545-425F-8288-C49354623FF7}" type="slidenum">
              <a:rPr lang="en-US" altLang="en-US"/>
              <a:pPr/>
              <a:t>‹#›</a:t>
            </a:fld>
            <a:r>
              <a:rPr lang="en-US" altLang="en-US"/>
              <a:t>/40</a:t>
            </a:r>
          </a:p>
        </p:txBody>
      </p:sp>
    </p:spTree>
    <p:extLst>
      <p:ext uri="{BB962C8B-B14F-4D97-AF65-F5344CB8AC3E}">
        <p14:creationId xmlns:p14="http://schemas.microsoft.com/office/powerpoint/2010/main" val="1440738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logoNhoFPT.jpg"/>
          <p:cNvPicPr>
            <a:picLocks noChangeAspect="1"/>
          </p:cNvPicPr>
          <p:nvPr userDrawn="1"/>
        </p:nvPicPr>
        <p:blipFill>
          <a:blip r:embed="rId15">
            <a:lum contrast="20000"/>
            <a:extLst>
              <a:ext uri="{28A0092B-C50C-407E-A947-70E740481C1C}">
                <a14:useLocalDpi xmlns:a14="http://schemas.microsoft.com/office/drawing/2010/main" val="0"/>
              </a:ext>
            </a:extLst>
          </a:blip>
          <a:srcRect/>
          <a:stretch>
            <a:fillRect/>
          </a:stretch>
        </p:blipFill>
        <p:spPr bwMode="auto">
          <a:xfrm>
            <a:off x="0" y="0"/>
            <a:ext cx="19812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Arial" charset="0"/>
              </a:defRPr>
            </a:lvl1pPr>
          </a:lstStyle>
          <a:p>
            <a:pPr>
              <a:defRPr/>
            </a:pPr>
            <a:fld id="{E8701862-5EDA-4E4F-A852-947BF7D7260D}" type="datetime1">
              <a:rPr lang="en-US"/>
              <a:pPr>
                <a:defRPr/>
              </a:pPr>
              <a:t>7/10/2021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Arial" charset="0"/>
              </a:defRPr>
            </a:lvl1pPr>
          </a:lstStyle>
          <a:p>
            <a:pPr>
              <a:defRPr/>
            </a:pPr>
            <a:r>
              <a:rPr lang="en-US"/>
              <a:t>Module A - Introduction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85E77EBF-E1F2-4B73-A29F-C1B63641A0AC}" type="slidenum">
              <a:rPr lang="en-US" altLang="en-US"/>
              <a:pPr/>
              <a:t>‹#›</a:t>
            </a:fld>
            <a:r>
              <a:rPr lang="en-US" altLang="en-US"/>
              <a:t>/40</a:t>
            </a:r>
          </a:p>
        </p:txBody>
      </p:sp>
    </p:spTree>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 id="2147483844" r:id="rId13"/>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0" y="1676400"/>
            <a:ext cx="9144000" cy="2438400"/>
          </a:xfrm>
        </p:spPr>
        <p:txBody>
          <a:bodyPr/>
          <a:lstStyle/>
          <a:p>
            <a:pPr eaLnBrk="1" hangingPunct="1"/>
            <a:r>
              <a:rPr lang="en-US" altLang="en-US" sz="4000" dirty="0">
                <a:latin typeface="Times New Roman" panose="02020603050405020304" pitchFamily="18" charset="0"/>
                <a:cs typeface="Times New Roman" panose="02020603050405020304" pitchFamily="18" charset="0"/>
              </a:rPr>
              <a:t>Processes &amp; Threads </a:t>
            </a:r>
            <a:br>
              <a:rPr lang="en-US" altLang="en-US" sz="4000" dirty="0">
                <a:latin typeface="Times New Roman" panose="02020603050405020304" pitchFamily="18" charset="0"/>
                <a:cs typeface="Times New Roman" panose="02020603050405020304" pitchFamily="18" charset="0"/>
              </a:rPr>
            </a:br>
            <a:br>
              <a:rPr lang="en-US" altLang="en-US" sz="4000" dirty="0">
                <a:latin typeface="Times New Roman" panose="02020603050405020304" pitchFamily="18" charset="0"/>
                <a:cs typeface="Times New Roman" panose="02020603050405020304" pitchFamily="18" charset="0"/>
              </a:rPr>
            </a:br>
            <a:r>
              <a:rPr lang="en-US" altLang="en-US" sz="4000" b="1">
                <a:solidFill>
                  <a:srgbClr val="FF3300"/>
                </a:solidFill>
                <a:latin typeface="Times New Roman" panose="02020603050405020304" pitchFamily="18" charset="0"/>
                <a:cs typeface="Times New Roman" panose="02020603050405020304" pitchFamily="18" charset="0"/>
              </a:rPr>
              <a:t>Threads</a:t>
            </a:r>
            <a:endParaRPr lang="en-US" altLang="en-US" sz="400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p:nvPr>
        </p:nvSpPr>
        <p:spPr>
          <a:xfrm>
            <a:off x="533400" y="0"/>
            <a:ext cx="8229600" cy="990600"/>
          </a:xfrm>
        </p:spPr>
        <p:txBody>
          <a:bodyPr/>
          <a:lstStyle/>
          <a:p>
            <a:r>
              <a:rPr lang="en-US" altLang="en-US" sz="4000" b="1" dirty="0">
                <a:latin typeface="Times New Roman" panose="02020603050405020304" pitchFamily="18" charset="0"/>
                <a:cs typeface="Times New Roman" panose="02020603050405020304" pitchFamily="18" charset="0"/>
              </a:rPr>
              <a:t>Threads</a:t>
            </a:r>
            <a:br>
              <a:rPr lang="en-US" altLang="en-US" sz="4000" b="1" dirty="0">
                <a:latin typeface="Times New Roman" panose="02020603050405020304" pitchFamily="18" charset="0"/>
                <a:cs typeface="Times New Roman" panose="02020603050405020304" pitchFamily="18" charset="0"/>
              </a:rPr>
            </a:br>
            <a:r>
              <a:rPr lang="en-US" altLang="en-US" sz="3200" dirty="0">
                <a:solidFill>
                  <a:srgbClr val="FF0000"/>
                </a:solidFill>
                <a:latin typeface="Times New Roman" panose="02020603050405020304" pitchFamily="18" charset="0"/>
                <a:cs typeface="Times New Roman" panose="02020603050405020304" pitchFamily="18" charset="0"/>
              </a:rPr>
              <a:t>Benefits</a:t>
            </a:r>
          </a:p>
        </p:txBody>
      </p:sp>
      <p:sp>
        <p:nvSpPr>
          <p:cNvPr id="9219" name="Rectangle 3"/>
          <p:cNvSpPr>
            <a:spLocks noGrp="1"/>
          </p:cNvSpPr>
          <p:nvPr>
            <p:ph type="body" idx="1"/>
          </p:nvPr>
        </p:nvSpPr>
        <p:spPr>
          <a:xfrm>
            <a:off x="0" y="990600"/>
            <a:ext cx="9144000" cy="5867400"/>
          </a:xfrm>
        </p:spPr>
        <p:txBody>
          <a:bodyPr/>
          <a:lstStyle/>
          <a:p>
            <a:pPr algn="just">
              <a:lnSpc>
                <a:spcPct val="80000"/>
              </a:lnSpc>
              <a:buClrTx/>
              <a:buSzTx/>
              <a:buFont typeface="Arial" panose="020B0604020202020204" pitchFamily="34" charset="0"/>
              <a:buChar char="•"/>
            </a:pPr>
            <a:r>
              <a:rPr lang="en-US" altLang="en-US" sz="2400" b="1" dirty="0">
                <a:highlight>
                  <a:srgbClr val="FFFF00"/>
                </a:highlight>
                <a:latin typeface="Times New Roman" panose="02020603050405020304" pitchFamily="18" charset="0"/>
                <a:cs typeface="Times New Roman" panose="02020603050405020304" pitchFamily="18" charset="0"/>
              </a:rPr>
              <a:t>Responsiveness</a:t>
            </a:r>
            <a:r>
              <a:rPr lang="en-US" altLang="en-US" sz="2400" dirty="0">
                <a:latin typeface="Times New Roman" panose="02020603050405020304" pitchFamily="18" charset="0"/>
                <a:cs typeface="Times New Roman" panose="02020603050405020304" pitchFamily="18" charset="0"/>
              </a:rPr>
              <a:t> and </a:t>
            </a:r>
            <a:r>
              <a:rPr lang="en-US" altLang="en-US" sz="2400" b="1" dirty="0">
                <a:highlight>
                  <a:srgbClr val="FFFF00"/>
                </a:highlight>
                <a:latin typeface="Times New Roman" panose="02020603050405020304" pitchFamily="18" charset="0"/>
                <a:cs typeface="Times New Roman" panose="02020603050405020304" pitchFamily="18" charset="0"/>
              </a:rPr>
              <a:t>better resource sharing</a:t>
            </a:r>
          </a:p>
          <a:p>
            <a:pPr lvl="1" algn="just">
              <a:lnSpc>
                <a:spcPct val="80000"/>
              </a:lnSpc>
            </a:pPr>
            <a:r>
              <a:rPr lang="en-US" altLang="en-US" sz="2000" dirty="0">
                <a:latin typeface="Times New Roman" panose="02020603050405020304" pitchFamily="18" charset="0"/>
                <a:cs typeface="Times New Roman" panose="02020603050405020304" pitchFamily="18" charset="0"/>
              </a:rPr>
              <a:t>A program may continue </a:t>
            </a:r>
            <a:r>
              <a:rPr lang="en-US" altLang="en-US" sz="2000" b="1" u="sng" dirty="0">
                <a:latin typeface="Times New Roman" panose="02020603050405020304" pitchFamily="18" charset="0"/>
                <a:cs typeface="Times New Roman" panose="02020603050405020304" pitchFamily="18" charset="0"/>
              </a:rPr>
              <a:t>running</a:t>
            </a:r>
            <a:r>
              <a:rPr lang="en-US" altLang="en-US" sz="2000" u="sng" dirty="0">
                <a:latin typeface="Times New Roman" panose="02020603050405020304" pitchFamily="18" charset="0"/>
                <a:cs typeface="Times New Roman" panose="02020603050405020304" pitchFamily="18" charset="0"/>
              </a:rPr>
              <a:t> </a:t>
            </a:r>
            <a:r>
              <a:rPr lang="en-US" altLang="en-US" sz="2000" b="1" u="sng" dirty="0">
                <a:latin typeface="Times New Roman" panose="02020603050405020304" pitchFamily="18" charset="0"/>
                <a:cs typeface="Times New Roman" panose="02020603050405020304" pitchFamily="18" charset="0"/>
              </a:rPr>
              <a:t>even if </a:t>
            </a:r>
            <a:r>
              <a:rPr lang="en-US" altLang="en-US" sz="2000" u="sng" dirty="0">
                <a:latin typeface="Times New Roman" panose="02020603050405020304" pitchFamily="18" charset="0"/>
                <a:cs typeface="Times New Roman" panose="02020603050405020304" pitchFamily="18" charset="0"/>
              </a:rPr>
              <a:t>part of it is </a:t>
            </a:r>
            <a:r>
              <a:rPr lang="en-US" altLang="en-US" sz="2000" b="1" u="sng" dirty="0">
                <a:latin typeface="Times New Roman" panose="02020603050405020304" pitchFamily="18" charset="0"/>
                <a:cs typeface="Times New Roman" panose="02020603050405020304" pitchFamily="18" charset="0"/>
              </a:rPr>
              <a:t>blocked</a:t>
            </a:r>
            <a:r>
              <a:rPr lang="en-US" altLang="en-US" sz="2000" u="sng" dirty="0">
                <a:latin typeface="Times New Roman" panose="02020603050405020304" pitchFamily="18" charset="0"/>
                <a:cs typeface="Times New Roman" panose="02020603050405020304" pitchFamily="18" charset="0"/>
              </a:rPr>
              <a:t>.</a:t>
            </a:r>
          </a:p>
          <a:p>
            <a:pPr lvl="1" algn="just">
              <a:lnSpc>
                <a:spcPct val="80000"/>
              </a:lnSpc>
            </a:pPr>
            <a:r>
              <a:rPr lang="en-US" altLang="en-US" sz="2000" dirty="0">
                <a:latin typeface="Times New Roman" panose="02020603050405020304" pitchFamily="18" charset="0"/>
                <a:cs typeface="Times New Roman" panose="02020603050405020304" pitchFamily="18" charset="0"/>
              </a:rPr>
              <a:t>The application’s performance may </a:t>
            </a:r>
            <a:r>
              <a:rPr lang="en-US" altLang="en-US" sz="2000" b="1" dirty="0">
                <a:latin typeface="Times New Roman" panose="02020603050405020304" pitchFamily="18" charset="0"/>
                <a:cs typeface="Times New Roman" panose="02020603050405020304" pitchFamily="18" charset="0"/>
              </a:rPr>
              <a:t>improve</a:t>
            </a:r>
            <a:r>
              <a:rPr lang="en-US" altLang="en-US" sz="2000" dirty="0">
                <a:latin typeface="Times New Roman" panose="02020603050405020304" pitchFamily="18" charset="0"/>
                <a:cs typeface="Times New Roman" panose="02020603050405020304" pitchFamily="18" charset="0"/>
              </a:rPr>
              <a:t> since we can </a:t>
            </a:r>
            <a:r>
              <a:rPr lang="en-US" altLang="en-US" sz="2000" b="1" u="sng" dirty="0">
                <a:latin typeface="Times New Roman" panose="02020603050405020304" pitchFamily="18" charset="0"/>
                <a:cs typeface="Times New Roman" panose="02020603050405020304" pitchFamily="18" charset="0"/>
              </a:rPr>
              <a:t>overlap I/O and CPU computation.</a:t>
            </a:r>
          </a:p>
          <a:p>
            <a:pPr algn="just">
              <a:lnSpc>
                <a:spcPct val="80000"/>
              </a:lnSpc>
              <a:buClrTx/>
              <a:buSzTx/>
              <a:buFont typeface="Arial" panose="020B0604020202020204" pitchFamily="34" charset="0"/>
              <a:buChar char="•"/>
            </a:pPr>
            <a:r>
              <a:rPr lang="en-US" altLang="en-US" sz="2400" b="1" dirty="0">
                <a:highlight>
                  <a:srgbClr val="FFFF00"/>
                </a:highlight>
                <a:latin typeface="Times New Roman" panose="02020603050405020304" pitchFamily="18" charset="0"/>
                <a:cs typeface="Times New Roman" panose="02020603050405020304" pitchFamily="18" charset="0"/>
              </a:rPr>
              <a:t>Economy</a:t>
            </a:r>
            <a:r>
              <a:rPr lang="en-US" altLang="en-US" sz="2400" dirty="0">
                <a:highlight>
                  <a:srgbClr val="FFFF00"/>
                </a:highlight>
                <a:latin typeface="Times New Roman" panose="02020603050405020304" pitchFamily="18" charset="0"/>
                <a:cs typeface="Times New Roman" panose="02020603050405020304" pitchFamily="18" charset="0"/>
              </a:rPr>
              <a:t>: </a:t>
            </a:r>
          </a:p>
          <a:p>
            <a:pPr lvl="1" algn="just">
              <a:lnSpc>
                <a:spcPct val="80000"/>
              </a:lnSpc>
            </a:pPr>
            <a:r>
              <a:rPr lang="en-US" altLang="en-US" sz="2000" u="sng" dirty="0">
                <a:latin typeface="Times New Roman" panose="02020603050405020304" pitchFamily="18" charset="0"/>
                <a:cs typeface="Times New Roman" panose="02020603050405020304" pitchFamily="18" charset="0"/>
              </a:rPr>
              <a:t>Allocating memory and resources for process creation (</a:t>
            </a:r>
            <a:r>
              <a:rPr lang="en-US" altLang="en-US" sz="2000" b="1" u="sng" dirty="0">
                <a:latin typeface="Times New Roman" panose="02020603050405020304" pitchFamily="18" charset="0"/>
                <a:cs typeface="Times New Roman" panose="02020603050405020304" pitchFamily="18" charset="0"/>
              </a:rPr>
              <a:t>faster, easier</a:t>
            </a:r>
            <a:r>
              <a:rPr lang="en-US" altLang="en-US" sz="2000" u="sng" dirty="0">
                <a:latin typeface="Times New Roman" panose="02020603050405020304" pitchFamily="18" charset="0"/>
                <a:cs typeface="Times New Roman" panose="02020603050405020304" pitchFamily="18" charset="0"/>
              </a:rPr>
              <a:t>) is costly.</a:t>
            </a:r>
            <a:r>
              <a:rPr lang="en-US" altLang="en-US" sz="2000" dirty="0">
                <a:latin typeface="Times New Roman" panose="02020603050405020304" pitchFamily="18" charset="0"/>
                <a:cs typeface="Times New Roman" panose="02020603050405020304" pitchFamily="18" charset="0"/>
              </a:rPr>
              <a:t> </a:t>
            </a:r>
          </a:p>
          <a:p>
            <a:pPr lvl="1" algn="just">
              <a:lnSpc>
                <a:spcPct val="80000"/>
              </a:lnSpc>
            </a:pPr>
            <a:r>
              <a:rPr lang="en-US" altLang="en-US" sz="2000" dirty="0">
                <a:highlight>
                  <a:srgbClr val="FFFF00"/>
                </a:highlight>
                <a:latin typeface="Times New Roman" panose="02020603050405020304" pitchFamily="18" charset="0"/>
                <a:cs typeface="Times New Roman" panose="02020603050405020304" pitchFamily="18" charset="0"/>
              </a:rPr>
              <a:t>Thread creation may be up to </a:t>
            </a:r>
            <a:r>
              <a:rPr lang="en-US" altLang="en-US" sz="2000" b="1" dirty="0">
                <a:highlight>
                  <a:srgbClr val="FFFF00"/>
                </a:highlight>
                <a:latin typeface="Times New Roman" panose="02020603050405020304" pitchFamily="18" charset="0"/>
                <a:cs typeface="Times New Roman" panose="02020603050405020304" pitchFamily="18" charset="0"/>
              </a:rPr>
              <a:t>100 times faster</a:t>
            </a:r>
            <a:r>
              <a:rPr lang="en-US" altLang="en-US" sz="2000" dirty="0">
                <a:highlight>
                  <a:srgbClr val="FFFF00"/>
                </a:highlight>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a:t>
            </a:r>
            <a:r>
              <a:rPr lang="en-US" altLang="en-US" sz="2000" i="1" dirty="0">
                <a:latin typeface="Times New Roman" panose="02020603050405020304" pitchFamily="18" charset="0"/>
                <a:cs typeface="Times New Roman" panose="02020603050405020304" pitchFamily="18" charset="0"/>
              </a:rPr>
              <a:t>Takes less time to create a new thread than a process</a:t>
            </a:r>
            <a:r>
              <a:rPr lang="en-US" altLang="en-US" sz="2000" dirty="0">
                <a:latin typeface="Times New Roman" panose="02020603050405020304" pitchFamily="18" charset="0"/>
                <a:cs typeface="Times New Roman" panose="02020603050405020304" pitchFamily="18" charset="0"/>
              </a:rPr>
              <a:t>)</a:t>
            </a:r>
          </a:p>
          <a:p>
            <a:pPr algn="just">
              <a:lnSpc>
                <a:spcPct val="80000"/>
              </a:lnSpc>
              <a:buClrTx/>
              <a:buSzTx/>
              <a:buFont typeface="Arial" panose="020B0604020202020204" pitchFamily="34" charset="0"/>
              <a:buChar char="•"/>
            </a:pPr>
            <a:r>
              <a:rPr lang="en-US" altLang="en-US" sz="2400" b="1" dirty="0">
                <a:latin typeface="Times New Roman" panose="02020603050405020304" pitchFamily="18" charset="0"/>
                <a:cs typeface="Times New Roman" panose="02020603050405020304" pitchFamily="18" charset="0"/>
              </a:rPr>
              <a:t>Useful</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on</a:t>
            </a:r>
            <a:r>
              <a:rPr lang="en-US" altLang="en-US" sz="2400" dirty="0">
                <a:latin typeface="Times New Roman" panose="02020603050405020304" pitchFamily="18" charset="0"/>
                <a:cs typeface="Times New Roman" panose="02020603050405020304" pitchFamily="18" charset="0"/>
              </a:rPr>
              <a:t> systems with </a:t>
            </a:r>
            <a:r>
              <a:rPr lang="en-US" altLang="en-US" sz="2400" b="1" dirty="0">
                <a:latin typeface="Times New Roman" panose="02020603050405020304" pitchFamily="18" charset="0"/>
                <a:cs typeface="Times New Roman" panose="02020603050405020304" pitchFamily="18" charset="0"/>
              </a:rPr>
              <a:t>multiple CPUs.</a:t>
            </a:r>
          </a:p>
          <a:p>
            <a:pPr algn="just">
              <a:lnSpc>
                <a:spcPct val="80000"/>
              </a:lnSpc>
              <a:buClrTx/>
              <a:buSzTx/>
              <a:buFont typeface="Arial" panose="020B0604020202020204" pitchFamily="34" charset="0"/>
              <a:buChar char="•"/>
            </a:pPr>
            <a:r>
              <a:rPr lang="en-US" altLang="en-US" sz="2400" b="1" dirty="0">
                <a:highlight>
                  <a:srgbClr val="FFFF00"/>
                </a:highlight>
                <a:latin typeface="Times New Roman" panose="02020603050405020304" pitchFamily="18" charset="0"/>
                <a:cs typeface="Times New Roman" panose="02020603050405020304" pitchFamily="18" charset="0"/>
              </a:rPr>
              <a:t>Less time to terminate </a:t>
            </a:r>
            <a:r>
              <a:rPr lang="en-US" altLang="en-US" sz="2400" dirty="0">
                <a:latin typeface="Times New Roman" panose="02020603050405020304" pitchFamily="18" charset="0"/>
                <a:cs typeface="Times New Roman" panose="02020603050405020304" pitchFamily="18" charset="0"/>
              </a:rPr>
              <a:t>a thread than a process</a:t>
            </a:r>
          </a:p>
          <a:p>
            <a:pPr algn="just">
              <a:lnSpc>
                <a:spcPct val="80000"/>
              </a:lnSpc>
              <a:buClrTx/>
              <a:buSzTx/>
              <a:buFont typeface="Arial" panose="020B0604020202020204" pitchFamily="34" charset="0"/>
              <a:buChar char="•"/>
            </a:pPr>
            <a:r>
              <a:rPr lang="en-US" altLang="en-US" sz="2400" b="1" dirty="0">
                <a:highlight>
                  <a:srgbClr val="FFFF00"/>
                </a:highlight>
                <a:latin typeface="Times New Roman" panose="02020603050405020304" pitchFamily="18" charset="0"/>
                <a:cs typeface="Times New Roman" panose="02020603050405020304" pitchFamily="18" charset="0"/>
              </a:rPr>
              <a:t>Less time to switch </a:t>
            </a:r>
            <a:r>
              <a:rPr lang="en-US" altLang="en-US" sz="2400" dirty="0">
                <a:latin typeface="Times New Roman" panose="02020603050405020304" pitchFamily="18" charset="0"/>
                <a:cs typeface="Times New Roman" panose="02020603050405020304" pitchFamily="18" charset="0"/>
              </a:rPr>
              <a:t>between two threads within the same process (serve many task with the same purpose)</a:t>
            </a:r>
          </a:p>
          <a:p>
            <a:pPr algn="just">
              <a:lnSpc>
                <a:spcPct val="80000"/>
              </a:lnSpc>
              <a:buClrTx/>
              <a:buSzTx/>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Since threads </a:t>
            </a:r>
            <a:r>
              <a:rPr lang="en-US" altLang="en-US" sz="2400" dirty="0">
                <a:solidFill>
                  <a:srgbClr val="FF0000"/>
                </a:solidFill>
                <a:latin typeface="Times New Roman" panose="02020603050405020304" pitchFamily="18" charset="0"/>
                <a:cs typeface="Times New Roman" panose="02020603050405020304" pitchFamily="18" charset="0"/>
              </a:rPr>
              <a:t>within the same process share memory and files</a:t>
            </a:r>
            <a:r>
              <a:rPr lang="en-US" altLang="en-US" sz="2400" dirty="0">
                <a:latin typeface="Times New Roman" panose="02020603050405020304" pitchFamily="18" charset="0"/>
                <a:cs typeface="Times New Roman" panose="02020603050405020304" pitchFamily="18" charset="0"/>
              </a:rPr>
              <a:t>, they can communicate with each other </a:t>
            </a:r>
            <a:r>
              <a:rPr lang="en-US" altLang="en-US" sz="2400" b="1" dirty="0">
                <a:highlight>
                  <a:srgbClr val="FFFF00"/>
                </a:highlight>
                <a:latin typeface="Times New Roman" panose="02020603050405020304" pitchFamily="18" charset="0"/>
                <a:cs typeface="Times New Roman" panose="02020603050405020304" pitchFamily="18" charset="0"/>
              </a:rPr>
              <a:t>without invoking the kernel</a:t>
            </a:r>
          </a:p>
          <a:p>
            <a:pPr algn="just">
              <a:lnSpc>
                <a:spcPct val="80000"/>
              </a:lnSpc>
              <a:buClrTx/>
              <a:buSzTx/>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But, they </a:t>
            </a:r>
            <a:r>
              <a:rPr lang="en-US" altLang="en-US" sz="2400" b="1" dirty="0">
                <a:latin typeface="Times New Roman" panose="02020603050405020304" pitchFamily="18" charset="0"/>
                <a:cs typeface="Times New Roman" panose="02020603050405020304" pitchFamily="18" charset="0"/>
              </a:rPr>
              <a:t>introduce</a:t>
            </a:r>
            <a:r>
              <a:rPr lang="en-US" altLang="en-US" sz="2400" dirty="0">
                <a:latin typeface="Times New Roman" panose="02020603050405020304" pitchFamily="18" charset="0"/>
                <a:cs typeface="Times New Roman" panose="02020603050405020304" pitchFamily="18" charset="0"/>
              </a:rPr>
              <a:t> a </a:t>
            </a:r>
            <a:r>
              <a:rPr lang="en-US" altLang="en-US" sz="2400" b="1" dirty="0">
                <a:solidFill>
                  <a:srgbClr val="FF0000"/>
                </a:solidFill>
                <a:latin typeface="Times New Roman" panose="02020603050405020304" pitchFamily="18" charset="0"/>
                <a:cs typeface="Times New Roman" panose="02020603050405020304" pitchFamily="18" charset="0"/>
              </a:rPr>
              <a:t>number of complications</a:t>
            </a:r>
            <a:r>
              <a:rPr lang="en-US" altLang="en-US" sz="2400" dirty="0">
                <a:latin typeface="Times New Roman" panose="02020603050405020304" pitchFamily="18" charset="0"/>
                <a:cs typeface="Times New Roman" panose="02020603050405020304" pitchFamily="18" charset="0"/>
              </a:rPr>
              <a:t>:</a:t>
            </a:r>
          </a:p>
          <a:p>
            <a:pPr lvl="1" algn="just">
              <a:lnSpc>
                <a:spcPct val="80000"/>
              </a:lnSpc>
            </a:pPr>
            <a:r>
              <a:rPr lang="en-US" altLang="en-US" sz="2000" dirty="0">
                <a:latin typeface="Times New Roman" panose="02020603050405020304" pitchFamily="18" charset="0"/>
                <a:cs typeface="Times New Roman" panose="02020603050405020304" pitchFamily="18" charset="0"/>
              </a:rPr>
              <a:t>E.g., since they share data, one thread may read and another may write the same location – care is needed!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a:xfrm>
            <a:off x="533400" y="0"/>
            <a:ext cx="8229600" cy="1143000"/>
          </a:xfrm>
        </p:spPr>
        <p:txBody>
          <a:bodyPr/>
          <a:lstStyle/>
          <a:p>
            <a:r>
              <a:rPr lang="en-US" altLang="en-US" sz="4000" b="1">
                <a:latin typeface="Times New Roman" panose="02020603050405020304" pitchFamily="18" charset="0"/>
                <a:cs typeface="Times New Roman" panose="02020603050405020304" pitchFamily="18" charset="0"/>
              </a:rPr>
              <a:t>Threads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Multithreading</a:t>
            </a:r>
          </a:p>
        </p:txBody>
      </p:sp>
      <p:sp>
        <p:nvSpPr>
          <p:cNvPr id="10243" name="Rectangle 3"/>
          <p:cNvSpPr>
            <a:spLocks noGrp="1"/>
          </p:cNvSpPr>
          <p:nvPr>
            <p:ph type="body" idx="1"/>
          </p:nvPr>
        </p:nvSpPr>
        <p:spPr>
          <a:xfrm>
            <a:off x="228600" y="1219200"/>
            <a:ext cx="8915400" cy="5638800"/>
          </a:xfrm>
        </p:spPr>
        <p:txBody>
          <a:bodyPr/>
          <a:lstStyle/>
          <a:p>
            <a:pPr algn="just">
              <a:buClrTx/>
              <a:buSzTx/>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Operating system supports multiple threads of execution within a single process</a:t>
            </a:r>
          </a:p>
          <a:p>
            <a:pPr algn="just">
              <a:buClrTx/>
              <a:buSzTx/>
              <a:buFont typeface="Arial" panose="020B0604020202020204" pitchFamily="34" charset="0"/>
              <a:buChar char="•"/>
            </a:pPr>
            <a:r>
              <a:rPr lang="en-US" altLang="en-US" b="1" dirty="0">
                <a:highlight>
                  <a:srgbClr val="FFFF00"/>
                </a:highlight>
                <a:latin typeface="Times New Roman" panose="02020603050405020304" pitchFamily="18" charset="0"/>
                <a:cs typeface="Times New Roman" panose="02020603050405020304" pitchFamily="18" charset="0"/>
              </a:rPr>
              <a:t>MS-DOS</a:t>
            </a:r>
            <a:r>
              <a:rPr lang="en-US" altLang="en-US" dirty="0">
                <a:latin typeface="Times New Roman" panose="02020603050405020304" pitchFamily="18" charset="0"/>
                <a:cs typeface="Times New Roman" panose="02020603050405020304" pitchFamily="18" charset="0"/>
              </a:rPr>
              <a:t> supports a </a:t>
            </a:r>
            <a:r>
              <a:rPr lang="en-US" altLang="en-US" b="1" dirty="0">
                <a:solidFill>
                  <a:srgbClr val="FF0000"/>
                </a:solidFill>
                <a:latin typeface="Times New Roman" panose="02020603050405020304" pitchFamily="18" charset="0"/>
                <a:cs typeface="Times New Roman" panose="02020603050405020304" pitchFamily="18" charset="0"/>
              </a:rPr>
              <a:t>single thread</a:t>
            </a:r>
          </a:p>
          <a:p>
            <a:pPr algn="just">
              <a:buClrTx/>
              <a:buSzTx/>
              <a:buFont typeface="Arial" panose="020B0604020202020204" pitchFamily="34" charset="0"/>
              <a:buChar char="•"/>
            </a:pPr>
            <a:r>
              <a:rPr lang="en-US" altLang="en-US" b="1" dirty="0">
                <a:highlight>
                  <a:srgbClr val="FFFF00"/>
                </a:highlight>
                <a:latin typeface="Times New Roman" panose="02020603050405020304" pitchFamily="18" charset="0"/>
                <a:cs typeface="Times New Roman" panose="02020603050405020304" pitchFamily="18" charset="0"/>
              </a:rPr>
              <a:t>UNIX</a:t>
            </a:r>
            <a:r>
              <a:rPr lang="en-US" altLang="en-US" dirty="0">
                <a:latin typeface="Times New Roman" panose="02020603050405020304" pitchFamily="18" charset="0"/>
                <a:cs typeface="Times New Roman" panose="02020603050405020304" pitchFamily="18" charset="0"/>
              </a:rPr>
              <a:t> supports </a:t>
            </a:r>
            <a:r>
              <a:rPr lang="en-US" altLang="en-US" b="1" dirty="0">
                <a:latin typeface="Times New Roman" panose="02020603050405020304" pitchFamily="18" charset="0"/>
                <a:cs typeface="Times New Roman" panose="02020603050405020304" pitchFamily="18" charset="0"/>
              </a:rPr>
              <a:t>multiple user processes </a:t>
            </a:r>
            <a:r>
              <a:rPr lang="en-US" altLang="en-US" dirty="0">
                <a:latin typeface="Times New Roman" panose="02020603050405020304" pitchFamily="18" charset="0"/>
                <a:cs typeface="Times New Roman" panose="02020603050405020304" pitchFamily="18" charset="0"/>
              </a:rPr>
              <a:t>but only supports </a:t>
            </a:r>
            <a:r>
              <a:rPr lang="en-US" altLang="en-US" b="1" dirty="0">
                <a:solidFill>
                  <a:srgbClr val="FF0000"/>
                </a:solidFill>
                <a:latin typeface="Times New Roman" panose="02020603050405020304" pitchFamily="18" charset="0"/>
                <a:cs typeface="Times New Roman" panose="02020603050405020304" pitchFamily="18" charset="0"/>
              </a:rPr>
              <a:t>one thread per process</a:t>
            </a:r>
          </a:p>
          <a:p>
            <a:pPr algn="just">
              <a:buClrTx/>
              <a:buSzTx/>
              <a:buFont typeface="Arial" panose="020B0604020202020204" pitchFamily="34" charset="0"/>
              <a:buChar char="•"/>
            </a:pPr>
            <a:r>
              <a:rPr lang="en-US" altLang="en-US" b="1" dirty="0">
                <a:latin typeface="Times New Roman" panose="02020603050405020304" pitchFamily="18" charset="0"/>
                <a:cs typeface="Times New Roman" panose="02020603050405020304" pitchFamily="18" charset="0"/>
              </a:rPr>
              <a:t>Windows 2000, Solaris, Linux, Mach, and OS/2 </a:t>
            </a:r>
            <a:r>
              <a:rPr lang="en-US" altLang="en-US" dirty="0">
                <a:latin typeface="Times New Roman" panose="02020603050405020304" pitchFamily="18" charset="0"/>
                <a:cs typeface="Times New Roman" panose="02020603050405020304" pitchFamily="18" charset="0"/>
              </a:rPr>
              <a:t>support </a:t>
            </a:r>
            <a:r>
              <a:rPr lang="en-US" altLang="en-US" b="1" dirty="0">
                <a:latin typeface="Times New Roman" panose="02020603050405020304" pitchFamily="18" charset="0"/>
                <a:cs typeface="Times New Roman" panose="02020603050405020304" pitchFamily="18" charset="0"/>
              </a:rPr>
              <a:t>multiple threads</a:t>
            </a:r>
          </a:p>
          <a:p>
            <a:pPr algn="just">
              <a:buClrTx/>
              <a:buSzTx/>
              <a:buFont typeface="Arial" panose="020B0604020202020204" pitchFamily="34" charset="0"/>
              <a:buChar char="•"/>
            </a:pPr>
            <a:r>
              <a:rPr lang="en-US" altLang="en-US" b="1" dirty="0">
                <a:latin typeface="Times New Roman" panose="02020603050405020304" pitchFamily="18" charset="0"/>
                <a:cs typeface="Times New Roman" panose="02020603050405020304" pitchFamily="18" charset="0"/>
              </a:rPr>
              <a:t>Multithread</a:t>
            </a:r>
            <a:r>
              <a:rPr lang="en-US" altLang="en-US" dirty="0">
                <a:latin typeface="Times New Roman" panose="02020603050405020304" pitchFamily="18" charset="0"/>
                <a:cs typeface="Times New Roman" panose="02020603050405020304" pitchFamily="18" charset="0"/>
              </a:rPr>
              <a:t> is </a:t>
            </a:r>
            <a:r>
              <a:rPr lang="en-US" altLang="en-US" b="1" dirty="0">
                <a:latin typeface="Times New Roman" panose="02020603050405020304" pitchFamily="18" charset="0"/>
                <a:cs typeface="Times New Roman" panose="02020603050405020304" pitchFamily="18" charset="0"/>
              </a:rPr>
              <a:t>effective</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in multiprocessors </a:t>
            </a:r>
            <a:r>
              <a:rPr lang="en-US" altLang="en-US" dirty="0">
                <a:latin typeface="Times New Roman" panose="02020603050405020304" pitchFamily="18" charset="0"/>
                <a:cs typeface="Times New Roman" panose="02020603050405020304" pitchFamily="18" charset="0"/>
              </a:rPr>
              <a:t>because the thread can execute in concurrently</a:t>
            </a:r>
          </a:p>
          <a:p>
            <a:pPr algn="just">
              <a:buClrTx/>
              <a:buSzTx/>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a:t>
            </a:r>
            <a:endParaRPr lang="de-DE"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a:xfrm>
            <a:off x="609600" y="0"/>
            <a:ext cx="8229600" cy="1066800"/>
          </a:xfrm>
        </p:spPr>
        <p:txBody>
          <a:bodyPr/>
          <a:lstStyle/>
          <a:p>
            <a:r>
              <a:rPr lang="en-US" altLang="en-US" sz="4000" b="1" dirty="0">
                <a:latin typeface="Times New Roman" panose="02020603050405020304" pitchFamily="18" charset="0"/>
                <a:cs typeface="Times New Roman" panose="02020603050405020304" pitchFamily="18" charset="0"/>
              </a:rPr>
              <a:t>Threads</a:t>
            </a:r>
            <a:br>
              <a:rPr lang="en-US" altLang="en-US" sz="4000" b="1" dirty="0">
                <a:latin typeface="Times New Roman" panose="02020603050405020304" pitchFamily="18" charset="0"/>
                <a:cs typeface="Times New Roman" panose="02020603050405020304" pitchFamily="18" charset="0"/>
              </a:rPr>
            </a:br>
            <a:r>
              <a:rPr lang="en-US" altLang="en-US" sz="3200" dirty="0">
                <a:latin typeface="Times New Roman" panose="02020603050405020304" pitchFamily="18" charset="0"/>
                <a:cs typeface="Times New Roman" panose="02020603050405020304" pitchFamily="18" charset="0"/>
              </a:rPr>
              <a:t>Implementing </a:t>
            </a:r>
            <a:r>
              <a:rPr lang="en-US" altLang="en-US" sz="3200" dirty="0">
                <a:highlight>
                  <a:srgbClr val="00FF00"/>
                </a:highlight>
                <a:latin typeface="Times New Roman" panose="02020603050405020304" pitchFamily="18" charset="0"/>
                <a:cs typeface="Times New Roman" panose="02020603050405020304" pitchFamily="18" charset="0"/>
              </a:rPr>
              <a:t>Threads in User Space</a:t>
            </a:r>
          </a:p>
        </p:txBody>
      </p:sp>
      <p:sp>
        <p:nvSpPr>
          <p:cNvPr id="27651" name="Rectangle 3"/>
          <p:cNvSpPr>
            <a:spLocks noGrp="1"/>
          </p:cNvSpPr>
          <p:nvPr>
            <p:ph type="body" idx="1"/>
          </p:nvPr>
        </p:nvSpPr>
        <p:spPr>
          <a:xfrm>
            <a:off x="0" y="1143000"/>
            <a:ext cx="9144000" cy="5867400"/>
          </a:xfrm>
        </p:spPr>
        <p:txBody>
          <a:bodyPr/>
          <a:lstStyle/>
          <a:p>
            <a:pPr algn="just" eaLnBrk="1" hangingPunct="1">
              <a:lnSpc>
                <a:spcPct val="80000"/>
              </a:lnSpc>
              <a:buClrTx/>
              <a:buSzTx/>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The kernel </a:t>
            </a:r>
            <a:r>
              <a:rPr lang="en-US" altLang="en-US" sz="2400" b="1" dirty="0">
                <a:latin typeface="Times New Roman" panose="02020603050405020304" pitchFamily="18" charset="0"/>
                <a:cs typeface="Times New Roman" panose="02020603050405020304" pitchFamily="18" charset="0"/>
              </a:rPr>
              <a:t>knows nothing </a:t>
            </a:r>
            <a:r>
              <a:rPr lang="en-US" altLang="en-US" sz="2400" dirty="0">
                <a:latin typeface="Times New Roman" panose="02020603050405020304" pitchFamily="18" charset="0"/>
                <a:cs typeface="Times New Roman" panose="02020603050405020304" pitchFamily="18" charset="0"/>
              </a:rPr>
              <a:t>about threads</a:t>
            </a:r>
          </a:p>
          <a:p>
            <a:pPr lvl="1" algn="just" eaLnBrk="1" hangingPunct="1">
              <a:lnSpc>
                <a:spcPct val="80000"/>
              </a:lnSpc>
            </a:pPr>
            <a:r>
              <a:rPr lang="en-US" altLang="en-US" sz="2000" dirty="0">
                <a:latin typeface="Times New Roman" panose="02020603050405020304" pitchFamily="18" charset="0"/>
                <a:cs typeface="Times New Roman" panose="02020603050405020304" pitchFamily="18" charset="0"/>
              </a:rPr>
              <a:t>The approach is suitable for </a:t>
            </a:r>
            <a:r>
              <a:rPr lang="en-US" altLang="en-US" sz="2000" b="1" dirty="0">
                <a:latin typeface="Times New Roman" panose="02020603050405020304" pitchFamily="18" charset="0"/>
                <a:cs typeface="Times New Roman" panose="02020603050405020304" pitchFamily="18" charset="0"/>
              </a:rPr>
              <a:t>OS</a:t>
            </a:r>
            <a:r>
              <a:rPr lang="en-US" altLang="en-US" sz="2000" dirty="0">
                <a:latin typeface="Times New Roman" panose="02020603050405020304" pitchFamily="18" charset="0"/>
                <a:cs typeface="Times New Roman" panose="02020603050405020304" pitchFamily="18" charset="0"/>
              </a:rPr>
              <a:t> that </a:t>
            </a:r>
            <a:r>
              <a:rPr lang="en-US" altLang="en-US" sz="2000" b="1" dirty="0">
                <a:latin typeface="Times New Roman" panose="02020603050405020304" pitchFamily="18" charset="0"/>
                <a:cs typeface="Times New Roman" panose="02020603050405020304" pitchFamily="18" charset="0"/>
              </a:rPr>
              <a:t>does not support threads</a:t>
            </a:r>
          </a:p>
          <a:p>
            <a:pPr lvl="1" algn="just" eaLnBrk="1" hangingPunct="1">
              <a:lnSpc>
                <a:spcPct val="80000"/>
              </a:lnSpc>
            </a:pPr>
            <a:r>
              <a:rPr lang="en-US" altLang="en-US" sz="2000" dirty="0">
                <a:latin typeface="Times New Roman" panose="02020603050405020304" pitchFamily="18" charset="0"/>
                <a:cs typeface="Times New Roman" panose="02020603050405020304" pitchFamily="18" charset="0"/>
              </a:rPr>
              <a:t>Threads are </a:t>
            </a:r>
            <a:r>
              <a:rPr lang="en-US" altLang="en-US" sz="2000" b="1" dirty="0">
                <a:latin typeface="Times New Roman" panose="02020603050405020304" pitchFamily="18" charset="0"/>
                <a:cs typeface="Times New Roman" panose="02020603050405020304" pitchFamily="18" charset="0"/>
              </a:rPr>
              <a:t>implemented</a:t>
            </a:r>
            <a:r>
              <a:rPr lang="en-US" altLang="en-US" sz="2000" dirty="0">
                <a:latin typeface="Times New Roman" panose="02020603050405020304" pitchFamily="18" charset="0"/>
                <a:cs typeface="Times New Roman" panose="02020603050405020304" pitchFamily="18" charset="0"/>
              </a:rPr>
              <a:t> by a </a:t>
            </a:r>
            <a:r>
              <a:rPr lang="en-US" altLang="en-US" sz="2000" b="1" dirty="0">
                <a:highlight>
                  <a:srgbClr val="FFFF00"/>
                </a:highlight>
                <a:latin typeface="Times New Roman" panose="02020603050405020304" pitchFamily="18" charset="0"/>
                <a:cs typeface="Times New Roman" panose="02020603050405020304" pitchFamily="18" charset="0"/>
              </a:rPr>
              <a:t>user-level library </a:t>
            </a:r>
            <a:r>
              <a:rPr lang="en-US" altLang="en-US" sz="2000" dirty="0">
                <a:latin typeface="Times New Roman" panose="02020603050405020304" pitchFamily="18" charset="0"/>
                <a:cs typeface="Times New Roman" panose="02020603050405020304" pitchFamily="18" charset="0"/>
              </a:rPr>
              <a:t>(with code and data structure)</a:t>
            </a:r>
          </a:p>
          <a:p>
            <a:pPr algn="just" eaLnBrk="1" hangingPunct="1">
              <a:lnSpc>
                <a:spcPct val="80000"/>
              </a:lnSpc>
              <a:buClrTx/>
              <a:buSzTx/>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The </a:t>
            </a:r>
            <a:r>
              <a:rPr lang="en-US" altLang="en-US" sz="2400" dirty="0">
                <a:highlight>
                  <a:srgbClr val="FFFF00"/>
                </a:highlight>
                <a:latin typeface="Times New Roman" panose="02020603050405020304" pitchFamily="18" charset="0"/>
                <a:cs typeface="Times New Roman" panose="02020603050405020304" pitchFamily="18" charset="0"/>
              </a:rPr>
              <a:t>threads </a:t>
            </a:r>
            <a:r>
              <a:rPr lang="en-US" altLang="en-US" sz="2400" b="1" dirty="0">
                <a:highlight>
                  <a:srgbClr val="FFFF00"/>
                </a:highlight>
                <a:latin typeface="Times New Roman" panose="02020603050405020304" pitchFamily="18" charset="0"/>
                <a:cs typeface="Times New Roman" panose="02020603050405020304" pitchFamily="18" charset="0"/>
              </a:rPr>
              <a:t>run</a:t>
            </a:r>
            <a:r>
              <a:rPr lang="en-US" altLang="en-US" sz="2400" dirty="0">
                <a:highlight>
                  <a:srgbClr val="FFFF00"/>
                </a:highlight>
                <a:latin typeface="Times New Roman" panose="02020603050405020304" pitchFamily="18" charset="0"/>
                <a:cs typeface="Times New Roman" panose="02020603050405020304" pitchFamily="18" charset="0"/>
              </a:rPr>
              <a:t> on </a:t>
            </a:r>
            <a:r>
              <a:rPr lang="en-US" altLang="en-US" sz="2400" b="1" dirty="0">
                <a:highlight>
                  <a:srgbClr val="FFFF00"/>
                </a:highlight>
                <a:latin typeface="Times New Roman" panose="02020603050405020304" pitchFamily="18" charset="0"/>
                <a:cs typeface="Times New Roman" panose="02020603050405020304" pitchFamily="18" charset="0"/>
              </a:rPr>
              <a:t>top</a:t>
            </a:r>
            <a:r>
              <a:rPr lang="en-US" altLang="en-US" sz="2400" dirty="0">
                <a:highlight>
                  <a:srgbClr val="FFFF00"/>
                </a:highlight>
                <a:latin typeface="Times New Roman" panose="02020603050405020304" pitchFamily="18" charset="0"/>
                <a:cs typeface="Times New Roman" panose="02020603050405020304" pitchFamily="18" charset="0"/>
              </a:rPr>
              <a:t> of a </a:t>
            </a:r>
            <a:r>
              <a:rPr lang="en-US" altLang="en-US" sz="2400" b="1" dirty="0">
                <a:highlight>
                  <a:srgbClr val="FFFF00"/>
                </a:highlight>
                <a:latin typeface="Times New Roman" panose="02020603050405020304" pitchFamily="18" charset="0"/>
                <a:cs typeface="Times New Roman" panose="02020603050405020304" pitchFamily="18" charset="0"/>
              </a:rPr>
              <a:t>runtime system </a:t>
            </a:r>
            <a:r>
              <a:rPr lang="en-US" altLang="en-US" sz="2400" dirty="0">
                <a:latin typeface="Times New Roman" panose="02020603050405020304" pitchFamily="18" charset="0"/>
                <a:cs typeface="Times New Roman" panose="02020603050405020304" pitchFamily="18" charset="0"/>
              </a:rPr>
              <a:t>(which is a collection of procedures that manage threads)</a:t>
            </a:r>
          </a:p>
          <a:p>
            <a:pPr algn="just" eaLnBrk="1" hangingPunct="1">
              <a:lnSpc>
                <a:spcPct val="80000"/>
              </a:lnSpc>
              <a:buClrTx/>
              <a:buSzTx/>
              <a:buFont typeface="Arial" panose="020B0604020202020204" pitchFamily="34" charset="0"/>
              <a:buChar char="•"/>
            </a:pPr>
            <a:r>
              <a:rPr lang="en-US" altLang="en-US" sz="2400" dirty="0">
                <a:highlight>
                  <a:srgbClr val="FFFF00"/>
                </a:highlight>
                <a:latin typeface="Times New Roman" panose="02020603050405020304" pitchFamily="18" charset="0"/>
                <a:cs typeface="Times New Roman" panose="02020603050405020304" pitchFamily="18" charset="0"/>
              </a:rPr>
              <a:t>Each process has its own thread table</a:t>
            </a:r>
          </a:p>
          <a:p>
            <a:pPr algn="just" eaLnBrk="1" hangingPunct="1">
              <a:lnSpc>
                <a:spcPct val="80000"/>
              </a:lnSpc>
              <a:buClrTx/>
              <a:buSzTx/>
              <a:buFont typeface="Arial" panose="020B0604020202020204" pitchFamily="34" charset="0"/>
              <a:buChar char="•"/>
            </a:pPr>
            <a:r>
              <a:rPr lang="en-US" altLang="en-US" sz="2400" b="1" dirty="0">
                <a:latin typeface="Times New Roman" panose="02020603050405020304" pitchFamily="18" charset="0"/>
                <a:cs typeface="Times New Roman" panose="02020603050405020304" pitchFamily="18" charset="0"/>
              </a:rPr>
              <a:t>Advantages</a:t>
            </a:r>
          </a:p>
          <a:p>
            <a:pPr lvl="1" algn="just">
              <a:lnSpc>
                <a:spcPct val="80000"/>
              </a:lnSpc>
            </a:pPr>
            <a:r>
              <a:rPr lang="en-US" altLang="en-US" sz="2000" dirty="0">
                <a:latin typeface="Times New Roman" panose="02020603050405020304" pitchFamily="18" charset="0"/>
                <a:cs typeface="Times New Roman" panose="02020603050405020304" pitchFamily="18" charset="0"/>
              </a:rPr>
              <a:t>Thread </a:t>
            </a:r>
            <a:r>
              <a:rPr lang="en-US" altLang="en-US" sz="2000" b="1" dirty="0">
                <a:latin typeface="Times New Roman" panose="02020603050405020304" pitchFamily="18" charset="0"/>
                <a:cs typeface="Times New Roman" panose="02020603050405020304" pitchFamily="18" charset="0"/>
              </a:rPr>
              <a:t>switching</a:t>
            </a:r>
            <a:r>
              <a:rPr lang="en-US" altLang="en-US" sz="2000" dirty="0">
                <a:latin typeface="Times New Roman" panose="02020603050405020304" pitchFamily="18" charset="0"/>
                <a:cs typeface="Times New Roman" panose="02020603050405020304" pitchFamily="18" charset="0"/>
              </a:rPr>
              <a:t> and </a:t>
            </a:r>
            <a:r>
              <a:rPr lang="en-US" altLang="en-US" sz="2000" b="1" dirty="0">
                <a:latin typeface="Times New Roman" panose="02020603050405020304" pitchFamily="18" charset="0"/>
                <a:cs typeface="Times New Roman" panose="02020603050405020304" pitchFamily="18" charset="0"/>
              </a:rPr>
              <a:t>scheduling</a:t>
            </a:r>
            <a:r>
              <a:rPr lang="en-US" altLang="en-US" sz="2000" dirty="0">
                <a:latin typeface="Times New Roman" panose="02020603050405020304" pitchFamily="18" charset="0"/>
                <a:cs typeface="Times New Roman" panose="02020603050405020304" pitchFamily="18" charset="0"/>
              </a:rPr>
              <a:t> is </a:t>
            </a:r>
            <a:r>
              <a:rPr lang="en-US" altLang="en-US" sz="2000" b="1" dirty="0">
                <a:highlight>
                  <a:srgbClr val="FFFF00"/>
                </a:highlight>
                <a:latin typeface="Times New Roman" panose="02020603050405020304" pitchFamily="18" charset="0"/>
                <a:cs typeface="Times New Roman" panose="02020603050405020304" pitchFamily="18" charset="0"/>
              </a:rPr>
              <a:t>faster</a:t>
            </a:r>
            <a:r>
              <a:rPr lang="en-US" altLang="en-US" sz="2000" dirty="0">
                <a:latin typeface="Times New Roman" panose="02020603050405020304" pitchFamily="18" charset="0"/>
                <a:cs typeface="Times New Roman" panose="02020603050405020304" pitchFamily="18" charset="0"/>
              </a:rPr>
              <a:t> (because it’s done at user mode) than to trapping the kernel mode</a:t>
            </a:r>
          </a:p>
          <a:p>
            <a:pPr lvl="1" algn="just" eaLnBrk="1" hangingPunct="1">
              <a:lnSpc>
                <a:spcPct val="80000"/>
              </a:lnSpc>
            </a:pPr>
            <a:r>
              <a:rPr lang="en-US" altLang="en-US" sz="2000" dirty="0">
                <a:latin typeface="Times New Roman" panose="02020603050405020304" pitchFamily="18" charset="0"/>
                <a:cs typeface="Times New Roman" panose="02020603050405020304" pitchFamily="18" charset="0"/>
              </a:rPr>
              <a:t>Each process can have its </a:t>
            </a:r>
            <a:r>
              <a:rPr lang="en-US" altLang="en-US" sz="2000" b="1" dirty="0">
                <a:latin typeface="Times New Roman" panose="02020603050405020304" pitchFamily="18" charset="0"/>
                <a:cs typeface="Times New Roman" panose="02020603050405020304" pitchFamily="18" charset="0"/>
              </a:rPr>
              <a:t>own customized scheduling algorithm</a:t>
            </a:r>
          </a:p>
          <a:p>
            <a:pPr lvl="1" algn="just" eaLnBrk="1" hangingPunct="1">
              <a:lnSpc>
                <a:spcPct val="80000"/>
              </a:lnSpc>
            </a:pPr>
            <a:r>
              <a:rPr lang="en-US" altLang="en-US" sz="2000" b="1" dirty="0">
                <a:latin typeface="Times New Roman" panose="02020603050405020304" pitchFamily="18" charset="0"/>
                <a:cs typeface="Times New Roman" panose="02020603050405020304" pitchFamily="18" charset="0"/>
              </a:rPr>
              <a:t>Scale better </a:t>
            </a:r>
            <a:r>
              <a:rPr lang="en-US" altLang="en-US" sz="2000" dirty="0">
                <a:latin typeface="Times New Roman" panose="02020603050405020304" pitchFamily="18" charset="0"/>
                <a:cs typeface="Times New Roman" panose="02020603050405020304" pitchFamily="18" charset="0"/>
              </a:rPr>
              <a:t>(can vary the table space and stack space in flexibility)</a:t>
            </a:r>
          </a:p>
          <a:p>
            <a:pPr algn="just" eaLnBrk="1" hangingPunct="1">
              <a:lnSpc>
                <a:spcPct val="80000"/>
              </a:lnSpc>
              <a:buClrTx/>
              <a:buSzTx/>
              <a:buFont typeface="Arial" panose="020B0604020202020204" pitchFamily="34" charset="0"/>
              <a:buChar char="•"/>
            </a:pPr>
            <a:r>
              <a:rPr lang="en-US" altLang="en-US" sz="2400" b="1" dirty="0">
                <a:latin typeface="Times New Roman" panose="02020603050405020304" pitchFamily="18" charset="0"/>
                <a:cs typeface="Times New Roman" panose="02020603050405020304" pitchFamily="18" charset="0"/>
              </a:rPr>
              <a:t>Disadvantages</a:t>
            </a:r>
          </a:p>
          <a:p>
            <a:pPr lvl="1" algn="just" eaLnBrk="1" hangingPunct="1">
              <a:lnSpc>
                <a:spcPct val="80000"/>
              </a:lnSpc>
            </a:pPr>
            <a:r>
              <a:rPr lang="en-US" altLang="en-US" sz="2000" dirty="0">
                <a:latin typeface="Times New Roman" panose="02020603050405020304" pitchFamily="18" charset="0"/>
                <a:cs typeface="Times New Roman" panose="02020603050405020304" pitchFamily="18" charset="0"/>
              </a:rPr>
              <a:t>The implementation of </a:t>
            </a:r>
            <a:r>
              <a:rPr lang="en-US" altLang="en-US" sz="2000" b="1" dirty="0">
                <a:latin typeface="Times New Roman" panose="02020603050405020304" pitchFamily="18" charset="0"/>
                <a:cs typeface="Times New Roman" panose="02020603050405020304" pitchFamily="18" charset="0"/>
              </a:rPr>
              <a:t>blocking </a:t>
            </a:r>
            <a:r>
              <a:rPr lang="en-US" altLang="en-US" sz="2000" b="1" dirty="0">
                <a:highlight>
                  <a:srgbClr val="FFFF00"/>
                </a:highlight>
                <a:latin typeface="Times New Roman" panose="02020603050405020304" pitchFamily="18" charset="0"/>
                <a:cs typeface="Times New Roman" panose="02020603050405020304" pitchFamily="18" charset="0"/>
              </a:rPr>
              <a:t>system calls </a:t>
            </a:r>
            <a:r>
              <a:rPr lang="en-US" altLang="en-US" sz="2000" b="1" dirty="0">
                <a:latin typeface="Times New Roman" panose="02020603050405020304" pitchFamily="18" charset="0"/>
                <a:cs typeface="Times New Roman" panose="02020603050405020304" pitchFamily="18" charset="0"/>
              </a:rPr>
              <a:t>is complex </a:t>
            </a:r>
            <a:r>
              <a:rPr lang="en-US" altLang="en-US" sz="2000" dirty="0">
                <a:latin typeface="Times New Roman" panose="02020603050405020304" pitchFamily="18" charset="0"/>
                <a:cs typeface="Times New Roman" panose="02020603050405020304" pitchFamily="18" charset="0"/>
              </a:rPr>
              <a:t>→  </a:t>
            </a:r>
            <a:r>
              <a:rPr lang="en-US" altLang="en-US" sz="2000" b="1" dirty="0">
                <a:solidFill>
                  <a:srgbClr val="FF0000"/>
                </a:solidFill>
                <a:latin typeface="Times New Roman" panose="02020603050405020304" pitchFamily="18" charset="0"/>
                <a:cs typeface="Times New Roman" panose="02020603050405020304" pitchFamily="18" charset="0"/>
              </a:rPr>
              <a:t>instead of blocking thread, the process is blocked</a:t>
            </a:r>
            <a:endParaRPr lang="en-US" altLang="en-US" sz="2000" dirty="0">
              <a:solidFill>
                <a:srgbClr val="FF0000"/>
              </a:solidFill>
              <a:latin typeface="Times New Roman" panose="02020603050405020304" pitchFamily="18" charset="0"/>
              <a:cs typeface="Times New Roman" panose="02020603050405020304" pitchFamily="18" charset="0"/>
            </a:endParaRPr>
          </a:p>
          <a:p>
            <a:pPr lvl="1" algn="just" eaLnBrk="1" hangingPunct="1">
              <a:lnSpc>
                <a:spcPct val="80000"/>
              </a:lnSpc>
            </a:pPr>
            <a:r>
              <a:rPr lang="en-US" altLang="en-US" sz="2000" dirty="0">
                <a:latin typeface="Times New Roman" panose="02020603050405020304" pitchFamily="18" charset="0"/>
                <a:cs typeface="Times New Roman" panose="02020603050405020304" pitchFamily="18" charset="0"/>
              </a:rPr>
              <a:t>The need that a thread </a:t>
            </a:r>
            <a:r>
              <a:rPr lang="en-US" altLang="en-US" sz="2000" b="1" dirty="0">
                <a:latin typeface="Times New Roman" panose="02020603050405020304" pitchFamily="18" charset="0"/>
                <a:cs typeface="Times New Roman" panose="02020603050405020304" pitchFamily="18" charset="0"/>
              </a:rPr>
              <a:t>voluntarily</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gives up the CPU </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The OS doesn’t know this, so if any user-level thread is blocked, the entire process is blocked</a:t>
            </a:r>
          </a:p>
          <a:p>
            <a:pPr lvl="1" algn="just" eaLnBrk="1" hangingPunct="1">
              <a:lnSpc>
                <a:spcPct val="80000"/>
              </a:lnSpc>
            </a:pPr>
            <a:r>
              <a:rPr lang="de-DE" altLang="en-US" sz="2000" dirty="0">
                <a:latin typeface="Times New Roman" panose="02020603050405020304" pitchFamily="18" charset="0"/>
                <a:cs typeface="Times New Roman" panose="02020603050405020304" pitchFamily="18" charset="0"/>
              </a:rPr>
              <a:t>The developer </a:t>
            </a:r>
            <a:r>
              <a:rPr lang="de-DE" altLang="en-US" sz="2000" b="1" dirty="0">
                <a:latin typeface="Times New Roman" panose="02020603050405020304" pitchFamily="18" charset="0"/>
                <a:cs typeface="Times New Roman" panose="02020603050405020304" pitchFamily="18" charset="0"/>
              </a:rPr>
              <a:t>wants</a:t>
            </a:r>
            <a:r>
              <a:rPr lang="de-DE" altLang="en-US" sz="2000" dirty="0">
                <a:latin typeface="Times New Roman" panose="02020603050405020304" pitchFamily="18" charset="0"/>
                <a:cs typeface="Times New Roman" panose="02020603050405020304" pitchFamily="18" charset="0"/>
              </a:rPr>
              <a:t> </a:t>
            </a:r>
            <a:r>
              <a:rPr lang="de-DE" altLang="en-US" sz="2000" b="1" dirty="0">
                <a:latin typeface="Times New Roman" panose="02020603050405020304" pitchFamily="18" charset="0"/>
                <a:cs typeface="Times New Roman" panose="02020603050405020304" pitchFamily="18" charset="0"/>
              </a:rPr>
              <a:t>threads</a:t>
            </a:r>
            <a:r>
              <a:rPr lang="de-DE" altLang="en-US" sz="2000" dirty="0">
                <a:latin typeface="Times New Roman" panose="02020603050405020304" pitchFamily="18" charset="0"/>
                <a:cs typeface="Times New Roman" panose="02020603050405020304" pitchFamily="18" charset="0"/>
              </a:rPr>
              <a:t> </a:t>
            </a:r>
            <a:r>
              <a:rPr lang="de-DE" altLang="en-US" sz="2000" b="1" dirty="0">
                <a:latin typeface="Times New Roman" panose="02020603050405020304" pitchFamily="18" charset="0"/>
                <a:cs typeface="Times New Roman" panose="02020603050405020304" pitchFamily="18" charset="0"/>
              </a:rPr>
              <a:t>precisely</a:t>
            </a:r>
            <a:r>
              <a:rPr lang="de-DE" altLang="en-US" sz="2000" dirty="0">
                <a:latin typeface="Times New Roman" panose="02020603050405020304" pitchFamily="18" charset="0"/>
                <a:cs typeface="Times New Roman" panose="02020603050405020304" pitchFamily="18" charset="0"/>
              </a:rPr>
              <a:t> in applications </a:t>
            </a:r>
            <a:r>
              <a:rPr lang="en-US" altLang="en-US" sz="2000" dirty="0">
                <a:latin typeface="Times New Roman" panose="02020603050405020304" pitchFamily="18" charset="0"/>
                <a:cs typeface="Times New Roman" panose="02020603050405020304" pitchFamily="18" charset="0"/>
              </a:rPr>
              <a:t>→ </a:t>
            </a:r>
            <a:r>
              <a:rPr lang="en-US" altLang="en-US" sz="2000" b="1" dirty="0">
                <a:solidFill>
                  <a:srgbClr val="FF0000"/>
                </a:solidFill>
                <a:latin typeface="Times New Roman" panose="02020603050405020304" pitchFamily="18" charset="0"/>
                <a:cs typeface="Times New Roman" panose="02020603050405020304" pitchFamily="18" charset="0"/>
              </a:rPr>
              <a:t>make system call constantly</a:t>
            </a:r>
            <a:endParaRPr lang="de-DE" altLang="en-US" sz="2000" b="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7651"/>
                                        </p:tgtEl>
                                        <p:attrNameLst>
                                          <p:attrName>style.visibility</p:attrName>
                                        </p:attrNameLst>
                                      </p:cBhvr>
                                      <p:to>
                                        <p:strVal val="visible"/>
                                      </p:to>
                                    </p:set>
                                    <p:animEffect transition="in" filter="box(in)">
                                      <p:cBhvr>
                                        <p:cTn id="7" dur="500"/>
                                        <p:tgtEl>
                                          <p:spTgt spid="276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p:nvPr>
        </p:nvSpPr>
        <p:spPr>
          <a:xfrm>
            <a:off x="381000" y="0"/>
            <a:ext cx="8229600" cy="1143000"/>
          </a:xfrm>
        </p:spPr>
        <p:txBody>
          <a:bodyPr/>
          <a:lstStyle/>
          <a:p>
            <a:r>
              <a:rPr lang="en-US" altLang="en-US" sz="4000" b="1">
                <a:latin typeface="Times New Roman" panose="02020603050405020304" pitchFamily="18" charset="0"/>
                <a:cs typeface="Times New Roman" panose="02020603050405020304" pitchFamily="18" charset="0"/>
              </a:rPr>
              <a:t>Threads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Implementing Threads in User Space (cont)</a:t>
            </a:r>
          </a:p>
        </p:txBody>
      </p:sp>
      <p:sp>
        <p:nvSpPr>
          <p:cNvPr id="156681" name="Text Box 4"/>
          <p:cNvSpPr txBox="1">
            <a:spLocks noChangeArrowheads="1"/>
          </p:cNvSpPr>
          <p:nvPr/>
        </p:nvSpPr>
        <p:spPr bwMode="auto">
          <a:xfrm>
            <a:off x="3733800" y="60960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2-16.</a:t>
            </a:r>
          </a:p>
        </p:txBody>
      </p:sp>
      <p:pic>
        <p:nvPicPr>
          <p:cNvPr id="12292"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295400"/>
            <a:ext cx="4800600" cy="44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56681"/>
                                        </p:tgtEl>
                                        <p:attrNameLst>
                                          <p:attrName>style.visibility</p:attrName>
                                        </p:attrNameLst>
                                      </p:cBhvr>
                                      <p:to>
                                        <p:strVal val="visible"/>
                                      </p:to>
                                    </p:set>
                                    <p:animEffect transition="in" filter="box(in)">
                                      <p:cBhvr>
                                        <p:cTn id="7" dur="500"/>
                                        <p:tgtEl>
                                          <p:spTgt spid="1566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8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p:nvPr>
        </p:nvSpPr>
        <p:spPr>
          <a:xfrm>
            <a:off x="381000" y="0"/>
            <a:ext cx="8229600" cy="1143000"/>
          </a:xfrm>
        </p:spPr>
        <p:txBody>
          <a:bodyPr/>
          <a:lstStyle/>
          <a:p>
            <a:r>
              <a:rPr lang="en-US" altLang="en-US" sz="4000" b="1" dirty="0">
                <a:latin typeface="Times New Roman" panose="02020603050405020304" pitchFamily="18" charset="0"/>
                <a:cs typeface="Times New Roman" panose="02020603050405020304" pitchFamily="18" charset="0"/>
              </a:rPr>
              <a:t>Threads</a:t>
            </a:r>
            <a:br>
              <a:rPr lang="en-US" altLang="en-US" sz="4000" b="1" dirty="0">
                <a:latin typeface="Times New Roman" panose="02020603050405020304" pitchFamily="18" charset="0"/>
                <a:cs typeface="Times New Roman" panose="02020603050405020304" pitchFamily="18" charset="0"/>
              </a:rPr>
            </a:br>
            <a:r>
              <a:rPr lang="en-US" altLang="en-US" sz="3200" dirty="0">
                <a:highlight>
                  <a:srgbClr val="00FF00"/>
                </a:highlight>
                <a:latin typeface="Times New Roman" panose="02020603050405020304" pitchFamily="18" charset="0"/>
                <a:cs typeface="Times New Roman" panose="02020603050405020304" pitchFamily="18" charset="0"/>
              </a:rPr>
              <a:t>Implementing Threads in the Kernel</a:t>
            </a:r>
          </a:p>
        </p:txBody>
      </p:sp>
      <p:sp>
        <p:nvSpPr>
          <p:cNvPr id="13315" name="Rectangle 3"/>
          <p:cNvSpPr>
            <a:spLocks noGrp="1"/>
          </p:cNvSpPr>
          <p:nvPr>
            <p:ph type="body" sz="half" idx="1"/>
          </p:nvPr>
        </p:nvSpPr>
        <p:spPr>
          <a:xfrm>
            <a:off x="228600" y="1066800"/>
            <a:ext cx="8915400" cy="5791200"/>
          </a:xfrm>
        </p:spPr>
        <p:txBody>
          <a:bodyPr/>
          <a:lstStyle/>
          <a:p>
            <a:pPr algn="just" eaLnBrk="1" hangingPunct="1">
              <a:lnSpc>
                <a:spcPct val="90000"/>
              </a:lnSpc>
            </a:pPr>
            <a:r>
              <a:rPr lang="en-US" altLang="en-US" sz="2800" dirty="0">
                <a:latin typeface="Times New Roman" panose="02020603050405020304" pitchFamily="18" charset="0"/>
                <a:cs typeface="Times New Roman" panose="02020603050405020304" pitchFamily="18" charset="0"/>
              </a:rPr>
              <a:t>The kernel </a:t>
            </a:r>
            <a:r>
              <a:rPr lang="en-US" altLang="en-US" sz="2800" b="1" dirty="0">
                <a:highlight>
                  <a:srgbClr val="FFFF00"/>
                </a:highlight>
                <a:latin typeface="Times New Roman" panose="02020603050405020304" pitchFamily="18" charset="0"/>
                <a:cs typeface="Times New Roman" panose="02020603050405020304" pitchFamily="18" charset="0"/>
              </a:rPr>
              <a:t>knows</a:t>
            </a:r>
            <a:r>
              <a:rPr lang="en-US" altLang="en-US" sz="2800" dirty="0">
                <a:highlight>
                  <a:srgbClr val="FFFF00"/>
                </a:highlight>
                <a:latin typeface="Times New Roman" panose="02020603050405020304" pitchFamily="18" charset="0"/>
                <a:cs typeface="Times New Roman" panose="02020603050405020304" pitchFamily="18" charset="0"/>
              </a:rPr>
              <a:t> about the </a:t>
            </a:r>
            <a:r>
              <a:rPr lang="en-US" altLang="en-US" sz="2800" b="1" dirty="0">
                <a:highlight>
                  <a:srgbClr val="FFFF00"/>
                </a:highlight>
                <a:latin typeface="Times New Roman" panose="02020603050405020304" pitchFamily="18" charset="0"/>
                <a:cs typeface="Times New Roman" panose="02020603050405020304" pitchFamily="18" charset="0"/>
              </a:rPr>
              <a:t>threads</a:t>
            </a:r>
            <a:r>
              <a:rPr lang="en-US" altLang="en-US" sz="2800" dirty="0">
                <a:highlight>
                  <a:srgbClr val="FFFF00"/>
                </a:highlight>
                <a:latin typeface="Times New Roman" panose="02020603050405020304" pitchFamily="18" charset="0"/>
                <a:cs typeface="Times New Roman" panose="02020603050405020304" pitchFamily="18" charset="0"/>
              </a:rPr>
              <a:t> </a:t>
            </a:r>
            <a:r>
              <a:rPr lang="en-US" altLang="en-US" sz="2800" b="1" dirty="0">
                <a:highlight>
                  <a:srgbClr val="FFFF00"/>
                </a:highlight>
                <a:latin typeface="Times New Roman" panose="02020603050405020304" pitchFamily="18" charset="0"/>
                <a:cs typeface="Times New Roman" panose="02020603050405020304" pitchFamily="18" charset="0"/>
              </a:rPr>
              <a:t>and</a:t>
            </a:r>
            <a:r>
              <a:rPr lang="en-US" altLang="en-US" sz="2800" dirty="0">
                <a:highlight>
                  <a:srgbClr val="FFFF00"/>
                </a:highlight>
                <a:latin typeface="Times New Roman" panose="02020603050405020304" pitchFamily="18" charset="0"/>
                <a:cs typeface="Times New Roman" panose="02020603050405020304" pitchFamily="18" charset="0"/>
              </a:rPr>
              <a:t> </a:t>
            </a:r>
            <a:r>
              <a:rPr lang="en-US" altLang="en-US" sz="2800" b="1" dirty="0">
                <a:highlight>
                  <a:srgbClr val="FFFF00"/>
                </a:highlight>
                <a:latin typeface="Times New Roman" panose="02020603050405020304" pitchFamily="18" charset="0"/>
                <a:cs typeface="Times New Roman" panose="02020603050405020304" pitchFamily="18" charset="0"/>
              </a:rPr>
              <a:t>manage</a:t>
            </a:r>
            <a:r>
              <a:rPr lang="en-US" altLang="en-US" sz="2800" dirty="0">
                <a:highlight>
                  <a:srgbClr val="FFFF00"/>
                </a:highlight>
                <a:latin typeface="Times New Roman" panose="02020603050405020304" pitchFamily="18" charset="0"/>
                <a:cs typeface="Times New Roman" panose="02020603050405020304" pitchFamily="18" charset="0"/>
              </a:rPr>
              <a:t> the </a:t>
            </a:r>
            <a:r>
              <a:rPr lang="en-US" altLang="en-US" sz="2800" b="1" dirty="0">
                <a:highlight>
                  <a:srgbClr val="FFFF00"/>
                </a:highlight>
                <a:latin typeface="Times New Roman" panose="02020603050405020304" pitchFamily="18" charset="0"/>
                <a:cs typeface="Times New Roman" panose="02020603050405020304" pitchFamily="18" charset="0"/>
              </a:rPr>
              <a:t>threads</a:t>
            </a:r>
            <a:r>
              <a:rPr lang="en-US" altLang="en-US" sz="2800" dirty="0">
                <a:latin typeface="Times New Roman" panose="02020603050405020304" pitchFamily="18" charset="0"/>
                <a:cs typeface="Times New Roman" panose="02020603050405020304" pitchFamily="18" charset="0"/>
              </a:rPr>
              <a:t> (no run-time system is needed)</a:t>
            </a:r>
          </a:p>
          <a:p>
            <a:pPr algn="just" eaLnBrk="1" hangingPunct="1">
              <a:lnSpc>
                <a:spcPct val="90000"/>
              </a:lnSpc>
            </a:pPr>
            <a:r>
              <a:rPr lang="en-US" altLang="en-US" sz="2800" dirty="0">
                <a:latin typeface="Times New Roman" panose="02020603050405020304" pitchFamily="18" charset="0"/>
                <a:cs typeface="Times New Roman" panose="02020603050405020304" pitchFamily="18" charset="0"/>
              </a:rPr>
              <a:t>The </a:t>
            </a:r>
            <a:r>
              <a:rPr lang="en-US" altLang="en-US" sz="2800" dirty="0">
                <a:highlight>
                  <a:srgbClr val="FFFF00"/>
                </a:highlight>
                <a:latin typeface="Times New Roman" panose="02020603050405020304" pitchFamily="18" charset="0"/>
                <a:cs typeface="Times New Roman" panose="02020603050405020304" pitchFamily="18" charset="0"/>
              </a:rPr>
              <a:t>kernel </a:t>
            </a:r>
            <a:r>
              <a:rPr lang="en-US" altLang="en-US" sz="2800" b="1" dirty="0">
                <a:highlight>
                  <a:srgbClr val="FFFF00"/>
                </a:highlight>
                <a:latin typeface="Times New Roman" panose="02020603050405020304" pitchFamily="18" charset="0"/>
                <a:cs typeface="Times New Roman" panose="02020603050405020304" pitchFamily="18" charset="0"/>
              </a:rPr>
              <a:t>schedules</a:t>
            </a:r>
            <a:r>
              <a:rPr lang="en-US" altLang="en-US" sz="2800" dirty="0">
                <a:highlight>
                  <a:srgbClr val="FFFF00"/>
                </a:highlight>
                <a:latin typeface="Times New Roman" panose="02020603050405020304" pitchFamily="18" charset="0"/>
                <a:cs typeface="Times New Roman" panose="02020603050405020304" pitchFamily="18" charset="0"/>
              </a:rPr>
              <a:t> all the </a:t>
            </a:r>
            <a:r>
              <a:rPr lang="en-US" altLang="en-US" sz="2800" b="1" dirty="0">
                <a:highlight>
                  <a:srgbClr val="FFFF00"/>
                </a:highlight>
                <a:latin typeface="Times New Roman" panose="02020603050405020304" pitchFamily="18" charset="0"/>
                <a:cs typeface="Times New Roman" panose="02020603050405020304" pitchFamily="18" charset="0"/>
              </a:rPr>
              <a:t>threads</a:t>
            </a:r>
          </a:p>
          <a:p>
            <a:pPr algn="just" eaLnBrk="1" hangingPunct="1">
              <a:lnSpc>
                <a:spcPct val="90000"/>
              </a:lnSpc>
            </a:pPr>
            <a:r>
              <a:rPr lang="en-US" altLang="en-US" sz="2800" dirty="0">
                <a:latin typeface="Times New Roman" panose="02020603050405020304" pitchFamily="18" charset="0"/>
                <a:cs typeface="Times New Roman" panose="02020603050405020304" pitchFamily="18" charset="0"/>
              </a:rPr>
              <a:t>The kernel </a:t>
            </a:r>
            <a:r>
              <a:rPr lang="en-US" altLang="en-US" sz="2800" b="1" dirty="0">
                <a:highlight>
                  <a:srgbClr val="FFFF00"/>
                </a:highlight>
                <a:latin typeface="Times New Roman" panose="02020603050405020304" pitchFamily="18" charset="0"/>
                <a:cs typeface="Times New Roman" panose="02020603050405020304" pitchFamily="18" charset="0"/>
              </a:rPr>
              <a:t>has</a:t>
            </a:r>
            <a:r>
              <a:rPr lang="en-US" altLang="en-US" sz="2800" dirty="0">
                <a:highlight>
                  <a:srgbClr val="FFFF00"/>
                </a:highlight>
                <a:latin typeface="Times New Roman" panose="02020603050405020304" pitchFamily="18" charset="0"/>
                <a:cs typeface="Times New Roman" panose="02020603050405020304" pitchFamily="18" charset="0"/>
              </a:rPr>
              <a:t> a </a:t>
            </a:r>
            <a:r>
              <a:rPr lang="en-US" altLang="en-US" sz="2800" b="1" dirty="0">
                <a:highlight>
                  <a:srgbClr val="FFFF00"/>
                </a:highlight>
                <a:latin typeface="Times New Roman" panose="02020603050405020304" pitchFamily="18" charset="0"/>
                <a:cs typeface="Times New Roman" panose="02020603050405020304" pitchFamily="18" charset="0"/>
              </a:rPr>
              <a:t>thread table </a:t>
            </a:r>
            <a:r>
              <a:rPr lang="en-US" altLang="en-US" sz="2800" dirty="0">
                <a:latin typeface="Times New Roman" panose="02020603050405020304" pitchFamily="18" charset="0"/>
                <a:cs typeface="Times New Roman" panose="02020603050405020304" pitchFamily="18" charset="0"/>
              </a:rPr>
              <a:t>(using kernel call to create or destroy thread)</a:t>
            </a:r>
          </a:p>
          <a:p>
            <a:pPr algn="just" eaLnBrk="1" hangingPunct="1">
              <a:lnSpc>
                <a:spcPct val="90000"/>
              </a:lnSpc>
            </a:pPr>
            <a:r>
              <a:rPr lang="en-US" altLang="en-US" sz="2800" b="1" dirty="0">
                <a:latin typeface="Times New Roman" panose="02020603050405020304" pitchFamily="18" charset="0"/>
                <a:cs typeface="Times New Roman" panose="02020603050405020304" pitchFamily="18" charset="0"/>
              </a:rPr>
              <a:t>Advantages</a:t>
            </a: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The kernel can </a:t>
            </a:r>
            <a:r>
              <a:rPr lang="en-US" altLang="en-US" sz="2400" b="1" dirty="0">
                <a:highlight>
                  <a:srgbClr val="FFFF00"/>
                </a:highlight>
                <a:latin typeface="Times New Roman" panose="02020603050405020304" pitchFamily="18" charset="0"/>
                <a:cs typeface="Times New Roman" panose="02020603050405020304" pitchFamily="18" charset="0"/>
              </a:rPr>
              <a:t>switch</a:t>
            </a:r>
            <a:r>
              <a:rPr lang="en-US" altLang="en-US" sz="2400" dirty="0">
                <a:highlight>
                  <a:srgbClr val="FFFF00"/>
                </a:highlight>
                <a:latin typeface="Times New Roman" panose="02020603050405020304" pitchFamily="18" charset="0"/>
                <a:cs typeface="Times New Roman" panose="02020603050405020304" pitchFamily="18" charset="0"/>
              </a:rPr>
              <a:t> </a:t>
            </a:r>
            <a:r>
              <a:rPr lang="en-US" altLang="en-US" sz="2400" b="1" dirty="0">
                <a:highlight>
                  <a:srgbClr val="FFFF00"/>
                </a:highlight>
                <a:latin typeface="Times New Roman" panose="02020603050405020304" pitchFamily="18" charset="0"/>
                <a:cs typeface="Times New Roman" panose="02020603050405020304" pitchFamily="18" charset="0"/>
              </a:rPr>
              <a:t>between</a:t>
            </a:r>
            <a:r>
              <a:rPr lang="en-US" altLang="en-US" sz="2400" dirty="0">
                <a:highlight>
                  <a:srgbClr val="FFFF00"/>
                </a:highlight>
                <a:latin typeface="Times New Roman" panose="02020603050405020304" pitchFamily="18" charset="0"/>
                <a:cs typeface="Times New Roman" panose="02020603050405020304" pitchFamily="18" charset="0"/>
              </a:rPr>
              <a:t> </a:t>
            </a:r>
            <a:r>
              <a:rPr lang="en-US" altLang="en-US" sz="2400" b="1" dirty="0">
                <a:highlight>
                  <a:srgbClr val="FFFF00"/>
                </a:highlight>
                <a:latin typeface="Times New Roman" panose="02020603050405020304" pitchFamily="18" charset="0"/>
                <a:cs typeface="Times New Roman" panose="02020603050405020304" pitchFamily="18" charset="0"/>
              </a:rPr>
              <a:t>threads</a:t>
            </a:r>
            <a:r>
              <a:rPr lang="en-US" altLang="en-US" sz="2400" dirty="0">
                <a:highlight>
                  <a:srgbClr val="FFFF00"/>
                </a:highlight>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belonging to different processes</a:t>
            </a:r>
          </a:p>
          <a:p>
            <a:pPr lvl="1" algn="just" eaLnBrk="1" hangingPunct="1">
              <a:lnSpc>
                <a:spcPct val="90000"/>
              </a:lnSpc>
            </a:pPr>
            <a:r>
              <a:rPr lang="en-US" altLang="en-US" sz="2400" b="1" dirty="0">
                <a:highlight>
                  <a:srgbClr val="FFFF00"/>
                </a:highlight>
                <a:latin typeface="Times New Roman" panose="02020603050405020304" pitchFamily="18" charset="0"/>
                <a:cs typeface="Times New Roman" panose="02020603050405020304" pitchFamily="18" charset="0"/>
              </a:rPr>
              <a:t>No problem </a:t>
            </a:r>
            <a:r>
              <a:rPr lang="en-US" altLang="en-US" sz="2400" dirty="0">
                <a:highlight>
                  <a:srgbClr val="FFFF00"/>
                </a:highlight>
                <a:latin typeface="Times New Roman" panose="02020603050405020304" pitchFamily="18" charset="0"/>
                <a:cs typeface="Times New Roman" panose="02020603050405020304" pitchFamily="18" charset="0"/>
              </a:rPr>
              <a:t>with </a:t>
            </a:r>
            <a:r>
              <a:rPr lang="en-US" altLang="en-US" sz="2400" b="1" dirty="0">
                <a:highlight>
                  <a:srgbClr val="FFFF00"/>
                </a:highlight>
                <a:latin typeface="Times New Roman" panose="02020603050405020304" pitchFamily="18" charset="0"/>
                <a:cs typeface="Times New Roman" panose="02020603050405020304" pitchFamily="18" charset="0"/>
              </a:rPr>
              <a:t>blocking system calls</a:t>
            </a:r>
          </a:p>
          <a:p>
            <a:pPr lvl="1">
              <a:lnSpc>
                <a:spcPct val="90000"/>
              </a:lnSpc>
            </a:pPr>
            <a:r>
              <a:rPr lang="en-US" altLang="en-US" sz="2400" b="1" dirty="0">
                <a:highlight>
                  <a:srgbClr val="FFFF00"/>
                </a:highlight>
                <a:latin typeface="Times New Roman" panose="02020603050405020304" pitchFamily="18" charset="0"/>
                <a:cs typeface="Times New Roman" panose="02020603050405020304" pitchFamily="18" charset="0"/>
              </a:rPr>
              <a:t>Useful</a:t>
            </a:r>
            <a:r>
              <a:rPr lang="en-US" altLang="en-US" sz="2400" dirty="0">
                <a:highlight>
                  <a:srgbClr val="FFFF00"/>
                </a:highlight>
                <a:latin typeface="Times New Roman" panose="02020603050405020304" pitchFamily="18" charset="0"/>
                <a:cs typeface="Times New Roman" panose="02020603050405020304" pitchFamily="18" charset="0"/>
              </a:rPr>
              <a:t> if </a:t>
            </a:r>
            <a:r>
              <a:rPr lang="en-US" altLang="en-US" sz="2400" b="1" dirty="0">
                <a:highlight>
                  <a:srgbClr val="FFFF00"/>
                </a:highlight>
                <a:latin typeface="Times New Roman" panose="02020603050405020304" pitchFamily="18" charset="0"/>
                <a:cs typeface="Times New Roman" panose="02020603050405020304" pitchFamily="18" charset="0"/>
              </a:rPr>
              <a:t>multiprocessor support </a:t>
            </a:r>
            <a:r>
              <a:rPr lang="en-US" altLang="en-US" sz="2400" dirty="0">
                <a:highlight>
                  <a:srgbClr val="FFFF00"/>
                </a:highlight>
                <a:latin typeface="Times New Roman" panose="02020603050405020304" pitchFamily="18" charset="0"/>
                <a:cs typeface="Times New Roman" panose="02020603050405020304" pitchFamily="18" charset="0"/>
              </a:rPr>
              <a:t>is available (multiple </a:t>
            </a:r>
            <a:r>
              <a:rPr lang="en-US" altLang="en-US" sz="2400" dirty="0">
                <a:latin typeface="Times New Roman" panose="02020603050405020304" pitchFamily="18" charset="0"/>
                <a:cs typeface="Times New Roman" panose="02020603050405020304" pitchFamily="18" charset="0"/>
              </a:rPr>
              <a:t>CPUs)</a:t>
            </a:r>
          </a:p>
          <a:p>
            <a:pPr algn="just" eaLnBrk="1" hangingPunct="1">
              <a:lnSpc>
                <a:spcPct val="90000"/>
              </a:lnSpc>
            </a:pPr>
            <a:r>
              <a:rPr lang="en-US" altLang="en-US" sz="2800" b="1" dirty="0">
                <a:latin typeface="Times New Roman" panose="02020603050405020304" pitchFamily="18" charset="0"/>
                <a:cs typeface="Times New Roman" panose="02020603050405020304" pitchFamily="18" charset="0"/>
              </a:rPr>
              <a:t>Disadvantages</a:t>
            </a:r>
          </a:p>
          <a:p>
            <a:pPr lvl="1" algn="just" eaLnBrk="1" hangingPunct="1">
              <a:lnSpc>
                <a:spcPct val="90000"/>
              </a:lnSpc>
            </a:pPr>
            <a:r>
              <a:rPr lang="en-US" altLang="en-US" sz="2400" b="1" dirty="0">
                <a:solidFill>
                  <a:srgbClr val="FF0000"/>
                </a:solidFill>
                <a:latin typeface="Times New Roman" panose="02020603050405020304" pitchFamily="18" charset="0"/>
                <a:cs typeface="Times New Roman" panose="02020603050405020304" pitchFamily="18" charset="0"/>
              </a:rPr>
              <a:t>Greater cost </a:t>
            </a:r>
            <a:r>
              <a:rPr lang="en-US" altLang="en-US" sz="2400" dirty="0">
                <a:latin typeface="Times New Roman" panose="02020603050405020304" pitchFamily="18" charset="0"/>
                <a:cs typeface="Times New Roman" panose="02020603050405020304" pitchFamily="18" charset="0"/>
              </a:rPr>
              <a:t>(time and resources to manage threads create and terminate) </a:t>
            </a:r>
            <a:r>
              <a:rPr lang="en-US" altLang="en-US" sz="2400" b="1" i="1" dirty="0">
                <a:latin typeface="Times New Roman" panose="02020603050405020304" pitchFamily="18" charset="0"/>
                <a:cs typeface="Times New Roman" panose="02020603050405020304" pitchFamily="18" charset="0"/>
              </a:rPr>
              <a:t>→ Solution</a:t>
            </a:r>
            <a:r>
              <a:rPr lang="en-US" altLang="en-US" sz="2400" dirty="0">
                <a:latin typeface="Times New Roman" panose="02020603050405020304" pitchFamily="18" charset="0"/>
                <a:cs typeface="Times New Roman" panose="02020603050405020304" pitchFamily="18" charset="0"/>
              </a:rPr>
              <a:t>: </a:t>
            </a:r>
            <a:r>
              <a:rPr lang="en-US" altLang="en-US" sz="2400" b="1" i="1" dirty="0">
                <a:latin typeface="Times New Roman" panose="02020603050405020304" pitchFamily="18" charset="0"/>
                <a:cs typeface="Times New Roman" panose="02020603050405020304" pitchFamily="18" charset="0"/>
              </a:rPr>
              <a:t>recycling</a:t>
            </a:r>
          </a:p>
          <a:p>
            <a:pPr lvl="1" algn="just" eaLnBrk="1" hangingPunct="1">
              <a:lnSpc>
                <a:spcPct val="90000"/>
              </a:lnSpc>
            </a:pPr>
            <a:r>
              <a:rPr lang="en-US" altLang="en-US" sz="2400" b="1" dirty="0">
                <a:latin typeface="Times New Roman" panose="02020603050405020304" pitchFamily="18" charset="0"/>
                <a:cs typeface="Times New Roman" panose="02020603050405020304" pitchFamily="18" charset="0"/>
              </a:rPr>
              <a:t>Thread creation</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saving</a:t>
            </a:r>
            <a:r>
              <a:rPr lang="en-US" altLang="en-US" sz="2400" dirty="0">
                <a:latin typeface="Times New Roman" panose="02020603050405020304" pitchFamily="18" charset="0"/>
                <a:cs typeface="Times New Roman" panose="02020603050405020304" pitchFamily="18" charset="0"/>
              </a:rPr>
              <a:t> is </a:t>
            </a:r>
            <a:r>
              <a:rPr lang="en-US" altLang="en-US" sz="2400" b="1" dirty="0">
                <a:solidFill>
                  <a:srgbClr val="FF0000"/>
                </a:solidFill>
                <a:latin typeface="Times New Roman" panose="02020603050405020304" pitchFamily="18" charset="0"/>
                <a:cs typeface="Times New Roman" panose="02020603050405020304" pitchFamily="18" charset="0"/>
              </a:rPr>
              <a:t>slow</a:t>
            </a:r>
            <a:r>
              <a:rPr lang="en-US" altLang="en-US" sz="2400" dirty="0">
                <a:latin typeface="Times New Roman" panose="02020603050405020304" pitchFamily="18" charset="0"/>
                <a:cs typeface="Times New Roman" panose="02020603050405020304" pitchFamily="18" charset="0"/>
              </a:rPr>
              <a:t> (needs system call)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a:xfrm>
            <a:off x="381000" y="0"/>
            <a:ext cx="8229600" cy="1143000"/>
          </a:xfrm>
        </p:spPr>
        <p:txBody>
          <a:bodyPr/>
          <a:lstStyle/>
          <a:p>
            <a:r>
              <a:rPr lang="en-US" altLang="en-US" sz="4000" b="1">
                <a:latin typeface="Times New Roman" panose="02020603050405020304" pitchFamily="18" charset="0"/>
                <a:cs typeface="Times New Roman" panose="02020603050405020304" pitchFamily="18" charset="0"/>
              </a:rPr>
              <a:t>Threads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Implementing Threads in the Kernel (cont)</a:t>
            </a:r>
          </a:p>
        </p:txBody>
      </p:sp>
      <p:pic>
        <p:nvPicPr>
          <p:cNvPr id="14339"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219200"/>
            <a:ext cx="4230688"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2762" name="Text Box 4"/>
          <p:cNvSpPr txBox="1">
            <a:spLocks noChangeArrowheads="1"/>
          </p:cNvSpPr>
          <p:nvPr/>
        </p:nvSpPr>
        <p:spPr bwMode="auto">
          <a:xfrm>
            <a:off x="3429000" y="61722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2-16.</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02762"/>
                                        </p:tgtEl>
                                        <p:attrNameLst>
                                          <p:attrName>style.visibility</p:attrName>
                                        </p:attrNameLst>
                                      </p:cBhvr>
                                      <p:to>
                                        <p:strVal val="visible"/>
                                      </p:to>
                                    </p:set>
                                    <p:animEffect transition="in" filter="box(in)">
                                      <p:cBhvr>
                                        <p:cTn id="7" dur="500"/>
                                        <p:tgtEl>
                                          <p:spTgt spid="2027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6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p:nvPr>
        </p:nvSpPr>
        <p:spPr>
          <a:xfrm>
            <a:off x="609600" y="0"/>
            <a:ext cx="8229600" cy="1066800"/>
          </a:xfrm>
        </p:spPr>
        <p:txBody>
          <a:bodyPr/>
          <a:lstStyle/>
          <a:p>
            <a:r>
              <a:rPr lang="en-US" altLang="en-US" sz="4000" b="1">
                <a:latin typeface="Times New Roman" panose="02020603050405020304" pitchFamily="18" charset="0"/>
                <a:cs typeface="Times New Roman" panose="02020603050405020304" pitchFamily="18" charset="0"/>
              </a:rPr>
              <a:t>Threads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Libraries</a:t>
            </a:r>
          </a:p>
        </p:txBody>
      </p:sp>
      <p:sp>
        <p:nvSpPr>
          <p:cNvPr id="15363" name="Rectangle 3"/>
          <p:cNvSpPr>
            <a:spLocks noGrp="1"/>
          </p:cNvSpPr>
          <p:nvPr>
            <p:ph type="body" idx="1"/>
          </p:nvPr>
        </p:nvSpPr>
        <p:spPr>
          <a:xfrm>
            <a:off x="228600" y="1066800"/>
            <a:ext cx="8915400" cy="5791200"/>
          </a:xfrm>
        </p:spPr>
        <p:txBody>
          <a:bodyPr/>
          <a:lstStyle/>
          <a:p>
            <a:pPr algn="just" eaLnBrk="1" hangingPunct="1">
              <a:lnSpc>
                <a:spcPct val="80000"/>
              </a:lnSpc>
              <a:buClrTx/>
              <a:buSzTx/>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There are </a:t>
            </a:r>
            <a:r>
              <a:rPr lang="en-US" altLang="en-US" b="1" dirty="0">
                <a:latin typeface="Times New Roman" panose="02020603050405020304" pitchFamily="18" charset="0"/>
                <a:cs typeface="Times New Roman" panose="02020603050405020304" pitchFamily="18" charset="0"/>
              </a:rPr>
              <a:t>3 primitive libraries</a:t>
            </a:r>
          </a:p>
          <a:p>
            <a:pPr algn="just" eaLnBrk="1" hangingPunct="1">
              <a:lnSpc>
                <a:spcPct val="80000"/>
              </a:lnSpc>
              <a:buClrTx/>
              <a:buSzTx/>
              <a:buFont typeface="Arial" panose="020B0604020202020204" pitchFamily="34" charset="0"/>
              <a:buChar char="•"/>
            </a:pPr>
            <a:r>
              <a:rPr lang="en-US" altLang="en-US" b="1" dirty="0">
                <a:latin typeface="Times New Roman" panose="02020603050405020304" pitchFamily="18" charset="0"/>
                <a:cs typeface="Times New Roman" panose="02020603050405020304" pitchFamily="18" charset="0"/>
              </a:rPr>
              <a:t>POSIX</a:t>
            </a:r>
            <a:r>
              <a:rPr lang="en-US" altLang="en-US" dirty="0">
                <a:latin typeface="Times New Roman" panose="02020603050405020304" pitchFamily="18" charset="0"/>
                <a:cs typeface="Times New Roman" panose="02020603050405020304" pitchFamily="18" charset="0"/>
              </a:rPr>
              <a:t> </a:t>
            </a:r>
            <a:r>
              <a:rPr lang="en-US" altLang="en-US" b="1" dirty="0" err="1">
                <a:latin typeface="Times New Roman" panose="02020603050405020304" pitchFamily="18" charset="0"/>
                <a:cs typeface="Times New Roman" panose="02020603050405020304" pitchFamily="18" charset="0"/>
              </a:rPr>
              <a:t>Pthreads</a:t>
            </a:r>
            <a:r>
              <a:rPr lang="en-US" altLang="en-US" dirty="0">
                <a:latin typeface="Times New Roman" panose="02020603050405020304" pitchFamily="18" charset="0"/>
                <a:cs typeface="Times New Roman" panose="02020603050405020304" pitchFamily="18" charset="0"/>
              </a:rPr>
              <a:t>.</a:t>
            </a:r>
          </a:p>
          <a:p>
            <a:pPr lvl="1" algn="just" eaLnBrk="1" hangingPunct="1">
              <a:lnSpc>
                <a:spcPct val="80000"/>
              </a:lnSpc>
            </a:pPr>
            <a:r>
              <a:rPr lang="en-US" altLang="en-US" dirty="0">
                <a:latin typeface="Times New Roman" panose="02020603050405020304" pitchFamily="18" charset="0"/>
                <a:cs typeface="Times New Roman" panose="02020603050405020304" pitchFamily="18" charset="0"/>
              </a:rPr>
              <a:t>May be provided as </a:t>
            </a:r>
            <a:r>
              <a:rPr lang="en-US" altLang="en-US" b="1" dirty="0">
                <a:latin typeface="Times New Roman" panose="02020603050405020304" pitchFamily="18" charset="0"/>
                <a:cs typeface="Times New Roman" panose="02020603050405020304" pitchFamily="18" charset="0"/>
              </a:rPr>
              <a:t>either</a:t>
            </a:r>
            <a:r>
              <a:rPr lang="en-US" altLang="en-US" dirty="0">
                <a:latin typeface="Times New Roman" panose="02020603050405020304" pitchFamily="18" charset="0"/>
                <a:cs typeface="Times New Roman" panose="02020603050405020304" pitchFamily="18" charset="0"/>
              </a:rPr>
              <a:t> a </a:t>
            </a:r>
            <a:r>
              <a:rPr lang="en-US" altLang="en-US" b="1" dirty="0">
                <a:latin typeface="Times New Roman" panose="02020603050405020304" pitchFamily="18" charset="0"/>
                <a:cs typeface="Times New Roman" panose="02020603050405020304" pitchFamily="18" charset="0"/>
              </a:rPr>
              <a:t>user-</a:t>
            </a:r>
            <a:r>
              <a:rPr lang="en-US" altLang="en-US" dirty="0">
                <a:latin typeface="Times New Roman" panose="02020603050405020304" pitchFamily="18" charset="0"/>
                <a:cs typeface="Times New Roman" panose="02020603050405020304" pitchFamily="18" charset="0"/>
              </a:rPr>
              <a:t> or </a:t>
            </a:r>
            <a:r>
              <a:rPr lang="en-US" altLang="en-US" b="1" dirty="0">
                <a:latin typeface="Times New Roman" panose="02020603050405020304" pitchFamily="18" charset="0"/>
                <a:cs typeface="Times New Roman" panose="02020603050405020304" pitchFamily="18" charset="0"/>
              </a:rPr>
              <a:t>kernel-level</a:t>
            </a:r>
            <a:r>
              <a:rPr lang="en-US" altLang="en-US" dirty="0">
                <a:latin typeface="Times New Roman" panose="02020603050405020304" pitchFamily="18" charset="0"/>
                <a:cs typeface="Times New Roman" panose="02020603050405020304" pitchFamily="18" charset="0"/>
              </a:rPr>
              <a:t> library.</a:t>
            </a:r>
          </a:p>
          <a:p>
            <a:pPr algn="just" eaLnBrk="1" hangingPunct="1">
              <a:lnSpc>
                <a:spcPct val="80000"/>
              </a:lnSpc>
              <a:buClrTx/>
              <a:buSzTx/>
              <a:buFont typeface="Arial" panose="020B0604020202020204" pitchFamily="34" charset="0"/>
              <a:buChar char="•"/>
            </a:pPr>
            <a:r>
              <a:rPr lang="en-US" altLang="en-US" b="1" dirty="0">
                <a:latin typeface="Times New Roman" panose="02020603050405020304" pitchFamily="18" charset="0"/>
                <a:cs typeface="Times New Roman" panose="02020603050405020304" pitchFamily="18" charset="0"/>
              </a:rPr>
              <a:t>Win32</a:t>
            </a:r>
            <a:r>
              <a:rPr lang="en-US" altLang="en-US" dirty="0">
                <a:latin typeface="Times New Roman" panose="02020603050405020304" pitchFamily="18" charset="0"/>
                <a:cs typeface="Times New Roman" panose="02020603050405020304" pitchFamily="18" charset="0"/>
              </a:rPr>
              <a:t> threads.</a:t>
            </a:r>
          </a:p>
          <a:p>
            <a:pPr lvl="1" algn="just" eaLnBrk="1" hangingPunct="1">
              <a:lnSpc>
                <a:spcPct val="80000"/>
              </a:lnSpc>
            </a:pPr>
            <a:r>
              <a:rPr lang="en-US" altLang="en-US" dirty="0">
                <a:latin typeface="Times New Roman" panose="02020603050405020304" pitchFamily="18" charset="0"/>
                <a:cs typeface="Times New Roman" panose="02020603050405020304" pitchFamily="18" charset="0"/>
              </a:rPr>
              <a:t>Kernel-level library, available on </a:t>
            </a:r>
            <a:r>
              <a:rPr lang="en-US" altLang="en-US" b="1" dirty="0">
                <a:latin typeface="Times New Roman" panose="02020603050405020304" pitchFamily="18" charset="0"/>
                <a:cs typeface="Times New Roman" panose="02020603050405020304" pitchFamily="18" charset="0"/>
              </a:rPr>
              <a:t>Windows</a:t>
            </a:r>
            <a:r>
              <a:rPr lang="en-US" altLang="en-US" dirty="0">
                <a:latin typeface="Times New Roman" panose="02020603050405020304" pitchFamily="18" charset="0"/>
                <a:cs typeface="Times New Roman" panose="02020603050405020304" pitchFamily="18" charset="0"/>
              </a:rPr>
              <a:t> systems.</a:t>
            </a:r>
          </a:p>
          <a:p>
            <a:pPr algn="just" eaLnBrk="1" hangingPunct="1">
              <a:lnSpc>
                <a:spcPct val="80000"/>
              </a:lnSpc>
              <a:buClrTx/>
              <a:buSzTx/>
              <a:buFont typeface="Arial" panose="020B0604020202020204" pitchFamily="34" charset="0"/>
              <a:buChar char="•"/>
            </a:pPr>
            <a:r>
              <a:rPr lang="en-US" altLang="en-US" b="1" dirty="0">
                <a:latin typeface="Times New Roman" panose="02020603050405020304" pitchFamily="18" charset="0"/>
                <a:cs typeface="Times New Roman" panose="02020603050405020304" pitchFamily="18" charset="0"/>
              </a:rPr>
              <a:t>Java</a:t>
            </a:r>
            <a:r>
              <a:rPr lang="en-US" altLang="en-US" dirty="0">
                <a:latin typeface="Times New Roman" panose="02020603050405020304" pitchFamily="18" charset="0"/>
                <a:cs typeface="Times New Roman" panose="02020603050405020304" pitchFamily="18" charset="0"/>
              </a:rPr>
              <a:t> threads.</a:t>
            </a:r>
          </a:p>
          <a:p>
            <a:pPr lvl="1" algn="just" eaLnBrk="1" hangingPunct="1">
              <a:lnSpc>
                <a:spcPct val="80000"/>
              </a:lnSpc>
            </a:pPr>
            <a:r>
              <a:rPr lang="en-US" altLang="en-US" dirty="0">
                <a:latin typeface="Times New Roman" panose="02020603050405020304" pitchFamily="18" charset="0"/>
                <a:cs typeface="Times New Roman" panose="02020603050405020304" pitchFamily="18" charset="0"/>
              </a:rPr>
              <a:t>JVM is running on </a:t>
            </a:r>
            <a:r>
              <a:rPr lang="en-US" altLang="en-US" b="1" dirty="0">
                <a:latin typeface="Times New Roman" panose="02020603050405020304" pitchFamily="18" charset="0"/>
                <a:cs typeface="Times New Roman" panose="02020603050405020304" pitchFamily="18" charset="0"/>
              </a:rPr>
              <a:t>top</a:t>
            </a:r>
            <a:r>
              <a:rPr lang="en-US" altLang="en-US" dirty="0">
                <a:latin typeface="Times New Roman" panose="02020603050405020304" pitchFamily="18" charset="0"/>
                <a:cs typeface="Times New Roman" panose="02020603050405020304" pitchFamily="18" charset="0"/>
              </a:rPr>
              <a:t> of a </a:t>
            </a:r>
            <a:r>
              <a:rPr lang="en-US" altLang="en-US" b="1" dirty="0">
                <a:latin typeface="Times New Roman" panose="02020603050405020304" pitchFamily="18" charset="0"/>
                <a:cs typeface="Times New Roman" panose="02020603050405020304" pitchFamily="18" charset="0"/>
              </a:rPr>
              <a:t>host operating system</a:t>
            </a:r>
            <a:r>
              <a:rPr lang="en-US" altLang="en-US" dirty="0">
                <a:latin typeface="Times New Roman" panose="02020603050405020304" pitchFamily="18" charset="0"/>
                <a:cs typeface="Times New Roman" panose="02020603050405020304" pitchFamily="18" charset="0"/>
              </a:rPr>
              <a:t>, the implementation depends on the host system.</a:t>
            </a:r>
          </a:p>
          <a:p>
            <a:pPr algn="just" eaLnBrk="1" hangingPunct="1">
              <a:lnSpc>
                <a:spcPct val="80000"/>
              </a:lnSpc>
              <a:buClrTx/>
              <a:buSzTx/>
              <a:buFont typeface="Arial" panose="020B0604020202020204" pitchFamily="34" charset="0"/>
              <a:buChar char="•"/>
            </a:pPr>
            <a:r>
              <a:rPr lang="en-US" altLang="en-US" dirty="0">
                <a:solidFill>
                  <a:srgbClr val="FF0000"/>
                </a:solidFill>
                <a:latin typeface="Times New Roman" panose="02020603050405020304" pitchFamily="18" charset="0"/>
                <a:cs typeface="Times New Roman" panose="02020603050405020304" pitchFamily="18" charset="0"/>
              </a:rPr>
              <a:t>On Windows systems, Java threads are implemented using the</a:t>
            </a:r>
            <a:r>
              <a:rPr lang="en-US" altLang="en-US" dirty="0">
                <a:latin typeface="Times New Roman" panose="02020603050405020304" pitchFamily="18" charset="0"/>
                <a:cs typeface="Times New Roman" panose="02020603050405020304" pitchFamily="18" charset="0"/>
              </a:rPr>
              <a:t> </a:t>
            </a:r>
            <a:r>
              <a:rPr lang="en-US" altLang="en-US" dirty="0">
                <a:highlight>
                  <a:srgbClr val="FFFF00"/>
                </a:highlight>
                <a:latin typeface="Times New Roman" panose="02020603050405020304" pitchFamily="18" charset="0"/>
                <a:cs typeface="Times New Roman" panose="02020603050405020304" pitchFamily="18" charset="0"/>
              </a:rPr>
              <a:t>Win32 API</a:t>
            </a:r>
            <a:r>
              <a:rPr lang="en-US" altLang="en-US" dirty="0">
                <a:latin typeface="Times New Roman" panose="02020603050405020304" pitchFamily="18" charset="0"/>
                <a:cs typeface="Times New Roman" panose="02020603050405020304" pitchFamily="18" charset="0"/>
              </a:rPr>
              <a:t>;</a:t>
            </a:r>
          </a:p>
          <a:p>
            <a:pPr algn="just" eaLnBrk="1" hangingPunct="1">
              <a:lnSpc>
                <a:spcPct val="80000"/>
              </a:lnSpc>
              <a:buClrTx/>
              <a:buSzTx/>
              <a:buFont typeface="Arial" panose="020B0604020202020204" pitchFamily="34" charset="0"/>
              <a:buChar char="•"/>
            </a:pPr>
            <a:r>
              <a:rPr lang="en-US" altLang="en-US" b="1" u="sng" dirty="0">
                <a:latin typeface="Times New Roman" panose="02020603050405020304" pitchFamily="18" charset="0"/>
                <a:cs typeface="Times New Roman" panose="02020603050405020304" pitchFamily="18" charset="0"/>
              </a:rPr>
              <a:t>UNIX-based systems often use </a:t>
            </a:r>
            <a:r>
              <a:rPr lang="en-US" altLang="en-US" b="1" u="sng" dirty="0" err="1">
                <a:latin typeface="Times New Roman" panose="02020603050405020304" pitchFamily="18" charset="0"/>
                <a:cs typeface="Times New Roman" panose="02020603050405020304" pitchFamily="18" charset="0"/>
              </a:rPr>
              <a:t>Pthreads</a:t>
            </a:r>
            <a:r>
              <a:rPr lang="en-US" altLang="en-US" dirty="0">
                <a:latin typeface="Times New Roman" panose="02020603050405020304" pitchFamily="18" charset="0"/>
                <a:cs typeface="Times New Roman" panose="02020603050405020304" pitchFamily="18" charset="0"/>
              </a:rPr>
              <a:t>.</a:t>
            </a:r>
            <a:endParaRPr lang="de-DE"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8" descr="02-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895600"/>
            <a:ext cx="5715000" cy="341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Rectangle 2"/>
          <p:cNvSpPr>
            <a:spLocks noGrp="1"/>
          </p:cNvSpPr>
          <p:nvPr>
            <p:ph type="title"/>
          </p:nvPr>
        </p:nvSpPr>
        <p:spPr>
          <a:xfrm>
            <a:off x="381000" y="0"/>
            <a:ext cx="8229600" cy="1143000"/>
          </a:xfrm>
        </p:spPr>
        <p:txBody>
          <a:bodyPr/>
          <a:lstStyle/>
          <a:p>
            <a:r>
              <a:rPr lang="en-US" altLang="en-US" sz="4000" b="1" dirty="0">
                <a:latin typeface="Times New Roman" panose="02020603050405020304" pitchFamily="18" charset="0"/>
                <a:cs typeface="Times New Roman" panose="02020603050405020304" pitchFamily="18" charset="0"/>
              </a:rPr>
              <a:t>Threads</a:t>
            </a:r>
            <a:br>
              <a:rPr lang="en-US" altLang="en-US" sz="4000" b="1" dirty="0">
                <a:latin typeface="Times New Roman" panose="02020603050405020304" pitchFamily="18" charset="0"/>
                <a:cs typeface="Times New Roman" panose="02020603050405020304" pitchFamily="18" charset="0"/>
              </a:rPr>
            </a:br>
            <a:r>
              <a:rPr lang="en-US" altLang="en-US" sz="3200" dirty="0">
                <a:highlight>
                  <a:srgbClr val="00FF00"/>
                </a:highlight>
                <a:latin typeface="Times New Roman" panose="02020603050405020304" pitchFamily="18" charset="0"/>
                <a:cs typeface="Times New Roman" panose="02020603050405020304" pitchFamily="18" charset="0"/>
              </a:rPr>
              <a:t>Hybrid Implementations</a:t>
            </a:r>
          </a:p>
        </p:txBody>
      </p:sp>
      <p:sp>
        <p:nvSpPr>
          <p:cNvPr id="16388" name="Rectangle 3"/>
          <p:cNvSpPr>
            <a:spLocks noGrp="1"/>
          </p:cNvSpPr>
          <p:nvPr>
            <p:ph type="body" sz="half" idx="1"/>
          </p:nvPr>
        </p:nvSpPr>
        <p:spPr>
          <a:xfrm>
            <a:off x="228600" y="1066800"/>
            <a:ext cx="8915400" cy="5791200"/>
          </a:xfrm>
        </p:spPr>
        <p:txBody>
          <a:bodyPr/>
          <a:lstStyle/>
          <a:p>
            <a:pPr algn="just"/>
            <a:r>
              <a:rPr lang="en-US" altLang="en-US" sz="2800" b="1" dirty="0">
                <a:latin typeface="Times New Roman" panose="02020603050405020304" pitchFamily="18" charset="0"/>
                <a:cs typeface="Times New Roman" panose="02020603050405020304" pitchFamily="18" charset="0"/>
              </a:rPr>
              <a:t>Combine</a:t>
            </a:r>
            <a:r>
              <a:rPr lang="en-US" altLang="en-US" sz="2800" dirty="0">
                <a:latin typeface="Times New Roman" panose="02020603050405020304" pitchFamily="18" charset="0"/>
                <a:cs typeface="Times New Roman" panose="02020603050405020304" pitchFamily="18" charset="0"/>
              </a:rPr>
              <a:t> the </a:t>
            </a:r>
            <a:r>
              <a:rPr lang="en-US" altLang="en-US" sz="2800" b="1" dirty="0">
                <a:latin typeface="Times New Roman" panose="02020603050405020304" pitchFamily="18" charset="0"/>
                <a:cs typeface="Times New Roman" panose="02020603050405020304" pitchFamily="18" charset="0"/>
              </a:rPr>
              <a:t>advantages</a:t>
            </a:r>
            <a:r>
              <a:rPr lang="en-US" altLang="en-US" sz="2800" dirty="0">
                <a:latin typeface="Times New Roman" panose="02020603050405020304" pitchFamily="18" charset="0"/>
                <a:cs typeface="Times New Roman" panose="02020603050405020304" pitchFamily="18" charset="0"/>
              </a:rPr>
              <a:t> </a:t>
            </a:r>
            <a:r>
              <a:rPr lang="en-US" altLang="en-US" sz="2800" b="1" dirty="0">
                <a:latin typeface="Times New Roman" panose="02020603050405020304" pitchFamily="18" charset="0"/>
                <a:cs typeface="Times New Roman" panose="02020603050405020304" pitchFamily="18" charset="0"/>
              </a:rPr>
              <a:t>of user-level </a:t>
            </a:r>
            <a:r>
              <a:rPr lang="en-US" altLang="en-US" sz="2800" dirty="0">
                <a:latin typeface="Times New Roman" panose="02020603050405020304" pitchFamily="18" charset="0"/>
                <a:cs typeface="Times New Roman" panose="02020603050405020304" pitchFamily="18" charset="0"/>
              </a:rPr>
              <a:t>threads with </a:t>
            </a:r>
            <a:r>
              <a:rPr lang="en-US" altLang="en-US" sz="2800" b="1" dirty="0">
                <a:latin typeface="Times New Roman" panose="02020603050405020304" pitchFamily="18" charset="0"/>
                <a:cs typeface="Times New Roman" panose="02020603050405020304" pitchFamily="18" charset="0"/>
              </a:rPr>
              <a:t>kernel-level</a:t>
            </a:r>
            <a:r>
              <a:rPr lang="en-US" altLang="en-US" sz="2800" dirty="0">
                <a:latin typeface="Times New Roman" panose="02020603050405020304" pitchFamily="18" charset="0"/>
                <a:cs typeface="Times New Roman" panose="02020603050405020304" pitchFamily="18" charset="0"/>
              </a:rPr>
              <a:t> threads</a:t>
            </a:r>
          </a:p>
          <a:p>
            <a:pPr lvl="1" algn="just"/>
            <a:r>
              <a:rPr lang="en-US" altLang="en-US" sz="2400" b="1" dirty="0">
                <a:latin typeface="Times New Roman" panose="02020603050405020304" pitchFamily="18" charset="0"/>
                <a:cs typeface="Times New Roman" panose="02020603050405020304" pitchFamily="18" charset="0"/>
              </a:rPr>
              <a:t>Using</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kernel-level</a:t>
            </a:r>
            <a:r>
              <a:rPr lang="en-US" altLang="en-US" sz="2400" dirty="0">
                <a:latin typeface="Times New Roman" panose="02020603050405020304" pitchFamily="18" charset="0"/>
                <a:cs typeface="Times New Roman" panose="02020603050405020304" pitchFamily="18" charset="0"/>
              </a:rPr>
              <a:t> threads and </a:t>
            </a:r>
            <a:r>
              <a:rPr lang="en-US" altLang="en-US" sz="2400" b="1" dirty="0">
                <a:latin typeface="Times New Roman" panose="02020603050405020304" pitchFamily="18" charset="0"/>
                <a:cs typeface="Times New Roman" panose="02020603050405020304" pitchFamily="18" charset="0"/>
              </a:rPr>
              <a:t>then</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multiplex</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user-level </a:t>
            </a:r>
            <a:r>
              <a:rPr lang="en-US" altLang="en-US" sz="2400" dirty="0">
                <a:latin typeface="Times New Roman" panose="02020603050405020304" pitchFamily="18" charset="0"/>
                <a:cs typeface="Times New Roman" panose="02020603050405020304" pitchFamily="18" charset="0"/>
              </a:rPr>
              <a:t>threads onto some or all of the kernel threads (ultimate in flexibility)</a:t>
            </a:r>
          </a:p>
        </p:txBody>
      </p:sp>
      <p:sp>
        <p:nvSpPr>
          <p:cNvPr id="206857" name="Text Box 4"/>
          <p:cNvSpPr txBox="1">
            <a:spLocks noChangeArrowheads="1"/>
          </p:cNvSpPr>
          <p:nvPr/>
        </p:nvSpPr>
        <p:spPr bwMode="auto">
          <a:xfrm>
            <a:off x="3810000" y="63246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2-17.</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06857"/>
                                        </p:tgtEl>
                                        <p:attrNameLst>
                                          <p:attrName>style.visibility</p:attrName>
                                        </p:attrNameLst>
                                      </p:cBhvr>
                                      <p:to>
                                        <p:strVal val="visible"/>
                                      </p:to>
                                    </p:set>
                                    <p:animEffect transition="in" filter="box(in)">
                                      <p:cBhvr>
                                        <p:cTn id="7" dur="500"/>
                                        <p:tgtEl>
                                          <p:spTgt spid="2068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a:xfrm>
            <a:off x="381000" y="0"/>
            <a:ext cx="8229600" cy="1143000"/>
          </a:xfrm>
        </p:spPr>
        <p:txBody>
          <a:bodyPr/>
          <a:lstStyle/>
          <a:p>
            <a:r>
              <a:rPr lang="en-US" altLang="en-US" sz="4000" b="1" dirty="0">
                <a:latin typeface="Times New Roman" panose="02020603050405020304" pitchFamily="18" charset="0"/>
                <a:cs typeface="Times New Roman" panose="02020603050405020304" pitchFamily="18" charset="0"/>
              </a:rPr>
              <a:t>Threads</a:t>
            </a:r>
            <a:br>
              <a:rPr lang="en-US" altLang="en-US" sz="4000" b="1" dirty="0">
                <a:latin typeface="Times New Roman" panose="02020603050405020304" pitchFamily="18" charset="0"/>
                <a:cs typeface="Times New Roman" panose="02020603050405020304" pitchFamily="18" charset="0"/>
              </a:rPr>
            </a:br>
            <a:r>
              <a:rPr lang="en-US" altLang="en-US" sz="3200" dirty="0">
                <a:highlight>
                  <a:srgbClr val="FFFF00"/>
                </a:highlight>
                <a:latin typeface="Times New Roman" panose="02020603050405020304" pitchFamily="18" charset="0"/>
                <a:cs typeface="Times New Roman" panose="02020603050405020304" pitchFamily="18" charset="0"/>
              </a:rPr>
              <a:t>Scheduler Activations</a:t>
            </a:r>
          </a:p>
        </p:txBody>
      </p:sp>
      <p:sp>
        <p:nvSpPr>
          <p:cNvPr id="17411" name="Rectangle 3"/>
          <p:cNvSpPr>
            <a:spLocks noGrp="1"/>
          </p:cNvSpPr>
          <p:nvPr>
            <p:ph type="body" sz="half" idx="1"/>
          </p:nvPr>
        </p:nvSpPr>
        <p:spPr>
          <a:xfrm>
            <a:off x="0" y="914400"/>
            <a:ext cx="9144000" cy="5943600"/>
          </a:xfrm>
        </p:spPr>
        <p:txBody>
          <a:bodyPr/>
          <a:lstStyle/>
          <a:p>
            <a:pPr algn="just">
              <a:lnSpc>
                <a:spcPct val="80000"/>
              </a:lnSpc>
            </a:pPr>
            <a:r>
              <a:rPr lang="en-US" altLang="en-US" sz="2400" b="1" dirty="0">
                <a:latin typeface="Times New Roman" panose="02020603050405020304" pitchFamily="18" charset="0"/>
                <a:cs typeface="Times New Roman" panose="02020603050405020304" pitchFamily="18" charset="0"/>
              </a:rPr>
              <a:t>Context</a:t>
            </a:r>
          </a:p>
          <a:p>
            <a:pPr lvl="1" algn="just">
              <a:lnSpc>
                <a:spcPct val="80000"/>
              </a:lnSpc>
            </a:pPr>
            <a:r>
              <a:rPr lang="en-US" altLang="en-US" sz="2000" dirty="0">
                <a:latin typeface="Times New Roman" panose="02020603050405020304" pitchFamily="18" charset="0"/>
                <a:cs typeface="Times New Roman" panose="02020603050405020304" pitchFamily="18" charset="0"/>
              </a:rPr>
              <a:t>The </a:t>
            </a:r>
            <a:r>
              <a:rPr lang="en-US" altLang="en-US" sz="2000" b="1" dirty="0">
                <a:latin typeface="Times New Roman" panose="02020603050405020304" pitchFamily="18" charset="0"/>
                <a:cs typeface="Times New Roman" panose="02020603050405020304" pitchFamily="18" charset="0"/>
              </a:rPr>
              <a:t>kernel</a:t>
            </a:r>
            <a:r>
              <a:rPr lang="en-US" altLang="en-US" sz="2000" dirty="0">
                <a:latin typeface="Times New Roman" panose="02020603050405020304" pitchFamily="18" charset="0"/>
                <a:cs typeface="Times New Roman" panose="02020603050405020304" pitchFamily="18" charset="0"/>
              </a:rPr>
              <a:t> threads are </a:t>
            </a:r>
            <a:r>
              <a:rPr lang="en-US" altLang="en-US" sz="2000" b="1" dirty="0">
                <a:latin typeface="Times New Roman" panose="02020603050405020304" pitchFamily="18" charset="0"/>
                <a:cs typeface="Times New Roman" panose="02020603050405020304" pitchFamily="18" charset="0"/>
              </a:rPr>
              <a:t>better</a:t>
            </a:r>
            <a:r>
              <a:rPr lang="en-US" altLang="en-US" sz="2000" dirty="0">
                <a:latin typeface="Times New Roman" panose="02020603050405020304" pitchFamily="18" charset="0"/>
                <a:cs typeface="Times New Roman" panose="02020603050405020304" pitchFamily="18" charset="0"/>
              </a:rPr>
              <a:t> than user level threads </a:t>
            </a:r>
            <a:r>
              <a:rPr lang="en-US" altLang="en-US" sz="2000" b="1" dirty="0">
                <a:latin typeface="Times New Roman" panose="02020603050405020304" pitchFamily="18" charset="0"/>
                <a:cs typeface="Times New Roman" panose="02020603050405020304" pitchFamily="18" charset="0"/>
              </a:rPr>
              <a:t>but</a:t>
            </a:r>
            <a:r>
              <a:rPr lang="en-US" altLang="en-US" sz="2000" dirty="0">
                <a:latin typeface="Times New Roman" panose="02020603050405020304" pitchFamily="18" charset="0"/>
                <a:cs typeface="Times New Roman" panose="02020603050405020304" pitchFamily="18" charset="0"/>
              </a:rPr>
              <a:t> they are </a:t>
            </a:r>
            <a:r>
              <a:rPr lang="en-US" altLang="en-US" sz="2000" b="1" dirty="0">
                <a:latin typeface="Times New Roman" panose="02020603050405020304" pitchFamily="18" charset="0"/>
                <a:cs typeface="Times New Roman" panose="02020603050405020304" pitchFamily="18" charset="0"/>
              </a:rPr>
              <a:t>slower</a:t>
            </a:r>
          </a:p>
          <a:p>
            <a:pPr lvl="1" algn="just">
              <a:lnSpc>
                <a:spcPct val="80000"/>
              </a:lnSpc>
            </a:pPr>
            <a:r>
              <a:rPr lang="en-US" altLang="en-US" sz="2000" dirty="0">
                <a:latin typeface="Times New Roman" panose="02020603050405020304" pitchFamily="18" charset="0"/>
                <a:cs typeface="Times New Roman" panose="02020603050405020304" pitchFamily="18" charset="0"/>
              </a:rPr>
              <a:t>When a thread blocks, other threads with in same process can be run</a:t>
            </a:r>
          </a:p>
          <a:p>
            <a:pPr lvl="1" algn="just">
              <a:lnSpc>
                <a:spcPct val="80000"/>
              </a:lnSpc>
            </a:pPr>
            <a:r>
              <a:rPr lang="en-US" altLang="en-US" sz="2000" b="1" dirty="0">
                <a:latin typeface="Times New Roman" panose="02020603050405020304" pitchFamily="18" charset="0"/>
                <a:cs typeface="Times New Roman" panose="02020603050405020304" pitchFamily="18" charset="0"/>
              </a:rPr>
              <a:t>Avoiding</a:t>
            </a:r>
            <a:r>
              <a:rPr lang="en-US" altLang="en-US" sz="2000" dirty="0">
                <a:latin typeface="Times New Roman" panose="02020603050405020304" pitchFamily="18" charset="0"/>
                <a:cs typeface="Times New Roman" panose="02020603050405020304" pitchFamily="18" charset="0"/>
              </a:rPr>
              <a:t> unnecessary </a:t>
            </a:r>
            <a:r>
              <a:rPr lang="en-US" altLang="en-US" sz="2000" b="1" dirty="0">
                <a:latin typeface="Times New Roman" panose="02020603050405020304" pitchFamily="18" charset="0"/>
                <a:cs typeface="Times New Roman" panose="02020603050405020304" pitchFamily="18" charset="0"/>
              </a:rPr>
              <a:t>transitions</a:t>
            </a:r>
            <a:r>
              <a:rPr lang="en-US" altLang="en-US" sz="2000" dirty="0">
                <a:latin typeface="Times New Roman" panose="02020603050405020304" pitchFamily="18" charset="0"/>
                <a:cs typeface="Times New Roman" panose="02020603050405020304" pitchFamily="18" charset="0"/>
              </a:rPr>
              <a:t> between </a:t>
            </a:r>
            <a:r>
              <a:rPr lang="en-US" altLang="en-US" sz="2000" b="1" dirty="0">
                <a:latin typeface="Times New Roman" panose="02020603050405020304" pitchFamily="18" charset="0"/>
                <a:cs typeface="Times New Roman" panose="02020603050405020304" pitchFamily="18" charset="0"/>
              </a:rPr>
              <a:t>user mode and kernel mode</a:t>
            </a:r>
          </a:p>
          <a:p>
            <a:pPr lvl="1" algn="just">
              <a:lnSpc>
                <a:spcPct val="80000"/>
              </a:lnSpc>
            </a:pPr>
            <a:r>
              <a:rPr lang="en-US" altLang="en-US" sz="2000" dirty="0">
                <a:latin typeface="Times New Roman" panose="02020603050405020304" pitchFamily="18" charset="0"/>
                <a:cs typeface="Times New Roman" panose="02020603050405020304" pitchFamily="18" charset="0"/>
              </a:rPr>
              <a:t>The </a:t>
            </a:r>
            <a:r>
              <a:rPr lang="en-US" altLang="en-US" sz="2000" b="1" dirty="0">
                <a:latin typeface="Times New Roman" panose="02020603050405020304" pitchFamily="18" charset="0"/>
                <a:cs typeface="Times New Roman" panose="02020603050405020304" pitchFamily="18" charset="0"/>
              </a:rPr>
              <a:t>user</a:t>
            </a:r>
            <a:r>
              <a:rPr lang="en-US" altLang="en-US" sz="2000" dirty="0">
                <a:latin typeface="Times New Roman" panose="02020603050405020304" pitchFamily="18" charset="0"/>
                <a:cs typeface="Times New Roman" panose="02020603050405020304" pitchFamily="18" charset="0"/>
              </a:rPr>
              <a:t> mode can </a:t>
            </a:r>
            <a:r>
              <a:rPr lang="en-US" altLang="en-US" sz="2000" b="1" dirty="0">
                <a:latin typeface="Times New Roman" panose="02020603050405020304" pitchFamily="18" charset="0"/>
                <a:cs typeface="Times New Roman" panose="02020603050405020304" pitchFamily="18" charset="0"/>
              </a:rPr>
              <a:t>block</a:t>
            </a:r>
            <a:r>
              <a:rPr lang="en-US" altLang="en-US" sz="2000" dirty="0">
                <a:latin typeface="Times New Roman" panose="02020603050405020304" pitchFamily="18" charset="0"/>
                <a:cs typeface="Times New Roman" panose="02020603050405020304" pitchFamily="18" charset="0"/>
              </a:rPr>
              <a:t> the </a:t>
            </a:r>
            <a:r>
              <a:rPr lang="en-US" altLang="en-US" sz="2000" b="1" dirty="0">
                <a:latin typeface="Times New Roman" panose="02020603050405020304" pitchFamily="18" charset="0"/>
                <a:cs typeface="Times New Roman" panose="02020603050405020304" pitchFamily="18" charset="0"/>
              </a:rPr>
              <a:t>thread</a:t>
            </a:r>
            <a:r>
              <a:rPr lang="en-US" altLang="en-US" sz="2000" dirty="0">
                <a:latin typeface="Times New Roman" panose="02020603050405020304" pitchFamily="18" charset="0"/>
                <a:cs typeface="Times New Roman" panose="02020603050405020304" pitchFamily="18" charset="0"/>
              </a:rPr>
              <a:t> and </a:t>
            </a:r>
            <a:r>
              <a:rPr lang="en-US" altLang="en-US" sz="2000" b="1" dirty="0">
                <a:latin typeface="Times New Roman" panose="02020603050405020304" pitchFamily="18" charset="0"/>
                <a:cs typeface="Times New Roman" panose="02020603050405020304" pitchFamily="18" charset="0"/>
              </a:rPr>
              <a:t>schedule</a:t>
            </a:r>
            <a:r>
              <a:rPr lang="en-US" altLang="en-US" sz="2000" dirty="0">
                <a:latin typeface="Times New Roman" panose="02020603050405020304" pitchFamily="18" charset="0"/>
                <a:cs typeface="Times New Roman" panose="02020603050405020304" pitchFamily="18" charset="0"/>
              </a:rPr>
              <a:t> a </a:t>
            </a:r>
            <a:r>
              <a:rPr lang="en-US" altLang="en-US" sz="2000" b="1" dirty="0">
                <a:latin typeface="Times New Roman" panose="02020603050405020304" pitchFamily="18" charset="0"/>
                <a:cs typeface="Times New Roman" panose="02020603050405020304" pitchFamily="18" charset="0"/>
              </a:rPr>
              <a:t>new</a:t>
            </a:r>
            <a:r>
              <a:rPr lang="en-US" altLang="en-US" sz="2000" dirty="0">
                <a:latin typeface="Times New Roman" panose="02020603050405020304" pitchFamily="18" charset="0"/>
                <a:cs typeface="Times New Roman" panose="02020603050405020304" pitchFamily="18" charset="0"/>
              </a:rPr>
              <a:t> one by itself</a:t>
            </a:r>
          </a:p>
          <a:p>
            <a:pPr lvl="1" algn="just">
              <a:lnSpc>
                <a:spcPct val="80000"/>
              </a:lnSpc>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mimic the functionality of kernel threads and associate with threads packages implemented in user space (Scheduler Activations)</a:t>
            </a:r>
          </a:p>
          <a:p>
            <a:pPr algn="just">
              <a:lnSpc>
                <a:spcPct val="80000"/>
              </a:lnSpc>
            </a:pPr>
            <a:r>
              <a:rPr lang="en-US" altLang="en-US" sz="2400" b="1" dirty="0">
                <a:highlight>
                  <a:srgbClr val="FFFF00"/>
                </a:highlight>
                <a:latin typeface="Times New Roman" panose="02020603050405020304" pitchFamily="18" charset="0"/>
                <a:cs typeface="Times New Roman" panose="02020603050405020304" pitchFamily="18" charset="0"/>
              </a:rPr>
              <a:t>Upcall</a:t>
            </a:r>
          </a:p>
          <a:p>
            <a:pPr lvl="1" algn="just">
              <a:lnSpc>
                <a:spcPct val="80000"/>
              </a:lnSpc>
            </a:pPr>
            <a:r>
              <a:rPr lang="en-US" altLang="en-US" sz="2000" dirty="0">
                <a:latin typeface="Times New Roman" panose="02020603050405020304" pitchFamily="18" charset="0"/>
                <a:cs typeface="Times New Roman" panose="02020603050405020304" pitchFamily="18" charset="0"/>
              </a:rPr>
              <a:t>The </a:t>
            </a:r>
            <a:r>
              <a:rPr lang="en-US" altLang="en-US" sz="2000" b="1" dirty="0">
                <a:latin typeface="Times New Roman" panose="02020603050405020304" pitchFamily="18" charset="0"/>
                <a:cs typeface="Times New Roman" panose="02020603050405020304" pitchFamily="18" charset="0"/>
              </a:rPr>
              <a:t>notified signal  with</a:t>
            </a:r>
            <a:r>
              <a:rPr lang="en-US" altLang="en-US" sz="2000" dirty="0">
                <a:latin typeface="Times New Roman" panose="02020603050405020304" pitchFamily="18" charset="0"/>
                <a:cs typeface="Times New Roman" panose="02020603050405020304" pitchFamily="18" charset="0"/>
              </a:rPr>
              <a:t> information as </a:t>
            </a:r>
            <a:r>
              <a:rPr lang="en-US" altLang="en-US" sz="2000" b="1" dirty="0">
                <a:latin typeface="Times New Roman" panose="02020603050405020304" pitchFamily="18" charset="0"/>
                <a:cs typeface="Times New Roman" panose="02020603050405020304" pitchFamily="18" charset="0"/>
              </a:rPr>
              <a:t>thread’s ID and description </a:t>
            </a:r>
            <a:r>
              <a:rPr lang="en-US" altLang="en-US" sz="2000" dirty="0">
                <a:latin typeface="Times New Roman" panose="02020603050405020304" pitchFamily="18" charset="0"/>
                <a:cs typeface="Times New Roman" panose="02020603050405020304" pitchFamily="18" charset="0"/>
              </a:rPr>
              <a:t>is used to </a:t>
            </a:r>
            <a:r>
              <a:rPr lang="en-US" altLang="en-US" sz="2000" b="1" dirty="0">
                <a:latin typeface="Times New Roman" panose="02020603050405020304" pitchFamily="18" charset="0"/>
                <a:cs typeface="Times New Roman" panose="02020603050405020304" pitchFamily="18" charset="0"/>
              </a:rPr>
              <a:t>activate</a:t>
            </a:r>
            <a:r>
              <a:rPr lang="en-US" altLang="en-US" sz="2000" dirty="0">
                <a:latin typeface="Times New Roman" panose="02020603050405020304" pitchFamily="18" charset="0"/>
                <a:cs typeface="Times New Roman" panose="02020603050405020304" pitchFamily="18" charset="0"/>
              </a:rPr>
              <a:t> the </a:t>
            </a:r>
            <a:r>
              <a:rPr lang="en-US" altLang="en-US" sz="2000" b="1" dirty="0">
                <a:latin typeface="Times New Roman" panose="02020603050405020304" pitchFamily="18" charset="0"/>
                <a:cs typeface="Times New Roman" panose="02020603050405020304" pitchFamily="18" charset="0"/>
              </a:rPr>
              <a:t>runtime system</a:t>
            </a:r>
          </a:p>
          <a:p>
            <a:pPr algn="just">
              <a:lnSpc>
                <a:spcPct val="80000"/>
              </a:lnSpc>
            </a:pPr>
            <a:r>
              <a:rPr lang="en-US" altLang="en-US" sz="2400" dirty="0">
                <a:highlight>
                  <a:srgbClr val="FFFF00"/>
                </a:highlight>
                <a:latin typeface="Times New Roman" panose="02020603050405020304" pitchFamily="18" charset="0"/>
                <a:cs typeface="Times New Roman" panose="02020603050405020304" pitchFamily="18" charset="0"/>
              </a:rPr>
              <a:t>Scheduler Activation mechanism</a:t>
            </a:r>
          </a:p>
          <a:p>
            <a:pPr lvl="1" algn="just">
              <a:lnSpc>
                <a:spcPct val="80000"/>
              </a:lnSpc>
            </a:pPr>
            <a:r>
              <a:rPr lang="en-US" altLang="en-US" sz="2000" dirty="0">
                <a:latin typeface="Times New Roman" panose="02020603050405020304" pitchFamily="18" charset="0"/>
                <a:cs typeface="Times New Roman" panose="02020603050405020304" pitchFamily="18" charset="0"/>
              </a:rPr>
              <a:t>When a </a:t>
            </a:r>
            <a:r>
              <a:rPr lang="en-US" altLang="en-US" sz="2000" b="1" dirty="0">
                <a:latin typeface="Times New Roman" panose="02020603050405020304" pitchFamily="18" charset="0"/>
                <a:cs typeface="Times New Roman" panose="02020603050405020304" pitchFamily="18" charset="0"/>
              </a:rPr>
              <a:t>thread</a:t>
            </a:r>
            <a:r>
              <a:rPr lang="en-US" altLang="en-US" sz="2000" dirty="0">
                <a:latin typeface="Times New Roman" panose="02020603050405020304" pitchFamily="18" charset="0"/>
                <a:cs typeface="Times New Roman" panose="02020603050405020304" pitchFamily="18" charset="0"/>
              </a:rPr>
              <a:t> has been </a:t>
            </a:r>
            <a:r>
              <a:rPr lang="en-US" altLang="en-US" sz="2000" b="1" dirty="0">
                <a:latin typeface="Times New Roman" panose="02020603050405020304" pitchFamily="18" charset="0"/>
                <a:cs typeface="Times New Roman" panose="02020603050405020304" pitchFamily="18" charset="0"/>
              </a:rPr>
              <a:t>blocked</a:t>
            </a:r>
            <a:r>
              <a:rPr lang="en-US" altLang="en-US" sz="2000" dirty="0">
                <a:latin typeface="Times New Roman" panose="02020603050405020304" pitchFamily="18" charset="0"/>
                <a:cs typeface="Times New Roman" panose="02020603050405020304" pitchFamily="18" charset="0"/>
              </a:rPr>
              <a:t>, the </a:t>
            </a:r>
            <a:r>
              <a:rPr lang="en-US" altLang="en-US" sz="2000" b="1" dirty="0">
                <a:highlight>
                  <a:srgbClr val="FFFF00"/>
                </a:highlight>
                <a:latin typeface="Times New Roman" panose="02020603050405020304" pitchFamily="18" charset="0"/>
                <a:cs typeface="Times New Roman" panose="02020603050405020304" pitchFamily="18" charset="0"/>
              </a:rPr>
              <a:t>kernel</a:t>
            </a:r>
            <a:r>
              <a:rPr lang="en-US" altLang="en-US" sz="2000" dirty="0">
                <a:highlight>
                  <a:srgbClr val="FFFF00"/>
                </a:highlight>
                <a:latin typeface="Times New Roman" panose="02020603050405020304" pitchFamily="18" charset="0"/>
                <a:cs typeface="Times New Roman" panose="02020603050405020304" pitchFamily="18" charset="0"/>
              </a:rPr>
              <a:t> </a:t>
            </a:r>
            <a:r>
              <a:rPr lang="en-US" altLang="en-US" sz="2000" b="1" dirty="0">
                <a:highlight>
                  <a:srgbClr val="FFFF00"/>
                </a:highlight>
                <a:latin typeface="Times New Roman" panose="02020603050405020304" pitchFamily="18" charset="0"/>
                <a:cs typeface="Times New Roman" panose="02020603050405020304" pitchFamily="18" charset="0"/>
              </a:rPr>
              <a:t>make</a:t>
            </a:r>
            <a:r>
              <a:rPr lang="en-US" altLang="en-US" sz="2000" dirty="0">
                <a:highlight>
                  <a:srgbClr val="FFFF00"/>
                </a:highlight>
                <a:latin typeface="Times New Roman" panose="02020603050405020304" pitchFamily="18" charset="0"/>
                <a:cs typeface="Times New Roman" panose="02020603050405020304" pitchFamily="18" charset="0"/>
              </a:rPr>
              <a:t> the </a:t>
            </a:r>
            <a:r>
              <a:rPr lang="en-US" altLang="en-US" sz="2000" b="1" dirty="0">
                <a:highlight>
                  <a:srgbClr val="FFFF00"/>
                </a:highlight>
                <a:latin typeface="Times New Roman" panose="02020603050405020304" pitchFamily="18" charset="0"/>
                <a:cs typeface="Times New Roman" panose="02020603050405020304" pitchFamily="18" charset="0"/>
              </a:rPr>
              <a:t>upcall</a:t>
            </a:r>
            <a:r>
              <a:rPr lang="en-US" altLang="en-US" sz="2000" dirty="0">
                <a:highlight>
                  <a:srgbClr val="FFFF00"/>
                </a:highlight>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to the process’s </a:t>
            </a:r>
            <a:r>
              <a:rPr lang="en-US" altLang="en-US" sz="2000" b="1" dirty="0">
                <a:highlight>
                  <a:srgbClr val="FFFF00"/>
                </a:highlight>
                <a:latin typeface="Times New Roman" panose="02020603050405020304" pitchFamily="18" charset="0"/>
                <a:cs typeface="Times New Roman" panose="02020603050405020304" pitchFamily="18" charset="0"/>
              </a:rPr>
              <a:t>runtime system  </a:t>
            </a:r>
            <a:r>
              <a:rPr lang="en-US" altLang="en-US" sz="2000" dirty="0">
                <a:latin typeface="Times New Roman" panose="02020603050405020304" pitchFamily="18" charset="0"/>
                <a:cs typeface="Times New Roman" panose="02020603050405020304" pitchFamily="18" charset="0"/>
              </a:rPr>
              <a:t>(in user mode) to inform this event</a:t>
            </a:r>
          </a:p>
          <a:p>
            <a:pPr lvl="1" algn="just">
              <a:lnSpc>
                <a:spcPct val="80000"/>
              </a:lnSpc>
            </a:pPr>
            <a:r>
              <a:rPr lang="en-US" altLang="en-US" sz="2000" dirty="0">
                <a:latin typeface="Times New Roman" panose="02020603050405020304" pitchFamily="18" charset="0"/>
                <a:cs typeface="Times New Roman" panose="02020603050405020304" pitchFamily="18" charset="0"/>
              </a:rPr>
              <a:t>The </a:t>
            </a:r>
            <a:r>
              <a:rPr lang="en-US" altLang="en-US" sz="2000" b="1" dirty="0">
                <a:latin typeface="Times New Roman" panose="02020603050405020304" pitchFamily="18" charset="0"/>
                <a:cs typeface="Times New Roman" panose="02020603050405020304" pitchFamily="18" charset="0"/>
              </a:rPr>
              <a:t>user mode </a:t>
            </a:r>
            <a:r>
              <a:rPr lang="en-US" altLang="en-US" sz="2000" dirty="0">
                <a:latin typeface="Times New Roman" panose="02020603050405020304" pitchFamily="18" charset="0"/>
                <a:cs typeface="Times New Roman" panose="02020603050405020304" pitchFamily="18" charset="0"/>
              </a:rPr>
              <a:t>can </a:t>
            </a:r>
            <a:r>
              <a:rPr lang="en-US" altLang="en-US" sz="2000" b="1" dirty="0">
                <a:highlight>
                  <a:srgbClr val="FFFF00"/>
                </a:highlight>
                <a:latin typeface="Times New Roman" panose="02020603050405020304" pitchFamily="18" charset="0"/>
                <a:cs typeface="Times New Roman" panose="02020603050405020304" pitchFamily="18" charset="0"/>
              </a:rPr>
              <a:t>reschedule</a:t>
            </a:r>
            <a:r>
              <a:rPr lang="en-US" altLang="en-US" sz="2000" dirty="0">
                <a:highlight>
                  <a:srgbClr val="FFFF00"/>
                </a:highlight>
                <a:latin typeface="Times New Roman" panose="02020603050405020304" pitchFamily="18" charset="0"/>
                <a:cs typeface="Times New Roman" panose="02020603050405020304" pitchFamily="18" charset="0"/>
              </a:rPr>
              <a:t> its </a:t>
            </a:r>
            <a:r>
              <a:rPr lang="en-US" altLang="en-US" sz="2000" b="1" dirty="0">
                <a:highlight>
                  <a:srgbClr val="FFFF00"/>
                </a:highlight>
                <a:latin typeface="Times New Roman" panose="02020603050405020304" pitchFamily="18" charset="0"/>
                <a:cs typeface="Times New Roman" panose="02020603050405020304" pitchFamily="18" charset="0"/>
              </a:rPr>
              <a:t>threads</a:t>
            </a:r>
            <a:r>
              <a:rPr lang="en-US" altLang="en-US" sz="2000" dirty="0">
                <a:highlight>
                  <a:srgbClr val="FFFF00"/>
                </a:highlight>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by</a:t>
            </a:r>
          </a:p>
          <a:p>
            <a:pPr lvl="2" algn="just">
              <a:lnSpc>
                <a:spcPct val="80000"/>
              </a:lnSpc>
            </a:pPr>
            <a:r>
              <a:rPr lang="en-US" altLang="en-US" sz="1800" b="1" dirty="0">
                <a:solidFill>
                  <a:srgbClr val="FF0000"/>
                </a:solidFill>
                <a:latin typeface="Times New Roman" panose="02020603050405020304" pitchFamily="18" charset="0"/>
                <a:cs typeface="Times New Roman" panose="02020603050405020304" pitchFamily="18" charset="0"/>
              </a:rPr>
              <a:t>Marking</a:t>
            </a:r>
            <a:r>
              <a:rPr lang="en-US" altLang="en-US" sz="1800" dirty="0">
                <a:solidFill>
                  <a:srgbClr val="FF0000"/>
                </a:solidFill>
                <a:latin typeface="Times New Roman" panose="02020603050405020304" pitchFamily="18" charset="0"/>
                <a:cs typeface="Times New Roman" panose="02020603050405020304" pitchFamily="18" charset="0"/>
              </a:rPr>
              <a:t> the current </a:t>
            </a:r>
            <a:r>
              <a:rPr lang="en-US" altLang="en-US" sz="1800" b="1" dirty="0">
                <a:solidFill>
                  <a:srgbClr val="FF0000"/>
                </a:solidFill>
                <a:latin typeface="Times New Roman" panose="02020603050405020304" pitchFamily="18" charset="0"/>
                <a:cs typeface="Times New Roman" panose="02020603050405020304" pitchFamily="18" charset="0"/>
              </a:rPr>
              <a:t>thread</a:t>
            </a:r>
            <a:r>
              <a:rPr lang="en-US" altLang="en-US" sz="1800" dirty="0">
                <a:solidFill>
                  <a:srgbClr val="FF0000"/>
                </a:solidFill>
                <a:latin typeface="Times New Roman" panose="02020603050405020304" pitchFamily="18" charset="0"/>
                <a:cs typeface="Times New Roman" panose="02020603050405020304" pitchFamily="18" charset="0"/>
              </a:rPr>
              <a:t> as </a:t>
            </a:r>
            <a:r>
              <a:rPr lang="en-US" altLang="en-US" sz="1800" b="1" dirty="0">
                <a:solidFill>
                  <a:srgbClr val="FF0000"/>
                </a:solidFill>
                <a:latin typeface="Times New Roman" panose="02020603050405020304" pitchFamily="18" charset="0"/>
                <a:cs typeface="Times New Roman" panose="02020603050405020304" pitchFamily="18" charset="0"/>
              </a:rPr>
              <a:t>blocked</a:t>
            </a:r>
          </a:p>
          <a:p>
            <a:pPr lvl="2" algn="just">
              <a:lnSpc>
                <a:spcPct val="80000"/>
              </a:lnSpc>
            </a:pPr>
            <a:r>
              <a:rPr lang="en-US" altLang="en-US" sz="1800" b="1" dirty="0">
                <a:solidFill>
                  <a:srgbClr val="FF0000"/>
                </a:solidFill>
                <a:latin typeface="Times New Roman" panose="02020603050405020304" pitchFamily="18" charset="0"/>
                <a:cs typeface="Times New Roman" panose="02020603050405020304" pitchFamily="18" charset="0"/>
              </a:rPr>
              <a:t>Taking</a:t>
            </a:r>
            <a:r>
              <a:rPr lang="en-US" altLang="en-US" sz="1800" dirty="0">
                <a:solidFill>
                  <a:srgbClr val="FF0000"/>
                </a:solidFill>
                <a:latin typeface="Times New Roman" panose="02020603050405020304" pitchFamily="18" charset="0"/>
                <a:cs typeface="Times New Roman" panose="02020603050405020304" pitchFamily="18" charset="0"/>
              </a:rPr>
              <a:t> </a:t>
            </a:r>
            <a:r>
              <a:rPr lang="en-US" altLang="en-US" sz="1800" b="1" dirty="0">
                <a:solidFill>
                  <a:srgbClr val="FF0000"/>
                </a:solidFill>
                <a:latin typeface="Times New Roman" panose="02020603050405020304" pitchFamily="18" charset="0"/>
                <a:cs typeface="Times New Roman" panose="02020603050405020304" pitchFamily="18" charset="0"/>
              </a:rPr>
              <a:t>another</a:t>
            </a:r>
            <a:r>
              <a:rPr lang="en-US" altLang="en-US" sz="1800" dirty="0">
                <a:solidFill>
                  <a:srgbClr val="FF0000"/>
                </a:solidFill>
                <a:latin typeface="Times New Roman" panose="02020603050405020304" pitchFamily="18" charset="0"/>
                <a:cs typeface="Times New Roman" panose="02020603050405020304" pitchFamily="18" charset="0"/>
              </a:rPr>
              <a:t> </a:t>
            </a:r>
            <a:r>
              <a:rPr lang="en-US" altLang="en-US" sz="1800" b="1" dirty="0">
                <a:solidFill>
                  <a:srgbClr val="FF0000"/>
                </a:solidFill>
                <a:latin typeface="Times New Roman" panose="02020603050405020304" pitchFamily="18" charset="0"/>
                <a:cs typeface="Times New Roman" panose="02020603050405020304" pitchFamily="18" charset="0"/>
              </a:rPr>
              <a:t>thread</a:t>
            </a:r>
            <a:r>
              <a:rPr lang="en-US" altLang="en-US" sz="1800" dirty="0">
                <a:solidFill>
                  <a:srgbClr val="FF0000"/>
                </a:solidFill>
                <a:latin typeface="Times New Roman" panose="02020603050405020304" pitchFamily="18" charset="0"/>
                <a:cs typeface="Times New Roman" panose="02020603050405020304" pitchFamily="18" charset="0"/>
              </a:rPr>
              <a:t> from ready list, </a:t>
            </a:r>
            <a:r>
              <a:rPr lang="en-US" altLang="en-US" sz="1800" b="1" dirty="0">
                <a:solidFill>
                  <a:srgbClr val="FF0000"/>
                </a:solidFill>
                <a:latin typeface="Times New Roman" panose="02020603050405020304" pitchFamily="18" charset="0"/>
                <a:cs typeface="Times New Roman" panose="02020603050405020304" pitchFamily="18" charset="0"/>
              </a:rPr>
              <a:t>loading</a:t>
            </a:r>
            <a:r>
              <a:rPr lang="en-US" altLang="en-US" sz="1800" dirty="0">
                <a:solidFill>
                  <a:srgbClr val="FF0000"/>
                </a:solidFill>
                <a:latin typeface="Times New Roman" panose="02020603050405020304" pitchFamily="18" charset="0"/>
                <a:cs typeface="Times New Roman" panose="02020603050405020304" pitchFamily="18" charset="0"/>
              </a:rPr>
              <a:t> and </a:t>
            </a:r>
            <a:r>
              <a:rPr lang="en-US" altLang="en-US" sz="1800" b="1" dirty="0">
                <a:solidFill>
                  <a:srgbClr val="FF0000"/>
                </a:solidFill>
                <a:latin typeface="Times New Roman" panose="02020603050405020304" pitchFamily="18" charset="0"/>
                <a:cs typeface="Times New Roman" panose="02020603050405020304" pitchFamily="18" charset="0"/>
              </a:rPr>
              <a:t>restarting</a:t>
            </a:r>
            <a:r>
              <a:rPr lang="en-US" altLang="en-US" sz="1800" dirty="0">
                <a:solidFill>
                  <a:srgbClr val="FF0000"/>
                </a:solidFill>
                <a:latin typeface="Times New Roman" panose="02020603050405020304" pitchFamily="18" charset="0"/>
                <a:cs typeface="Times New Roman" panose="02020603050405020304" pitchFamily="18" charset="0"/>
              </a:rPr>
              <a:t> it</a:t>
            </a:r>
          </a:p>
          <a:p>
            <a:pPr lvl="1" algn="just">
              <a:lnSpc>
                <a:spcPct val="80000"/>
              </a:lnSpc>
            </a:pPr>
            <a:r>
              <a:rPr lang="en-US" altLang="en-US" sz="2000" b="1" dirty="0">
                <a:latin typeface="Times New Roman" panose="02020603050405020304" pitchFamily="18" charset="0"/>
                <a:cs typeface="Times New Roman" panose="02020603050405020304" pitchFamily="18" charset="0"/>
              </a:rPr>
              <a:t>Later</a:t>
            </a:r>
            <a:r>
              <a:rPr lang="en-US" altLang="en-US" sz="2000" dirty="0">
                <a:latin typeface="Times New Roman" panose="02020603050405020304" pitchFamily="18" charset="0"/>
                <a:cs typeface="Times New Roman" panose="02020603050405020304" pitchFamily="18" charset="0"/>
              </a:rPr>
              <a:t>, when the </a:t>
            </a:r>
            <a:r>
              <a:rPr lang="en-US" altLang="en-US" sz="2000" b="1" dirty="0">
                <a:latin typeface="Times New Roman" panose="02020603050405020304" pitchFamily="18" charset="0"/>
                <a:cs typeface="Times New Roman" panose="02020603050405020304" pitchFamily="18" charset="0"/>
              </a:rPr>
              <a:t>blocked</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thread</a:t>
            </a:r>
            <a:r>
              <a:rPr lang="en-US" altLang="en-US" sz="2000" dirty="0">
                <a:latin typeface="Times New Roman" panose="02020603050405020304" pitchFamily="18" charset="0"/>
                <a:cs typeface="Times New Roman" panose="02020603050405020304" pitchFamily="18" charset="0"/>
              </a:rPr>
              <a:t>, that was marked, is </a:t>
            </a:r>
            <a:r>
              <a:rPr lang="en-US" altLang="en-US" sz="2000" b="1" dirty="0">
                <a:latin typeface="Times New Roman" panose="02020603050405020304" pitchFamily="18" charset="0"/>
                <a:cs typeface="Times New Roman" panose="02020603050405020304" pitchFamily="18" charset="0"/>
              </a:rPr>
              <a:t>ready</a:t>
            </a:r>
            <a:r>
              <a:rPr lang="en-US" altLang="en-US" sz="2000" dirty="0">
                <a:latin typeface="Times New Roman" panose="02020603050405020304" pitchFamily="18" charset="0"/>
                <a:cs typeface="Times New Roman" panose="02020603050405020304" pitchFamily="18" charset="0"/>
              </a:rPr>
              <a:t> and can </a:t>
            </a:r>
            <a:r>
              <a:rPr lang="en-US" altLang="en-US" sz="2000" b="1" dirty="0">
                <a:latin typeface="Times New Roman" panose="02020603050405020304" pitchFamily="18" charset="0"/>
                <a:cs typeface="Times New Roman" panose="02020603050405020304" pitchFamily="18" charset="0"/>
              </a:rPr>
              <a:t>run again</a:t>
            </a:r>
            <a:r>
              <a:rPr lang="en-US" altLang="en-US" sz="2000" dirty="0">
                <a:latin typeface="Times New Roman" panose="02020603050405020304" pitchFamily="18" charset="0"/>
                <a:cs typeface="Times New Roman" panose="02020603050405020304" pitchFamily="18" charset="0"/>
              </a:rPr>
              <a:t>, </a:t>
            </a:r>
            <a:r>
              <a:rPr lang="en-US" altLang="en-US" sz="2000" dirty="0">
                <a:highlight>
                  <a:srgbClr val="FFFF00"/>
                </a:highlight>
                <a:latin typeface="Times New Roman" panose="02020603050405020304" pitchFamily="18" charset="0"/>
                <a:cs typeface="Times New Roman" panose="02020603050405020304" pitchFamily="18" charset="0"/>
              </a:rPr>
              <a:t>the </a:t>
            </a:r>
            <a:r>
              <a:rPr lang="en-US" altLang="en-US" sz="2000" b="1" dirty="0">
                <a:highlight>
                  <a:srgbClr val="FFFF00"/>
                </a:highlight>
                <a:latin typeface="Times New Roman" panose="02020603050405020304" pitchFamily="18" charset="0"/>
                <a:cs typeface="Times New Roman" panose="02020603050405020304" pitchFamily="18" charset="0"/>
              </a:rPr>
              <a:t>kernel</a:t>
            </a:r>
            <a:r>
              <a:rPr lang="en-US" altLang="en-US" sz="2000" dirty="0">
                <a:highlight>
                  <a:srgbClr val="FFFF00"/>
                </a:highlight>
                <a:latin typeface="Times New Roman" panose="02020603050405020304" pitchFamily="18" charset="0"/>
                <a:cs typeface="Times New Roman" panose="02020603050405020304" pitchFamily="18" charset="0"/>
              </a:rPr>
              <a:t> make </a:t>
            </a:r>
            <a:r>
              <a:rPr lang="en-US" altLang="en-US" sz="2000" b="1" dirty="0">
                <a:highlight>
                  <a:srgbClr val="FFFF00"/>
                </a:highlight>
                <a:latin typeface="Times New Roman" panose="02020603050405020304" pitchFamily="18" charset="0"/>
                <a:cs typeface="Times New Roman" panose="02020603050405020304" pitchFamily="18" charset="0"/>
              </a:rPr>
              <a:t>another upcall </a:t>
            </a:r>
          </a:p>
          <a:p>
            <a:pPr lvl="1" algn="just">
              <a:lnSpc>
                <a:spcPct val="80000"/>
              </a:lnSpc>
            </a:pPr>
            <a:r>
              <a:rPr lang="en-US" altLang="en-US" sz="2000" dirty="0">
                <a:latin typeface="Times New Roman" panose="02020603050405020304" pitchFamily="18" charset="0"/>
                <a:cs typeface="Times New Roman" panose="02020603050405020304" pitchFamily="18" charset="0"/>
              </a:rPr>
              <a:t>The </a:t>
            </a:r>
            <a:r>
              <a:rPr lang="en-US" altLang="en-US" sz="2000" b="1" dirty="0">
                <a:latin typeface="Times New Roman" panose="02020603050405020304" pitchFamily="18" charset="0"/>
                <a:cs typeface="Times New Roman" panose="02020603050405020304" pitchFamily="18" charset="0"/>
              </a:rPr>
              <a:t>runtime</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system</a:t>
            </a:r>
            <a:r>
              <a:rPr lang="en-US" altLang="en-US" sz="2000" dirty="0">
                <a:latin typeface="Times New Roman" panose="02020603050405020304" pitchFamily="18" charset="0"/>
                <a:cs typeface="Times New Roman" panose="02020603050405020304" pitchFamily="18" charset="0"/>
              </a:rPr>
              <a:t> can either </a:t>
            </a:r>
            <a:r>
              <a:rPr lang="en-US" altLang="en-US" sz="2000" b="1" dirty="0">
                <a:latin typeface="Times New Roman" panose="02020603050405020304" pitchFamily="18" charset="0"/>
                <a:cs typeface="Times New Roman" panose="02020603050405020304" pitchFamily="18" charset="0"/>
              </a:rPr>
              <a:t>restart</a:t>
            </a:r>
            <a:r>
              <a:rPr lang="en-US" altLang="en-US" sz="2000" dirty="0">
                <a:latin typeface="Times New Roman" panose="02020603050405020304" pitchFamily="18" charset="0"/>
                <a:cs typeface="Times New Roman" panose="02020603050405020304" pitchFamily="18" charset="0"/>
              </a:rPr>
              <a:t> the </a:t>
            </a:r>
            <a:r>
              <a:rPr lang="en-US" altLang="en-US" sz="2000" b="1" dirty="0">
                <a:latin typeface="Times New Roman" panose="02020603050405020304" pitchFamily="18" charset="0"/>
                <a:cs typeface="Times New Roman" panose="02020603050405020304" pitchFamily="18" charset="0"/>
              </a:rPr>
              <a:t>blocked thread immediately </a:t>
            </a:r>
            <a:r>
              <a:rPr lang="en-US" altLang="en-US" sz="2000" dirty="0">
                <a:latin typeface="Times New Roman" panose="02020603050405020304" pitchFamily="18" charset="0"/>
                <a:cs typeface="Times New Roman" panose="02020603050405020304" pitchFamily="18" charset="0"/>
              </a:rPr>
              <a:t>or </a:t>
            </a:r>
            <a:r>
              <a:rPr lang="en-US" altLang="en-US" sz="2000" b="1" dirty="0">
                <a:latin typeface="Times New Roman" panose="02020603050405020304" pitchFamily="18" charset="0"/>
                <a:cs typeface="Times New Roman" panose="02020603050405020304" pitchFamily="18" charset="0"/>
              </a:rPr>
              <a:t>put</a:t>
            </a:r>
            <a:r>
              <a:rPr lang="en-US" altLang="en-US" sz="2000" dirty="0">
                <a:latin typeface="Times New Roman" panose="02020603050405020304" pitchFamily="18" charset="0"/>
                <a:cs typeface="Times New Roman" panose="02020603050405020304" pitchFamily="18" charset="0"/>
              </a:rPr>
              <a:t> in on the </a:t>
            </a:r>
            <a:r>
              <a:rPr lang="en-US" altLang="en-US" sz="2000" b="1" dirty="0">
                <a:latin typeface="Times New Roman" panose="02020603050405020304" pitchFamily="18" charset="0"/>
                <a:cs typeface="Times New Roman" panose="02020603050405020304" pitchFamily="18" charset="0"/>
              </a:rPr>
              <a:t>ready list to be run later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Rectangle 2"/>
          <p:cNvSpPr>
            <a:spLocks noGrp="1"/>
          </p:cNvSpPr>
          <p:nvPr>
            <p:ph type="title" idx="4294967295"/>
          </p:nvPr>
        </p:nvSpPr>
        <p:spPr>
          <a:xfrm>
            <a:off x="381000" y="0"/>
            <a:ext cx="8229600" cy="1143000"/>
          </a:xfrm>
        </p:spPr>
        <p:txBody>
          <a:bodyPr/>
          <a:lstStyle/>
          <a:p>
            <a:r>
              <a:rPr lang="en-US" altLang="en-US" sz="4000" b="1">
                <a:latin typeface="Times New Roman" panose="02020603050405020304" pitchFamily="18" charset="0"/>
                <a:cs typeface="Times New Roman" panose="02020603050405020304" pitchFamily="18" charset="0"/>
              </a:rPr>
              <a:t>Threads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Scheduler Activations</a:t>
            </a:r>
          </a:p>
        </p:txBody>
      </p:sp>
      <p:sp>
        <p:nvSpPr>
          <p:cNvPr id="18435" name="Rectangle 3"/>
          <p:cNvSpPr>
            <a:spLocks noGrp="1"/>
          </p:cNvSpPr>
          <p:nvPr>
            <p:ph type="body" sz="half" idx="4294967295"/>
          </p:nvPr>
        </p:nvSpPr>
        <p:spPr>
          <a:xfrm>
            <a:off x="228600" y="1066800"/>
            <a:ext cx="8915400" cy="5791200"/>
          </a:xfrm>
        </p:spPr>
        <p:txBody>
          <a:bodyPr/>
          <a:lstStyle/>
          <a:p>
            <a:pPr algn="just"/>
            <a:r>
              <a:rPr lang="en-US" altLang="en-US" sz="2800" dirty="0">
                <a:latin typeface="Times New Roman" panose="02020603050405020304" pitchFamily="18" charset="0"/>
                <a:cs typeface="Times New Roman" panose="02020603050405020304" pitchFamily="18" charset="0"/>
              </a:rPr>
              <a:t>Are to </a:t>
            </a:r>
            <a:r>
              <a:rPr lang="en-US" altLang="en-US" sz="2800" b="1" dirty="0">
                <a:highlight>
                  <a:srgbClr val="FFFF00"/>
                </a:highlight>
                <a:latin typeface="Times New Roman" panose="02020603050405020304" pitchFamily="18" charset="0"/>
                <a:cs typeface="Times New Roman" panose="02020603050405020304" pitchFamily="18" charset="0"/>
              </a:rPr>
              <a:t>mimic the functionality of kernel threads</a:t>
            </a:r>
            <a:r>
              <a:rPr lang="en-US" altLang="en-US" sz="2800" dirty="0">
                <a:highlight>
                  <a:srgbClr val="FFFF00"/>
                </a:highlight>
                <a:latin typeface="Times New Roman" panose="02020603050405020304" pitchFamily="18" charset="0"/>
                <a:cs typeface="Times New Roman" panose="02020603050405020304" pitchFamily="18" charset="0"/>
              </a:rPr>
              <a:t>,</a:t>
            </a:r>
            <a:r>
              <a:rPr lang="en-US" altLang="en-US" sz="2800" dirty="0">
                <a:latin typeface="Times New Roman" panose="02020603050405020304" pitchFamily="18" charset="0"/>
                <a:cs typeface="Times New Roman" panose="02020603050405020304" pitchFamily="18" charset="0"/>
              </a:rPr>
              <a:t> but with the </a:t>
            </a:r>
            <a:r>
              <a:rPr lang="en-US" altLang="en-US" sz="2800" b="1" dirty="0">
                <a:latin typeface="Times New Roman" panose="02020603050405020304" pitchFamily="18" charset="0"/>
                <a:cs typeface="Times New Roman" panose="02020603050405020304" pitchFamily="18" charset="0"/>
              </a:rPr>
              <a:t>better performance and greater flexibility </a:t>
            </a:r>
            <a:r>
              <a:rPr lang="en-US" altLang="en-US" sz="2800" dirty="0">
                <a:latin typeface="Times New Roman" panose="02020603050405020304" pitchFamily="18" charset="0"/>
                <a:cs typeface="Times New Roman" panose="02020603050405020304" pitchFamily="18" charset="0"/>
              </a:rPr>
              <a:t>usually associated with threads packages implemented in user space</a:t>
            </a:r>
          </a:p>
          <a:p>
            <a:pPr algn="just"/>
            <a:r>
              <a:rPr lang="en-US" altLang="en-US" sz="2800" dirty="0">
                <a:latin typeface="Times New Roman" panose="02020603050405020304" pitchFamily="18" charset="0"/>
                <a:cs typeface="Times New Roman" panose="02020603050405020304" pitchFamily="18" charset="0"/>
              </a:rPr>
              <a:t>The </a:t>
            </a:r>
            <a:r>
              <a:rPr lang="en-US" altLang="en-US" sz="2800" dirty="0">
                <a:highlight>
                  <a:srgbClr val="FFFF00"/>
                </a:highlight>
                <a:latin typeface="Times New Roman" panose="02020603050405020304" pitchFamily="18" charset="0"/>
                <a:cs typeface="Times New Roman" panose="02020603050405020304" pitchFamily="18" charset="0"/>
              </a:rPr>
              <a:t>kernel </a:t>
            </a:r>
            <a:r>
              <a:rPr lang="en-US" altLang="en-US" sz="2800" b="1" dirty="0">
                <a:highlight>
                  <a:srgbClr val="FFFF00"/>
                </a:highlight>
                <a:latin typeface="Times New Roman" panose="02020603050405020304" pitchFamily="18" charset="0"/>
                <a:cs typeface="Times New Roman" panose="02020603050405020304" pitchFamily="18" charset="0"/>
              </a:rPr>
              <a:t>assigns</a:t>
            </a:r>
            <a:r>
              <a:rPr lang="en-US" altLang="en-US" sz="2800" dirty="0">
                <a:highlight>
                  <a:srgbClr val="FFFF00"/>
                </a:highlight>
                <a:latin typeface="Times New Roman" panose="02020603050405020304" pitchFamily="18" charset="0"/>
                <a:cs typeface="Times New Roman" panose="02020603050405020304" pitchFamily="18" charset="0"/>
              </a:rPr>
              <a:t> </a:t>
            </a:r>
            <a:r>
              <a:rPr lang="en-US" altLang="en-US" sz="2800" dirty="0">
                <a:latin typeface="Times New Roman" panose="02020603050405020304" pitchFamily="18" charset="0"/>
                <a:cs typeface="Times New Roman" panose="02020603050405020304" pitchFamily="18" charset="0"/>
              </a:rPr>
              <a:t>a </a:t>
            </a:r>
            <a:r>
              <a:rPr lang="en-US" altLang="en-US" sz="2800" b="1" dirty="0">
                <a:latin typeface="Times New Roman" panose="02020603050405020304" pitchFamily="18" charset="0"/>
                <a:cs typeface="Times New Roman" panose="02020603050405020304" pitchFamily="18" charset="0"/>
              </a:rPr>
              <a:t>certain number of virtual processors to</a:t>
            </a:r>
            <a:r>
              <a:rPr lang="en-US" altLang="en-US" sz="2800" dirty="0">
                <a:latin typeface="Times New Roman" panose="02020603050405020304" pitchFamily="18" charset="0"/>
                <a:cs typeface="Times New Roman" panose="02020603050405020304" pitchFamily="18" charset="0"/>
              </a:rPr>
              <a:t> </a:t>
            </a:r>
            <a:r>
              <a:rPr lang="en-US" altLang="en-US" sz="2800" b="1" dirty="0">
                <a:latin typeface="Times New Roman" panose="02020603050405020304" pitchFamily="18" charset="0"/>
                <a:cs typeface="Times New Roman" panose="02020603050405020304" pitchFamily="18" charset="0"/>
              </a:rPr>
              <a:t>each process </a:t>
            </a:r>
            <a:r>
              <a:rPr lang="en-US" altLang="en-US" sz="2800" dirty="0">
                <a:latin typeface="Times New Roman" panose="02020603050405020304" pitchFamily="18" charset="0"/>
                <a:cs typeface="Times New Roman" panose="02020603050405020304" pitchFamily="18" charset="0"/>
              </a:rPr>
              <a:t>and </a:t>
            </a:r>
            <a:r>
              <a:rPr lang="en-US" altLang="en-US" sz="2800" b="1" dirty="0">
                <a:highlight>
                  <a:srgbClr val="FFFF00"/>
                </a:highlight>
                <a:latin typeface="Times New Roman" panose="02020603050405020304" pitchFamily="18" charset="0"/>
                <a:cs typeface="Times New Roman" panose="02020603050405020304" pitchFamily="18" charset="0"/>
              </a:rPr>
              <a:t>lets</a:t>
            </a:r>
            <a:r>
              <a:rPr lang="en-US" altLang="en-US" sz="2800" dirty="0">
                <a:highlight>
                  <a:srgbClr val="FFFF00"/>
                </a:highlight>
                <a:latin typeface="Times New Roman" panose="02020603050405020304" pitchFamily="18" charset="0"/>
                <a:cs typeface="Times New Roman" panose="02020603050405020304" pitchFamily="18" charset="0"/>
              </a:rPr>
              <a:t> the (user-space) </a:t>
            </a:r>
            <a:r>
              <a:rPr lang="en-US" altLang="en-US" sz="2800" b="1" dirty="0">
                <a:highlight>
                  <a:srgbClr val="FFFF00"/>
                </a:highlight>
                <a:latin typeface="Times New Roman" panose="02020603050405020304" pitchFamily="18" charset="0"/>
                <a:cs typeface="Times New Roman" panose="02020603050405020304" pitchFamily="18" charset="0"/>
              </a:rPr>
              <a:t>run-time system</a:t>
            </a:r>
            <a:r>
              <a:rPr lang="en-US" altLang="en-US" sz="2800" dirty="0">
                <a:highlight>
                  <a:srgbClr val="FFFF00"/>
                </a:highlight>
                <a:latin typeface="Times New Roman" panose="02020603050405020304" pitchFamily="18" charset="0"/>
                <a:cs typeface="Times New Roman" panose="02020603050405020304" pitchFamily="18" charset="0"/>
              </a:rPr>
              <a:t> </a:t>
            </a:r>
            <a:r>
              <a:rPr lang="en-US" altLang="en-US" sz="2800" b="1" dirty="0">
                <a:highlight>
                  <a:srgbClr val="FFFF00"/>
                </a:highlight>
                <a:latin typeface="Times New Roman" panose="02020603050405020304" pitchFamily="18" charset="0"/>
                <a:cs typeface="Times New Roman" panose="02020603050405020304" pitchFamily="18" charset="0"/>
              </a:rPr>
              <a:t>allocate</a:t>
            </a:r>
            <a:r>
              <a:rPr lang="en-US" altLang="en-US" sz="2800" dirty="0">
                <a:highlight>
                  <a:srgbClr val="FFFF00"/>
                </a:highlight>
                <a:latin typeface="Times New Roman" panose="02020603050405020304" pitchFamily="18" charset="0"/>
                <a:cs typeface="Times New Roman" panose="02020603050405020304" pitchFamily="18" charset="0"/>
              </a:rPr>
              <a:t> </a:t>
            </a:r>
            <a:r>
              <a:rPr lang="en-US" altLang="en-US" sz="2800" b="1" dirty="0">
                <a:highlight>
                  <a:srgbClr val="FFFF00"/>
                </a:highlight>
                <a:latin typeface="Times New Roman" panose="02020603050405020304" pitchFamily="18" charset="0"/>
                <a:cs typeface="Times New Roman" panose="02020603050405020304" pitchFamily="18" charset="0"/>
              </a:rPr>
              <a:t>threads</a:t>
            </a:r>
            <a:r>
              <a:rPr lang="en-US" altLang="en-US" sz="2800" dirty="0">
                <a:highlight>
                  <a:srgbClr val="FFFF00"/>
                </a:highlight>
                <a:latin typeface="Times New Roman" panose="02020603050405020304" pitchFamily="18" charset="0"/>
                <a:cs typeface="Times New Roman" panose="02020603050405020304" pitchFamily="18" charset="0"/>
              </a:rPr>
              <a:t> </a:t>
            </a:r>
            <a:r>
              <a:rPr lang="en-US" altLang="en-US" sz="2800" b="1" dirty="0">
                <a:highlight>
                  <a:srgbClr val="FFFF00"/>
                </a:highlight>
                <a:latin typeface="Times New Roman" panose="02020603050405020304" pitchFamily="18" charset="0"/>
                <a:cs typeface="Times New Roman" panose="02020603050405020304" pitchFamily="18" charset="0"/>
              </a:rPr>
              <a:t>to processors</a:t>
            </a:r>
          </a:p>
          <a:p>
            <a:pPr algn="just"/>
            <a:r>
              <a:rPr lang="en-US" altLang="en-US" sz="2800" dirty="0">
                <a:latin typeface="Times New Roman" panose="02020603050405020304" pitchFamily="18" charset="0"/>
                <a:cs typeface="Times New Roman" panose="02020603050405020304" pitchFamily="18" charset="0"/>
              </a:rPr>
              <a:t>Is efficient in </a:t>
            </a:r>
            <a:r>
              <a:rPr lang="en-US" altLang="en-US" sz="2800" b="1" dirty="0">
                <a:latin typeface="Times New Roman" panose="02020603050405020304" pitchFamily="18" charset="0"/>
                <a:cs typeface="Times New Roman" panose="02020603050405020304" pitchFamily="18" charset="0"/>
              </a:rPr>
              <a:t>reducing transition </a:t>
            </a:r>
          </a:p>
          <a:p>
            <a:pPr lvl="1" algn="just"/>
            <a:r>
              <a:rPr lang="en-US" altLang="en-US" sz="2400" dirty="0">
                <a:latin typeface="Times New Roman" panose="02020603050405020304" pitchFamily="18" charset="0"/>
                <a:cs typeface="Times New Roman" panose="02020603050405020304" pitchFamily="18" charset="0"/>
              </a:rPr>
              <a:t>The </a:t>
            </a:r>
            <a:r>
              <a:rPr lang="en-US" altLang="en-US" sz="2400" b="1" dirty="0">
                <a:latin typeface="Times New Roman" panose="02020603050405020304" pitchFamily="18" charset="0"/>
                <a:cs typeface="Times New Roman" panose="02020603050405020304" pitchFamily="18" charset="0"/>
              </a:rPr>
              <a:t>thread blocks </a:t>
            </a:r>
            <a:r>
              <a:rPr lang="en-US" altLang="en-US" sz="2400" dirty="0">
                <a:latin typeface="Times New Roman" panose="02020603050405020304" pitchFamily="18" charset="0"/>
                <a:cs typeface="Times New Roman" panose="02020603050405020304" pitchFamily="18" charset="0"/>
              </a:rPr>
              <a:t>waiting for another thread to do something, thus there is </a:t>
            </a:r>
            <a:r>
              <a:rPr lang="en-US" altLang="en-US" sz="2400" b="1" dirty="0">
                <a:latin typeface="Times New Roman" panose="02020603050405020304" pitchFamily="18" charset="0"/>
                <a:cs typeface="Times New Roman" panose="02020603050405020304" pitchFamily="18" charset="0"/>
              </a:rPr>
              <a:t>no reason to involve the kernel in transition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p:nvPr>
        </p:nvSpPr>
        <p:spPr>
          <a:xfrm>
            <a:off x="914400" y="0"/>
            <a:ext cx="8229600" cy="609600"/>
          </a:xfrm>
        </p:spPr>
        <p:txBody>
          <a:bodyPr/>
          <a:lstStyle/>
          <a:p>
            <a:r>
              <a:rPr lang="en-US" altLang="en-US" sz="4000" b="1">
                <a:latin typeface="Times New Roman" panose="02020603050405020304" pitchFamily="18" charset="0"/>
                <a:cs typeface="Times New Roman" panose="02020603050405020304" pitchFamily="18" charset="0"/>
              </a:rPr>
              <a:t>Review</a:t>
            </a:r>
            <a:endParaRPr lang="en-US" altLang="en-US" sz="3200">
              <a:latin typeface="Times New Roman" panose="02020603050405020304" pitchFamily="18" charset="0"/>
              <a:cs typeface="Times New Roman" panose="02020603050405020304" pitchFamily="18" charset="0"/>
            </a:endParaRPr>
          </a:p>
        </p:txBody>
      </p:sp>
      <p:sp>
        <p:nvSpPr>
          <p:cNvPr id="140291" name="Rectangle 3"/>
          <p:cNvSpPr>
            <a:spLocks noGrp="1"/>
          </p:cNvSpPr>
          <p:nvPr>
            <p:ph type="body" idx="1"/>
          </p:nvPr>
        </p:nvSpPr>
        <p:spPr>
          <a:xfrm>
            <a:off x="0" y="609600"/>
            <a:ext cx="9144000" cy="6172200"/>
          </a:xfrm>
        </p:spPr>
        <p:txBody>
          <a:bodyPr/>
          <a:lstStyle/>
          <a:p>
            <a:pPr algn="just" eaLnBrk="1" hangingPunct="1">
              <a:lnSpc>
                <a:spcPct val="90000"/>
              </a:lnSpc>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Process Model</a:t>
            </a: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Pseudo-parallelism (</a:t>
            </a:r>
            <a:r>
              <a:rPr lang="en-US" altLang="en-US" sz="2400" b="1" i="1" dirty="0">
                <a:latin typeface="Times New Roman" panose="02020603050405020304" pitchFamily="18" charset="0"/>
                <a:cs typeface="Times New Roman" panose="02020603050405020304" pitchFamily="18" charset="0"/>
              </a:rPr>
              <a:t>Multi-programming, quantum or time slice</a:t>
            </a:r>
            <a:r>
              <a:rPr lang="en-US" altLang="en-US" sz="2400" dirty="0">
                <a:latin typeface="Times New Roman" panose="02020603050405020304" pitchFamily="18" charset="0"/>
                <a:cs typeface="Times New Roman" panose="02020603050405020304" pitchFamily="18" charset="0"/>
              </a:rPr>
              <a:t>)</a:t>
            </a: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Context Switch (</a:t>
            </a:r>
            <a:r>
              <a:rPr lang="en-US" altLang="en-US" sz="2400" b="1" i="1" dirty="0">
                <a:latin typeface="Times New Roman" panose="02020603050405020304" pitchFamily="18" charset="0"/>
                <a:cs typeface="Times New Roman" panose="02020603050405020304" pitchFamily="18" charset="0"/>
              </a:rPr>
              <a:t>user mode </a:t>
            </a:r>
            <a:r>
              <a:rPr lang="en-US" altLang="en-US" sz="2400" b="1" i="1" dirty="0">
                <a:latin typeface="Times New Roman" panose="02020603050405020304" pitchFamily="18" charset="0"/>
                <a:cs typeface="Times New Roman" panose="02020603050405020304" pitchFamily="18" charset="0"/>
                <a:sym typeface="Symbol" panose="05050102010706020507" pitchFamily="18" charset="2"/>
              </a:rPr>
              <a:t> kernel mode, switch CPU to other process – load/store PCB</a:t>
            </a:r>
            <a:r>
              <a:rPr lang="en-US" altLang="en-US" sz="2400" dirty="0">
                <a:latin typeface="Times New Roman" panose="02020603050405020304" pitchFamily="18" charset="0"/>
                <a:cs typeface="Times New Roman" panose="02020603050405020304" pitchFamily="18" charset="0"/>
              </a:rPr>
              <a:t>)</a:t>
            </a: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Scheduling algorithm</a:t>
            </a:r>
          </a:p>
          <a:p>
            <a:pPr algn="just" eaLnBrk="1" hangingPunct="1">
              <a:lnSpc>
                <a:spcPct val="90000"/>
              </a:lnSpc>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PCB</a:t>
            </a: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Id, registers, scheduling information, memory management information, accounting information, I/O status information, …</a:t>
            </a: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State (</a:t>
            </a:r>
            <a:r>
              <a:rPr lang="en-US" altLang="en-US" sz="2400" b="1" i="1" dirty="0">
                <a:latin typeface="Times New Roman" panose="02020603050405020304" pitchFamily="18" charset="0"/>
                <a:cs typeface="Times New Roman" panose="02020603050405020304" pitchFamily="18" charset="0"/>
              </a:rPr>
              <a:t>New, Running, Ready, Blocked, Terminal</a:t>
            </a:r>
            <a:r>
              <a:rPr lang="en-US" altLang="en-US" sz="2400" dirty="0">
                <a:latin typeface="Times New Roman" panose="02020603050405020304" pitchFamily="18" charset="0"/>
                <a:cs typeface="Times New Roman" panose="02020603050405020304" pitchFamily="18" charset="0"/>
              </a:rPr>
              <a:t>)</a:t>
            </a:r>
          </a:p>
          <a:p>
            <a:pPr algn="just" eaLnBrk="1" hangingPunct="1">
              <a:lnSpc>
                <a:spcPct val="90000"/>
              </a:lnSpc>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CPU Utilization</a:t>
            </a: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Shows the </a:t>
            </a:r>
            <a:r>
              <a:rPr lang="en-US" altLang="en-US" sz="2400" b="1" dirty="0">
                <a:latin typeface="Times New Roman" panose="02020603050405020304" pitchFamily="18" charset="0"/>
                <a:cs typeface="Times New Roman" panose="02020603050405020304" pitchFamily="18" charset="0"/>
              </a:rPr>
              <a:t>CPU utilization</a:t>
            </a:r>
            <a:endParaRPr lang="en-US" altLang="en-US" sz="2400" dirty="0">
              <a:latin typeface="Times New Roman" panose="02020603050405020304" pitchFamily="18" charset="0"/>
              <a:cs typeface="Times New Roman" panose="02020603050405020304" pitchFamily="18" charset="0"/>
            </a:endParaRP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1 – </a:t>
            </a:r>
            <a:r>
              <a:rPr lang="en-US" altLang="en-US" sz="2400" dirty="0" err="1">
                <a:latin typeface="Times New Roman" panose="02020603050405020304" pitchFamily="18" charset="0"/>
                <a:cs typeface="Times New Roman" panose="02020603050405020304" pitchFamily="18" charset="0"/>
              </a:rPr>
              <a:t>p</a:t>
            </a:r>
            <a:r>
              <a:rPr lang="en-US" altLang="en-US" sz="2400" baseline="30000" dirty="0" err="1">
                <a:latin typeface="Times New Roman" panose="02020603050405020304" pitchFamily="18" charset="0"/>
                <a:cs typeface="Times New Roman" panose="02020603050405020304" pitchFamily="18" charset="0"/>
              </a:rPr>
              <a:t>n</a:t>
            </a:r>
            <a:endParaRPr lang="en-US" altLang="en-US" sz="2400" baseline="30000" dirty="0">
              <a:latin typeface="Times New Roman" panose="02020603050405020304" pitchFamily="18" charset="0"/>
              <a:cs typeface="Times New Roman" panose="02020603050405020304" pitchFamily="18" charset="0"/>
            </a:endParaRPr>
          </a:p>
          <a:p>
            <a:pPr lvl="1" algn="just" eaLnBrk="1" hangingPunct="1">
              <a:lnSpc>
                <a:spcPct val="90000"/>
              </a:lnSpc>
              <a:buFont typeface="Arial" panose="020B0604020202020204" pitchFamily="34" charset="0"/>
              <a:buNone/>
            </a:pPr>
            <a:endParaRPr lang="en-US" alt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animEffect transition="in" filter="checkerboard(across)">
                                      <p:cBhvr>
                                        <p:cTn id="7" dur="500"/>
                                        <p:tgtEl>
                                          <p:spTgt spid="140291">
                                            <p:txEl>
                                              <p:pRg st="0" end="0"/>
                                            </p:txEl>
                                          </p:spTgt>
                                        </p:tgtEl>
                                      </p:cBhvr>
                                    </p:animEffect>
                                  </p:childTnLst>
                                </p:cTn>
                              </p:par>
                            </p:childTnLst>
                          </p:cTn>
                        </p:par>
                        <p:par>
                          <p:cTn id="8" fill="hold" nodeType="afterGroup">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140291">
                                            <p:txEl>
                                              <p:pRg st="1" end="1"/>
                                            </p:txEl>
                                          </p:spTgt>
                                        </p:tgtEl>
                                        <p:attrNameLst>
                                          <p:attrName>style.visibility</p:attrName>
                                        </p:attrNameLst>
                                      </p:cBhvr>
                                      <p:to>
                                        <p:strVal val="visible"/>
                                      </p:to>
                                    </p:set>
                                    <p:animEffect transition="in" filter="checkerboard(across)">
                                      <p:cBhvr>
                                        <p:cTn id="11" dur="500"/>
                                        <p:tgtEl>
                                          <p:spTgt spid="140291">
                                            <p:txEl>
                                              <p:pRg st="1" end="1"/>
                                            </p:txEl>
                                          </p:spTgt>
                                        </p:tgtEl>
                                      </p:cBhvr>
                                    </p:animEffect>
                                  </p:childTnLst>
                                </p:cTn>
                              </p:par>
                            </p:childTnLst>
                          </p:cTn>
                        </p:par>
                        <p:par>
                          <p:cTn id="12" fill="hold" nodeType="afterGroup">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140291">
                                            <p:txEl>
                                              <p:pRg st="2" end="2"/>
                                            </p:txEl>
                                          </p:spTgt>
                                        </p:tgtEl>
                                        <p:attrNameLst>
                                          <p:attrName>style.visibility</p:attrName>
                                        </p:attrNameLst>
                                      </p:cBhvr>
                                      <p:to>
                                        <p:strVal val="visible"/>
                                      </p:to>
                                    </p:set>
                                    <p:animEffect transition="in" filter="checkerboard(across)">
                                      <p:cBhvr>
                                        <p:cTn id="15" dur="500"/>
                                        <p:tgtEl>
                                          <p:spTgt spid="140291">
                                            <p:txEl>
                                              <p:pRg st="2" end="2"/>
                                            </p:txEl>
                                          </p:spTgt>
                                        </p:tgtEl>
                                      </p:cBhvr>
                                    </p:animEffect>
                                  </p:childTnLst>
                                </p:cTn>
                              </p:par>
                            </p:childTnLst>
                          </p:cTn>
                        </p:par>
                        <p:par>
                          <p:cTn id="16" fill="hold" nodeType="afterGroup">
                            <p:stCondLst>
                              <p:cond delay="1500"/>
                            </p:stCondLst>
                            <p:childTnLst>
                              <p:par>
                                <p:cTn id="17" presetID="5" presetClass="entr" presetSubtype="10" fill="hold" grpId="0" nodeType="afterEffect">
                                  <p:stCondLst>
                                    <p:cond delay="0"/>
                                  </p:stCondLst>
                                  <p:childTnLst>
                                    <p:set>
                                      <p:cBhvr>
                                        <p:cTn id="18" dur="1" fill="hold">
                                          <p:stCondLst>
                                            <p:cond delay="0"/>
                                          </p:stCondLst>
                                        </p:cTn>
                                        <p:tgtEl>
                                          <p:spTgt spid="140291">
                                            <p:txEl>
                                              <p:pRg st="3" end="3"/>
                                            </p:txEl>
                                          </p:spTgt>
                                        </p:tgtEl>
                                        <p:attrNameLst>
                                          <p:attrName>style.visibility</p:attrName>
                                        </p:attrNameLst>
                                      </p:cBhvr>
                                      <p:to>
                                        <p:strVal val="visible"/>
                                      </p:to>
                                    </p:set>
                                    <p:animEffect transition="in" filter="checkerboard(across)">
                                      <p:cBhvr>
                                        <p:cTn id="19" dur="500"/>
                                        <p:tgtEl>
                                          <p:spTgt spid="140291">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140291">
                                            <p:txEl>
                                              <p:pRg st="4" end="4"/>
                                            </p:txEl>
                                          </p:spTgt>
                                        </p:tgtEl>
                                        <p:attrNameLst>
                                          <p:attrName>style.visibility</p:attrName>
                                        </p:attrNameLst>
                                      </p:cBhvr>
                                      <p:to>
                                        <p:strVal val="visible"/>
                                      </p:to>
                                    </p:set>
                                    <p:animEffect transition="in" filter="checkerboard(across)">
                                      <p:cBhvr>
                                        <p:cTn id="24" dur="500"/>
                                        <p:tgtEl>
                                          <p:spTgt spid="140291">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140291">
                                            <p:txEl>
                                              <p:pRg st="5" end="5"/>
                                            </p:txEl>
                                          </p:spTgt>
                                        </p:tgtEl>
                                        <p:attrNameLst>
                                          <p:attrName>style.visibility</p:attrName>
                                        </p:attrNameLst>
                                      </p:cBhvr>
                                      <p:to>
                                        <p:strVal val="visible"/>
                                      </p:to>
                                    </p:set>
                                    <p:animEffect transition="in" filter="checkerboard(across)">
                                      <p:cBhvr>
                                        <p:cTn id="29" dur="500"/>
                                        <p:tgtEl>
                                          <p:spTgt spid="140291">
                                            <p:txEl>
                                              <p:pRg st="5" end="5"/>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140291">
                                            <p:txEl>
                                              <p:pRg st="6" end="6"/>
                                            </p:txEl>
                                          </p:spTgt>
                                        </p:tgtEl>
                                        <p:attrNameLst>
                                          <p:attrName>style.visibility</p:attrName>
                                        </p:attrNameLst>
                                      </p:cBhvr>
                                      <p:to>
                                        <p:strVal val="visible"/>
                                      </p:to>
                                    </p:set>
                                    <p:animEffect transition="in" filter="checkerboard(across)">
                                      <p:cBhvr>
                                        <p:cTn id="34" dur="500"/>
                                        <p:tgtEl>
                                          <p:spTgt spid="140291">
                                            <p:txEl>
                                              <p:pRg st="6" end="6"/>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140291">
                                            <p:txEl>
                                              <p:pRg st="7" end="7"/>
                                            </p:txEl>
                                          </p:spTgt>
                                        </p:tgtEl>
                                        <p:attrNameLst>
                                          <p:attrName>style.visibility</p:attrName>
                                        </p:attrNameLst>
                                      </p:cBhvr>
                                      <p:to>
                                        <p:strVal val="visible"/>
                                      </p:to>
                                    </p:set>
                                    <p:animEffect transition="in" filter="checkerboard(across)">
                                      <p:cBhvr>
                                        <p:cTn id="39" dur="500"/>
                                        <p:tgtEl>
                                          <p:spTgt spid="140291">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5" presetClass="entr" presetSubtype="10" fill="hold" grpId="0" nodeType="clickEffect">
                                  <p:stCondLst>
                                    <p:cond delay="0"/>
                                  </p:stCondLst>
                                  <p:childTnLst>
                                    <p:set>
                                      <p:cBhvr>
                                        <p:cTn id="43" dur="1" fill="hold">
                                          <p:stCondLst>
                                            <p:cond delay="0"/>
                                          </p:stCondLst>
                                        </p:cTn>
                                        <p:tgtEl>
                                          <p:spTgt spid="140291">
                                            <p:txEl>
                                              <p:pRg st="8" end="8"/>
                                            </p:txEl>
                                          </p:spTgt>
                                        </p:tgtEl>
                                        <p:attrNameLst>
                                          <p:attrName>style.visibility</p:attrName>
                                        </p:attrNameLst>
                                      </p:cBhvr>
                                      <p:to>
                                        <p:strVal val="visible"/>
                                      </p:to>
                                    </p:set>
                                    <p:animEffect transition="in" filter="checkerboard(across)">
                                      <p:cBhvr>
                                        <p:cTn id="44" dur="500"/>
                                        <p:tgtEl>
                                          <p:spTgt spid="140291">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 presetClass="entr" presetSubtype="10" fill="hold" grpId="0" nodeType="clickEffect">
                                  <p:stCondLst>
                                    <p:cond delay="0"/>
                                  </p:stCondLst>
                                  <p:childTnLst>
                                    <p:set>
                                      <p:cBhvr>
                                        <p:cTn id="48" dur="1" fill="hold">
                                          <p:stCondLst>
                                            <p:cond delay="0"/>
                                          </p:stCondLst>
                                        </p:cTn>
                                        <p:tgtEl>
                                          <p:spTgt spid="140291">
                                            <p:txEl>
                                              <p:pRg st="9" end="9"/>
                                            </p:txEl>
                                          </p:spTgt>
                                        </p:tgtEl>
                                        <p:attrNameLst>
                                          <p:attrName>style.visibility</p:attrName>
                                        </p:attrNameLst>
                                      </p:cBhvr>
                                      <p:to>
                                        <p:strVal val="visible"/>
                                      </p:to>
                                    </p:set>
                                    <p:animEffect transition="in" filter="checkerboard(across)">
                                      <p:cBhvr>
                                        <p:cTn id="49" dur="500"/>
                                        <p:tgtEl>
                                          <p:spTgt spid="14029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bldLvl="2"/>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idx="4294967295"/>
          </p:nvPr>
        </p:nvSpPr>
        <p:spPr>
          <a:xfrm>
            <a:off x="381000" y="0"/>
            <a:ext cx="8229600" cy="1143000"/>
          </a:xfrm>
        </p:spPr>
        <p:txBody>
          <a:bodyPr/>
          <a:lstStyle/>
          <a:p>
            <a:r>
              <a:rPr lang="en-US" altLang="en-US" sz="4000" b="1">
                <a:latin typeface="Times New Roman" panose="02020603050405020304" pitchFamily="18" charset="0"/>
                <a:cs typeface="Times New Roman" panose="02020603050405020304" pitchFamily="18" charset="0"/>
              </a:rPr>
              <a:t>Threads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Scheduler Activations – Example </a:t>
            </a:r>
          </a:p>
        </p:txBody>
      </p:sp>
      <p:sp>
        <p:nvSpPr>
          <p:cNvPr id="19459" name="Rectangle 3"/>
          <p:cNvSpPr>
            <a:spLocks noGrp="1"/>
          </p:cNvSpPr>
          <p:nvPr>
            <p:ph type="body" sz="half" idx="4294967295"/>
          </p:nvPr>
        </p:nvSpPr>
        <p:spPr>
          <a:xfrm>
            <a:off x="228600" y="4876800"/>
            <a:ext cx="8915400" cy="1981200"/>
          </a:xfrm>
        </p:spPr>
        <p:txBody>
          <a:bodyPr/>
          <a:lstStyle/>
          <a:p>
            <a:pPr algn="just"/>
            <a:r>
              <a:rPr lang="en-US" altLang="en-US" sz="2800" dirty="0">
                <a:latin typeface="Times New Roman" panose="02020603050405020304" pitchFamily="18" charset="0"/>
                <a:cs typeface="Times New Roman" panose="02020603050405020304" pitchFamily="18" charset="0"/>
              </a:rPr>
              <a:t>At time T1, the </a:t>
            </a:r>
            <a:r>
              <a:rPr lang="en-US" altLang="en-US" sz="2800" dirty="0">
                <a:highlight>
                  <a:srgbClr val="FFFF00"/>
                </a:highlight>
                <a:latin typeface="Times New Roman" panose="02020603050405020304" pitchFamily="18" charset="0"/>
                <a:cs typeface="Times New Roman" panose="02020603050405020304" pitchFamily="18" charset="0"/>
              </a:rPr>
              <a:t>kernel allocates the application two processors. </a:t>
            </a:r>
            <a:r>
              <a:rPr lang="en-US" altLang="en-US" sz="2800" dirty="0">
                <a:latin typeface="Times New Roman" panose="02020603050405020304" pitchFamily="18" charset="0"/>
                <a:cs typeface="Times New Roman" panose="02020603050405020304" pitchFamily="18" charset="0"/>
              </a:rPr>
              <a:t>On each processor, the kernel upcalls to user-level code that removes a thread from the ready to running status.</a:t>
            </a:r>
          </a:p>
        </p:txBody>
      </p:sp>
      <p:pic>
        <p:nvPicPr>
          <p:cNvPr id="1946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143000"/>
            <a:ext cx="5348288" cy="368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4"/>
          <p:cNvSpPr txBox="1">
            <a:spLocks noChangeArrowheads="1"/>
          </p:cNvSpPr>
          <p:nvPr/>
        </p:nvSpPr>
        <p:spPr bwMode="auto">
          <a:xfrm>
            <a:off x="5867400" y="2514600"/>
            <a:ext cx="2965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T.E Anderson, Fig. 1 – Example I/O.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idx="4294967295"/>
          </p:nvPr>
        </p:nvSpPr>
        <p:spPr>
          <a:xfrm>
            <a:off x="381000" y="0"/>
            <a:ext cx="8229600" cy="1143000"/>
          </a:xfrm>
        </p:spPr>
        <p:txBody>
          <a:bodyPr/>
          <a:lstStyle/>
          <a:p>
            <a:r>
              <a:rPr lang="en-US" altLang="en-US" sz="4000" b="1" dirty="0">
                <a:latin typeface="Times New Roman" panose="02020603050405020304" pitchFamily="18" charset="0"/>
                <a:cs typeface="Times New Roman" panose="02020603050405020304" pitchFamily="18" charset="0"/>
              </a:rPr>
              <a:t>Threads</a:t>
            </a:r>
            <a:br>
              <a:rPr lang="en-US" altLang="en-US" sz="4000" b="1" dirty="0">
                <a:latin typeface="Times New Roman" panose="02020603050405020304" pitchFamily="18" charset="0"/>
                <a:cs typeface="Times New Roman" panose="02020603050405020304" pitchFamily="18" charset="0"/>
              </a:rPr>
            </a:br>
            <a:r>
              <a:rPr lang="en-US" altLang="en-US" sz="3200" dirty="0">
                <a:latin typeface="Times New Roman" panose="02020603050405020304" pitchFamily="18" charset="0"/>
                <a:cs typeface="Times New Roman" panose="02020603050405020304" pitchFamily="18" charset="0"/>
              </a:rPr>
              <a:t>Scheduler Activations – Example </a:t>
            </a:r>
          </a:p>
        </p:txBody>
      </p:sp>
      <p:sp>
        <p:nvSpPr>
          <p:cNvPr id="20483" name="Rectangle 3"/>
          <p:cNvSpPr>
            <a:spLocks noGrp="1"/>
          </p:cNvSpPr>
          <p:nvPr>
            <p:ph type="body" sz="half" idx="4294967295"/>
          </p:nvPr>
        </p:nvSpPr>
        <p:spPr>
          <a:xfrm>
            <a:off x="228600" y="4876800"/>
            <a:ext cx="8915400" cy="1981200"/>
          </a:xfrm>
        </p:spPr>
        <p:txBody>
          <a:bodyPr/>
          <a:lstStyle/>
          <a:p>
            <a:pPr algn="just">
              <a:lnSpc>
                <a:spcPct val="80000"/>
              </a:lnSpc>
            </a:pPr>
            <a:r>
              <a:rPr lang="en-US" altLang="en-US" sz="2400" dirty="0">
                <a:latin typeface="Times New Roman" panose="02020603050405020304" pitchFamily="18" charset="0"/>
                <a:cs typeface="Times New Roman" panose="02020603050405020304" pitchFamily="18" charset="0"/>
              </a:rPr>
              <a:t>At time T2, one of the user-level threads (</a:t>
            </a:r>
            <a:r>
              <a:rPr lang="en-US" altLang="en-US" sz="2400" dirty="0">
                <a:highlight>
                  <a:srgbClr val="FFFF00"/>
                </a:highlight>
                <a:latin typeface="Times New Roman" panose="02020603050405020304" pitchFamily="18" charset="0"/>
                <a:cs typeface="Times New Roman" panose="02020603050405020304" pitchFamily="18" charset="0"/>
              </a:rPr>
              <a:t>thread 1)</a:t>
            </a:r>
            <a:r>
              <a:rPr lang="en-US" altLang="en-US" sz="2400" dirty="0">
                <a:latin typeface="Times New Roman" panose="02020603050405020304" pitchFamily="18" charset="0"/>
                <a:cs typeface="Times New Roman" panose="02020603050405020304" pitchFamily="18" charset="0"/>
              </a:rPr>
              <a:t> is </a:t>
            </a:r>
            <a:r>
              <a:rPr lang="en-US" altLang="en-US" sz="2400" dirty="0">
                <a:solidFill>
                  <a:srgbClr val="FF0000"/>
                </a:solidFill>
                <a:latin typeface="Times New Roman" panose="02020603050405020304" pitchFamily="18" charset="0"/>
                <a:cs typeface="Times New Roman" panose="02020603050405020304" pitchFamily="18" charset="0"/>
              </a:rPr>
              <a:t>blocked</a:t>
            </a:r>
            <a:r>
              <a:rPr lang="en-US" altLang="en-US" sz="2400" dirty="0">
                <a:latin typeface="Times New Roman" panose="02020603050405020304" pitchFamily="18" charset="0"/>
                <a:cs typeface="Times New Roman" panose="02020603050405020304" pitchFamily="18" charset="0"/>
              </a:rPr>
              <a:t> in the kernel. To notify the user level of this event, </a:t>
            </a:r>
            <a:r>
              <a:rPr lang="en-US" altLang="en-US" sz="2400" dirty="0">
                <a:highlight>
                  <a:srgbClr val="66FFFF"/>
                </a:highlight>
                <a:latin typeface="Times New Roman" panose="02020603050405020304" pitchFamily="18" charset="0"/>
                <a:cs typeface="Times New Roman" panose="02020603050405020304" pitchFamily="18" charset="0"/>
              </a:rPr>
              <a:t>the kernel takes the processor that had been running thread 1 and performs an upcall in the context of a fresh scheduler activation</a:t>
            </a:r>
            <a:r>
              <a:rPr lang="en-US" altLang="en-US" sz="2400" dirty="0">
                <a:latin typeface="Times New Roman" panose="02020603050405020304" pitchFamily="18" charset="0"/>
                <a:cs typeface="Times New Roman" panose="02020603050405020304" pitchFamily="18" charset="0"/>
              </a:rPr>
              <a:t>. The user-level thread scheduler can then use the processor to take another thread off the ready list and start running it.</a:t>
            </a:r>
          </a:p>
        </p:txBody>
      </p:sp>
      <p:pic>
        <p:nvPicPr>
          <p:cNvPr id="2048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303866"/>
            <a:ext cx="4495800" cy="3445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4"/>
          <p:cNvSpPr txBox="1">
            <a:spLocks noChangeArrowheads="1"/>
          </p:cNvSpPr>
          <p:nvPr/>
        </p:nvSpPr>
        <p:spPr bwMode="auto">
          <a:xfrm>
            <a:off x="5410200" y="2514600"/>
            <a:ext cx="2965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T.E Anderson, Fig. 1 – Example I/O.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idx="4294967295"/>
          </p:nvPr>
        </p:nvSpPr>
        <p:spPr>
          <a:xfrm>
            <a:off x="381000" y="0"/>
            <a:ext cx="8229600" cy="1143000"/>
          </a:xfrm>
        </p:spPr>
        <p:txBody>
          <a:bodyPr/>
          <a:lstStyle/>
          <a:p>
            <a:r>
              <a:rPr lang="en-US" altLang="en-US" sz="4000" b="1">
                <a:latin typeface="Times New Roman" panose="02020603050405020304" pitchFamily="18" charset="0"/>
                <a:cs typeface="Times New Roman" panose="02020603050405020304" pitchFamily="18" charset="0"/>
              </a:rPr>
              <a:t>Threads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Scheduler Activations – Example </a:t>
            </a:r>
          </a:p>
        </p:txBody>
      </p:sp>
      <p:sp>
        <p:nvSpPr>
          <p:cNvPr id="21507" name="Rectangle 3"/>
          <p:cNvSpPr>
            <a:spLocks noGrp="1"/>
          </p:cNvSpPr>
          <p:nvPr>
            <p:ph type="body" sz="half" idx="4294967295"/>
          </p:nvPr>
        </p:nvSpPr>
        <p:spPr>
          <a:xfrm>
            <a:off x="0" y="4495800"/>
            <a:ext cx="9144000" cy="1981200"/>
          </a:xfrm>
        </p:spPr>
        <p:txBody>
          <a:bodyPr/>
          <a:lstStyle/>
          <a:p>
            <a:pPr algn="just">
              <a:lnSpc>
                <a:spcPct val="80000"/>
              </a:lnSpc>
            </a:pPr>
            <a:r>
              <a:rPr lang="en-US" altLang="en-US" sz="2000" dirty="0">
                <a:latin typeface="Times New Roman" panose="02020603050405020304" pitchFamily="18" charset="0"/>
                <a:cs typeface="Times New Roman" panose="02020603050405020304" pitchFamily="18" charset="0"/>
              </a:rPr>
              <a:t>At time T3, </a:t>
            </a:r>
            <a:r>
              <a:rPr lang="en-US" altLang="en-US" sz="2000" dirty="0">
                <a:solidFill>
                  <a:srgbClr val="FF0000"/>
                </a:solidFill>
                <a:latin typeface="Times New Roman" panose="02020603050405020304" pitchFamily="18" charset="0"/>
                <a:cs typeface="Times New Roman" panose="02020603050405020304" pitchFamily="18" charset="0"/>
              </a:rPr>
              <a:t>the I/O completes</a:t>
            </a:r>
            <a:r>
              <a:rPr lang="en-US" altLang="en-US" sz="2000" dirty="0">
                <a:latin typeface="Times New Roman" panose="02020603050405020304" pitchFamily="18" charset="0"/>
                <a:cs typeface="Times New Roman" panose="02020603050405020304" pitchFamily="18" charset="0"/>
              </a:rPr>
              <a:t>. Again, </a:t>
            </a:r>
            <a:r>
              <a:rPr lang="en-US" altLang="en-US" sz="2000" dirty="0">
                <a:highlight>
                  <a:srgbClr val="FFFF00"/>
                </a:highlight>
                <a:latin typeface="Times New Roman" panose="02020603050405020304" pitchFamily="18" charset="0"/>
                <a:cs typeface="Times New Roman" panose="02020603050405020304" pitchFamily="18" charset="0"/>
              </a:rPr>
              <a:t>the kernel must notify the user-level thread </a:t>
            </a:r>
            <a:r>
              <a:rPr lang="en-US" altLang="en-US" sz="2000" dirty="0">
                <a:latin typeface="Times New Roman" panose="02020603050405020304" pitchFamily="18" charset="0"/>
                <a:cs typeface="Times New Roman" panose="02020603050405020304" pitchFamily="18" charset="0"/>
              </a:rPr>
              <a:t>system of the event, but this notification requires a processor. The kernel </a:t>
            </a:r>
            <a:r>
              <a:rPr lang="en-US" altLang="en-US" sz="2000" dirty="0">
                <a:highlight>
                  <a:srgbClr val="FFFF00"/>
                </a:highlight>
                <a:latin typeface="Times New Roman" panose="02020603050405020304" pitchFamily="18" charset="0"/>
                <a:cs typeface="Times New Roman" panose="02020603050405020304" pitchFamily="18" charset="0"/>
              </a:rPr>
              <a:t>preempts one of the processors running in the address space </a:t>
            </a:r>
            <a:r>
              <a:rPr lang="en-US" altLang="en-US" sz="2000" dirty="0">
                <a:latin typeface="Times New Roman" panose="02020603050405020304" pitchFamily="18" charset="0"/>
                <a:cs typeface="Times New Roman" panose="02020603050405020304" pitchFamily="18" charset="0"/>
              </a:rPr>
              <a:t>and uses it to do the </a:t>
            </a:r>
            <a:r>
              <a:rPr lang="en-US" altLang="en-US" sz="2000" b="1" dirty="0">
                <a:solidFill>
                  <a:srgbClr val="FF0000"/>
                </a:solidFill>
                <a:latin typeface="Times New Roman" panose="02020603050405020304" pitchFamily="18" charset="0"/>
                <a:cs typeface="Times New Roman" panose="02020603050405020304" pitchFamily="18" charset="0"/>
              </a:rPr>
              <a:t>upcall.</a:t>
            </a:r>
            <a:r>
              <a:rPr lang="en-US" altLang="en-US" sz="2000" dirty="0">
                <a:latin typeface="Times New Roman" panose="02020603050405020304" pitchFamily="18" charset="0"/>
                <a:cs typeface="Times New Roman" panose="02020603050405020304" pitchFamily="18" charset="0"/>
              </a:rPr>
              <a:t> (If there are no processors assigned to the address space when the I/O completes, </a:t>
            </a:r>
            <a:r>
              <a:rPr lang="en-US" altLang="en-US" sz="2000" dirty="0">
                <a:highlight>
                  <a:srgbClr val="FFFF00"/>
                </a:highlight>
                <a:latin typeface="Times New Roman" panose="02020603050405020304" pitchFamily="18" charset="0"/>
                <a:cs typeface="Times New Roman" panose="02020603050405020304" pitchFamily="18" charset="0"/>
              </a:rPr>
              <a:t>the upcall must wait until the kernel allocates one</a:t>
            </a:r>
            <a:r>
              <a:rPr lang="en-US" altLang="en-US" sz="2000" dirty="0">
                <a:latin typeface="Times New Roman" panose="02020603050405020304" pitchFamily="18" charset="0"/>
                <a:cs typeface="Times New Roman" panose="02020603050405020304" pitchFamily="18" charset="0"/>
              </a:rPr>
              <a:t>). This upcall notifies the user level of two things: the I/0 completion and the preemption. The upcall invokes code in the user-level thread system that (1) puts the thread that had been blocked on the ready list and (2) puts the thread that was preempted on the ready list. At this point, scheduler activations A and B can be discarded.</a:t>
            </a:r>
          </a:p>
        </p:txBody>
      </p:sp>
      <p:pic>
        <p:nvPicPr>
          <p:cNvPr id="2150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143000"/>
            <a:ext cx="4122738"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4"/>
          <p:cNvSpPr txBox="1">
            <a:spLocks noChangeArrowheads="1"/>
          </p:cNvSpPr>
          <p:nvPr/>
        </p:nvSpPr>
        <p:spPr bwMode="auto">
          <a:xfrm>
            <a:off x="5410200" y="2438400"/>
            <a:ext cx="2965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T.E Anderson, Fig. 1 – Example I/O.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idx="4294967295"/>
          </p:nvPr>
        </p:nvSpPr>
        <p:spPr>
          <a:xfrm>
            <a:off x="381000" y="0"/>
            <a:ext cx="8229600" cy="1143000"/>
          </a:xfrm>
        </p:spPr>
        <p:txBody>
          <a:bodyPr/>
          <a:lstStyle/>
          <a:p>
            <a:r>
              <a:rPr lang="en-US" altLang="en-US" sz="4000" b="1">
                <a:latin typeface="Times New Roman" panose="02020603050405020304" pitchFamily="18" charset="0"/>
                <a:cs typeface="Times New Roman" panose="02020603050405020304" pitchFamily="18" charset="0"/>
              </a:rPr>
              <a:t>Threads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Scheduler Activations – Example </a:t>
            </a:r>
          </a:p>
        </p:txBody>
      </p:sp>
      <p:sp>
        <p:nvSpPr>
          <p:cNvPr id="22531" name="Rectangle 3"/>
          <p:cNvSpPr>
            <a:spLocks noGrp="1"/>
          </p:cNvSpPr>
          <p:nvPr>
            <p:ph type="body" sz="half" idx="4294967295"/>
          </p:nvPr>
        </p:nvSpPr>
        <p:spPr>
          <a:xfrm>
            <a:off x="0" y="5486400"/>
            <a:ext cx="9144000" cy="990600"/>
          </a:xfrm>
        </p:spPr>
        <p:txBody>
          <a:bodyPr/>
          <a:lstStyle/>
          <a:p>
            <a:r>
              <a:rPr lang="en-US" altLang="en-US" sz="2800" dirty="0">
                <a:latin typeface="Times New Roman" panose="02020603050405020304" pitchFamily="18" charset="0"/>
                <a:cs typeface="Times New Roman" panose="02020603050405020304" pitchFamily="18" charset="0"/>
              </a:rPr>
              <a:t>Finally, at time T4, the </a:t>
            </a:r>
            <a:r>
              <a:rPr lang="en-US" altLang="en-US" sz="2800" dirty="0">
                <a:highlight>
                  <a:srgbClr val="FFFF00"/>
                </a:highlight>
                <a:latin typeface="Times New Roman" panose="02020603050405020304" pitchFamily="18" charset="0"/>
                <a:cs typeface="Times New Roman" panose="02020603050405020304" pitchFamily="18" charset="0"/>
              </a:rPr>
              <a:t>upcall</a:t>
            </a:r>
            <a:r>
              <a:rPr lang="en-US" altLang="en-US" sz="2800" dirty="0">
                <a:latin typeface="Times New Roman" panose="02020603050405020304" pitchFamily="18" charset="0"/>
                <a:cs typeface="Times New Roman" panose="02020603050405020304" pitchFamily="18" charset="0"/>
              </a:rPr>
              <a:t> takes a thread off the ready list and starts running it.</a:t>
            </a:r>
          </a:p>
        </p:txBody>
      </p:sp>
      <p:pic>
        <p:nvPicPr>
          <p:cNvPr id="2253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066800"/>
            <a:ext cx="4859338"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4"/>
          <p:cNvSpPr txBox="1">
            <a:spLocks noChangeArrowheads="1"/>
          </p:cNvSpPr>
          <p:nvPr/>
        </p:nvSpPr>
        <p:spPr bwMode="auto">
          <a:xfrm>
            <a:off x="5486400" y="2819400"/>
            <a:ext cx="2965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T.E Anderson, Fig. 1 – Example I/O.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4" descr="02-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4267200"/>
            <a:ext cx="20574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Rectangle 2"/>
          <p:cNvSpPr>
            <a:spLocks noGrp="1"/>
          </p:cNvSpPr>
          <p:nvPr>
            <p:ph type="title"/>
          </p:nvPr>
        </p:nvSpPr>
        <p:spPr>
          <a:xfrm>
            <a:off x="381000" y="0"/>
            <a:ext cx="8229600" cy="1143000"/>
          </a:xfrm>
        </p:spPr>
        <p:txBody>
          <a:bodyPr/>
          <a:lstStyle/>
          <a:p>
            <a:r>
              <a:rPr lang="en-US" altLang="en-US" sz="4000" b="1">
                <a:latin typeface="Times New Roman" panose="02020603050405020304" pitchFamily="18" charset="0"/>
                <a:cs typeface="Times New Roman" panose="02020603050405020304" pitchFamily="18" charset="0"/>
              </a:rPr>
              <a:t>Threads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Pop-Up Threads</a:t>
            </a:r>
          </a:p>
        </p:txBody>
      </p:sp>
      <p:sp>
        <p:nvSpPr>
          <p:cNvPr id="23556" name="Rectangle 3"/>
          <p:cNvSpPr>
            <a:spLocks noGrp="1"/>
          </p:cNvSpPr>
          <p:nvPr>
            <p:ph type="body" sz="half" idx="1"/>
          </p:nvPr>
        </p:nvSpPr>
        <p:spPr>
          <a:xfrm>
            <a:off x="0" y="762000"/>
            <a:ext cx="9144000" cy="5791200"/>
          </a:xfrm>
        </p:spPr>
        <p:txBody>
          <a:bodyPr/>
          <a:lstStyle/>
          <a:p>
            <a:pPr algn="just"/>
            <a:r>
              <a:rPr lang="en-US" altLang="en-US" sz="2400" dirty="0">
                <a:latin typeface="Times New Roman" panose="02020603050405020304" pitchFamily="18" charset="0"/>
                <a:cs typeface="Times New Roman" panose="02020603050405020304" pitchFamily="18" charset="0"/>
              </a:rPr>
              <a:t>Problem</a:t>
            </a:r>
          </a:p>
          <a:p>
            <a:pPr lvl="1" algn="just"/>
            <a:r>
              <a:rPr lang="en-US" altLang="en-US" sz="2000" dirty="0">
                <a:latin typeface="Times New Roman" panose="02020603050405020304" pitchFamily="18" charset="0"/>
                <a:cs typeface="Times New Roman" panose="02020603050405020304" pitchFamily="18" charset="0"/>
              </a:rPr>
              <a:t>The sender </a:t>
            </a:r>
            <a:r>
              <a:rPr lang="en-US" altLang="en-US" sz="2000" b="1" dirty="0">
                <a:latin typeface="Times New Roman" panose="02020603050405020304" pitchFamily="18" charset="0"/>
                <a:cs typeface="Times New Roman" panose="02020603050405020304" pitchFamily="18" charset="0"/>
              </a:rPr>
              <a:t>send</a:t>
            </a:r>
            <a:r>
              <a:rPr lang="en-US" altLang="en-US" sz="2000" dirty="0">
                <a:latin typeface="Times New Roman" panose="02020603050405020304" pitchFamily="18" charset="0"/>
                <a:cs typeface="Times New Roman" panose="02020603050405020304" pitchFamily="18" charset="0"/>
              </a:rPr>
              <a:t> the </a:t>
            </a:r>
            <a:r>
              <a:rPr lang="en-US" altLang="en-US" sz="2000" b="1" dirty="0">
                <a:latin typeface="Times New Roman" panose="02020603050405020304" pitchFamily="18" charset="0"/>
                <a:cs typeface="Times New Roman" panose="02020603050405020304" pitchFamily="18" charset="0"/>
              </a:rPr>
              <a:t>message</a:t>
            </a:r>
            <a:r>
              <a:rPr lang="en-US" altLang="en-US" sz="2000" dirty="0">
                <a:latin typeface="Times New Roman" panose="02020603050405020304" pitchFamily="18" charset="0"/>
                <a:cs typeface="Times New Roman" panose="02020603050405020304" pitchFamily="18" charset="0"/>
              </a:rPr>
              <a:t> to respond to the receiver's request</a:t>
            </a:r>
          </a:p>
          <a:p>
            <a:pPr lvl="1" algn="just"/>
            <a:r>
              <a:rPr lang="en-US" altLang="en-US" sz="2000" dirty="0">
                <a:latin typeface="Times New Roman" panose="02020603050405020304" pitchFamily="18" charset="0"/>
                <a:cs typeface="Times New Roman" panose="02020603050405020304" pitchFamily="18" charset="0"/>
              </a:rPr>
              <a:t>When the </a:t>
            </a:r>
            <a:r>
              <a:rPr lang="en-US" altLang="en-US" sz="2000" b="1" dirty="0">
                <a:latin typeface="Times New Roman" panose="02020603050405020304" pitchFamily="18" charset="0"/>
                <a:cs typeface="Times New Roman" panose="02020603050405020304" pitchFamily="18" charset="0"/>
              </a:rPr>
              <a:t>receiver</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waits</a:t>
            </a:r>
            <a:r>
              <a:rPr lang="en-US" altLang="en-US" sz="2000" dirty="0">
                <a:latin typeface="Times New Roman" panose="02020603050405020304" pitchFamily="18" charset="0"/>
                <a:cs typeface="Times New Roman" panose="02020603050405020304" pitchFamily="18" charset="0"/>
              </a:rPr>
              <a:t> the incoming message, it’s </a:t>
            </a:r>
            <a:r>
              <a:rPr lang="en-US" altLang="en-US" sz="2000" b="1" dirty="0">
                <a:latin typeface="Times New Roman" panose="02020603050405020304" pitchFamily="18" charset="0"/>
                <a:cs typeface="Times New Roman" panose="02020603050405020304" pitchFamily="18" charset="0"/>
              </a:rPr>
              <a:t>process</a:t>
            </a:r>
            <a:r>
              <a:rPr lang="en-US" altLang="en-US" sz="2000" dirty="0">
                <a:latin typeface="Times New Roman" panose="02020603050405020304" pitchFamily="18" charset="0"/>
                <a:cs typeface="Times New Roman" panose="02020603050405020304" pitchFamily="18" charset="0"/>
              </a:rPr>
              <a:t> or </a:t>
            </a:r>
            <a:r>
              <a:rPr lang="en-US" altLang="en-US" sz="2000" b="1" dirty="0">
                <a:latin typeface="Times New Roman" panose="02020603050405020304" pitchFamily="18" charset="0"/>
                <a:cs typeface="Times New Roman" panose="02020603050405020304" pitchFamily="18" charset="0"/>
              </a:rPr>
              <a:t>thread</a:t>
            </a:r>
            <a:r>
              <a:rPr lang="en-US" altLang="en-US" sz="2000" dirty="0">
                <a:latin typeface="Times New Roman" panose="02020603050405020304" pitchFamily="18" charset="0"/>
                <a:cs typeface="Times New Roman" panose="02020603050405020304" pitchFamily="18" charset="0"/>
              </a:rPr>
              <a:t> is </a:t>
            </a:r>
            <a:r>
              <a:rPr lang="en-US" altLang="en-US" sz="2000" b="1" dirty="0">
                <a:latin typeface="Times New Roman" panose="02020603050405020304" pitchFamily="18" charset="0"/>
                <a:cs typeface="Times New Roman" panose="02020603050405020304" pitchFamily="18" charset="0"/>
              </a:rPr>
              <a:t>blocked</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until</a:t>
            </a:r>
            <a:r>
              <a:rPr lang="en-US" altLang="en-US" sz="2000" dirty="0">
                <a:latin typeface="Times New Roman" panose="02020603050405020304" pitchFamily="18" charset="0"/>
                <a:cs typeface="Times New Roman" panose="02020603050405020304" pitchFamily="18" charset="0"/>
              </a:rPr>
              <a:t> the </a:t>
            </a:r>
            <a:r>
              <a:rPr lang="en-US" altLang="en-US" sz="2000" b="1" dirty="0">
                <a:latin typeface="Times New Roman" panose="02020603050405020304" pitchFamily="18" charset="0"/>
                <a:cs typeface="Times New Roman" panose="02020603050405020304" pitchFamily="18" charset="0"/>
              </a:rPr>
              <a:t>message arrives </a:t>
            </a:r>
            <a:r>
              <a:rPr lang="en-US" altLang="en-US" sz="2000" dirty="0">
                <a:latin typeface="Times New Roman" panose="02020603050405020304" pitchFamily="18" charset="0"/>
                <a:cs typeface="Times New Roman" panose="02020603050405020304" pitchFamily="18" charset="0"/>
              </a:rPr>
              <a:t>to process it</a:t>
            </a:r>
          </a:p>
          <a:p>
            <a:pPr lvl="1" algn="just">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waste time to </a:t>
            </a:r>
            <a:r>
              <a:rPr lang="en-US" altLang="en-US" sz="2000" b="1" dirty="0">
                <a:latin typeface="Times New Roman" panose="02020603050405020304" pitchFamily="18" charset="0"/>
                <a:cs typeface="Times New Roman" panose="02020603050405020304" pitchFamily="18" charset="0"/>
              </a:rPr>
              <a:t>unblocked</a:t>
            </a:r>
            <a:r>
              <a:rPr lang="en-US" altLang="en-US" sz="2000" dirty="0">
                <a:latin typeface="Times New Roman" panose="02020603050405020304" pitchFamily="18" charset="0"/>
                <a:cs typeface="Times New Roman" panose="02020603050405020304" pitchFamily="18" charset="0"/>
              </a:rPr>
              <a:t> and </a:t>
            </a:r>
            <a:r>
              <a:rPr lang="en-US" altLang="en-US" sz="2000" b="1" dirty="0">
                <a:latin typeface="Times New Roman" panose="02020603050405020304" pitchFamily="18" charset="0"/>
                <a:cs typeface="Times New Roman" panose="02020603050405020304" pitchFamily="18" charset="0"/>
              </a:rPr>
              <a:t>reloaded thread</a:t>
            </a:r>
            <a:r>
              <a:rPr lang="en-US" altLang="en-US" sz="2000" dirty="0">
                <a:latin typeface="Times New Roman" panose="02020603050405020304" pitchFamily="18" charset="0"/>
                <a:cs typeface="Times New Roman" panose="02020603050405020304" pitchFamily="18" charset="0"/>
              </a:rPr>
              <a:t> information combining with unpacking the message, </a:t>
            </a:r>
            <a:r>
              <a:rPr lang="en-US" altLang="en-US" sz="2000" b="1" dirty="0">
                <a:latin typeface="Times New Roman" panose="02020603050405020304" pitchFamily="18" charset="0"/>
                <a:cs typeface="Times New Roman" panose="02020603050405020304" pitchFamily="18" charset="0"/>
              </a:rPr>
              <a:t>then</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parsing</a:t>
            </a:r>
            <a:r>
              <a:rPr lang="en-US" altLang="en-US" sz="2000" dirty="0">
                <a:latin typeface="Times New Roman" panose="02020603050405020304" pitchFamily="18" charset="0"/>
                <a:cs typeface="Times New Roman" panose="02020603050405020304" pitchFamily="18" charset="0"/>
              </a:rPr>
              <a:t> message’s </a:t>
            </a:r>
            <a:r>
              <a:rPr lang="en-US" altLang="en-US" sz="2000" b="1" dirty="0">
                <a:latin typeface="Times New Roman" panose="02020603050405020304" pitchFamily="18" charset="0"/>
                <a:cs typeface="Times New Roman" panose="02020603050405020304" pitchFamily="18" charset="0"/>
              </a:rPr>
              <a:t>content</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and</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processing</a:t>
            </a:r>
            <a:r>
              <a:rPr lang="en-US" altLang="en-US" sz="2000" dirty="0">
                <a:latin typeface="Times New Roman" panose="02020603050405020304" pitchFamily="18" charset="0"/>
                <a:cs typeface="Times New Roman" panose="02020603050405020304" pitchFamily="18" charset="0"/>
              </a:rPr>
              <a:t> it</a:t>
            </a:r>
          </a:p>
          <a:p>
            <a:pPr algn="just"/>
            <a:r>
              <a:rPr lang="en-US" altLang="en-US" sz="2400" dirty="0">
                <a:latin typeface="Times New Roman" panose="02020603050405020304" pitchFamily="18" charset="0"/>
                <a:cs typeface="Times New Roman" panose="02020603050405020304" pitchFamily="18" charset="0"/>
              </a:rPr>
              <a:t>Solution: using </a:t>
            </a:r>
            <a:r>
              <a:rPr lang="en-US" altLang="en-US" sz="2400" dirty="0">
                <a:highlight>
                  <a:srgbClr val="FFFF00"/>
                </a:highlight>
                <a:latin typeface="Times New Roman" panose="02020603050405020304" pitchFamily="18" charset="0"/>
                <a:cs typeface="Times New Roman" panose="02020603050405020304" pitchFamily="18" charset="0"/>
              </a:rPr>
              <a:t>Pop-up threads</a:t>
            </a:r>
          </a:p>
          <a:p>
            <a:pPr lvl="1" algn="just"/>
            <a:r>
              <a:rPr lang="en-US" altLang="en-US" sz="2000" dirty="0">
                <a:latin typeface="Times New Roman" panose="02020603050405020304" pitchFamily="18" charset="0"/>
                <a:cs typeface="Times New Roman" panose="02020603050405020304" pitchFamily="18" charset="0"/>
              </a:rPr>
              <a:t>Handles the incoming message by the system </a:t>
            </a:r>
            <a:r>
              <a:rPr lang="en-US" altLang="en-US" sz="2000" b="1" dirty="0">
                <a:latin typeface="Times New Roman" panose="02020603050405020304" pitchFamily="18" charset="0"/>
                <a:cs typeface="Times New Roman" panose="02020603050405020304" pitchFamily="18" charset="0"/>
              </a:rPr>
              <a:t>creates</a:t>
            </a:r>
            <a:r>
              <a:rPr lang="en-US" altLang="en-US" sz="2000" dirty="0">
                <a:latin typeface="Times New Roman" panose="02020603050405020304" pitchFamily="18" charset="0"/>
                <a:cs typeface="Times New Roman" panose="02020603050405020304" pitchFamily="18" charset="0"/>
              </a:rPr>
              <a:t> a </a:t>
            </a:r>
            <a:r>
              <a:rPr lang="en-US" altLang="en-US" sz="2000" b="1" dirty="0">
                <a:latin typeface="Times New Roman" panose="02020603050405020304" pitchFamily="18" charset="0"/>
                <a:cs typeface="Times New Roman" panose="02020603050405020304" pitchFamily="18" charset="0"/>
              </a:rPr>
              <a:t>new thread </a:t>
            </a:r>
            <a:r>
              <a:rPr lang="en-US" altLang="en-US" sz="2000" dirty="0">
                <a:latin typeface="Times New Roman" panose="02020603050405020304" pitchFamily="18" charset="0"/>
                <a:cs typeface="Times New Roman" panose="02020603050405020304" pitchFamily="18" charset="0"/>
              </a:rPr>
              <a:t>that </a:t>
            </a:r>
            <a:r>
              <a:rPr lang="en-US" altLang="en-US" sz="2000" b="1" dirty="0">
                <a:latin typeface="Times New Roman" panose="02020603050405020304" pitchFamily="18" charset="0"/>
                <a:cs typeface="Times New Roman" panose="02020603050405020304" pitchFamily="18" charset="0"/>
              </a:rPr>
              <a:t>are</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brand new</a:t>
            </a:r>
          </a:p>
          <a:p>
            <a:pPr lvl="1" algn="just"/>
            <a:r>
              <a:rPr lang="en-US" altLang="en-US" sz="2000" dirty="0">
                <a:latin typeface="Times New Roman" panose="02020603050405020304" pitchFamily="18" charset="0"/>
                <a:cs typeface="Times New Roman" panose="02020603050405020304" pitchFamily="18" charset="0"/>
              </a:rPr>
              <a:t>This thread is </a:t>
            </a:r>
            <a:r>
              <a:rPr lang="en-US" altLang="en-US" sz="2000" b="1" dirty="0">
                <a:latin typeface="Times New Roman" panose="02020603050405020304" pitchFamily="18" charset="0"/>
                <a:cs typeface="Times New Roman" panose="02020603050405020304" pitchFamily="18" charset="0"/>
              </a:rPr>
              <a:t>identical</a:t>
            </a:r>
            <a:r>
              <a:rPr lang="en-US" altLang="en-US" sz="2000" dirty="0">
                <a:latin typeface="Times New Roman" panose="02020603050405020304" pitchFamily="18" charset="0"/>
                <a:cs typeface="Times New Roman" panose="02020603050405020304" pitchFamily="18" charset="0"/>
              </a:rPr>
              <a:t> to all the </a:t>
            </a:r>
            <a:r>
              <a:rPr lang="en-US" altLang="en-US" sz="2000" b="1" dirty="0">
                <a:latin typeface="Times New Roman" panose="02020603050405020304" pitchFamily="18" charset="0"/>
                <a:cs typeface="Times New Roman" panose="02020603050405020304" pitchFamily="18" charset="0"/>
              </a:rPr>
              <a:t>others</a:t>
            </a:r>
            <a:r>
              <a:rPr lang="en-US" altLang="en-US" sz="2000" dirty="0">
                <a:latin typeface="Times New Roman" panose="02020603050405020304" pitchFamily="18" charset="0"/>
                <a:cs typeface="Times New Roman" panose="02020603050405020304" pitchFamily="18" charset="0"/>
              </a:rPr>
              <a:t>, but </a:t>
            </a:r>
            <a:r>
              <a:rPr lang="en-US" altLang="en-US" sz="2000" dirty="0">
                <a:highlight>
                  <a:srgbClr val="FFFF00"/>
                </a:highlight>
                <a:latin typeface="Times New Roman" panose="02020603050405020304" pitchFamily="18" charset="0"/>
                <a:cs typeface="Times New Roman" panose="02020603050405020304" pitchFamily="18" charset="0"/>
              </a:rPr>
              <a:t>it </a:t>
            </a:r>
            <a:r>
              <a:rPr lang="en-US" altLang="en-US" sz="2000" b="1" dirty="0">
                <a:highlight>
                  <a:srgbClr val="FFFF00"/>
                </a:highlight>
                <a:latin typeface="Times New Roman" panose="02020603050405020304" pitchFamily="18" charset="0"/>
                <a:cs typeface="Times New Roman" panose="02020603050405020304" pitchFamily="18" charset="0"/>
              </a:rPr>
              <a:t>does not have any history </a:t>
            </a:r>
            <a:r>
              <a:rPr lang="en-US" altLang="en-US" sz="2000" dirty="0">
                <a:highlight>
                  <a:srgbClr val="FFFF00"/>
                </a:highlight>
                <a:latin typeface="Times New Roman" panose="02020603050405020304" pitchFamily="18" charset="0"/>
                <a:cs typeface="Times New Roman" panose="02020603050405020304" pitchFamily="18" charset="0"/>
              </a:rPr>
              <a:t>(registers, stack, …) </a:t>
            </a:r>
            <a:r>
              <a:rPr lang="en-US" altLang="en-US" sz="2000" dirty="0">
                <a:latin typeface="Times New Roman" panose="02020603050405020304" pitchFamily="18" charset="0"/>
                <a:cs typeface="Times New Roman" panose="02020603050405020304" pitchFamily="18" charset="0"/>
              </a:rPr>
              <a:t>that must be restored</a:t>
            </a:r>
          </a:p>
          <a:p>
            <a:pPr lvl="1" algn="just"/>
            <a:r>
              <a:rPr lang="en-US" altLang="en-US" sz="2000" dirty="0">
                <a:latin typeface="Times New Roman" panose="02020603050405020304" pitchFamily="18" charset="0"/>
                <a:cs typeface="Times New Roman" panose="02020603050405020304" pitchFamily="18" charset="0"/>
              </a:rPr>
              <a:t>It can be </a:t>
            </a:r>
            <a:r>
              <a:rPr lang="en-US" altLang="en-US" sz="2000" b="1" dirty="0">
                <a:latin typeface="Times New Roman" panose="02020603050405020304" pitchFamily="18" charset="0"/>
                <a:cs typeface="Times New Roman" panose="02020603050405020304" pitchFamily="18" charset="0"/>
              </a:rPr>
              <a:t>implemented</a:t>
            </a:r>
            <a:r>
              <a:rPr lang="en-US" altLang="en-US" sz="2000" dirty="0">
                <a:latin typeface="Times New Roman" panose="02020603050405020304" pitchFamily="18" charset="0"/>
                <a:cs typeface="Times New Roman" panose="02020603050405020304" pitchFamily="18" charset="0"/>
              </a:rPr>
              <a:t> in </a:t>
            </a:r>
            <a:r>
              <a:rPr lang="en-US" altLang="en-US" sz="2000" b="1" dirty="0">
                <a:latin typeface="Times New Roman" panose="02020603050405020304" pitchFamily="18" charset="0"/>
                <a:cs typeface="Times New Roman" panose="02020603050405020304" pitchFamily="18" charset="0"/>
              </a:rPr>
              <a:t>kernel or user mode</a:t>
            </a:r>
          </a:p>
          <a:p>
            <a:pPr algn="just"/>
            <a:r>
              <a:rPr lang="en-US" altLang="en-US" sz="2400" dirty="0">
                <a:latin typeface="Times New Roman" panose="02020603050405020304" pitchFamily="18" charset="0"/>
                <a:cs typeface="Times New Roman" panose="02020603050405020304" pitchFamily="18" charset="0"/>
              </a:rPr>
              <a:t>Advantages</a:t>
            </a:r>
          </a:p>
          <a:p>
            <a:pPr lvl="1" algn="just"/>
            <a:r>
              <a:rPr lang="en-US" altLang="en-US" sz="2000" b="1" dirty="0">
                <a:latin typeface="Times New Roman" panose="02020603050405020304" pitchFamily="18" charset="0"/>
                <a:cs typeface="Times New Roman" panose="02020603050405020304" pitchFamily="18" charset="0"/>
              </a:rPr>
              <a:t>Create</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quickly</a:t>
            </a:r>
            <a:r>
              <a:rPr lang="en-US" altLang="en-US" sz="2000" dirty="0">
                <a:latin typeface="Times New Roman" panose="02020603050405020304" pitchFamily="18" charset="0"/>
                <a:cs typeface="Times New Roman" panose="02020603050405020304" pitchFamily="18" charset="0"/>
              </a:rPr>
              <a:t> (</a:t>
            </a:r>
            <a:r>
              <a:rPr lang="en-US" altLang="en-US" sz="2000" i="1" dirty="0">
                <a:latin typeface="Times New Roman" panose="02020603050405020304" pitchFamily="18" charset="0"/>
                <a:cs typeface="Times New Roman" panose="02020603050405020304" pitchFamily="18" charset="0"/>
              </a:rPr>
              <a:t>Do not have  any threads information that must be stored</a:t>
            </a:r>
            <a:r>
              <a:rPr lang="en-US" altLang="en-US" sz="2000" dirty="0">
                <a:latin typeface="Times New Roman" panose="02020603050405020304" pitchFamily="18" charset="0"/>
                <a:cs typeface="Times New Roman" panose="02020603050405020304" pitchFamily="18" charset="0"/>
              </a:rPr>
              <a:t>)</a:t>
            </a:r>
          </a:p>
          <a:p>
            <a:pPr lvl="1" algn="just"/>
            <a:r>
              <a:rPr lang="en-US" altLang="en-US" sz="2000" dirty="0">
                <a:latin typeface="Times New Roman" panose="02020603050405020304" pitchFamily="18" charset="0"/>
                <a:cs typeface="Times New Roman" panose="02020603050405020304" pitchFamily="18" charset="0"/>
              </a:rPr>
              <a:t>The </a:t>
            </a:r>
            <a:r>
              <a:rPr lang="en-US" altLang="en-US" sz="2000" b="1" dirty="0">
                <a:highlight>
                  <a:srgbClr val="FFFF00"/>
                </a:highlight>
                <a:latin typeface="Times New Roman" panose="02020603050405020304" pitchFamily="18" charset="0"/>
                <a:cs typeface="Times New Roman" panose="02020603050405020304" pitchFamily="18" charset="0"/>
              </a:rPr>
              <a:t>latency</a:t>
            </a:r>
            <a:r>
              <a:rPr lang="en-US" altLang="en-US" sz="2000" dirty="0">
                <a:highlight>
                  <a:srgbClr val="FFFF00"/>
                </a:highlight>
                <a:latin typeface="Times New Roman" panose="02020603050405020304" pitchFamily="18" charset="0"/>
                <a:cs typeface="Times New Roman" panose="02020603050405020304" pitchFamily="18" charset="0"/>
              </a:rPr>
              <a:t> </a:t>
            </a:r>
            <a:r>
              <a:rPr lang="en-US" altLang="en-US" sz="2000" b="1" dirty="0">
                <a:highlight>
                  <a:srgbClr val="FFFF00"/>
                </a:highlight>
                <a:latin typeface="Times New Roman" panose="02020603050405020304" pitchFamily="18" charset="0"/>
                <a:cs typeface="Times New Roman" panose="02020603050405020304" pitchFamily="18" charset="0"/>
              </a:rPr>
              <a:t>between</a:t>
            </a:r>
            <a:r>
              <a:rPr lang="en-US" altLang="en-US" sz="2000" dirty="0">
                <a:highlight>
                  <a:srgbClr val="FFFF00"/>
                </a:highlight>
                <a:latin typeface="Times New Roman" panose="02020603050405020304" pitchFamily="18" charset="0"/>
                <a:cs typeface="Times New Roman" panose="02020603050405020304" pitchFamily="18" charset="0"/>
              </a:rPr>
              <a:t> </a:t>
            </a:r>
            <a:r>
              <a:rPr lang="en-US" altLang="en-US" sz="2000" b="1" dirty="0">
                <a:highlight>
                  <a:srgbClr val="FFFF00"/>
                </a:highlight>
                <a:latin typeface="Times New Roman" panose="02020603050405020304" pitchFamily="18" charset="0"/>
                <a:cs typeface="Times New Roman" panose="02020603050405020304" pitchFamily="18" charset="0"/>
              </a:rPr>
              <a:t>message</a:t>
            </a:r>
            <a:r>
              <a:rPr lang="en-US" altLang="en-US" sz="2000" dirty="0">
                <a:highlight>
                  <a:srgbClr val="FFFF00"/>
                </a:highlight>
                <a:latin typeface="Times New Roman" panose="02020603050405020304" pitchFamily="18" charset="0"/>
                <a:cs typeface="Times New Roman" panose="02020603050405020304" pitchFamily="18" charset="0"/>
              </a:rPr>
              <a:t> </a:t>
            </a:r>
            <a:r>
              <a:rPr lang="en-US" altLang="en-US" sz="2000" b="1" dirty="0">
                <a:highlight>
                  <a:srgbClr val="FFFF00"/>
                </a:highlight>
                <a:latin typeface="Times New Roman" panose="02020603050405020304" pitchFamily="18" charset="0"/>
                <a:cs typeface="Times New Roman" panose="02020603050405020304" pitchFamily="18" charset="0"/>
              </a:rPr>
              <a:t>arrival</a:t>
            </a:r>
            <a:r>
              <a:rPr lang="en-US" altLang="en-US" sz="2000" dirty="0">
                <a:highlight>
                  <a:srgbClr val="FFFF00"/>
                </a:highlight>
                <a:latin typeface="Times New Roman" panose="02020603050405020304" pitchFamily="18" charset="0"/>
                <a:cs typeface="Times New Roman" panose="02020603050405020304" pitchFamily="18" charset="0"/>
              </a:rPr>
              <a:t> and the </a:t>
            </a:r>
            <a:r>
              <a:rPr lang="en-US" altLang="en-US" sz="2000" b="1" dirty="0">
                <a:highlight>
                  <a:srgbClr val="FFFF00"/>
                </a:highlight>
                <a:latin typeface="Times New Roman" panose="02020603050405020304" pitchFamily="18" charset="0"/>
                <a:cs typeface="Times New Roman" panose="02020603050405020304" pitchFamily="18" charset="0"/>
              </a:rPr>
              <a:t>start</a:t>
            </a:r>
            <a:r>
              <a:rPr lang="en-US" altLang="en-US" sz="2000" dirty="0">
                <a:highlight>
                  <a:srgbClr val="FFFF00"/>
                </a:highlight>
                <a:latin typeface="Times New Roman" panose="02020603050405020304" pitchFamily="18" charset="0"/>
                <a:cs typeface="Times New Roman" panose="02020603050405020304" pitchFamily="18" charset="0"/>
              </a:rPr>
              <a:t> of </a:t>
            </a:r>
            <a:r>
              <a:rPr lang="en-US" altLang="en-US" sz="2000" b="1" dirty="0">
                <a:highlight>
                  <a:srgbClr val="FFFF00"/>
                </a:highlight>
                <a:latin typeface="Times New Roman" panose="02020603050405020304" pitchFamily="18" charset="0"/>
                <a:cs typeface="Times New Roman" panose="02020603050405020304" pitchFamily="18" charset="0"/>
              </a:rPr>
              <a:t>processing</a:t>
            </a:r>
            <a:r>
              <a:rPr lang="en-US" altLang="en-US" sz="2000" dirty="0">
                <a:highlight>
                  <a:srgbClr val="FFFF00"/>
                </a:highlight>
                <a:latin typeface="Times New Roman" panose="02020603050405020304" pitchFamily="18" charset="0"/>
                <a:cs typeface="Times New Roman" panose="02020603050405020304" pitchFamily="18" charset="0"/>
              </a:rPr>
              <a:t> can be made very </a:t>
            </a:r>
            <a:r>
              <a:rPr lang="en-US" altLang="en-US" sz="2000" b="1" dirty="0">
                <a:highlight>
                  <a:srgbClr val="FFFF00"/>
                </a:highlight>
                <a:latin typeface="Times New Roman" panose="02020603050405020304" pitchFamily="18" charset="0"/>
                <a:cs typeface="Times New Roman" panose="02020603050405020304" pitchFamily="18" charset="0"/>
              </a:rPr>
              <a:t>short</a:t>
            </a:r>
          </a:p>
        </p:txBody>
      </p:sp>
      <p:sp>
        <p:nvSpPr>
          <p:cNvPr id="216069" name="Text Box 4"/>
          <p:cNvSpPr txBox="1">
            <a:spLocks noChangeArrowheads="1"/>
          </p:cNvSpPr>
          <p:nvPr/>
        </p:nvSpPr>
        <p:spPr bwMode="auto">
          <a:xfrm>
            <a:off x="4343400" y="5178425"/>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2-18.</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16069"/>
                                        </p:tgtEl>
                                        <p:attrNameLst>
                                          <p:attrName>style.visibility</p:attrName>
                                        </p:attrNameLst>
                                      </p:cBhvr>
                                      <p:to>
                                        <p:strVal val="visible"/>
                                      </p:to>
                                    </p:set>
                                    <p:animEffect transition="in" filter="box(in)">
                                      <p:cBhvr>
                                        <p:cTn id="7" dur="500"/>
                                        <p:tgtEl>
                                          <p:spTgt spid="216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9" grpId="0"/>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Rectangle 2"/>
          <p:cNvSpPr>
            <a:spLocks noGrp="1"/>
          </p:cNvSpPr>
          <p:nvPr>
            <p:ph type="title"/>
          </p:nvPr>
        </p:nvSpPr>
        <p:spPr>
          <a:xfrm>
            <a:off x="381000" y="0"/>
            <a:ext cx="8763000" cy="914400"/>
          </a:xfrm>
        </p:spPr>
        <p:txBody>
          <a:bodyPr/>
          <a:lstStyle/>
          <a:p>
            <a:r>
              <a:rPr lang="en-US" altLang="en-US" sz="4000" b="1" dirty="0">
                <a:latin typeface="Times New Roman" panose="02020603050405020304" pitchFamily="18" charset="0"/>
                <a:cs typeface="Times New Roman" panose="02020603050405020304" pitchFamily="18" charset="0"/>
              </a:rPr>
              <a:t>Threads</a:t>
            </a:r>
            <a:br>
              <a:rPr lang="en-US" altLang="en-US" sz="4000" b="1" dirty="0">
                <a:latin typeface="Times New Roman" panose="02020603050405020304" pitchFamily="18" charset="0"/>
                <a:cs typeface="Times New Roman" panose="02020603050405020304" pitchFamily="18" charset="0"/>
              </a:rPr>
            </a:br>
            <a:r>
              <a:rPr lang="en-US" altLang="en-US" sz="3200" dirty="0">
                <a:latin typeface="Times New Roman" panose="02020603050405020304" pitchFamily="18" charset="0"/>
                <a:cs typeface="Times New Roman" panose="02020603050405020304" pitchFamily="18" charset="0"/>
              </a:rPr>
              <a:t>Making Single-Threaded Code Multithreaded</a:t>
            </a:r>
          </a:p>
        </p:txBody>
      </p:sp>
      <p:sp>
        <p:nvSpPr>
          <p:cNvPr id="24579" name="Rectangle 3"/>
          <p:cNvSpPr>
            <a:spLocks noGrp="1"/>
          </p:cNvSpPr>
          <p:nvPr>
            <p:ph type="body" sz="half" idx="1"/>
          </p:nvPr>
        </p:nvSpPr>
        <p:spPr>
          <a:xfrm>
            <a:off x="228600" y="1066800"/>
            <a:ext cx="8915400" cy="5638800"/>
          </a:xfrm>
        </p:spPr>
        <p:txBody>
          <a:bodyPr/>
          <a:lstStyle/>
          <a:p>
            <a:pPr algn="just"/>
            <a:r>
              <a:rPr lang="en-US" altLang="en-US" sz="2800" b="1" dirty="0">
                <a:latin typeface="Times New Roman" panose="02020603050405020304" pitchFamily="18" charset="0"/>
                <a:cs typeface="Times New Roman" panose="02020603050405020304" pitchFamily="18" charset="0"/>
              </a:rPr>
              <a:t>Problem</a:t>
            </a:r>
          </a:p>
          <a:p>
            <a:pPr lvl="1" algn="just"/>
            <a:r>
              <a:rPr lang="en-US" altLang="en-US" sz="2400" b="1" dirty="0">
                <a:latin typeface="Times New Roman" panose="02020603050405020304" pitchFamily="18" charset="0"/>
                <a:cs typeface="Times New Roman" panose="02020603050405020304" pitchFamily="18" charset="0"/>
              </a:rPr>
              <a:t>Convert</a:t>
            </a:r>
            <a:r>
              <a:rPr lang="en-US" altLang="en-US" sz="2400" dirty="0">
                <a:latin typeface="Times New Roman" panose="02020603050405020304" pitchFamily="18" charset="0"/>
                <a:cs typeface="Times New Roman" panose="02020603050405020304" pitchFamily="18" charset="0"/>
              </a:rPr>
              <a:t> programs, that were written for </a:t>
            </a:r>
            <a:r>
              <a:rPr lang="en-US" altLang="en-US" sz="2400" b="1" dirty="0">
                <a:latin typeface="Times New Roman" panose="02020603050405020304" pitchFamily="18" charset="0"/>
                <a:cs typeface="Times New Roman" panose="02020603050405020304" pitchFamily="18" charset="0"/>
              </a:rPr>
              <a:t>single-thread processes</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to multithreading</a:t>
            </a:r>
          </a:p>
          <a:p>
            <a:pPr lvl="1" algn="just"/>
            <a:r>
              <a:rPr lang="en-US" altLang="en-US" sz="2400" dirty="0">
                <a:latin typeface="Times New Roman" panose="02020603050405020304" pitchFamily="18" charset="0"/>
                <a:cs typeface="Times New Roman" panose="02020603050405020304" pitchFamily="18" charset="0"/>
              </a:rPr>
              <a:t>The </a:t>
            </a:r>
            <a:r>
              <a:rPr lang="en-US" altLang="en-US" sz="2400" b="1" dirty="0">
                <a:latin typeface="Times New Roman" panose="02020603050405020304" pitchFamily="18" charset="0"/>
                <a:cs typeface="Times New Roman" panose="02020603050405020304" pitchFamily="18" charset="0"/>
              </a:rPr>
              <a:t>global variables </a:t>
            </a:r>
            <a:r>
              <a:rPr lang="en-US" altLang="en-US" sz="2400" dirty="0">
                <a:latin typeface="Times New Roman" panose="02020603050405020304" pitchFamily="18" charset="0"/>
                <a:cs typeface="Times New Roman" panose="02020603050405020304" pitchFamily="18" charset="0"/>
              </a:rPr>
              <a:t>using in entire process can </a:t>
            </a:r>
            <a:r>
              <a:rPr lang="en-US" altLang="en-US" sz="2400" b="1" dirty="0">
                <a:latin typeface="Times New Roman" panose="02020603050405020304" pitchFamily="18" charset="0"/>
                <a:cs typeface="Times New Roman" panose="02020603050405020304" pitchFamily="18" charset="0"/>
              </a:rPr>
              <a:t>be a problem </a:t>
            </a:r>
            <a:r>
              <a:rPr lang="en-US" altLang="en-US" sz="2400" dirty="0">
                <a:latin typeface="Times New Roman" panose="02020603050405020304" pitchFamily="18" charset="0"/>
                <a:cs typeface="Times New Roman" panose="02020603050405020304" pitchFamily="18" charset="0"/>
              </a:rPr>
              <a:t>when the thread is used</a:t>
            </a:r>
          </a:p>
          <a:p>
            <a:pPr lvl="1" algn="just"/>
            <a:r>
              <a:rPr lang="en-US" altLang="en-US" sz="2400" dirty="0">
                <a:latin typeface="Times New Roman" panose="02020603050405020304" pitchFamily="18" charset="0"/>
                <a:cs typeface="Times New Roman" panose="02020603050405020304" pitchFamily="18" charset="0"/>
              </a:rPr>
              <a:t>Ex:</a:t>
            </a:r>
          </a:p>
        </p:txBody>
      </p:sp>
      <p:sp>
        <p:nvSpPr>
          <p:cNvPr id="218117" name="Text Box 4"/>
          <p:cNvSpPr txBox="1">
            <a:spLocks noChangeArrowheads="1"/>
          </p:cNvSpPr>
          <p:nvPr/>
        </p:nvSpPr>
        <p:spPr bwMode="auto">
          <a:xfrm>
            <a:off x="3048000" y="62484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2-19.</a:t>
            </a:r>
          </a:p>
        </p:txBody>
      </p:sp>
      <p:pic>
        <p:nvPicPr>
          <p:cNvPr id="24581" name="Picture 6" descr="02-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3268662"/>
            <a:ext cx="4495800" cy="290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18117"/>
                                        </p:tgtEl>
                                        <p:attrNameLst>
                                          <p:attrName>style.visibility</p:attrName>
                                        </p:attrNameLst>
                                      </p:cBhvr>
                                      <p:to>
                                        <p:strVal val="visible"/>
                                      </p:to>
                                    </p:set>
                                    <p:animEffect transition="in" filter="box(in)">
                                      <p:cBhvr>
                                        <p:cTn id="7" dur="500"/>
                                        <p:tgtEl>
                                          <p:spTgt spid="218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7" grpId="0"/>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Rectangle 2"/>
          <p:cNvSpPr>
            <a:spLocks noGrp="1"/>
          </p:cNvSpPr>
          <p:nvPr>
            <p:ph type="title"/>
          </p:nvPr>
        </p:nvSpPr>
        <p:spPr>
          <a:xfrm>
            <a:off x="0" y="0"/>
            <a:ext cx="9144000" cy="1143000"/>
          </a:xfrm>
        </p:spPr>
        <p:txBody>
          <a:bodyPr/>
          <a:lstStyle/>
          <a:p>
            <a:r>
              <a:rPr lang="en-US" altLang="en-US" sz="4000" b="1">
                <a:latin typeface="Times New Roman" panose="02020603050405020304" pitchFamily="18" charset="0"/>
                <a:cs typeface="Times New Roman" panose="02020603050405020304" pitchFamily="18" charset="0"/>
              </a:rPr>
              <a:t>Threads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Making Single-Threaded Code Multithreaded (2)</a:t>
            </a:r>
          </a:p>
        </p:txBody>
      </p:sp>
      <p:sp>
        <p:nvSpPr>
          <p:cNvPr id="25603" name="Rectangle 3"/>
          <p:cNvSpPr>
            <a:spLocks noGrp="1"/>
          </p:cNvSpPr>
          <p:nvPr>
            <p:ph type="body" sz="half" idx="1"/>
          </p:nvPr>
        </p:nvSpPr>
        <p:spPr>
          <a:xfrm>
            <a:off x="0" y="1066800"/>
            <a:ext cx="9144000" cy="5791200"/>
          </a:xfrm>
        </p:spPr>
        <p:txBody>
          <a:bodyPr/>
          <a:lstStyle/>
          <a:p>
            <a:pPr algn="just"/>
            <a:r>
              <a:rPr lang="en-US" altLang="en-US" sz="2800" dirty="0">
                <a:latin typeface="Times New Roman" panose="02020603050405020304" pitchFamily="18" charset="0"/>
                <a:cs typeface="Times New Roman" panose="02020603050405020304" pitchFamily="18" charset="0"/>
              </a:rPr>
              <a:t>Solutions</a:t>
            </a:r>
          </a:p>
          <a:p>
            <a:pPr lvl="1" algn="just"/>
            <a:r>
              <a:rPr lang="en-US" altLang="en-US" sz="2400" b="1" dirty="0">
                <a:latin typeface="Times New Roman" panose="02020603050405020304" pitchFamily="18" charset="0"/>
                <a:cs typeface="Times New Roman" panose="02020603050405020304" pitchFamily="18" charset="0"/>
              </a:rPr>
              <a:t>Prohibit</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global variables </a:t>
            </a:r>
            <a:r>
              <a:rPr lang="en-US" altLang="en-US" sz="2400" dirty="0">
                <a:latin typeface="Times New Roman" panose="02020603050405020304" pitchFamily="18" charset="0"/>
                <a:cs typeface="Times New Roman" panose="02020603050405020304" pitchFamily="18" charset="0"/>
              </a:rPr>
              <a:t>altogether → </a:t>
            </a:r>
            <a:r>
              <a:rPr lang="en-US" altLang="en-US" sz="2400" b="1" i="1" dirty="0">
                <a:latin typeface="Times New Roman" panose="02020603050405020304" pitchFamily="18" charset="0"/>
                <a:cs typeface="Times New Roman" panose="02020603050405020304" pitchFamily="18" charset="0"/>
              </a:rPr>
              <a:t>conflicts</a:t>
            </a:r>
            <a:r>
              <a:rPr lang="en-US" altLang="en-US" sz="2400" i="1" dirty="0">
                <a:latin typeface="Times New Roman" panose="02020603050405020304" pitchFamily="18" charset="0"/>
                <a:cs typeface="Times New Roman" panose="02020603050405020304" pitchFamily="18" charset="0"/>
              </a:rPr>
              <a:t> with much existing software (modifying is impossible)</a:t>
            </a:r>
            <a:endParaRPr lang="en-US" altLang="en-US" sz="2400" dirty="0">
              <a:latin typeface="Times New Roman" panose="02020603050405020304" pitchFamily="18" charset="0"/>
              <a:cs typeface="Times New Roman" panose="02020603050405020304" pitchFamily="18" charset="0"/>
            </a:endParaRPr>
          </a:p>
          <a:p>
            <a:pPr lvl="1" algn="just"/>
            <a:r>
              <a:rPr lang="en-US" altLang="en-US" sz="2400" b="1" dirty="0">
                <a:latin typeface="Times New Roman" panose="02020603050405020304" pitchFamily="18" charset="0"/>
                <a:cs typeface="Times New Roman" panose="02020603050405020304" pitchFamily="18" charset="0"/>
              </a:rPr>
              <a:t>Assign</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each</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thread</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its own private global </a:t>
            </a:r>
            <a:r>
              <a:rPr lang="en-US" altLang="en-US" sz="2400" dirty="0">
                <a:latin typeface="Times New Roman" panose="02020603050405020304" pitchFamily="18" charset="0"/>
                <a:cs typeface="Times New Roman" panose="02020603050405020304" pitchFamily="18" charset="0"/>
              </a:rPr>
              <a:t>variables </a:t>
            </a:r>
            <a:r>
              <a:rPr lang="en-US" altLang="en-US" sz="2400" b="1" dirty="0">
                <a:latin typeface="Times New Roman" panose="02020603050405020304" pitchFamily="18" charset="0"/>
                <a:cs typeface="Times New Roman" panose="02020603050405020304" pitchFamily="18" charset="0"/>
              </a:rPr>
              <a:t>using private copy </a:t>
            </a:r>
            <a:r>
              <a:rPr lang="en-US" altLang="en-US" sz="2400" dirty="0">
                <a:latin typeface="Times New Roman" panose="02020603050405020304" pitchFamily="18" charset="0"/>
                <a:cs typeface="Times New Roman" panose="02020603050405020304" pitchFamily="18" charset="0"/>
              </a:rPr>
              <a:t>→ </a:t>
            </a:r>
            <a:r>
              <a:rPr lang="en-US" altLang="en-US" sz="2400" i="1" dirty="0">
                <a:latin typeface="Times New Roman" panose="02020603050405020304" pitchFamily="18" charset="0"/>
                <a:cs typeface="Times New Roman" panose="02020603050405020304" pitchFamily="18" charset="0"/>
              </a:rPr>
              <a:t>allocate a chunk of memory for global variables and </a:t>
            </a:r>
            <a:r>
              <a:rPr lang="en-US" altLang="en-US" sz="2400" b="1" i="1" dirty="0">
                <a:latin typeface="Times New Roman" panose="02020603050405020304" pitchFamily="18" charset="0"/>
                <a:cs typeface="Times New Roman" panose="02020603050405020304" pitchFamily="18" charset="0"/>
              </a:rPr>
              <a:t>pass</a:t>
            </a:r>
            <a:r>
              <a:rPr lang="en-US" altLang="en-US" sz="2400" i="1" dirty="0">
                <a:latin typeface="Times New Roman" panose="02020603050405020304" pitchFamily="18" charset="0"/>
                <a:cs typeface="Times New Roman" panose="02020603050405020304" pitchFamily="18" charset="0"/>
              </a:rPr>
              <a:t> it to </a:t>
            </a:r>
            <a:r>
              <a:rPr lang="en-US" altLang="en-US" sz="2400" b="1" i="1" dirty="0">
                <a:latin typeface="Times New Roman" panose="02020603050405020304" pitchFamily="18" charset="0"/>
                <a:cs typeface="Times New Roman" panose="02020603050405020304" pitchFamily="18" charset="0"/>
              </a:rPr>
              <a:t>each procedure </a:t>
            </a:r>
            <a:r>
              <a:rPr lang="en-US" altLang="en-US" sz="2400" i="1" dirty="0">
                <a:latin typeface="Times New Roman" panose="02020603050405020304" pitchFamily="18" charset="0"/>
                <a:cs typeface="Times New Roman" panose="02020603050405020304" pitchFamily="18" charset="0"/>
              </a:rPr>
              <a:t>in the thread </a:t>
            </a:r>
            <a:r>
              <a:rPr lang="en-US" altLang="en-US" sz="2400" b="1" i="1" dirty="0">
                <a:latin typeface="Times New Roman" panose="02020603050405020304" pitchFamily="18" charset="0"/>
                <a:cs typeface="Times New Roman" panose="02020603050405020304" pitchFamily="18" charset="0"/>
              </a:rPr>
              <a:t>as</a:t>
            </a:r>
            <a:r>
              <a:rPr lang="en-US" altLang="en-US" sz="2400" i="1" dirty="0">
                <a:latin typeface="Times New Roman" panose="02020603050405020304" pitchFamily="18" charset="0"/>
                <a:cs typeface="Times New Roman" panose="02020603050405020304" pitchFamily="18" charset="0"/>
              </a:rPr>
              <a:t> an </a:t>
            </a:r>
            <a:r>
              <a:rPr lang="en-US" altLang="en-US" sz="2400" b="1" i="1" dirty="0">
                <a:latin typeface="Times New Roman" panose="02020603050405020304" pitchFamily="18" charset="0"/>
                <a:cs typeface="Times New Roman" panose="02020603050405020304" pitchFamily="18" charset="0"/>
              </a:rPr>
              <a:t>extra parameter</a:t>
            </a:r>
            <a:endParaRPr lang="en-US" altLang="en-US" sz="2400" b="1" dirty="0">
              <a:latin typeface="Times New Roman" panose="02020603050405020304" pitchFamily="18" charset="0"/>
              <a:cs typeface="Times New Roman" panose="02020603050405020304" pitchFamily="18" charset="0"/>
            </a:endParaRPr>
          </a:p>
          <a:p>
            <a:pPr lvl="1" algn="just"/>
            <a:r>
              <a:rPr lang="en-US" altLang="en-US" sz="2400" b="1" dirty="0">
                <a:latin typeface="Times New Roman" panose="02020603050405020304" pitchFamily="18" charset="0"/>
                <a:cs typeface="Times New Roman" panose="02020603050405020304" pitchFamily="18" charset="0"/>
              </a:rPr>
              <a:t>Use</a:t>
            </a:r>
            <a:r>
              <a:rPr lang="en-US" altLang="en-US" sz="2400" dirty="0">
                <a:latin typeface="Times New Roman" panose="02020603050405020304" pitchFamily="18" charset="0"/>
                <a:cs typeface="Times New Roman" panose="02020603050405020304" pitchFamily="18" charset="0"/>
              </a:rPr>
              <a:t> the </a:t>
            </a:r>
            <a:r>
              <a:rPr lang="en-US" altLang="en-US" sz="2400" b="1" dirty="0">
                <a:latin typeface="Times New Roman" panose="02020603050405020304" pitchFamily="18" charset="0"/>
                <a:cs typeface="Times New Roman" panose="02020603050405020304" pitchFamily="18" charset="0"/>
              </a:rPr>
              <a:t>library procedures </a:t>
            </a:r>
            <a:r>
              <a:rPr lang="en-US" altLang="en-US" sz="2400" dirty="0">
                <a:latin typeface="Times New Roman" panose="02020603050405020304" pitchFamily="18" charset="0"/>
                <a:cs typeface="Times New Roman" panose="02020603050405020304" pitchFamily="18" charset="0"/>
              </a:rPr>
              <a:t>with some methods as </a:t>
            </a:r>
            <a:r>
              <a:rPr lang="en-US" altLang="en-US" sz="2400" dirty="0" err="1">
                <a:latin typeface="Times New Roman" panose="02020603050405020304" pitchFamily="18" charset="0"/>
                <a:cs typeface="Times New Roman" panose="02020603050405020304" pitchFamily="18" charset="0"/>
              </a:rPr>
              <a:t>create_global</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set_global</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read_global</a:t>
            </a:r>
            <a:r>
              <a:rPr lang="en-US" altLang="en-US" sz="2400" dirty="0">
                <a:latin typeface="Times New Roman" panose="02020603050405020304" pitchFamily="18" charset="0"/>
                <a:cs typeface="Times New Roman" panose="02020603050405020304" pitchFamily="18" charset="0"/>
              </a:rPr>
              <a:t> → </a:t>
            </a:r>
            <a:r>
              <a:rPr lang="en-US" altLang="en-US" sz="2400" i="1" dirty="0">
                <a:latin typeface="Times New Roman" panose="02020603050405020304" pitchFamily="18" charset="0"/>
                <a:cs typeface="Times New Roman" panose="02020603050405020304" pitchFamily="18" charset="0"/>
              </a:rPr>
              <a:t>many library are not reentrant</a:t>
            </a:r>
            <a:endParaRPr lang="en-US" altLang="en-US" sz="2400" dirty="0">
              <a:latin typeface="Times New Roman" panose="02020603050405020304" pitchFamily="18" charset="0"/>
              <a:cs typeface="Times New Roman" panose="02020603050405020304" pitchFamily="18" charset="0"/>
            </a:endParaRPr>
          </a:p>
          <a:p>
            <a:pPr lvl="2" algn="just"/>
            <a:r>
              <a:rPr lang="en-US" altLang="en-US" sz="2000" b="1" dirty="0">
                <a:latin typeface="Times New Roman" panose="02020603050405020304" pitchFamily="18" charset="0"/>
                <a:cs typeface="Times New Roman" panose="02020603050405020304" pitchFamily="18" charset="0"/>
              </a:rPr>
              <a:t>Provide</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each procedure with</a:t>
            </a:r>
            <a:r>
              <a:rPr lang="en-US" altLang="en-US" sz="2000" dirty="0">
                <a:latin typeface="Times New Roman" panose="02020603050405020304" pitchFamily="18" charset="0"/>
                <a:cs typeface="Times New Roman" panose="02020603050405020304" pitchFamily="18" charset="0"/>
              </a:rPr>
              <a:t> a </a:t>
            </a:r>
            <a:r>
              <a:rPr lang="en-US" altLang="en-US" sz="2000" b="1" dirty="0">
                <a:latin typeface="Times New Roman" panose="02020603050405020304" pitchFamily="18" charset="0"/>
                <a:cs typeface="Times New Roman" panose="02020603050405020304" pitchFamily="18" charset="0"/>
              </a:rPr>
              <a:t>jacket</a:t>
            </a:r>
            <a:r>
              <a:rPr lang="en-US" altLang="en-US" sz="2000" dirty="0">
                <a:latin typeface="Times New Roman" panose="02020603050405020304" pitchFamily="18" charset="0"/>
                <a:cs typeface="Times New Roman" panose="02020603050405020304" pitchFamily="18" charset="0"/>
              </a:rPr>
              <a:t> that </a:t>
            </a:r>
            <a:r>
              <a:rPr lang="en-US" altLang="en-US" sz="2000" b="1" dirty="0">
                <a:latin typeface="Times New Roman" panose="02020603050405020304" pitchFamily="18" charset="0"/>
                <a:cs typeface="Times New Roman" panose="02020603050405020304" pitchFamily="18" charset="0"/>
              </a:rPr>
              <a:t>sets a bit </a:t>
            </a:r>
            <a:r>
              <a:rPr lang="en-US" altLang="en-US" sz="2000" dirty="0">
                <a:latin typeface="Times New Roman" panose="02020603050405020304" pitchFamily="18" charset="0"/>
                <a:cs typeface="Times New Roman" panose="02020603050405020304" pitchFamily="18" charset="0"/>
              </a:rPr>
              <a:t>to </a:t>
            </a:r>
            <a:r>
              <a:rPr lang="en-US" altLang="en-US" sz="2000" b="1" dirty="0">
                <a:latin typeface="Times New Roman" panose="02020603050405020304" pitchFamily="18" charset="0"/>
                <a:cs typeface="Times New Roman" panose="02020603050405020304" pitchFamily="18" charset="0"/>
              </a:rPr>
              <a:t>mark</a:t>
            </a:r>
            <a:r>
              <a:rPr lang="en-US" altLang="en-US" sz="2000" dirty="0">
                <a:latin typeface="Times New Roman" panose="02020603050405020304" pitchFamily="18" charset="0"/>
                <a:cs typeface="Times New Roman" panose="02020603050405020304" pitchFamily="18" charset="0"/>
              </a:rPr>
              <a:t> the </a:t>
            </a:r>
            <a:r>
              <a:rPr lang="en-US" altLang="en-US" sz="2000" b="1" dirty="0">
                <a:latin typeface="Times New Roman" panose="02020603050405020304" pitchFamily="18" charset="0"/>
                <a:cs typeface="Times New Roman" panose="02020603050405020304" pitchFamily="18" charset="0"/>
              </a:rPr>
              <a:t>library</a:t>
            </a:r>
            <a:r>
              <a:rPr lang="en-US" altLang="en-US" sz="2000" dirty="0">
                <a:latin typeface="Times New Roman" panose="02020603050405020304" pitchFamily="18" charset="0"/>
                <a:cs typeface="Times New Roman" panose="02020603050405020304" pitchFamily="18" charset="0"/>
              </a:rPr>
              <a:t> as </a:t>
            </a:r>
            <a:r>
              <a:rPr lang="en-US" altLang="en-US" sz="2000" b="1" dirty="0">
                <a:latin typeface="Times New Roman" panose="02020603050405020304" pitchFamily="18" charset="0"/>
                <a:cs typeface="Times New Roman" panose="02020603050405020304" pitchFamily="18" charset="0"/>
              </a:rPr>
              <a:t>in use </a:t>
            </a:r>
            <a:r>
              <a:rPr lang="en-US" altLang="en-US" sz="2000" dirty="0">
                <a:latin typeface="Times New Roman" panose="02020603050405020304" pitchFamily="18" charset="0"/>
                <a:cs typeface="Times New Roman" panose="02020603050405020304" pitchFamily="18" charset="0"/>
              </a:rPr>
              <a:t>→ </a:t>
            </a:r>
            <a:r>
              <a:rPr lang="en-US" altLang="en-US" sz="2000" i="1" dirty="0">
                <a:latin typeface="Times New Roman" panose="02020603050405020304" pitchFamily="18" charset="0"/>
                <a:cs typeface="Times New Roman" panose="02020603050405020304" pitchFamily="18" charset="0"/>
              </a:rPr>
              <a:t>eliminates potential parallelism</a:t>
            </a:r>
            <a:endParaRPr lang="en-US" altLang="en-US" sz="2000" dirty="0">
              <a:latin typeface="Times New Roman" panose="02020603050405020304" pitchFamily="18" charset="0"/>
              <a:cs typeface="Times New Roman" panose="02020603050405020304" pitchFamily="18" charset="0"/>
            </a:endParaRPr>
          </a:p>
          <a:p>
            <a:pPr lvl="2" algn="just"/>
            <a:r>
              <a:rPr lang="en-US" altLang="en-US" sz="2000" b="1" dirty="0">
                <a:latin typeface="Times New Roman" panose="02020603050405020304" pitchFamily="18" charset="0"/>
                <a:cs typeface="Times New Roman" panose="02020603050405020304" pitchFamily="18" charset="0"/>
              </a:rPr>
              <a:t>Consider signals </a:t>
            </a:r>
            <a:r>
              <a:rPr lang="en-US" altLang="en-US" sz="2000" dirty="0">
                <a:latin typeface="Times New Roman" panose="02020603050405020304" pitchFamily="18" charset="0"/>
                <a:cs typeface="Times New Roman" panose="02020603050405020304" pitchFamily="18" charset="0"/>
              </a:rPr>
              <a:t>→ </a:t>
            </a:r>
            <a:r>
              <a:rPr lang="en-US" altLang="en-US" sz="2000" i="1" dirty="0">
                <a:latin typeface="Times New Roman" panose="02020603050405020304" pitchFamily="18" charset="0"/>
                <a:cs typeface="Times New Roman" panose="02020603050405020304" pitchFamily="18" charset="0"/>
              </a:rPr>
              <a:t>are difficult to enough to manage a single threaded environment</a:t>
            </a:r>
            <a:endParaRPr lang="en-US" altLang="en-US" sz="2000" dirty="0">
              <a:latin typeface="Times New Roman" panose="02020603050405020304" pitchFamily="18" charset="0"/>
              <a:cs typeface="Times New Roman" panose="02020603050405020304" pitchFamily="18" charset="0"/>
            </a:endParaRPr>
          </a:p>
          <a:p>
            <a:pPr lvl="1" algn="just"/>
            <a:r>
              <a:rPr lang="en-US" altLang="en-US" sz="2400" b="1" dirty="0">
                <a:latin typeface="Times New Roman" panose="02020603050405020304" pitchFamily="18" charset="0"/>
                <a:cs typeface="Times New Roman" panose="02020603050405020304" pitchFamily="18" charset="0"/>
              </a:rPr>
              <a:t>Stack management </a:t>
            </a:r>
            <a:r>
              <a:rPr lang="en-US" altLang="en-US" sz="2400" dirty="0">
                <a:latin typeface="Times New Roman" panose="02020603050405020304" pitchFamily="18" charset="0"/>
                <a:cs typeface="Times New Roman" panose="02020603050405020304" pitchFamily="18" charset="0"/>
              </a:rPr>
              <a:t>with many stack that can be grown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p:nvPr>
        </p:nvSpPr>
        <p:spPr/>
        <p:txBody>
          <a:bodyPr/>
          <a:lstStyle/>
          <a:p>
            <a:r>
              <a:rPr lang="en-US" altLang="en-US">
                <a:latin typeface="Times New Roman" panose="02020603050405020304" pitchFamily="18" charset="0"/>
                <a:cs typeface="Times New Roman" panose="02020603050405020304" pitchFamily="18" charset="0"/>
              </a:rPr>
              <a:t>Summary</a:t>
            </a:r>
          </a:p>
        </p:txBody>
      </p:sp>
      <p:sp>
        <p:nvSpPr>
          <p:cNvPr id="26627" name="Rectangle 3"/>
          <p:cNvSpPr>
            <a:spLocks noGrp="1"/>
          </p:cNvSpPr>
          <p:nvPr>
            <p:ph type="body" idx="1"/>
          </p:nvPr>
        </p:nvSpPr>
        <p:spPr>
          <a:xfrm>
            <a:off x="457200" y="1600200"/>
            <a:ext cx="8229600" cy="2514600"/>
          </a:xfrm>
        </p:spPr>
        <p:txBody>
          <a:bodyPr/>
          <a:lstStyle/>
          <a:p>
            <a:pPr>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Threads</a:t>
            </a:r>
          </a:p>
        </p:txBody>
      </p:sp>
      <p:sp>
        <p:nvSpPr>
          <p:cNvPr id="26628" name="Text Box 4"/>
          <p:cNvSpPr txBox="1">
            <a:spLocks noChangeArrowheads="1"/>
          </p:cNvSpPr>
          <p:nvPr/>
        </p:nvSpPr>
        <p:spPr bwMode="auto">
          <a:xfrm>
            <a:off x="1295400" y="4800600"/>
            <a:ext cx="6629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4000">
                <a:latin typeface="Times New Roman" panose="02020603050405020304" pitchFamily="18" charset="0"/>
                <a:cs typeface="Times New Roman" panose="02020603050405020304" pitchFamily="18" charset="0"/>
              </a:rPr>
              <a:t>Q&amp;A</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p:txBody>
          <a:bodyPr/>
          <a:lstStyle/>
          <a:p>
            <a:r>
              <a:rPr lang="en-US" altLang="en-US">
                <a:latin typeface="Times New Roman" panose="02020603050405020304" pitchFamily="18" charset="0"/>
                <a:cs typeface="Times New Roman" panose="02020603050405020304" pitchFamily="18" charset="0"/>
              </a:rPr>
              <a:t>Next Lecture</a:t>
            </a:r>
          </a:p>
        </p:txBody>
      </p:sp>
      <p:sp>
        <p:nvSpPr>
          <p:cNvPr id="27651" name="Rectangle 3"/>
          <p:cNvSpPr>
            <a:spLocks noGrp="1"/>
          </p:cNvSpPr>
          <p:nvPr>
            <p:ph type="body" idx="1"/>
          </p:nvPr>
        </p:nvSpPr>
        <p:spPr>
          <a:xfrm>
            <a:off x="457200" y="1600200"/>
            <a:ext cx="8686800" cy="2514600"/>
          </a:xfrm>
        </p:spPr>
        <p:txBody>
          <a:bodyPr/>
          <a:lstStyle/>
          <a:p>
            <a:pPr>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InterProcess Communication</a:t>
            </a:r>
            <a:endParaRPr lang="en-US" altLang="en-US">
              <a:latin typeface="Times New Roman" panose="02020603050405020304" pitchFamily="18" charset="0"/>
              <a:cs typeface="Times New Roman" panose="02020603050405020304" pitchFamily="18" charset="0"/>
            </a:endParaRPr>
          </a:p>
          <a:p>
            <a:pPr>
              <a:buClrTx/>
              <a:buSzTx/>
              <a:buFont typeface="Wingdings" pitchFamily="2" charset="2"/>
              <a:buNone/>
            </a:pPr>
            <a:endParaRPr lang="en-US"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457200" y="0"/>
            <a:ext cx="8229600" cy="838200"/>
          </a:xfrm>
        </p:spPr>
        <p:txBody>
          <a:bodyPr/>
          <a:lstStyle/>
          <a:p>
            <a:r>
              <a:rPr lang="en-US" altLang="en-US">
                <a:latin typeface="Times New Roman" panose="02020603050405020304" pitchFamily="18" charset="0"/>
                <a:cs typeface="Times New Roman" panose="02020603050405020304" pitchFamily="18" charset="0"/>
              </a:rPr>
              <a:t>Objectives…</a:t>
            </a:r>
          </a:p>
        </p:txBody>
      </p:sp>
      <p:sp>
        <p:nvSpPr>
          <p:cNvPr id="4099" name="Rectangle 3"/>
          <p:cNvSpPr>
            <a:spLocks noGrp="1"/>
          </p:cNvSpPr>
          <p:nvPr>
            <p:ph type="body" idx="1"/>
          </p:nvPr>
        </p:nvSpPr>
        <p:spPr>
          <a:xfrm>
            <a:off x="533400" y="914400"/>
            <a:ext cx="8229600" cy="5562600"/>
          </a:xfrm>
        </p:spPr>
        <p:txBody>
          <a:bodyPr/>
          <a:lstStyle/>
          <a:p>
            <a:pPr>
              <a:buClrTx/>
              <a:buSzTx/>
              <a:buFont typeface="Arial" panose="020B0604020202020204" pitchFamily="34" charset="0"/>
              <a:buChar char="•"/>
            </a:pPr>
            <a:r>
              <a:rPr lang="en-US" altLang="en-US" b="1" dirty="0">
                <a:latin typeface="Times New Roman" panose="02020603050405020304" pitchFamily="18" charset="0"/>
                <a:cs typeface="Times New Roman" panose="02020603050405020304" pitchFamily="18" charset="0"/>
              </a:rPr>
              <a:t>Threads</a:t>
            </a:r>
            <a:r>
              <a:rPr lang="en-US" altLang="en-US" dirty="0">
                <a:latin typeface="Times New Roman" panose="02020603050405020304" pitchFamily="18" charset="0"/>
                <a:cs typeface="Times New Roman" panose="02020603050405020304" pitchFamily="18" charset="0"/>
              </a:rPr>
              <a:t> </a:t>
            </a:r>
          </a:p>
          <a:p>
            <a:pPr lvl="1"/>
            <a:r>
              <a:rPr lang="en-US" altLang="en-US" dirty="0">
                <a:latin typeface="Times New Roman" panose="02020603050405020304" pitchFamily="18" charset="0"/>
                <a:cs typeface="Times New Roman" panose="02020603050405020304" pitchFamily="18" charset="0"/>
              </a:rPr>
              <a:t>Overview</a:t>
            </a:r>
          </a:p>
          <a:p>
            <a:pPr lvl="1"/>
            <a:r>
              <a:rPr lang="en-US" altLang="en-US" dirty="0">
                <a:highlight>
                  <a:srgbClr val="FFFF00"/>
                </a:highlight>
                <a:latin typeface="Times New Roman" panose="02020603050405020304" pitchFamily="18" charset="0"/>
                <a:cs typeface="Times New Roman" panose="02020603050405020304" pitchFamily="18" charset="0"/>
              </a:rPr>
              <a:t>Models</a:t>
            </a:r>
          </a:p>
          <a:p>
            <a:pPr lvl="1"/>
            <a:r>
              <a:rPr lang="en-US" altLang="en-US" dirty="0">
                <a:highlight>
                  <a:srgbClr val="FFFF00"/>
                </a:highlight>
                <a:latin typeface="Times New Roman" panose="02020603050405020304" pitchFamily="18" charset="0"/>
                <a:cs typeface="Times New Roman" panose="02020603050405020304" pitchFamily="18" charset="0"/>
              </a:rPr>
              <a:t>Benefit</a:t>
            </a:r>
          </a:p>
          <a:p>
            <a:pPr lvl="1"/>
            <a:r>
              <a:rPr lang="en-US" altLang="en-US" dirty="0">
                <a:highlight>
                  <a:srgbClr val="FFFF00"/>
                </a:highlight>
                <a:latin typeface="Times New Roman" panose="02020603050405020304" pitchFamily="18" charset="0"/>
                <a:cs typeface="Times New Roman" panose="02020603050405020304" pitchFamily="18" charset="0"/>
              </a:rPr>
              <a:t>Implementing threads in User Space</a:t>
            </a:r>
          </a:p>
          <a:p>
            <a:pPr lvl="1"/>
            <a:r>
              <a:rPr lang="en-US" altLang="en-US" dirty="0">
                <a:highlight>
                  <a:srgbClr val="FFFF00"/>
                </a:highlight>
                <a:latin typeface="Times New Roman" panose="02020603050405020304" pitchFamily="18" charset="0"/>
                <a:cs typeface="Times New Roman" panose="02020603050405020304" pitchFamily="18" charset="0"/>
              </a:rPr>
              <a:t>Implementing threads in the Kernels</a:t>
            </a:r>
          </a:p>
          <a:p>
            <a:pPr lvl="1"/>
            <a:r>
              <a:rPr lang="en-US" altLang="en-US" dirty="0">
                <a:highlight>
                  <a:srgbClr val="FFFF00"/>
                </a:highlight>
                <a:latin typeface="Times New Roman" panose="02020603050405020304" pitchFamily="18" charset="0"/>
                <a:cs typeface="Times New Roman" panose="02020603050405020304" pitchFamily="18" charset="0"/>
              </a:rPr>
              <a:t>Hybrid Implementations</a:t>
            </a:r>
          </a:p>
          <a:p>
            <a:pPr lvl="1"/>
            <a:r>
              <a:rPr lang="en-US" altLang="en-US" dirty="0">
                <a:highlight>
                  <a:srgbClr val="FFFF00"/>
                </a:highlight>
                <a:latin typeface="Times New Roman" panose="02020603050405020304" pitchFamily="18" charset="0"/>
                <a:cs typeface="Times New Roman" panose="02020603050405020304" pitchFamily="18" charset="0"/>
              </a:rPr>
              <a:t>Scheduler Activations</a:t>
            </a:r>
          </a:p>
          <a:p>
            <a:pPr lvl="1"/>
            <a:r>
              <a:rPr lang="en-US" altLang="en-US" dirty="0">
                <a:highlight>
                  <a:srgbClr val="FFFF00"/>
                </a:highlight>
                <a:latin typeface="Times New Roman" panose="02020603050405020304" pitchFamily="18" charset="0"/>
                <a:cs typeface="Times New Roman" panose="02020603050405020304" pitchFamily="18" charset="0"/>
              </a:rPr>
              <a:t>Pop-Up threads</a:t>
            </a:r>
          </a:p>
          <a:p>
            <a:pPr lvl="1"/>
            <a:r>
              <a:rPr lang="en-US" altLang="en-US" dirty="0">
                <a:latin typeface="Times New Roman" panose="02020603050405020304" pitchFamily="18" charset="0"/>
                <a:cs typeface="Times New Roman" panose="02020603050405020304" pitchFamily="18" charset="0"/>
              </a:rPr>
              <a:t>Making Single Threaded Code Multithreaded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idx="4294967295"/>
          </p:nvPr>
        </p:nvSpPr>
        <p:spPr>
          <a:xfrm>
            <a:off x="533400" y="0"/>
            <a:ext cx="8229600" cy="1143000"/>
          </a:xfrm>
        </p:spPr>
        <p:txBody>
          <a:bodyPr/>
          <a:lstStyle/>
          <a:p>
            <a:r>
              <a:rPr lang="en-US" altLang="en-US" sz="4000" b="1">
                <a:latin typeface="Times New Roman" panose="02020603050405020304" pitchFamily="18" charset="0"/>
                <a:cs typeface="Times New Roman" panose="02020603050405020304" pitchFamily="18" charset="0"/>
              </a:rPr>
              <a:t>Threads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Context</a:t>
            </a:r>
          </a:p>
        </p:txBody>
      </p:sp>
      <p:sp>
        <p:nvSpPr>
          <p:cNvPr id="5123" name="Rectangle 3"/>
          <p:cNvSpPr>
            <a:spLocks noGrp="1"/>
          </p:cNvSpPr>
          <p:nvPr>
            <p:ph type="body" sz="half" idx="4294967295"/>
          </p:nvPr>
        </p:nvSpPr>
        <p:spPr>
          <a:xfrm>
            <a:off x="228600" y="990600"/>
            <a:ext cx="8915400" cy="5867400"/>
          </a:xfrm>
        </p:spPr>
        <p:txBody>
          <a:bodyPr/>
          <a:lstStyle/>
          <a:p>
            <a:pPr algn="just">
              <a:lnSpc>
                <a:spcPct val="90000"/>
              </a:lnSpc>
            </a:pPr>
            <a:r>
              <a:rPr lang="en-US" altLang="en-US" sz="2800" dirty="0">
                <a:highlight>
                  <a:srgbClr val="FFFF00"/>
                </a:highlight>
                <a:latin typeface="Times New Roman" panose="02020603050405020304" pitchFamily="18" charset="0"/>
                <a:cs typeface="Times New Roman" panose="02020603050405020304" pitchFamily="18" charset="0"/>
              </a:rPr>
              <a:t>Each process has an </a:t>
            </a:r>
            <a:r>
              <a:rPr lang="en-US" altLang="en-US" sz="2800" b="1" dirty="0">
                <a:highlight>
                  <a:srgbClr val="FFFF00"/>
                </a:highlight>
                <a:latin typeface="Times New Roman" panose="02020603050405020304" pitchFamily="18" charset="0"/>
                <a:cs typeface="Times New Roman" panose="02020603050405020304" pitchFamily="18" charset="0"/>
              </a:rPr>
              <a:t>address space </a:t>
            </a:r>
          </a:p>
          <a:p>
            <a:pPr algn="just">
              <a:lnSpc>
                <a:spcPct val="90000"/>
              </a:lnSpc>
            </a:pPr>
            <a:r>
              <a:rPr lang="en-US" altLang="en-US" sz="2800" dirty="0">
                <a:latin typeface="Times New Roman" panose="02020603050405020304" pitchFamily="18" charset="0"/>
                <a:cs typeface="Times New Roman" panose="02020603050405020304" pitchFamily="18" charset="0"/>
              </a:rPr>
              <a:t>The </a:t>
            </a:r>
            <a:r>
              <a:rPr lang="en-US" altLang="en-US" sz="2800" b="1" dirty="0">
                <a:solidFill>
                  <a:srgbClr val="FF0000"/>
                </a:solidFill>
                <a:latin typeface="Times New Roman" panose="02020603050405020304" pitchFamily="18" charset="0"/>
                <a:cs typeface="Times New Roman" panose="02020603050405020304" pitchFamily="18" charset="0"/>
              </a:rPr>
              <a:t>CPU</a:t>
            </a:r>
            <a:r>
              <a:rPr lang="en-US" altLang="en-US" sz="2800" dirty="0">
                <a:solidFill>
                  <a:srgbClr val="FF0000"/>
                </a:solidFill>
                <a:latin typeface="Times New Roman" panose="02020603050405020304" pitchFamily="18" charset="0"/>
                <a:cs typeface="Times New Roman" panose="02020603050405020304" pitchFamily="18" charset="0"/>
              </a:rPr>
              <a:t> is </a:t>
            </a:r>
            <a:r>
              <a:rPr lang="en-US" altLang="en-US" sz="2800" b="1" dirty="0">
                <a:solidFill>
                  <a:srgbClr val="FF0000"/>
                </a:solidFill>
                <a:latin typeface="Times New Roman" panose="02020603050405020304" pitchFamily="18" charset="0"/>
                <a:cs typeface="Times New Roman" panose="02020603050405020304" pitchFamily="18" charset="0"/>
              </a:rPr>
              <a:t>allocated only one </a:t>
            </a:r>
            <a:r>
              <a:rPr lang="en-US" altLang="en-US" sz="2800" dirty="0">
                <a:solidFill>
                  <a:srgbClr val="FF0000"/>
                </a:solidFill>
                <a:latin typeface="Times New Roman" panose="02020603050405020304" pitchFamily="18" charset="0"/>
                <a:cs typeface="Times New Roman" panose="02020603050405020304" pitchFamily="18" charset="0"/>
              </a:rPr>
              <a:t>process </a:t>
            </a:r>
            <a:r>
              <a:rPr lang="en-US" altLang="en-US" sz="2800" dirty="0">
                <a:latin typeface="Times New Roman" panose="02020603050405020304" pitchFamily="18" charset="0"/>
                <a:cs typeface="Times New Roman" panose="02020603050405020304" pitchFamily="18" charset="0"/>
              </a:rPr>
              <a:t>at one time</a:t>
            </a:r>
          </a:p>
          <a:p>
            <a:pPr algn="just">
              <a:lnSpc>
                <a:spcPct val="90000"/>
              </a:lnSpc>
            </a:pPr>
            <a:r>
              <a:rPr lang="en-US" altLang="en-US" sz="2800" b="1" dirty="0">
                <a:highlight>
                  <a:srgbClr val="FFFF00"/>
                </a:highlight>
                <a:latin typeface="Times New Roman" panose="02020603050405020304" pitchFamily="18" charset="0"/>
                <a:cs typeface="Times New Roman" panose="02020603050405020304" pitchFamily="18" charset="0"/>
              </a:rPr>
              <a:t>Context switching</a:t>
            </a:r>
          </a:p>
          <a:p>
            <a:pPr algn="just">
              <a:lnSpc>
                <a:spcPct val="90000"/>
              </a:lnSpc>
            </a:pPr>
            <a:r>
              <a:rPr lang="en-US" altLang="en-US" sz="2800" b="1" dirty="0">
                <a:latin typeface="Times New Roman" panose="02020603050405020304" pitchFamily="18" charset="0"/>
                <a:cs typeface="Times New Roman" panose="02020603050405020304" pitchFamily="18" charset="0"/>
              </a:rPr>
              <a:t>Problems</a:t>
            </a:r>
          </a:p>
          <a:p>
            <a:pPr lvl="1" algn="just">
              <a:lnSpc>
                <a:spcPct val="90000"/>
              </a:lnSpc>
            </a:pPr>
            <a:r>
              <a:rPr lang="en-US" altLang="en-US" sz="2400" b="1" dirty="0">
                <a:latin typeface="Times New Roman" panose="02020603050405020304" pitchFamily="18" charset="0"/>
                <a:cs typeface="Times New Roman" panose="02020603050405020304" pitchFamily="18" charset="0"/>
              </a:rPr>
              <a:t>First, (in Network Services)</a:t>
            </a:r>
            <a:r>
              <a:rPr lang="en-US" altLang="en-US" sz="2400" dirty="0">
                <a:latin typeface="Times New Roman" panose="02020603050405020304" pitchFamily="18" charset="0"/>
                <a:cs typeface="Times New Roman" panose="02020603050405020304" pitchFamily="18" charset="0"/>
              </a:rPr>
              <a:t> </a:t>
            </a:r>
          </a:p>
          <a:p>
            <a:pPr lvl="2" algn="just">
              <a:lnSpc>
                <a:spcPct val="90000"/>
              </a:lnSpc>
            </a:pPr>
            <a:r>
              <a:rPr lang="en-US" altLang="en-US" sz="2000" dirty="0">
                <a:latin typeface="Times New Roman" panose="02020603050405020304" pitchFamily="18" charset="0"/>
                <a:cs typeface="Times New Roman" panose="02020603050405020304" pitchFamily="18" charset="0"/>
              </a:rPr>
              <a:t>We want to search something using the Google Web</a:t>
            </a:r>
          </a:p>
          <a:p>
            <a:pPr lvl="2" algn="just">
              <a:lnSpc>
                <a:spcPct val="90000"/>
              </a:lnSpc>
            </a:pPr>
            <a:r>
              <a:rPr lang="en-US" altLang="en-US" sz="2000" dirty="0">
                <a:latin typeface="Times New Roman" panose="02020603050405020304" pitchFamily="18" charset="0"/>
                <a:cs typeface="Times New Roman" panose="02020603050405020304" pitchFamily="18" charset="0"/>
              </a:rPr>
              <a:t>Our request is transferred to web server that is busy with serving many client concurrently </a:t>
            </a:r>
          </a:p>
          <a:p>
            <a:pPr lvl="2" algn="just">
              <a:lnSpc>
                <a:spcPct val="90000"/>
              </a:lnSpc>
            </a:pPr>
            <a:r>
              <a:rPr lang="en-US" altLang="en-US" sz="2000" dirty="0">
                <a:latin typeface="Times New Roman" panose="02020603050405020304" pitchFamily="18" charset="0"/>
                <a:cs typeface="Times New Roman" panose="02020603050405020304" pitchFamily="18" charset="0"/>
              </a:rPr>
              <a:t>So, the server can serve only one client at a time</a:t>
            </a:r>
          </a:p>
          <a:p>
            <a:pPr lvl="1" algn="just">
              <a:lnSpc>
                <a:spcPct val="90000"/>
              </a:lnSpc>
            </a:pPr>
            <a:r>
              <a:rPr lang="en-US" altLang="en-US" sz="2400" b="1" dirty="0">
                <a:latin typeface="Times New Roman" panose="02020603050405020304" pitchFamily="18" charset="0"/>
                <a:cs typeface="Times New Roman" panose="02020603050405020304" pitchFamily="18" charset="0"/>
              </a:rPr>
              <a:t>Second, (in Word processor</a:t>
            </a:r>
            <a:r>
              <a:rPr lang="en-US" altLang="en-US" sz="2400" dirty="0">
                <a:latin typeface="Times New Roman" panose="02020603050405020304" pitchFamily="18" charset="0"/>
                <a:cs typeface="Times New Roman" panose="02020603050405020304" pitchFamily="18" charset="0"/>
              </a:rPr>
              <a:t>) </a:t>
            </a:r>
          </a:p>
          <a:p>
            <a:pPr lvl="2" algn="just">
              <a:lnSpc>
                <a:spcPct val="90000"/>
              </a:lnSpc>
            </a:pPr>
            <a:r>
              <a:rPr lang="en-US" altLang="en-US" sz="2000" dirty="0">
                <a:latin typeface="Times New Roman" panose="02020603050405020304" pitchFamily="18" charset="0"/>
                <a:cs typeface="Times New Roman" panose="02020603050405020304" pitchFamily="18" charset="0"/>
              </a:rPr>
              <a:t>We uses the word processor to type the document</a:t>
            </a:r>
          </a:p>
          <a:p>
            <a:pPr lvl="2" algn="just">
              <a:lnSpc>
                <a:spcPct val="90000"/>
              </a:lnSpc>
            </a:pPr>
            <a:r>
              <a:rPr lang="en-US" altLang="en-US" sz="2000" dirty="0">
                <a:latin typeface="Times New Roman" panose="02020603050405020304" pitchFamily="18" charset="0"/>
                <a:cs typeface="Times New Roman" panose="02020603050405020304" pitchFamily="18" charset="0"/>
              </a:rPr>
              <a:t>The word processor supports some of the features as automatically </a:t>
            </a:r>
            <a:r>
              <a:rPr lang="en-US" altLang="en-US" sz="2000" dirty="0">
                <a:highlight>
                  <a:srgbClr val="FFFF00"/>
                </a:highlight>
                <a:latin typeface="Times New Roman" panose="02020603050405020304" pitchFamily="18" charset="0"/>
                <a:cs typeface="Times New Roman" panose="02020603050405020304" pitchFamily="18" charset="0"/>
              </a:rPr>
              <a:t>saving the entire file in every 5 minutes and display the graphics</a:t>
            </a:r>
            <a:r>
              <a:rPr lang="en-US" altLang="en-US" sz="2000" dirty="0">
                <a:latin typeface="Times New Roman" panose="02020603050405020304" pitchFamily="18" charset="0"/>
                <a:cs typeface="Times New Roman" panose="02020603050405020304" pitchFamily="18" charset="0"/>
              </a:rPr>
              <a:t>. Besides reading, he/she types on the keyboards, </a:t>
            </a:r>
          </a:p>
          <a:p>
            <a:pPr lvl="2" algn="just">
              <a:lnSpc>
                <a:spcPct val="90000"/>
              </a:lnSpc>
            </a:pPr>
            <a:r>
              <a:rPr lang="en-US" altLang="en-US" sz="2000" dirty="0">
                <a:latin typeface="Times New Roman" panose="02020603050405020304" pitchFamily="18" charset="0"/>
                <a:cs typeface="Times New Roman" panose="02020603050405020304" pitchFamily="18" charset="0"/>
              </a:rPr>
              <a:t>So, when the automatically saving is executed, the reading or display can be not progressed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p:nvPr>
        </p:nvSpPr>
        <p:spPr>
          <a:xfrm>
            <a:off x="533400" y="0"/>
            <a:ext cx="8229600" cy="1143000"/>
          </a:xfrm>
        </p:spPr>
        <p:txBody>
          <a:bodyPr/>
          <a:lstStyle/>
          <a:p>
            <a:r>
              <a:rPr lang="en-US" altLang="en-US" sz="4000" b="1">
                <a:latin typeface="Times New Roman" panose="02020603050405020304" pitchFamily="18" charset="0"/>
                <a:cs typeface="Times New Roman" panose="02020603050405020304" pitchFamily="18" charset="0"/>
              </a:rPr>
              <a:t>Threads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Overview</a:t>
            </a:r>
          </a:p>
        </p:txBody>
      </p:sp>
      <p:sp>
        <p:nvSpPr>
          <p:cNvPr id="22531" name="Rectangle 3"/>
          <p:cNvSpPr>
            <a:spLocks noGrp="1"/>
          </p:cNvSpPr>
          <p:nvPr>
            <p:ph type="body" sz="half" idx="1"/>
          </p:nvPr>
        </p:nvSpPr>
        <p:spPr>
          <a:xfrm>
            <a:off x="228600" y="990600"/>
            <a:ext cx="8915400" cy="1295400"/>
          </a:xfrm>
        </p:spPr>
        <p:txBody>
          <a:bodyPr/>
          <a:lstStyle/>
          <a:p>
            <a:pPr algn="just">
              <a:lnSpc>
                <a:spcPct val="90000"/>
              </a:lnSpc>
            </a:pPr>
            <a:r>
              <a:rPr lang="en-US" altLang="en-US" sz="2800" dirty="0">
                <a:latin typeface="Times New Roman" panose="02020603050405020304" pitchFamily="18" charset="0"/>
                <a:cs typeface="Times New Roman" panose="02020603050405020304" pitchFamily="18" charset="0"/>
              </a:rPr>
              <a:t>It is desirable to have </a:t>
            </a:r>
            <a:r>
              <a:rPr lang="en-US" altLang="en-US" sz="2800" b="1" dirty="0">
                <a:highlight>
                  <a:srgbClr val="FFFF00"/>
                </a:highlight>
                <a:latin typeface="Times New Roman" panose="02020603050405020304" pitchFamily="18" charset="0"/>
                <a:cs typeface="Times New Roman" panose="02020603050405020304" pitchFamily="18" charset="0"/>
              </a:rPr>
              <a:t>multiple threads of control </a:t>
            </a:r>
            <a:r>
              <a:rPr lang="en-US" altLang="en-US" sz="2800" dirty="0">
                <a:highlight>
                  <a:srgbClr val="FFFF00"/>
                </a:highlight>
                <a:latin typeface="Times New Roman" panose="02020603050405020304" pitchFamily="18" charset="0"/>
                <a:cs typeface="Times New Roman" panose="02020603050405020304" pitchFamily="18" charset="0"/>
              </a:rPr>
              <a:t>in the </a:t>
            </a:r>
            <a:r>
              <a:rPr lang="en-US" altLang="en-US" sz="2800" b="1" dirty="0">
                <a:highlight>
                  <a:srgbClr val="FFFF00"/>
                </a:highlight>
                <a:latin typeface="Times New Roman" panose="02020603050405020304" pitchFamily="18" charset="0"/>
                <a:cs typeface="Times New Roman" panose="02020603050405020304" pitchFamily="18" charset="0"/>
              </a:rPr>
              <a:t>same address space running </a:t>
            </a:r>
            <a:r>
              <a:rPr lang="en-US" altLang="en-US" sz="2800" dirty="0">
                <a:highlight>
                  <a:srgbClr val="FFFF00"/>
                </a:highlight>
                <a:latin typeface="Times New Roman" panose="02020603050405020304" pitchFamily="18" charset="0"/>
                <a:cs typeface="Times New Roman" panose="02020603050405020304" pitchFamily="18" charset="0"/>
              </a:rPr>
              <a:t>in </a:t>
            </a:r>
            <a:r>
              <a:rPr lang="en-US" altLang="en-US" sz="2800" b="1" dirty="0">
                <a:highlight>
                  <a:srgbClr val="FFFF00"/>
                </a:highlight>
                <a:latin typeface="Times New Roman" panose="02020603050405020304" pitchFamily="18" charset="0"/>
                <a:cs typeface="Times New Roman" panose="02020603050405020304" pitchFamily="18" charset="0"/>
              </a:rPr>
              <a:t>quasi-parallel</a:t>
            </a:r>
            <a:r>
              <a:rPr lang="en-US" altLang="en-US" sz="2800" dirty="0">
                <a:latin typeface="Times New Roman" panose="02020603050405020304" pitchFamily="18" charset="0"/>
                <a:cs typeface="Times New Roman" panose="02020603050405020304" pitchFamily="18" charset="0"/>
              </a:rPr>
              <a:t>, as though they were separate processes</a:t>
            </a:r>
          </a:p>
        </p:txBody>
      </p:sp>
      <p:pic>
        <p:nvPicPr>
          <p:cNvPr id="6148" name="Picture 6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163763"/>
            <a:ext cx="4017963" cy="469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0372" name="Picture 6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2286000"/>
            <a:ext cx="3844925" cy="435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box(in)">
                                      <p:cBhvr>
                                        <p:cTn id="7" dur="500"/>
                                        <p:tgtEl>
                                          <p:spTgt spid="22531">
                                            <p:txEl>
                                              <p:pRg st="0" end="0"/>
                                            </p:txEl>
                                          </p:spTgt>
                                        </p:tgtEl>
                                      </p:cBhvr>
                                    </p:animEffect>
                                  </p:childTnLst>
                                </p:cTn>
                              </p:par>
                            </p:childTnLst>
                          </p:cTn>
                        </p:par>
                        <p:par>
                          <p:cTn id="8" fill="hold" nodeType="afterGroup">
                            <p:stCondLst>
                              <p:cond delay="500"/>
                            </p:stCondLst>
                            <p:childTnLst>
                              <p:par>
                                <p:cTn id="9" presetID="4" presetClass="entr" presetSubtype="16" fill="hold" nodeType="afterEffect">
                                  <p:stCondLst>
                                    <p:cond delay="0"/>
                                  </p:stCondLst>
                                  <p:childTnLst>
                                    <p:set>
                                      <p:cBhvr>
                                        <p:cTn id="10" dur="1" fill="hold">
                                          <p:stCondLst>
                                            <p:cond delay="0"/>
                                          </p:stCondLst>
                                        </p:cTn>
                                        <p:tgtEl>
                                          <p:spTgt spid="160372"/>
                                        </p:tgtEl>
                                        <p:attrNameLst>
                                          <p:attrName>style.visibility</p:attrName>
                                        </p:attrNameLst>
                                      </p:cBhvr>
                                      <p:to>
                                        <p:strVal val="visible"/>
                                      </p:to>
                                    </p:set>
                                    <p:animEffect transition="in" filter="box(in)">
                                      <p:cBhvr>
                                        <p:cTn id="11" dur="500"/>
                                        <p:tgtEl>
                                          <p:spTgt spid="160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p:nvPr>
        </p:nvSpPr>
        <p:spPr>
          <a:xfrm>
            <a:off x="533400" y="0"/>
            <a:ext cx="8229600" cy="1143000"/>
          </a:xfrm>
        </p:spPr>
        <p:txBody>
          <a:bodyPr/>
          <a:lstStyle/>
          <a:p>
            <a:r>
              <a:rPr lang="en-US" altLang="en-US" sz="4000" b="1">
                <a:latin typeface="Times New Roman" panose="02020603050405020304" pitchFamily="18" charset="0"/>
                <a:cs typeface="Times New Roman" panose="02020603050405020304" pitchFamily="18" charset="0"/>
              </a:rPr>
              <a:t>Threads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Models</a:t>
            </a:r>
          </a:p>
        </p:txBody>
      </p:sp>
      <p:sp>
        <p:nvSpPr>
          <p:cNvPr id="7171" name="Rectangle 3"/>
          <p:cNvSpPr>
            <a:spLocks noGrp="1"/>
          </p:cNvSpPr>
          <p:nvPr>
            <p:ph type="body" idx="1"/>
          </p:nvPr>
        </p:nvSpPr>
        <p:spPr>
          <a:xfrm>
            <a:off x="228600" y="1219200"/>
            <a:ext cx="8915400" cy="5638800"/>
          </a:xfrm>
        </p:spPr>
        <p:txBody>
          <a:bodyPr/>
          <a:lstStyle/>
          <a:p>
            <a:pPr algn="just" eaLnBrk="1" hangingPunct="1">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Threads</a:t>
            </a:r>
            <a:r>
              <a:rPr lang="en-US" altLang="en-US" sz="2800" dirty="0">
                <a:latin typeface="Times New Roman" panose="02020603050405020304" pitchFamily="18" charset="0"/>
                <a:cs typeface="Times New Roman" panose="02020603050405020304" pitchFamily="18" charset="0"/>
              </a:rPr>
              <a:t> of one process (</a:t>
            </a:r>
            <a:r>
              <a:rPr lang="en-US" altLang="en-US" sz="2800" dirty="0" err="1">
                <a:latin typeface="Times New Roman" panose="02020603050405020304" pitchFamily="18" charset="0"/>
                <a:cs typeface="Times New Roman" panose="02020603050405020304" pitchFamily="18" charset="0"/>
              </a:rPr>
              <a:t>miniprocess</a:t>
            </a:r>
            <a:r>
              <a:rPr lang="en-US" altLang="en-US" sz="2800" dirty="0">
                <a:latin typeface="Times New Roman" panose="02020603050405020304" pitchFamily="18" charset="0"/>
                <a:cs typeface="Times New Roman" panose="02020603050405020304" pitchFamily="18" charset="0"/>
              </a:rPr>
              <a:t>)</a:t>
            </a:r>
          </a:p>
          <a:p>
            <a:pPr lvl="1" algn="just" eaLnBrk="1" hangingPunct="1"/>
            <a:r>
              <a:rPr lang="en-US" altLang="en-US" sz="2400" dirty="0">
                <a:latin typeface="Times New Roman" panose="02020603050405020304" pitchFamily="18" charset="0"/>
                <a:cs typeface="Times New Roman" panose="02020603050405020304" pitchFamily="18" charset="0"/>
              </a:rPr>
              <a:t>Describe an </a:t>
            </a:r>
            <a:r>
              <a:rPr lang="en-US" altLang="en-US" sz="2400" b="1" dirty="0">
                <a:highlight>
                  <a:srgbClr val="FFFF00"/>
                </a:highlight>
                <a:latin typeface="Times New Roman" panose="02020603050405020304" pitchFamily="18" charset="0"/>
                <a:cs typeface="Times New Roman" panose="02020603050405020304" pitchFamily="18" charset="0"/>
              </a:rPr>
              <a:t>sequential execution within</a:t>
            </a:r>
            <a:r>
              <a:rPr lang="en-US" altLang="en-US" sz="2400" dirty="0">
                <a:highlight>
                  <a:srgbClr val="FFFF00"/>
                </a:highlight>
                <a:latin typeface="Times New Roman" panose="02020603050405020304" pitchFamily="18" charset="0"/>
                <a:cs typeface="Times New Roman" panose="02020603050405020304" pitchFamily="18" charset="0"/>
              </a:rPr>
              <a:t> a </a:t>
            </a:r>
            <a:r>
              <a:rPr lang="en-US" altLang="en-US" sz="2400" b="1" dirty="0">
                <a:highlight>
                  <a:srgbClr val="FFFF00"/>
                </a:highlight>
                <a:latin typeface="Times New Roman" panose="02020603050405020304" pitchFamily="18" charset="0"/>
                <a:cs typeface="Times New Roman" panose="02020603050405020304" pitchFamily="18" charset="0"/>
              </a:rPr>
              <a:t>process</a:t>
            </a:r>
          </a:p>
          <a:p>
            <a:pPr lvl="1" algn="just" eaLnBrk="1" hangingPunct="1"/>
            <a:r>
              <a:rPr lang="en-US" altLang="en-US" sz="2400" b="1" dirty="0">
                <a:highlight>
                  <a:srgbClr val="FFFF00"/>
                </a:highlight>
                <a:latin typeface="Times New Roman" panose="02020603050405020304" pitchFamily="18" charset="0"/>
                <a:cs typeface="Times New Roman" panose="02020603050405020304" pitchFamily="18" charset="0"/>
              </a:rPr>
              <a:t>Share</a:t>
            </a:r>
            <a:r>
              <a:rPr lang="en-US" altLang="en-US" sz="2400" dirty="0">
                <a:highlight>
                  <a:srgbClr val="FFFF00"/>
                </a:highlight>
                <a:latin typeface="Times New Roman" panose="02020603050405020304" pitchFamily="18" charset="0"/>
                <a:cs typeface="Times New Roman" panose="02020603050405020304" pitchFamily="18" charset="0"/>
              </a:rPr>
              <a:t> the </a:t>
            </a:r>
            <a:r>
              <a:rPr lang="en-US" altLang="en-US" sz="2400" b="1" dirty="0">
                <a:highlight>
                  <a:srgbClr val="FFFF00"/>
                </a:highlight>
                <a:latin typeface="Times New Roman" panose="02020603050405020304" pitchFamily="18" charset="0"/>
                <a:cs typeface="Times New Roman" panose="02020603050405020304" pitchFamily="18" charset="0"/>
              </a:rPr>
              <a:t>same address space </a:t>
            </a:r>
            <a:r>
              <a:rPr lang="en-US" altLang="en-US" sz="2400" dirty="0">
                <a:highlight>
                  <a:srgbClr val="FFFF00"/>
                </a:highlight>
                <a:latin typeface="Times New Roman" panose="02020603050405020304" pitchFamily="18" charset="0"/>
                <a:cs typeface="Times New Roman" panose="02020603050405020304" pitchFamily="18" charset="0"/>
              </a:rPr>
              <a:t>and </a:t>
            </a:r>
            <a:r>
              <a:rPr lang="en-US" altLang="en-US" sz="2400" b="1" dirty="0">
                <a:highlight>
                  <a:srgbClr val="FFFF00"/>
                </a:highlight>
                <a:latin typeface="Times New Roman" panose="02020603050405020304" pitchFamily="18" charset="0"/>
                <a:cs typeface="Times New Roman" panose="02020603050405020304" pitchFamily="18" charset="0"/>
              </a:rPr>
              <a:t>resources</a:t>
            </a:r>
            <a:r>
              <a:rPr lang="en-US" altLang="en-US" sz="2400" dirty="0">
                <a:highlight>
                  <a:srgbClr val="FFFF00"/>
                </a:highlight>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of the process</a:t>
            </a:r>
          </a:p>
          <a:p>
            <a:pPr lvl="1" algn="just" eaLnBrk="1" hangingPunct="1"/>
            <a:r>
              <a:rPr lang="en-US" altLang="en-US" sz="2400" dirty="0">
                <a:latin typeface="Times New Roman" panose="02020603050405020304" pitchFamily="18" charset="0"/>
                <a:cs typeface="Times New Roman" panose="02020603050405020304" pitchFamily="18" charset="0"/>
              </a:rPr>
              <a:t>Each thread has </a:t>
            </a:r>
            <a:r>
              <a:rPr lang="en-US" altLang="en-US" sz="2400" b="1" dirty="0">
                <a:latin typeface="Times New Roman" panose="02020603050405020304" pitchFamily="18" charset="0"/>
                <a:cs typeface="Times New Roman" panose="02020603050405020304" pitchFamily="18" charset="0"/>
              </a:rPr>
              <a:t>its own </a:t>
            </a:r>
            <a:r>
              <a:rPr lang="en-US" altLang="en-US" sz="2400" b="1" dirty="0">
                <a:highlight>
                  <a:srgbClr val="FFFF00"/>
                </a:highlight>
                <a:latin typeface="Times New Roman" panose="02020603050405020304" pitchFamily="18" charset="0"/>
                <a:cs typeface="Times New Roman" panose="02020603050405020304" pitchFamily="18" charset="0"/>
              </a:rPr>
              <a:t>PC</a:t>
            </a:r>
            <a:r>
              <a:rPr lang="en-US" altLang="en-US" sz="2400" dirty="0">
                <a:highlight>
                  <a:srgbClr val="FFFF00"/>
                </a:highlight>
                <a:latin typeface="Times New Roman" panose="02020603050405020304" pitchFamily="18" charset="0"/>
                <a:cs typeface="Times New Roman" panose="02020603050405020304" pitchFamily="18" charset="0"/>
              </a:rPr>
              <a:t>, </a:t>
            </a:r>
            <a:r>
              <a:rPr lang="en-US" altLang="en-US" sz="2400" b="1" dirty="0">
                <a:highlight>
                  <a:srgbClr val="FFFF00"/>
                </a:highlight>
                <a:latin typeface="Times New Roman" panose="02020603050405020304" pitchFamily="18" charset="0"/>
                <a:cs typeface="Times New Roman" panose="02020603050405020304" pitchFamily="18" charset="0"/>
              </a:rPr>
              <a:t>registers</a:t>
            </a:r>
            <a:r>
              <a:rPr lang="en-US" altLang="en-US" sz="2400" dirty="0">
                <a:highlight>
                  <a:srgbClr val="FFFF00"/>
                </a:highlight>
                <a:latin typeface="Times New Roman" panose="02020603050405020304" pitchFamily="18" charset="0"/>
                <a:cs typeface="Times New Roman" panose="02020603050405020304" pitchFamily="18" charset="0"/>
              </a:rPr>
              <a:t> and </a:t>
            </a:r>
            <a:r>
              <a:rPr lang="en-US" altLang="en-US" sz="2400" b="1" dirty="0">
                <a:highlight>
                  <a:srgbClr val="FFFF00"/>
                </a:highlight>
                <a:latin typeface="Times New Roman" panose="02020603050405020304" pitchFamily="18" charset="0"/>
                <a:cs typeface="Times New Roman" panose="02020603050405020304" pitchFamily="18" charset="0"/>
              </a:rPr>
              <a:t>stack of execution </a:t>
            </a:r>
          </a:p>
          <a:p>
            <a:pPr lvl="1" algn="just" eaLnBrk="1" hangingPunct="1"/>
            <a:r>
              <a:rPr lang="en-US" altLang="en-US" sz="2400" dirty="0">
                <a:latin typeface="Times New Roman" panose="02020603050405020304" pitchFamily="18" charset="0"/>
                <a:cs typeface="Times New Roman" panose="02020603050405020304" pitchFamily="18" charset="0"/>
              </a:rPr>
              <a:t>There is </a:t>
            </a:r>
            <a:r>
              <a:rPr lang="en-US" altLang="en-US" sz="2400" b="1" dirty="0">
                <a:solidFill>
                  <a:srgbClr val="FF0000"/>
                </a:solidFill>
                <a:latin typeface="Times New Roman" panose="02020603050405020304" pitchFamily="18" charset="0"/>
                <a:cs typeface="Times New Roman" panose="02020603050405020304" pitchFamily="18" charset="0"/>
              </a:rPr>
              <a:t>no protection </a:t>
            </a:r>
            <a:r>
              <a:rPr lang="en-US" altLang="en-US" sz="2400" dirty="0">
                <a:latin typeface="Times New Roman" panose="02020603050405020304" pitchFamily="18" charset="0"/>
                <a:cs typeface="Times New Roman" panose="02020603050405020304" pitchFamily="18" charset="0"/>
              </a:rPr>
              <a:t>between threads in one process</a:t>
            </a:r>
          </a:p>
          <a:p>
            <a:pPr lvl="1" algn="just" eaLnBrk="1" hangingPunct="1"/>
            <a:r>
              <a:rPr lang="en-US" altLang="en-US" sz="2400" b="1" dirty="0">
                <a:solidFill>
                  <a:srgbClr val="FF0000"/>
                </a:solidFill>
                <a:latin typeface="Times New Roman" panose="02020603050405020304" pitchFamily="18" charset="0"/>
                <a:cs typeface="Times New Roman" panose="02020603050405020304" pitchFamily="18" charset="0"/>
              </a:rPr>
              <a:t>Lightweight</a:t>
            </a:r>
            <a:r>
              <a:rPr lang="en-US" altLang="en-US" sz="2400" dirty="0">
                <a:latin typeface="Times New Roman" panose="02020603050405020304" pitchFamily="18" charset="0"/>
                <a:cs typeface="Times New Roman" panose="02020603050405020304" pitchFamily="18" charset="0"/>
              </a:rPr>
              <a:t> processes (contains some properties of processes)</a:t>
            </a:r>
          </a:p>
          <a:p>
            <a:pPr lvl="1" algn="just" eaLnBrk="1" hangingPunct="1"/>
            <a:r>
              <a:rPr lang="de-DE" altLang="en-US" sz="2400" dirty="0">
                <a:latin typeface="Times New Roman" panose="02020603050405020304" pitchFamily="18" charset="0"/>
                <a:cs typeface="Times New Roman" panose="02020603050405020304" pitchFamily="18" charset="0"/>
              </a:rPr>
              <a:t>Have </a:t>
            </a:r>
            <a:r>
              <a:rPr lang="de-DE" altLang="en-US" sz="2400" b="1" dirty="0">
                <a:latin typeface="Times New Roman" panose="02020603050405020304" pitchFamily="18" charset="0"/>
                <a:cs typeface="Times New Roman" panose="02020603050405020304" pitchFamily="18" charset="0"/>
              </a:rPr>
              <a:t>its own stack</a:t>
            </a:r>
            <a:endParaRPr lang="en-US" altLang="en-US" sz="2400" b="1" dirty="0">
              <a:latin typeface="Times New Roman" panose="02020603050405020304" pitchFamily="18" charset="0"/>
              <a:cs typeface="Times New Roman" panose="02020603050405020304" pitchFamily="18" charset="0"/>
            </a:endParaRPr>
          </a:p>
          <a:p>
            <a:pPr lvl="1" algn="just" eaLnBrk="1" hangingPunct="1"/>
            <a:r>
              <a:rPr lang="en-US" altLang="en-US" sz="2400" b="1" dirty="0">
                <a:solidFill>
                  <a:srgbClr val="FF0000"/>
                </a:solidFill>
                <a:latin typeface="Times New Roman" panose="02020603050405020304" pitchFamily="18" charset="0"/>
                <a:cs typeface="Times New Roman" panose="02020603050405020304" pitchFamily="18" charset="0"/>
              </a:rPr>
              <a:t>Multithreading</a:t>
            </a:r>
            <a:r>
              <a:rPr lang="en-US" altLang="en-US" sz="2400" dirty="0">
                <a:latin typeface="Times New Roman" panose="02020603050405020304" pitchFamily="18" charset="0"/>
                <a:cs typeface="Times New Roman" panose="02020603050405020304" pitchFamily="18" charset="0"/>
              </a:rPr>
              <a:t> (multiple threads in same process)</a:t>
            </a:r>
          </a:p>
          <a:p>
            <a:pPr algn="just" eaLnBrk="1" hangingPunct="1">
              <a:buClrTx/>
              <a:buSzTx/>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Having multiple threads running concurrently within a process is analogous to having multiple processes running in parallel in one computer</a:t>
            </a:r>
            <a:r>
              <a:rPr lang="de-DE" altLang="en-US" sz="2800"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a:xfrm>
            <a:off x="381000" y="0"/>
            <a:ext cx="8229600" cy="1143000"/>
          </a:xfrm>
        </p:spPr>
        <p:txBody>
          <a:bodyPr/>
          <a:lstStyle/>
          <a:p>
            <a:r>
              <a:rPr lang="en-US" altLang="en-US" sz="4000" b="1">
                <a:latin typeface="Times New Roman" panose="02020603050405020304" pitchFamily="18" charset="0"/>
                <a:cs typeface="Times New Roman" panose="02020603050405020304" pitchFamily="18" charset="0"/>
              </a:rPr>
              <a:t>Threads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Model (cont)</a:t>
            </a:r>
          </a:p>
        </p:txBody>
      </p:sp>
      <p:sp>
        <p:nvSpPr>
          <p:cNvPr id="204807" name="Text Box 4"/>
          <p:cNvSpPr txBox="1">
            <a:spLocks noChangeArrowheads="1"/>
          </p:cNvSpPr>
          <p:nvPr/>
        </p:nvSpPr>
        <p:spPr bwMode="auto">
          <a:xfrm>
            <a:off x="3352800" y="3276600"/>
            <a:ext cx="23098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2-11, 2-13.</a:t>
            </a:r>
          </a:p>
        </p:txBody>
      </p:sp>
      <p:pic>
        <p:nvPicPr>
          <p:cNvPr id="8196"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066800"/>
            <a:ext cx="3190875"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 name="Rectangle 6"/>
          <p:cNvSpPr>
            <a:spLocks noChangeArrowheads="1"/>
          </p:cNvSpPr>
          <p:nvPr/>
        </p:nvSpPr>
        <p:spPr bwMode="auto">
          <a:xfrm>
            <a:off x="76200" y="3505200"/>
            <a:ext cx="374332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0000"/>
              </a:lnSpc>
              <a:spcBef>
                <a:spcPct val="20000"/>
              </a:spcBef>
              <a:buFont typeface="Arial" panose="020B0604020202020204" pitchFamily="34" charset="0"/>
              <a:buNone/>
            </a:pPr>
            <a:r>
              <a:rPr lang="en-US" altLang="en-US" dirty="0">
                <a:solidFill>
                  <a:srgbClr val="0000FF"/>
                </a:solidFill>
                <a:latin typeface="Times New Roman" panose="02020603050405020304" pitchFamily="18" charset="0"/>
                <a:cs typeface="Times New Roman" panose="02020603050405020304" pitchFamily="18" charset="0"/>
              </a:rPr>
              <a:t>Three processes each with one thread</a:t>
            </a:r>
          </a:p>
          <a:p>
            <a:pPr algn="ctr" eaLnBrk="1" hangingPunct="1">
              <a:lnSpc>
                <a:spcPct val="90000"/>
              </a:lnSpc>
              <a:spcBef>
                <a:spcPct val="20000"/>
              </a:spcBef>
              <a:buFont typeface="Arial" panose="020B0604020202020204" pitchFamily="34" charset="0"/>
              <a:buNone/>
            </a:pPr>
            <a:r>
              <a:rPr lang="en-US" altLang="en-US" b="1" dirty="0">
                <a:solidFill>
                  <a:srgbClr val="0000FF"/>
                </a:solidFill>
                <a:highlight>
                  <a:srgbClr val="FFFF00"/>
                </a:highlight>
                <a:latin typeface="Times New Roman" panose="02020603050405020304" pitchFamily="18" charset="0"/>
                <a:cs typeface="Times New Roman" panose="02020603050405020304" pitchFamily="18" charset="0"/>
              </a:rPr>
              <a:t>Multiprogramming</a:t>
            </a:r>
          </a:p>
        </p:txBody>
      </p:sp>
      <p:pic>
        <p:nvPicPr>
          <p:cNvPr id="204812"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1143000"/>
            <a:ext cx="2438400"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13" name="Rectangle 7"/>
          <p:cNvSpPr>
            <a:spLocks noChangeArrowheads="1"/>
          </p:cNvSpPr>
          <p:nvPr/>
        </p:nvSpPr>
        <p:spPr bwMode="auto">
          <a:xfrm>
            <a:off x="5410200" y="3505200"/>
            <a:ext cx="3124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0000"/>
              </a:lnSpc>
              <a:spcBef>
                <a:spcPct val="20000"/>
              </a:spcBef>
            </a:pPr>
            <a:r>
              <a:rPr lang="en-US" altLang="en-US" dirty="0">
                <a:solidFill>
                  <a:srgbClr val="0000FF"/>
                </a:solidFill>
                <a:latin typeface="Times New Roman" panose="02020603050405020304" pitchFamily="18" charset="0"/>
              </a:rPr>
              <a:t>One process with three threads</a:t>
            </a:r>
          </a:p>
          <a:p>
            <a:pPr algn="ctr" eaLnBrk="1" hangingPunct="1">
              <a:lnSpc>
                <a:spcPct val="90000"/>
              </a:lnSpc>
              <a:spcBef>
                <a:spcPct val="20000"/>
              </a:spcBef>
            </a:pPr>
            <a:r>
              <a:rPr lang="en-US" altLang="en-US" b="1" dirty="0">
                <a:solidFill>
                  <a:srgbClr val="0000FF"/>
                </a:solidFill>
                <a:highlight>
                  <a:srgbClr val="FFFF00"/>
                </a:highlight>
                <a:latin typeface="Times New Roman" panose="02020603050405020304" pitchFamily="18" charset="0"/>
              </a:rPr>
              <a:t>Multithreading</a:t>
            </a:r>
          </a:p>
        </p:txBody>
      </p:sp>
      <p:pic>
        <p:nvPicPr>
          <p:cNvPr id="204814"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4275958"/>
            <a:ext cx="4343400" cy="2429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04812"/>
                                        </p:tgtEl>
                                        <p:attrNameLst>
                                          <p:attrName>style.visibility</p:attrName>
                                        </p:attrNameLst>
                                      </p:cBhvr>
                                      <p:to>
                                        <p:strVal val="visible"/>
                                      </p:to>
                                    </p:set>
                                    <p:animEffect transition="in" filter="box(in)">
                                      <p:cBhvr>
                                        <p:cTn id="7" dur="500"/>
                                        <p:tgtEl>
                                          <p:spTgt spid="204812"/>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04813"/>
                                        </p:tgtEl>
                                        <p:attrNameLst>
                                          <p:attrName>style.visibility</p:attrName>
                                        </p:attrNameLst>
                                      </p:cBhvr>
                                      <p:to>
                                        <p:strVal val="visible"/>
                                      </p:to>
                                    </p:set>
                                    <p:animEffect transition="in" filter="box(in)">
                                      <p:cBhvr>
                                        <p:cTn id="10" dur="500"/>
                                        <p:tgtEl>
                                          <p:spTgt spid="20481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nodeType="clickEffect">
                                  <p:stCondLst>
                                    <p:cond delay="0"/>
                                  </p:stCondLst>
                                  <p:childTnLst>
                                    <p:set>
                                      <p:cBhvr>
                                        <p:cTn id="14" dur="1" fill="hold">
                                          <p:stCondLst>
                                            <p:cond delay="0"/>
                                          </p:stCondLst>
                                        </p:cTn>
                                        <p:tgtEl>
                                          <p:spTgt spid="204814"/>
                                        </p:tgtEl>
                                        <p:attrNameLst>
                                          <p:attrName>style.visibility</p:attrName>
                                        </p:attrNameLst>
                                      </p:cBhvr>
                                      <p:to>
                                        <p:strVal val="visible"/>
                                      </p:to>
                                    </p:set>
                                    <p:animEffect transition="in" filter="checkerboard(across)">
                                      <p:cBhvr>
                                        <p:cTn id="15" dur="500"/>
                                        <p:tgtEl>
                                          <p:spTgt spid="204814"/>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204807"/>
                                        </p:tgtEl>
                                        <p:attrNameLst>
                                          <p:attrName>style.visibility</p:attrName>
                                        </p:attrNameLst>
                                      </p:cBhvr>
                                      <p:to>
                                        <p:strVal val="visible"/>
                                      </p:to>
                                    </p:set>
                                    <p:animEffect transition="in" filter="box(in)">
                                      <p:cBhvr>
                                        <p:cTn id="18" dur="500"/>
                                        <p:tgtEl>
                                          <p:spTgt spid="204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7" grpId="0"/>
      <p:bldP spid="2048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a:xfrm rot="16200000">
            <a:off x="-685800" y="2438400"/>
            <a:ext cx="3886200" cy="1143000"/>
          </a:xfrm>
        </p:spPr>
        <p:txBody>
          <a:bodyPr/>
          <a:lstStyle/>
          <a:p>
            <a:r>
              <a:rPr lang="en-US" altLang="en-US" sz="4000" b="1" dirty="0">
                <a:latin typeface="Times New Roman" panose="02020603050405020304" pitchFamily="18" charset="0"/>
                <a:cs typeface="Times New Roman" panose="02020603050405020304" pitchFamily="18" charset="0"/>
              </a:rPr>
              <a:t>Threads</a:t>
            </a:r>
            <a:br>
              <a:rPr lang="en-US" altLang="en-US" sz="4000" b="1" dirty="0">
                <a:latin typeface="Times New Roman" panose="02020603050405020304" pitchFamily="18" charset="0"/>
                <a:cs typeface="Times New Roman" panose="02020603050405020304" pitchFamily="18" charset="0"/>
              </a:rPr>
            </a:br>
            <a:r>
              <a:rPr lang="en-US" altLang="en-US" sz="3200" dirty="0">
                <a:latin typeface="Times New Roman" panose="02020603050405020304" pitchFamily="18" charset="0"/>
                <a:cs typeface="Times New Roman" panose="02020603050405020304" pitchFamily="18" charset="0"/>
              </a:rPr>
              <a:t>Model – Example </a:t>
            </a:r>
          </a:p>
        </p:txBody>
      </p:sp>
      <p:pic>
        <p:nvPicPr>
          <p:cNvPr id="2" name="Picture 1"/>
          <p:cNvPicPr>
            <a:picLocks noChangeAspect="1"/>
          </p:cNvPicPr>
          <p:nvPr/>
        </p:nvPicPr>
        <p:blipFill>
          <a:blip r:embed="rId3"/>
          <a:stretch>
            <a:fillRect/>
          </a:stretch>
        </p:blipFill>
        <p:spPr>
          <a:xfrm>
            <a:off x="2882932" y="0"/>
            <a:ext cx="6261068" cy="6826045"/>
          </a:xfrm>
          <a:prstGeom prst="rect">
            <a:avLst/>
          </a:prstGeom>
        </p:spPr>
      </p:pic>
      <p:sp>
        <p:nvSpPr>
          <p:cNvPr id="3" name="Rectangle 2"/>
          <p:cNvSpPr/>
          <p:nvPr/>
        </p:nvSpPr>
        <p:spPr>
          <a:xfrm>
            <a:off x="2882932" y="1828800"/>
            <a:ext cx="2298668" cy="685800"/>
          </a:xfrm>
          <a:prstGeom prst="rect">
            <a:avLst/>
          </a:prstGeom>
          <a:noFill/>
          <a:ln w="47625">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8963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a:xfrm rot="16200000">
            <a:off x="-685800" y="2438400"/>
            <a:ext cx="3886200" cy="1143000"/>
          </a:xfrm>
        </p:spPr>
        <p:txBody>
          <a:bodyPr/>
          <a:lstStyle/>
          <a:p>
            <a:r>
              <a:rPr lang="en-US" altLang="en-US" sz="4000" b="1" dirty="0">
                <a:latin typeface="Times New Roman" panose="02020603050405020304" pitchFamily="18" charset="0"/>
                <a:cs typeface="Times New Roman" panose="02020603050405020304" pitchFamily="18" charset="0"/>
              </a:rPr>
              <a:t>Threads</a:t>
            </a:r>
            <a:br>
              <a:rPr lang="en-US" altLang="en-US" sz="4000" b="1" dirty="0">
                <a:latin typeface="Times New Roman" panose="02020603050405020304" pitchFamily="18" charset="0"/>
                <a:cs typeface="Times New Roman" panose="02020603050405020304" pitchFamily="18" charset="0"/>
              </a:rPr>
            </a:br>
            <a:r>
              <a:rPr lang="en-US" altLang="en-US" sz="3200" dirty="0">
                <a:latin typeface="Times New Roman" panose="02020603050405020304" pitchFamily="18" charset="0"/>
                <a:cs typeface="Times New Roman" panose="02020603050405020304" pitchFamily="18" charset="0"/>
              </a:rPr>
              <a:t>Model – Example </a:t>
            </a:r>
          </a:p>
        </p:txBody>
      </p:sp>
      <p:pic>
        <p:nvPicPr>
          <p:cNvPr id="3" name="Picture 2"/>
          <p:cNvPicPr>
            <a:picLocks noChangeAspect="1"/>
          </p:cNvPicPr>
          <p:nvPr/>
        </p:nvPicPr>
        <p:blipFill>
          <a:blip r:embed="rId3"/>
          <a:stretch>
            <a:fillRect/>
          </a:stretch>
        </p:blipFill>
        <p:spPr>
          <a:xfrm>
            <a:off x="1905000" y="31955"/>
            <a:ext cx="7239000" cy="6610350"/>
          </a:xfrm>
          <a:prstGeom prst="rect">
            <a:avLst/>
          </a:prstGeom>
        </p:spPr>
      </p:pic>
      <p:sp>
        <p:nvSpPr>
          <p:cNvPr id="5" name="Rectangle 4"/>
          <p:cNvSpPr/>
          <p:nvPr/>
        </p:nvSpPr>
        <p:spPr>
          <a:xfrm>
            <a:off x="1890252" y="3657600"/>
            <a:ext cx="2298668" cy="990600"/>
          </a:xfrm>
          <a:prstGeom prst="rect">
            <a:avLst/>
          </a:prstGeom>
          <a:noFill/>
          <a:ln w="47625">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17758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1998</Words>
  <Application>Microsoft Office PowerPoint</Application>
  <PresentationFormat>On-screen Show (4:3)</PresentationFormat>
  <Paragraphs>184</Paragraphs>
  <Slides>28</Slides>
  <Notes>23</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Times New Roman</vt:lpstr>
      <vt:lpstr>Wingdings</vt:lpstr>
      <vt:lpstr>Office Theme</vt:lpstr>
      <vt:lpstr>Processes &amp; Threads   Threads</vt:lpstr>
      <vt:lpstr>Review</vt:lpstr>
      <vt:lpstr>Objectives…</vt:lpstr>
      <vt:lpstr>Threads Context</vt:lpstr>
      <vt:lpstr>Threads Overview</vt:lpstr>
      <vt:lpstr>Threads Models</vt:lpstr>
      <vt:lpstr>Threads Model (cont)</vt:lpstr>
      <vt:lpstr>Threads Model – Example </vt:lpstr>
      <vt:lpstr>Threads Model – Example </vt:lpstr>
      <vt:lpstr>Threads Benefits</vt:lpstr>
      <vt:lpstr>Threads Multithreading</vt:lpstr>
      <vt:lpstr>Threads Implementing Threads in User Space</vt:lpstr>
      <vt:lpstr>Threads Implementing Threads in User Space (cont)</vt:lpstr>
      <vt:lpstr>Threads Implementing Threads in the Kernel</vt:lpstr>
      <vt:lpstr>Threads Implementing Threads in the Kernel (cont)</vt:lpstr>
      <vt:lpstr>Threads Libraries</vt:lpstr>
      <vt:lpstr>Threads Hybrid Implementations</vt:lpstr>
      <vt:lpstr>Threads Scheduler Activations</vt:lpstr>
      <vt:lpstr>Threads Scheduler Activations</vt:lpstr>
      <vt:lpstr>Threads Scheduler Activations – Example </vt:lpstr>
      <vt:lpstr>Threads Scheduler Activations – Example </vt:lpstr>
      <vt:lpstr>Threads Scheduler Activations – Example </vt:lpstr>
      <vt:lpstr>Threads Scheduler Activations – Example </vt:lpstr>
      <vt:lpstr>Threads Pop-Up Threads</vt:lpstr>
      <vt:lpstr>Threads Making Single-Threaded Code Multithreaded</vt:lpstr>
      <vt:lpstr>Threads Making Single-Threaded Code Multithreaded (2)</vt:lpstr>
      <vt:lpstr>Summary</vt:lpstr>
      <vt:lpstr>Next Lecture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2018-01-05T22:31:37Z</dcterms:created>
  <dcterms:modified xsi:type="dcterms:W3CDTF">2021-07-10T02:28:28Z</dcterms:modified>
</cp:coreProperties>
</file>