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23"/>
  </p:notesMasterIdLst>
  <p:sldIdLst>
    <p:sldId id="256" r:id="rId2"/>
    <p:sldId id="479" r:id="rId3"/>
    <p:sldId id="480" r:id="rId4"/>
    <p:sldId id="359" r:id="rId5"/>
    <p:sldId id="362" r:id="rId6"/>
    <p:sldId id="400" r:id="rId7"/>
    <p:sldId id="406" r:id="rId8"/>
    <p:sldId id="464" r:id="rId9"/>
    <p:sldId id="408" r:id="rId10"/>
    <p:sldId id="409" r:id="rId11"/>
    <p:sldId id="465" r:id="rId12"/>
    <p:sldId id="410" r:id="rId13"/>
    <p:sldId id="466" r:id="rId14"/>
    <p:sldId id="412" r:id="rId15"/>
    <p:sldId id="411" r:id="rId16"/>
    <p:sldId id="374" r:id="rId17"/>
    <p:sldId id="426" r:id="rId18"/>
    <p:sldId id="413" r:id="rId19"/>
    <p:sldId id="467" r:id="rId20"/>
    <p:sldId id="394" r:id="rId21"/>
    <p:sldId id="478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66FFFF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280" autoAdjust="0"/>
  </p:normalViewPr>
  <p:slideViewPr>
    <p:cSldViewPr>
      <p:cViewPr varScale="1">
        <p:scale>
          <a:sx n="109" d="100"/>
          <a:sy n="109" d="100"/>
        </p:scale>
        <p:origin x="157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02AE03E-5A3F-41DC-9CE7-E6EDBDF6E56D}" type="datetimeFigureOut">
              <a:rPr lang="en-US"/>
              <a:pPr>
                <a:defRPr/>
              </a:pPr>
              <a:t>7/11/2021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C1A91C3-6789-4ABC-BC4D-BB7EC66F991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228600" indent="-228600"/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228600" indent="-228600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228600" indent="-228600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5F0A1-7BB2-4458-88C8-228108ADEE60}" type="datetime1">
              <a:rPr lang="en-US"/>
              <a:pPr>
                <a:defRPr/>
              </a:pPr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630165-4686-4122-912F-92398C870DE7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82487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6AF12-937A-42F6-A2A9-1CF5ECD7680A}" type="datetime1">
              <a:rPr lang="en-US"/>
              <a:pPr>
                <a:defRPr/>
              </a:pPr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A82DA-52EA-43F9-B144-C2B2A028E469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7811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E736E-DF20-4640-B0C1-97ABF03F45B4}" type="datetime1">
              <a:rPr lang="en-US"/>
              <a:pPr>
                <a:defRPr/>
              </a:pPr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B160E-BB1C-464F-92CB-C095E1871B2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470377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F7E1C-D9AC-40C1-8427-B4DEF628FFCC}" type="datetime1">
              <a:rPr lang="en-US"/>
              <a:pPr>
                <a:defRPr/>
              </a:pPr>
              <a:t>7/11/2021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4C7AD0-A9AB-4EF7-BC48-8BDF9BF2F49B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006360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69BB9-70CE-4F62-B1E9-7829A620CB55}" type="datetime1">
              <a:rPr lang="en-US"/>
              <a:pPr>
                <a:defRPr/>
              </a:pPr>
              <a:t>7/11/2021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C223EC-ABDF-451A-9B6A-4E18989E460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65450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F3E52-C582-40D8-B406-6C30A723B99B}" type="datetime1">
              <a:rPr lang="en-US"/>
              <a:pPr>
                <a:defRPr/>
              </a:pPr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AA995-2323-4AA4-8B1D-0239EC05B7DE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37482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5EE4D-7D6E-4EAA-8D75-BD88001E43B2}" type="datetime1">
              <a:rPr lang="en-US"/>
              <a:pPr>
                <a:defRPr/>
              </a:pPr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B01E9-C772-403B-84E9-B821303736C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14332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D1203-AE9B-4B7A-BDB8-94CD6C959E83}" type="datetime1">
              <a:rPr lang="en-US"/>
              <a:pPr>
                <a:defRPr/>
              </a:pPr>
              <a:t>7/11/2021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0CB59E-93E3-4A68-87DD-F505050B9620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60011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B9EC1-7AA7-47AE-999E-C0D47CAB6CFD}" type="datetime1">
              <a:rPr lang="en-US"/>
              <a:pPr>
                <a:defRPr/>
              </a:pPr>
              <a:t>7/11/2021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1BA5C8-6A83-4A0D-B62A-65F1C3CA2B29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74423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57790-7C26-441A-9CCB-34FA1CCB5894}" type="datetime1">
              <a:rPr lang="en-US"/>
              <a:pPr>
                <a:defRPr/>
              </a:pPr>
              <a:t>7/11/2021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9BC996-A69E-485F-9549-49E0B906E7E6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65246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5568A-6D98-4BB5-8C19-876E7312D70A}" type="datetime1">
              <a:rPr lang="en-US"/>
              <a:pPr>
                <a:defRPr/>
              </a:pPr>
              <a:t>7/11/2021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060C5B-61BA-471E-9397-1EAD1F8D7D7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18643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AE262-3AF7-4679-8C59-569987B22F52}" type="datetime1">
              <a:rPr lang="en-US"/>
              <a:pPr>
                <a:defRPr/>
              </a:pPr>
              <a:t>7/11/2021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71B2DB-683E-4BE5-8D3B-6335DBC1CA1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32270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5804B-9334-41E7-8684-AB0841440E2A}" type="datetime1">
              <a:rPr lang="en-US"/>
              <a:pPr>
                <a:defRPr/>
              </a:pPr>
              <a:t>7/11/2021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5851AF-D41D-4D08-A6B0-72659499AB51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02965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F369A073-167E-49AE-B4A0-6B9906C93F2B}" type="datetime1">
              <a:rPr lang="en-US"/>
              <a:pPr>
                <a:defRPr/>
              </a:pPr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F273721-9903-440E-B91C-6CDE857FDEC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22098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I/O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</a:p>
        </p:txBody>
      </p:sp>
      <p:sp>
        <p:nvSpPr>
          <p:cNvPr id="215043" name="Rectangle 3"/>
          <p:cNvSpPr>
            <a:spLocks noGrp="1"/>
          </p:cNvSpPr>
          <p:nvPr>
            <p:ph type="body" idx="1"/>
          </p:nvPr>
        </p:nvSpPr>
        <p:spPr>
          <a:xfrm>
            <a:off x="0" y="1219200"/>
            <a:ext cx="9144000" cy="586740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ts val="12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 algn="just">
              <a:lnSpc>
                <a:spcPct val="90000"/>
              </a:lnSpc>
              <a:spcBef>
                <a:spcPts val="1200"/>
              </a:spcBef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 I/O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 driver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entire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 C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instead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of using complexity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assembly code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lnSpc>
                <a:spcPct val="90000"/>
              </a:lnSpc>
              <a:spcBef>
                <a:spcPts val="1200"/>
              </a:spcBef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No special protection mechanism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is needed to keep user processes from performing I/O</a:t>
            </a:r>
          </a:p>
          <a:p>
            <a:pPr lvl="1" algn="just">
              <a:lnSpc>
                <a:spcPct val="90000"/>
              </a:lnSpc>
              <a:spcBef>
                <a:spcPts val="1200"/>
              </a:spcBef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Every instruction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can reference memory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 registers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(using one instruction instead of two)</a:t>
            </a:r>
          </a:p>
          <a:p>
            <a:pPr algn="just">
              <a:lnSpc>
                <a:spcPct val="90000"/>
              </a:lnSpc>
              <a:spcBef>
                <a:spcPts val="12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1" algn="just">
              <a:lnSpc>
                <a:spcPct val="90000"/>
              </a:lnSpc>
              <a:spcBef>
                <a:spcPts val="1200"/>
              </a:spcBef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Caching a device control register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would be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disastrous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(reference from cache instead of devices →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disable cache is a solution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lnSpc>
                <a:spcPct val="90000"/>
              </a:lnSpc>
              <a:spcBef>
                <a:spcPts val="1200"/>
              </a:spcBef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devices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no way of seeing memory addresses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as they go by on the memory bus,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they have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no way of responding to them</a:t>
            </a:r>
          </a:p>
          <a:p>
            <a:pPr lvl="1" algn="just">
              <a:lnSpc>
                <a:spcPct val="90000"/>
              </a:lnSpc>
              <a:spcBef>
                <a:spcPts val="1200"/>
              </a:spcBef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need of figuring out at boot time which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 addresses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really memory addresses</a:t>
            </a:r>
          </a:p>
        </p:txBody>
      </p:sp>
      <p:sp>
        <p:nvSpPr>
          <p:cNvPr id="11268" name="Rectangle 4"/>
          <p:cNvSpPr>
            <a:spLocks/>
          </p:cNvSpPr>
          <p:nvPr/>
        </p:nvSpPr>
        <p:spPr bwMode="auto">
          <a:xfrm>
            <a:off x="914400" y="4572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Memory-Mapped I/O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</a:p>
        </p:txBody>
      </p:sp>
      <p:sp>
        <p:nvSpPr>
          <p:cNvPr id="217091" name="Rectangle 3"/>
          <p:cNvSpPr>
            <a:spLocks noGrp="1"/>
          </p:cNvSpPr>
          <p:nvPr>
            <p:ph type="body" idx="4294967295"/>
          </p:nvPr>
        </p:nvSpPr>
        <p:spPr>
          <a:xfrm>
            <a:off x="0" y="1295400"/>
            <a:ext cx="9144000" cy="5791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lvl="1" algn="just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 serially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bit by bit,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 block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controller’s internal buffer</a:t>
            </a:r>
          </a:p>
          <a:p>
            <a:pPr lvl="1" algn="just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checksum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verify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no read errors have occurred</a:t>
            </a:r>
          </a:p>
          <a:p>
            <a:pPr lvl="1" algn="just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interrupts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know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those tasks are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</a:t>
            </a:r>
          </a:p>
          <a:p>
            <a:pPr lvl="1" algn="just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block from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controller’s buffer a byte or a word at a time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executing a loop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each iteration reading on byte or word from controller device register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 it in main memory</a:t>
            </a:r>
          </a:p>
          <a:p>
            <a:pPr lvl="1" algn="just" eaLnBrk="1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 the CPU’s time</a:t>
            </a:r>
          </a:p>
          <a:p>
            <a:pPr algn="just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lvl="1" algn="just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DMA</a:t>
            </a:r>
          </a:p>
        </p:txBody>
      </p:sp>
      <p:sp>
        <p:nvSpPr>
          <p:cNvPr id="12292" name="Rectangle 4"/>
          <p:cNvSpPr>
            <a:spLocks/>
          </p:cNvSpPr>
          <p:nvPr/>
        </p:nvSpPr>
        <p:spPr bwMode="auto">
          <a:xfrm>
            <a:off x="9144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Direct Memory Access – DMA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0" y="1219200"/>
            <a:ext cx="9144000" cy="5791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ts val="12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 device</a:t>
            </a:r>
          </a:p>
          <a:p>
            <a:pPr algn="just" eaLnBrk="1" hangingPunct="1">
              <a:lnSpc>
                <a:spcPct val="90000"/>
              </a:lnSpc>
              <a:spcBef>
                <a:spcPts val="12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DMA controller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has access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bus independent of the CPU</a:t>
            </a:r>
          </a:p>
          <a:p>
            <a:pPr algn="just" eaLnBrk="1" hangingPunct="1">
              <a:lnSpc>
                <a:spcPct val="90000"/>
              </a:lnSpc>
              <a:spcBef>
                <a:spcPts val="12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DMA controller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regulates transfers to multiple devices, often concurrently</a:t>
            </a:r>
          </a:p>
          <a:p>
            <a:pPr algn="just" eaLnBrk="1" hangingPunct="1">
              <a:lnSpc>
                <a:spcPct val="90000"/>
              </a:lnSpc>
              <a:spcBef>
                <a:spcPts val="12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for each DMA channel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 determine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serviced device. </a:t>
            </a:r>
          </a:p>
          <a:p>
            <a:pPr algn="just" eaLnBrk="1" hangingPunct="1">
              <a:lnSpc>
                <a:spcPct val="90000"/>
              </a:lnSpc>
              <a:spcBef>
                <a:spcPts val="12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DMA controller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contains several registers</a:t>
            </a:r>
          </a:p>
          <a:p>
            <a:pPr lvl="1" algn="just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register</a:t>
            </a:r>
          </a:p>
          <a:p>
            <a:pPr lvl="1" algn="just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byte count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</a:p>
          <a:p>
            <a:pPr lvl="1" algn="just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One or more control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registers: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specify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port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use,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(read/write from/to I/O device),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transfer unit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(byte/word at a time), and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number of bytes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 one burst</a:t>
            </a:r>
          </a:p>
        </p:txBody>
      </p:sp>
      <p:sp>
        <p:nvSpPr>
          <p:cNvPr id="13316" name="Rectangle 4"/>
          <p:cNvSpPr>
            <a:spLocks/>
          </p:cNvSpPr>
          <p:nvPr/>
        </p:nvSpPr>
        <p:spPr bwMode="auto">
          <a:xfrm>
            <a:off x="9144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Direct Memory Access – DMA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</a:p>
        </p:txBody>
      </p:sp>
      <p:sp>
        <p:nvSpPr>
          <p:cNvPr id="217091" name="Rectangle 3"/>
          <p:cNvSpPr>
            <a:spLocks noGrp="1"/>
          </p:cNvSpPr>
          <p:nvPr>
            <p:ph type="body" idx="4294967295"/>
          </p:nvPr>
        </p:nvSpPr>
        <p:spPr>
          <a:xfrm>
            <a:off x="0" y="1295400"/>
            <a:ext cx="9144000" cy="59436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</a:p>
          <a:p>
            <a:pPr lvl="1" algn="just"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registers so DMA knows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what to transfer where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and how many transfer</a:t>
            </a:r>
          </a:p>
          <a:p>
            <a:pPr lvl="1" algn="just"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commands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 controller read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to internal buffer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verify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the checksum</a:t>
            </a:r>
          </a:p>
          <a:p>
            <a:pPr algn="just"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  <a:p>
            <a:pPr lvl="1" algn="just"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initiates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issuing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 request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over the bus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 controller</a:t>
            </a:r>
          </a:p>
          <a:p>
            <a:pPr algn="just"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</a:p>
          <a:p>
            <a:pPr lvl="1" algn="just"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 controller transfer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a word/ byte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 internal buffers to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main memory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at the address that is described in the DMA’s memory address register</a:t>
            </a:r>
          </a:p>
          <a:p>
            <a:pPr algn="just"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</a:p>
          <a:p>
            <a:pPr lvl="1" algn="just"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 controller sends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signal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the write is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</a:p>
          <a:p>
            <a:pPr lvl="1" algn="just"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Simultaneously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decides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which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 to service next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(using RR or priority scheme)</a:t>
            </a:r>
          </a:p>
          <a:p>
            <a:pPr lvl="1" algn="just"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increments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 addresses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to use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decrements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byte count</a:t>
            </a:r>
          </a:p>
          <a:p>
            <a:pPr lvl="1" algn="just"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still greater than 0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2 through 4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repeated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reaches 0</a:t>
            </a:r>
          </a:p>
          <a:p>
            <a:pPr lvl="1" algn="just"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interrupts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let it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the tr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ansfer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is now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</a:p>
        </p:txBody>
      </p:sp>
      <p:sp>
        <p:nvSpPr>
          <p:cNvPr id="14340" name="Rectangle 4"/>
          <p:cNvSpPr>
            <a:spLocks/>
          </p:cNvSpPr>
          <p:nvPr/>
        </p:nvSpPr>
        <p:spPr bwMode="auto">
          <a:xfrm>
            <a:off x="9144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Direct Memory Access – DMA – Mechanism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17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17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17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170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914400" y="5334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Direct Memory Access – DMA</a:t>
            </a:r>
          </a:p>
        </p:txBody>
      </p:sp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3733800" y="55626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5-4.</a:t>
            </a:r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28675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</a:p>
        </p:txBody>
      </p:sp>
      <p:sp>
        <p:nvSpPr>
          <p:cNvPr id="219139" name="Rectangle 3"/>
          <p:cNvSpPr>
            <a:spLocks noGrp="1"/>
          </p:cNvSpPr>
          <p:nvPr>
            <p:ph type="body" idx="1"/>
          </p:nvPr>
        </p:nvSpPr>
        <p:spPr>
          <a:xfrm>
            <a:off x="0" y="1143000"/>
            <a:ext cx="9144000" cy="60198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DMA can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three mode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Word-at-a-time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mode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gets one word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Cycle stealing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has to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 controller sneaks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steals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occasional bus cycle from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mode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Burst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mode: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tells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acquire the bus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series of transfer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release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(efficiently because transfer multiple words)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: It can be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 devices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with long burst is being transfer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Fly-by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tells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device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directly to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have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controller, an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extra bus cycle is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provided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per word transfer</a:t>
            </a:r>
          </a:p>
          <a:p>
            <a:pPr lvl="2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Flexible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performing device to device copies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even memory-to-memory copies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(first, read to memory, then write to a memory at a different address)</a:t>
            </a:r>
          </a:p>
        </p:txBody>
      </p:sp>
      <p:sp>
        <p:nvSpPr>
          <p:cNvPr id="16388" name="Rectangle 4"/>
          <p:cNvSpPr>
            <a:spLocks/>
          </p:cNvSpPr>
          <p:nvPr/>
        </p:nvSpPr>
        <p:spPr bwMode="auto">
          <a:xfrm>
            <a:off x="914400" y="4572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Direct Memory Access – DMA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19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19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19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19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066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Direct Memory Access – DMA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>
          <a:xfrm>
            <a:off x="0" y="1524000"/>
            <a:ext cx="9144000" cy="5638800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ts val="12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memory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</a:p>
          <a:p>
            <a:pPr lvl="1" algn="just">
              <a:lnSpc>
                <a:spcPct val="80000"/>
              </a:lnSpc>
              <a:spcBef>
                <a:spcPts val="1200"/>
              </a:spcBef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of the intended memory buffer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 and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 into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controller’s address register</a:t>
            </a:r>
          </a:p>
          <a:p>
            <a:pPr lvl="1" algn="just">
              <a:lnSpc>
                <a:spcPct val="80000"/>
              </a:lnSpc>
              <a:spcBef>
                <a:spcPts val="1200"/>
              </a:spcBef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addresses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controller,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MMU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have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virtual-to-physical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translation</a:t>
            </a:r>
          </a:p>
          <a:p>
            <a:pPr algn="just">
              <a:lnSpc>
                <a:spcPct val="80000"/>
              </a:lnSpc>
              <a:spcBef>
                <a:spcPts val="12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does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 internal buffer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 algn="just">
              <a:lnSpc>
                <a:spcPct val="80000"/>
              </a:lnSpc>
              <a:spcBef>
                <a:spcPts val="1200"/>
              </a:spcBef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verify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checksum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starting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(Ensuring that the errors do not occur before transferring)</a:t>
            </a:r>
          </a:p>
          <a:p>
            <a:pPr lvl="1" algn="just">
              <a:lnSpc>
                <a:spcPct val="80000"/>
              </a:lnSpc>
              <a:spcBef>
                <a:spcPts val="1200"/>
              </a:spcBef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administration 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ata in transfer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were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busy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(then using DMA transfer because the DMA is not time critical)</a:t>
            </a:r>
          </a:p>
          <a:p>
            <a:pPr algn="just">
              <a:lnSpc>
                <a:spcPct val="80000"/>
              </a:lnSpc>
              <a:spcBef>
                <a:spcPts val="12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or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faster?</a:t>
            </a:r>
          </a:p>
          <a:p>
            <a:pPr lvl="1" algn="just">
              <a:lnSpc>
                <a:spcPct val="80000"/>
              </a:lnSpc>
              <a:spcBef>
                <a:spcPts val="1200"/>
              </a:spcBef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much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limiting factor is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I/O device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</a:p>
        </p:txBody>
      </p:sp>
      <p:sp>
        <p:nvSpPr>
          <p:cNvPr id="18435" name="Rectangle 4"/>
          <p:cNvSpPr>
            <a:spLocks/>
          </p:cNvSpPr>
          <p:nvPr/>
        </p:nvSpPr>
        <p:spPr bwMode="auto">
          <a:xfrm>
            <a:off x="914400" y="5334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Interrupts Revisited</a:t>
            </a:r>
          </a:p>
        </p:txBody>
      </p:sp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3581400" y="55626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5-5.</a:t>
            </a:r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839200" cy="354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</a:p>
        </p:txBody>
      </p:sp>
      <p:sp>
        <p:nvSpPr>
          <p:cNvPr id="223235" name="Rectangle 3"/>
          <p:cNvSpPr>
            <a:spLocks noGrp="1"/>
          </p:cNvSpPr>
          <p:nvPr>
            <p:ph type="body" idx="1"/>
          </p:nvPr>
        </p:nvSpPr>
        <p:spPr>
          <a:xfrm>
            <a:off x="0" y="1447800"/>
            <a:ext cx="5715000" cy="5791200"/>
          </a:xfrm>
        </p:spPr>
        <p:txBody>
          <a:bodyPr/>
          <a:lstStyle/>
          <a:p>
            <a:pPr marL="176213" indent="-176213" algn="just" eaLnBrk="1" hangingPunct="1">
              <a:lnSpc>
                <a:spcPct val="80000"/>
              </a:lnSpc>
              <a:spcBef>
                <a:spcPts val="12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Leave the machine in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well-defined state</a:t>
            </a:r>
          </a:p>
          <a:p>
            <a:pPr marL="176213" indent="-176213" algn="just" eaLnBrk="1" hangingPunct="1">
              <a:lnSpc>
                <a:spcPct val="80000"/>
              </a:lnSpc>
              <a:spcBef>
                <a:spcPts val="12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4 properties</a:t>
            </a:r>
          </a:p>
          <a:p>
            <a:pPr marL="530225" lvl="1" indent="-174625" algn="just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saved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known place.</a:t>
            </a:r>
          </a:p>
          <a:p>
            <a:pPr marL="530225" lvl="1" indent="-174625" algn="just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All instructions before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one pointed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to by the PC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have fully executed.</a:t>
            </a:r>
          </a:p>
          <a:p>
            <a:pPr marL="530225" lvl="1" indent="-174625" algn="just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No instruction beyond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one pointed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to by the PC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has been executed.</a:t>
            </a:r>
          </a:p>
          <a:p>
            <a:pPr marL="530225" lvl="1" indent="-174625" algn="just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Execution state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of the instruction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pointed to by the PC is known</a:t>
            </a:r>
          </a:p>
          <a:p>
            <a:pPr marL="176213" indent="-176213" algn="just" eaLnBrk="1" hangingPunct="1">
              <a:lnSpc>
                <a:spcPct val="80000"/>
              </a:lnSpc>
              <a:spcBef>
                <a:spcPts val="12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There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no prohibition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beyond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one pointed to by the PC from starting. </a:t>
            </a:r>
          </a:p>
          <a:p>
            <a:pPr marL="176213" indent="-176213" algn="just" eaLnBrk="1" hangingPunct="1">
              <a:lnSpc>
                <a:spcPct val="80000"/>
              </a:lnSpc>
              <a:spcBef>
                <a:spcPts val="12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Any changes make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must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be undone before the interrupt happens</a:t>
            </a:r>
          </a:p>
          <a:p>
            <a:pPr marL="176213" indent="-176213" algn="just" eaLnBrk="1" hangingPunct="1">
              <a:lnSpc>
                <a:spcPct val="80000"/>
              </a:lnSpc>
              <a:spcBef>
                <a:spcPts val="12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chip is complexity in design</a:t>
            </a:r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>
            <a:off x="9144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Precise Interrupts</a:t>
            </a:r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362200"/>
            <a:ext cx="3505200" cy="303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6934200" y="56388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5-6.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2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/>
      <p:bldP spid="15360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</a:p>
        </p:txBody>
      </p:sp>
      <p:sp>
        <p:nvSpPr>
          <p:cNvPr id="223235" name="Rectangle 3"/>
          <p:cNvSpPr>
            <a:spLocks noGrp="1"/>
          </p:cNvSpPr>
          <p:nvPr>
            <p:ph type="body" idx="4294967295"/>
          </p:nvPr>
        </p:nvSpPr>
        <p:spPr>
          <a:xfrm>
            <a:off x="228600" y="1219200"/>
            <a:ext cx="5486400" cy="5791200"/>
          </a:xfrm>
        </p:spPr>
        <p:txBody>
          <a:bodyPr/>
          <a:lstStyle/>
          <a:p>
            <a:pPr marL="176213" indent="-176213" algn="just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Does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meet all requirements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as precise</a:t>
            </a:r>
          </a:p>
          <a:p>
            <a:pPr marL="176213" indent="-176213" algn="just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 instructions near PC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 different stages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completions</a:t>
            </a:r>
          </a:p>
          <a:p>
            <a:pPr marL="176213" indent="-176213" algn="just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Machines with imprecise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usually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vomit a large amount of internal state onto the stack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give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possibility of figuring out what was going on. </a:t>
            </a:r>
          </a:p>
          <a:p>
            <a:pPr marL="530225" lvl="1" indent="-174625" algn="just" eaLnBrk="1" hangingPunct="1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→The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code necessary to restart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machine is typically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extremely complicated</a:t>
            </a:r>
          </a:p>
          <a:p>
            <a:pPr marL="530225" lvl="1" indent="-174625" algn="just" eaLnBrk="1" hangingPunct="1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Saving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large mount of information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to memory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on very interrupts make interrupts slow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recovery even worse</a:t>
            </a:r>
          </a:p>
        </p:txBody>
      </p:sp>
      <p:sp>
        <p:nvSpPr>
          <p:cNvPr id="20484" name="Rectangle 4"/>
          <p:cNvSpPr>
            <a:spLocks/>
          </p:cNvSpPr>
          <p:nvPr/>
        </p:nvSpPr>
        <p:spPr bwMode="auto">
          <a:xfrm>
            <a:off x="9144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Imprecise Interrupts</a:t>
            </a:r>
          </a:p>
        </p:txBody>
      </p:sp>
      <p:pic>
        <p:nvPicPr>
          <p:cNvPr id="131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981200"/>
            <a:ext cx="3276600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7086600" y="51054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5-6.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/>
      <p:bldP spid="15360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139267" name="Rectangle 3"/>
          <p:cNvSpPr>
            <a:spLocks noGrp="1"/>
          </p:cNvSpPr>
          <p:nvPr>
            <p:ph type="body"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Manages the information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stored and hides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complexity on the storage devices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Provides the users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 information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a convenient way and a uniform logical view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stored on disks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Implementations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Contiguous, Linked List, Linked List using a Table in Memory (FAT),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i-nodes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(same as multi-level paging)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Fixed size entries, one per file containing file name &amp; attributes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Name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fixed size, part of block, stored in heap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Utilities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3" algn="just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LFS (write data to end the log and using cleaner thread)</a:t>
            </a:r>
          </a:p>
          <a:p>
            <a:pPr lvl="3" algn="just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JFS (store log file and using atomic transaction)</a:t>
            </a:r>
          </a:p>
          <a:p>
            <a:pPr lvl="3" algn="just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VFS (uniform logical view for file system)</a:t>
            </a:r>
          </a:p>
          <a:p>
            <a:pPr lvl="3" algn="just">
              <a:lnSpc>
                <a:spcPct val="8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 </a:t>
            </a:r>
          </a:p>
          <a:p>
            <a:pPr lvl="4" algn="just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Manage free block – linked list and bitmap</a:t>
            </a:r>
          </a:p>
          <a:p>
            <a:pPr lvl="4" algn="just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Disk quota: two tables contain open file and user quotas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39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139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139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1" dur="500"/>
                                        <p:tgtEl>
                                          <p:spTgt spid="139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295400" y="4800600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 </a:t>
            </a:r>
          </a:p>
        </p:txBody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Software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139267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096000"/>
          </a:xfrm>
        </p:spPr>
        <p:txBody>
          <a:bodyPr/>
          <a:lstStyle/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Implementations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Utilities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3" algn="just">
              <a:lnSpc>
                <a:spcPct val="8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 </a:t>
            </a:r>
          </a:p>
          <a:p>
            <a:pPr lvl="4" algn="just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File consistency: two array, one for block in use, other for free block</a:t>
            </a:r>
          </a:p>
          <a:p>
            <a:pPr lvl="4" algn="just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Directory consistency: counter file and traversal i-node</a:t>
            </a:r>
          </a:p>
          <a:p>
            <a:pPr lvl="4" algn="just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Backups, performance – caching</a:t>
            </a:r>
          </a:p>
          <a:p>
            <a:pPr lvl="4" algn="just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Block read ahead: load block k + 1 to memory when the block k is accessed</a:t>
            </a:r>
          </a:p>
          <a:p>
            <a:pPr lvl="4" algn="just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Reduce disk arm motion, defragmentation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Abstraction, Object and Mechanism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Name, Path (absolute vs. relative), Structure, Type, Access, Attributes, Operations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Directory (Single level vs. Hierarchy)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/hard linking (using one i-node)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Symbolic linking (using larger than one i-node that references to path of file)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39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39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39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39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392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686800" cy="60960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I/O Devices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Device Controllers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Memory-Mapped I/O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Direct Memory Access (DMA)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Interrupts Revisited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</a:p>
        </p:txBody>
      </p:sp>
      <p:sp>
        <p:nvSpPr>
          <p:cNvPr id="139267" name="Rectangle 3"/>
          <p:cNvSpPr>
            <a:spLocks noGrp="1"/>
          </p:cNvSpPr>
          <p:nvPr>
            <p:ph type="body" idx="1"/>
          </p:nvPr>
        </p:nvSpPr>
        <p:spPr>
          <a:xfrm>
            <a:off x="0" y="1447800"/>
            <a:ext cx="9144000" cy="5791200"/>
          </a:xfrm>
        </p:spPr>
        <p:txBody>
          <a:bodyPr/>
          <a:lstStyle/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2 categories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devices and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devices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devices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Store information in fixed-size blocks, each one with its own address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Common block sizes range from 512 bytes to 32.768 bytes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All transfers are in units of one or more entire (consecutive) blocks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essential property of block device is that it is possible to read or write each block independently of all the others ones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Hard disks, CD-ROMs, and USB sticks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devices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Deliver or accept a stream of characters, without regard to any block structure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Is not addressable and does not have any seek operation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Printers, mice …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model of block and character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devices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enough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that they can be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as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making some OS software dealing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device independent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devices cover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huge range in speeds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which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puts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considerable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pressure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well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over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magnitude in data rates</a:t>
            </a:r>
          </a:p>
        </p:txBody>
      </p:sp>
      <p:sp>
        <p:nvSpPr>
          <p:cNvPr id="6148" name="Rectangle 4"/>
          <p:cNvSpPr>
            <a:spLocks/>
          </p:cNvSpPr>
          <p:nvPr/>
        </p:nvSpPr>
        <p:spPr bwMode="auto">
          <a:xfrm>
            <a:off x="9144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I/O Devices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9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9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533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</a:p>
        </p:txBody>
      </p:sp>
      <p:sp>
        <p:nvSpPr>
          <p:cNvPr id="190467" name="Rectangle 3"/>
          <p:cNvSpPr>
            <a:spLocks noGrp="1"/>
          </p:cNvSpPr>
          <p:nvPr>
            <p:ph type="body" idx="1"/>
          </p:nvPr>
        </p:nvSpPr>
        <p:spPr>
          <a:xfrm>
            <a:off x="0" y="1524000"/>
            <a:ext cx="9144000" cy="57912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ts val="0"/>
              </a:spcBef>
              <a:spcAft>
                <a:spcPts val="14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electronic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 I/O units</a:t>
            </a:r>
          </a:p>
          <a:p>
            <a:pPr algn="just" eaLnBrk="1" hangingPunct="1">
              <a:lnSpc>
                <a:spcPct val="80000"/>
              </a:lnSpc>
              <a:spcBef>
                <a:spcPts val="0"/>
              </a:spcBef>
              <a:spcAft>
                <a:spcPts val="14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Often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takes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form of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chip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board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or a printed circuit card that can be inserted into a expansion slot</a:t>
            </a:r>
          </a:p>
          <a:p>
            <a:pPr algn="just" eaLnBrk="1" hangingPunct="1">
              <a:lnSpc>
                <a:spcPct val="80000"/>
              </a:lnSpc>
              <a:spcBef>
                <a:spcPts val="0"/>
              </a:spcBef>
              <a:spcAft>
                <a:spcPts val="14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card usually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connector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where the cables can be plugged</a:t>
            </a:r>
          </a:p>
          <a:p>
            <a:pPr algn="just" eaLnBrk="1" hangingPunct="1">
              <a:lnSpc>
                <a:spcPct val="80000"/>
              </a:lnSpc>
              <a:spcBef>
                <a:spcPts val="0"/>
              </a:spcBef>
              <a:spcAft>
                <a:spcPts val="14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2,4,6 or 8 identical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</a:p>
          <a:p>
            <a:pPr algn="just" eaLnBrk="1" hangingPunct="1">
              <a:lnSpc>
                <a:spcPct val="80000"/>
              </a:lnSpc>
              <a:spcBef>
                <a:spcPts val="0"/>
              </a:spcBef>
              <a:spcAft>
                <a:spcPts val="14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standard interface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(ANSI, IEEE, ISO), then companies can make controllers or devices that fit that interface (ex: IDE, SATA, SCSI, USB, IEEE 1934)</a:t>
            </a:r>
          </a:p>
          <a:p>
            <a:pPr algn="just" eaLnBrk="1" hangingPunct="1">
              <a:lnSpc>
                <a:spcPct val="80000"/>
              </a:lnSpc>
              <a:spcBef>
                <a:spcPts val="0"/>
              </a:spcBef>
              <a:spcAft>
                <a:spcPts val="14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between the controller and the device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often a very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low level interface</a:t>
            </a:r>
          </a:p>
          <a:p>
            <a:pPr algn="just" eaLnBrk="1" hangingPunct="1">
              <a:lnSpc>
                <a:spcPct val="80000"/>
              </a:lnSpc>
              <a:spcBef>
                <a:spcPts val="0"/>
              </a:spcBef>
              <a:spcAft>
                <a:spcPts val="14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controller’s job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serial bit stream into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bytes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any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correction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necessary</a:t>
            </a:r>
          </a:p>
        </p:txBody>
      </p:sp>
      <p:sp>
        <p:nvSpPr>
          <p:cNvPr id="7172" name="Rectangle 4"/>
          <p:cNvSpPr>
            <a:spLocks/>
          </p:cNvSpPr>
          <p:nvPr/>
        </p:nvSpPr>
        <p:spPr bwMode="auto">
          <a:xfrm>
            <a:off x="914400" y="3810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Device Controllers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9" name="Rectangle 3"/>
          <p:cNvSpPr>
            <a:spLocks noGrp="1"/>
          </p:cNvSpPr>
          <p:nvPr>
            <p:ph type="body" idx="1"/>
          </p:nvPr>
        </p:nvSpPr>
        <p:spPr>
          <a:xfrm>
            <a:off x="-8792" y="1219200"/>
            <a:ext cx="5791200" cy="5867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ts val="12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</a:p>
          <a:p>
            <a:pPr lvl="1" algn="just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a few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</a:p>
          <a:p>
            <a:pPr lvl="2" algn="just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communicate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2" algn="just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Allow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</a:p>
          <a:p>
            <a:pPr lvl="1" algn="just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buffer allow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</a:p>
          <a:p>
            <a:pPr algn="just" eaLnBrk="1" hangingPunct="1">
              <a:lnSpc>
                <a:spcPct val="90000"/>
              </a:lnSpc>
              <a:spcBef>
                <a:spcPts val="12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→How the CPU communicates with control registers &amp; device data buffers?</a:t>
            </a:r>
          </a:p>
          <a:p>
            <a:pPr algn="just" eaLnBrk="1" hangingPunct="1">
              <a:lnSpc>
                <a:spcPct val="90000"/>
              </a:lnSpc>
              <a:spcBef>
                <a:spcPts val="12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approach</a:t>
            </a:r>
          </a:p>
          <a:p>
            <a:pPr lvl="1" algn="just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port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number, an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8/16 bit integer</a:t>
            </a:r>
          </a:p>
          <a:p>
            <a:pPr lvl="1" algn="just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of all 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ports form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port space and is protected</a:t>
            </a:r>
          </a:p>
          <a:p>
            <a:pPr lvl="1" algn="just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</a:p>
          <a:p>
            <a:pPr lvl="1" algn="just" eaLnBrk="1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spaces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</a:p>
        </p:txBody>
      </p:sp>
      <p:sp>
        <p:nvSpPr>
          <p:cNvPr id="8196" name="Rectangle 4"/>
          <p:cNvSpPr>
            <a:spLocks/>
          </p:cNvSpPr>
          <p:nvPr/>
        </p:nvSpPr>
        <p:spPr bwMode="auto">
          <a:xfrm>
            <a:off x="914400" y="4572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Memory-Mapped I/O</a:t>
            </a: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143250"/>
            <a:ext cx="3352800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6553200" y="62484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08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08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</a:p>
        </p:txBody>
      </p:sp>
      <p:sp>
        <p:nvSpPr>
          <p:cNvPr id="208899" name="Rectangle 3"/>
          <p:cNvSpPr>
            <a:spLocks noGrp="1"/>
          </p:cNvSpPr>
          <p:nvPr>
            <p:ph type="body" idx="4294967295"/>
          </p:nvPr>
        </p:nvSpPr>
        <p:spPr>
          <a:xfrm>
            <a:off x="0" y="1752600"/>
            <a:ext cx="6324600" cy="5867400"/>
          </a:xfrm>
        </p:spPr>
        <p:txBody>
          <a:bodyPr/>
          <a:lstStyle/>
          <a:p>
            <a:pPr algn="just" eaLnBrk="1" hangingPunct="1">
              <a:spcBef>
                <a:spcPts val="1200"/>
              </a:spcBef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approach </a:t>
            </a:r>
          </a:p>
          <a:p>
            <a:pPr lvl="1" algn="just" eaLnBrk="1" hangingPunct="1">
              <a:spcBef>
                <a:spcPts val="1200"/>
              </a:spcBef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control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 space</a:t>
            </a:r>
          </a:p>
          <a:p>
            <a:pPr lvl="1" algn="just" eaLnBrk="1" hangingPunct="1">
              <a:spcBef>
                <a:spcPts val="1200"/>
              </a:spcBef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control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particular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 address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Usually, the assigned addresses are at the top of the address space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memory-mapped I/O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with one address space</a:t>
            </a:r>
          </a:p>
          <a:p>
            <a:pPr algn="just" eaLnBrk="1" hangingPunct="1">
              <a:spcBef>
                <a:spcPts val="1200"/>
              </a:spcBef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Combination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approach</a:t>
            </a:r>
          </a:p>
          <a:p>
            <a:pPr lvl="1" algn="just" eaLnBrk="1" hangingPunct="1">
              <a:spcBef>
                <a:spcPts val="1200"/>
              </a:spcBef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hybrid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schema, with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memory-mapped I/O data buffers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ports for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 registers</a:t>
            </a:r>
          </a:p>
        </p:txBody>
      </p:sp>
      <p:sp>
        <p:nvSpPr>
          <p:cNvPr id="9220" name="Rectangle 4"/>
          <p:cNvSpPr>
            <a:spLocks/>
          </p:cNvSpPr>
          <p:nvPr/>
        </p:nvSpPr>
        <p:spPr bwMode="auto">
          <a:xfrm>
            <a:off x="914400" y="4572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Memory-Mapped I/O</a:t>
            </a:r>
          </a:p>
        </p:txBody>
      </p:sp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6705600" y="37338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5-2.</a:t>
            </a:r>
          </a:p>
        </p:txBody>
      </p:sp>
      <p:pic>
        <p:nvPicPr>
          <p:cNvPr id="922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914400"/>
            <a:ext cx="16795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3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114800"/>
            <a:ext cx="216058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2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</a:p>
        </p:txBody>
      </p:sp>
      <p:sp>
        <p:nvSpPr>
          <p:cNvPr id="212995" name="Rectangle 3"/>
          <p:cNvSpPr>
            <a:spLocks noGrp="1"/>
          </p:cNvSpPr>
          <p:nvPr>
            <p:ph type="body" idx="1"/>
          </p:nvPr>
        </p:nvSpPr>
        <p:spPr>
          <a:xfrm>
            <a:off x="228600" y="1371600"/>
            <a:ext cx="8915400" cy="5867400"/>
          </a:xfrm>
        </p:spPr>
        <p:txBody>
          <a:bodyPr/>
          <a:lstStyle/>
          <a:p>
            <a:pPr algn="just" eaLnBrk="1" hangingPunct="1">
              <a:spcBef>
                <a:spcPts val="12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do they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 algn="just" eaLnBrk="1" hangingPunct="1">
              <a:spcBef>
                <a:spcPts val="1200"/>
              </a:spcBef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wants to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either from memory or from an I/O port,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puts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address lines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asserts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on a bus' control line</a:t>
            </a:r>
          </a:p>
          <a:p>
            <a:pPr lvl="1" algn="just" eaLnBrk="1" hangingPunct="1">
              <a:spcBef>
                <a:spcPts val="1200"/>
              </a:spcBef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line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tell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whether I/O space or memory space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needed</a:t>
            </a:r>
          </a:p>
          <a:p>
            <a:pPr lvl="1" algn="just" eaLnBrk="1" hangingPunct="1">
              <a:spcBef>
                <a:spcPts val="1200"/>
              </a:spcBef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it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space,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responds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to the request</a:t>
            </a:r>
          </a:p>
          <a:p>
            <a:pPr lvl="1" algn="just" eaLnBrk="1" hangingPunct="1">
              <a:spcBef>
                <a:spcPts val="1200"/>
              </a:spcBef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it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space,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device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responds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to the request.</a:t>
            </a:r>
          </a:p>
          <a:p>
            <a:pPr lvl="1" algn="just" eaLnBrk="1" hangingPunct="1">
              <a:spcBef>
                <a:spcPts val="1200"/>
              </a:spcBef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there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space, every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every I/O device compares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lines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</a:p>
          <a:p>
            <a:pPr lvl="1" algn="just" eaLnBrk="1" hangingPunct="1">
              <a:spcBef>
                <a:spcPts val="1200"/>
              </a:spcBef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falls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in its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it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responds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to the request. Since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no address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is ever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to both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and an I/O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there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no ambiguity and no conflict</a:t>
            </a:r>
          </a:p>
        </p:txBody>
      </p:sp>
      <p:sp>
        <p:nvSpPr>
          <p:cNvPr id="10244" name="Rectangle 4"/>
          <p:cNvSpPr>
            <a:spLocks/>
          </p:cNvSpPr>
          <p:nvPr/>
        </p:nvSpPr>
        <p:spPr bwMode="auto">
          <a:xfrm>
            <a:off x="914400" y="5334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Memory-Mapped I/O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6809</TotalTime>
  <Words>2127</Words>
  <Application>Microsoft Office PowerPoint</Application>
  <PresentationFormat>On-screen Show (4:3)</PresentationFormat>
  <Paragraphs>195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Wingdings</vt:lpstr>
      <vt:lpstr>Office Theme</vt:lpstr>
      <vt:lpstr>I/O   Principles of I/O Hardware</vt:lpstr>
      <vt:lpstr>Review</vt:lpstr>
      <vt:lpstr>Review</vt:lpstr>
      <vt:lpstr>Objectives</vt:lpstr>
      <vt:lpstr>Principles of I/O Hardware</vt:lpstr>
      <vt:lpstr>Principles of I/O Hardware</vt:lpstr>
      <vt:lpstr>PowerPoint Presentation</vt:lpstr>
      <vt:lpstr>Principles of I/O Hardware</vt:lpstr>
      <vt:lpstr>Principles of I/O Hardware</vt:lpstr>
      <vt:lpstr>Principles of I/O Hardware</vt:lpstr>
      <vt:lpstr>Principles of I/O Hardware</vt:lpstr>
      <vt:lpstr>Principles of I/O Hardware</vt:lpstr>
      <vt:lpstr>Principles of I/O Hardware</vt:lpstr>
      <vt:lpstr>Principles of I/O Hardware</vt:lpstr>
      <vt:lpstr>Principles of I/O Hardware</vt:lpstr>
      <vt:lpstr>Principles of I/O Hardware   Direct Memory Access – DMA </vt:lpstr>
      <vt:lpstr>Principles of I/O Hardware</vt:lpstr>
      <vt:lpstr>Principles of I/O Hardware</vt:lpstr>
      <vt:lpstr>Principles of I/O Hardware</vt:lpstr>
      <vt:lpstr>Summary</vt:lpstr>
      <vt:lpstr>Next Lecture 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PFC: Module A - Introduction</dc:title>
  <dc:creator>Phan Truong Lam</dc:creator>
  <cp:lastModifiedBy>Nguyen Dang Loc</cp:lastModifiedBy>
  <cp:revision>2653</cp:revision>
  <dcterms:created xsi:type="dcterms:W3CDTF">2007-08-21T04:43:22Z</dcterms:created>
  <dcterms:modified xsi:type="dcterms:W3CDTF">2021-07-11T17:00:20Z</dcterms:modified>
</cp:coreProperties>
</file>