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19"/>
  </p:notesMasterIdLst>
  <p:sldIdLst>
    <p:sldId id="256" r:id="rId2"/>
    <p:sldId id="359" r:id="rId3"/>
    <p:sldId id="418" r:id="rId4"/>
    <p:sldId id="419" r:id="rId5"/>
    <p:sldId id="461" r:id="rId6"/>
    <p:sldId id="379" r:id="rId7"/>
    <p:sldId id="382" r:id="rId8"/>
    <p:sldId id="402" r:id="rId9"/>
    <p:sldId id="403" r:id="rId10"/>
    <p:sldId id="420" r:id="rId11"/>
    <p:sldId id="405" r:id="rId12"/>
    <p:sldId id="428" r:id="rId13"/>
    <p:sldId id="429" r:id="rId14"/>
    <p:sldId id="432" r:id="rId15"/>
    <p:sldId id="433" r:id="rId16"/>
    <p:sldId id="394" r:id="rId17"/>
    <p:sldId id="464"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57" autoAdjust="0"/>
    <p:restoredTop sz="94280" autoAdjust="0"/>
  </p:normalViewPr>
  <p:slideViewPr>
    <p:cSldViewPr>
      <p:cViewPr varScale="1">
        <p:scale>
          <a:sx n="68" d="100"/>
          <a:sy n="68" d="100"/>
        </p:scale>
        <p:origin x="1776" y="9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73B69536-CB04-4E09-B784-D62EA8C4C658}" type="datetimeFigureOut">
              <a:rPr lang="en-US"/>
              <a:pPr>
                <a:defRPr/>
              </a:pPr>
              <a:t>7/19/2018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577D9C4-200F-4E72-8279-72CC54A2106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9033093-74FC-4FF3-BC72-4498BBFB907B}" type="datetime1">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1FEC672-8C89-4BA3-96DA-B015D5C5FAF6}" type="slidenum">
              <a:rPr lang="en-US" altLang="en-US"/>
              <a:pPr/>
              <a:t>‹#›</a:t>
            </a:fld>
            <a:r>
              <a:rPr lang="en-US" altLang="en-US"/>
              <a:t>/40</a:t>
            </a:r>
          </a:p>
        </p:txBody>
      </p:sp>
    </p:spTree>
    <p:extLst>
      <p:ext uri="{BB962C8B-B14F-4D97-AF65-F5344CB8AC3E}">
        <p14:creationId xmlns:p14="http://schemas.microsoft.com/office/powerpoint/2010/main" val="288594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87D51F-6630-497D-A441-9936143DBB52}" type="datetime1">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AA05B175-C56C-4E49-A7B0-7646347C462F}" type="slidenum">
              <a:rPr lang="en-US" altLang="en-US"/>
              <a:pPr/>
              <a:t>‹#›</a:t>
            </a:fld>
            <a:r>
              <a:rPr lang="en-US" altLang="en-US"/>
              <a:t>/40</a:t>
            </a:r>
          </a:p>
        </p:txBody>
      </p:sp>
    </p:spTree>
    <p:extLst>
      <p:ext uri="{BB962C8B-B14F-4D97-AF65-F5344CB8AC3E}">
        <p14:creationId xmlns:p14="http://schemas.microsoft.com/office/powerpoint/2010/main" val="425195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70783C-47D9-4C3F-A8F2-26EE64E37FE4}" type="datetime1">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B364647-56AE-45FA-88D1-93DCC5FC2AE9}" type="slidenum">
              <a:rPr lang="en-US" altLang="en-US"/>
              <a:pPr/>
              <a:t>‹#›</a:t>
            </a:fld>
            <a:r>
              <a:rPr lang="en-US" altLang="en-US"/>
              <a:t>/40</a:t>
            </a:r>
          </a:p>
        </p:txBody>
      </p:sp>
    </p:spTree>
    <p:extLst>
      <p:ext uri="{BB962C8B-B14F-4D97-AF65-F5344CB8AC3E}">
        <p14:creationId xmlns:p14="http://schemas.microsoft.com/office/powerpoint/2010/main" val="130974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E4F2FDF-FD31-48DD-8A72-F7CB3FBB0036}" type="datetime1">
              <a:rPr lang="en-US"/>
              <a:pPr>
                <a:defRPr/>
              </a:pPr>
              <a:t>7/19/2018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1F302ACA-43C9-44EF-8E8B-94D30890FC3A}" type="slidenum">
              <a:rPr lang="en-US" altLang="en-US"/>
              <a:pPr/>
              <a:t>‹#›</a:t>
            </a:fld>
            <a:r>
              <a:rPr lang="en-US" altLang="en-US"/>
              <a:t>/40</a:t>
            </a:r>
          </a:p>
        </p:txBody>
      </p:sp>
    </p:spTree>
    <p:extLst>
      <p:ext uri="{BB962C8B-B14F-4D97-AF65-F5344CB8AC3E}">
        <p14:creationId xmlns:p14="http://schemas.microsoft.com/office/powerpoint/2010/main" val="2406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9FDFECE-0F4E-441E-81BA-9F5237638B41}" type="datetime1">
              <a:rPr lang="en-US"/>
              <a:pPr>
                <a:defRPr/>
              </a:pPr>
              <a:t>7/19/2018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B7ACF636-FD3A-4278-955B-4D4F7A9830F0}" type="slidenum">
              <a:rPr lang="en-US" altLang="en-US"/>
              <a:pPr/>
              <a:t>‹#›</a:t>
            </a:fld>
            <a:r>
              <a:rPr lang="en-US" altLang="en-US"/>
              <a:t>/40</a:t>
            </a:r>
          </a:p>
        </p:txBody>
      </p:sp>
    </p:spTree>
    <p:extLst>
      <p:ext uri="{BB962C8B-B14F-4D97-AF65-F5344CB8AC3E}">
        <p14:creationId xmlns:p14="http://schemas.microsoft.com/office/powerpoint/2010/main" val="28114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2E1D07B-2A1B-4A73-BDA4-60A01066DBE1}" type="datetime1">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B24C5D4-EBBE-468C-A686-D8FCB6CBDCFE}" type="slidenum">
              <a:rPr lang="en-US" altLang="en-US"/>
              <a:pPr/>
              <a:t>‹#›</a:t>
            </a:fld>
            <a:r>
              <a:rPr lang="en-US" altLang="en-US"/>
              <a:t>/40</a:t>
            </a:r>
          </a:p>
        </p:txBody>
      </p:sp>
    </p:spTree>
    <p:extLst>
      <p:ext uri="{BB962C8B-B14F-4D97-AF65-F5344CB8AC3E}">
        <p14:creationId xmlns:p14="http://schemas.microsoft.com/office/powerpoint/2010/main" val="215241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E4BEB7-5F78-485B-91C6-78D97EBD9766}" type="datetime1">
              <a:rPr lang="en-US"/>
              <a:pPr>
                <a:defRPr/>
              </a:pPr>
              <a:t>7/19/2018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76C92676-93E5-47E5-8FAC-5E854CA7B7B7}" type="slidenum">
              <a:rPr lang="en-US" altLang="en-US"/>
              <a:pPr/>
              <a:t>‹#›</a:t>
            </a:fld>
            <a:r>
              <a:rPr lang="en-US" altLang="en-US"/>
              <a:t>/40</a:t>
            </a:r>
          </a:p>
        </p:txBody>
      </p:sp>
    </p:spTree>
    <p:extLst>
      <p:ext uri="{BB962C8B-B14F-4D97-AF65-F5344CB8AC3E}">
        <p14:creationId xmlns:p14="http://schemas.microsoft.com/office/powerpoint/2010/main" val="218761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F23F953-4698-4932-88DB-8E2BA7F468DF}" type="datetime1">
              <a:rPr lang="en-US"/>
              <a:pPr>
                <a:defRPr/>
              </a:pPr>
              <a:t>7/19/2018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B60D428-DE51-45A0-A935-1C90DEB3E34F}" type="slidenum">
              <a:rPr lang="en-US" altLang="en-US"/>
              <a:pPr/>
              <a:t>‹#›</a:t>
            </a:fld>
            <a:r>
              <a:rPr lang="en-US" altLang="en-US"/>
              <a:t>/40</a:t>
            </a:r>
          </a:p>
        </p:txBody>
      </p:sp>
    </p:spTree>
    <p:extLst>
      <p:ext uri="{BB962C8B-B14F-4D97-AF65-F5344CB8AC3E}">
        <p14:creationId xmlns:p14="http://schemas.microsoft.com/office/powerpoint/2010/main" val="247986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847B10-3EB9-4D9A-9711-799BB543C2F2}" type="datetime1">
              <a:rPr lang="en-US"/>
              <a:pPr>
                <a:defRPr/>
              </a:pPr>
              <a:t>7/19/2018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77B7A36D-6EB5-4083-BA9B-0BDADBE12E96}" type="slidenum">
              <a:rPr lang="en-US" altLang="en-US"/>
              <a:pPr/>
              <a:t>‹#›</a:t>
            </a:fld>
            <a:r>
              <a:rPr lang="en-US" altLang="en-US"/>
              <a:t>/40</a:t>
            </a:r>
          </a:p>
        </p:txBody>
      </p:sp>
    </p:spTree>
    <p:extLst>
      <p:ext uri="{BB962C8B-B14F-4D97-AF65-F5344CB8AC3E}">
        <p14:creationId xmlns:p14="http://schemas.microsoft.com/office/powerpoint/2010/main" val="418504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679F4DF-0B6F-48B2-A0CD-5120C46EFAB8}" type="datetime1">
              <a:rPr lang="en-US"/>
              <a:pPr>
                <a:defRPr/>
              </a:pPr>
              <a:t>7/19/2018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57EB864B-286F-47A0-A776-8A7DB2FE5E17}" type="slidenum">
              <a:rPr lang="en-US" altLang="en-US"/>
              <a:pPr/>
              <a:t>‹#›</a:t>
            </a:fld>
            <a:r>
              <a:rPr lang="en-US" altLang="en-US"/>
              <a:t>/40</a:t>
            </a:r>
          </a:p>
        </p:txBody>
      </p:sp>
    </p:spTree>
    <p:extLst>
      <p:ext uri="{BB962C8B-B14F-4D97-AF65-F5344CB8AC3E}">
        <p14:creationId xmlns:p14="http://schemas.microsoft.com/office/powerpoint/2010/main" val="135103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40957C-3678-456D-9902-5F9C1ABE73AE}" type="datetime1">
              <a:rPr lang="en-US"/>
              <a:pPr>
                <a:defRPr/>
              </a:pPr>
              <a:t>7/19/2018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F2625552-81C2-4714-B340-E3A9D842CB5E}" type="slidenum">
              <a:rPr lang="en-US" altLang="en-US"/>
              <a:pPr/>
              <a:t>‹#›</a:t>
            </a:fld>
            <a:r>
              <a:rPr lang="en-US" altLang="en-US"/>
              <a:t>/40</a:t>
            </a:r>
          </a:p>
        </p:txBody>
      </p:sp>
    </p:spTree>
    <p:extLst>
      <p:ext uri="{BB962C8B-B14F-4D97-AF65-F5344CB8AC3E}">
        <p14:creationId xmlns:p14="http://schemas.microsoft.com/office/powerpoint/2010/main" val="363924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775E11-3A69-4508-87AE-00D243AE34DB}" type="datetime1">
              <a:rPr lang="en-US"/>
              <a:pPr>
                <a:defRPr/>
              </a:pPr>
              <a:t>7/19/2018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A94DE6B-2707-4FEF-A2ED-4D1DED454AD5}" type="slidenum">
              <a:rPr lang="en-US" altLang="en-US"/>
              <a:pPr/>
              <a:t>‹#›</a:t>
            </a:fld>
            <a:r>
              <a:rPr lang="en-US" altLang="en-US"/>
              <a:t>/40</a:t>
            </a:r>
          </a:p>
        </p:txBody>
      </p:sp>
    </p:spTree>
    <p:extLst>
      <p:ext uri="{BB962C8B-B14F-4D97-AF65-F5344CB8AC3E}">
        <p14:creationId xmlns:p14="http://schemas.microsoft.com/office/powerpoint/2010/main" val="348483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F18F9A-038A-4188-BD46-5B5F5B89B401}" type="datetime1">
              <a:rPr lang="en-US"/>
              <a:pPr>
                <a:defRPr/>
              </a:pPr>
              <a:t>7/19/2018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B1CA0B6-CA72-43B5-98A5-050BF13E8465}" type="slidenum">
              <a:rPr lang="en-US" altLang="en-US"/>
              <a:pPr/>
              <a:t>‹#›</a:t>
            </a:fld>
            <a:r>
              <a:rPr lang="en-US" altLang="en-US"/>
              <a:t>/40</a:t>
            </a:r>
          </a:p>
        </p:txBody>
      </p:sp>
    </p:spTree>
    <p:extLst>
      <p:ext uri="{BB962C8B-B14F-4D97-AF65-F5344CB8AC3E}">
        <p14:creationId xmlns:p14="http://schemas.microsoft.com/office/powerpoint/2010/main" val="254542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26B90FF4-9687-4991-8E78-8161F057E3A5}" type="datetime1">
              <a:rPr lang="en-US"/>
              <a:pPr>
                <a:defRPr/>
              </a:pPr>
              <a:t>7/19/2018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11832C9-DE99-4E45-B395-581DE1755211}"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Thin Clients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Power Management</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Memory</a:t>
            </a:r>
          </a:p>
        </p:txBody>
      </p:sp>
      <p:sp>
        <p:nvSpPr>
          <p:cNvPr id="18435" name="Rectangle 3"/>
          <p:cNvSpPr>
            <a:spLocks noGrp="1"/>
          </p:cNvSpPr>
          <p:nvPr>
            <p:ph type="body" sz="half" idx="1"/>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There are </a:t>
            </a:r>
            <a:r>
              <a:rPr lang="en-US" altLang="en-US" sz="2800" b="1">
                <a:latin typeface="Times New Roman" panose="02020603050405020304" pitchFamily="18" charset="0"/>
                <a:cs typeface="Times New Roman" panose="02020603050405020304" pitchFamily="18" charset="0"/>
              </a:rPr>
              <a:t>2 possible options</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cache</a:t>
            </a:r>
            <a:r>
              <a:rPr lang="en-US" altLang="en-US" sz="2400">
                <a:latin typeface="Times New Roman" panose="02020603050405020304" pitchFamily="18" charset="0"/>
                <a:cs typeface="Times New Roman" panose="02020603050405020304" pitchFamily="18" charset="0"/>
              </a:rPr>
              <a:t> can be </a:t>
            </a:r>
            <a:r>
              <a:rPr lang="en-US" altLang="en-US" sz="2400" b="1">
                <a:latin typeface="Times New Roman" panose="02020603050405020304" pitchFamily="18" charset="0"/>
                <a:cs typeface="Times New Roman" panose="02020603050405020304" pitchFamily="18" charset="0"/>
              </a:rPr>
              <a:t>flushed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then </a:t>
            </a:r>
            <a:r>
              <a:rPr lang="en-US" altLang="en-US" sz="2400" b="1">
                <a:latin typeface="Times New Roman" panose="02020603050405020304" pitchFamily="18" charset="0"/>
                <a:cs typeface="Times New Roman" panose="02020603050405020304" pitchFamily="18" charset="0"/>
              </a:rPr>
              <a:t>switched off</a:t>
            </a:r>
          </a:p>
          <a:p>
            <a:pPr lvl="2" algn="just"/>
            <a:r>
              <a:rPr lang="en-US" altLang="en-US" sz="2000">
                <a:latin typeface="Times New Roman" panose="02020603050405020304" pitchFamily="18" charset="0"/>
                <a:cs typeface="Times New Roman" panose="02020603050405020304" pitchFamily="18" charset="0"/>
              </a:rPr>
              <a:t>It can always be reloaded from main memory with no loss of information</a:t>
            </a:r>
          </a:p>
          <a:p>
            <a:pPr lvl="2" algn="just"/>
            <a:r>
              <a:rPr lang="en-US" altLang="en-US" sz="2000">
                <a:latin typeface="Times New Roman" panose="02020603050405020304" pitchFamily="18" charset="0"/>
                <a:cs typeface="Times New Roman" panose="02020603050405020304" pitchFamily="18" charset="0"/>
              </a:rPr>
              <a:t>The reload can be done dynamically and quickly, so turning off the cache is entering a sleep state</a:t>
            </a:r>
          </a:p>
          <a:p>
            <a:pPr lvl="1" algn="just"/>
            <a:r>
              <a:rPr lang="en-US" altLang="en-US" sz="2400" b="1">
                <a:latin typeface="Times New Roman" panose="02020603050405020304" pitchFamily="18" charset="0"/>
                <a:cs typeface="Times New Roman" panose="02020603050405020304" pitchFamily="18" charset="0"/>
              </a:rPr>
              <a:t>Write</a:t>
            </a:r>
            <a:r>
              <a:rPr lang="en-US" altLang="en-US" sz="2400">
                <a:latin typeface="Times New Roman" panose="02020603050405020304" pitchFamily="18" charset="0"/>
                <a:cs typeface="Times New Roman" panose="02020603050405020304" pitchFamily="18" charset="0"/>
              </a:rPr>
              <a:t> the contents of </a:t>
            </a:r>
            <a:r>
              <a:rPr lang="en-US" altLang="en-US" sz="2400" b="1">
                <a:latin typeface="Times New Roman" panose="02020603050405020304" pitchFamily="18" charset="0"/>
                <a:cs typeface="Times New Roman" panose="02020603050405020304" pitchFamily="18" charset="0"/>
              </a:rPr>
              <a:t>main memory to the disk</a:t>
            </a:r>
            <a:r>
              <a:rPr lang="en-US" altLang="en-US" sz="2400">
                <a:latin typeface="Times New Roman" panose="02020603050405020304" pitchFamily="18" charset="0"/>
                <a:cs typeface="Times New Roman" panose="02020603050405020304" pitchFamily="18" charset="0"/>
              </a:rPr>
              <a:t>, then </a:t>
            </a:r>
            <a:r>
              <a:rPr lang="en-US" altLang="en-US" sz="2400" b="1">
                <a:latin typeface="Times New Roman" panose="02020603050405020304" pitchFamily="18" charset="0"/>
                <a:cs typeface="Times New Roman" panose="02020603050405020304" pitchFamily="18" charset="0"/>
              </a:rPr>
              <a:t>switch off the main memory itself</a:t>
            </a:r>
          </a:p>
          <a:p>
            <a:pPr lvl="2" algn="just"/>
            <a:r>
              <a:rPr lang="en-US" altLang="en-US" sz="2000">
                <a:latin typeface="Times New Roman" panose="02020603050405020304" pitchFamily="18" charset="0"/>
                <a:cs typeface="Times New Roman" panose="02020603050405020304" pitchFamily="18" charset="0"/>
              </a:rPr>
              <a:t>It is hibernation since virtual all power can be cut to memory at the expense of a substantial reload time, especially if the disk is off too</a:t>
            </a:r>
          </a:p>
          <a:p>
            <a:pPr lvl="2" algn="just"/>
            <a:r>
              <a:rPr lang="en-US" altLang="en-US" sz="2000">
                <a:latin typeface="Times New Roman" panose="02020603050405020304" pitchFamily="18" charset="0"/>
                <a:cs typeface="Times New Roman" panose="02020603050405020304" pitchFamily="18" charset="0"/>
              </a:rPr>
              <a:t>When the memory cut off, the CPU either has to be shut off as well or has to cause it to jump to code in a ROM so the memory can be reloaded before being used</a:t>
            </a:r>
          </a:p>
          <a:p>
            <a:pPr lvl="2" algn="just"/>
            <a:r>
              <a:rPr lang="en-US" altLang="en-US" sz="2000">
                <a:latin typeface="Times New Roman" panose="02020603050405020304" pitchFamily="18" charset="0"/>
                <a:cs typeface="Times New Roman" panose="02020603050405020304" pitchFamily="18" charset="0"/>
              </a:rPr>
              <a:t>Despite all the overhead, switching off the memory for long periods of time may be worth it if restarting in a few seconds is considered much more desirable than rebooting the OS from disk, which often takes a minute or more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Wireless Communication</a:t>
            </a:r>
          </a:p>
        </p:txBody>
      </p:sp>
      <p:sp>
        <p:nvSpPr>
          <p:cNvPr id="19459" name="Rectangle 3"/>
          <p:cNvSpPr>
            <a:spLocks noGrp="1"/>
          </p:cNvSpPr>
          <p:nvPr>
            <p:ph type="body" sz="half" idx="1"/>
          </p:nvPr>
        </p:nvSpPr>
        <p:spPr>
          <a:xfrm>
            <a:off x="228600" y="1066800"/>
            <a:ext cx="89154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The radio transmitter and receiver required are often first-class power hogs</a:t>
            </a:r>
          </a:p>
          <a:p>
            <a:pPr algn="just">
              <a:lnSpc>
                <a:spcPct val="80000"/>
              </a:lnSpc>
            </a:pPr>
            <a:r>
              <a:rPr lang="en-US" altLang="en-US" sz="2400" b="1">
                <a:latin typeface="Times New Roman" panose="02020603050405020304" pitchFamily="18" charset="0"/>
                <a:cs typeface="Times New Roman" panose="02020603050405020304" pitchFamily="18" charset="0"/>
              </a:rPr>
              <a:t>Solutions</a:t>
            </a:r>
          </a:p>
          <a:p>
            <a:pPr lvl="1" algn="just">
              <a:lnSpc>
                <a:spcPct val="80000"/>
              </a:lnSpc>
            </a:pPr>
            <a:r>
              <a:rPr lang="en-US" altLang="en-US" sz="2000">
                <a:latin typeface="Times New Roman" panose="02020603050405020304" pitchFamily="18" charset="0"/>
                <a:cs typeface="Times New Roman" panose="02020603050405020304" pitchFamily="18" charset="0"/>
              </a:rPr>
              <a:t>The mobile computers communicate with fixed base stations that have large memories and disks and no power constraint. </a:t>
            </a:r>
          </a:p>
          <a:p>
            <a:pPr lvl="1" algn="just">
              <a:lnSpc>
                <a:spcPct val="80000"/>
              </a:lnSpc>
            </a:pPr>
            <a:r>
              <a:rPr lang="en-US" altLang="en-US" sz="2000">
                <a:latin typeface="Times New Roman" panose="02020603050405020304" pitchFamily="18" charset="0"/>
                <a:cs typeface="Times New Roman" panose="02020603050405020304" pitchFamily="18" charset="0"/>
              </a:rPr>
              <a:t>Thus, this computer send a message to the base station when it is about to turn of the radio, then the base station buffers incoming messages on its disks</a:t>
            </a:r>
          </a:p>
          <a:p>
            <a:pPr lvl="1" algn="just">
              <a:lnSpc>
                <a:spcPct val="80000"/>
              </a:lnSpc>
            </a:pPr>
            <a:r>
              <a:rPr lang="en-US" altLang="en-US" sz="2000">
                <a:latin typeface="Times New Roman" panose="02020603050405020304" pitchFamily="18" charset="0"/>
                <a:cs typeface="Times New Roman" panose="02020603050405020304" pitchFamily="18" charset="0"/>
              </a:rPr>
              <a:t>When the mobile computer switches on the radio again, it tells the base station, then any accumulated messages can be sent to it</a:t>
            </a:r>
          </a:p>
          <a:p>
            <a:pPr lvl="1" algn="just">
              <a:lnSpc>
                <a:spcPct val="80000"/>
              </a:lnSpc>
            </a:pPr>
            <a:r>
              <a:rPr lang="en-US" altLang="en-US" sz="2000">
                <a:latin typeface="Times New Roman" panose="02020603050405020304" pitchFamily="18" charset="0"/>
                <a:cs typeface="Times New Roman" panose="02020603050405020304" pitchFamily="18" charset="0"/>
              </a:rPr>
              <a:t>Outgoing messages that are generated while the radio is off are buffered on the mobile computer. If the buffer threatens to fill up, the radio is turned on and the queue transmitted to the base station</a:t>
            </a:r>
          </a:p>
          <a:p>
            <a:pPr algn="just">
              <a:lnSpc>
                <a:spcPct val="80000"/>
              </a:lnSpc>
            </a:pPr>
            <a:r>
              <a:rPr lang="en-US" altLang="en-US" sz="2400">
                <a:latin typeface="Times New Roman" panose="02020603050405020304" pitchFamily="18" charset="0"/>
                <a:cs typeface="Times New Roman" panose="02020603050405020304" pitchFamily="18" charset="0"/>
              </a:rPr>
              <a:t>When should the radio be switched off?</a:t>
            </a:r>
          </a:p>
          <a:p>
            <a:pPr lvl="1" algn="just">
              <a:lnSpc>
                <a:spcPct val="80000"/>
              </a:lnSpc>
            </a:pPr>
            <a:r>
              <a:rPr lang="en-US" altLang="en-US" sz="2000">
                <a:latin typeface="Times New Roman" panose="02020603050405020304" pitchFamily="18" charset="0"/>
                <a:cs typeface="Times New Roman" panose="02020603050405020304" pitchFamily="18" charset="0"/>
              </a:rPr>
              <a:t>Let the user or the application program decide</a:t>
            </a:r>
          </a:p>
          <a:p>
            <a:pPr lvl="1" algn="just">
              <a:lnSpc>
                <a:spcPct val="80000"/>
              </a:lnSpc>
            </a:pPr>
            <a:r>
              <a:rPr lang="en-US" altLang="en-US" sz="2000">
                <a:latin typeface="Times New Roman" panose="02020603050405020304" pitchFamily="18" charset="0"/>
                <a:cs typeface="Times New Roman" panose="02020603050405020304" pitchFamily="18" charset="0"/>
              </a:rPr>
              <a:t>Turn it off after some number of seconds of idle time</a:t>
            </a:r>
          </a:p>
          <a:p>
            <a:pPr algn="just">
              <a:lnSpc>
                <a:spcPct val="80000"/>
              </a:lnSpc>
            </a:pPr>
            <a:r>
              <a:rPr lang="en-US" altLang="en-US" sz="2400">
                <a:latin typeface="Times New Roman" panose="02020603050405020304" pitchFamily="18" charset="0"/>
                <a:cs typeface="Times New Roman" panose="02020603050405020304" pitchFamily="18" charset="0"/>
              </a:rPr>
              <a:t>When should the radio be switched on?</a:t>
            </a:r>
          </a:p>
          <a:p>
            <a:pPr lvl="1" algn="just">
              <a:lnSpc>
                <a:spcPct val="80000"/>
              </a:lnSpc>
            </a:pPr>
            <a:r>
              <a:rPr lang="en-US" altLang="en-US" sz="2000">
                <a:latin typeface="Times New Roman" panose="02020603050405020304" pitchFamily="18" charset="0"/>
                <a:cs typeface="Times New Roman" panose="02020603050405020304" pitchFamily="18" charset="0"/>
              </a:rPr>
              <a:t>Let the user or the application program decide</a:t>
            </a:r>
          </a:p>
          <a:p>
            <a:pPr lvl="1" algn="just">
              <a:lnSpc>
                <a:spcPct val="80000"/>
              </a:lnSpc>
            </a:pPr>
            <a:r>
              <a:rPr lang="en-US" altLang="en-US" sz="2000">
                <a:latin typeface="Times New Roman" panose="02020603050405020304" pitchFamily="18" charset="0"/>
                <a:cs typeface="Times New Roman" panose="02020603050405020304" pitchFamily="18" charset="0"/>
              </a:rPr>
              <a:t>Switched on periodically to check for inbound traffic and transmit any queued message, or the output buffer is close to full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Thermal Management</a:t>
            </a:r>
          </a:p>
        </p:txBody>
      </p:sp>
      <p:sp>
        <p:nvSpPr>
          <p:cNvPr id="20483" name="Rectangle 3"/>
          <p:cNvSpPr>
            <a:spLocks noGrp="1"/>
          </p:cNvSpPr>
          <p:nvPr>
            <p:ph type="body" sz="half" idx="4294967295"/>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Modern CPUs get extremely hot due to their high speed</a:t>
            </a:r>
          </a:p>
          <a:p>
            <a:pPr algn="just"/>
            <a:r>
              <a:rPr lang="en-US" altLang="en-US" sz="2800">
                <a:latin typeface="Times New Roman" panose="02020603050405020304" pitchFamily="18" charset="0"/>
                <a:cs typeface="Times New Roman" panose="02020603050405020304" pitchFamily="18" charset="0"/>
              </a:rPr>
              <a:t>Desktop machines normally have an internal electric fan to blow the hot air out of chassis</a:t>
            </a:r>
          </a:p>
          <a:p>
            <a:pPr algn="just"/>
            <a:r>
              <a:rPr lang="en-US" altLang="en-US" sz="2800">
                <a:latin typeface="Times New Roman" panose="02020603050405020304" pitchFamily="18" charset="0"/>
                <a:cs typeface="Times New Roman" panose="02020603050405020304" pitchFamily="18" charset="0"/>
              </a:rPr>
              <a:t>With notebooks, the OS has to monitor the temperature continuously</a:t>
            </a:r>
          </a:p>
          <a:p>
            <a:pPr lvl="1" algn="just"/>
            <a:r>
              <a:rPr lang="en-US" altLang="en-US" sz="2400">
                <a:latin typeface="Times New Roman" panose="02020603050405020304" pitchFamily="18" charset="0"/>
                <a:cs typeface="Times New Roman" panose="02020603050405020304" pitchFamily="18" charset="0"/>
              </a:rPr>
              <a:t>When it gets close to the maximum allowable temperature, the OS has a choice</a:t>
            </a:r>
          </a:p>
          <a:p>
            <a:pPr lvl="1" algn="just"/>
            <a:r>
              <a:rPr lang="en-US" altLang="en-US" sz="2400">
                <a:latin typeface="Times New Roman" panose="02020603050405020304" pitchFamily="18" charset="0"/>
                <a:cs typeface="Times New Roman" panose="02020603050405020304" pitchFamily="18" charset="0"/>
              </a:rPr>
              <a:t>It can switch on the fan, which makes noise and consumes power</a:t>
            </a:r>
          </a:p>
          <a:p>
            <a:pPr lvl="1" algn="just"/>
            <a:r>
              <a:rPr lang="en-US" altLang="en-US" sz="2400">
                <a:latin typeface="Times New Roman" panose="02020603050405020304" pitchFamily="18" charset="0"/>
                <a:cs typeface="Times New Roman" panose="02020603050405020304" pitchFamily="18" charset="0"/>
              </a:rPr>
              <a:t>It can </a:t>
            </a:r>
            <a:r>
              <a:rPr lang="en-US" altLang="en-US" sz="2400" b="1">
                <a:latin typeface="Times New Roman" panose="02020603050405020304" pitchFamily="18" charset="0"/>
                <a:cs typeface="Times New Roman" panose="02020603050405020304" pitchFamily="18" charset="0"/>
              </a:rPr>
              <a:t>reduce power consumption be </a:t>
            </a:r>
          </a:p>
          <a:p>
            <a:pPr lvl="2" algn="just"/>
            <a:r>
              <a:rPr lang="en-US" altLang="en-US" sz="2000">
                <a:latin typeface="Times New Roman" panose="02020603050405020304" pitchFamily="18" charset="0"/>
                <a:cs typeface="Times New Roman" panose="02020603050405020304" pitchFamily="18" charset="0"/>
              </a:rPr>
              <a:t>Reducing the backlighting of the screen</a:t>
            </a:r>
          </a:p>
          <a:p>
            <a:pPr lvl="2" algn="just"/>
            <a:r>
              <a:rPr lang="en-US" altLang="en-US" sz="2000">
                <a:latin typeface="Times New Roman" panose="02020603050405020304" pitchFamily="18" charset="0"/>
                <a:cs typeface="Times New Roman" panose="02020603050405020304" pitchFamily="18" charset="0"/>
              </a:rPr>
              <a:t>Slowing down the CPU</a:t>
            </a:r>
          </a:p>
          <a:p>
            <a:pPr lvl="2" algn="just"/>
            <a:r>
              <a:rPr lang="en-US" altLang="en-US" sz="2000">
                <a:latin typeface="Times New Roman" panose="02020603050405020304" pitchFamily="18" charset="0"/>
                <a:cs typeface="Times New Roman" panose="02020603050405020304" pitchFamily="18" charset="0"/>
              </a:rPr>
              <a:t>Being more aggressive about spinning down the disk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Battery Management</a:t>
            </a:r>
          </a:p>
        </p:txBody>
      </p:sp>
      <p:sp>
        <p:nvSpPr>
          <p:cNvPr id="21507"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Smart batteries </a:t>
            </a:r>
            <a:r>
              <a:rPr lang="en-US" altLang="en-US" sz="2800">
                <a:latin typeface="Times New Roman" panose="02020603050405020304" pitchFamily="18" charset="0"/>
                <a:cs typeface="Times New Roman" panose="02020603050405020304" pitchFamily="18" charset="0"/>
              </a:rPr>
              <a:t>can also be </a:t>
            </a:r>
            <a:r>
              <a:rPr lang="en-US" altLang="en-US" sz="2800" b="1">
                <a:latin typeface="Times New Roman" panose="02020603050405020304" pitchFamily="18" charset="0"/>
                <a:cs typeface="Times New Roman" panose="02020603050405020304" pitchFamily="18" charset="0"/>
              </a:rPr>
              <a:t>instructed to change various operational parameters under control of the OS</a:t>
            </a:r>
          </a:p>
          <a:p>
            <a:pPr algn="just"/>
            <a:r>
              <a:rPr lang="en-US" altLang="en-US" sz="2800">
                <a:latin typeface="Times New Roman" panose="02020603050405020304" pitchFamily="18" charset="0"/>
                <a:cs typeface="Times New Roman" panose="02020603050405020304" pitchFamily="18" charset="0"/>
              </a:rPr>
              <a:t>Some notebooks have multiple batteries</a:t>
            </a:r>
          </a:p>
          <a:p>
            <a:pPr lvl="1" algn="just"/>
            <a:r>
              <a:rPr lang="en-US" altLang="en-US" sz="2400">
                <a:latin typeface="Times New Roman" panose="02020603050405020304" pitchFamily="18" charset="0"/>
                <a:cs typeface="Times New Roman" panose="02020603050405020304" pitchFamily="18" charset="0"/>
              </a:rPr>
              <a:t>When the OS detects that one battery is about to go, it has to arrange for a graceful cutover to the next one, without causing any glitches during the transition</a:t>
            </a:r>
          </a:p>
          <a:p>
            <a:pPr lvl="1" algn="just"/>
            <a:r>
              <a:rPr lang="en-US" altLang="en-US" sz="2400">
                <a:latin typeface="Times New Roman" panose="02020603050405020304" pitchFamily="18" charset="0"/>
                <a:cs typeface="Times New Roman" panose="02020603050405020304" pitchFamily="18" charset="0"/>
              </a:rPr>
              <a:t>When the final battery is on its last legs, OS warn the user and the cause an orderly shutdown making sure that file system is not corrupted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Driver Interface</a:t>
            </a:r>
          </a:p>
        </p:txBody>
      </p:sp>
      <p:sp>
        <p:nvSpPr>
          <p:cNvPr id="22531" name="Rectangle 3"/>
          <p:cNvSpPr>
            <a:spLocks noGrp="1"/>
          </p:cNvSpPr>
          <p:nvPr>
            <p:ph type="body" sz="half" idx="4294967295"/>
          </p:nvPr>
        </p:nvSpPr>
        <p:spPr>
          <a:xfrm>
            <a:off x="228600" y="1066800"/>
            <a:ext cx="89154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The Windows system has an elaborate mechanism for doing power management called </a:t>
            </a:r>
            <a:r>
              <a:rPr lang="en-US" altLang="en-US" sz="2800" b="1">
                <a:latin typeface="Times New Roman" panose="02020603050405020304" pitchFamily="18" charset="0"/>
                <a:cs typeface="Times New Roman" panose="02020603050405020304" pitchFamily="18" charset="0"/>
              </a:rPr>
              <a:t>Advanced Configuration and Power Interface – ACPI</a:t>
            </a:r>
          </a:p>
          <a:p>
            <a:pPr algn="just">
              <a:lnSpc>
                <a:spcPct val="90000"/>
              </a:lnSpc>
            </a:pPr>
            <a:r>
              <a:rPr lang="en-US" altLang="en-US" sz="2800">
                <a:latin typeface="Times New Roman" panose="02020603050405020304" pitchFamily="18" charset="0"/>
                <a:cs typeface="Times New Roman" panose="02020603050405020304" pitchFamily="18" charset="0"/>
              </a:rPr>
              <a:t>The OS can </a:t>
            </a:r>
            <a:r>
              <a:rPr lang="en-US" altLang="en-US" sz="2800" b="1">
                <a:latin typeface="Times New Roman" panose="02020603050405020304" pitchFamily="18" charset="0"/>
                <a:cs typeface="Times New Roman" panose="02020603050405020304" pitchFamily="18" charset="0"/>
              </a:rPr>
              <a:t>send</a:t>
            </a:r>
            <a:r>
              <a:rPr lang="en-US" altLang="en-US" sz="2800">
                <a:latin typeface="Times New Roman" panose="02020603050405020304" pitchFamily="18" charset="0"/>
                <a:cs typeface="Times New Roman" panose="02020603050405020304" pitchFamily="18" charset="0"/>
              </a:rPr>
              <a:t> any conformant </a:t>
            </a:r>
            <a:r>
              <a:rPr lang="en-US" altLang="en-US" sz="2800" b="1">
                <a:latin typeface="Times New Roman" panose="02020603050405020304" pitchFamily="18" charset="0"/>
                <a:cs typeface="Times New Roman" panose="02020603050405020304" pitchFamily="18" charset="0"/>
              </a:rPr>
              <a:t>driver</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commands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asking</a:t>
            </a:r>
            <a:r>
              <a:rPr lang="en-US" altLang="en-US" sz="2800">
                <a:latin typeface="Times New Roman" panose="02020603050405020304" pitchFamily="18" charset="0"/>
                <a:cs typeface="Times New Roman" panose="02020603050405020304" pitchFamily="18" charset="0"/>
              </a:rPr>
              <a:t> it </a:t>
            </a:r>
            <a:r>
              <a:rPr lang="en-US" altLang="en-US" sz="2800" b="1">
                <a:latin typeface="Times New Roman" panose="02020603050405020304" pitchFamily="18" charset="0"/>
                <a:cs typeface="Times New Roman" panose="02020603050405020304" pitchFamily="18" charset="0"/>
              </a:rPr>
              <a:t>to report </a:t>
            </a:r>
            <a:r>
              <a:rPr lang="en-US" altLang="en-US" sz="2800">
                <a:latin typeface="Times New Roman" panose="02020603050405020304" pitchFamily="18" charset="0"/>
                <a:cs typeface="Times New Roman" panose="02020603050405020304" pitchFamily="18" charset="0"/>
              </a:rPr>
              <a:t>on the capabilities of its devices and their </a:t>
            </a:r>
            <a:r>
              <a:rPr lang="en-US" altLang="en-US" sz="2800" b="1">
                <a:latin typeface="Times New Roman" panose="02020603050405020304" pitchFamily="18" charset="0"/>
                <a:cs typeface="Times New Roman" panose="02020603050405020304" pitchFamily="18" charset="0"/>
              </a:rPr>
              <a:t>current states</a:t>
            </a:r>
          </a:p>
          <a:p>
            <a:pPr algn="just">
              <a:lnSpc>
                <a:spcPct val="90000"/>
              </a:lnSpc>
            </a:pPr>
            <a:r>
              <a:rPr lang="en-US" altLang="en-US" sz="2800">
                <a:latin typeface="Times New Roman" panose="02020603050405020304" pitchFamily="18" charset="0"/>
                <a:cs typeface="Times New Roman" panose="02020603050405020304" pitchFamily="18" charset="0"/>
              </a:rPr>
              <a:t>This feature is especially important when combined with plug and play because just after it is booted, the OS does not even know what devices are present, let alone their properties with respect to energy consumption or power manageability</a:t>
            </a:r>
          </a:p>
          <a:p>
            <a:pPr algn="just">
              <a:lnSpc>
                <a:spcPct val="90000"/>
              </a:lnSpc>
            </a:pPr>
            <a:r>
              <a:rPr lang="en-US" altLang="en-US" sz="2800">
                <a:latin typeface="Times New Roman" panose="02020603050405020304" pitchFamily="18" charset="0"/>
                <a:cs typeface="Times New Roman" panose="02020603050405020304" pitchFamily="18" charset="0"/>
              </a:rPr>
              <a:t>It can also </a:t>
            </a:r>
            <a:r>
              <a:rPr lang="en-US" altLang="en-US" sz="2800" b="1">
                <a:latin typeface="Times New Roman" panose="02020603050405020304" pitchFamily="18" charset="0"/>
                <a:cs typeface="Times New Roman" panose="02020603050405020304" pitchFamily="18" charset="0"/>
              </a:rPr>
              <a:t>send commands to driver instructing</a:t>
            </a:r>
            <a:r>
              <a:rPr lang="en-US" altLang="en-US" sz="2800">
                <a:latin typeface="Times New Roman" panose="02020603050405020304" pitchFamily="18" charset="0"/>
                <a:cs typeface="Times New Roman" panose="02020603050405020304" pitchFamily="18" charset="0"/>
              </a:rPr>
              <a:t> them to </a:t>
            </a:r>
            <a:r>
              <a:rPr lang="en-US" altLang="en-US" sz="2800" b="1">
                <a:latin typeface="Times New Roman" panose="02020603050405020304" pitchFamily="18" charset="0"/>
                <a:cs typeface="Times New Roman" panose="02020603050405020304" pitchFamily="18" charset="0"/>
              </a:rPr>
              <a:t>cut their power levels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Application Program Issues</a:t>
            </a:r>
          </a:p>
        </p:txBody>
      </p:sp>
      <p:sp>
        <p:nvSpPr>
          <p:cNvPr id="23555" name="Rectangle 3"/>
          <p:cNvSpPr>
            <a:spLocks noGrp="1"/>
          </p:cNvSpPr>
          <p:nvPr>
            <p:ph type="body" sz="half" idx="4294967295"/>
          </p:nvPr>
        </p:nvSpPr>
        <p:spPr>
          <a:xfrm>
            <a:off x="0" y="1219200"/>
            <a:ext cx="9144000" cy="5638800"/>
          </a:xfrm>
        </p:spPr>
        <p:txBody>
          <a:bodyPr/>
          <a:lstStyle/>
          <a:p>
            <a:pPr algn="just"/>
            <a:r>
              <a:rPr lang="en-US" altLang="en-US" sz="2800">
                <a:latin typeface="Times New Roman" panose="02020603050405020304" pitchFamily="18" charset="0"/>
                <a:cs typeface="Times New Roman" panose="02020603050405020304" pitchFamily="18" charset="0"/>
              </a:rPr>
              <a:t>Tell the </a:t>
            </a:r>
            <a:r>
              <a:rPr lang="en-US" altLang="en-US" sz="2800" b="1">
                <a:latin typeface="Times New Roman" panose="02020603050405020304" pitchFamily="18" charset="0"/>
                <a:cs typeface="Times New Roman" panose="02020603050405020304" pitchFamily="18" charset="0"/>
              </a:rPr>
              <a:t>programs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to use less energy</a:t>
            </a:r>
            <a:r>
              <a:rPr lang="en-US" altLang="en-US" sz="2800">
                <a:latin typeface="Times New Roman" panose="02020603050405020304" pitchFamily="18" charset="0"/>
                <a:cs typeface="Times New Roman" panose="02020603050405020304" pitchFamily="18" charset="0"/>
              </a:rPr>
              <a:t>, even if this means </a:t>
            </a:r>
            <a:r>
              <a:rPr lang="en-US" altLang="en-US" sz="2800" b="1">
                <a:latin typeface="Times New Roman" panose="02020603050405020304" pitchFamily="18" charset="0"/>
                <a:cs typeface="Times New Roman" panose="02020603050405020304" pitchFamily="18" charset="0"/>
              </a:rPr>
              <a:t>providing</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poorer user experience</a:t>
            </a:r>
          </a:p>
          <a:p>
            <a:pPr algn="just"/>
            <a:r>
              <a:rPr lang="en-US" altLang="en-US" sz="2800">
                <a:latin typeface="Times New Roman" panose="02020603050405020304" pitchFamily="18" charset="0"/>
                <a:cs typeface="Times New Roman" panose="02020603050405020304" pitchFamily="18" charset="0"/>
              </a:rPr>
              <a:t>This information is passed on when the battery charge is below some threshold. Then the </a:t>
            </a:r>
            <a:r>
              <a:rPr lang="en-US" altLang="en-US" sz="2800" b="1">
                <a:latin typeface="Times New Roman" panose="02020603050405020304" pitchFamily="18" charset="0"/>
                <a:cs typeface="Times New Roman" panose="02020603050405020304" pitchFamily="18" charset="0"/>
              </a:rPr>
              <a:t>program decide between degrading performance to lengthen batteries life or to maintain performance and risk running out of energy</a:t>
            </a:r>
          </a:p>
          <a:p>
            <a:pPr algn="just">
              <a:buFont typeface="Arial" panose="020B0604020202020204" pitchFamily="34" charset="0"/>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4579"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Thin Clients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Power Management</a:t>
            </a:r>
          </a:p>
        </p:txBody>
      </p:sp>
      <p:sp>
        <p:nvSpPr>
          <p:cNvPr id="2458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5603"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Deadlock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Problems &amp; Solutions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Other Issues</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Live 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Two phase Locking</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Communication 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Starvation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9219"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Thin Clients</a:t>
            </a:r>
          </a:p>
          <a:p>
            <a:pPr>
              <a:buClrTx/>
              <a:buSzTx/>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Power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Thin Clients</a:t>
            </a:r>
            <a:endParaRPr lang="en-US" altLang="en-US" sz="3200">
              <a:latin typeface="Times New Roman" panose="02020603050405020304" pitchFamily="18" charset="0"/>
              <a:cs typeface="Times New Roman" panose="02020603050405020304" pitchFamily="18" charset="0"/>
            </a:endParaRPr>
          </a:p>
        </p:txBody>
      </p:sp>
      <p:sp>
        <p:nvSpPr>
          <p:cNvPr id="26627" name="Rectangle 3"/>
          <p:cNvSpPr>
            <a:spLocks noGrp="1"/>
          </p:cNvSpPr>
          <p:nvPr>
            <p:ph type="body" idx="1"/>
          </p:nvPr>
        </p:nvSpPr>
        <p:spPr>
          <a:xfrm>
            <a:off x="0" y="685800"/>
            <a:ext cx="9144000" cy="6172200"/>
          </a:xfrm>
        </p:spPr>
        <p:txBody>
          <a:bodyPr/>
          <a:lstStyle/>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Is called </a:t>
            </a:r>
            <a:r>
              <a:rPr lang="en-US" altLang="en-US" sz="2800" b="1" dirty="0">
                <a:latin typeface="Times New Roman" panose="02020603050405020304" pitchFamily="18" charset="0"/>
                <a:cs typeface="Times New Roman" panose="02020603050405020304" pitchFamily="18" charset="0"/>
              </a:rPr>
              <a:t>THINC</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most users </a:t>
            </a:r>
            <a:r>
              <a:rPr lang="en-US" altLang="en-US" sz="2800" b="1" dirty="0">
                <a:latin typeface="Times New Roman" panose="02020603050405020304" pitchFamily="18" charset="0"/>
                <a:cs typeface="Times New Roman" panose="02020603050405020304" pitchFamily="18" charset="0"/>
              </a:rPr>
              <a:t>want</a:t>
            </a:r>
            <a:r>
              <a:rPr lang="en-US" altLang="en-US" sz="2800" dirty="0">
                <a:latin typeface="Times New Roman" panose="02020603050405020304" pitchFamily="18" charset="0"/>
                <a:cs typeface="Times New Roman" panose="02020603050405020304" pitchFamily="18" charset="0"/>
              </a:rPr>
              <a:t> hi</a:t>
            </a:r>
            <a:r>
              <a:rPr lang="en-US" altLang="en-US" sz="2800" b="1" dirty="0">
                <a:latin typeface="Times New Roman" panose="02020603050405020304" pitchFamily="18" charset="0"/>
                <a:cs typeface="Times New Roman" panose="02020603050405020304" pitchFamily="18" charset="0"/>
              </a:rPr>
              <a:t>gh performance interactive computing,</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do not </a:t>
            </a:r>
            <a:r>
              <a:rPr lang="en-US" altLang="en-US" sz="2800" dirty="0">
                <a:latin typeface="Times New Roman" panose="02020603050405020304" pitchFamily="18" charset="0"/>
                <a:cs typeface="Times New Roman" panose="02020603050405020304" pitchFamily="18" charset="0"/>
              </a:rPr>
              <a:t>really want to </a:t>
            </a:r>
            <a:r>
              <a:rPr lang="en-US" altLang="en-US" sz="2800" b="1" dirty="0">
                <a:latin typeface="Times New Roman" panose="02020603050405020304" pitchFamily="18" charset="0"/>
                <a:cs typeface="Times New Roman" panose="02020603050405020304" pitchFamily="18" charset="0"/>
              </a:rPr>
              <a:t>administer a computer</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user machines </a:t>
            </a:r>
            <a:r>
              <a:rPr lang="en-US" altLang="en-US" sz="2800" b="1" dirty="0">
                <a:latin typeface="Times New Roman" panose="02020603050405020304" pitchFamily="18" charset="0"/>
                <a:cs typeface="Times New Roman" panose="02020603050405020304" pitchFamily="18" charset="0"/>
              </a:rPr>
              <a:t>had no software at all</a:t>
            </a:r>
          </a:p>
          <a:p>
            <a:pPr algn="just">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Strip</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client</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machine</a:t>
            </a:r>
            <a:r>
              <a:rPr lang="en-US" altLang="en-US" sz="2800" dirty="0">
                <a:latin typeface="Times New Roman" panose="02020603050405020304" pitchFamily="18" charset="0"/>
                <a:cs typeface="Times New Roman" panose="02020603050405020304" pitchFamily="18" charset="0"/>
              </a:rPr>
              <a:t> of all it </a:t>
            </a:r>
            <a:r>
              <a:rPr lang="en-US" altLang="en-US" sz="2800" b="1" dirty="0">
                <a:latin typeface="Times New Roman" panose="02020603050405020304" pitchFamily="18" charset="0"/>
                <a:cs typeface="Times New Roman" panose="02020603050405020304" pitchFamily="18" charset="0"/>
              </a:rPr>
              <a:t>smarts and software and just use it as a display,</a:t>
            </a:r>
            <a:r>
              <a:rPr lang="en-US" altLang="en-US" sz="2800" dirty="0">
                <a:latin typeface="Times New Roman" panose="02020603050405020304" pitchFamily="18" charset="0"/>
                <a:cs typeface="Times New Roman" panose="02020603050405020304" pitchFamily="18" charset="0"/>
              </a:rPr>
              <a:t> with </a:t>
            </a:r>
            <a:r>
              <a:rPr lang="en-US" altLang="en-US" sz="2800" dirty="0">
                <a:highlight>
                  <a:srgbClr val="FFFF00"/>
                </a:highlight>
                <a:latin typeface="Times New Roman" panose="02020603050405020304" pitchFamily="18" charset="0"/>
                <a:cs typeface="Times New Roman" panose="02020603050405020304" pitchFamily="18" charset="0"/>
              </a:rPr>
              <a:t>all the </a:t>
            </a:r>
            <a:r>
              <a:rPr lang="en-US" altLang="en-US" sz="2800" b="1" dirty="0">
                <a:highlight>
                  <a:srgbClr val="FFFF00"/>
                </a:highlight>
                <a:latin typeface="Times New Roman" panose="02020603050405020304" pitchFamily="18" charset="0"/>
                <a:cs typeface="Times New Roman" panose="02020603050405020304" pitchFamily="18" charset="0"/>
              </a:rPr>
              <a:t>computing done on the server side</a:t>
            </a:r>
          </a:p>
          <a:p>
            <a:pPr algn="just">
              <a:lnSpc>
                <a:spcPct val="9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The protocol between client and the server </a:t>
            </a:r>
            <a:r>
              <a:rPr lang="en-US" altLang="en-US" sz="2800" dirty="0">
                <a:highlight>
                  <a:srgbClr val="FFFF00"/>
                </a:highlight>
                <a:latin typeface="Times New Roman" panose="02020603050405020304" pitchFamily="18" charset="0"/>
                <a:cs typeface="Times New Roman" panose="02020603050405020304" pitchFamily="18" charset="0"/>
              </a:rPr>
              <a:t>just </a:t>
            </a:r>
            <a:r>
              <a:rPr lang="en-US" altLang="en-US" sz="2800" b="1" dirty="0">
                <a:highlight>
                  <a:srgbClr val="FFFF00"/>
                </a:highlight>
                <a:latin typeface="Times New Roman" panose="02020603050405020304" pitchFamily="18" charset="0"/>
                <a:cs typeface="Times New Roman" panose="02020603050405020304" pitchFamily="18" charset="0"/>
              </a:rPr>
              <a:t>tells</a:t>
            </a:r>
            <a:r>
              <a:rPr lang="en-US" altLang="en-US" sz="2800" dirty="0">
                <a:highlight>
                  <a:srgbClr val="FFFF00"/>
                </a:highlight>
                <a:latin typeface="Times New Roman" panose="02020603050405020304" pitchFamily="18" charset="0"/>
                <a:cs typeface="Times New Roman" panose="02020603050405020304" pitchFamily="18" charset="0"/>
              </a:rPr>
              <a:t> the </a:t>
            </a:r>
            <a:r>
              <a:rPr lang="en-US" altLang="en-US" sz="2800" b="1" dirty="0">
                <a:highlight>
                  <a:srgbClr val="FFFF00"/>
                </a:highlight>
                <a:latin typeface="Times New Roman" panose="02020603050405020304" pitchFamily="18" charset="0"/>
                <a:cs typeface="Times New Roman" panose="02020603050405020304" pitchFamily="18" charset="0"/>
              </a:rPr>
              <a:t>display</a:t>
            </a:r>
            <a:r>
              <a:rPr lang="en-US" altLang="en-US" sz="2800" dirty="0">
                <a:highlight>
                  <a:srgbClr val="FFFF00"/>
                </a:highlight>
                <a:latin typeface="Times New Roman" panose="02020603050405020304" pitchFamily="18" charset="0"/>
                <a:cs typeface="Times New Roman" panose="02020603050405020304" pitchFamily="18" charset="0"/>
              </a:rPr>
              <a:t> </a:t>
            </a:r>
            <a:r>
              <a:rPr lang="en-US" altLang="en-US" sz="2800" b="1" dirty="0">
                <a:highlight>
                  <a:srgbClr val="FFFF00"/>
                </a:highlight>
                <a:latin typeface="Times New Roman" panose="02020603050405020304" pitchFamily="18" charset="0"/>
                <a:cs typeface="Times New Roman" panose="02020603050405020304" pitchFamily="18" charset="0"/>
              </a:rPr>
              <a:t>how</a:t>
            </a:r>
            <a:r>
              <a:rPr lang="en-US" altLang="en-US" sz="2800" dirty="0">
                <a:highlight>
                  <a:srgbClr val="FFFF00"/>
                </a:highlight>
                <a:latin typeface="Times New Roman" panose="02020603050405020304" pitchFamily="18" charset="0"/>
                <a:cs typeface="Times New Roman" panose="02020603050405020304" pitchFamily="18" charset="0"/>
              </a:rPr>
              <a:t> to </a:t>
            </a:r>
            <a:r>
              <a:rPr lang="en-US" altLang="en-US" sz="2800" b="1" dirty="0">
                <a:highlight>
                  <a:srgbClr val="FFFF00"/>
                </a:highlight>
                <a:latin typeface="Times New Roman" panose="02020603050405020304" pitchFamily="18" charset="0"/>
                <a:cs typeface="Times New Roman" panose="02020603050405020304" pitchFamily="18" charset="0"/>
              </a:rPr>
              <a:t>update</a:t>
            </a:r>
            <a:r>
              <a:rPr lang="en-US" altLang="en-US" sz="2800" dirty="0">
                <a:highlight>
                  <a:srgbClr val="FFFF00"/>
                </a:highlight>
                <a:latin typeface="Times New Roman" panose="02020603050405020304" pitchFamily="18" charset="0"/>
                <a:cs typeface="Times New Roman" panose="02020603050405020304" pitchFamily="18" charset="0"/>
              </a:rPr>
              <a:t> the </a:t>
            </a:r>
            <a:r>
              <a:rPr lang="en-US" altLang="en-US" sz="2800" b="1" dirty="0">
                <a:highlight>
                  <a:srgbClr val="FFFF00"/>
                </a:highlight>
                <a:latin typeface="Times New Roman" panose="02020603050405020304" pitchFamily="18" charset="0"/>
                <a:cs typeface="Times New Roman" panose="02020603050405020304" pitchFamily="18" charset="0"/>
              </a:rPr>
              <a:t>video RAM</a:t>
            </a:r>
            <a:r>
              <a:rPr lang="en-US" altLang="en-US" sz="2800" dirty="0">
                <a:latin typeface="Times New Roman" panose="02020603050405020304" pitchFamily="18" charset="0"/>
                <a:cs typeface="Times New Roman" panose="02020603050405020304" pitchFamily="18" charset="0"/>
              </a:rPr>
              <a:t>, nothing more</a:t>
            </a:r>
          </a:p>
          <a:p>
            <a:pPr algn="just">
              <a:lnSpc>
                <a:spcPct val="90000"/>
              </a:lnSpc>
              <a:buClrTx/>
              <a:buSzTx/>
              <a:buFont typeface="Arial" panose="020B0604020202020204" pitchFamily="34" charset="0"/>
              <a:buChar char="•"/>
            </a:pPr>
            <a:r>
              <a:rPr lang="en-US" altLang="en-US" sz="2800" dirty="0">
                <a:highlight>
                  <a:srgbClr val="FFFF00"/>
                </a:highlight>
                <a:latin typeface="Times New Roman" panose="02020603050405020304" pitchFamily="18" charset="0"/>
                <a:cs typeface="Times New Roman" panose="02020603050405020304" pitchFamily="18" charset="0"/>
              </a:rPr>
              <a:t>On the server side, graphical programs use high level command to paint the screen. These are intercepted by THINC software and translated into commands that can be sent to the client. </a:t>
            </a:r>
            <a:r>
              <a:rPr lang="en-US" altLang="en-US" sz="2800" dirty="0">
                <a:latin typeface="Times New Roman" panose="02020603050405020304" pitchFamily="18" charset="0"/>
                <a:cs typeface="Times New Roman" panose="02020603050405020304" pitchFamily="18" charset="0"/>
              </a:rPr>
              <a:t>The commands may be reordered to improve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ox(in)">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ox(in)">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ox(in)">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ox(in)">
                                      <p:cBhvr>
                                        <p:cTn id="22" dur="500"/>
                                        <p:tgtEl>
                                          <p:spTgt spid="2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ox(in)">
                                      <p:cBhvr>
                                        <p:cTn id="27" dur="500"/>
                                        <p:tgtEl>
                                          <p:spTgt spid="26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ox(in)">
                                      <p:cBhvr>
                                        <p:cTn id="32"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11267" name="Rectangle 3"/>
          <p:cNvSpPr>
            <a:spLocks noGrp="1"/>
          </p:cNvSpPr>
          <p:nvPr>
            <p:ph type="body" idx="1"/>
          </p:nvPr>
        </p:nvSpPr>
        <p:spPr>
          <a:xfrm>
            <a:off x="304800" y="1219200"/>
            <a:ext cx="8839200" cy="5638800"/>
          </a:xfrm>
        </p:spPr>
        <p:txBody>
          <a:bodyPr/>
          <a:lstStyle/>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There are </a:t>
            </a:r>
            <a:r>
              <a:rPr lang="en-US" altLang="en-US" b="1">
                <a:latin typeface="Times New Roman" panose="02020603050405020304" pitchFamily="18" charset="0"/>
                <a:cs typeface="Times New Roman" panose="02020603050405020304" pitchFamily="18" charset="0"/>
              </a:rPr>
              <a:t>2 general approaches </a:t>
            </a:r>
            <a:r>
              <a:rPr lang="en-US" altLang="en-US">
                <a:latin typeface="Times New Roman" panose="02020603050405020304" pitchFamily="18" charset="0"/>
                <a:cs typeface="Times New Roman" panose="02020603050405020304" pitchFamily="18" charset="0"/>
              </a:rPr>
              <a:t>to </a:t>
            </a:r>
            <a:r>
              <a:rPr lang="en-US" altLang="en-US" b="1">
                <a:latin typeface="Times New Roman" panose="02020603050405020304" pitchFamily="18" charset="0"/>
                <a:cs typeface="Times New Roman" panose="02020603050405020304" pitchFamily="18" charset="0"/>
              </a:rPr>
              <a:t>reducing energy consumption</a:t>
            </a:r>
          </a:p>
          <a:p>
            <a:pPr lvl="1" algn="just"/>
            <a:r>
              <a:rPr lang="en-US" altLang="en-US">
                <a:latin typeface="Times New Roman" panose="02020603050405020304" pitchFamily="18" charset="0"/>
                <a:cs typeface="Times New Roman" panose="02020603050405020304" pitchFamily="18" charset="0"/>
              </a:rPr>
              <a:t>The OS </a:t>
            </a:r>
            <a:r>
              <a:rPr lang="en-US" altLang="en-US" b="1">
                <a:latin typeface="Times New Roman" panose="02020603050405020304" pitchFamily="18" charset="0"/>
                <a:cs typeface="Times New Roman" panose="02020603050405020304" pitchFamily="18" charset="0"/>
              </a:rPr>
              <a:t>turn off </a:t>
            </a:r>
            <a:r>
              <a:rPr lang="en-US" altLang="en-US">
                <a:latin typeface="Times New Roman" panose="02020603050405020304" pitchFamily="18" charset="0"/>
                <a:cs typeface="Times New Roman" panose="02020603050405020304" pitchFamily="18" charset="0"/>
              </a:rPr>
              <a:t>parts of the computer when they are </a:t>
            </a:r>
            <a:r>
              <a:rPr lang="en-US" altLang="en-US" b="1">
                <a:latin typeface="Times New Roman" panose="02020603050405020304" pitchFamily="18" charset="0"/>
                <a:cs typeface="Times New Roman" panose="02020603050405020304" pitchFamily="18" charset="0"/>
              </a:rPr>
              <a:t>not in use </a:t>
            </a:r>
            <a:r>
              <a:rPr lang="en-US" altLang="en-US">
                <a:latin typeface="Times New Roman" panose="02020603050405020304" pitchFamily="18" charset="0"/>
                <a:cs typeface="Times New Roman" panose="02020603050405020304" pitchFamily="18" charset="0"/>
              </a:rPr>
              <a:t>because a device that is off uses little or no energy</a:t>
            </a:r>
          </a:p>
          <a:p>
            <a:pPr lvl="1" algn="just"/>
            <a:r>
              <a:rPr lang="en-US" altLang="en-US">
                <a:latin typeface="Times New Roman" panose="02020603050405020304" pitchFamily="18" charset="0"/>
                <a:cs typeface="Times New Roman" panose="02020603050405020304" pitchFamily="18" charset="0"/>
              </a:rPr>
              <a:t>The application program to </a:t>
            </a:r>
            <a:r>
              <a:rPr lang="en-US" altLang="en-US" b="1">
                <a:latin typeface="Times New Roman" panose="02020603050405020304" pitchFamily="18" charset="0"/>
                <a:cs typeface="Times New Roman" panose="02020603050405020304" pitchFamily="18" charset="0"/>
              </a:rPr>
              <a:t>use less energy</a:t>
            </a:r>
            <a:r>
              <a:rPr lang="en-US" altLang="en-US">
                <a:latin typeface="Times New Roman" panose="02020603050405020304" pitchFamily="18" charset="0"/>
                <a:cs typeface="Times New Roman" panose="02020603050405020304" pitchFamily="18" charset="0"/>
              </a:rPr>
              <a:t>, possibly </a:t>
            </a:r>
            <a:r>
              <a:rPr lang="en-US" altLang="en-US" b="1">
                <a:latin typeface="Times New Roman" panose="02020603050405020304" pitchFamily="18" charset="0"/>
                <a:cs typeface="Times New Roman" panose="02020603050405020304" pitchFamily="18" charset="0"/>
              </a:rPr>
              <a:t>degrading the quality of the user experience</a:t>
            </a:r>
            <a:r>
              <a:rPr lang="en-US" altLang="en-US">
                <a:latin typeface="Times New Roman" panose="02020603050405020304" pitchFamily="18" charset="0"/>
                <a:cs typeface="Times New Roman" panose="02020603050405020304" pitchFamily="18" charset="0"/>
              </a:rPr>
              <a:t>, in order to </a:t>
            </a:r>
            <a:r>
              <a:rPr lang="en-US" altLang="en-US" b="1">
                <a:latin typeface="Times New Roman" panose="02020603050405020304" pitchFamily="18" charset="0"/>
                <a:cs typeface="Times New Roman" panose="02020603050405020304" pitchFamily="18" charset="0"/>
              </a:rPr>
              <a:t>stretch out battery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Issues</a:t>
            </a:r>
          </a:p>
        </p:txBody>
      </p:sp>
      <p:sp>
        <p:nvSpPr>
          <p:cNvPr id="13315" name="Rectangle 3"/>
          <p:cNvSpPr>
            <a:spLocks noGrp="1"/>
          </p:cNvSpPr>
          <p:nvPr>
            <p:ph type="body" idx="4294967295"/>
          </p:nvPr>
        </p:nvSpPr>
        <p:spPr>
          <a:xfrm>
            <a:off x="0" y="914400"/>
            <a:ext cx="9144000" cy="5943600"/>
          </a:xfrm>
        </p:spPr>
        <p:txBody>
          <a:bodyPr/>
          <a:lstStyle/>
          <a:p>
            <a:pPr algn="just"/>
            <a:r>
              <a:rPr lang="en-US" altLang="en-US" dirty="0">
                <a:latin typeface="Times New Roman" panose="02020603050405020304" pitchFamily="18" charset="0"/>
                <a:cs typeface="Times New Roman" panose="02020603050405020304" pitchFamily="18" charset="0"/>
              </a:rPr>
              <a:t>The </a:t>
            </a:r>
            <a:r>
              <a:rPr lang="en-US" altLang="en-US" b="1" dirty="0">
                <a:highlight>
                  <a:srgbClr val="FFFF00"/>
                </a:highlight>
                <a:latin typeface="Times New Roman" panose="02020603050405020304" pitchFamily="18" charset="0"/>
                <a:cs typeface="Times New Roman" panose="02020603050405020304" pitchFamily="18" charset="0"/>
              </a:rPr>
              <a:t>OS</a:t>
            </a:r>
            <a:r>
              <a:rPr lang="en-US" altLang="en-US" dirty="0">
                <a:highlight>
                  <a:srgbClr val="FFFF00"/>
                </a:highlight>
                <a:latin typeface="Times New Roman" panose="02020603050405020304" pitchFamily="18" charset="0"/>
                <a:cs typeface="Times New Roman" panose="02020603050405020304" pitchFamily="18" charset="0"/>
              </a:rPr>
              <a:t> </a:t>
            </a:r>
            <a:r>
              <a:rPr lang="en-US" altLang="en-US" b="1" dirty="0">
                <a:highlight>
                  <a:srgbClr val="FFFF00"/>
                </a:highlight>
                <a:latin typeface="Times New Roman" panose="02020603050405020304" pitchFamily="18" charset="0"/>
                <a:cs typeface="Times New Roman" panose="02020603050405020304" pitchFamily="18" charset="0"/>
              </a:rPr>
              <a:t>controls</a:t>
            </a:r>
            <a:r>
              <a:rPr lang="en-US" altLang="en-US" dirty="0">
                <a:highlight>
                  <a:srgbClr val="FFFF00"/>
                </a:highlight>
                <a:latin typeface="Times New Roman" panose="02020603050405020304" pitchFamily="18" charset="0"/>
                <a:cs typeface="Times New Roman" panose="02020603050405020304" pitchFamily="18" charset="0"/>
              </a:rPr>
              <a:t> all devices </a:t>
            </a:r>
            <a:r>
              <a:rPr lang="en-US" altLang="en-US" b="1" dirty="0">
                <a:highlight>
                  <a:srgbClr val="FFFF00"/>
                </a:highlight>
                <a:latin typeface="Times New Roman" panose="02020603050405020304" pitchFamily="18" charset="0"/>
                <a:cs typeface="Times New Roman" panose="02020603050405020304" pitchFamily="18" charset="0"/>
              </a:rPr>
              <a:t>and</a:t>
            </a:r>
            <a:r>
              <a:rPr lang="en-US" altLang="en-US" dirty="0">
                <a:highlight>
                  <a:srgbClr val="FFFF00"/>
                </a:highlight>
                <a:latin typeface="Times New Roman" panose="02020603050405020304" pitchFamily="18" charset="0"/>
                <a:cs typeface="Times New Roman" panose="02020603050405020304" pitchFamily="18" charset="0"/>
              </a:rPr>
              <a:t> must </a:t>
            </a:r>
            <a:r>
              <a:rPr lang="en-US" altLang="en-US" b="1" dirty="0">
                <a:highlight>
                  <a:srgbClr val="FFFF00"/>
                </a:highlight>
                <a:latin typeface="Times New Roman" panose="02020603050405020304" pitchFamily="18" charset="0"/>
                <a:cs typeface="Times New Roman" panose="02020603050405020304" pitchFamily="18" charset="0"/>
              </a:rPr>
              <a:t>decide</a:t>
            </a:r>
            <a:r>
              <a:rPr lang="en-US" altLang="en-US" dirty="0">
                <a:highlight>
                  <a:srgbClr val="FFFF00"/>
                </a:highlight>
                <a:latin typeface="Times New Roman" panose="02020603050405020304" pitchFamily="18" charset="0"/>
                <a:cs typeface="Times New Roman" panose="02020603050405020304" pitchFamily="18" charset="0"/>
              </a:rPr>
              <a:t> </a:t>
            </a:r>
            <a:r>
              <a:rPr lang="en-US" altLang="en-US" b="1" dirty="0">
                <a:highlight>
                  <a:srgbClr val="FFFF00"/>
                </a:highlight>
                <a:latin typeface="Times New Roman" panose="02020603050405020304" pitchFamily="18" charset="0"/>
                <a:cs typeface="Times New Roman" panose="02020603050405020304" pitchFamily="18" charset="0"/>
              </a:rPr>
              <a:t>what</a:t>
            </a:r>
            <a:r>
              <a:rPr lang="en-US" altLang="en-US" dirty="0">
                <a:highlight>
                  <a:srgbClr val="FFFF00"/>
                </a:highlight>
                <a:latin typeface="Times New Roman" panose="02020603050405020304" pitchFamily="18" charset="0"/>
                <a:cs typeface="Times New Roman" panose="02020603050405020304" pitchFamily="18" charset="0"/>
              </a:rPr>
              <a:t> to </a:t>
            </a:r>
            <a:r>
              <a:rPr lang="en-US" altLang="en-US" b="1" dirty="0">
                <a:highlight>
                  <a:srgbClr val="FFFF00"/>
                </a:highlight>
                <a:latin typeface="Times New Roman" panose="02020603050405020304" pitchFamily="18" charset="0"/>
                <a:cs typeface="Times New Roman" panose="02020603050405020304" pitchFamily="18" charset="0"/>
              </a:rPr>
              <a:t>shut down and</a:t>
            </a:r>
            <a:r>
              <a:rPr lang="en-US" altLang="en-US" dirty="0">
                <a:highlight>
                  <a:srgbClr val="FFFF00"/>
                </a:highlight>
                <a:latin typeface="Times New Roman" panose="02020603050405020304" pitchFamily="18" charset="0"/>
                <a:cs typeface="Times New Roman" panose="02020603050405020304" pitchFamily="18" charset="0"/>
              </a:rPr>
              <a:t> </a:t>
            </a:r>
            <a:r>
              <a:rPr lang="en-US" altLang="en-US" b="1" dirty="0">
                <a:highlight>
                  <a:srgbClr val="FFFF00"/>
                </a:highlight>
                <a:latin typeface="Times New Roman" panose="02020603050405020304" pitchFamily="18" charset="0"/>
                <a:cs typeface="Times New Roman" panose="02020603050405020304" pitchFamily="18" charset="0"/>
              </a:rPr>
              <a:t>when</a:t>
            </a:r>
            <a:r>
              <a:rPr lang="en-US" altLang="en-US" dirty="0">
                <a:highlight>
                  <a:srgbClr val="FFFF00"/>
                </a:highlight>
                <a:latin typeface="Times New Roman" panose="02020603050405020304" pitchFamily="18" charset="0"/>
                <a:cs typeface="Times New Roman" panose="02020603050405020304" pitchFamily="18" charset="0"/>
              </a:rPr>
              <a:t> to shut down</a:t>
            </a:r>
          </a:p>
          <a:p>
            <a:pPr lvl="1" algn="just"/>
            <a:r>
              <a:rPr lang="en-US" altLang="en-US" b="1" dirty="0">
                <a:latin typeface="Times New Roman" panose="02020603050405020304" pitchFamily="18" charset="0"/>
                <a:cs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rPr>
              <a:t> it </a:t>
            </a:r>
            <a:r>
              <a:rPr lang="en-US" altLang="en-US" b="1" dirty="0">
                <a:latin typeface="Times New Roman" panose="02020603050405020304" pitchFamily="18" charset="0"/>
                <a:cs typeface="Times New Roman" panose="02020603050405020304" pitchFamily="18" charset="0"/>
              </a:rPr>
              <a:t>shuts down </a:t>
            </a:r>
            <a:r>
              <a:rPr lang="en-US" altLang="en-US" dirty="0">
                <a:latin typeface="Times New Roman" panose="02020603050405020304" pitchFamily="18" charset="0"/>
                <a:cs typeface="Times New Roman" panose="02020603050405020304" pitchFamily="18" charset="0"/>
              </a:rPr>
              <a:t>a device </a:t>
            </a:r>
            <a:r>
              <a:rPr lang="en-US" altLang="en-US" b="1"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that device is </a:t>
            </a:r>
            <a:r>
              <a:rPr lang="en-US" altLang="en-US" b="1" dirty="0">
                <a:latin typeface="Times New Roman" panose="02020603050405020304" pitchFamily="18" charset="0"/>
                <a:cs typeface="Times New Roman" panose="02020603050405020304" pitchFamily="18" charset="0"/>
              </a:rPr>
              <a:t>needed</a:t>
            </a:r>
            <a:r>
              <a:rPr lang="en-US" altLang="en-US" dirty="0">
                <a:latin typeface="Times New Roman" panose="02020603050405020304" pitchFamily="18" charset="0"/>
                <a:cs typeface="Times New Roman" panose="02020603050405020304" pitchFamily="18" charset="0"/>
              </a:rPr>
              <a:t> again </a:t>
            </a:r>
            <a:r>
              <a:rPr lang="en-US" altLang="en-US" b="1" dirty="0">
                <a:latin typeface="Times New Roman" panose="02020603050405020304" pitchFamily="18" charset="0"/>
                <a:cs typeface="Times New Roman" panose="02020603050405020304" pitchFamily="18" charset="0"/>
              </a:rPr>
              <a:t>quickly</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there may be </a:t>
            </a:r>
            <a:r>
              <a:rPr lang="en-US" altLang="en-US" dirty="0">
                <a:latin typeface="Times New Roman" panose="02020603050405020304" pitchFamily="18" charset="0"/>
                <a:cs typeface="Times New Roman" panose="02020603050405020304" pitchFamily="18" charset="0"/>
              </a:rPr>
              <a:t>an </a:t>
            </a:r>
            <a:r>
              <a:rPr lang="en-US" altLang="en-US" b="1" dirty="0">
                <a:latin typeface="Times New Roman" panose="02020603050405020304" pitchFamily="18" charset="0"/>
                <a:cs typeface="Times New Roman" panose="02020603050405020304" pitchFamily="18" charset="0"/>
              </a:rPr>
              <a:t>annoying delay while</a:t>
            </a:r>
            <a:r>
              <a:rPr lang="en-US" altLang="en-US" dirty="0">
                <a:latin typeface="Times New Roman" panose="02020603050405020304" pitchFamily="18" charset="0"/>
                <a:cs typeface="Times New Roman" panose="02020603050405020304" pitchFamily="18" charset="0"/>
              </a:rPr>
              <a:t> it is </a:t>
            </a:r>
            <a:r>
              <a:rPr lang="en-US" altLang="en-US" b="1" dirty="0">
                <a:latin typeface="Times New Roman" panose="02020603050405020304" pitchFamily="18" charset="0"/>
                <a:cs typeface="Times New Roman" panose="02020603050405020304" pitchFamily="18" charset="0"/>
              </a:rPr>
              <a:t>restarted</a:t>
            </a:r>
          </a:p>
          <a:p>
            <a:pPr lvl="1" algn="just"/>
            <a:r>
              <a:rPr lang="en-US" altLang="en-US" b="1" dirty="0">
                <a:latin typeface="Times New Roman" panose="02020603050405020304" pitchFamily="18" charset="0"/>
                <a:cs typeface="Times New Roman" panose="02020603050405020304" pitchFamily="18" charset="0"/>
              </a:rPr>
              <a:t>If</a:t>
            </a:r>
            <a:r>
              <a:rPr lang="en-US" altLang="en-US" dirty="0">
                <a:latin typeface="Times New Roman" panose="02020603050405020304" pitchFamily="18" charset="0"/>
                <a:cs typeface="Times New Roman" panose="02020603050405020304" pitchFamily="18" charset="0"/>
              </a:rPr>
              <a:t> it </a:t>
            </a:r>
            <a:r>
              <a:rPr lang="en-US" altLang="en-US" b="1" dirty="0">
                <a:latin typeface="Times New Roman" panose="02020603050405020304" pitchFamily="18" charset="0"/>
                <a:cs typeface="Times New Roman" panose="02020603050405020304" pitchFamily="18" charset="0"/>
              </a:rPr>
              <a:t>waits too long to</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shut down </a:t>
            </a:r>
            <a:r>
              <a:rPr lang="en-US" altLang="en-US" dirty="0">
                <a:latin typeface="Times New Roman" panose="02020603050405020304" pitchFamily="18" charset="0"/>
                <a:cs typeface="Times New Roman" panose="02020603050405020304" pitchFamily="18" charset="0"/>
              </a:rPr>
              <a:t>a device, </a:t>
            </a:r>
            <a:r>
              <a:rPr lang="en-US" altLang="en-US" b="1" dirty="0">
                <a:latin typeface="Times New Roman" panose="02020603050405020304" pitchFamily="18" charset="0"/>
                <a:cs typeface="Times New Roman" panose="02020603050405020304" pitchFamily="18" charset="0"/>
              </a:rPr>
              <a:t>energy</a:t>
            </a:r>
            <a:r>
              <a:rPr lang="en-US" altLang="en-US" dirty="0">
                <a:latin typeface="Times New Roman" panose="02020603050405020304" pitchFamily="18" charset="0"/>
                <a:cs typeface="Times New Roman" panose="02020603050405020304" pitchFamily="18" charset="0"/>
              </a:rPr>
              <a:t> is </a:t>
            </a:r>
            <a:r>
              <a:rPr lang="en-US" altLang="en-US" b="1" dirty="0">
                <a:latin typeface="Times New Roman" panose="02020603050405020304" pitchFamily="18" charset="0"/>
                <a:cs typeface="Times New Roman" panose="02020603050405020304" pitchFamily="18" charset="0"/>
              </a:rPr>
              <a:t>wasted</a:t>
            </a:r>
            <a:r>
              <a:rPr lang="en-US" altLang="en-US" dirty="0">
                <a:latin typeface="Times New Roman" panose="02020603050405020304" pitchFamily="18" charset="0"/>
                <a:cs typeface="Times New Roman" panose="02020603050405020304" pitchFamily="18" charset="0"/>
              </a:rPr>
              <a:t> for nothing</a:t>
            </a:r>
          </a:p>
          <a:p>
            <a:pPr algn="just"/>
            <a:r>
              <a:rPr lang="en-US" altLang="en-US" dirty="0">
                <a:latin typeface="Times New Roman" panose="02020603050405020304" pitchFamily="18" charset="0"/>
                <a:cs typeface="Times New Roman" panose="02020603050405020304" pitchFamily="18" charset="0"/>
              </a:rPr>
              <a:t>The trick </a:t>
            </a:r>
            <a:r>
              <a:rPr lang="en-US" altLang="en-US" dirty="0">
                <a:highlight>
                  <a:srgbClr val="FFFF00"/>
                </a:highlight>
                <a:latin typeface="Times New Roman" panose="02020603050405020304" pitchFamily="18" charset="0"/>
                <a:cs typeface="Times New Roman" panose="02020603050405020304" pitchFamily="18" charset="0"/>
              </a:rPr>
              <a:t>is to find algorithms and heuristics that let the OS make “good” decision </a:t>
            </a:r>
            <a:r>
              <a:rPr lang="en-US" altLang="en-US" dirty="0">
                <a:latin typeface="Times New Roman" panose="02020603050405020304" pitchFamily="18" charset="0"/>
                <a:cs typeface="Times New Roman" panose="02020603050405020304" pitchFamily="18" charset="0"/>
              </a:rPr>
              <a:t>about what to shut down and when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Display</a:t>
            </a:r>
          </a:p>
        </p:txBody>
      </p:sp>
      <p:sp>
        <p:nvSpPr>
          <p:cNvPr id="14339" name="Rectangle 3"/>
          <p:cNvSpPr>
            <a:spLocks noGrp="1"/>
          </p:cNvSpPr>
          <p:nvPr>
            <p:ph type="body" sz="half" idx="1"/>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The biggest spenders item of the energy budget</a:t>
            </a:r>
          </a:p>
          <a:p>
            <a:pPr algn="just"/>
            <a:r>
              <a:rPr lang="en-US" altLang="en-US" sz="2400">
                <a:latin typeface="Times New Roman" panose="02020603050405020304" pitchFamily="18" charset="0"/>
                <a:cs typeface="Times New Roman" panose="02020603050405020304" pitchFamily="18" charset="0"/>
              </a:rPr>
              <a:t>Many OS attempt to save energy here by </a:t>
            </a:r>
            <a:r>
              <a:rPr lang="en-US" altLang="en-US" sz="2400" b="1">
                <a:latin typeface="Times New Roman" panose="02020603050405020304" pitchFamily="18" charset="0"/>
                <a:cs typeface="Times New Roman" panose="02020603050405020304" pitchFamily="18" charset="0"/>
              </a:rPr>
              <a:t>shutting down the display when</a:t>
            </a:r>
            <a:r>
              <a:rPr lang="en-US" altLang="en-US" sz="2400">
                <a:latin typeface="Times New Roman" panose="02020603050405020304" pitchFamily="18" charset="0"/>
                <a:cs typeface="Times New Roman" panose="02020603050405020304" pitchFamily="18" charset="0"/>
              </a:rPr>
              <a:t> there has been </a:t>
            </a:r>
            <a:r>
              <a:rPr lang="en-US" altLang="en-US" sz="2400" b="1">
                <a:latin typeface="Times New Roman" panose="02020603050405020304" pitchFamily="18" charset="0"/>
                <a:cs typeface="Times New Roman" panose="02020603050405020304" pitchFamily="18" charset="0"/>
              </a:rPr>
              <a:t>no activity </a:t>
            </a:r>
            <a:r>
              <a:rPr lang="en-US" altLang="en-US" sz="2400">
                <a:latin typeface="Times New Roman" panose="02020603050405020304" pitchFamily="18" charset="0"/>
                <a:cs typeface="Times New Roman" panose="02020603050405020304" pitchFamily="18" charset="0"/>
              </a:rPr>
              <a:t>for some number of minutes</a:t>
            </a:r>
          </a:p>
          <a:p>
            <a:pPr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user</a:t>
            </a:r>
            <a:r>
              <a:rPr lang="en-US" altLang="en-US" sz="2400">
                <a:latin typeface="Times New Roman" panose="02020603050405020304" pitchFamily="18" charset="0"/>
                <a:cs typeface="Times New Roman" panose="02020603050405020304" pitchFamily="18" charset="0"/>
              </a:rPr>
              <a:t> can often </a:t>
            </a:r>
            <a:r>
              <a:rPr lang="en-US" altLang="en-US" sz="2400" b="1">
                <a:latin typeface="Times New Roman" panose="02020603050405020304" pitchFamily="18" charset="0"/>
                <a:cs typeface="Times New Roman" panose="02020603050405020304" pitchFamily="18" charset="0"/>
              </a:rPr>
              <a:t>decide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what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shutdown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interval</a:t>
            </a:r>
            <a:r>
              <a:rPr lang="en-US" altLang="en-US" sz="2400">
                <a:latin typeface="Times New Roman" panose="02020603050405020304" pitchFamily="18" charset="0"/>
                <a:cs typeface="Times New Roman" panose="02020603050405020304" pitchFamily="18" charset="0"/>
              </a:rPr>
              <a:t> is, thus pushing the trade-off between frequent blanking of the screen and using the battery up quickly back to the user</a:t>
            </a:r>
          </a:p>
          <a:p>
            <a:pPr algn="just"/>
            <a:r>
              <a:rPr lang="en-US" altLang="en-US" sz="2400" b="1">
                <a:latin typeface="Times New Roman" panose="02020603050405020304" pitchFamily="18" charset="0"/>
                <a:cs typeface="Times New Roman" panose="02020603050405020304" pitchFamily="18" charset="0"/>
              </a:rPr>
              <a:t>Turn off the display is</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sleep</a:t>
            </a:r>
            <a:r>
              <a:rPr lang="en-US" altLang="en-US" sz="2400">
                <a:latin typeface="Times New Roman" panose="02020603050405020304" pitchFamily="18" charset="0"/>
                <a:cs typeface="Times New Roman" panose="02020603050405020304" pitchFamily="18" charset="0"/>
              </a:rPr>
              <a:t> state because it can be regenerated (from the video RAM) almost instantaneously </a:t>
            </a:r>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any </a:t>
            </a:r>
            <a:r>
              <a:rPr lang="en-US" altLang="en-US" sz="2400" b="1">
                <a:latin typeface="Times New Roman" panose="02020603050405020304" pitchFamily="18" charset="0"/>
                <a:cs typeface="Times New Roman" panose="02020603050405020304" pitchFamily="18" charset="0"/>
              </a:rPr>
              <a:t>key is struck or the pointing device is moved</a:t>
            </a:r>
          </a:p>
          <a:p>
            <a:pPr algn="just"/>
            <a:r>
              <a:rPr lang="en-US" altLang="en-US" sz="2400" b="1">
                <a:latin typeface="Times New Roman" panose="02020603050405020304" pitchFamily="18" charset="0"/>
                <a:cs typeface="Times New Roman" panose="02020603050405020304" pitchFamily="18" charset="0"/>
              </a:rPr>
              <a:t>Improvement</a:t>
            </a:r>
          </a:p>
          <a:p>
            <a:pPr lvl="1" algn="just"/>
            <a:r>
              <a:rPr lang="en-US" altLang="en-US" sz="2000">
                <a:latin typeface="Times New Roman" panose="02020603050405020304" pitchFamily="18" charset="0"/>
                <a:cs typeface="Times New Roman" panose="02020603050405020304" pitchFamily="18" charset="0"/>
              </a:rPr>
              <a:t>The display </a:t>
            </a:r>
            <a:r>
              <a:rPr lang="en-US" altLang="en-US" sz="2000" b="1">
                <a:latin typeface="Times New Roman" panose="02020603050405020304" pitchFamily="18" charset="0"/>
                <a:cs typeface="Times New Roman" panose="02020603050405020304" pitchFamily="18" charset="0"/>
              </a:rPr>
              <a:t>consist</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some number of zones </a:t>
            </a:r>
            <a:r>
              <a:rPr lang="en-US" altLang="en-US" sz="2000">
                <a:latin typeface="Times New Roman" panose="02020603050405020304" pitchFamily="18" charset="0"/>
                <a:cs typeface="Times New Roman" panose="02020603050405020304" pitchFamily="18" charset="0"/>
              </a:rPr>
              <a:t>that can be </a:t>
            </a:r>
            <a:r>
              <a:rPr lang="en-US" altLang="en-US" sz="2000" b="1">
                <a:latin typeface="Times New Roman" panose="02020603050405020304" pitchFamily="18" charset="0"/>
                <a:cs typeface="Times New Roman" panose="02020603050405020304" pitchFamily="18" charset="0"/>
              </a:rPr>
              <a:t>independently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powered up or down</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window</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manage</a:t>
            </a:r>
            <a:r>
              <a:rPr lang="en-US" altLang="en-US" sz="2000">
                <a:latin typeface="Times New Roman" panose="02020603050405020304" pitchFamily="18" charset="0"/>
                <a:cs typeface="Times New Roman" panose="02020603050405020304" pitchFamily="18" charset="0"/>
              </a:rPr>
              <a:t> has to </a:t>
            </a:r>
            <a:r>
              <a:rPr lang="en-US" altLang="en-US" sz="2000" b="1">
                <a:latin typeface="Times New Roman" panose="02020603050405020304" pitchFamily="18" charset="0"/>
                <a:cs typeface="Times New Roman" panose="02020603050405020304" pitchFamily="18" charset="0"/>
              </a:rPr>
              <a:t>understand power management or</a:t>
            </a:r>
            <a:r>
              <a:rPr lang="en-US" altLang="en-US" sz="2000">
                <a:latin typeface="Times New Roman" panose="02020603050405020304" pitchFamily="18" charset="0"/>
                <a:cs typeface="Times New Roman" panose="02020603050405020304" pitchFamily="18" charset="0"/>
              </a:rPr>
              <a:t> be </a:t>
            </a:r>
            <a:r>
              <a:rPr lang="en-US" altLang="en-US" sz="2000" b="1">
                <a:latin typeface="Times New Roman" panose="02020603050405020304" pitchFamily="18" charset="0"/>
                <a:cs typeface="Times New Roman" panose="02020603050405020304" pitchFamily="18" charset="0"/>
              </a:rPr>
              <a:t>capable of accepting instructions from some other piece of the system that does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8493125"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p:cNvSpPr>
          <p:nvPr>
            <p:ph type="title"/>
          </p:nvPr>
        </p:nvSpPr>
        <p:spPr>
          <a:xfrm>
            <a:off x="914400" y="76200"/>
            <a:ext cx="8229600" cy="762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Display</a:t>
            </a:r>
          </a:p>
        </p:txBody>
      </p:sp>
      <p:sp>
        <p:nvSpPr>
          <p:cNvPr id="160370" name="Text Box 4"/>
          <p:cNvSpPr txBox="1">
            <a:spLocks noChangeArrowheads="1"/>
          </p:cNvSpPr>
          <p:nvPr/>
        </p:nvSpPr>
        <p:spPr bwMode="auto">
          <a:xfrm>
            <a:off x="3886200" y="3657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5-46.</a:t>
            </a:r>
          </a:p>
        </p:txBody>
      </p:sp>
      <p:sp>
        <p:nvSpPr>
          <p:cNvPr id="15365" name="Rectangle 3"/>
          <p:cNvSpPr>
            <a:spLocks/>
          </p:cNvSpPr>
          <p:nvPr/>
        </p:nvSpPr>
        <p:spPr bwMode="auto">
          <a:xfrm>
            <a:off x="228600" y="3962400"/>
            <a:ext cx="8915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inactive zone </a:t>
            </a:r>
            <a:r>
              <a:rPr lang="en-US" altLang="en-US" sz="2400">
                <a:latin typeface="Times New Roman" panose="02020603050405020304" pitchFamily="18" charset="0"/>
                <a:cs typeface="Times New Roman" panose="02020603050405020304" pitchFamily="18" charset="0"/>
              </a:rPr>
              <a:t>(zone out of pointer) </a:t>
            </a:r>
            <a:r>
              <a:rPr lang="en-US" altLang="en-US" sz="2400" b="1">
                <a:latin typeface="Times New Roman" panose="02020603050405020304" pitchFamily="18" charset="0"/>
                <a:cs typeface="Times New Roman" panose="02020603050405020304" pitchFamily="18" charset="0"/>
              </a:rPr>
              <a:t>can be dark</a:t>
            </a:r>
          </a:p>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active zone </a:t>
            </a:r>
            <a:r>
              <a:rPr lang="en-US" altLang="en-US" sz="2400">
                <a:latin typeface="Times New Roman" panose="02020603050405020304" pitchFamily="18" charset="0"/>
                <a:cs typeface="Times New Roman" panose="02020603050405020304" pitchFamily="18" charset="0"/>
              </a:rPr>
              <a:t>must be </a:t>
            </a:r>
            <a:r>
              <a:rPr lang="en-US" altLang="en-US" sz="2400" b="1">
                <a:latin typeface="Times New Roman" panose="02020603050405020304" pitchFamily="18" charset="0"/>
                <a:cs typeface="Times New Roman" panose="02020603050405020304" pitchFamily="18" charset="0"/>
              </a:rPr>
              <a:t>fitted</a:t>
            </a:r>
            <a:r>
              <a:rPr lang="en-US" altLang="en-US" sz="2400">
                <a:latin typeface="Times New Roman" panose="02020603050405020304" pitchFamily="18" charset="0"/>
                <a:cs typeface="Times New Roman" panose="02020603050405020304" pitchFamily="18" charset="0"/>
              </a:rPr>
              <a:t> into the </a:t>
            </a:r>
            <a:r>
              <a:rPr lang="en-US" altLang="en-US" sz="2400" b="1">
                <a:latin typeface="Times New Roman" panose="02020603050405020304" pitchFamily="18" charset="0"/>
                <a:cs typeface="Times New Roman" panose="02020603050405020304" pitchFamily="18" charset="0"/>
              </a:rPr>
              <a:t>minimize zone </a:t>
            </a:r>
            <a:r>
              <a:rPr lang="en-US" altLang="en-US" sz="2400">
                <a:latin typeface="Times New Roman" panose="02020603050405020304" pitchFamily="18" charset="0"/>
                <a:cs typeface="Times New Roman" panose="02020603050405020304" pitchFamily="18" charset="0"/>
              </a:rPr>
              <a:t>by the window managers using the </a:t>
            </a:r>
            <a:r>
              <a:rPr lang="en-US" altLang="en-US" sz="2400" b="1">
                <a:latin typeface="Times New Roman" panose="02020603050405020304" pitchFamily="18" charset="0"/>
                <a:cs typeface="Times New Roman" panose="02020603050405020304" pitchFamily="18" charset="0"/>
              </a:rPr>
              <a:t>snap-to-zone</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automatically</a:t>
            </a:r>
          </a:p>
          <a:p>
            <a:pPr algn="just">
              <a:spcBef>
                <a:spcPct val="20000"/>
              </a:spcBef>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reducing of power</a:t>
            </a:r>
          </a:p>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More sophisticated, the </a:t>
            </a:r>
            <a:r>
              <a:rPr lang="en-US" altLang="en-US" sz="2400" b="1">
                <a:latin typeface="Times New Roman" panose="02020603050405020304" pitchFamily="18" charset="0"/>
                <a:cs typeface="Times New Roman" panose="02020603050405020304" pitchFamily="18" charset="0"/>
              </a:rPr>
              <a:t>window manager partial illuminate </a:t>
            </a:r>
            <a:r>
              <a:rPr lang="en-US" altLang="en-US" sz="2400">
                <a:latin typeface="Times New Roman" panose="02020603050405020304" pitchFamily="18" charset="0"/>
                <a:cs typeface="Times New Roman" panose="02020603050405020304" pitchFamily="18" charset="0"/>
              </a:rPr>
              <a:t>a window that was </a:t>
            </a:r>
            <a:r>
              <a:rPr lang="en-US" altLang="en-US" sz="2400" b="1">
                <a:latin typeface="Times New Roman" panose="02020603050405020304" pitchFamily="18" charset="0"/>
                <a:cs typeface="Times New Roman" panose="02020603050405020304" pitchFamily="18" charset="0"/>
              </a:rPr>
              <a:t>not completely full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Hard Disk</a:t>
            </a:r>
          </a:p>
        </p:txBody>
      </p:sp>
      <p:sp>
        <p:nvSpPr>
          <p:cNvPr id="16387" name="Rectangle 3"/>
          <p:cNvSpPr>
            <a:spLocks noGrp="1"/>
          </p:cNvSpPr>
          <p:nvPr>
            <p:ph type="body" sz="half" idx="1"/>
          </p:nvPr>
        </p:nvSpPr>
        <p:spPr>
          <a:xfrm>
            <a:off x="0" y="1066800"/>
            <a:ext cx="91440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Takes substantial energy to keep it spinning at high speed, even if there are no accesses</a:t>
            </a:r>
          </a:p>
          <a:p>
            <a:pPr algn="just">
              <a:lnSpc>
                <a:spcPct val="80000"/>
              </a:lnSpc>
            </a:pPr>
            <a:r>
              <a:rPr lang="en-US" altLang="en-US" sz="2400">
                <a:latin typeface="Times New Roman" panose="02020603050405020304" pitchFamily="18" charset="0"/>
                <a:cs typeface="Times New Roman" panose="02020603050405020304" pitchFamily="18" charset="0"/>
              </a:rPr>
              <a:t>Many computer </a:t>
            </a:r>
            <a:r>
              <a:rPr lang="en-US" altLang="en-US" sz="2400" b="1">
                <a:latin typeface="Times New Roman" panose="02020603050405020304" pitchFamily="18" charset="0"/>
                <a:cs typeface="Times New Roman" panose="02020603050405020304" pitchFamily="18" charset="0"/>
              </a:rPr>
              <a:t>spin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 down </a:t>
            </a:r>
            <a:r>
              <a:rPr lang="en-US" altLang="en-US" sz="2400">
                <a:latin typeface="Times New Roman" panose="02020603050405020304" pitchFamily="18" charset="0"/>
                <a:cs typeface="Times New Roman" panose="02020603050405020304" pitchFamily="18" charset="0"/>
              </a:rPr>
              <a:t>after a certain number of seconds or minutes of inactivity. When it is next needed, it is spun up again</a:t>
            </a:r>
          </a:p>
          <a:p>
            <a:pPr algn="just">
              <a:lnSpc>
                <a:spcPct val="80000"/>
              </a:lnSpc>
            </a:pPr>
            <a:r>
              <a:rPr lang="en-US" altLang="en-US" sz="2400">
                <a:latin typeface="Times New Roman" panose="02020603050405020304" pitchFamily="18" charset="0"/>
                <a:cs typeface="Times New Roman" panose="02020603050405020304" pitchFamily="18" charset="0"/>
              </a:rPr>
              <a:t>A stop disk is hibernating because it takes quite a few seconds to spin it up again, which </a:t>
            </a:r>
            <a:r>
              <a:rPr lang="en-US" altLang="en-US" sz="2400" b="1">
                <a:latin typeface="Times New Roman" panose="02020603050405020304" pitchFamily="18" charset="0"/>
                <a:cs typeface="Times New Roman" panose="02020603050405020304" pitchFamily="18" charset="0"/>
              </a:rPr>
              <a:t>causes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noticeable delays </a:t>
            </a:r>
            <a:r>
              <a:rPr lang="en-US" altLang="en-US" sz="2400">
                <a:latin typeface="Times New Roman" panose="02020603050405020304" pitchFamily="18" charset="0"/>
                <a:cs typeface="Times New Roman" panose="02020603050405020304" pitchFamily="18" charset="0"/>
              </a:rPr>
              <a:t>for the user</a:t>
            </a:r>
          </a:p>
          <a:p>
            <a:pPr algn="just">
              <a:lnSpc>
                <a:spcPct val="80000"/>
              </a:lnSpc>
            </a:pPr>
            <a:r>
              <a:rPr lang="en-US" altLang="en-US" sz="2400" b="1">
                <a:latin typeface="Times New Roman" panose="02020603050405020304" pitchFamily="18" charset="0"/>
                <a:cs typeface="Times New Roman" panose="02020603050405020304" pitchFamily="18" charset="0"/>
              </a:rPr>
              <a:t>Restarting</a:t>
            </a:r>
            <a:r>
              <a:rPr lang="en-US" altLang="en-US" sz="2400">
                <a:latin typeface="Times New Roman" panose="02020603050405020304" pitchFamily="18" charset="0"/>
                <a:cs typeface="Times New Roman" panose="02020603050405020304" pitchFamily="18" charset="0"/>
              </a:rPr>
              <a:t> the disk consumes </a:t>
            </a:r>
            <a:r>
              <a:rPr lang="en-US" altLang="en-US" sz="2400" b="1">
                <a:latin typeface="Times New Roman" panose="02020603050405020304" pitchFamily="18" charset="0"/>
                <a:cs typeface="Times New Roman" panose="02020603050405020304" pitchFamily="18" charset="0"/>
              </a:rPr>
              <a:t>considerable extra energy</a:t>
            </a:r>
          </a:p>
          <a:p>
            <a:pPr algn="just">
              <a:lnSpc>
                <a:spcPct val="8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practice</a:t>
            </a:r>
            <a:r>
              <a:rPr lang="en-US" altLang="en-US" sz="2400">
                <a:latin typeface="Times New Roman" panose="02020603050405020304" pitchFamily="18" charset="0"/>
                <a:cs typeface="Times New Roman" panose="02020603050405020304" pitchFamily="18" charset="0"/>
              </a:rPr>
              <a:t>, most systems are conservation and only stop the disk after a few minutes of inactivity</a:t>
            </a:r>
          </a:p>
          <a:p>
            <a:pPr algn="just">
              <a:lnSpc>
                <a:spcPct val="80000"/>
              </a:lnSpc>
            </a:pPr>
            <a:r>
              <a:rPr lang="en-US" altLang="en-US" sz="2400" b="1">
                <a:latin typeface="Times New Roman" panose="02020603050405020304" pitchFamily="18" charset="0"/>
                <a:cs typeface="Times New Roman" panose="02020603050405020304" pitchFamily="18" charset="0"/>
              </a:rPr>
              <a:t>Disk cache </a:t>
            </a:r>
            <a:r>
              <a:rPr lang="en-US" altLang="en-US" sz="2400">
                <a:latin typeface="Times New Roman" panose="02020603050405020304" pitchFamily="18" charset="0"/>
                <a:cs typeface="Times New Roman" panose="02020603050405020304" pitchFamily="18" charset="0"/>
              </a:rPr>
              <a:t>in RAM is used</a:t>
            </a:r>
          </a:p>
          <a:p>
            <a:pPr lvl="1" algn="just">
              <a:lnSpc>
                <a:spcPct val="80000"/>
              </a:lnSpc>
            </a:pPr>
            <a:r>
              <a:rPr lang="en-US" altLang="en-US" sz="2000">
                <a:latin typeface="Times New Roman" panose="02020603050405020304" pitchFamily="18" charset="0"/>
                <a:cs typeface="Times New Roman" panose="02020603050405020304" pitchFamily="18" charset="0"/>
              </a:rPr>
              <a:t>If a needed block is in the cache, an idle disk does not have to be restart to read</a:t>
            </a:r>
          </a:p>
          <a:p>
            <a:pPr lvl="1" algn="just">
              <a:lnSpc>
                <a:spcPct val="80000"/>
              </a:lnSpc>
            </a:pPr>
            <a:r>
              <a:rPr lang="en-US" altLang="en-US" sz="2000">
                <a:latin typeface="Times New Roman" panose="02020603050405020304" pitchFamily="18" charset="0"/>
                <a:cs typeface="Times New Roman" panose="02020603050405020304" pitchFamily="18" charset="0"/>
              </a:rPr>
              <a:t>If a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can be </a:t>
            </a:r>
            <a:r>
              <a:rPr lang="en-US" altLang="en-US" sz="2000" b="1">
                <a:latin typeface="Times New Roman" panose="02020603050405020304" pitchFamily="18" charset="0"/>
                <a:cs typeface="Times New Roman" panose="02020603050405020304" pitchFamily="18" charset="0"/>
              </a:rPr>
              <a:t>buffered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cache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stopped disk does not </a:t>
            </a:r>
            <a:r>
              <a:rPr lang="en-US" altLang="en-US" sz="2000">
                <a:latin typeface="Times New Roman" panose="02020603050405020304" pitchFamily="18" charset="0"/>
                <a:cs typeface="Times New Roman" panose="02020603050405020304" pitchFamily="18" charset="0"/>
              </a:rPr>
              <a:t>have to </a:t>
            </a:r>
            <a:r>
              <a:rPr lang="en-US" altLang="en-US" sz="2000" b="1">
                <a:latin typeface="Times New Roman" panose="02020603050405020304" pitchFamily="18" charset="0"/>
                <a:cs typeface="Times New Roman" panose="02020603050405020304" pitchFamily="18" charset="0"/>
              </a:rPr>
              <a:t>restarted just to handle the write</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remain off until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cache fills up or</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read miss happens</a:t>
            </a:r>
          </a:p>
          <a:p>
            <a:pPr algn="just">
              <a:lnSpc>
                <a:spcPct val="80000"/>
              </a:lnSpc>
            </a:pPr>
            <a:r>
              <a:rPr lang="en-US" altLang="en-US" sz="2400">
                <a:latin typeface="Times New Roman" panose="02020603050405020304" pitchFamily="18" charset="0"/>
                <a:cs typeface="Times New Roman" panose="02020603050405020304" pitchFamily="18" charset="0"/>
              </a:rPr>
              <a:t>OS keeps running programs informed about the disk state by sending it messages or signals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CPU</a:t>
            </a:r>
          </a:p>
        </p:txBody>
      </p:sp>
      <p:sp>
        <p:nvSpPr>
          <p:cNvPr id="17411" name="Rectangle 3"/>
          <p:cNvSpPr>
            <a:spLocks noGrp="1"/>
          </p:cNvSpPr>
          <p:nvPr>
            <p:ph type="body" sz="half" idx="1"/>
          </p:nvPr>
        </p:nvSpPr>
        <p:spPr>
          <a:xfrm>
            <a:off x="0" y="1066800"/>
            <a:ext cx="91440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A notebook CPU can be </a:t>
            </a:r>
            <a:r>
              <a:rPr lang="en-US" altLang="en-US" sz="2800" b="1">
                <a:latin typeface="Times New Roman" panose="02020603050405020304" pitchFamily="18" charset="0"/>
                <a:cs typeface="Times New Roman" panose="02020603050405020304" pitchFamily="18" charset="0"/>
              </a:rPr>
              <a:t>put to sleep software, reducing power usage to almost zero. </a:t>
            </a:r>
          </a:p>
          <a:p>
            <a:pPr lvl="1" algn="just">
              <a:lnSpc>
                <a:spcPct val="90000"/>
              </a:lnSpc>
            </a:pPr>
            <a:r>
              <a:rPr lang="en-US" altLang="en-US" sz="2400">
                <a:latin typeface="Times New Roman" panose="02020603050405020304" pitchFamily="18" charset="0"/>
                <a:cs typeface="Times New Roman" panose="02020603050405020304" pitchFamily="18" charset="0"/>
              </a:rPr>
              <a:t>The only thing it can do in this state is wake up when an interrupt occurs</a:t>
            </a:r>
          </a:p>
          <a:p>
            <a:pPr lvl="1" algn="just">
              <a:lnSpc>
                <a:spcPct val="90000"/>
              </a:lnSpc>
            </a:pPr>
            <a:r>
              <a:rPr lang="en-US" altLang="en-US" sz="2400">
                <a:latin typeface="Times New Roman" panose="02020603050405020304" pitchFamily="18" charset="0"/>
                <a:cs typeface="Times New Roman" panose="02020603050405020304" pitchFamily="18" charset="0"/>
              </a:rPr>
              <a:t>Whenever the CPU goes idle, either waiting for IO for no work to do, it goes to sleep</a:t>
            </a:r>
          </a:p>
          <a:p>
            <a:pPr algn="just">
              <a:lnSpc>
                <a:spcPct val="90000"/>
              </a:lnSpc>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CPU voltage can often be reduced </a:t>
            </a:r>
            <a:r>
              <a:rPr lang="en-US" altLang="en-US" sz="2800">
                <a:latin typeface="Times New Roman" panose="02020603050405020304" pitchFamily="18" charset="0"/>
                <a:cs typeface="Times New Roman" panose="02020603050405020304" pitchFamily="18" charset="0"/>
              </a:rPr>
              <a:t>in software, which </a:t>
            </a:r>
            <a:r>
              <a:rPr lang="en-US" altLang="en-US" sz="2800" b="1">
                <a:latin typeface="Times New Roman" panose="02020603050405020304" pitchFamily="18" charset="0"/>
                <a:cs typeface="Times New Roman" panose="02020603050405020304" pitchFamily="18" charset="0"/>
              </a:rPr>
              <a:t>save energy but also reduces the clock cycle </a:t>
            </a:r>
            <a:r>
              <a:rPr lang="en-US" altLang="en-US" sz="2800">
                <a:latin typeface="Times New Roman" panose="02020603050405020304" pitchFamily="18" charset="0"/>
                <a:cs typeface="Times New Roman" panose="02020603050405020304" pitchFamily="18" charset="0"/>
              </a:rPr>
              <a:t>(approximately linearly). Since power consumed is proportional to the square of the voltage, </a:t>
            </a:r>
            <a:r>
              <a:rPr lang="en-US" altLang="en-US" sz="2800" b="1">
                <a:latin typeface="Times New Roman" panose="02020603050405020304" pitchFamily="18" charset="0"/>
                <a:cs typeface="Times New Roman" panose="02020603050405020304" pitchFamily="18" charset="0"/>
              </a:rPr>
              <a:t>cutting</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voltage in half makes the CPU about half as fast but at ¼ the power</a:t>
            </a:r>
          </a:p>
          <a:p>
            <a:pPr algn="just">
              <a:lnSpc>
                <a:spcPct val="90000"/>
              </a:lnSpc>
            </a:pPr>
            <a:r>
              <a:rPr lang="en-US" altLang="en-US" sz="2800">
                <a:latin typeface="Times New Roman" panose="02020603050405020304" pitchFamily="18" charset="0"/>
                <a:cs typeface="Times New Roman" panose="02020603050405020304" pitchFamily="18" charset="0"/>
              </a:rPr>
              <a:t>Running slowly is more energy efficient than running quickly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5932</TotalTime>
  <Words>1474</Words>
  <Application>Microsoft Office PowerPoint</Application>
  <PresentationFormat>On-screen Show (4:3)</PresentationFormat>
  <Paragraphs>108</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I/O   Thin Clients Power Management </vt:lpstr>
      <vt:lpstr>Objectives</vt:lpstr>
      <vt:lpstr>Thin Clients</vt:lpstr>
      <vt:lpstr>Power Management  Overview</vt:lpstr>
      <vt:lpstr>Power Management  OS Issues</vt:lpstr>
      <vt:lpstr>Power Management  Display</vt:lpstr>
      <vt:lpstr>Power Management  Display</vt:lpstr>
      <vt:lpstr>Power Management  Hard Disk</vt:lpstr>
      <vt:lpstr>Power Management  CPU</vt:lpstr>
      <vt:lpstr>Power Management  Memory</vt:lpstr>
      <vt:lpstr>Power Management  Wireless Communication</vt:lpstr>
      <vt:lpstr>Power Management  Thermal Management</vt:lpstr>
      <vt:lpstr>Power Management  Battery Management</vt:lpstr>
      <vt:lpstr>Power Management  Driver Interface</vt:lpstr>
      <vt:lpstr>Power Management  Application Program Issues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Admin</cp:lastModifiedBy>
  <cp:revision>2615</cp:revision>
  <dcterms:created xsi:type="dcterms:W3CDTF">2007-08-21T04:43:22Z</dcterms:created>
  <dcterms:modified xsi:type="dcterms:W3CDTF">2018-07-19T16:29:47Z</dcterms:modified>
</cp:coreProperties>
</file>