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9"/>
  </p:notesMasterIdLst>
  <p:sldIdLst>
    <p:sldId id="256" r:id="rId2"/>
    <p:sldId id="485" r:id="rId3"/>
    <p:sldId id="491" r:id="rId4"/>
    <p:sldId id="492" r:id="rId5"/>
    <p:sldId id="488" r:id="rId6"/>
    <p:sldId id="489" r:id="rId7"/>
    <p:sldId id="490" r:id="rId8"/>
    <p:sldId id="359" r:id="rId9"/>
    <p:sldId id="362" r:id="rId10"/>
    <p:sldId id="400" r:id="rId11"/>
    <p:sldId id="406" r:id="rId12"/>
    <p:sldId id="408" r:id="rId13"/>
    <p:sldId id="409" r:id="rId14"/>
    <p:sldId id="407" r:id="rId15"/>
    <p:sldId id="412" r:id="rId16"/>
    <p:sldId id="410" r:id="rId17"/>
    <p:sldId id="411" r:id="rId18"/>
    <p:sldId id="374" r:id="rId19"/>
    <p:sldId id="426" r:id="rId20"/>
    <p:sldId id="376" r:id="rId21"/>
    <p:sldId id="375" r:id="rId22"/>
    <p:sldId id="413" r:id="rId23"/>
    <p:sldId id="415" r:id="rId24"/>
    <p:sldId id="401" r:id="rId25"/>
    <p:sldId id="421" r:id="rId26"/>
    <p:sldId id="427" r:id="rId27"/>
    <p:sldId id="417" r:id="rId28"/>
    <p:sldId id="382" r:id="rId29"/>
    <p:sldId id="418" r:id="rId30"/>
    <p:sldId id="463" r:id="rId31"/>
    <p:sldId id="464" r:id="rId32"/>
    <p:sldId id="465" r:id="rId33"/>
    <p:sldId id="419" r:id="rId34"/>
    <p:sldId id="377" r:id="rId35"/>
    <p:sldId id="461" r:id="rId36"/>
    <p:sldId id="394" r:id="rId37"/>
    <p:sldId id="484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1549" autoAdjust="0"/>
  </p:normalViewPr>
  <p:slideViewPr>
    <p:cSldViewPr>
      <p:cViewPr varScale="1">
        <p:scale>
          <a:sx n="105" d="100"/>
          <a:sy n="105" d="100"/>
        </p:scale>
        <p:origin x="20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BC511D7-DD88-4135-90A9-38EF5B6DEAF0}" type="datetimeFigureOut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6C30C9-9451-4120-908B-26A2BEF81F9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Tx/>
              <a:buAutoNum type="alphaLcPeriod"/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3838491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934246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74F8D-845A-49E2-A84E-8FAB8ACA295B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1781D-211E-427C-92AC-332D8E3C10E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1734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4D59E-8143-4758-9AC1-15E028F63738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012C4-769B-4FBD-9ED4-4C2EC513B08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6532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C34C1-D677-4E69-B977-773045CDC0B8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40B38-79BF-4C72-9D1C-9303DA2FB36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801742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D1902-843A-45A8-B699-7CF3880597D3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0384F-27BB-4443-BBC6-F4A67EA3C26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03174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DE5A0-56A0-4A98-A6E0-50C56762BE2A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25939-EA76-4AAC-8367-C34DAA889B0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6372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D2D8B-6F4D-4A23-9794-5E3E6A6BF8EA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364FD-0F98-44B2-A0E6-B98CE8F7532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78653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88CF5-D4E8-4752-87B2-EF78614A4CA1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2E76D-F412-4CB8-88A0-0F5DCA62E37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0055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9AF5D-BE52-4D16-8690-1482D897A81D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55940-9E8F-48F0-B750-E11D6206838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77516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E20E3-9E54-4E82-B67B-97565274BE1D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A0D267-FE50-4E21-9EC0-3B6C396EA5B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70406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D74E5-8ACC-4233-A44F-467229A88766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5902E-50FC-49D5-ACC4-2F97106073A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34713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106FB-1B49-4A72-AF7F-EE990E012D28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B88E6-80A1-4210-8E4D-2684E673056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5966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965D4-A809-4A52-B914-A91C91CE0546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80A0D-0959-45A2-A878-B061458C398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977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DA6D8-1402-4817-A09A-D12306F68948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66226-A3EC-4463-8B63-893A36DC371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42604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88ACD1E9-C1F3-42E9-86F5-506884D0486F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022DF86-A3ED-43FE-B8FC-CEE086EB72E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DEADLOCKS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Ostrich Algorithm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33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190467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Refer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as hardware devices, data records, files, etc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.. that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be granted, acquired, used and released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computer will normally have many different resources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Some resource is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identical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instances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may be available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Some resource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copied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two type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Preemptable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Nonpreemptable</a:t>
            </a:r>
          </a:p>
          <a:p>
            <a:pPr lvl="1" algn="just"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914400" y="3810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resources that can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taken away from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owning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 no ill effects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(either on system or others)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Preemptable resources can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resolved deadlocks by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reallocating resources from one process to another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system with 256 MB of user memory, one printer, and two of 256 MB processes that each want to print some thing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 A requests and gets the printer, then starts to compute the values to print. Before it has finished with the computation, it exceeds its time quantum and is swapped out (Process A has the printer, but it locates on disk)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 B now runs and tries, unsuccessfully to acquire the printer (Process B locates on memory, but it cannot access the printer)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Process A take away the B’s memory by swapping process B out &amp; swapping process A in. After finished, process A releases both</a:t>
            </a:r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Preemptable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marL="365125" indent="-365125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resources that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cannot taken away from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 owner without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causing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to fail</a:t>
            </a:r>
          </a:p>
          <a:p>
            <a:pPr marL="365125" indent="-365125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5175" lvl="1" indent="-365125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the process has begun to burn a CD-ROM, suddenly taking the CD recorder away from it and giving it to another process will result in a garbled CD</a:t>
            </a:r>
          </a:p>
          <a:p>
            <a:pPr marL="365125" indent="-365125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Deadlocks involve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nonpreemptable resources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Nonpreemptable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215043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events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required to use resource 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Request the resource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the resource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Release the resource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One of way allowing user manager of resources is to associate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semaphore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with each resource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semaphores are all initialized to 1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down to acquire the resource, using the resource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up on the resource to release resource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14400" y="457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Resource Acquisition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18435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Resource Acquisition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05200" y="5562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6-1.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487488"/>
            <a:ext cx="8710612" cy="368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Resource Acquisition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43013"/>
            <a:ext cx="3500438" cy="546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052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6-2.</a:t>
            </a:r>
          </a:p>
        </p:txBody>
      </p:sp>
      <p:pic>
        <p:nvPicPr>
          <p:cNvPr id="92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0" y="1112838"/>
            <a:ext cx="3644900" cy="559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15000" y="1219200"/>
            <a:ext cx="3276600" cy="495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Deadlock</a:t>
            </a: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</p:txBody>
      </p:sp>
      <p:sp>
        <p:nvSpPr>
          <p:cNvPr id="217091" name="Rectangle 3"/>
          <p:cNvSpPr>
            <a:spLocks noGrp="1"/>
          </p:cNvSpPr>
          <p:nvPr>
            <p:ph type="body" idx="1"/>
          </p:nvPr>
        </p:nvSpPr>
        <p:spPr>
          <a:xfrm>
            <a:off x="0" y="685800"/>
            <a:ext cx="9144000" cy="48768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of processes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the set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 process in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can cause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processes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them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release any resources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them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 awakened</a:t>
            </a:r>
          </a:p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All the processes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continue to wait forever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a single thread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interrupts possible to wake up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blocked processes</a:t>
            </a:r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22863"/>
            <a:ext cx="5867400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248400"/>
          </a:xfrm>
        </p:spPr>
        <p:txBody>
          <a:bodyPr/>
          <a:lstStyle/>
          <a:p>
            <a:pPr marL="274638" indent="-274638"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Resource Deadlocks</a:t>
            </a:r>
          </a:p>
          <a:p>
            <a:pPr marL="808038" lvl="1" indent="-354013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resource that is owned by a deadlocked process</a:t>
            </a:r>
          </a:p>
          <a:p>
            <a:pPr marL="274638" indent="-274638"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Four conditions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must hold for there to be a deadlock</a:t>
            </a:r>
          </a:p>
          <a:p>
            <a:pPr marL="808038" lvl="1" indent="-354013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 condition</a:t>
            </a:r>
          </a:p>
          <a:p>
            <a:pPr marL="1249363" lvl="2" indent="-258763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resource is either currently assigned to exactly one process or is available</a:t>
            </a:r>
          </a:p>
          <a:p>
            <a:pPr marL="808038" lvl="1" indent="-354013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Hold and wait condition.</a:t>
            </a:r>
          </a:p>
          <a:p>
            <a:pPr marL="1249363" lvl="2" indent="-258763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currently holding at least one resource is waiting to acquire additional resources held by other processes</a:t>
            </a:r>
          </a:p>
          <a:p>
            <a:pPr marL="808038" lvl="1" indent="-354013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preemption condition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49363" lvl="2" indent="-258763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resource can be released only voluntarily by the process holding it, after that process has completed its task</a:t>
            </a:r>
          </a:p>
          <a:p>
            <a:pPr marL="808038" lvl="1" indent="-354013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Circular wait condition</a:t>
            </a:r>
          </a:p>
          <a:p>
            <a:pPr marL="1249363" lvl="2" indent="-258763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There must be a circular chain of two or more process, each of which is waiting for a resource held by the next member of chain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Conditionals for Resource Deadlocks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19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7086600" cy="57912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Four conditions for resource deadlocks can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modeled using directed graphs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(Holt – 1972)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graphs have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two kinds of nodes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that are shown as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circles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that are shown as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squares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directed arc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 to process </a:t>
            </a:r>
          </a:p>
          <a:p>
            <a:pPr lvl="2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holding an instance of resource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directed arc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to resource</a:t>
            </a:r>
          </a:p>
          <a:p>
            <a:pPr lvl="2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currently blocked and requests instance of resource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95600"/>
            <a:ext cx="609600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05200"/>
            <a:ext cx="60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819400"/>
            <a:ext cx="57943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038600"/>
            <a:ext cx="6143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1722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 – Examples 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4038600" y="6172200"/>
            <a:ext cx="1762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6-3</a:t>
            </a:r>
          </a:p>
        </p:txBody>
      </p:sp>
      <p:pic>
        <p:nvPicPr>
          <p:cNvPr id="2355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71600"/>
            <a:ext cx="383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Map all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registers into the memory space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control register is assigned a particular and unique memory address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memory address 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 count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control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registers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 modes: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Word-at-a-time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Fly-by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Precise vs. Imprecise Interrupt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Precise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Leave the machine in a well-defined state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known place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instructions before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 by the PC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 fully executed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No instruction beyond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 by the PC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has been executed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 state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of the instruction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pointed to by the PC is known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Imprecise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Does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meet all requirements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 precise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 – Examples 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4267200" y="6324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6-4.</a:t>
            </a:r>
          </a:p>
        </p:txBody>
      </p:sp>
      <p:grpSp>
        <p:nvGrpSpPr>
          <p:cNvPr id="24580" name="Group 8"/>
          <p:cNvGrpSpPr>
            <a:grpSpLocks/>
          </p:cNvGrpSpPr>
          <p:nvPr/>
        </p:nvGrpSpPr>
        <p:grpSpPr bwMode="auto">
          <a:xfrm>
            <a:off x="762000" y="1219200"/>
            <a:ext cx="7808913" cy="5173663"/>
            <a:chOff x="480" y="768"/>
            <a:chExt cx="4919" cy="3259"/>
          </a:xfrm>
        </p:grpSpPr>
        <p:pic>
          <p:nvPicPr>
            <p:cNvPr id="2458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768"/>
              <a:ext cx="4919" cy="2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2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2880"/>
              <a:ext cx="3504" cy="1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 – Examples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352800" y="6324600"/>
            <a:ext cx="1762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6-4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06767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</p:txBody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marL="176213" indent="-176213"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Resource graphs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are a tool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</a:p>
          <a:p>
            <a:pPr marL="530225" lvl="1" indent="-174625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given request/ release request sequence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leads to deadlock</a:t>
            </a:r>
          </a:p>
          <a:p>
            <a:pPr marL="530225" lvl="1" indent="-174625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Help carrying out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requests and releases step by step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every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the graph to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see if it contains any cycles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deadlock or not</a:t>
            </a:r>
          </a:p>
          <a:p>
            <a:pPr marL="530225" lvl="1" indent="-174625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to handle either single resource or multiple resource</a:t>
            </a:r>
          </a:p>
          <a:p>
            <a:pPr marL="176213" indent="-176213"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Basic facts</a:t>
            </a:r>
          </a:p>
          <a:p>
            <a:pPr marL="530225" lvl="1" indent="-174625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graph contains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 cycles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 deadlock</a:t>
            </a:r>
          </a:p>
          <a:p>
            <a:pPr marL="530225" lvl="1" indent="-174625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graph contains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cycle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only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one instance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 resource type, then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several instances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 resource type, possibility of deadlock</a:t>
            </a: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8839200" cy="5486400"/>
          </a:xfrm>
        </p:spPr>
        <p:txBody>
          <a:bodyPr/>
          <a:lstStyle/>
          <a:p>
            <a:pPr marL="274638" indent="-274638"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for dealing with deadlocks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8038" lvl="1" indent="-354013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Just ignore the problem</a:t>
            </a:r>
          </a:p>
          <a:p>
            <a:pPr marL="1638300" lvl="2" indent="-381000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Maybe if you ignore it, it will ignore you</a:t>
            </a:r>
          </a:p>
          <a:p>
            <a:pPr marL="808038" lvl="1" indent="-354013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recovery. </a:t>
            </a:r>
          </a:p>
          <a:p>
            <a:pPr marL="1638300" lvl="2" indent="-381000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Let deadlocks occur, detect them, take action.</a:t>
            </a:r>
          </a:p>
          <a:p>
            <a:pPr marL="808038" lvl="1" indent="-354013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Dynamic avoidance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by careful resource allocation.</a:t>
            </a:r>
          </a:p>
          <a:p>
            <a:pPr marL="808038" lvl="1" indent="-354013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by structurally negating one of the four required conditions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Ostrich Algorithms 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Just ignore the problem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Stick your head in the sand and pretend is no problem at all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Different people react in different ways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Mathematicians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Totally unacceptable and must prevent deadlocks at all costs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Engineers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Would not be willing pay a large penalty in performance or convenience to eliminate deadlocks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OS blocks caller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requests the busy device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device driver decide blocking or returning an error code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One Resource of Each Type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505200" y="5943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6-5.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473200"/>
            <a:ext cx="7966075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One Resource of Each Type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274638" indent="-274638"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detecting deadlock:</a:t>
            </a:r>
          </a:p>
          <a:p>
            <a:pPr marL="715963" lvl="1" indent="-261938" algn="just">
              <a:buFont typeface="Arial" panose="020B0604020202020204" pitchFamily="34" charset="0"/>
              <a:buAutoNum type="arabicPeriod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node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N in the graph,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following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five steps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N as the starting node.</a:t>
            </a:r>
          </a:p>
          <a:p>
            <a:pPr marL="715963" lvl="1" indent="-261938" algn="just">
              <a:buFont typeface="Arial" panose="020B0604020202020204" pitchFamily="34" charset="0"/>
              <a:buAutoNum type="arabicPeriod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L to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empty list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arcs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unmarked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15963" lvl="1" indent="-261938" algn="just">
              <a:buFont typeface="Arial" panose="020B0604020202020204" pitchFamily="34" charset="0"/>
              <a:buAutoNum type="arabicPeriod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see if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now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appears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times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 it does, graph contains a cycle (listed in L), algorithm terminates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15963" lvl="1" indent="-261938" algn="just">
              <a:buFont typeface="Arial" panose="020B0604020202020204" pitchFamily="34" charset="0"/>
              <a:buAutoNum type="arabicPeriod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given node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any unmarked outgoing arcs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 so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5;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go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6.</a:t>
            </a:r>
          </a:p>
          <a:p>
            <a:pPr marL="715963" lvl="1" indent="-261938" algn="just">
              <a:buFont typeface="Arial" panose="020B0604020202020204" pitchFamily="34" charset="0"/>
              <a:buAutoNum type="arabicPeriod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Pick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unmarked outgoing arc at random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mark it. 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follow it to the new current node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 to step 3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15963" lvl="1" indent="-261938" algn="just">
              <a:buFont typeface="Arial" panose="020B0604020202020204" pitchFamily="34" charset="0"/>
              <a:buAutoNum type="arabicPeriod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this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 node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does not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contain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any cycles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algorithm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 end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 back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previous node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current node, go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matrix-based algorithm among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 processes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through P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 resource classes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through E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be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existing resource vector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that gives the total number of instance of each resource in existence 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be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 resource vector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with A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giving the number of instances of resource i that are current available/ unsigned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Let C be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 allocation matrix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i-th row of C tells how many instances of each resource class P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currently holds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instances of resource j that P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holds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Let R be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 matrix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with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i-th row of P tells how many instances of each resource class P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currently wants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instances of resource j that P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wants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91440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</a:p>
        </p:txBody>
      </p:sp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3276600" y="5181600"/>
          <a:ext cx="27432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360" imgH="431640" progId="Equation.3">
                  <p:embed/>
                </p:oleObj>
              </mc:Choice>
              <mc:Fallback>
                <p:oleObj name="Equation" r:id="rId4" imgW="9903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81600"/>
                        <a:ext cx="274320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733800" y="4800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5-46.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228600" y="0"/>
            <a:ext cx="91440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xfrm>
            <a:off x="0" y="1295400"/>
            <a:ext cx="9144000" cy="5791200"/>
          </a:xfrm>
        </p:spPr>
        <p:txBody>
          <a:bodyPr/>
          <a:lstStyle/>
          <a:p>
            <a:pPr marL="274638" indent="-274638"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said to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unmarked</a:t>
            </a:r>
          </a:p>
          <a:p>
            <a:pPr marL="274638" indent="-274638"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898525" lvl="1" indent="-365125" algn="just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for an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unmarked process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altLang="en-US" sz="1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for which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is less than or equal to A.</a:t>
            </a:r>
          </a:p>
          <a:p>
            <a:pPr marL="898525" lvl="1" indent="-365125" algn="just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such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is found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 C</a:t>
            </a:r>
            <a:r>
              <a:rPr lang="en-US" altLang="en-US" sz="1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to 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process, 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go back to step 1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98525" lvl="1" indent="-365125" algn="just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 such process exists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 terminates</a:t>
            </a:r>
          </a:p>
          <a:p>
            <a:pPr marL="274638" indent="-274638"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 progresses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will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marked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indicating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they are able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are thus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deadlocked</a:t>
            </a:r>
          </a:p>
          <a:p>
            <a:pPr marL="274638" indent="-274638"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 terminates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any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unmarked processes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known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 deadlocked</a:t>
            </a:r>
          </a:p>
          <a:p>
            <a:pPr marL="274638" indent="-274638"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assumes a worst-case scenario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acquired resources until they exit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</a:t>
            </a:r>
          </a:p>
          <a:p>
            <a:pPr lvl="1" algn="just" eaLnBrk="1" hangingPunct="1"/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Independent, Error handling, Synchronous vs.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Buffering, Dedicated device allocation</a:t>
            </a:r>
          </a:p>
          <a:p>
            <a:pPr lvl="1" algn="just" eaLnBrk="1" hangingPunct="1"/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with DMA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level I/O software: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with daemon scheduling (Asynchronous)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independent </a:t>
            </a:r>
          </a:p>
          <a:p>
            <a:pPr lvl="3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naming, Uniform interface, Independent block size</a:t>
            </a:r>
          </a:p>
          <a:p>
            <a:pPr lvl="3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</a:p>
          <a:p>
            <a:pPr lvl="3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handling, Dedicated device allocation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OS control specified devices depending on standard interface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Handlers: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interrupt to determine what the system should do</a:t>
            </a:r>
          </a:p>
        </p:txBody>
      </p:sp>
    </p:spTree>
    <p:extLst>
      <p:ext uri="{BB962C8B-B14F-4D97-AF65-F5344CB8AC3E}">
        <p14:creationId xmlns:p14="http://schemas.microsoft.com/office/powerpoint/2010/main" val="312486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4290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6-7.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991600" cy="529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6324600" y="5334000"/>
            <a:ext cx="1676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2    1    0    1</a:t>
            </a:r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 flipV="1">
            <a:off x="3657600" y="2590800"/>
            <a:ext cx="14478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685800" y="2667000"/>
            <a:ext cx="3124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Process deadlock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Progress: 3, 2, 1</a:t>
            </a:r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685800" y="3505200"/>
            <a:ext cx="3124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1, 2 deadlock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Progress: 3</a:t>
            </a:r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3657600" y="3886200"/>
            <a:ext cx="2590800" cy="1447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  <p:bldP spid="90120" grpId="0" animBg="1"/>
      <p:bldP spid="90122" grpId="0"/>
      <p:bldP spid="901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/>
        </p:nvGraphicFramePr>
        <p:xfrm>
          <a:off x="1143000" y="1066800"/>
          <a:ext cx="6934200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34880" imgH="1371600" progId="Equation.3">
                  <p:embed/>
                </p:oleObj>
              </mc:Choice>
              <mc:Fallback>
                <p:oleObj name="Equation" r:id="rId3" imgW="2234880" imgH="1371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6934200" cy="425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3657600" y="57912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Process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143000" y="1066800"/>
          <a:ext cx="6934200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34880" imgH="1371600" progId="Equation.3">
                  <p:embed/>
                </p:oleObj>
              </mc:Choice>
              <mc:Fallback>
                <p:oleObj name="Equation" r:id="rId3" imgW="2234880" imgH="1371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6934200" cy="425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124200" y="57912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2, 3, 4, 5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7724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Recovery from Deadlock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Preemption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take a resource away from a process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have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it,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noticing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dependent on the nature of the resource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may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temporarily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take a resource away from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its current owner and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</a:p>
          <a:p>
            <a:pPr lvl="2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Choosing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suspends largely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 which ones have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easily be taken back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many cases, manual intervention may be required, especially in batch processing OS running on mainframes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frequently difficult or impossible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1524000" y="76200"/>
            <a:ext cx="77724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Rollback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Checkpoint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supported the system designers and machine operators know that deadlocks are likely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not only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image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but also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 state assigning currently to the process</a:t>
            </a:r>
          </a:p>
          <a:p>
            <a:pPr algn="just">
              <a:lnSpc>
                <a:spcPct val="80000"/>
              </a:lnSpc>
              <a:buClrTx/>
              <a:buSzTx/>
              <a:buFont typeface="Wingdings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→ Checkpointing a process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Process’s state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 to a file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restarted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later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most effective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checkpoints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should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overwrite old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 to new files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so as the process execute, a whole sequence accumulates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earlier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checkpoint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did not have the resource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one 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processes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the restarted process tries to acquire the resource again, it will have to wait until resource becomes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76200"/>
            <a:ext cx="77724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Killing Processes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Kill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or more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process(es)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 the cycle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(it’s crudest but simplest)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 approach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Repeating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broken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Kill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 so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 back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line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approach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can be chosen as the victim in order to release its resource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 killed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carefully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chosen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holding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 process in the cycle needs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The process victim should be chosen only if it can be rerun from the beginning with no ill effects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Ostrich Algorithm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3048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arm scheduling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 time 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FCFS: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sequentially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SSF: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movement of the disk arm from its current head position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Elevator</a:t>
            </a:r>
          </a:p>
          <a:p>
            <a:pPr lvl="3" algn="just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Arm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direction only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satisfying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outstanding requests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reaches the last track 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direction</a:t>
            </a:r>
          </a:p>
          <a:p>
            <a:pPr lvl="3" algn="just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When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numbered cylinder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pending request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services,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goes to lowest number cylinder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pending request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continues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upward direction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Rotational delay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cylinder are pending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for the sector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will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under the head next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pending request table for each drive,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cylinder where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will 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next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data transfer time (SATA)</a:t>
            </a:r>
          </a:p>
        </p:txBody>
      </p:sp>
    </p:spTree>
    <p:extLst>
      <p:ext uri="{BB962C8B-B14F-4D97-AF65-F5344CB8AC3E}">
        <p14:creationId xmlns:p14="http://schemas.microsoft.com/office/powerpoint/2010/main" val="69360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arm scheduling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Bad sector</a:t>
            </a:r>
          </a:p>
          <a:p>
            <a:pPr lvl="3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Sectors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do not correctly read back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just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 to them</a:t>
            </a:r>
          </a:p>
          <a:p>
            <a:pPr lvl="3"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Controllers remap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bad sector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spare and/or Shift all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sectors up one</a:t>
            </a:r>
          </a:p>
          <a:p>
            <a:pPr lvl="3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OS must first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acquire a list of bad sectors, then it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build remapping tables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Seek errors</a:t>
            </a:r>
          </a:p>
          <a:p>
            <a:pPr lvl="3"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Move the arm as far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 as it will go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and reset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controller’s internal idea of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 cylinder to 0</a:t>
            </a:r>
          </a:p>
          <a:p>
            <a:pPr lvl="1" algn="just" eaLnBrk="1" hangingPunct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arm scheduling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Disk Consistency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Stable write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block on drive 1,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it back to verify.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driver 2 is written and reread until it succeeds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Stable read: First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 drive 1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 times.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all of these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give bad ECCs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reading on drive 2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Crash recovery: scans both disks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comparing corresponding blocks.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Bad block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overwritten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 the good blocks or block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 driver 1 is written onto drive 2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Optimizing: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using Nonvolatile/ Volatile RAM to replace in using driver 2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Thin Client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Power Manager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programs to use less energy, even if this means providing a poorer user experience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Display, HDD, CPU, Memory, Wireless, Driver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144000" cy="6248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Clocks</a:t>
            </a:r>
          </a:p>
          <a:p>
            <a:pPr lvl="1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02 types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Using volt power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crystal oscillator, a counter, and a holding register</a:t>
            </a:r>
          </a:p>
          <a:p>
            <a:pPr lvl="1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modes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one shot mode, square wave mode</a:t>
            </a:r>
          </a:p>
          <a:p>
            <a:pPr lvl="1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the time of day (real time).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Preventing processes monopolizing CPU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for CPU usage 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Handling alarm system call 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Providing watchdog timers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Doing profiling, monitoring, statistics gathering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Input software (Keyboard software: scan code, echoing, tab handling, device equivalent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 software (Text window, X Window, GUI, Bitmaps, Fonts)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Mouse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-76200" y="762000"/>
            <a:ext cx="9372600" cy="60960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Preemptable and Nonpreemptable Resources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Resource Acquisition</a:t>
            </a:r>
          </a:p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Conditions for Resource Deadlocks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</a:t>
            </a:r>
          </a:p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 Ostrich Algorithm</a:t>
            </a:r>
          </a:p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One Resource of Each Type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Resources of Each Type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Recovery from Deadlock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Overviews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228600" y="609600"/>
            <a:ext cx="8915400" cy="6248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systems are full of resources that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be used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process at a time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OS have the ability to (temporarily)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 a process exclusive access to certain resources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needs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one resource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blocked processes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 a resource held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will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 so forever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occur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local machine but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machines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Deadlocks can occur in a variety of different situations such as requesting dedicated I/O devices, on hardware or software resources</a:t>
            </a:r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7866</TotalTime>
  <Words>2690</Words>
  <Application>Microsoft Office PowerPoint</Application>
  <PresentationFormat>On-screen Show (4:3)</PresentationFormat>
  <Paragraphs>289</Paragraphs>
  <Slides>37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Unicode MS</vt:lpstr>
      <vt:lpstr>Calibri</vt:lpstr>
      <vt:lpstr>Times New Roman</vt:lpstr>
      <vt:lpstr>Wingdings</vt:lpstr>
      <vt:lpstr>Office Theme</vt:lpstr>
      <vt:lpstr>Equation</vt:lpstr>
      <vt:lpstr>DEADLOCKS   Resources Introduction To Deadlocks The Ostrich Algorithm Deadlock Detection &amp; Recovery</vt:lpstr>
      <vt:lpstr>Review</vt:lpstr>
      <vt:lpstr>Review</vt:lpstr>
      <vt:lpstr>Review</vt:lpstr>
      <vt:lpstr>Review</vt:lpstr>
      <vt:lpstr>Review</vt:lpstr>
      <vt:lpstr>Review</vt:lpstr>
      <vt:lpstr>Objectives</vt:lpstr>
      <vt:lpstr>Overviews</vt:lpstr>
      <vt:lpstr>Resources</vt:lpstr>
      <vt:lpstr>Resources</vt:lpstr>
      <vt:lpstr>Resources</vt:lpstr>
      <vt:lpstr>Resources</vt:lpstr>
      <vt:lpstr>Resources</vt:lpstr>
      <vt:lpstr>Resources</vt:lpstr>
      <vt:lpstr>Introduction to Deadlocks</vt:lpstr>
      <vt:lpstr>Introduction to Deadlocks</vt:lpstr>
      <vt:lpstr>Introduction to Deadlocks   Deadlock Modeling </vt:lpstr>
      <vt:lpstr>Introduction to Deadlocks</vt:lpstr>
      <vt:lpstr>Introduction to Deadlocks   Deadlock Modeling – Examples </vt:lpstr>
      <vt:lpstr>Introduction to Deadlocks   Deadlock Modeling – Examples</vt:lpstr>
      <vt:lpstr>Introduction to Deadlocks</vt:lpstr>
      <vt:lpstr>Introduction to Deadlocks   Deadlock Modeling</vt:lpstr>
      <vt:lpstr>The Ostrich Algorithms </vt:lpstr>
      <vt:lpstr>              Deadlock Detection &amp; Recovery  Deadlock Detection with One Resource of Each Type</vt:lpstr>
      <vt:lpstr>           Deadlock Detection &amp; Recovery  Deadlock Detection with One Resource of Each Type</vt:lpstr>
      <vt:lpstr>              Deadlock Detection &amp; Recovery  Deadlock Detection with Multiple Resource of Each Type</vt:lpstr>
      <vt:lpstr>            Deadlock Detection &amp; Recovery  Deadlock Detection with Multiple Resource of Each Type</vt:lpstr>
      <vt:lpstr>          Deadlock Detection &amp; Recovery  Deadlock Detection with Multiple Resource of Each Type</vt:lpstr>
      <vt:lpstr>            Deadlock Detection &amp; Recovery  Deadlock Detection with Multiple Resource of Each Type</vt:lpstr>
      <vt:lpstr>            Deadlock Detection &amp; Recovery  Deadlock Detection with Multiple Resource of Each Type</vt:lpstr>
      <vt:lpstr>            Deadlock Detection &amp; Recovery  Deadlock Detection with Multiple Resource of Each Type</vt:lpstr>
      <vt:lpstr>Deadlock Detection &amp; Recovery  Recovery from Deadlock</vt:lpstr>
      <vt:lpstr>Deadlock Detection &amp; Recovery  Recovery through Rollback</vt:lpstr>
      <vt:lpstr>Deadlock Detection &amp; Recovery  Recovery through Killing Processes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Nguyen Dang Loc</cp:lastModifiedBy>
  <cp:revision>3306</cp:revision>
  <dcterms:created xsi:type="dcterms:W3CDTF">2007-08-21T04:43:22Z</dcterms:created>
  <dcterms:modified xsi:type="dcterms:W3CDTF">2021-07-11T17:45:26Z</dcterms:modified>
</cp:coreProperties>
</file>