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3"/>
  </p:notesMasterIdLst>
  <p:sldIdLst>
    <p:sldId id="256" r:id="rId2"/>
    <p:sldId id="359" r:id="rId3"/>
    <p:sldId id="426" r:id="rId4"/>
    <p:sldId id="361" r:id="rId5"/>
    <p:sldId id="362" r:id="rId6"/>
    <p:sldId id="427" r:id="rId7"/>
    <p:sldId id="400" r:id="rId8"/>
    <p:sldId id="434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35" r:id="rId18"/>
    <p:sldId id="436" r:id="rId19"/>
    <p:sldId id="414" r:id="rId20"/>
    <p:sldId id="401" r:id="rId21"/>
    <p:sldId id="374" r:id="rId22"/>
    <p:sldId id="432" r:id="rId23"/>
    <p:sldId id="375" r:id="rId24"/>
    <p:sldId id="376" r:id="rId25"/>
    <p:sldId id="428" r:id="rId26"/>
    <p:sldId id="415" r:id="rId27"/>
    <p:sldId id="416" r:id="rId28"/>
    <p:sldId id="417" r:id="rId29"/>
    <p:sldId id="418" r:id="rId30"/>
    <p:sldId id="419" r:id="rId31"/>
    <p:sldId id="377" r:id="rId32"/>
    <p:sldId id="445" r:id="rId33"/>
    <p:sldId id="429" r:id="rId34"/>
    <p:sldId id="382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37" r:id="rId43"/>
    <p:sldId id="421" r:id="rId44"/>
    <p:sldId id="378" r:id="rId45"/>
    <p:sldId id="448" r:id="rId46"/>
    <p:sldId id="449" r:id="rId47"/>
    <p:sldId id="450" r:id="rId48"/>
    <p:sldId id="451" r:id="rId49"/>
    <p:sldId id="379" r:id="rId50"/>
    <p:sldId id="425" r:id="rId51"/>
    <p:sldId id="430" r:id="rId52"/>
    <p:sldId id="431" r:id="rId53"/>
    <p:sldId id="403" r:id="rId54"/>
    <p:sldId id="404" r:id="rId55"/>
    <p:sldId id="405" r:id="rId56"/>
    <p:sldId id="422" r:id="rId57"/>
    <p:sldId id="423" r:id="rId58"/>
    <p:sldId id="424" r:id="rId59"/>
    <p:sldId id="420" r:id="rId60"/>
    <p:sldId id="452" r:id="rId61"/>
    <p:sldId id="454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A6D5F6-D924-4195-AE55-60FECA436F94}">
          <p14:sldIdLst>
            <p14:sldId id="256"/>
            <p14:sldId id="359"/>
            <p14:sldId id="426"/>
          </p14:sldIdLst>
        </p14:section>
        <p14:section name="OVERVIEW" id="{01319E40-B423-4751-A6B2-159A2756ECA0}">
          <p14:sldIdLst>
            <p14:sldId id="361"/>
          </p14:sldIdLst>
        </p14:section>
        <p14:section name="Definition" id="{3E5C5D83-5EDD-43BD-A64C-FFB69B7404AA}">
          <p14:sldIdLst>
            <p14:sldId id="362"/>
            <p14:sldId id="427"/>
          </p14:sldIdLst>
        </p14:section>
        <p14:section name="Mainframe OS" id="{85855C29-C655-4720-88D0-6F8FA3216824}">
          <p14:sldIdLst>
            <p14:sldId id="400"/>
            <p14:sldId id="434"/>
          </p14:sldIdLst>
        </p14:section>
        <p14:section name="Server OS" id="{9DDC8822-E2D3-4032-968F-D28F5C9A19D5}">
          <p14:sldIdLst>
            <p14:sldId id="406"/>
          </p14:sldIdLst>
        </p14:section>
        <p14:section name="Multiprocessor OS" id="{7323B346-C714-4DCD-A722-92C514E15C89}">
          <p14:sldIdLst>
            <p14:sldId id="407"/>
          </p14:sldIdLst>
        </p14:section>
        <p14:section name="Personal Computer OS" id="{B5D5DC27-AC9A-4AA4-B36E-14B5FEBCE223}">
          <p14:sldIdLst>
            <p14:sldId id="408"/>
          </p14:sldIdLst>
        </p14:section>
        <p14:section name="Handheld Computer OS" id="{CA5FEEAC-6175-48F2-BD53-54B5C3B3EF0F}">
          <p14:sldIdLst>
            <p14:sldId id="409"/>
          </p14:sldIdLst>
        </p14:section>
        <p14:section name="Embedded OS" id="{532DF04A-EE04-4F38-ACC8-46B03C15CB1A}">
          <p14:sldIdLst>
            <p14:sldId id="410"/>
          </p14:sldIdLst>
        </p14:section>
        <p14:section name="Sensor Node OS" id="{C3B0D843-29CA-4301-A588-6CDC89CC58EE}">
          <p14:sldIdLst>
            <p14:sldId id="411"/>
          </p14:sldIdLst>
        </p14:section>
        <p14:section name="Real-time OS" id="{F7FBE183-2A44-4BBE-A32B-DCE40C8D18ED}">
          <p14:sldIdLst>
            <p14:sldId id="412"/>
          </p14:sldIdLst>
        </p14:section>
        <p14:section name="Smart Card OS" id="{A6DD3BC4-8674-44B0-AB37-3FC64C51B88B}">
          <p14:sldIdLst>
            <p14:sldId id="413"/>
          </p14:sldIdLst>
        </p14:section>
        <p14:section name="SECTION 2" id="{A43EBC48-7245-47D4-B890-196E1F4174E1}">
          <p14:sldIdLst>
            <p14:sldId id="435"/>
            <p14:sldId id="436"/>
            <p14:sldId id="414"/>
            <p14:sldId id="401"/>
          </p14:sldIdLst>
        </p14:section>
        <p14:section name="Process" id="{77B0F503-E801-452F-88F5-932C393A5C75}">
          <p14:sldIdLst>
            <p14:sldId id="374"/>
            <p14:sldId id="432"/>
          </p14:sldIdLst>
        </p14:section>
        <p14:section name="Address Spaces" id="{277B8686-DE52-4020-BE11-4B75816F4B2E}">
          <p14:sldIdLst>
            <p14:sldId id="375"/>
          </p14:sldIdLst>
        </p14:section>
        <p14:section name="Files" id="{27304177-35A4-4CB2-82DD-FC36105A3B8F}">
          <p14:sldIdLst>
            <p14:sldId id="376"/>
            <p14:sldId id="428"/>
          </p14:sldIdLst>
        </p14:section>
        <p14:section name="Input/Output" id="{F06F95E6-7D77-4B91-A2FA-FCDB3B6C42A5}">
          <p14:sldIdLst>
            <p14:sldId id="415"/>
          </p14:sldIdLst>
        </p14:section>
        <p14:section name="Protection" id="{969B4B33-3B34-4630-83E9-2EEE390275AA}">
          <p14:sldIdLst>
            <p14:sldId id="416"/>
          </p14:sldIdLst>
        </p14:section>
        <p14:section name="The Shells" id="{157F6190-6286-4985-89C8-AF93F67D559B}">
          <p14:sldIdLst>
            <p14:sldId id="417"/>
          </p14:sldIdLst>
        </p14:section>
        <p14:section name="Ontogeny Recapitulates Phylogeny" id="{3D272C41-2A81-4D95-8A01-9D289BBBD814}">
          <p14:sldIdLst>
            <p14:sldId id="418"/>
            <p14:sldId id="419"/>
          </p14:sldIdLst>
        </p14:section>
        <p14:section name="System Calls" id="{A207F90B-BFAF-4075-995B-F6F25A3C0B0A}">
          <p14:sldIdLst>
            <p14:sldId id="377"/>
            <p14:sldId id="445"/>
            <p14:sldId id="429"/>
          </p14:sldIdLst>
        </p14:section>
        <p14:section name="EG" id="{40B97C3B-8D0A-4B25-8C6A-60EBED96EACE}">
          <p14:sldIdLst>
            <p14:sldId id="382"/>
            <p14:sldId id="438"/>
            <p14:sldId id="439"/>
            <p14:sldId id="440"/>
            <p14:sldId id="441"/>
            <p14:sldId id="442"/>
            <p14:sldId id="443"/>
            <p14:sldId id="444"/>
            <p14:sldId id="437"/>
            <p14:sldId id="421"/>
            <p14:sldId id="378"/>
          </p14:sldIdLst>
        </p14:section>
        <p14:section name="SECTION 3" id="{58AC5A4B-FCCD-41F2-95A1-4560A80D22C1}">
          <p14:sldIdLst>
            <p14:sldId id="448"/>
            <p14:sldId id="449"/>
            <p14:sldId id="450"/>
          </p14:sldIdLst>
        </p14:section>
        <p14:section name="OS Structure" id="{9E3E77BA-189C-4D11-89E9-7988D866FB5A}">
          <p14:sldIdLst>
            <p14:sldId id="451"/>
          </p14:sldIdLst>
        </p14:section>
        <p14:section name="Monolithic systems" id="{E2B29C07-A8D2-471A-9CD1-3F63415ADA86}">
          <p14:sldIdLst>
            <p14:sldId id="379"/>
            <p14:sldId id="425"/>
          </p14:sldIdLst>
        </p14:section>
        <p14:section name="Layered systems" id="{A43D84BF-4FDA-4AD6-8FFF-5EB3C5C7040C}">
          <p14:sldIdLst>
            <p14:sldId id="430"/>
          </p14:sldIdLst>
        </p14:section>
        <p14:section name="Microkernels" id="{8A17CCEE-CD8C-445E-AD8A-678E684C4049}">
          <p14:sldIdLst>
            <p14:sldId id="431"/>
            <p14:sldId id="403"/>
          </p14:sldIdLst>
        </p14:section>
        <p14:section name="Client-Server" id="{4148FFAB-B2BE-495D-9973-0021394A7F8F}">
          <p14:sldIdLst>
            <p14:sldId id="404"/>
          </p14:sldIdLst>
        </p14:section>
        <p14:section name="Virtual machines" id="{257434D1-AD4E-4C5C-A129-8E74D8544553}">
          <p14:sldIdLst>
            <p14:sldId id="405"/>
            <p14:sldId id="422"/>
            <p14:sldId id="423"/>
            <p14:sldId id="424"/>
          </p14:sldIdLst>
        </p14:section>
        <p14:section name="Exokernels" id="{6F7B8730-272C-4D4A-A35D-A676389D9AA2}">
          <p14:sldIdLst>
            <p14:sldId id="420"/>
            <p14:sldId id="452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FF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944" autoAdjust="0"/>
  </p:normalViewPr>
  <p:slideViewPr>
    <p:cSldViewPr>
      <p:cViewPr varScale="1">
        <p:scale>
          <a:sx n="109" d="100"/>
          <a:sy n="109" d="100"/>
        </p:scale>
        <p:origin x="176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7C9E027-BD87-432B-9DA1-F28A5CBC9CEC}" type="datetimeFigureOut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1FF330-BF42-4585-BFE5-88BC0AC336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integritysystems.com/rtos/what-is-an-rto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sophisticated: </a:t>
            </a:r>
            <a:r>
              <a:rPr lang="en-US" altLang="en-US" sz="1200" b="0">
                <a:latin typeface="Times New Roman" panose="02020603050405020304" pitchFamily="18" charset="0"/>
                <a:cs typeface="Times New Roman" panose="02020603050405020304" pitchFamily="18" charset="0"/>
              </a:rPr>
              <a:t>ngày càng tinh vi</a:t>
            </a: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https://www.highintegritysystems.com/rtos/what-is-an-rtos/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unwanted intruders: kẻ xâm nhập ngoài ý muốn</a:t>
            </a: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271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5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287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996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872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77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2587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intermediary: trung gian</a:t>
            </a:r>
          </a:p>
          <a:p>
            <a:r>
              <a:rPr lang="en-US" altLang="en-US" sz="1200" b="0">
                <a:latin typeface="Times New Roman" panose="02020603050405020304" pitchFamily="18" charset="0"/>
                <a:cs typeface="Times New Roman" panose="02020603050405020304" pitchFamily="18" charset="0"/>
              </a:rPr>
              <a:t>Peculiarities: đặc thù</a:t>
            </a:r>
            <a:endParaRPr lang="en-US" altLang="en-US" b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 kinds of mainframe OS:</a:t>
            </a:r>
          </a:p>
          <a:p>
            <a:r>
              <a:rPr lang="en-US" altLang="en-US"/>
              <a:t>+ Batch</a:t>
            </a:r>
          </a:p>
          <a:p>
            <a:r>
              <a:rPr lang="en-US" altLang="en-US"/>
              <a:t>+ Transaction processing</a:t>
            </a:r>
          </a:p>
          <a:p>
            <a:r>
              <a:rPr lang="en-US" altLang="en-US"/>
              <a:t>+ Time-sharing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4132-F456-4726-8A29-7123F0106B61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C3838-6EA0-44D3-85B2-9CBF9B6FC0F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513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49E6-1917-47AC-A57B-BBFB04B8B17C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67441-98E8-4EBE-92CC-2C9C0727217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5165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81D96-0556-4A96-876B-DA471BB1CB35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5655E-ABF9-45C8-916F-C2EC5499BD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4416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C36B-C427-45CA-9A42-6801FCDE44C1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25FD0-6F79-4856-B962-370F5F8FAA3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7080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F2525-CE28-40E3-937A-BEA1ED9F0A39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07117-D9CB-4A33-921F-1E18438D3DC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487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C777E-97B2-4E93-AB4C-1E368998D89B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E4A2D-CAA6-4A29-8B2A-5A04481101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855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296B-18DB-451D-B89F-9BC9201C4F51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889D2-4DC6-4015-BA96-6279294A3EA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948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4C65-1364-4BAC-91B5-779DC027A827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00100-3DE2-4674-97FC-7AE5C0FD6ED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326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7C2A5-AC16-4ED4-975B-C680C200DF00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FA24F-AA5F-426A-9DB0-54B6D06440A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578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371A-BA6E-43E9-869D-0582FFEF7828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D5FA8-AA59-4B3A-83BA-CA361B0E42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881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F885F-0E4F-4383-9A8D-5805A258D9E5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262F9-27F3-415D-867C-8DFF7E4D3A8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590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071A3-11B8-4F1C-8348-DFC81BAB9D9C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FC1CC-958F-45B3-903D-EFC3F47B4F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672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BF8CE-2E45-41E7-B0F3-ADD47E826DE0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0AE32-D73E-4B3E-A3B5-E185D90B43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286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C623C02-702A-4A39-AA9E-A2863107BECB}" type="datetime1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8C05A6E-7B0B-42FA-93EB-B39385A91B8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2055" name="Picture 8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Zoo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>
          <a:xfrm>
            <a:off x="207963" y="1600200"/>
            <a:ext cx="4648200" cy="42672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Aft>
                <a:spcPts val="600"/>
              </a:spcAft>
              <a:buClrTx/>
              <a:buSz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 systems</a:t>
            </a:r>
          </a:p>
          <a:p>
            <a:pPr marL="0" indent="0" algn="just" eaLnBrk="1" hangingPunct="1">
              <a:lnSpc>
                <a:spcPct val="90000"/>
              </a:lnSpc>
              <a:spcAft>
                <a:spcPts val="600"/>
              </a:spcAft>
              <a:buClrTx/>
              <a:buSz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on systems that have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CPUs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multi-processors, multi-cores, multi-chips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lnSpc>
                <a:spcPct val="90000"/>
              </a:lnSpc>
              <a:spcAft>
                <a:spcPts val="600"/>
              </a:spcAft>
              <a:buClrTx/>
              <a:buSz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processors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close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bus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sometimes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devices</a:t>
            </a:r>
          </a:p>
          <a:p>
            <a:pPr lvl="1" algn="just" eaLnBrk="1" hangingPunct="1">
              <a:lnSpc>
                <a:spcPct val="90000"/>
              </a:lnSpc>
              <a:spcAft>
                <a:spcPts val="40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lvl="1" algn="just" eaLnBrk="1" hangingPunct="1">
              <a:lnSpc>
                <a:spcPct val="90000"/>
              </a:lnSpc>
              <a:spcAft>
                <a:spcPts val="40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(share peripherals mass storage, …)</a:t>
            </a:r>
          </a:p>
          <a:p>
            <a:pPr lvl="1" algn="just" eaLnBrk="1" hangingPunct="1">
              <a:lnSpc>
                <a:spcPct val="90000"/>
              </a:lnSpc>
              <a:spcAft>
                <a:spcPts val="40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reliability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halt system, sharing the work with other processors)</a:t>
            </a:r>
          </a:p>
          <a:p>
            <a:pPr marL="0" indent="0" algn="just" eaLnBrk="1" hangingPunct="1">
              <a:lnSpc>
                <a:spcPct val="90000"/>
              </a:lnSpc>
              <a:spcAft>
                <a:spcPts val="600"/>
              </a:spcAft>
              <a:buClrTx/>
              <a:buSz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SunOS (Solaris), UNIX, OS/2 …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44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OS</a:t>
            </a:r>
          </a:p>
        </p:txBody>
      </p:sp>
      <p:pic>
        <p:nvPicPr>
          <p:cNvPr id="12293" name="Picture 4" descr="kraken_mobo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41910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1871681">
            <a:off x="6548438" y="2444750"/>
            <a:ext cx="717550" cy="609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rot="1871681">
            <a:off x="6354763" y="3265488"/>
            <a:ext cx="717550" cy="609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62484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user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(thus, it has become popular nowadays)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maximizing user convenience and responsiveness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word processing, spreadsheets, Internet access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98, Windows ME, Windows XP, Windows Vista, Windows 7, Macintosh, Linux, Fedora Core, Ubuntu ...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 OS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6" t="75008" r="88680"/>
          <a:stretch>
            <a:fillRect/>
          </a:stretch>
        </p:blipFill>
        <p:spPr bwMode="auto">
          <a:xfrm>
            <a:off x="6477000" y="3810000"/>
            <a:ext cx="23891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 descr="lap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17827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2819400"/>
            <a:ext cx="8686800" cy="4038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computer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handheld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(Personal Digital Assistant),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(cellular) phones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smart phones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with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memory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processors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screen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ability to handle telephony, digital photography,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single application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 handheld OS (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smart phone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can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Windows Mobile version ≥ 6, Symbian ≥ 7, Mac, Android, iOS, …)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Symbian, Palm, Windows Phone, Windows CE, Android, iOS…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Handheld Computer OS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40588" r="86552" b="37680"/>
          <a:stretch>
            <a:fillRect/>
          </a:stretch>
        </p:blipFill>
        <p:spPr bwMode="auto">
          <a:xfrm>
            <a:off x="5334000" y="1143000"/>
            <a:ext cx="14478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066800"/>
            <a:ext cx="9906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990600" y="1281113"/>
          <a:ext cx="1066800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952560" imgH="1319400" progId="Word.Picture.8">
                  <p:embed/>
                </p:oleObj>
              </mc:Choice>
              <mc:Fallback>
                <p:oleObj name="Picture" r:id="rId5" imgW="952560" imgH="1319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81113"/>
                        <a:ext cx="1066800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6" descr="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43000"/>
            <a:ext cx="1066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1752600"/>
            <a:ext cx="5562600" cy="3505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Insides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microware ovens, TV, cars, DVD, cellular phones, MP3 player, recorder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applications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programs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known at design time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possible to make optimizations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possible in general purpose systems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protection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applications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VxWorks, QNX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Embedded OS</a:t>
            </a:r>
          </a:p>
        </p:txBody>
      </p:sp>
      <p:pic>
        <p:nvPicPr>
          <p:cNvPr id="14341" name="Picture 4" descr="shiro_as_mp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continental-ag-sensor-syste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3886200"/>
            <a:ext cx="3406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487680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node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real computer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CPU, RAM, ROM, and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environmental sensors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one that 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event driven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external events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making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 internal clock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 camera secure the building, forecast or predict environments (weather, fires, temperatures …)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Small size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 power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battery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TinyOS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7620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Sensor Node OS</a:t>
            </a:r>
          </a:p>
        </p:txBody>
      </p:sp>
      <p:pic>
        <p:nvPicPr>
          <p:cNvPr id="15365" name="Picture 4" descr="house-alarm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9624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 descr="trees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576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76200" y="1622394"/>
            <a:ext cx="5029200" cy="3810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important, and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industrial robots, assembly line, digital telephones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system: Provides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guarantee certain time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military, avionics,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system: 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deadline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 does not cause permanent damage)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telephones, multimedia systems, real virtual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eCos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6858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OS</a:t>
            </a:r>
          </a:p>
        </p:txBody>
      </p:sp>
      <p:pic>
        <p:nvPicPr>
          <p:cNvPr id="5" name="Picture 4" descr="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3429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virtual-realit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00600"/>
            <a:ext cx="17319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virtual-nanomedicine-bi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19600"/>
            <a:ext cx="18653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304800" y="4127377"/>
            <a:ext cx="6553200" cy="160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credit card, ATM, Wireless LAN Card Bus Card,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cards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better security and universality)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severe processing power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electronic payments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applets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44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Smart Card OS</a:t>
            </a:r>
          </a:p>
        </p:txBody>
      </p:sp>
      <p:pic>
        <p:nvPicPr>
          <p:cNvPr id="17413" name="Picture 4" descr="ACR38_Smart_Card_Rea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3352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ExpressCard07-02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3657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controls and coordinates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with hardware resource</a:t>
            </a:r>
          </a:p>
          <a:p>
            <a:pPr lvl="1" algn="just">
              <a:lnSpc>
                <a:spcPct val="80000"/>
              </a:lnSpc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(evolution of computer hardware and software)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(OS)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Server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PC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Handheld Computer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Embedded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Sensor Node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Real-Time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Smart Card 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038600" y="3429000"/>
            <a:ext cx="5105400" cy="3124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process appear on?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exist at any time,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many programs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OS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them?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0592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54864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342900" y="1447800"/>
            <a:ext cx="8458200" cy="2133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value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all memory locations that the process can read and write)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11341"/>
              </p:ext>
            </p:extLst>
          </p:nvPr>
        </p:nvGraphicFramePr>
        <p:xfrm>
          <a:off x="1257300" y="3886200"/>
          <a:ext cx="66294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3" imgW="8771429" imgH="3704762" progId="Adobe.Illustrator.7">
                  <p:embed/>
                </p:oleObj>
              </mc:Choice>
              <mc:Fallback>
                <p:oleObj name="Artwork" r:id="rId3" imgW="8771429" imgH="3704762" progId="Adobe.Illustrator.7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886200"/>
                        <a:ext cx="66294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6876"/>
            <a:ext cx="2819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>
          <a:xfrm>
            <a:off x="0" y="1333500"/>
            <a:ext cx="9144000" cy="2819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consists of a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(many programs)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 switches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between processes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hierarchy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(parent) can create another processes, then the child process can create many processes, forming a process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has only one parent, but it has zero, one, or more children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particular OS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implement this concept in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343489"/>
            <a:ext cx="1811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76200" y="1219200"/>
            <a:ext cx="8839200" cy="5410200"/>
          </a:xfrm>
        </p:spPr>
        <p:txBody>
          <a:bodyPr/>
          <a:lstStyle/>
          <a:p>
            <a:pPr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allows multiple programs loaded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(multiple processes)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memory is limited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system may even pause a running program, swap it out of memory, and later swap it back to somewhere different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This can require the developer determined the absolute address of program located in the memory at the time (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impossible)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marL="0" indent="400050" algn="just"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programs think they have the hardware on their own (protection mechanism)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address spaces is the abstraction that is referenced to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addresses for a process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a list of memory locations (set of addresses) from 0 to some maximum, which the process can read and write (the developer can be flexible in coding)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space is decoupled from the physical memory (larger or smaller)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3733800"/>
          </a:xfrm>
        </p:spPr>
        <p:txBody>
          <a:bodyPr/>
          <a:lstStyle/>
          <a:p>
            <a:pPr marL="0" indent="0" algn="just">
              <a:buClrTx/>
              <a:buSz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342900"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information</a:t>
            </a:r>
          </a:p>
          <a:p>
            <a:pPr marL="342900"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abstraction of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stored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HDD</a:t>
            </a:r>
          </a:p>
          <a:p>
            <a:pPr marL="342900"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 info</a:t>
            </a:r>
          </a:p>
          <a:p>
            <a:pPr marL="571500"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name, root directory, file descriptor (Windows)</a:t>
            </a:r>
          </a:p>
          <a:p>
            <a:pPr marL="571500"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Mounted file system</a:t>
            </a:r>
          </a:p>
          <a:p>
            <a:pPr marL="571500"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pipe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(UNIX)</a:t>
            </a:r>
          </a:p>
          <a:p>
            <a:pPr marL="862013"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passing data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processes</a:t>
            </a:r>
          </a:p>
          <a:p>
            <a:pPr marL="862013"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sort of pseudofile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connect 2 processes</a:t>
            </a:r>
          </a:p>
          <a:p>
            <a:pPr marL="862013"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child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 a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 from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parent; data written to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one end of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 can be read at the other</a:t>
            </a:r>
          </a:p>
          <a:p>
            <a:pPr lvl="3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04" name="Picture 4" descr="01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724400"/>
            <a:ext cx="48768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pic>
        <p:nvPicPr>
          <p:cNvPr id="21509" name="Picture 5" descr="01-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64918"/>
            <a:ext cx="2362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1588292" y="6477000"/>
            <a:ext cx="2309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1-15 &amp; 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838200"/>
            <a:ext cx="89154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404813"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I/O devices look like file that are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for reading or writing</a:t>
            </a:r>
          </a:p>
          <a:p>
            <a:pPr marL="404813"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with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</a:p>
          <a:p>
            <a:pPr marL="404813"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kinds: block special files and character special files</a:t>
            </a:r>
          </a:p>
          <a:p>
            <a:pPr marL="404813"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special file </a:t>
            </a:r>
          </a:p>
          <a:p>
            <a:pPr marL="862013" lvl="3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marL="862013"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consisting of sequence of numbered blocks</a:t>
            </a:r>
          </a:p>
          <a:p>
            <a:pPr marL="862013"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can be individually (randomly) addressed and accessed</a:t>
            </a:r>
          </a:p>
          <a:p>
            <a:pPr marL="404813"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file</a:t>
            </a:r>
          </a:p>
          <a:p>
            <a:pPr marL="862013" lvl="3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printer, modem, mice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862013"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devices that input or output a character stream</a:t>
            </a:r>
          </a:p>
          <a:p>
            <a:pPr marL="862013" lvl="3" algn="just"/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Cannot be randomly accessed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block and not addressed)</a:t>
            </a:r>
          </a:p>
          <a:p>
            <a:pPr marL="0" indent="0" algn="just"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keep files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way of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files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610600" cy="5486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computers have physical devices for acquiring input and producing output.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them can be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shared devices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can be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dedicated devices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How does OS manage/ manipulate I/O (physical)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devices?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OS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has an I/O subsystem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its I/O devices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I/O software 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are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specific to particular I/O devices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device driver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uses the I/O software based on I/O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mechanism for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access programs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 of the resources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OS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ensuring that all access to system resources is controlled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code of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reliability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detecting latent errors at the interface between component subsystems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manage the system security such as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protecting the system from unwanted intruders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attributes of file to protect the file accession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9144000" cy="3886200"/>
          </a:xfrm>
        </p:spPr>
        <p:txBody>
          <a:bodyPr/>
          <a:lstStyle/>
          <a:p>
            <a:pPr algn="just">
              <a:lnSpc>
                <a:spcPct val="8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piece of software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essentially provides a kind of interface for end-users 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command interpreter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(Ex: terminal), or GUI (Ex: Gnome, KDE)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it is not part of the OS, it makes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heavy use of many OS features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shells exist such as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Shell,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 Shell,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Korn Shell, and bash – Bourne Again Shell (default shell in most Linux system)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started up (when user logs in) with prompt ($) character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terminal as standard input and output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scripts is a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 that contains a list of shell command to be executed in order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(same as the bat file in DOS)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458200" cy="3962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computers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hardwired instruction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instructions were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hardware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could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changed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flexible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came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microprogramming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(faster)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Memories 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just over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KB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1959 to 1964)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assembly language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memory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(up to Gigabytes, Terabytes …)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on IBM 7090/7094 so they just ran one program at a time, minicomputer and Intel 8080 – 80286 CPU running multiprogramming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Microcomputer protects hardware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runs ability of multiprogramming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Why do we install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or Linux, or Unix, or Macs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…, that is called Operating System (OS), before we want to use and control/ manipulate our computer (laptop or desktop or mobile or other devices)?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manipulate the computer hardware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(RAM, Disks, AGP card, Audio card, Keyboard, touch screen,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computer run or execute many programs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without being worried finitely RAM, one or two CPU? Do they run in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 or in sequence order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…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our computer allocate the computer’s device to many running programs at the time?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OS’s role in our computer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What’s it’s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Which problems do we or our computer take without the absent OS?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the OS software or hardware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question is “What is the OS?”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questions are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OS?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constraint do between OS and SE (both IS and ES)?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6096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Largely magnetic-tape based (no disks, no file system concepts)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hard disk (by IBM in 1956) named RAMMAC (4m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store 5 million 7 bit characters, 35.000 $)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 6600 in 1964 (permanent files)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1970, the standard disk with 2.5 MB (40cm diameter and 5cm high) had single directory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Floppy disk (512KB, 1.2MB, 1.4 MB …)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disk, Optical,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Smart card...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b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Gave the ability to run programs larger than the machine’s physical memory by moving pieces back and forth between RAM and disk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the ability to have a program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dynamically link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library at run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534400" cy="5943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the OS work when we call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read a text file using C code?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as OS command that can access or control the disk?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 both of function operate? Kernel mode or user mode?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running in user mode and needs a system service, it has to execute a </a:t>
            </a:r>
            <a:r>
              <a:rPr lang="en-US" altLang="en-US" sz="2000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trap instruction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(interrupt) to transfer control to the OS (kernel mode)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figures out what the calling process wants by inspecting the parameter, then it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carries out the system call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control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instruction following the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C48C-C283-4E09-9625-7A0267C8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a System call?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B3F1-E61C-4B07-9E73-9E8A043E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computing,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programmatic way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which a computer program </a:t>
            </a:r>
            <a:r>
              <a:rPr lang="en-US" sz="20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requests a 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kernel of the operating system it is executed 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an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essential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 process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OS.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0BEB-B3D0-4E96-8D87-CFD4A8E9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17FFB1-438A-4BE8-B940-DB4F4A294F5E}" type="datetime1">
              <a:rPr lang="en-US" smtClean="0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F34E-26BC-49F0-A884-4C8D2CDB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47BE-6378-4E24-913C-757BE618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368-52C4-4140-BA91-648790B0FFAF}" type="slidenum">
              <a:rPr lang="en-US" altLang="en-US" smtClean="0"/>
              <a:pPr/>
              <a:t>32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60583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between user programs and the OS (hidden to user)</a:t>
            </a:r>
          </a:p>
          <a:p>
            <a:pPr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 application programs to access protected resources</a:t>
            </a:r>
          </a:p>
          <a:p>
            <a:pPr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system call is like making a special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call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the kernel</a:t>
            </a:r>
          </a:p>
          <a:p>
            <a:pPr algn="just">
              <a:lnSpc>
                <a:spcPct val="80000"/>
              </a:lnSpc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making a system call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put the arguments in registers or on the stack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it issues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trap instructions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switch form user mode to kernel mode at the fixed address where the procedure located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mode dispatches to the correct system call handler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system call handler has completed its work, the trap instructions is issued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switch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kernel to user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procedure returns to the user program in the usual way procedure calls return</a:t>
            </a:r>
          </a:p>
          <a:p>
            <a:pPr algn="just">
              <a:lnSpc>
                <a:spcPct val="80000"/>
              </a:lnSpc>
            </a:pPr>
            <a:endParaRPr lang="en-US" altLang="en-US" sz="1800" b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vs. System Programs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programs provide a convenient environment for program development and execution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manipulation, status,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programs define the view of the OS seen by most users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simply user interfaces to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 animBg="1"/>
      <p:bldP spid="3" grpId="0"/>
      <p:bldP spid="10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502" y="3695700"/>
            <a:ext cx="2228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8" y="3445669"/>
            <a:ext cx="2247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5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43" y="3217307"/>
            <a:ext cx="2371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38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1883465"/>
            <a:ext cx="2219325" cy="19716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05225" y="2369879"/>
            <a:ext cx="223837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23837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01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8229600" cy="5897563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system consists of: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97" name="Group 29"/>
          <p:cNvGraphicFramePr>
            <a:graphicFrameLocks noGrp="1"/>
          </p:cNvGraphicFramePr>
          <p:nvPr/>
        </p:nvGraphicFramePr>
        <p:xfrm>
          <a:off x="1981200" y="3810000"/>
          <a:ext cx="5065713" cy="2538413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 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Compilers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Editors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Shells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Operating System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Hardware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5" name="Picture 1093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2655888"/>
            <a:ext cx="10810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1" name="AutoShape 23"/>
          <p:cNvSpPr>
            <a:spLocks/>
          </p:cNvSpPr>
          <p:nvPr/>
        </p:nvSpPr>
        <p:spPr bwMode="auto">
          <a:xfrm>
            <a:off x="7162800" y="3733800"/>
            <a:ext cx="381000" cy="1905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7467600" y="4419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7193" name="AutoShape 25"/>
          <p:cNvSpPr>
            <a:spLocks/>
          </p:cNvSpPr>
          <p:nvPr/>
        </p:nvSpPr>
        <p:spPr bwMode="auto">
          <a:xfrm>
            <a:off x="1676400" y="48006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52400" y="4724400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 mode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(supervisor mode)</a:t>
            </a:r>
          </a:p>
        </p:txBody>
      </p:sp>
      <p:sp>
        <p:nvSpPr>
          <p:cNvPr id="7195" name="AutoShape 27"/>
          <p:cNvSpPr>
            <a:spLocks/>
          </p:cNvSpPr>
          <p:nvPr/>
        </p:nvSpPr>
        <p:spPr bwMode="auto">
          <a:xfrm>
            <a:off x="16764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04800" y="4114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animBg="1"/>
      <p:bldP spid="7192" grpId="0" autoUpdateAnimBg="0"/>
      <p:bldP spid="7193" grpId="0" animBg="1"/>
      <p:bldP spid="7194" grpId="0" autoUpdateAnimBg="0"/>
      <p:bldP spid="7195" grpId="0" animBg="1"/>
      <p:bldP spid="719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312" y="1524000"/>
            <a:ext cx="2095500" cy="257175"/>
          </a:xfrm>
          <a:prstGeom prst="rect">
            <a:avLst/>
          </a:prstGeom>
        </p:spPr>
      </p:pic>
      <p:cxnSp>
        <p:nvCxnSpPr>
          <p:cNvPr id="35" name="Curved Connector 34"/>
          <p:cNvCxnSpPr>
            <a:endCxn id="32" idx="3"/>
          </p:cNvCxnSpPr>
          <p:nvPr/>
        </p:nvCxnSpPr>
        <p:spPr>
          <a:xfrm rot="5400000" flipH="1" flipV="1">
            <a:off x="4441550" y="3230838"/>
            <a:ext cx="3256512" cy="100012"/>
          </a:xfrm>
          <a:prstGeom prst="curvedConnector4">
            <a:avLst>
              <a:gd name="adj1" fmla="val 18726"/>
              <a:gd name="adj2" fmla="val 673087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1435" y="31192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09311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312" y="1524000"/>
            <a:ext cx="2095500" cy="257175"/>
          </a:xfrm>
          <a:prstGeom prst="rect">
            <a:avLst/>
          </a:prstGeom>
        </p:spPr>
      </p:pic>
      <p:cxnSp>
        <p:nvCxnSpPr>
          <p:cNvPr id="35" name="Curved Connector 34"/>
          <p:cNvCxnSpPr>
            <a:endCxn id="32" idx="3"/>
          </p:cNvCxnSpPr>
          <p:nvPr/>
        </p:nvCxnSpPr>
        <p:spPr>
          <a:xfrm rot="5400000" flipH="1" flipV="1">
            <a:off x="4441550" y="3230838"/>
            <a:ext cx="3256512" cy="100012"/>
          </a:xfrm>
          <a:prstGeom prst="curvedConnector4">
            <a:avLst>
              <a:gd name="adj1" fmla="val 18726"/>
              <a:gd name="adj2" fmla="val 673087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1435" y="31192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9551" y="2829867"/>
            <a:ext cx="2076449" cy="246519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 rot="5400000">
            <a:off x="5495454" y="2229321"/>
            <a:ext cx="1048692" cy="152400"/>
          </a:xfrm>
          <a:prstGeom prst="curvedConnector3">
            <a:avLst>
              <a:gd name="adj1" fmla="val 6895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32429" y="2404578"/>
            <a:ext cx="44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52174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8435" name="Picture 624" descr="0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248400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3800" y="1389373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438400" y="1875787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3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7" t="552" r="17184" b="552"/>
          <a:stretch>
            <a:fillRect/>
          </a:stretch>
        </p:blipFill>
        <p:spPr bwMode="auto">
          <a:xfrm>
            <a:off x="2895600" y="1143000"/>
            <a:ext cx="4038600" cy="4549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(cont)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0" y="1509346"/>
            <a:ext cx="3886200" cy="4114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for</a:t>
            </a:r>
          </a:p>
          <a:p>
            <a:pPr lvl="1"/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fork(), exec(), wait(), exit() … </a:t>
            </a:r>
          </a:p>
          <a:p>
            <a:pPr lvl="1"/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open(), close(), read(), write(),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stat() …</a:t>
            </a:r>
          </a:p>
          <a:p>
            <a:pPr lvl="1"/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Directory and File system management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mount(), link(),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pPr lvl="1"/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chdir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kill(), time()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Win32 API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652" name="Picture 4" descr="01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09346"/>
            <a:ext cx="525472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5486400" y="5811715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Structure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make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resource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Directory, Special file 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vs. character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management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vs. Dedicated device, I/O software layer (device independent)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Layered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 kernels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Models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sz="half" idx="1"/>
          </p:nvPr>
        </p:nvSpPr>
        <p:spPr>
          <a:xfrm>
            <a:off x="0" y="1058008"/>
            <a:ext cx="8839200" cy="3733800"/>
          </a:xfrm>
        </p:spPr>
        <p:txBody>
          <a:bodyPr/>
          <a:lstStyle/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runs as a single program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is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written as a collection of procedures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linked together into a single large executable binary program</a:t>
            </a:r>
          </a:p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basic structure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invokes the requested service procedure.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service procedures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carry out the system calls.</a:t>
            </a:r>
          </a:p>
          <a:p>
            <a:pPr marL="1084263" lvl="2" indent="-16986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system call there is one service procedure that takes care of it and executes it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utility procedures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4263" lvl="2" indent="-16986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service procedures.</a:t>
            </a:r>
          </a:p>
          <a:p>
            <a:pPr marL="1084263" lvl="2" indent="-16986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things that are needed by several service procedures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data)</a:t>
            </a:r>
          </a:p>
        </p:txBody>
      </p:sp>
      <p:graphicFrame>
        <p:nvGraphicFramePr>
          <p:cNvPr id="1026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4800600"/>
          <a:ext cx="35052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77640" imgH="2514286" progId="Paint.Picture">
                  <p:embed/>
                </p:oleObj>
              </mc:Choice>
              <mc:Fallback>
                <p:oleObj name="Bitmap Image" r:id="rId3" imgW="5477640" imgH="2514286" progId="Paint.Picture">
                  <p:embed/>
                  <p:pic>
                    <p:nvPicPr>
                      <p:cNvPr id="102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42000" contrast="7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35052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acts as an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computer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hardware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procedures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system’s hardware resources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users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they can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applications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(mostly for ease of use with performance)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 programs for</a:t>
            </a:r>
            <a:r>
              <a:rPr lang="en-US" alt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various users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peculiarities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only one single large executable binary program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flexibility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protection, but hide information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free to call any other ones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uses low level language (assembly)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thousands of procedure can call each other 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procedure (static) → cannot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environments</a:t>
            </a:r>
          </a:p>
          <a:p>
            <a:pPr algn="just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fast)</a:t>
            </a:r>
          </a:p>
          <a:p>
            <a:pPr marL="457200" lvl="1" indent="0" algn="just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</a:p>
          <a:p>
            <a:pPr lvl="2"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Layered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6019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up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built on top of lower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the bottom layer is the hardware, and the highest layer is the user interface, layers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selected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each one uses functions, operations and services of only lower-level layers.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layers (usually called the kernel) contains the most fundamental functions to manage system resources.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layers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layers?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What’re functions?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maintain, support, manage errors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Modularity, encapsulation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OS/2,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Windows NT, Vista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Unix (describe the system, do not build the system)</a:t>
            </a:r>
          </a:p>
        </p:txBody>
      </p: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24" y="2863362"/>
            <a:ext cx="403217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6" name="Text Box 4"/>
          <p:cNvSpPr txBox="1">
            <a:spLocks noChangeArrowheads="1"/>
          </p:cNvSpPr>
          <p:nvPr/>
        </p:nvSpPr>
        <p:spPr bwMode="auto">
          <a:xfrm>
            <a:off x="6019800" y="4698024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1447800"/>
          </a:xfrm>
        </p:spPr>
        <p:txBody>
          <a:bodyPr/>
          <a:lstStyle/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Kernels have problems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10bugs/ 1000 lines code (buggy, bring down the system)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the layers went in the kernel (complexity, large, and difficult to manage)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676400" y="2529681"/>
            <a:ext cx="6019800" cy="36274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Remove all nonessential components from the kernel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them on user mode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(splitting the OS into small, well-defined modules)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each task as an independent (separate) process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resist crashing the entire system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modules run user mode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protection against bugs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Making a minimal kernel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put the mechanism for doing something in the kernel but not the policy (scheduling with highest priority process)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communication facility using message passing between the client program and the various series in user mode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define the components are nonessential or essential? (depending on the design ideas or requirements)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overhead of user space to kernel space communication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of extending and port the operating system to new architectures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security and reliability (less code is running in kernel mode)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Symbian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Apple MacOS X Server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Model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254295"/>
            <a:ext cx="8915400" cy="1676400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provides some service that satisfy the client’s request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uses the server’s services</a:t>
            </a:r>
          </a:p>
          <a:p>
            <a:pPr algn="just"/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communication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run on different or same computers</a:t>
            </a:r>
          </a:p>
        </p:txBody>
      </p:sp>
      <p:graphicFrame>
        <p:nvGraphicFramePr>
          <p:cNvPr id="204804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5786750"/>
              </p:ext>
            </p:extLst>
          </p:nvPr>
        </p:nvGraphicFramePr>
        <p:xfrm>
          <a:off x="1409700" y="2960076"/>
          <a:ext cx="6248400" cy="164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28571" imgH="1324160" progId="Paint.Picture">
                  <p:embed/>
                </p:oleObj>
              </mc:Choice>
              <mc:Fallback>
                <p:oleObj name="Bitmap Image" r:id="rId3" imgW="4828571" imgH="1324160" progId="Paint.Picture">
                  <p:embed/>
                  <p:pic>
                    <p:nvPicPr>
                      <p:cNvPr id="2048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8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960076"/>
                        <a:ext cx="6248400" cy="1648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06" name="Picture 6" descr="01-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872249"/>
            <a:ext cx="6515100" cy="175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572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(VM)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8839200" cy="5105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virtual machine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extended machine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hardware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(provide an exact duplicate of the underlying real machine)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any OS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run directly on the bare hardware at the same time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 Workstation, MS Virtual PC, Virtual Box, …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running on CD (Linux, Ubuntu …)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Machine):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 produces code through Java interpreter.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shipped on Internet and run on the computer that has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JVM</a:t>
            </a:r>
          </a:p>
          <a:p>
            <a:pPr marL="914400" lvl="2" indent="0" algn="just">
              <a:lnSpc>
                <a:spcPct val="9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protecting system resources, solving system compatibility system and do not disrupt the normal system operation</a:t>
            </a:r>
          </a:p>
          <a:p>
            <a:pPr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allocate all disks to VM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57200" y="17653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(a) Nonvirtual machine		 (b) virtual machine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1371600" y="1143000"/>
            <a:ext cx="6172200" cy="41814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04800" y="58674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Virtual-machine implementation is called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monitor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layer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23749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VMWare Architecture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1143000" y="1295400"/>
            <a:ext cx="6616700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3400" y="14478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JVM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447800" y="1749425"/>
            <a:ext cx="6388100" cy="3000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Exokernels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8610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 running in kernel mode</a:t>
            </a:r>
          </a:p>
          <a:p>
            <a:pPr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each user a subset of the resource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exact copying entire of underlying real machine)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resources to virtual machines and ensure the protection of them.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exokernels make the VM thinking that it has its own disk (0 to maximum size of partition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area)</a:t>
            </a:r>
          </a:p>
          <a:p>
            <a:pPr algn="just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exokernel scheme is saved a layer mapping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keep track of which virtual machine has been assigned which resource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multiprogramming in user mode (protection from real machine)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overhead because they keep the VM out of each other’s hair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76200" y="990600"/>
            <a:ext cx="8915400" cy="5638800"/>
          </a:xfrm>
        </p:spPr>
        <p:txBody>
          <a:bodyPr/>
          <a:lstStyle/>
          <a:p>
            <a:pPr algn="just"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1"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called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mode</a:t>
            </a:r>
          </a:p>
          <a:p>
            <a:pPr lvl="1" algn="just" eaLnBrk="1" hangingPunct="1"/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this mode</a:t>
            </a:r>
          </a:p>
          <a:p>
            <a:pPr lvl="1" algn="just"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lvl="1"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instructions</a:t>
            </a:r>
          </a:p>
          <a:p>
            <a:pPr lvl="1" algn="just"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errant users</a:t>
            </a:r>
          </a:p>
          <a:p>
            <a:pPr algn="just"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</a:p>
          <a:p>
            <a:pPr lvl="1"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 runs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this mode</a:t>
            </a:r>
          </a:p>
          <a:p>
            <a:pPr lvl="1"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the machine instructions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or do I/O</a:t>
            </a:r>
          </a:p>
          <a:p>
            <a:pPr algn="just" eaLnBrk="1" hangingPunct="1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Exokernels – Example 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1447800"/>
            <a:ext cx="880903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4191000"/>
            <a:ext cx="2286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5344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structure, mechanism, implementation, …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structure, mechanism, implementation, vs. Processes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IPC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How, comparatives, protection of processes/ threads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oriented toward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jobs at once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 of which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prodigious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 of I/O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kinds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services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assembly lines</a:t>
            </a: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and </a:t>
            </a: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routine job </a:t>
            </a:r>
            <a:r>
              <a:rPr lang="en-US" alt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alt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one job to the next in the sequence requested jobs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idle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7620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</p:txBody>
      </p:sp>
      <p:pic>
        <p:nvPicPr>
          <p:cNvPr id="5" name="Picture 4" descr="Body-assemblylineFI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733800" cy="279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ATM banking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unit of work that consists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</a:t>
            </a:r>
            <a:b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operations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operations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or None</a:t>
            </a:r>
          </a:p>
          <a:p>
            <a:pPr lvl="2" algn="just"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Timesharing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Search Server (Interactive System)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users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separate program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2" algn="just"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 eaLnBrk="1" hangingPunct="1">
              <a:lnSpc>
                <a:spcPct val="8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OS/390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OS/360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they’re gradually being replaced by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variants such as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</p:txBody>
      </p:sp>
      <p:pic>
        <p:nvPicPr>
          <p:cNvPr id="5" name="Picture 4" descr="AT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950918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4724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(PC, workstation, or mainframe)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 at once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 network and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users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share hardware and software resources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task on different server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(machine) as web, mail, application, file, firewall, CA – Certificated authentication,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UNIX, Windows NT, Windows 2K (2000, 2003, 2008), Linux, Fedora Core, Ubuntu, Solaris ...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609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OS</a:t>
            </a:r>
          </a:p>
        </p:txBody>
      </p:sp>
      <p:pic>
        <p:nvPicPr>
          <p:cNvPr id="11269" name="Picture 4" descr="imagesCATFHVX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40687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4277</Words>
  <Application>Microsoft Office PowerPoint</Application>
  <PresentationFormat>On-screen Show (4:3)</PresentationFormat>
  <Paragraphs>573</Paragraphs>
  <Slides>61</Slides>
  <Notes>55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Times New Roman</vt:lpstr>
      <vt:lpstr>Wingdings</vt:lpstr>
      <vt:lpstr>Office Theme</vt:lpstr>
      <vt:lpstr>Picture</vt:lpstr>
      <vt:lpstr>Artwork</vt:lpstr>
      <vt:lpstr>Bitmap Image</vt:lpstr>
      <vt:lpstr>Introduction   Operating System  Operating System Zoo  </vt:lpstr>
      <vt:lpstr>Objectives</vt:lpstr>
      <vt:lpstr>Operating System</vt:lpstr>
      <vt:lpstr>Overview</vt:lpstr>
      <vt:lpstr>Operating System</vt:lpstr>
      <vt:lpstr>Operating System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Introduction   Operating System Concepts System Calls </vt:lpstr>
      <vt:lpstr>Review</vt:lpstr>
      <vt:lpstr>Objectives</vt:lpstr>
      <vt:lpstr>Operating System Concepts Processes</vt:lpstr>
      <vt:lpstr>Operating System Concepts Processes </vt:lpstr>
      <vt:lpstr>Operating System Concepts Processes </vt:lpstr>
      <vt:lpstr>Operating System Concepts Address Spaces</vt:lpstr>
      <vt:lpstr>Operating System Concepts Files</vt:lpstr>
      <vt:lpstr>Operating System Concepts Files</vt:lpstr>
      <vt:lpstr>Operating System Concepts Input/Output</vt:lpstr>
      <vt:lpstr>Operating System Concepts Protection</vt:lpstr>
      <vt:lpstr>Operating System Concepts The Shell</vt:lpstr>
      <vt:lpstr>Operating System Concepts Ontogeny Recapitulates Phylogeny</vt:lpstr>
      <vt:lpstr>Operating System Concepts Ontogeny Recapitulates Phylogeny</vt:lpstr>
      <vt:lpstr>System Calls</vt:lpstr>
      <vt:lpstr>What’s a System call?</vt:lpstr>
      <vt:lpstr>System Calls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System Calls (cont)</vt:lpstr>
      <vt:lpstr>Introduction   Operating System Structure </vt:lpstr>
      <vt:lpstr>Review</vt:lpstr>
      <vt:lpstr>Review… </vt:lpstr>
      <vt:lpstr>Objectives</vt:lpstr>
      <vt:lpstr>OS Structure Monolithic Systems </vt:lpstr>
      <vt:lpstr>OS Structure Monolithic Systems </vt:lpstr>
      <vt:lpstr>OS Structure Layered Systems </vt:lpstr>
      <vt:lpstr>OS Structure Microkernels </vt:lpstr>
      <vt:lpstr>OS Structure Microkernels </vt:lpstr>
      <vt:lpstr>OS Structure Client – Server Model</vt:lpstr>
      <vt:lpstr>OS Structure Virtual Machines (VM)</vt:lpstr>
      <vt:lpstr>OS Structure Virtual Machines (VM)</vt:lpstr>
      <vt:lpstr>OS Structure Virtual Machines (VM)</vt:lpstr>
      <vt:lpstr>OS Structure Virtual Machines (VM)</vt:lpstr>
      <vt:lpstr>OS Structure Exokernels</vt:lpstr>
      <vt:lpstr>OS Structure Exokernels – Example 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OS-Introduction</dc:title>
  <dc:creator>Kieu Trong Khanh</dc:creator>
  <cp:lastModifiedBy>Nguyen Dang Loc</cp:lastModifiedBy>
  <cp:revision>1402</cp:revision>
  <dcterms:created xsi:type="dcterms:W3CDTF">2007-08-21T04:43:22Z</dcterms:created>
  <dcterms:modified xsi:type="dcterms:W3CDTF">2021-07-29T02:53:57Z</dcterms:modified>
</cp:coreProperties>
</file>