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27"/>
  </p:notesMasterIdLst>
  <p:sldIdLst>
    <p:sldId id="256" r:id="rId2"/>
    <p:sldId id="359" r:id="rId3"/>
    <p:sldId id="361" r:id="rId4"/>
    <p:sldId id="400" r:id="rId5"/>
    <p:sldId id="367" r:id="rId6"/>
    <p:sldId id="363" r:id="rId7"/>
    <p:sldId id="365" r:id="rId8"/>
    <p:sldId id="368" r:id="rId9"/>
    <p:sldId id="369" r:id="rId10"/>
    <p:sldId id="370" r:id="rId11"/>
    <p:sldId id="371" r:id="rId12"/>
    <p:sldId id="372" r:id="rId13"/>
    <p:sldId id="401" r:id="rId14"/>
    <p:sldId id="406" r:id="rId15"/>
    <p:sldId id="407" r:id="rId16"/>
    <p:sldId id="374" r:id="rId17"/>
    <p:sldId id="456" r:id="rId18"/>
    <p:sldId id="457" r:id="rId19"/>
    <p:sldId id="360" r:id="rId20"/>
    <p:sldId id="448" r:id="rId21"/>
    <p:sldId id="375" r:id="rId22"/>
    <p:sldId id="376" r:id="rId23"/>
    <p:sldId id="404" r:id="rId24"/>
    <p:sldId id="458" r:id="rId25"/>
    <p:sldId id="459" r:id="rId26"/>
    <p:sldId id="377" r:id="rId27"/>
    <p:sldId id="443" r:id="rId28"/>
    <p:sldId id="378" r:id="rId29"/>
    <p:sldId id="379" r:id="rId30"/>
    <p:sldId id="402" r:id="rId31"/>
    <p:sldId id="403" r:id="rId32"/>
    <p:sldId id="445" r:id="rId33"/>
    <p:sldId id="405" r:id="rId34"/>
    <p:sldId id="408" r:id="rId35"/>
    <p:sldId id="449" r:id="rId36"/>
    <p:sldId id="451" r:id="rId37"/>
    <p:sldId id="452" r:id="rId38"/>
    <p:sldId id="453" r:id="rId39"/>
    <p:sldId id="454" r:id="rId40"/>
    <p:sldId id="409" r:id="rId41"/>
    <p:sldId id="410" r:id="rId42"/>
    <p:sldId id="411" r:id="rId43"/>
    <p:sldId id="462" r:id="rId44"/>
    <p:sldId id="412" r:id="rId45"/>
    <p:sldId id="413" r:id="rId46"/>
    <p:sldId id="414" r:id="rId47"/>
    <p:sldId id="415" r:id="rId48"/>
    <p:sldId id="416" r:id="rId49"/>
    <p:sldId id="417" r:id="rId50"/>
    <p:sldId id="418" r:id="rId51"/>
    <p:sldId id="419" r:id="rId52"/>
    <p:sldId id="446" r:id="rId53"/>
    <p:sldId id="420" r:id="rId54"/>
    <p:sldId id="421" r:id="rId55"/>
    <p:sldId id="439" r:id="rId56"/>
    <p:sldId id="440" r:id="rId57"/>
    <p:sldId id="422" r:id="rId58"/>
    <p:sldId id="441" r:id="rId59"/>
    <p:sldId id="465" r:id="rId60"/>
    <p:sldId id="466" r:id="rId61"/>
    <p:sldId id="467" r:id="rId62"/>
    <p:sldId id="468" r:id="rId63"/>
    <p:sldId id="469" r:id="rId64"/>
    <p:sldId id="423" r:id="rId65"/>
    <p:sldId id="470" r:id="rId66"/>
    <p:sldId id="424" r:id="rId67"/>
    <p:sldId id="426" r:id="rId68"/>
    <p:sldId id="427" r:id="rId69"/>
    <p:sldId id="429" r:id="rId70"/>
    <p:sldId id="430" r:id="rId71"/>
    <p:sldId id="431" r:id="rId72"/>
    <p:sldId id="432" r:id="rId73"/>
    <p:sldId id="434" r:id="rId74"/>
    <p:sldId id="436" r:id="rId75"/>
    <p:sldId id="486" r:id="rId76"/>
    <p:sldId id="489" r:id="rId77"/>
    <p:sldId id="490" r:id="rId78"/>
    <p:sldId id="491" r:id="rId79"/>
    <p:sldId id="428" r:id="rId80"/>
    <p:sldId id="492" r:id="rId81"/>
    <p:sldId id="493" r:id="rId82"/>
    <p:sldId id="494" r:id="rId83"/>
    <p:sldId id="495" r:id="rId84"/>
    <p:sldId id="496" r:id="rId85"/>
    <p:sldId id="497" r:id="rId86"/>
    <p:sldId id="498" r:id="rId87"/>
    <p:sldId id="499" r:id="rId88"/>
    <p:sldId id="500" r:id="rId89"/>
    <p:sldId id="501" r:id="rId90"/>
    <p:sldId id="502" r:id="rId91"/>
    <p:sldId id="447" r:id="rId92"/>
    <p:sldId id="503" r:id="rId93"/>
    <p:sldId id="504" r:id="rId94"/>
    <p:sldId id="505" r:id="rId95"/>
    <p:sldId id="437" r:id="rId96"/>
    <p:sldId id="506" r:id="rId97"/>
    <p:sldId id="507" r:id="rId98"/>
    <p:sldId id="508" r:id="rId99"/>
    <p:sldId id="509" r:id="rId100"/>
    <p:sldId id="510" r:id="rId101"/>
    <p:sldId id="513" r:id="rId102"/>
    <p:sldId id="518" r:id="rId103"/>
    <p:sldId id="519" r:id="rId104"/>
    <p:sldId id="425" r:id="rId105"/>
    <p:sldId id="520" r:id="rId106"/>
    <p:sldId id="521" r:id="rId107"/>
    <p:sldId id="433" r:id="rId108"/>
    <p:sldId id="522" r:id="rId109"/>
    <p:sldId id="523" r:id="rId110"/>
    <p:sldId id="524" r:id="rId111"/>
    <p:sldId id="525" r:id="rId112"/>
    <p:sldId id="526" r:id="rId113"/>
    <p:sldId id="527" r:id="rId114"/>
    <p:sldId id="528" r:id="rId115"/>
    <p:sldId id="529" r:id="rId116"/>
    <p:sldId id="435" r:id="rId117"/>
    <p:sldId id="530" r:id="rId118"/>
    <p:sldId id="531" r:id="rId119"/>
    <p:sldId id="532" r:id="rId120"/>
    <p:sldId id="533" r:id="rId121"/>
    <p:sldId id="534" r:id="rId122"/>
    <p:sldId id="535" r:id="rId123"/>
    <p:sldId id="536" r:id="rId124"/>
    <p:sldId id="537" r:id="rId125"/>
    <p:sldId id="538" r:id="rId1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rocess" id="{4D5EC1A1-0E16-4005-B101-9C160D18CD39}">
          <p14:sldIdLst>
            <p14:sldId id="256"/>
            <p14:sldId id="359"/>
          </p14:sldIdLst>
        </p14:section>
        <p14:section name="Definition" id="{2294A0E8-3D0B-4FCA-9176-C45E57F04CE8}">
          <p14:sldIdLst>
            <p14:sldId id="361"/>
          </p14:sldIdLst>
        </p14:section>
        <p14:section name="Process model" id="{B0ADF313-00EB-4BD6-BDF2-D5F4D2959576}">
          <p14:sldIdLst>
            <p14:sldId id="400"/>
            <p14:sldId id="367"/>
            <p14:sldId id="363"/>
          </p14:sldIdLst>
        </p14:section>
        <p14:section name="Process Creation" id="{25D33479-3682-4FB9-AC30-90F69237C336}">
          <p14:sldIdLst>
            <p14:sldId id="365"/>
            <p14:sldId id="368"/>
            <p14:sldId id="369"/>
            <p14:sldId id="370"/>
            <p14:sldId id="371"/>
            <p14:sldId id="372"/>
            <p14:sldId id="401"/>
            <p14:sldId id="406"/>
            <p14:sldId id="407"/>
            <p14:sldId id="374"/>
            <p14:sldId id="456"/>
            <p14:sldId id="457"/>
            <p14:sldId id="360"/>
            <p14:sldId id="448"/>
            <p14:sldId id="375"/>
            <p14:sldId id="376"/>
            <p14:sldId id="404"/>
            <p14:sldId id="458"/>
            <p14:sldId id="459"/>
            <p14:sldId id="377"/>
            <p14:sldId id="443"/>
            <p14:sldId id="378"/>
            <p14:sldId id="379"/>
            <p14:sldId id="402"/>
            <p14:sldId id="403"/>
            <p14:sldId id="445"/>
            <p14:sldId id="405"/>
            <p14:sldId id="408"/>
            <p14:sldId id="449"/>
            <p14:sldId id="451"/>
            <p14:sldId id="452"/>
            <p14:sldId id="453"/>
            <p14:sldId id="454"/>
            <p14:sldId id="409"/>
            <p14:sldId id="410"/>
            <p14:sldId id="411"/>
            <p14:sldId id="462"/>
            <p14:sldId id="412"/>
            <p14:sldId id="413"/>
          </p14:sldIdLst>
        </p14:section>
        <p14:section name="Race condition" id="{C0F4691E-B947-41F6-82CC-55BB853D7511}">
          <p14:sldIdLst>
            <p14:sldId id="414"/>
          </p14:sldIdLst>
        </p14:section>
        <p14:section name="Critical region" id="{A2074422-FE99-4C3B-8EF0-1DAA42A19CF5}">
          <p14:sldIdLst>
            <p14:sldId id="415"/>
          </p14:sldIdLst>
        </p14:section>
        <p14:section name="Mutual exclusion" id="{0F5E9188-76F8-4EC6-9DE5-260261007FD3}">
          <p14:sldIdLst>
            <p14:sldId id="416"/>
          </p14:sldIdLst>
        </p14:section>
        <p14:section name="Achieve mutual exclusion" id="{FD58A59F-444F-4939-89BC-D4B39210DCB8}">
          <p14:sldIdLst>
            <p14:sldId id="417"/>
          </p14:sldIdLst>
        </p14:section>
        <p14:section name="Disabling interrupts" id="{637968F0-BC95-4DB1-ADD6-88E138AF4687}">
          <p14:sldIdLst>
            <p14:sldId id="418"/>
          </p14:sldIdLst>
        </p14:section>
        <p14:section name="Lock Variables" id="{B8412ECD-037D-42E3-8734-94B3B790C22C}">
          <p14:sldIdLst>
            <p14:sldId id="419"/>
            <p14:sldId id="446"/>
          </p14:sldIdLst>
        </p14:section>
        <p14:section name="Strict alternation" id="{F8D58175-EE7D-4785-9A1E-20BD57D382CF}">
          <p14:sldIdLst>
            <p14:sldId id="420"/>
          </p14:sldIdLst>
        </p14:section>
        <p14:section name="Peterson" id="{68A33536-3B17-434E-8732-868ECB2F702C}">
          <p14:sldIdLst>
            <p14:sldId id="421"/>
            <p14:sldId id="439"/>
            <p14:sldId id="440"/>
          </p14:sldIdLst>
        </p14:section>
        <p14:section name="TSL instruction" id="{CF495EE2-3C78-4AD9-A698-4CA774128250}">
          <p14:sldIdLst>
            <p14:sldId id="422"/>
            <p14:sldId id="441"/>
            <p14:sldId id="465"/>
            <p14:sldId id="466"/>
            <p14:sldId id="467"/>
            <p14:sldId id="468"/>
            <p14:sldId id="469"/>
            <p14:sldId id="423"/>
            <p14:sldId id="470"/>
            <p14:sldId id="424"/>
            <p14:sldId id="426"/>
            <p14:sldId id="427"/>
            <p14:sldId id="429"/>
            <p14:sldId id="430"/>
            <p14:sldId id="431"/>
            <p14:sldId id="432"/>
            <p14:sldId id="434"/>
            <p14:sldId id="436"/>
            <p14:sldId id="486"/>
            <p14:sldId id="489"/>
          </p14:sldIdLst>
        </p14:section>
        <p14:section name="Scheduling" id="{FE6B918A-1049-4E91-8E11-1D5A5907A264}">
          <p14:sldIdLst>
            <p14:sldId id="490"/>
            <p14:sldId id="491"/>
            <p14:sldId id="428"/>
          </p14:sldIdLst>
        </p14:section>
        <p14:section name="When to schedule" id="{802D997D-7999-4D09-8C2E-DA6061839C84}">
          <p14:sldIdLst>
            <p14:sldId id="492"/>
            <p14:sldId id="493"/>
            <p14:sldId id="494"/>
          </p14:sldIdLst>
        </p14:section>
        <p14:section name="Scheduling Algorithms" id="{3FE358B6-3A51-4AF7-B736-C9331E3D5685}">
          <p14:sldIdLst>
            <p14:sldId id="495"/>
            <p14:sldId id="496"/>
            <p14:sldId id="497"/>
            <p14:sldId id="498"/>
            <p14:sldId id="499"/>
          </p14:sldIdLst>
        </p14:section>
        <p14:section name="Scheduling in Batch Sys" id="{EBA46702-2AFC-4375-A251-941FC793965B}">
          <p14:sldIdLst>
            <p14:sldId id="500"/>
            <p14:sldId id="501"/>
            <p14:sldId id="502"/>
            <p14:sldId id="447"/>
            <p14:sldId id="503"/>
            <p14:sldId id="504"/>
            <p14:sldId id="505"/>
            <p14:sldId id="437"/>
            <p14:sldId id="506"/>
            <p14:sldId id="507"/>
            <p14:sldId id="508"/>
            <p14:sldId id="509"/>
            <p14:sldId id="510"/>
          </p14:sldIdLst>
        </p14:section>
        <p14:section name="IPC" id="{352B3C2C-410E-4A9A-A808-79934C8DD917}">
          <p14:sldIdLst>
            <p14:sldId id="513"/>
            <p14:sldId id="518"/>
            <p14:sldId id="519"/>
            <p14:sldId id="425"/>
            <p14:sldId id="520"/>
            <p14:sldId id="521"/>
            <p14:sldId id="433"/>
            <p14:sldId id="522"/>
            <p14:sldId id="523"/>
            <p14:sldId id="524"/>
            <p14:sldId id="525"/>
            <p14:sldId id="526"/>
            <p14:sldId id="527"/>
            <p14:sldId id="528"/>
            <p14:sldId id="529"/>
            <p14:sldId id="435"/>
          </p14:sldIdLst>
        </p14:section>
        <p14:section name="Scheduling in Real-time Sys" id="{1363FF14-B028-4EA3-9014-CAE80ABBA9D6}">
          <p14:sldIdLst>
            <p14:sldId id="530"/>
            <p14:sldId id="531"/>
            <p14:sldId id="532"/>
          </p14:sldIdLst>
        </p14:section>
        <p14:section name="Dining Philosophers Prob" id="{8D73657C-7D6F-49F4-93FC-B8A81C45EA38}">
          <p14:sldIdLst>
            <p14:sldId id="533"/>
            <p14:sldId id="534"/>
            <p14:sldId id="535"/>
          </p14:sldIdLst>
        </p14:section>
        <p14:section name="Reader &amp; Writer Prob" id="{5E174511-4168-410D-AB3F-DF80BA481E22}">
          <p14:sldIdLst>
            <p14:sldId id="536"/>
            <p14:sldId id="537"/>
            <p14:sldId id="5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045" autoAdjust="0"/>
  </p:normalViewPr>
  <p:slideViewPr>
    <p:cSldViewPr>
      <p:cViewPr varScale="1">
        <p:scale>
          <a:sx n="108" d="100"/>
          <a:sy n="108" d="100"/>
        </p:scale>
        <p:origin x="1722" y="9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8BA07C-75C5-4481-A736-72996DB285D3}" type="datetimeFigureOut">
              <a:rPr lang="en-US"/>
              <a:pPr>
                <a:defRPr/>
              </a:pPr>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5B9531-F935-4C7F-B4C6-6EE7574F5BD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AB0506-23AE-48EF-810F-64D4BD064100}" type="slidenum">
              <a:rPr lang="en-US" altLang="en-US"/>
              <a:pPr eaLnBrk="1" hangingPunct="1"/>
              <a:t>108</a:t>
            </a:fld>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5D362A-8B27-47CF-81BA-4A1DFF5BE1FB}" type="slidenum">
              <a:rPr lang="en-US" altLang="en-US"/>
              <a:pPr eaLnBrk="1" hangingPunct="1"/>
              <a:t>110</a:t>
            </a:fld>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92644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D34B8A-E8A4-40C0-8895-9C33D45524D0}" type="slidenum">
              <a:rPr lang="en-US" altLang="en-US"/>
              <a:pPr eaLnBrk="1" hangingPunct="1"/>
              <a:t>113</a:t>
            </a:fld>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113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39657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Pseudo-parallelism (</a:t>
            </a:r>
            <a:r>
              <a:rPr lang="en-US" altLang="en-US" sz="1800" b="1" i="1">
                <a:latin typeface="Times New Roman" panose="02020603050405020304" pitchFamily="18" charset="0"/>
                <a:cs typeface="Times New Roman" panose="02020603050405020304" pitchFamily="18" charset="0"/>
              </a:rPr>
              <a:t>Multi-programming, quantum or time slice</a:t>
            </a:r>
            <a:r>
              <a:rPr lang="en-US" altLang="en-US" sz="18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Context Switch (</a:t>
            </a:r>
            <a:r>
              <a:rPr lang="en-US" altLang="en-US" sz="1800" b="1" i="1">
                <a:latin typeface="Times New Roman" panose="02020603050405020304" pitchFamily="18" charset="0"/>
                <a:cs typeface="Times New Roman" panose="02020603050405020304" pitchFamily="18" charset="0"/>
              </a:rPr>
              <a:t>user mode </a:t>
            </a:r>
            <a:r>
              <a:rPr lang="en-US" altLang="en-US" sz="1800" b="1" i="1">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18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Scheduling algorithm</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Tx/>
              <a:buChar char="-"/>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Pseudo-parallelism (</a:t>
            </a:r>
            <a:r>
              <a:rPr lang="en-US" altLang="en-US" sz="1800" b="1" i="1">
                <a:latin typeface="Times New Roman" panose="02020603050405020304" pitchFamily="18" charset="0"/>
                <a:cs typeface="Times New Roman" panose="02020603050405020304" pitchFamily="18" charset="0"/>
              </a:rPr>
              <a:t>Multi-programming, quantum or time slice</a:t>
            </a:r>
            <a:r>
              <a:rPr lang="en-US" altLang="en-US" sz="18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Context Switch (</a:t>
            </a:r>
            <a:r>
              <a:rPr lang="en-US" altLang="en-US" sz="1800" b="1" i="1">
                <a:latin typeface="Times New Roman" panose="02020603050405020304" pitchFamily="18" charset="0"/>
                <a:cs typeface="Times New Roman" panose="02020603050405020304" pitchFamily="18" charset="0"/>
              </a:rPr>
              <a:t>user mode </a:t>
            </a:r>
            <a:r>
              <a:rPr lang="en-US" altLang="en-US" sz="1800" b="1" i="1">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18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Scheduling algorithm</a:t>
            </a:r>
          </a:p>
          <a:p>
            <a:endParaRPr lang="en-US" altLang="en-US"/>
          </a:p>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65864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128379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420425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778531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6951590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132895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Non-preemptive: k ưu tiên</a:t>
            </a:r>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vi-VN" altLang="en-US"/>
              <a:t>Monopolize: độc quyền</a:t>
            </a:r>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b="1">
                <a:highlight>
                  <a:srgbClr val="FFFF00"/>
                </a:highlight>
                <a:latin typeface="Times New Roman" panose="02020603050405020304" pitchFamily="18" charset="0"/>
                <a:cs typeface="Times New Roman" panose="02020603050405020304" pitchFamily="18" charset="0"/>
              </a:rPr>
              <a:t>Proportionality</a:t>
            </a:r>
            <a:r>
              <a:rPr lang="vi-VN" altLang="en-US" sz="1200" b="1">
                <a:highlight>
                  <a:srgbClr val="FFFF00"/>
                </a:highlight>
                <a:latin typeface="Times New Roman" panose="02020603050405020304" pitchFamily="18" charset="0"/>
                <a:cs typeface="Times New Roman" panose="02020603050405020304" pitchFamily="18" charset="0"/>
              </a:rPr>
              <a:t>:</a:t>
            </a:r>
            <a:r>
              <a:rPr lang="vi-VN" altLang="en-US" sz="1200" b="0">
                <a:highlight>
                  <a:srgbClr val="FFFF00"/>
                </a:highlight>
                <a:latin typeface="Times New Roman" panose="02020603050405020304" pitchFamily="18" charset="0"/>
                <a:cs typeface="Times New Roman" panose="02020603050405020304" pitchFamily="18" charset="0"/>
              </a:rPr>
              <a:t> tương xứng</a:t>
            </a:r>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05780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399774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6649783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4486408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27884538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5993273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C3DBAF-618D-47E7-ADF8-0CE40918AAF3}" type="slidenum">
              <a:rPr lang="en-US" altLang="en-US"/>
              <a:pPr eaLnBrk="1" hangingPunct="1"/>
              <a:t>96</a:t>
            </a:fld>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0 -&gt; 2 -&gt; 6 -&gt; 12 -&gt; 20 -&gt; 30</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EA1920B-7F79-4E56-B6EA-DA817EB81E87}"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02F9597-FBF6-4029-8FFA-7504A401DD8D}" type="slidenum">
              <a:rPr lang="en-US" altLang="en-US"/>
              <a:pPr/>
              <a:t>‹#›</a:t>
            </a:fld>
            <a:r>
              <a:rPr lang="en-US" altLang="en-US"/>
              <a:t>/40</a:t>
            </a:r>
          </a:p>
        </p:txBody>
      </p:sp>
    </p:spTree>
    <p:extLst>
      <p:ext uri="{BB962C8B-B14F-4D97-AF65-F5344CB8AC3E}">
        <p14:creationId xmlns:p14="http://schemas.microsoft.com/office/powerpoint/2010/main" val="213748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AFA2768-A1FC-4CC3-93BA-64D78E42C94A}"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9FEEBB1-6522-49D9-88D7-F225393A2EAB}" type="slidenum">
              <a:rPr lang="en-US" altLang="en-US"/>
              <a:pPr/>
              <a:t>‹#›</a:t>
            </a:fld>
            <a:r>
              <a:rPr lang="en-US" altLang="en-US"/>
              <a:t>/40</a:t>
            </a:r>
          </a:p>
        </p:txBody>
      </p:sp>
    </p:spTree>
    <p:extLst>
      <p:ext uri="{BB962C8B-B14F-4D97-AF65-F5344CB8AC3E}">
        <p14:creationId xmlns:p14="http://schemas.microsoft.com/office/powerpoint/2010/main" val="19983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BF33A4-6040-4209-8C02-3FB91479421D}"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0D31531-E8F0-49F1-AF65-19F8F58376D2}" type="slidenum">
              <a:rPr lang="en-US" altLang="en-US"/>
              <a:pPr/>
              <a:t>‹#›</a:t>
            </a:fld>
            <a:r>
              <a:rPr lang="en-US" altLang="en-US"/>
              <a:t>/40</a:t>
            </a:r>
          </a:p>
        </p:txBody>
      </p:sp>
    </p:spTree>
    <p:extLst>
      <p:ext uri="{BB962C8B-B14F-4D97-AF65-F5344CB8AC3E}">
        <p14:creationId xmlns:p14="http://schemas.microsoft.com/office/powerpoint/2010/main" val="1486943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16D08495-2B13-4CB1-B02F-BE329309AB63}" type="datetime1">
              <a:rPr lang="en-US"/>
              <a:pPr>
                <a:defRPr/>
              </a:pPr>
              <a:t>7/28/2021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53F24DCD-2F51-450F-A543-E58F7484FF96}" type="slidenum">
              <a:rPr lang="en-US" altLang="en-US"/>
              <a:pPr/>
              <a:t>‹#›</a:t>
            </a:fld>
            <a:r>
              <a:rPr lang="en-US" altLang="en-US"/>
              <a:t>/40</a:t>
            </a:r>
          </a:p>
        </p:txBody>
      </p:sp>
    </p:spTree>
    <p:extLst>
      <p:ext uri="{BB962C8B-B14F-4D97-AF65-F5344CB8AC3E}">
        <p14:creationId xmlns:p14="http://schemas.microsoft.com/office/powerpoint/2010/main" val="75203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5189102-5EA7-4842-8A85-C4C9748DE971}"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232554F0-6795-4BDF-9337-27D9C28B7FF5}" type="slidenum">
              <a:rPr lang="en-US" altLang="en-US"/>
              <a:pPr/>
              <a:t>‹#›</a:t>
            </a:fld>
            <a:r>
              <a:rPr lang="en-US" altLang="en-US"/>
              <a:t>/40</a:t>
            </a:r>
          </a:p>
        </p:txBody>
      </p:sp>
    </p:spTree>
    <p:extLst>
      <p:ext uri="{BB962C8B-B14F-4D97-AF65-F5344CB8AC3E}">
        <p14:creationId xmlns:p14="http://schemas.microsoft.com/office/powerpoint/2010/main" val="360091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424BFE-C784-495B-A1A0-BA6D90E63934}"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DD1EAC6-B6E9-4E5E-8D2D-2F9BBC5C6C2F}" type="slidenum">
              <a:rPr lang="en-US" altLang="en-US"/>
              <a:pPr/>
              <a:t>‹#›</a:t>
            </a:fld>
            <a:r>
              <a:rPr lang="en-US" altLang="en-US"/>
              <a:t>/40</a:t>
            </a:r>
          </a:p>
        </p:txBody>
      </p:sp>
    </p:spTree>
    <p:extLst>
      <p:ext uri="{BB962C8B-B14F-4D97-AF65-F5344CB8AC3E}">
        <p14:creationId xmlns:p14="http://schemas.microsoft.com/office/powerpoint/2010/main" val="405866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9B36076-BAE7-4ED0-BC36-E4BB103CAF46}"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54691C3-E2EB-4C62-8D66-1C00D6F0702B}" type="slidenum">
              <a:rPr lang="en-US" altLang="en-US"/>
              <a:pPr/>
              <a:t>‹#›</a:t>
            </a:fld>
            <a:r>
              <a:rPr lang="en-US" altLang="en-US"/>
              <a:t>/40</a:t>
            </a:r>
          </a:p>
        </p:txBody>
      </p:sp>
    </p:spTree>
    <p:extLst>
      <p:ext uri="{BB962C8B-B14F-4D97-AF65-F5344CB8AC3E}">
        <p14:creationId xmlns:p14="http://schemas.microsoft.com/office/powerpoint/2010/main" val="309476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06B0CD8-21CA-491A-9216-15AA1DA62890}"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CCB6E23-A8C3-49E5-8668-5163C3F597D3}" type="slidenum">
              <a:rPr lang="en-US" altLang="en-US"/>
              <a:pPr/>
              <a:t>‹#›</a:t>
            </a:fld>
            <a:r>
              <a:rPr lang="en-US" altLang="en-US"/>
              <a:t>/40</a:t>
            </a:r>
          </a:p>
        </p:txBody>
      </p:sp>
    </p:spTree>
    <p:extLst>
      <p:ext uri="{BB962C8B-B14F-4D97-AF65-F5344CB8AC3E}">
        <p14:creationId xmlns:p14="http://schemas.microsoft.com/office/powerpoint/2010/main" val="117867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66A63C3-78DB-4788-B401-B3C774C77B2E}" type="datetime1">
              <a:rPr lang="en-US"/>
              <a:pPr>
                <a:defRPr/>
              </a:pPr>
              <a:t>7/28/2021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4FE3887F-23F6-451A-B6FF-8529E3F4C14A}" type="slidenum">
              <a:rPr lang="en-US" altLang="en-US"/>
              <a:pPr/>
              <a:t>‹#›</a:t>
            </a:fld>
            <a:r>
              <a:rPr lang="en-US" altLang="en-US"/>
              <a:t>/40</a:t>
            </a:r>
          </a:p>
        </p:txBody>
      </p:sp>
    </p:spTree>
    <p:extLst>
      <p:ext uri="{BB962C8B-B14F-4D97-AF65-F5344CB8AC3E}">
        <p14:creationId xmlns:p14="http://schemas.microsoft.com/office/powerpoint/2010/main" val="22122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063A3C-5D5D-49A4-95AE-6D4D43CAF90D}" type="datetime1">
              <a:rPr lang="en-US"/>
              <a:pPr>
                <a:defRPr/>
              </a:pPr>
              <a:t>7/28/2021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FE03E9DE-63E8-448D-9ABA-0A3B7F97045E}" type="slidenum">
              <a:rPr lang="en-US" altLang="en-US"/>
              <a:pPr/>
              <a:t>‹#›</a:t>
            </a:fld>
            <a:r>
              <a:rPr lang="en-US" altLang="en-US"/>
              <a:t>/40</a:t>
            </a:r>
          </a:p>
        </p:txBody>
      </p:sp>
    </p:spTree>
    <p:extLst>
      <p:ext uri="{BB962C8B-B14F-4D97-AF65-F5344CB8AC3E}">
        <p14:creationId xmlns:p14="http://schemas.microsoft.com/office/powerpoint/2010/main" val="223375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A53533-EB1C-4CC5-A671-42700CC358CA}" type="datetime1">
              <a:rPr lang="en-US"/>
              <a:pPr>
                <a:defRPr/>
              </a:pPr>
              <a:t>7/28/2021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76E5F046-5431-4634-B8E2-813A29A638CE}" type="slidenum">
              <a:rPr lang="en-US" altLang="en-US"/>
              <a:pPr/>
              <a:t>‹#›</a:t>
            </a:fld>
            <a:r>
              <a:rPr lang="en-US" altLang="en-US"/>
              <a:t>/40</a:t>
            </a:r>
          </a:p>
        </p:txBody>
      </p:sp>
    </p:spTree>
    <p:extLst>
      <p:ext uri="{BB962C8B-B14F-4D97-AF65-F5344CB8AC3E}">
        <p14:creationId xmlns:p14="http://schemas.microsoft.com/office/powerpoint/2010/main" val="104076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3B287F-D011-449B-A34D-87636D4EC0CE}"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2FCFD4C-1467-4F75-8243-B6D2660F2A2F}" type="slidenum">
              <a:rPr lang="en-US" altLang="en-US"/>
              <a:pPr/>
              <a:t>‹#›</a:t>
            </a:fld>
            <a:r>
              <a:rPr lang="en-US" altLang="en-US"/>
              <a:t>/40</a:t>
            </a:r>
          </a:p>
        </p:txBody>
      </p:sp>
    </p:spTree>
    <p:extLst>
      <p:ext uri="{BB962C8B-B14F-4D97-AF65-F5344CB8AC3E}">
        <p14:creationId xmlns:p14="http://schemas.microsoft.com/office/powerpoint/2010/main" val="192079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061BA2-9EC7-47DC-83A0-E12B05BDE9D6}"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2E0D0242-9F39-4CC4-BE1F-F33AF6C02725}" type="slidenum">
              <a:rPr lang="en-US" altLang="en-US"/>
              <a:pPr/>
              <a:t>‹#›</a:t>
            </a:fld>
            <a:r>
              <a:rPr lang="en-US" altLang="en-US"/>
              <a:t>/40</a:t>
            </a:r>
          </a:p>
        </p:txBody>
      </p:sp>
    </p:spTree>
    <p:extLst>
      <p:ext uri="{BB962C8B-B14F-4D97-AF65-F5344CB8AC3E}">
        <p14:creationId xmlns:p14="http://schemas.microsoft.com/office/powerpoint/2010/main" val="24545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8806612C-07E2-46C9-8AB8-3E85BE49CF0B}" type="datetime1">
              <a:rPr lang="en-US"/>
              <a:pPr>
                <a:defRPr/>
              </a:pPr>
              <a:t>7/28/2021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9C323C1-063B-4247-8C76-8E6F19BB7583}"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Processes</a:t>
            </a:r>
            <a:br>
              <a:rPr lang="en-US" altLang="en-US" sz="4000" b="1">
                <a:solidFill>
                  <a:srgbClr val="FF3300"/>
                </a:solidFill>
                <a:latin typeface="Times New Roman" panose="02020603050405020304" pitchFamily="18" charset="0"/>
                <a:cs typeface="Times New Roman" panose="02020603050405020304" pitchFamily="18" charset="0"/>
              </a:rPr>
            </a:b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States</a:t>
            </a:r>
          </a:p>
        </p:txBody>
      </p:sp>
      <p:sp>
        <p:nvSpPr>
          <p:cNvPr id="13315" name="Rectangle 3"/>
          <p:cNvSpPr>
            <a:spLocks noGrp="1"/>
          </p:cNvSpPr>
          <p:nvPr>
            <p:ph type="body" idx="1"/>
          </p:nvPr>
        </p:nvSpPr>
        <p:spPr>
          <a:xfrm>
            <a:off x="152400" y="1371600"/>
            <a:ext cx="8839200" cy="4114800"/>
          </a:xfrm>
        </p:spPr>
        <p:txBody>
          <a:bodyPr/>
          <a:lstStyle/>
          <a:p>
            <a:pPr algn="just" eaLnBrk="1" hangingPunct="1">
              <a:lnSpc>
                <a:spcPct val="80000"/>
              </a:lnSpc>
              <a:buClrTx/>
              <a:buSzTx/>
              <a:buFont typeface="Arial" panose="020B0604020202020204" pitchFamily="34" charset="0"/>
              <a:buChar char="•"/>
            </a:pPr>
            <a:r>
              <a:rPr lang="en-US" altLang="en-US" sz="2000" b="1" dirty="0">
                <a:solidFill>
                  <a:srgbClr val="FF0000"/>
                </a:solidFill>
                <a:latin typeface="Times New Roman" panose="02020603050405020304" pitchFamily="18" charset="0"/>
                <a:cs typeface="Times New Roman" panose="02020603050405020304" pitchFamily="18" charset="0"/>
              </a:rPr>
              <a:t>Running</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Using</a:t>
            </a:r>
            <a:r>
              <a:rPr lang="en-US" altLang="en-US" sz="2000" dirty="0">
                <a:latin typeface="Times New Roman" panose="02020603050405020304" pitchFamily="18" charset="0"/>
                <a:cs typeface="Times New Roman" panose="02020603050405020304" pitchFamily="18" charset="0"/>
              </a:rPr>
              <a:t> the CPU at that instant (</a:t>
            </a:r>
            <a:r>
              <a:rPr lang="en-US" altLang="en-US" sz="2000" b="1" dirty="0">
                <a:latin typeface="Times New Roman" panose="02020603050405020304" pitchFamily="18" charset="0"/>
                <a:cs typeface="Times New Roman" panose="02020603050405020304" pitchFamily="18" charset="0"/>
              </a:rPr>
              <a:t>executed</a:t>
            </a:r>
            <a:r>
              <a:rPr lang="en-US" altLang="en-US" sz="2000" dirty="0">
                <a:latin typeface="Times New Roman" panose="02020603050405020304" pitchFamily="18" charset="0"/>
                <a:cs typeface="Times New Roman" panose="02020603050405020304" pitchFamily="18" charset="0"/>
              </a:rPr>
              <a:t> by the CPU) (or Instructions are being executed)</a:t>
            </a:r>
          </a:p>
          <a:p>
            <a:pPr algn="just" eaLnBrk="1" hangingPunct="1">
              <a:lnSpc>
                <a:spcPct val="80000"/>
              </a:lnSpc>
              <a:buClrTx/>
              <a:buSzTx/>
              <a:buFont typeface="Arial" panose="020B0604020202020204" pitchFamily="34" charset="0"/>
              <a:buChar char="•"/>
            </a:pPr>
            <a:r>
              <a:rPr lang="en-US" altLang="en-US" sz="2000" b="1" dirty="0">
                <a:solidFill>
                  <a:srgbClr val="FF0000"/>
                </a:solidFill>
                <a:latin typeface="Times New Roman" panose="02020603050405020304" pitchFamily="18" charset="0"/>
                <a:cs typeface="Times New Roman" panose="02020603050405020304" pitchFamily="18" charset="0"/>
              </a:rPr>
              <a:t>Ready</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Runnable</a:t>
            </a:r>
            <a:r>
              <a:rPr lang="en-US" altLang="en-US" sz="2000" dirty="0">
                <a:latin typeface="Times New Roman" panose="02020603050405020304" pitchFamily="18" charset="0"/>
                <a:cs typeface="Times New Roman" panose="02020603050405020304" pitchFamily="18" charset="0"/>
              </a:rPr>
              <a:t>; temporarily </a:t>
            </a:r>
            <a:r>
              <a:rPr lang="en-US" altLang="en-US" sz="2000" b="1" dirty="0">
                <a:latin typeface="Times New Roman" panose="02020603050405020304" pitchFamily="18" charset="0"/>
                <a:cs typeface="Times New Roman" panose="02020603050405020304" pitchFamily="18" charset="0"/>
              </a:rPr>
              <a:t>stopped</a:t>
            </a:r>
            <a:r>
              <a:rPr lang="en-US" altLang="en-US" sz="2000" dirty="0">
                <a:latin typeface="Times New Roman" panose="02020603050405020304" pitchFamily="18" charset="0"/>
                <a:cs typeface="Times New Roman" panose="02020603050405020304" pitchFamily="18" charset="0"/>
              </a:rPr>
              <a:t> to let another process run; but the CPU available (or The process is waiting to be assigned to a process)</a:t>
            </a:r>
          </a:p>
          <a:p>
            <a:pPr algn="just" eaLnBrk="1" hangingPunct="1">
              <a:lnSpc>
                <a:spcPct val="80000"/>
              </a:lnSpc>
              <a:buClrTx/>
              <a:buSzTx/>
              <a:buFont typeface="Arial" panose="020B0604020202020204" pitchFamily="34" charset="0"/>
              <a:buChar char="•"/>
            </a:pPr>
            <a:r>
              <a:rPr lang="en-US" altLang="en-US" sz="2000" b="1" dirty="0">
                <a:solidFill>
                  <a:srgbClr val="FF0000"/>
                </a:solidFill>
                <a:latin typeface="Times New Roman" panose="02020603050405020304" pitchFamily="18" charset="0"/>
                <a:cs typeface="Times New Roman" panose="02020603050405020304" pitchFamily="18" charset="0"/>
              </a:rPr>
              <a:t>Blocked</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Unable</a:t>
            </a:r>
            <a:r>
              <a:rPr lang="en-US" altLang="en-US" sz="2000" dirty="0">
                <a:latin typeface="Times New Roman" panose="02020603050405020304" pitchFamily="18" charset="0"/>
                <a:cs typeface="Times New Roman" panose="02020603050405020304" pitchFamily="18" charset="0"/>
              </a:rPr>
              <a:t> to run </a:t>
            </a:r>
            <a:r>
              <a:rPr lang="en-US" altLang="en-US" sz="2000" b="1" dirty="0">
                <a:latin typeface="Times New Roman" panose="02020603050405020304" pitchFamily="18"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some external </a:t>
            </a:r>
            <a:r>
              <a:rPr lang="en-US" altLang="en-US" sz="2000" b="1" dirty="0">
                <a:latin typeface="Times New Roman" panose="02020603050405020304" pitchFamily="18" charset="0"/>
                <a:cs typeface="Times New Roman" panose="02020603050405020304" pitchFamily="18" charset="0"/>
              </a:rPr>
              <a:t>event happens </a:t>
            </a:r>
            <a:r>
              <a:rPr lang="en-US" altLang="en-US" sz="2000" dirty="0">
                <a:latin typeface="Times New Roman" panose="02020603050405020304" pitchFamily="18" charset="0"/>
                <a:cs typeface="Times New Roman" panose="02020603050405020304" pitchFamily="18" charset="0"/>
              </a:rPr>
              <a:t>(or The process is waiting for some event to </a:t>
            </a:r>
            <a:r>
              <a:rPr lang="en-US" altLang="en-US" sz="2000">
                <a:latin typeface="Times New Roman" panose="02020603050405020304" pitchFamily="18" charset="0"/>
                <a:cs typeface="Times New Roman" panose="02020603050405020304" pitchFamily="18" charset="0"/>
              </a:rPr>
              <a:t>occur)</a:t>
            </a:r>
          </a:p>
          <a:p>
            <a:pPr lvl="1" algn="just"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000" b="1" dirty="0">
                <a:solidFill>
                  <a:srgbClr val="C00000"/>
                </a:solidFill>
                <a:latin typeface="Times New Roman" panose="02020603050405020304" pitchFamily="18" charset="0"/>
                <a:cs typeface="Times New Roman" panose="02020603050405020304" pitchFamily="18" charset="0"/>
              </a:rPr>
              <a:t>New</a:t>
            </a:r>
            <a:r>
              <a:rPr lang="en-US" altLang="en-US" sz="2000" dirty="0">
                <a:latin typeface="Times New Roman" panose="02020603050405020304" pitchFamily="18" charset="0"/>
                <a:cs typeface="Times New Roman" panose="02020603050405020304" pitchFamily="18" charset="0"/>
              </a:rPr>
              <a:t> (optional)</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Waiting</a:t>
            </a:r>
            <a:r>
              <a:rPr lang="en-US" altLang="en-US" sz="2000" dirty="0">
                <a:latin typeface="Times New Roman" panose="02020603050405020304" pitchFamily="18" charset="0"/>
                <a:cs typeface="Times New Roman" panose="02020603050405020304" pitchFamily="18" charset="0"/>
              </a:rPr>
              <a:t> for same resources </a:t>
            </a:r>
            <a:r>
              <a:rPr lang="en-US" altLang="en-US" sz="2000" b="1" dirty="0">
                <a:latin typeface="Times New Roman" panose="02020603050405020304" pitchFamily="18"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be </a:t>
            </a:r>
            <a:r>
              <a:rPr lang="en-US" altLang="en-US" sz="2000" b="1" dirty="0">
                <a:latin typeface="Times New Roman" panose="02020603050405020304" pitchFamily="18"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(or The process is being created)</a:t>
            </a:r>
          </a:p>
          <a:p>
            <a:pPr algn="just" eaLnBrk="1" hangingPunct="1">
              <a:lnSpc>
                <a:spcPct val="80000"/>
              </a:lnSpc>
              <a:buClrTx/>
              <a:buSzTx/>
              <a:buFont typeface="Arial" panose="020B0604020202020204" pitchFamily="34" charset="0"/>
              <a:buChar char="•"/>
            </a:pPr>
            <a:r>
              <a:rPr lang="en-US" altLang="en-US" sz="2000" b="1" dirty="0">
                <a:solidFill>
                  <a:srgbClr val="C00000"/>
                </a:solidFill>
                <a:latin typeface="Times New Roman" panose="02020603050405020304" pitchFamily="18" charset="0"/>
                <a:cs typeface="Times New Roman" panose="02020603050405020304" pitchFamily="18" charset="0"/>
              </a:rPr>
              <a:t>Terminated</a:t>
            </a:r>
            <a:r>
              <a:rPr lang="en-US" altLang="en-US" sz="2000" dirty="0">
                <a:latin typeface="Times New Roman" panose="02020603050405020304" pitchFamily="18" charset="0"/>
                <a:cs typeface="Times New Roman" panose="02020603050405020304" pitchFamily="18" charset="0"/>
              </a:rPr>
              <a:t> (optional)</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Keeping</a:t>
            </a:r>
            <a:r>
              <a:rPr lang="en-US" altLang="en-US" sz="2000" dirty="0">
                <a:latin typeface="Times New Roman" panose="02020603050405020304" pitchFamily="18" charset="0"/>
                <a:cs typeface="Times New Roman" panose="02020603050405020304" pitchFamily="18" charset="0"/>
              </a:rPr>
              <a:t> same </a:t>
            </a:r>
            <a:r>
              <a:rPr lang="en-US" altLang="en-US" sz="2000" b="1" dirty="0">
                <a:latin typeface="Times New Roman" panose="02020603050405020304" pitchFamily="18" charset="0"/>
                <a:cs typeface="Times New Roman" panose="02020603050405020304" pitchFamily="18" charset="0"/>
              </a:rPr>
              <a:t>information</a:t>
            </a:r>
            <a:r>
              <a:rPr lang="en-US" altLang="en-US" sz="2000" dirty="0">
                <a:latin typeface="Times New Roman" panose="02020603050405020304" pitchFamily="18" charset="0"/>
                <a:cs typeface="Times New Roman" panose="02020603050405020304" pitchFamily="18" charset="0"/>
              </a:rPr>
              <a:t> about the </a:t>
            </a:r>
            <a:r>
              <a:rPr lang="en-US" altLang="en-US" sz="2000" b="1" dirty="0">
                <a:latin typeface="Times New Roman" panose="02020603050405020304" pitchFamily="18" charset="0"/>
                <a:cs typeface="Times New Roman" panose="02020603050405020304" pitchFamily="18" charset="0"/>
              </a:rPr>
              <a:t>exit state </a:t>
            </a:r>
            <a:r>
              <a:rPr lang="en-US" altLang="en-US" sz="2000" dirty="0">
                <a:latin typeface="Times New Roman" panose="02020603050405020304" pitchFamily="18" charset="0"/>
                <a:cs typeface="Times New Roman" panose="02020603050405020304" pitchFamily="18" charset="0"/>
              </a:rPr>
              <a:t>(or The process has finished execution)</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620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 y="1054833"/>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4"/>
          <p:cNvGrpSpPr>
            <a:grpSpLocks/>
          </p:cNvGrpSpPr>
          <p:nvPr/>
        </p:nvGrpSpPr>
        <p:grpSpPr bwMode="auto">
          <a:xfrm>
            <a:off x="1524000" y="3857625"/>
            <a:ext cx="6403975" cy="692150"/>
            <a:chOff x="903" y="960"/>
            <a:chExt cx="4034" cy="436"/>
          </a:xfrm>
        </p:grpSpPr>
        <p:sp>
          <p:nvSpPr>
            <p:cNvPr id="25656"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8"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5679"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5680"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5681"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5682"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2895600" y="5334000"/>
            <a:ext cx="609600" cy="304800"/>
            <a:chOff x="1065" y="3006"/>
            <a:chExt cx="576" cy="192"/>
          </a:xfrm>
        </p:grpSpPr>
        <p:sp>
          <p:nvSpPr>
            <p:cNvPr id="25652"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2"/>
          <p:cNvGrpSpPr>
            <a:grpSpLocks/>
          </p:cNvGrpSpPr>
          <p:nvPr/>
        </p:nvGrpSpPr>
        <p:grpSpPr bwMode="auto">
          <a:xfrm>
            <a:off x="1676400" y="4724400"/>
            <a:ext cx="609600" cy="304800"/>
            <a:chOff x="4521" y="3774"/>
            <a:chExt cx="384" cy="192"/>
          </a:xfrm>
        </p:grpSpPr>
        <p:sp>
          <p:nvSpPr>
            <p:cNvPr id="2564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41" name="Rectangle 57"/>
          <p:cNvSpPr>
            <a:spLocks noChangeArrowheads="1"/>
          </p:cNvSpPr>
          <p:nvPr/>
        </p:nvSpPr>
        <p:spPr bwMode="auto">
          <a:xfrm>
            <a:off x="1044575" y="60198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6842" name="Rectangle 58"/>
          <p:cNvSpPr>
            <a:spLocks noChangeArrowheads="1"/>
          </p:cNvSpPr>
          <p:nvPr/>
        </p:nvSpPr>
        <p:spPr bwMode="auto">
          <a:xfrm>
            <a:off x="1055688"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6843" name="Rectangle 59"/>
          <p:cNvSpPr>
            <a:spLocks noChangeArrowheads="1"/>
          </p:cNvSpPr>
          <p:nvPr/>
        </p:nvSpPr>
        <p:spPr bwMode="auto">
          <a:xfrm>
            <a:off x="10556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6844" name="Rectangle 60"/>
          <p:cNvSpPr>
            <a:spLocks noChangeArrowheads="1"/>
          </p:cNvSpPr>
          <p:nvPr/>
        </p:nvSpPr>
        <p:spPr bwMode="auto">
          <a:xfrm>
            <a:off x="1044575" y="5686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6845" name="Rectangle 61"/>
          <p:cNvSpPr>
            <a:spLocks noChangeArrowheads="1"/>
          </p:cNvSpPr>
          <p:nvPr/>
        </p:nvSpPr>
        <p:spPr bwMode="auto">
          <a:xfrm>
            <a:off x="10668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grpSp>
        <p:nvGrpSpPr>
          <p:cNvPr id="5" name="Group 62"/>
          <p:cNvGrpSpPr>
            <a:grpSpLocks/>
          </p:cNvGrpSpPr>
          <p:nvPr/>
        </p:nvGrpSpPr>
        <p:grpSpPr bwMode="auto">
          <a:xfrm>
            <a:off x="2286000" y="4724400"/>
            <a:ext cx="304800" cy="304800"/>
            <a:chOff x="4521" y="3774"/>
            <a:chExt cx="384" cy="192"/>
          </a:xfrm>
        </p:grpSpPr>
        <p:sp>
          <p:nvSpPr>
            <p:cNvPr id="25644" name="Line 6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6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6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6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1" name="Text Box 67"/>
          <p:cNvSpPr txBox="1">
            <a:spLocks noChangeArrowheads="1"/>
          </p:cNvSpPr>
          <p:nvPr/>
        </p:nvSpPr>
        <p:spPr bwMode="auto">
          <a:xfrm>
            <a:off x="16002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min(1, 6)</a:t>
            </a:r>
          </a:p>
        </p:txBody>
      </p:sp>
      <p:sp>
        <p:nvSpPr>
          <p:cNvPr id="246852" name="Text Box 68"/>
          <p:cNvSpPr txBox="1">
            <a:spLocks noChangeArrowheads="1"/>
          </p:cNvSpPr>
          <p:nvPr/>
        </p:nvSpPr>
        <p:spPr bwMode="auto">
          <a:xfrm>
            <a:off x="29718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4)</a:t>
            </a:r>
          </a:p>
        </p:txBody>
      </p:sp>
      <p:grpSp>
        <p:nvGrpSpPr>
          <p:cNvPr id="6" name="Group 69"/>
          <p:cNvGrpSpPr>
            <a:grpSpLocks/>
          </p:cNvGrpSpPr>
          <p:nvPr/>
        </p:nvGrpSpPr>
        <p:grpSpPr bwMode="auto">
          <a:xfrm>
            <a:off x="2590800" y="5029200"/>
            <a:ext cx="304800" cy="304800"/>
            <a:chOff x="4521" y="3774"/>
            <a:chExt cx="384" cy="192"/>
          </a:xfrm>
        </p:grpSpPr>
        <p:sp>
          <p:nvSpPr>
            <p:cNvPr id="25640" name="Line 70"/>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71"/>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72"/>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73"/>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8" name="Text Box 74"/>
          <p:cNvSpPr txBox="1">
            <a:spLocks noChangeArrowheads="1"/>
          </p:cNvSpPr>
          <p:nvPr/>
        </p:nvSpPr>
        <p:spPr bwMode="auto">
          <a:xfrm>
            <a:off x="2514600" y="5638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2, 5)</a:t>
            </a:r>
          </a:p>
        </p:txBody>
      </p:sp>
      <p:grpSp>
        <p:nvGrpSpPr>
          <p:cNvPr id="7" name="Group 75"/>
          <p:cNvGrpSpPr>
            <a:grpSpLocks/>
          </p:cNvGrpSpPr>
          <p:nvPr/>
        </p:nvGrpSpPr>
        <p:grpSpPr bwMode="auto">
          <a:xfrm>
            <a:off x="3505200" y="5334000"/>
            <a:ext cx="609600" cy="304800"/>
            <a:chOff x="1065" y="3006"/>
            <a:chExt cx="576" cy="192"/>
          </a:xfrm>
        </p:grpSpPr>
        <p:sp>
          <p:nvSpPr>
            <p:cNvPr id="25636" name="Line 76"/>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77"/>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78"/>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79"/>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64" name="Text Box 80"/>
          <p:cNvSpPr txBox="1">
            <a:spLocks noChangeArrowheads="1"/>
          </p:cNvSpPr>
          <p:nvPr/>
        </p:nvSpPr>
        <p:spPr bwMode="auto">
          <a:xfrm>
            <a:off x="4191000" y="533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 2)</a:t>
            </a:r>
          </a:p>
        </p:txBody>
      </p:sp>
      <p:grpSp>
        <p:nvGrpSpPr>
          <p:cNvPr id="8" name="Group 81"/>
          <p:cNvGrpSpPr>
            <a:grpSpLocks/>
          </p:cNvGrpSpPr>
          <p:nvPr/>
        </p:nvGrpSpPr>
        <p:grpSpPr bwMode="auto">
          <a:xfrm>
            <a:off x="4114800" y="5638800"/>
            <a:ext cx="609600" cy="304800"/>
            <a:chOff x="1065" y="3006"/>
            <a:chExt cx="576" cy="192"/>
          </a:xfrm>
        </p:grpSpPr>
        <p:sp>
          <p:nvSpPr>
            <p:cNvPr id="25632" name="Line 82"/>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83"/>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84"/>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85"/>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70" name="Text Box 86"/>
          <p:cNvSpPr txBox="1">
            <a:spLocks noChangeArrowheads="1"/>
          </p:cNvSpPr>
          <p:nvPr/>
        </p:nvSpPr>
        <p:spPr bwMode="auto">
          <a:xfrm>
            <a:off x="3962400" y="5943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a:t>
            </a:r>
          </a:p>
        </p:txBody>
      </p:sp>
      <p:grpSp>
        <p:nvGrpSpPr>
          <p:cNvPr id="9" name="Group 87"/>
          <p:cNvGrpSpPr>
            <a:grpSpLocks/>
          </p:cNvGrpSpPr>
          <p:nvPr/>
        </p:nvGrpSpPr>
        <p:grpSpPr bwMode="auto">
          <a:xfrm>
            <a:off x="4724400" y="4953000"/>
            <a:ext cx="1524000" cy="304800"/>
            <a:chOff x="1065" y="3006"/>
            <a:chExt cx="576" cy="192"/>
          </a:xfrm>
        </p:grpSpPr>
        <p:sp>
          <p:nvSpPr>
            <p:cNvPr id="25628" name="Line 88"/>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89"/>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90"/>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91"/>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2"/>
          <p:cNvGrpSpPr>
            <a:grpSpLocks/>
          </p:cNvGrpSpPr>
          <p:nvPr/>
        </p:nvGrpSpPr>
        <p:grpSpPr bwMode="auto">
          <a:xfrm>
            <a:off x="6248400" y="5943600"/>
            <a:ext cx="1524000" cy="304800"/>
            <a:chOff x="1065" y="3006"/>
            <a:chExt cx="576" cy="192"/>
          </a:xfrm>
        </p:grpSpPr>
        <p:sp>
          <p:nvSpPr>
            <p:cNvPr id="25624" name="Line 9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9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9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9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613" name="Text Box 8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6845"/>
                                        </p:tgtEl>
                                        <p:attrNameLst>
                                          <p:attrName>style.visibility</p:attrName>
                                        </p:attrNameLst>
                                      </p:cBhvr>
                                      <p:to>
                                        <p:strVal val="visible"/>
                                      </p:to>
                                    </p:set>
                                    <p:animEffect transition="in" filter="checkerboard(across)">
                                      <p:cBhvr>
                                        <p:cTn id="10" dur="500"/>
                                        <p:tgtEl>
                                          <p:spTgt spid="246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6851"/>
                                        </p:tgtEl>
                                        <p:attrNameLst>
                                          <p:attrName>style.visibility</p:attrName>
                                        </p:attrNameLst>
                                      </p:cBhvr>
                                      <p:to>
                                        <p:strVal val="visible"/>
                                      </p:to>
                                    </p:set>
                                    <p:animEffect transition="in" filter="box(in)">
                                      <p:cBhvr>
                                        <p:cTn id="15" dur="500"/>
                                        <p:tgtEl>
                                          <p:spTgt spid="246851"/>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46842"/>
                                        </p:tgtEl>
                                        <p:attrNameLst>
                                          <p:attrName>style.visibility</p:attrName>
                                        </p:attrNameLst>
                                      </p:cBhvr>
                                      <p:to>
                                        <p:strVal val="visible"/>
                                      </p:to>
                                    </p:set>
                                    <p:animEffect transition="in" filter="box(in)">
                                      <p:cBhvr>
                                        <p:cTn id="24" dur="500"/>
                                        <p:tgtEl>
                                          <p:spTgt spid="24684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246851"/>
                                        </p:tgtEl>
                                      </p:cBhvr>
                                    </p:animEffect>
                                    <p:set>
                                      <p:cBhvr>
                                        <p:cTn id="27" dur="1" fill="hold">
                                          <p:stCondLst>
                                            <p:cond delay="499"/>
                                          </p:stCondLst>
                                        </p:cTn>
                                        <p:tgtEl>
                                          <p:spTgt spid="246851"/>
                                        </p:tgtEl>
                                        <p:attrNameLst>
                                          <p:attrName>style.visibility</p:attrName>
                                        </p:attrNameLst>
                                      </p:cBhvr>
                                      <p:to>
                                        <p:strVal val="hidden"/>
                                      </p:to>
                                    </p:se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6852"/>
                                        </p:tgtEl>
                                        <p:attrNameLst>
                                          <p:attrName>style.visibility</p:attrName>
                                        </p:attrNameLst>
                                      </p:cBhvr>
                                      <p:to>
                                        <p:strVal val="visible"/>
                                      </p:to>
                                    </p:set>
                                    <p:animEffect transition="in" filter="box(in)">
                                      <p:cBhvr>
                                        <p:cTn id="36" dur="500"/>
                                        <p:tgtEl>
                                          <p:spTgt spid="246852"/>
                                        </p:tgtEl>
                                      </p:cBhvr>
                                    </p:animEffect>
                                  </p:childTnLst>
                                  <p:subTnLst>
                                    <p:set>
                                      <p:cBhvr override="childStyle">
                                        <p:cTn dur="1" fill="hold" display="0" masterRel="nextClick" afterEffect="1"/>
                                        <p:tgtEl>
                                          <p:spTgt spid="2468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6843"/>
                                        </p:tgtEl>
                                        <p:attrNameLst>
                                          <p:attrName>style.visibility</p:attrName>
                                        </p:attrNameLst>
                                      </p:cBhvr>
                                      <p:to>
                                        <p:strVal val="visible"/>
                                      </p:to>
                                    </p:set>
                                    <p:animEffect transition="in" filter="box(in)">
                                      <p:cBhvr>
                                        <p:cTn id="41" dur="500"/>
                                        <p:tgtEl>
                                          <p:spTgt spid="24684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246852"/>
                                        </p:tgtEl>
                                      </p:cBhvr>
                                    </p:animEffect>
                                    <p:set>
                                      <p:cBhvr>
                                        <p:cTn id="44" dur="1" fill="hold">
                                          <p:stCondLst>
                                            <p:cond delay="499"/>
                                          </p:stCondLst>
                                        </p:cTn>
                                        <p:tgtEl>
                                          <p:spTgt spid="246852"/>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6858"/>
                                        </p:tgtEl>
                                        <p:attrNameLst>
                                          <p:attrName>style.visibility</p:attrName>
                                        </p:attrNameLst>
                                      </p:cBhvr>
                                      <p:to>
                                        <p:strVal val="visible"/>
                                      </p:to>
                                    </p:set>
                                    <p:animEffect transition="in" filter="box(in)">
                                      <p:cBhvr>
                                        <p:cTn id="52" dur="500"/>
                                        <p:tgtEl>
                                          <p:spTgt spid="246858"/>
                                        </p:tgtEl>
                                      </p:cBhvr>
                                    </p:animEffect>
                                  </p:childTnLst>
                                  <p:subTnLst>
                                    <p:set>
                                      <p:cBhvr override="childStyle">
                                        <p:cTn dur="1" fill="hold" display="0" masterRel="nextClick" afterEffect="1"/>
                                        <p:tgtEl>
                                          <p:spTgt spid="24685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46858"/>
                                        </p:tgtEl>
                                      </p:cBhvr>
                                    </p:animEffect>
                                    <p:set>
                                      <p:cBhvr>
                                        <p:cTn id="60" dur="1" fill="hold">
                                          <p:stCondLst>
                                            <p:cond delay="499"/>
                                          </p:stCondLst>
                                        </p:cTn>
                                        <p:tgtEl>
                                          <p:spTgt spid="24685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46864"/>
                                        </p:tgtEl>
                                        <p:attrNameLst>
                                          <p:attrName>style.visibility</p:attrName>
                                        </p:attrNameLst>
                                      </p:cBhvr>
                                      <p:to>
                                        <p:strVal val="visible"/>
                                      </p:to>
                                    </p:set>
                                    <p:animEffect transition="in" filter="box(in)">
                                      <p:cBhvr>
                                        <p:cTn id="65" dur="500"/>
                                        <p:tgtEl>
                                          <p:spTgt spid="246864"/>
                                        </p:tgtEl>
                                      </p:cBhvr>
                                    </p:animEffect>
                                  </p:childTnLst>
                                  <p:subTnLst>
                                    <p:set>
                                      <p:cBhvr override="childStyle">
                                        <p:cTn dur="1" fill="hold" display="0" masterRel="nextClick" afterEffect="1"/>
                                        <p:tgtEl>
                                          <p:spTgt spid="24686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ox(in)">
                                      <p:cBhvr>
                                        <p:cTn id="70" dur="500"/>
                                        <p:tgtEl>
                                          <p:spTgt spid="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6844"/>
                                        </p:tgtEl>
                                        <p:attrNameLst>
                                          <p:attrName>style.visibility</p:attrName>
                                        </p:attrNameLst>
                                      </p:cBhvr>
                                      <p:to>
                                        <p:strVal val="visible"/>
                                      </p:to>
                                    </p:set>
                                    <p:animEffect transition="in" filter="blinds(horizontal)">
                                      <p:cBhvr>
                                        <p:cTn id="73" dur="500"/>
                                        <p:tgtEl>
                                          <p:spTgt spid="246844"/>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46864"/>
                                        </p:tgtEl>
                                      </p:cBhvr>
                                    </p:animEffect>
                                    <p:set>
                                      <p:cBhvr>
                                        <p:cTn id="76" dur="1" fill="hold">
                                          <p:stCondLst>
                                            <p:cond delay="499"/>
                                          </p:stCondLst>
                                        </p:cTn>
                                        <p:tgtEl>
                                          <p:spTgt spid="246864"/>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46870"/>
                                        </p:tgtEl>
                                        <p:attrNameLst>
                                          <p:attrName>style.visibility</p:attrName>
                                        </p:attrNameLst>
                                      </p:cBhvr>
                                      <p:to>
                                        <p:strVal val="visible"/>
                                      </p:to>
                                    </p:set>
                                    <p:animEffect transition="in" filter="box(in)">
                                      <p:cBhvr>
                                        <p:cTn id="81" dur="500"/>
                                        <p:tgtEl>
                                          <p:spTgt spid="246870"/>
                                        </p:tgtEl>
                                      </p:cBhvr>
                                    </p:animEffect>
                                  </p:childTnLst>
                                  <p:subTnLst>
                                    <p:set>
                                      <p:cBhvr override="childStyle">
                                        <p:cTn dur="1" fill="hold" display="0" masterRel="nextClick" afterEffect="1"/>
                                        <p:tgtEl>
                                          <p:spTgt spid="24687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ox(in)">
                                      <p:cBhvr>
                                        <p:cTn id="86" dur="500"/>
                                        <p:tgtEl>
                                          <p:spTgt spid="9"/>
                                        </p:tgtEl>
                                      </p:cBhvr>
                                    </p:animEffect>
                                  </p:childTnLst>
                                </p:cTn>
                              </p:par>
                              <p:par>
                                <p:cTn id="87" presetID="3" presetClass="exit" presetSubtype="10" fill="hold" grpId="1" nodeType="withEffect">
                                  <p:stCondLst>
                                    <p:cond delay="0"/>
                                  </p:stCondLst>
                                  <p:childTnLst>
                                    <p:animEffect transition="out" filter="blinds(horizontal)">
                                      <p:cBhvr>
                                        <p:cTn id="88" dur="500"/>
                                        <p:tgtEl>
                                          <p:spTgt spid="246870"/>
                                        </p:tgtEl>
                                      </p:cBhvr>
                                    </p:animEffect>
                                    <p:set>
                                      <p:cBhvr>
                                        <p:cTn id="89" dur="1" fill="hold">
                                          <p:stCondLst>
                                            <p:cond delay="499"/>
                                          </p:stCondLst>
                                        </p:cTn>
                                        <p:tgtEl>
                                          <p:spTgt spid="24687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46841"/>
                                        </p:tgtEl>
                                        <p:attrNameLst>
                                          <p:attrName>style.visibility</p:attrName>
                                        </p:attrNameLst>
                                      </p:cBhvr>
                                      <p:to>
                                        <p:strVal val="visible"/>
                                      </p:to>
                                    </p:set>
                                    <p:animEffect transition="in" filter="box(in)">
                                      <p:cBhvr>
                                        <p:cTn id="94" dur="500"/>
                                        <p:tgtEl>
                                          <p:spTgt spid="246841"/>
                                        </p:tgtEl>
                                      </p:cBhvr>
                                    </p:animEffect>
                                  </p:childTnLst>
                                </p:cTn>
                              </p:par>
                              <p:par>
                                <p:cTn id="95" presetID="4" presetClass="entr" presetSubtype="16"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box(in)">
                                      <p:cBhvr>
                                        <p:cTn id="97" dur="500"/>
                                        <p:tgtEl>
                                          <p:spTgt spid="10"/>
                                        </p:tgtEl>
                                      </p:cBhvr>
                                    </p:animEffect>
                                  </p:childTnLst>
                                </p:cTn>
                              </p:par>
                            </p:childTnLst>
                          </p:cTn>
                        </p:par>
                        <p:par>
                          <p:cTn id="98" fill="hold" nodeType="afterGroup">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22613"/>
                                        </p:tgtEl>
                                        <p:attrNameLst>
                                          <p:attrName>style.visibility</p:attrName>
                                        </p:attrNameLst>
                                      </p:cBhvr>
                                      <p:to>
                                        <p:strVal val="visible"/>
                                      </p:to>
                                    </p:set>
                                    <p:animEffect transition="in" filter="box(in)">
                                      <p:cBhvr>
                                        <p:cTn id="101" dur="5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p:bldP spid="246842" grpId="0"/>
      <p:bldP spid="246843" grpId="0"/>
      <p:bldP spid="246844" grpId="0"/>
      <p:bldP spid="246845" grpId="0"/>
      <p:bldP spid="246851" grpId="0"/>
      <p:bldP spid="246851" grpId="1"/>
      <p:bldP spid="246852" grpId="0"/>
      <p:bldP spid="246852" grpId="1"/>
      <p:bldP spid="246858" grpId="0"/>
      <p:bldP spid="246858" grpId="1"/>
      <p:bldP spid="246864" grpId="0"/>
      <p:bldP spid="246864" grpId="1"/>
      <p:bldP spid="246870" grpId="0"/>
      <p:bldP spid="246870" grpId="1"/>
      <p:bldP spid="2261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Classical IPC Problem</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9219"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Scheduling</a:t>
            </a:r>
          </a:p>
          <a:p>
            <a:pPr lvl="1"/>
            <a:r>
              <a:rPr lang="en-US" altLang="en-US" sz="2400" dirty="0">
                <a:latin typeface="Times New Roman" panose="02020603050405020304" pitchFamily="18" charset="0"/>
                <a:cs typeface="Times New Roman" panose="02020603050405020304" pitchFamily="18" charset="0"/>
              </a:rPr>
              <a:t>…</a:t>
            </a:r>
          </a:p>
          <a:p>
            <a:pPr lvl="1"/>
            <a:r>
              <a:rPr lang="en-US" altLang="en-US" sz="2400" dirty="0">
                <a:highlight>
                  <a:srgbClr val="FFFF00"/>
                </a:highlight>
                <a:latin typeface="Times New Roman" panose="02020603050405020304" pitchFamily="18" charset="0"/>
                <a:cs typeface="Times New Roman" panose="02020603050405020304" pitchFamily="18" charset="0"/>
              </a:rPr>
              <a:t>Scheduling in Interactive System</a:t>
            </a:r>
          </a:p>
          <a:p>
            <a:pPr lvl="1"/>
            <a:r>
              <a:rPr lang="en-US" altLang="en-US" sz="2400" dirty="0">
                <a:highlight>
                  <a:srgbClr val="FFFF00"/>
                </a:highlight>
                <a:latin typeface="Times New Roman" panose="02020603050405020304" pitchFamily="18" charset="0"/>
                <a:cs typeface="Times New Roman" panose="02020603050405020304" pitchFamily="18" charset="0"/>
              </a:rPr>
              <a:t>Scheduling in Real-time System</a:t>
            </a:r>
          </a:p>
          <a:p>
            <a:pPr lvl="1"/>
            <a:r>
              <a:rPr lang="en-US" altLang="en-US" sz="2400" dirty="0">
                <a:highlight>
                  <a:srgbClr val="FFFF00"/>
                </a:highlight>
                <a:latin typeface="Times New Roman" panose="02020603050405020304" pitchFamily="18" charset="0"/>
                <a:cs typeface="Times New Roman" panose="02020603050405020304" pitchFamily="18" charset="0"/>
              </a:rPr>
              <a:t>Thread </a:t>
            </a:r>
            <a:r>
              <a:rPr lang="en-US" altLang="en-US" sz="2400" dirty="0" err="1">
                <a:highlight>
                  <a:srgbClr val="FFFF00"/>
                </a:highlight>
                <a:latin typeface="Times New Roman" panose="02020603050405020304" pitchFamily="18" charset="0"/>
                <a:cs typeface="Times New Roman" panose="02020603050405020304" pitchFamily="18" charset="0"/>
              </a:rPr>
              <a:t>schedulings</a:t>
            </a:r>
            <a:endParaRPr lang="en-US" altLang="en-US" sz="2400" dirty="0">
              <a:highlight>
                <a:srgbClr val="FFFF00"/>
              </a:highlight>
              <a:latin typeface="Times New Roman" panose="02020603050405020304" pitchFamily="18" charset="0"/>
              <a:cs typeface="Times New Roman" panose="02020603050405020304" pitchFamily="18" charset="0"/>
            </a:endParaRPr>
          </a:p>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Classical IPC Problems</a:t>
            </a:r>
          </a:p>
          <a:p>
            <a:pPr lvl="1"/>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FF0000"/>
                </a:solidFill>
                <a:latin typeface="Times New Roman" panose="02020603050405020304" pitchFamily="18" charset="0"/>
                <a:cs typeface="Times New Roman" panose="02020603050405020304" pitchFamily="18" charset="0"/>
              </a:rPr>
              <a:t>Dining Philosophers Problem</a:t>
            </a:r>
          </a:p>
          <a:p>
            <a:pPr lvl="1"/>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FF0000"/>
                </a:solidFill>
                <a:latin typeface="Times New Roman" panose="02020603050405020304" pitchFamily="18" charset="0"/>
                <a:cs typeface="Times New Roman" panose="02020603050405020304" pitchFamily="18" charset="0"/>
              </a:rPr>
              <a:t>Readers and Writers Problem</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800100" y="-76200"/>
            <a:ext cx="7543800" cy="1143000"/>
          </a:xfrm>
        </p:spPr>
        <p:txBody>
          <a:bodyPr/>
          <a:lstStyle/>
          <a:p>
            <a:r>
              <a:rPr lang="en-US" altLang="en-US" sz="2800" b="1">
                <a:latin typeface="Times New Roman" panose="02020603050405020304" pitchFamily="18" charset="0"/>
                <a:cs typeface="Times New Roman" panose="02020603050405020304" pitchFamily="18" charset="0"/>
              </a:rPr>
              <a:t>Round-Robin </a:t>
            </a:r>
            <a:r>
              <a:rPr lang="en-US" altLang="en-US" sz="2800" b="1" dirty="0">
                <a:latin typeface="Times New Roman" panose="02020603050405020304" pitchFamily="18" charset="0"/>
                <a:cs typeface="Times New Roman" panose="02020603050405020304" pitchFamily="18" charset="0"/>
              </a:rPr>
              <a:t>Scheduling (RR)</a:t>
            </a:r>
          </a:p>
        </p:txBody>
      </p:sp>
      <p:sp>
        <p:nvSpPr>
          <p:cNvPr id="23555" name="Rectangle 3"/>
          <p:cNvSpPr>
            <a:spLocks noGrp="1"/>
          </p:cNvSpPr>
          <p:nvPr>
            <p:ph type="body" idx="1"/>
          </p:nvPr>
        </p:nvSpPr>
        <p:spPr>
          <a:xfrm>
            <a:off x="0" y="990601"/>
            <a:ext cx="9144000" cy="5205412"/>
          </a:xfrm>
        </p:spPr>
        <p:txBody>
          <a:bodyPr/>
          <a:lstStyle/>
          <a:p>
            <a:pPr algn="just" eaLnBrk="1" hangingPunct="1">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Each </a:t>
            </a:r>
            <a:r>
              <a:rPr lang="en-US" altLang="en-US" sz="1800" b="1" dirty="0">
                <a:latin typeface="Times New Roman" panose="02020603050405020304" pitchFamily="18" charset="0"/>
                <a:cs typeface="Times New Roman" panose="02020603050405020304" pitchFamily="18" charset="0"/>
              </a:rPr>
              <a:t>process</a:t>
            </a:r>
            <a:r>
              <a:rPr lang="en-US" altLang="en-US" sz="1800" dirty="0">
                <a:latin typeface="Times New Roman" panose="02020603050405020304" pitchFamily="18" charset="0"/>
                <a:cs typeface="Times New Roman" panose="02020603050405020304" pitchFamily="18" charset="0"/>
              </a:rPr>
              <a:t> is </a:t>
            </a:r>
            <a:r>
              <a:rPr lang="en-US" altLang="en-US" sz="1800" b="1" dirty="0">
                <a:solidFill>
                  <a:srgbClr val="FF0000"/>
                </a:solidFill>
                <a:latin typeface="Times New Roman" panose="02020603050405020304" pitchFamily="18" charset="0"/>
                <a:cs typeface="Times New Roman" panose="02020603050405020304" pitchFamily="18" charset="0"/>
              </a:rPr>
              <a:t>assigned a time interval </a:t>
            </a:r>
            <a:r>
              <a:rPr lang="en-US" altLang="en-US" sz="1800" dirty="0">
                <a:latin typeface="Times New Roman" panose="02020603050405020304" pitchFamily="18" charset="0"/>
                <a:cs typeface="Times New Roman" panose="02020603050405020304" pitchFamily="18" charset="0"/>
              </a:rPr>
              <a:t>(time quantum or slice)</a:t>
            </a:r>
          </a:p>
          <a:p>
            <a:pPr algn="just" eaLnBrk="1" hangingPunct="1">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Is </a:t>
            </a:r>
            <a:r>
              <a:rPr lang="en-US" altLang="en-US" sz="1800" dirty="0">
                <a:solidFill>
                  <a:srgbClr val="FF0000"/>
                </a:solidFill>
                <a:latin typeface="Times New Roman" panose="02020603050405020304" pitchFamily="18" charset="0"/>
                <a:cs typeface="Times New Roman" panose="02020603050405020304" pitchFamily="18" charset="0"/>
              </a:rPr>
              <a:t>a </a:t>
            </a:r>
            <a:r>
              <a:rPr lang="en-US" altLang="en-US" sz="1800" b="1" dirty="0">
                <a:solidFill>
                  <a:srgbClr val="FF0000"/>
                </a:solidFill>
                <a:latin typeface="Times New Roman" panose="02020603050405020304" pitchFamily="18" charset="0"/>
                <a:cs typeface="Times New Roman" panose="02020603050405020304" pitchFamily="18" charset="0"/>
              </a:rPr>
              <a:t>preemptive</a:t>
            </a:r>
            <a:r>
              <a:rPr lang="en-US" altLang="en-US" sz="1800" dirty="0">
                <a:solidFill>
                  <a:srgbClr val="FF0000"/>
                </a:solidFill>
                <a:latin typeface="Times New Roman" panose="02020603050405020304" pitchFamily="18" charset="0"/>
                <a:cs typeface="Times New Roman" panose="02020603050405020304" pitchFamily="18" charset="0"/>
              </a:rPr>
              <a:t> algorithm</a:t>
            </a:r>
          </a:p>
          <a:p>
            <a:pPr algn="just">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Think</a:t>
            </a:r>
            <a:r>
              <a:rPr lang="en-US" altLang="en-US" sz="1800" dirty="0">
                <a:latin typeface="Times New Roman" panose="02020603050405020304" pitchFamily="18" charset="0"/>
                <a:cs typeface="Times New Roman" panose="02020603050405020304" pitchFamily="18" charset="0"/>
              </a:rPr>
              <a:t> of </a:t>
            </a:r>
            <a:r>
              <a:rPr lang="en-US" altLang="en-US" sz="1800" b="1" dirty="0">
                <a:latin typeface="Times New Roman" panose="02020603050405020304" pitchFamily="18" charset="0"/>
                <a:cs typeface="Times New Roman" panose="02020603050405020304" pitchFamily="18" charset="0"/>
              </a:rPr>
              <a:t>First-Come-First-Served</a:t>
            </a:r>
            <a:r>
              <a:rPr lang="en-US" altLang="en-US" sz="1800" dirty="0">
                <a:latin typeface="Times New Roman" panose="02020603050405020304" pitchFamily="18" charset="0"/>
                <a:cs typeface="Times New Roman" panose="02020603050405020304" pitchFamily="18" charset="0"/>
              </a:rPr>
              <a:t>, but with the following addition:</a:t>
            </a:r>
          </a:p>
          <a:p>
            <a:pPr lvl="1" algn="just">
              <a:lnSpc>
                <a:spcPct val="8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A process can hold the CPU for a maximum of quantum or </a:t>
            </a:r>
            <a:r>
              <a:rPr lang="en-US" altLang="en-US" sz="1800" dirty="0">
                <a:highlight>
                  <a:srgbClr val="FFFF00"/>
                </a:highlight>
                <a:latin typeface="Times New Roman" panose="02020603050405020304" pitchFamily="18" charset="0"/>
                <a:cs typeface="Times New Roman" panose="02020603050405020304" pitchFamily="18" charset="0"/>
              </a:rPr>
              <a:t>time slice</a:t>
            </a:r>
            <a:r>
              <a:rPr lang="en-US" altLang="en-US" sz="1800" dirty="0">
                <a:latin typeface="Times New Roman" panose="02020603050405020304" pitchFamily="18" charset="0"/>
                <a:cs typeface="Times New Roman" panose="02020603050405020304" pitchFamily="18" charset="0"/>
              </a:rPr>
              <a:t>; if it still running at the end of the quantum, the CPU is preempted and given to process at the head of the ready queue; the process that was running is moved to the tail of the ready queue (ready queue is treated as circular queue)</a:t>
            </a:r>
          </a:p>
          <a:p>
            <a:pPr lvl="1" algn="just" eaLnBrk="1" hangingPunct="1">
              <a:lnSpc>
                <a:spcPct val="8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If the process has blocked or finished before the quantum has elapsed, the CPU switching is done the process blocks</a:t>
            </a:r>
          </a:p>
          <a:p>
            <a:pPr eaLnBrk="1" hangingPunct="1">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length</a:t>
            </a:r>
            <a:r>
              <a:rPr lang="en-US" altLang="en-US" sz="1800" dirty="0">
                <a:latin typeface="Times New Roman" panose="02020603050405020304" pitchFamily="18" charset="0"/>
                <a:cs typeface="Times New Roman" panose="02020603050405020304" pitchFamily="18" charset="0"/>
              </a:rPr>
              <a:t> of the </a:t>
            </a:r>
            <a:r>
              <a:rPr lang="en-US" altLang="en-US" sz="1800" b="1" dirty="0">
                <a:latin typeface="Times New Roman" panose="02020603050405020304" pitchFamily="18" charset="0"/>
                <a:cs typeface="Times New Roman" panose="02020603050405020304" pitchFamily="18" charset="0"/>
              </a:rPr>
              <a:t>quantum</a:t>
            </a:r>
          </a:p>
          <a:p>
            <a:pPr lvl="1" eaLnBrk="1" hangingPunct="1">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Too</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short</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lower</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CPU</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efficiency</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causes</a:t>
            </a:r>
            <a:r>
              <a:rPr lang="en-US" altLang="en-US" sz="1800" dirty="0">
                <a:latin typeface="Times New Roman" panose="02020603050405020304" pitchFamily="18" charset="0"/>
                <a:cs typeface="Times New Roman" panose="02020603050405020304" pitchFamily="18" charset="0"/>
              </a:rPr>
              <a:t> too many process </a:t>
            </a:r>
            <a:r>
              <a:rPr lang="en-US" altLang="en-US" sz="1800" b="1" dirty="0">
                <a:latin typeface="Times New Roman" panose="02020603050405020304" pitchFamily="18" charset="0"/>
                <a:cs typeface="Times New Roman" panose="02020603050405020304" pitchFamily="18" charset="0"/>
              </a:rPr>
              <a:t>switches</a:t>
            </a:r>
          </a:p>
          <a:p>
            <a:pPr lvl="1" eaLnBrk="1" hangingPunct="1">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Too</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large</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poor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response</a:t>
            </a:r>
            <a:r>
              <a:rPr lang="en-US" altLang="en-US" sz="1800" dirty="0">
                <a:latin typeface="Times New Roman" panose="02020603050405020304" pitchFamily="18" charset="0"/>
                <a:cs typeface="Times New Roman" panose="02020603050405020304" pitchFamily="18" charset="0"/>
              </a:rPr>
              <a:t> to short interactive requests (</a:t>
            </a:r>
            <a:r>
              <a:rPr lang="en-US" altLang="en-US" sz="1800" b="1" dirty="0">
                <a:latin typeface="Times New Roman" panose="02020603050405020304" pitchFamily="18" charset="0"/>
                <a:cs typeface="Times New Roman" panose="02020603050405020304" pitchFamily="18" charset="0"/>
              </a:rPr>
              <a:t>FCFS</a:t>
            </a:r>
            <a:r>
              <a:rPr lang="en-US" altLang="en-US" sz="1800" dirty="0">
                <a:latin typeface="Times New Roman" panose="02020603050405020304" pitchFamily="18" charset="0"/>
                <a:cs typeface="Times New Roman" panose="02020603050405020304" pitchFamily="18" charset="0"/>
              </a:rPr>
              <a:t>)</a:t>
            </a:r>
          </a:p>
          <a:p>
            <a:pPr lvl="1" eaLnBrk="1" hangingPunct="1">
              <a:lnSpc>
                <a:spcPct val="80000"/>
              </a:lnSpc>
            </a:pPr>
            <a:r>
              <a:rPr lang="en-US" altLang="en-US" sz="1800" dirty="0">
                <a:highlight>
                  <a:srgbClr val="FFFF00"/>
                </a:highlight>
                <a:latin typeface="Times New Roman" panose="02020603050405020304" pitchFamily="18" charset="0"/>
                <a:cs typeface="Times New Roman" panose="02020603050405020304" pitchFamily="18" charset="0"/>
              </a:rPr>
              <a:t>20-50 </a:t>
            </a:r>
            <a:r>
              <a:rPr lang="en-US" altLang="en-US" sz="1800" dirty="0" err="1">
                <a:highlight>
                  <a:srgbClr val="FFFF00"/>
                </a:highlight>
                <a:latin typeface="Times New Roman" panose="02020603050405020304" pitchFamily="18" charset="0"/>
                <a:cs typeface="Times New Roman" panose="02020603050405020304" pitchFamily="18" charset="0"/>
              </a:rPr>
              <a:t>msec</a:t>
            </a:r>
            <a:r>
              <a:rPr lang="en-US" altLang="en-US" sz="1800" dirty="0">
                <a:highlight>
                  <a:srgbClr val="FFFF00"/>
                </a:highlight>
                <a:latin typeface="Times New Roman" panose="02020603050405020304" pitchFamily="18" charset="0"/>
                <a:cs typeface="Times New Roman" panose="02020603050405020304" pitchFamily="18" charset="0"/>
              </a:rPr>
              <a:t> is a </a:t>
            </a:r>
            <a:r>
              <a:rPr lang="en-US" altLang="en-US" sz="1800">
                <a:highlight>
                  <a:srgbClr val="FFFF00"/>
                </a:highlight>
                <a:latin typeface="Times New Roman" panose="02020603050405020304" pitchFamily="18" charset="0"/>
                <a:cs typeface="Times New Roman" panose="02020603050405020304" pitchFamily="18" charset="0"/>
              </a:rPr>
              <a:t>reasonable compromise</a:t>
            </a:r>
          </a:p>
          <a:p>
            <a:pPr marL="457200" lvl="1" indent="0" eaLnBrk="1" hangingPunct="1">
              <a:lnSpc>
                <a:spcPct val="80000"/>
              </a:lnSpc>
              <a:buNone/>
            </a:pPr>
            <a:endParaRPr lang="en-US" altLang="en-US" sz="1800" dirty="0">
              <a:highlight>
                <a:srgbClr val="FFFF00"/>
              </a:highlight>
              <a:latin typeface="Times New Roman" panose="02020603050405020304" pitchFamily="18" charset="0"/>
              <a:cs typeface="Times New Roman" panose="02020603050405020304" pitchFamily="18" charset="0"/>
            </a:endParaRPr>
          </a:p>
          <a:p>
            <a:pPr algn="just">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Ex</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Process:BurstTime</a:t>
            </a:r>
            <a:r>
              <a:rPr lang="en-US" altLang="en-US" sz="1800" dirty="0">
                <a:latin typeface="Times New Roman" panose="02020603050405020304" pitchFamily="18" charset="0"/>
                <a:cs typeface="Times New Roman" panose="02020603050405020304" pitchFamily="18" charset="0"/>
              </a:rPr>
              <a:t>) (P1:24), (P2:3), (P3:3) with quantum = 4</a:t>
            </a:r>
          </a:p>
          <a:p>
            <a:pPr lvl="1" algn="just">
              <a:lnSpc>
                <a:spcPct val="80000"/>
              </a:lnSpc>
            </a:pPr>
            <a:r>
              <a:rPr lang="en-US" altLang="en-US" sz="1800">
                <a:latin typeface="Times New Roman" panose="02020603050405020304" pitchFamily="18" charset="0"/>
                <a:cs typeface="Times New Roman" panose="02020603050405020304" pitchFamily="18" charset="0"/>
              </a:rPr>
              <a:t>Average </a:t>
            </a:r>
            <a:r>
              <a:rPr lang="en-US" altLang="en-US" sz="1800" dirty="0">
                <a:latin typeface="Times New Roman" panose="02020603050405020304" pitchFamily="18" charset="0"/>
                <a:cs typeface="Times New Roman" panose="02020603050405020304" pitchFamily="18" charset="0"/>
              </a:rPr>
              <a:t>waiting time = (6 + 7 + 4)/3 = 5.7</a:t>
            </a:r>
          </a:p>
          <a:p>
            <a:pPr lvl="1" algn="just">
              <a:lnSpc>
                <a:spcPct val="80000"/>
              </a:lnSpc>
            </a:pPr>
            <a:r>
              <a:rPr lang="en-US" altLang="en-US" sz="1800" dirty="0">
                <a:latin typeface="Times New Roman" panose="02020603050405020304" pitchFamily="18" charset="0"/>
                <a:cs typeface="Times New Roman" panose="02020603050405020304" pitchFamily="18" charset="0"/>
              </a:rPr>
              <a:t>Average turnaround time = (30 + 7 + 10)/ 3 = 15.6</a:t>
            </a:r>
          </a:p>
        </p:txBody>
      </p:sp>
      <p:pic>
        <p:nvPicPr>
          <p:cNvPr id="2355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86400"/>
            <a:ext cx="44196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ox(in)">
                                      <p:cBhvr>
                                        <p:cTn id="7" dur="500"/>
                                        <p:tgtEl>
                                          <p:spTgt spid="23556"/>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555">
                                            <p:txEl>
                                              <p:pRg st="11" end="11"/>
                                            </p:txEl>
                                          </p:spTgt>
                                        </p:tgtEl>
                                        <p:attrNameLst>
                                          <p:attrName>style.visibility</p:attrName>
                                        </p:attrNameLst>
                                      </p:cBhvr>
                                      <p:to>
                                        <p:strVal val="visible"/>
                                      </p:to>
                                    </p:set>
                                    <p:animEffect transition="in" filter="checkerboard(across)">
                                      <p:cBhvr>
                                        <p:cTn id="12" dur="500"/>
                                        <p:tgtEl>
                                          <p:spTgt spid="23555">
                                            <p:txEl>
                                              <p:pRg st="11" end="1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3555">
                                            <p:txEl>
                                              <p:pRg st="12" end="12"/>
                                            </p:txEl>
                                          </p:spTgt>
                                        </p:tgtEl>
                                        <p:attrNameLst>
                                          <p:attrName>style.visibility</p:attrName>
                                        </p:attrNameLst>
                                      </p:cBhvr>
                                      <p:to>
                                        <p:strVal val="visible"/>
                                      </p:to>
                                    </p:set>
                                    <p:animEffect transition="in" filter="checkerboard(across)">
                                      <p:cBhvr>
                                        <p:cTn id="15" dur="500"/>
                                        <p:tgtEl>
                                          <p:spTgt spid="235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600200" y="76200"/>
            <a:ext cx="7696200" cy="914400"/>
          </a:xfrm>
        </p:spPr>
        <p:txBody>
          <a:bodyPr/>
          <a:lstStyle/>
          <a:p>
            <a:r>
              <a:rPr lang="en-US" altLang="en-US" sz="4000" b="1">
                <a:latin typeface="Times New Roman" panose="02020603050405020304" pitchFamily="18" charset="0"/>
                <a:cs typeface="Times New Roman" panose="02020603050405020304" pitchFamily="18" charset="0"/>
              </a:rPr>
              <a:t>Scheduling in Interactive Systems</a:t>
            </a:r>
            <a:r>
              <a:rPr lang="en-US" altLang="en-US" sz="400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Example (quantum = 1)</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68" y="1043782"/>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8" name="Group 4"/>
          <p:cNvGrpSpPr>
            <a:grpSpLocks/>
          </p:cNvGrpSpPr>
          <p:nvPr/>
        </p:nvGrpSpPr>
        <p:grpSpPr bwMode="auto">
          <a:xfrm>
            <a:off x="1524000" y="3857625"/>
            <a:ext cx="6403975" cy="692150"/>
            <a:chOff x="903" y="960"/>
            <a:chExt cx="4034" cy="436"/>
          </a:xfrm>
        </p:grpSpPr>
        <p:sp>
          <p:nvSpPr>
            <p:cNvPr id="11362"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3"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4"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5"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6"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9"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0"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1"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2"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3"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4"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5"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6"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7"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8"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79"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80"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81"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82"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83"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84"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11385"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11386"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11387"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11388"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sp>
        <p:nvSpPr>
          <p:cNvPr id="24581" name="Line 82"/>
          <p:cNvSpPr>
            <a:spLocks noChangeShapeType="1"/>
          </p:cNvSpPr>
          <p:nvPr/>
        </p:nvSpPr>
        <p:spPr bwMode="auto">
          <a:xfrm>
            <a:off x="1670050" y="47259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83"/>
          <p:cNvSpPr>
            <a:spLocks noChangeShapeType="1"/>
          </p:cNvSpPr>
          <p:nvPr/>
        </p:nvSpPr>
        <p:spPr bwMode="auto">
          <a:xfrm>
            <a:off x="2279650" y="47259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84"/>
          <p:cNvSpPr>
            <a:spLocks noChangeShapeType="1"/>
          </p:cNvSpPr>
          <p:nvPr/>
        </p:nvSpPr>
        <p:spPr bwMode="auto">
          <a:xfrm>
            <a:off x="2584450" y="5037138"/>
            <a:ext cx="0" cy="2968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4" name="Rectangle 85"/>
          <p:cNvSpPr>
            <a:spLocks noChangeArrowheads="1"/>
          </p:cNvSpPr>
          <p:nvPr/>
        </p:nvSpPr>
        <p:spPr bwMode="auto">
          <a:xfrm>
            <a:off x="1198563"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5" name="Rectangle 86"/>
          <p:cNvSpPr>
            <a:spLocks noChangeArrowheads="1"/>
          </p:cNvSpPr>
          <p:nvPr/>
        </p:nvSpPr>
        <p:spPr bwMode="auto">
          <a:xfrm>
            <a:off x="1198563" y="51054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6" name="Rectangle 87"/>
          <p:cNvSpPr>
            <a:spLocks noChangeArrowheads="1"/>
          </p:cNvSpPr>
          <p:nvPr/>
        </p:nvSpPr>
        <p:spPr bwMode="auto">
          <a:xfrm>
            <a:off x="1198563" y="5410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7" name="Rectangle 88"/>
          <p:cNvSpPr>
            <a:spLocks noChangeArrowheads="1"/>
          </p:cNvSpPr>
          <p:nvPr/>
        </p:nvSpPr>
        <p:spPr bwMode="auto">
          <a:xfrm>
            <a:off x="1198563" y="57150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8" name="Rectangle 89"/>
          <p:cNvSpPr>
            <a:spLocks noChangeArrowheads="1"/>
          </p:cNvSpPr>
          <p:nvPr/>
        </p:nvSpPr>
        <p:spPr bwMode="auto">
          <a:xfrm>
            <a:off x="1198563"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589" name="Line 90"/>
          <p:cNvSpPr>
            <a:spLocks noChangeShapeType="1"/>
          </p:cNvSpPr>
          <p:nvPr/>
        </p:nvSpPr>
        <p:spPr bwMode="auto">
          <a:xfrm>
            <a:off x="1677988" y="4724400"/>
            <a:ext cx="5953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91"/>
          <p:cNvSpPr>
            <a:spLocks noChangeShapeType="1"/>
          </p:cNvSpPr>
          <p:nvPr/>
        </p:nvSpPr>
        <p:spPr bwMode="auto">
          <a:xfrm>
            <a:off x="1677988" y="5029200"/>
            <a:ext cx="5953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92"/>
          <p:cNvSpPr>
            <a:spLocks noChangeShapeType="1"/>
          </p:cNvSpPr>
          <p:nvPr/>
        </p:nvSpPr>
        <p:spPr bwMode="auto">
          <a:xfrm>
            <a:off x="2287588" y="5029200"/>
            <a:ext cx="2905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93"/>
          <p:cNvSpPr>
            <a:spLocks noChangeShapeType="1"/>
          </p:cNvSpPr>
          <p:nvPr/>
        </p:nvSpPr>
        <p:spPr bwMode="auto">
          <a:xfrm flipH="1">
            <a:off x="2274888" y="5334000"/>
            <a:ext cx="315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94"/>
          <p:cNvSpPr>
            <a:spLocks noChangeShapeType="1"/>
          </p:cNvSpPr>
          <p:nvPr/>
        </p:nvSpPr>
        <p:spPr bwMode="auto">
          <a:xfrm>
            <a:off x="2279650" y="5037138"/>
            <a:ext cx="0" cy="2968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95"/>
          <p:cNvSpPr>
            <a:spLocks noChangeShapeType="1"/>
          </p:cNvSpPr>
          <p:nvPr/>
        </p:nvSpPr>
        <p:spPr bwMode="auto">
          <a:xfrm flipH="1">
            <a:off x="2579688" y="5029200"/>
            <a:ext cx="315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96"/>
          <p:cNvSpPr>
            <a:spLocks noChangeShapeType="1"/>
          </p:cNvSpPr>
          <p:nvPr/>
        </p:nvSpPr>
        <p:spPr bwMode="auto">
          <a:xfrm flipH="1">
            <a:off x="2579688" y="4724400"/>
            <a:ext cx="315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97"/>
          <p:cNvSpPr>
            <a:spLocks noChangeShapeType="1"/>
          </p:cNvSpPr>
          <p:nvPr/>
        </p:nvSpPr>
        <p:spPr bwMode="auto">
          <a:xfrm flipV="1">
            <a:off x="2584450" y="47196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98"/>
          <p:cNvSpPr>
            <a:spLocks noChangeShapeType="1"/>
          </p:cNvSpPr>
          <p:nvPr/>
        </p:nvSpPr>
        <p:spPr bwMode="auto">
          <a:xfrm flipV="1">
            <a:off x="2889250" y="47196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99"/>
          <p:cNvSpPr>
            <a:spLocks noChangeShapeType="1"/>
          </p:cNvSpPr>
          <p:nvPr/>
        </p:nvSpPr>
        <p:spPr bwMode="auto">
          <a:xfrm flipV="1">
            <a:off x="3194050" y="50244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100"/>
          <p:cNvSpPr>
            <a:spLocks noChangeShapeType="1"/>
          </p:cNvSpPr>
          <p:nvPr/>
        </p:nvSpPr>
        <p:spPr bwMode="auto">
          <a:xfrm flipV="1">
            <a:off x="2889250" y="50244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101"/>
          <p:cNvSpPr>
            <a:spLocks noChangeShapeType="1"/>
          </p:cNvSpPr>
          <p:nvPr/>
        </p:nvSpPr>
        <p:spPr bwMode="auto">
          <a:xfrm>
            <a:off x="2897188" y="5029200"/>
            <a:ext cx="296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1" name="Line 102"/>
          <p:cNvSpPr>
            <a:spLocks noChangeShapeType="1"/>
          </p:cNvSpPr>
          <p:nvPr/>
        </p:nvSpPr>
        <p:spPr bwMode="auto">
          <a:xfrm>
            <a:off x="2897188" y="5334000"/>
            <a:ext cx="2905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2" name="Line 103"/>
          <p:cNvSpPr>
            <a:spLocks noChangeShapeType="1"/>
          </p:cNvSpPr>
          <p:nvPr/>
        </p:nvSpPr>
        <p:spPr bwMode="auto">
          <a:xfrm flipV="1">
            <a:off x="3194050" y="53292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3" name="Line 104"/>
          <p:cNvSpPr>
            <a:spLocks noChangeShapeType="1"/>
          </p:cNvSpPr>
          <p:nvPr/>
        </p:nvSpPr>
        <p:spPr bwMode="auto">
          <a:xfrm flipV="1">
            <a:off x="3498850" y="5329238"/>
            <a:ext cx="0" cy="315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4" name="Line 105"/>
          <p:cNvSpPr>
            <a:spLocks noChangeShapeType="1"/>
          </p:cNvSpPr>
          <p:nvPr/>
        </p:nvSpPr>
        <p:spPr bwMode="auto">
          <a:xfrm>
            <a:off x="3201988" y="5334000"/>
            <a:ext cx="2905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5" name="Line 106"/>
          <p:cNvSpPr>
            <a:spLocks noChangeShapeType="1"/>
          </p:cNvSpPr>
          <p:nvPr/>
        </p:nvSpPr>
        <p:spPr bwMode="auto">
          <a:xfrm>
            <a:off x="3201988" y="5638800"/>
            <a:ext cx="2905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6" name="Line 107"/>
          <p:cNvSpPr>
            <a:spLocks noChangeShapeType="1"/>
          </p:cNvSpPr>
          <p:nvPr/>
        </p:nvSpPr>
        <p:spPr bwMode="auto">
          <a:xfrm flipH="1">
            <a:off x="7327900" y="6096000"/>
            <a:ext cx="30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108"/>
          <p:cNvSpPr>
            <a:spLocks noChangeShapeType="1"/>
          </p:cNvSpPr>
          <p:nvPr/>
        </p:nvSpPr>
        <p:spPr bwMode="auto">
          <a:xfrm flipH="1">
            <a:off x="7315200" y="5791200"/>
            <a:ext cx="3095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08" name="Line 109"/>
          <p:cNvSpPr>
            <a:spLocks noChangeShapeType="1"/>
          </p:cNvSpPr>
          <p:nvPr/>
        </p:nvSpPr>
        <p:spPr bwMode="auto">
          <a:xfrm>
            <a:off x="7326313" y="5792788"/>
            <a:ext cx="0" cy="2968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110"/>
          <p:cNvGrpSpPr>
            <a:grpSpLocks/>
          </p:cNvGrpSpPr>
          <p:nvPr/>
        </p:nvGrpSpPr>
        <p:grpSpPr bwMode="auto">
          <a:xfrm>
            <a:off x="5329238" y="5410200"/>
            <a:ext cx="309562" cy="304800"/>
            <a:chOff x="3313" y="2016"/>
            <a:chExt cx="195" cy="192"/>
          </a:xfrm>
        </p:grpSpPr>
        <p:sp>
          <p:nvSpPr>
            <p:cNvPr id="11358" name="Line 111"/>
            <p:cNvSpPr>
              <a:spLocks noChangeShapeType="1"/>
            </p:cNvSpPr>
            <p:nvPr/>
          </p:nvSpPr>
          <p:spPr bwMode="auto">
            <a:xfrm flipH="1">
              <a:off x="3317" y="2208"/>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9" name="Line 112"/>
            <p:cNvSpPr>
              <a:spLocks noChangeShapeType="1"/>
            </p:cNvSpPr>
            <p:nvPr/>
          </p:nvSpPr>
          <p:spPr bwMode="auto">
            <a:xfrm flipH="1">
              <a:off x="3313" y="2016"/>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0" name="Line 113"/>
            <p:cNvSpPr>
              <a:spLocks noChangeShapeType="1"/>
            </p:cNvSpPr>
            <p:nvPr/>
          </p:nvSpPr>
          <p:spPr bwMode="auto">
            <a:xfrm>
              <a:off x="3508" y="202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1" name="Line 114"/>
            <p:cNvSpPr>
              <a:spLocks noChangeShapeType="1"/>
            </p:cNvSpPr>
            <p:nvPr/>
          </p:nvSpPr>
          <p:spPr bwMode="auto">
            <a:xfrm>
              <a:off x="3316" y="201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5"/>
          <p:cNvGrpSpPr>
            <a:grpSpLocks/>
          </p:cNvGrpSpPr>
          <p:nvPr/>
        </p:nvGrpSpPr>
        <p:grpSpPr bwMode="auto">
          <a:xfrm>
            <a:off x="5634038" y="5105400"/>
            <a:ext cx="309562" cy="304800"/>
            <a:chOff x="3505" y="1824"/>
            <a:chExt cx="195" cy="192"/>
          </a:xfrm>
        </p:grpSpPr>
        <p:sp>
          <p:nvSpPr>
            <p:cNvPr id="11354" name="Line 116"/>
            <p:cNvSpPr>
              <a:spLocks noChangeShapeType="1"/>
            </p:cNvSpPr>
            <p:nvPr/>
          </p:nvSpPr>
          <p:spPr bwMode="auto">
            <a:xfrm flipH="1">
              <a:off x="3509" y="2016"/>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5" name="Line 117"/>
            <p:cNvSpPr>
              <a:spLocks noChangeShapeType="1"/>
            </p:cNvSpPr>
            <p:nvPr/>
          </p:nvSpPr>
          <p:spPr bwMode="auto">
            <a:xfrm flipH="1">
              <a:off x="3505" y="1824"/>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6" name="Line 118"/>
            <p:cNvSpPr>
              <a:spLocks noChangeShapeType="1"/>
            </p:cNvSpPr>
            <p:nvPr/>
          </p:nvSpPr>
          <p:spPr bwMode="auto">
            <a:xfrm>
              <a:off x="3700" y="1829"/>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7" name="Line 119"/>
            <p:cNvSpPr>
              <a:spLocks noChangeShapeType="1"/>
            </p:cNvSpPr>
            <p:nvPr/>
          </p:nvSpPr>
          <p:spPr bwMode="auto">
            <a:xfrm>
              <a:off x="3508" y="182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20"/>
          <p:cNvGrpSpPr>
            <a:grpSpLocks/>
          </p:cNvGrpSpPr>
          <p:nvPr/>
        </p:nvGrpSpPr>
        <p:grpSpPr bwMode="auto">
          <a:xfrm>
            <a:off x="4719638" y="6019800"/>
            <a:ext cx="309562" cy="304800"/>
            <a:chOff x="2929" y="2400"/>
            <a:chExt cx="195" cy="192"/>
          </a:xfrm>
        </p:grpSpPr>
        <p:sp>
          <p:nvSpPr>
            <p:cNvPr id="11350" name="Line 121"/>
            <p:cNvSpPr>
              <a:spLocks noChangeShapeType="1"/>
            </p:cNvSpPr>
            <p:nvPr/>
          </p:nvSpPr>
          <p:spPr bwMode="auto">
            <a:xfrm flipH="1">
              <a:off x="2933" y="2592"/>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1" name="Line 122"/>
            <p:cNvSpPr>
              <a:spLocks noChangeShapeType="1"/>
            </p:cNvSpPr>
            <p:nvPr/>
          </p:nvSpPr>
          <p:spPr bwMode="auto">
            <a:xfrm flipH="1">
              <a:off x="2929" y="2400"/>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2" name="Line 123"/>
            <p:cNvSpPr>
              <a:spLocks noChangeShapeType="1"/>
            </p:cNvSpPr>
            <p:nvPr/>
          </p:nvSpPr>
          <p:spPr bwMode="auto">
            <a:xfrm>
              <a:off x="3124" y="2405"/>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53" name="Line 124"/>
            <p:cNvSpPr>
              <a:spLocks noChangeShapeType="1"/>
            </p:cNvSpPr>
            <p:nvPr/>
          </p:nvSpPr>
          <p:spPr bwMode="auto">
            <a:xfrm>
              <a:off x="2932" y="240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25"/>
          <p:cNvGrpSpPr>
            <a:grpSpLocks/>
          </p:cNvGrpSpPr>
          <p:nvPr/>
        </p:nvGrpSpPr>
        <p:grpSpPr bwMode="auto">
          <a:xfrm>
            <a:off x="5024438" y="5715000"/>
            <a:ext cx="309562" cy="304800"/>
            <a:chOff x="3121" y="2208"/>
            <a:chExt cx="195" cy="192"/>
          </a:xfrm>
        </p:grpSpPr>
        <p:sp>
          <p:nvSpPr>
            <p:cNvPr id="11346" name="Line 126"/>
            <p:cNvSpPr>
              <a:spLocks noChangeShapeType="1"/>
            </p:cNvSpPr>
            <p:nvPr/>
          </p:nvSpPr>
          <p:spPr bwMode="auto">
            <a:xfrm flipH="1">
              <a:off x="3125" y="2400"/>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7" name="Line 127"/>
            <p:cNvSpPr>
              <a:spLocks noChangeShapeType="1"/>
            </p:cNvSpPr>
            <p:nvPr/>
          </p:nvSpPr>
          <p:spPr bwMode="auto">
            <a:xfrm flipH="1">
              <a:off x="3121" y="2208"/>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8" name="Line 128"/>
            <p:cNvSpPr>
              <a:spLocks noChangeShapeType="1"/>
            </p:cNvSpPr>
            <p:nvPr/>
          </p:nvSpPr>
          <p:spPr bwMode="auto">
            <a:xfrm>
              <a:off x="3316" y="221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9" name="Line 129"/>
            <p:cNvSpPr>
              <a:spLocks noChangeShapeType="1"/>
            </p:cNvSpPr>
            <p:nvPr/>
          </p:nvSpPr>
          <p:spPr bwMode="auto">
            <a:xfrm>
              <a:off x="3124" y="220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130"/>
          <p:cNvGrpSpPr>
            <a:grpSpLocks/>
          </p:cNvGrpSpPr>
          <p:nvPr/>
        </p:nvGrpSpPr>
        <p:grpSpPr bwMode="auto">
          <a:xfrm>
            <a:off x="4414838" y="5029200"/>
            <a:ext cx="309562" cy="304800"/>
            <a:chOff x="2737" y="1776"/>
            <a:chExt cx="195" cy="192"/>
          </a:xfrm>
        </p:grpSpPr>
        <p:sp>
          <p:nvSpPr>
            <p:cNvPr id="11342" name="Line 131"/>
            <p:cNvSpPr>
              <a:spLocks noChangeShapeType="1"/>
            </p:cNvSpPr>
            <p:nvPr/>
          </p:nvSpPr>
          <p:spPr bwMode="auto">
            <a:xfrm flipH="1">
              <a:off x="2741" y="1968"/>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3" name="Line 132"/>
            <p:cNvSpPr>
              <a:spLocks noChangeShapeType="1"/>
            </p:cNvSpPr>
            <p:nvPr/>
          </p:nvSpPr>
          <p:spPr bwMode="auto">
            <a:xfrm flipH="1">
              <a:off x="2737" y="1776"/>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4" name="Line 133"/>
            <p:cNvSpPr>
              <a:spLocks noChangeShapeType="1"/>
            </p:cNvSpPr>
            <p:nvPr/>
          </p:nvSpPr>
          <p:spPr bwMode="auto">
            <a:xfrm>
              <a:off x="2932" y="178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5" name="Line 134"/>
            <p:cNvSpPr>
              <a:spLocks noChangeShapeType="1"/>
            </p:cNvSpPr>
            <p:nvPr/>
          </p:nvSpPr>
          <p:spPr bwMode="auto">
            <a:xfrm>
              <a:off x="2740" y="177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135"/>
          <p:cNvGrpSpPr>
            <a:grpSpLocks/>
          </p:cNvGrpSpPr>
          <p:nvPr/>
        </p:nvGrpSpPr>
        <p:grpSpPr bwMode="auto">
          <a:xfrm>
            <a:off x="3494088" y="5029200"/>
            <a:ext cx="309562" cy="304800"/>
            <a:chOff x="2157" y="1776"/>
            <a:chExt cx="195" cy="192"/>
          </a:xfrm>
        </p:grpSpPr>
        <p:sp>
          <p:nvSpPr>
            <p:cNvPr id="11338" name="Line 136"/>
            <p:cNvSpPr>
              <a:spLocks noChangeShapeType="1"/>
            </p:cNvSpPr>
            <p:nvPr/>
          </p:nvSpPr>
          <p:spPr bwMode="auto">
            <a:xfrm flipH="1">
              <a:off x="2161" y="1968"/>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137"/>
            <p:cNvSpPr>
              <a:spLocks noChangeShapeType="1"/>
            </p:cNvSpPr>
            <p:nvPr/>
          </p:nvSpPr>
          <p:spPr bwMode="auto">
            <a:xfrm flipH="1">
              <a:off x="2157" y="1776"/>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138"/>
            <p:cNvSpPr>
              <a:spLocks noChangeShapeType="1"/>
            </p:cNvSpPr>
            <p:nvPr/>
          </p:nvSpPr>
          <p:spPr bwMode="auto">
            <a:xfrm>
              <a:off x="2352" y="178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139"/>
            <p:cNvSpPr>
              <a:spLocks noChangeShapeType="1"/>
            </p:cNvSpPr>
            <p:nvPr/>
          </p:nvSpPr>
          <p:spPr bwMode="auto">
            <a:xfrm>
              <a:off x="2160" y="177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140"/>
          <p:cNvGrpSpPr>
            <a:grpSpLocks/>
          </p:cNvGrpSpPr>
          <p:nvPr/>
        </p:nvGrpSpPr>
        <p:grpSpPr bwMode="auto">
          <a:xfrm>
            <a:off x="3805238" y="5638800"/>
            <a:ext cx="309562" cy="304800"/>
            <a:chOff x="2353" y="2160"/>
            <a:chExt cx="195" cy="192"/>
          </a:xfrm>
        </p:grpSpPr>
        <p:sp>
          <p:nvSpPr>
            <p:cNvPr id="11334" name="Line 141"/>
            <p:cNvSpPr>
              <a:spLocks noChangeShapeType="1"/>
            </p:cNvSpPr>
            <p:nvPr/>
          </p:nvSpPr>
          <p:spPr bwMode="auto">
            <a:xfrm flipH="1">
              <a:off x="2357" y="2352"/>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142"/>
            <p:cNvSpPr>
              <a:spLocks noChangeShapeType="1"/>
            </p:cNvSpPr>
            <p:nvPr/>
          </p:nvSpPr>
          <p:spPr bwMode="auto">
            <a:xfrm flipH="1">
              <a:off x="2353" y="2160"/>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143"/>
            <p:cNvSpPr>
              <a:spLocks noChangeShapeType="1"/>
            </p:cNvSpPr>
            <p:nvPr/>
          </p:nvSpPr>
          <p:spPr bwMode="auto">
            <a:xfrm>
              <a:off x="2548" y="2165"/>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144"/>
            <p:cNvSpPr>
              <a:spLocks noChangeShapeType="1"/>
            </p:cNvSpPr>
            <p:nvPr/>
          </p:nvSpPr>
          <p:spPr bwMode="auto">
            <a:xfrm>
              <a:off x="2356" y="216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145"/>
          <p:cNvGrpSpPr>
            <a:grpSpLocks/>
          </p:cNvGrpSpPr>
          <p:nvPr/>
        </p:nvGrpSpPr>
        <p:grpSpPr bwMode="auto">
          <a:xfrm>
            <a:off x="4110038" y="5334000"/>
            <a:ext cx="309562" cy="304800"/>
            <a:chOff x="2545" y="1968"/>
            <a:chExt cx="195" cy="192"/>
          </a:xfrm>
        </p:grpSpPr>
        <p:sp>
          <p:nvSpPr>
            <p:cNvPr id="11330" name="Line 146"/>
            <p:cNvSpPr>
              <a:spLocks noChangeShapeType="1"/>
            </p:cNvSpPr>
            <p:nvPr/>
          </p:nvSpPr>
          <p:spPr bwMode="auto">
            <a:xfrm flipH="1">
              <a:off x="2549" y="2160"/>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1" name="Line 147"/>
            <p:cNvSpPr>
              <a:spLocks noChangeShapeType="1"/>
            </p:cNvSpPr>
            <p:nvPr/>
          </p:nvSpPr>
          <p:spPr bwMode="auto">
            <a:xfrm flipH="1">
              <a:off x="2545" y="1968"/>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148"/>
            <p:cNvSpPr>
              <a:spLocks noChangeShapeType="1"/>
            </p:cNvSpPr>
            <p:nvPr/>
          </p:nvSpPr>
          <p:spPr bwMode="auto">
            <a:xfrm>
              <a:off x="2740" y="197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149"/>
            <p:cNvSpPr>
              <a:spLocks noChangeShapeType="1"/>
            </p:cNvSpPr>
            <p:nvPr/>
          </p:nvSpPr>
          <p:spPr bwMode="auto">
            <a:xfrm>
              <a:off x="2548" y="196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17" name="Line 150"/>
          <p:cNvSpPr>
            <a:spLocks noChangeShapeType="1"/>
          </p:cNvSpPr>
          <p:nvPr/>
        </p:nvSpPr>
        <p:spPr bwMode="auto">
          <a:xfrm flipH="1">
            <a:off x="7626350" y="6096000"/>
            <a:ext cx="30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18" name="Line 151"/>
          <p:cNvSpPr>
            <a:spLocks noChangeShapeType="1"/>
          </p:cNvSpPr>
          <p:nvPr/>
        </p:nvSpPr>
        <p:spPr bwMode="auto">
          <a:xfrm flipH="1">
            <a:off x="7626350" y="5791200"/>
            <a:ext cx="3095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19" name="Line 152"/>
          <p:cNvSpPr>
            <a:spLocks noChangeShapeType="1"/>
          </p:cNvSpPr>
          <p:nvPr/>
        </p:nvSpPr>
        <p:spPr bwMode="auto">
          <a:xfrm>
            <a:off x="7929563" y="5792788"/>
            <a:ext cx="0" cy="290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1" name="Group 153"/>
          <p:cNvGrpSpPr>
            <a:grpSpLocks/>
          </p:cNvGrpSpPr>
          <p:nvPr/>
        </p:nvGrpSpPr>
        <p:grpSpPr bwMode="auto">
          <a:xfrm>
            <a:off x="6319838" y="5791200"/>
            <a:ext cx="309562" cy="304800"/>
            <a:chOff x="3937" y="2256"/>
            <a:chExt cx="195" cy="192"/>
          </a:xfrm>
        </p:grpSpPr>
        <p:sp>
          <p:nvSpPr>
            <p:cNvPr id="11326" name="Line 154"/>
            <p:cNvSpPr>
              <a:spLocks noChangeShapeType="1"/>
            </p:cNvSpPr>
            <p:nvPr/>
          </p:nvSpPr>
          <p:spPr bwMode="auto">
            <a:xfrm flipH="1">
              <a:off x="3941" y="2448"/>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7" name="Line 155"/>
            <p:cNvSpPr>
              <a:spLocks noChangeShapeType="1"/>
            </p:cNvSpPr>
            <p:nvPr/>
          </p:nvSpPr>
          <p:spPr bwMode="auto">
            <a:xfrm flipH="1">
              <a:off x="3937" y="2256"/>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8" name="Line 156"/>
            <p:cNvSpPr>
              <a:spLocks noChangeShapeType="1"/>
            </p:cNvSpPr>
            <p:nvPr/>
          </p:nvSpPr>
          <p:spPr bwMode="auto">
            <a:xfrm>
              <a:off x="4132" y="226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157"/>
            <p:cNvSpPr>
              <a:spLocks noChangeShapeType="1"/>
            </p:cNvSpPr>
            <p:nvPr/>
          </p:nvSpPr>
          <p:spPr bwMode="auto">
            <a:xfrm>
              <a:off x="3940" y="225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158"/>
          <p:cNvGrpSpPr>
            <a:grpSpLocks/>
          </p:cNvGrpSpPr>
          <p:nvPr/>
        </p:nvGrpSpPr>
        <p:grpSpPr bwMode="auto">
          <a:xfrm>
            <a:off x="6624638" y="5486400"/>
            <a:ext cx="309562" cy="304800"/>
            <a:chOff x="4129" y="2064"/>
            <a:chExt cx="195" cy="192"/>
          </a:xfrm>
        </p:grpSpPr>
        <p:sp>
          <p:nvSpPr>
            <p:cNvPr id="11322" name="Line 159"/>
            <p:cNvSpPr>
              <a:spLocks noChangeShapeType="1"/>
            </p:cNvSpPr>
            <p:nvPr/>
          </p:nvSpPr>
          <p:spPr bwMode="auto">
            <a:xfrm flipH="1">
              <a:off x="4133" y="2256"/>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3" name="Line 160"/>
            <p:cNvSpPr>
              <a:spLocks noChangeShapeType="1"/>
            </p:cNvSpPr>
            <p:nvPr/>
          </p:nvSpPr>
          <p:spPr bwMode="auto">
            <a:xfrm flipH="1">
              <a:off x="4129" y="2064"/>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4" name="Line 161"/>
            <p:cNvSpPr>
              <a:spLocks noChangeShapeType="1"/>
            </p:cNvSpPr>
            <p:nvPr/>
          </p:nvSpPr>
          <p:spPr bwMode="auto">
            <a:xfrm>
              <a:off x="4324" y="2069"/>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5" name="Line 162"/>
            <p:cNvSpPr>
              <a:spLocks noChangeShapeType="1"/>
            </p:cNvSpPr>
            <p:nvPr/>
          </p:nvSpPr>
          <p:spPr bwMode="auto">
            <a:xfrm>
              <a:off x="4132" y="206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163"/>
          <p:cNvGrpSpPr>
            <a:grpSpLocks/>
          </p:cNvGrpSpPr>
          <p:nvPr/>
        </p:nvGrpSpPr>
        <p:grpSpPr bwMode="auto">
          <a:xfrm>
            <a:off x="6929438" y="5181600"/>
            <a:ext cx="309562" cy="304800"/>
            <a:chOff x="4321" y="1872"/>
            <a:chExt cx="195" cy="192"/>
          </a:xfrm>
        </p:grpSpPr>
        <p:sp>
          <p:nvSpPr>
            <p:cNvPr id="11318" name="Line 164"/>
            <p:cNvSpPr>
              <a:spLocks noChangeShapeType="1"/>
            </p:cNvSpPr>
            <p:nvPr/>
          </p:nvSpPr>
          <p:spPr bwMode="auto">
            <a:xfrm flipH="1">
              <a:off x="4325" y="2064"/>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19" name="Line 165"/>
            <p:cNvSpPr>
              <a:spLocks noChangeShapeType="1"/>
            </p:cNvSpPr>
            <p:nvPr/>
          </p:nvSpPr>
          <p:spPr bwMode="auto">
            <a:xfrm flipH="1">
              <a:off x="4321" y="1872"/>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0" name="Line 166"/>
            <p:cNvSpPr>
              <a:spLocks noChangeShapeType="1"/>
            </p:cNvSpPr>
            <p:nvPr/>
          </p:nvSpPr>
          <p:spPr bwMode="auto">
            <a:xfrm>
              <a:off x="4516" y="1877"/>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1" name="Line 167"/>
            <p:cNvSpPr>
              <a:spLocks noChangeShapeType="1"/>
            </p:cNvSpPr>
            <p:nvPr/>
          </p:nvSpPr>
          <p:spPr bwMode="auto">
            <a:xfrm>
              <a:off x="4324" y="187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168"/>
          <p:cNvGrpSpPr>
            <a:grpSpLocks/>
          </p:cNvGrpSpPr>
          <p:nvPr/>
        </p:nvGrpSpPr>
        <p:grpSpPr bwMode="auto">
          <a:xfrm>
            <a:off x="6015038" y="6096000"/>
            <a:ext cx="309562" cy="304800"/>
            <a:chOff x="3745" y="2448"/>
            <a:chExt cx="195" cy="192"/>
          </a:xfrm>
        </p:grpSpPr>
        <p:sp>
          <p:nvSpPr>
            <p:cNvPr id="11314" name="Line 169"/>
            <p:cNvSpPr>
              <a:spLocks noChangeShapeType="1"/>
            </p:cNvSpPr>
            <p:nvPr/>
          </p:nvSpPr>
          <p:spPr bwMode="auto">
            <a:xfrm flipH="1">
              <a:off x="3749" y="2640"/>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15" name="Line 170"/>
            <p:cNvSpPr>
              <a:spLocks noChangeShapeType="1"/>
            </p:cNvSpPr>
            <p:nvPr/>
          </p:nvSpPr>
          <p:spPr bwMode="auto">
            <a:xfrm flipH="1">
              <a:off x="3745" y="2448"/>
              <a:ext cx="1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16" name="Line 171"/>
            <p:cNvSpPr>
              <a:spLocks noChangeShapeType="1"/>
            </p:cNvSpPr>
            <p:nvPr/>
          </p:nvSpPr>
          <p:spPr bwMode="auto">
            <a:xfrm>
              <a:off x="3940" y="245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17" name="Line 172"/>
            <p:cNvSpPr>
              <a:spLocks noChangeShapeType="1"/>
            </p:cNvSpPr>
            <p:nvPr/>
          </p:nvSpPr>
          <p:spPr bwMode="auto">
            <a:xfrm>
              <a:off x="3748" y="244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702" name="Text Box 126"/>
          <p:cNvSpPr txBox="1">
            <a:spLocks noChangeArrowheads="1"/>
          </p:cNvSpPr>
          <p:nvPr/>
        </p:nvSpPr>
        <p:spPr bwMode="auto">
          <a:xfrm>
            <a:off x="5943600" y="2057400"/>
            <a:ext cx="3200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6.8</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10.8</a:t>
            </a:r>
          </a:p>
        </p:txBody>
      </p:sp>
      <p:cxnSp>
        <p:nvCxnSpPr>
          <p:cNvPr id="125" name="Straight Connector 124"/>
          <p:cNvCxnSpPr/>
          <p:nvPr/>
        </p:nvCxnSpPr>
        <p:spPr>
          <a:xfrm rot="5400000">
            <a:off x="1829594" y="48760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ox(in)">
                                      <p:cBhvr>
                                        <p:cTn id="7" dur="500"/>
                                        <p:tgtEl>
                                          <p:spTgt spid="24581"/>
                                        </p:tgtEl>
                                      </p:cBhvr>
                                    </p:animEffect>
                                  </p:childTnLst>
                                </p:cTn>
                              </p:par>
                              <p:par>
                                <p:cTn id="8" presetID="4" presetClass="entr" presetSubtype="16" fill="hold" nodeType="withEffect">
                                  <p:stCondLst>
                                    <p:cond delay="0"/>
                                  </p:stCondLst>
                                  <p:childTnLst>
                                    <p:set>
                                      <p:cBhvr>
                                        <p:cTn id="9" dur="1" fill="hold">
                                          <p:stCondLst>
                                            <p:cond delay="0"/>
                                          </p:stCondLst>
                                        </p:cTn>
                                        <p:tgtEl>
                                          <p:spTgt spid="24582"/>
                                        </p:tgtEl>
                                        <p:attrNameLst>
                                          <p:attrName>style.visibility</p:attrName>
                                        </p:attrNameLst>
                                      </p:cBhvr>
                                      <p:to>
                                        <p:strVal val="visible"/>
                                      </p:to>
                                    </p:set>
                                    <p:animEffect transition="in" filter="box(in)">
                                      <p:cBhvr>
                                        <p:cTn id="10" dur="500"/>
                                        <p:tgtEl>
                                          <p:spTgt spid="24582"/>
                                        </p:tgtEl>
                                      </p:cBhvr>
                                    </p:animEffect>
                                  </p:childTnLst>
                                </p:cTn>
                              </p:par>
                              <p:par>
                                <p:cTn id="11" presetID="4" presetClass="entr" presetSubtype="16" fill="hold" nodeType="withEffect">
                                  <p:stCondLst>
                                    <p:cond delay="0"/>
                                  </p:stCondLst>
                                  <p:childTnLst>
                                    <p:set>
                                      <p:cBhvr>
                                        <p:cTn id="12" dur="1" fill="hold">
                                          <p:stCondLst>
                                            <p:cond delay="0"/>
                                          </p:stCondLst>
                                        </p:cTn>
                                        <p:tgtEl>
                                          <p:spTgt spid="24583"/>
                                        </p:tgtEl>
                                        <p:attrNameLst>
                                          <p:attrName>style.visibility</p:attrName>
                                        </p:attrNameLst>
                                      </p:cBhvr>
                                      <p:to>
                                        <p:strVal val="visible"/>
                                      </p:to>
                                    </p:set>
                                    <p:animEffect transition="in" filter="box(in)">
                                      <p:cBhvr>
                                        <p:cTn id="13" dur="500"/>
                                        <p:tgtEl>
                                          <p:spTgt spid="24583"/>
                                        </p:tgtEl>
                                      </p:cBhvr>
                                    </p:animEffect>
                                  </p:childTnLst>
                                </p:cTn>
                              </p:par>
                              <p:par>
                                <p:cTn id="14" presetID="3" presetClass="entr" presetSubtype="1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blinds(horizontal)">
                                      <p:cBhvr>
                                        <p:cTn id="16" dur="500"/>
                                        <p:tgtEl>
                                          <p:spTgt spid="12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box(in)">
                                      <p:cBhvr>
                                        <p:cTn id="19" dur="500"/>
                                        <p:tgtEl>
                                          <p:spTgt spid="2458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585"/>
                                        </p:tgtEl>
                                        <p:attrNameLst>
                                          <p:attrName>style.visibility</p:attrName>
                                        </p:attrNameLst>
                                      </p:cBhvr>
                                      <p:to>
                                        <p:strVal val="visible"/>
                                      </p:to>
                                    </p:set>
                                    <p:animEffect transition="in" filter="box(in)">
                                      <p:cBhvr>
                                        <p:cTn id="22" dur="500"/>
                                        <p:tgtEl>
                                          <p:spTgt spid="2458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586"/>
                                        </p:tgtEl>
                                        <p:attrNameLst>
                                          <p:attrName>style.visibility</p:attrName>
                                        </p:attrNameLst>
                                      </p:cBhvr>
                                      <p:to>
                                        <p:strVal val="visible"/>
                                      </p:to>
                                    </p:set>
                                    <p:animEffect transition="in" filter="box(in)">
                                      <p:cBhvr>
                                        <p:cTn id="25" dur="500"/>
                                        <p:tgtEl>
                                          <p:spTgt spid="2458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4587"/>
                                        </p:tgtEl>
                                        <p:attrNameLst>
                                          <p:attrName>style.visibility</p:attrName>
                                        </p:attrNameLst>
                                      </p:cBhvr>
                                      <p:to>
                                        <p:strVal val="visible"/>
                                      </p:to>
                                    </p:set>
                                    <p:animEffect transition="in" filter="box(in)">
                                      <p:cBhvr>
                                        <p:cTn id="28" dur="500"/>
                                        <p:tgtEl>
                                          <p:spTgt spid="2458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Effect transition="in" filter="box(in)">
                                      <p:cBhvr>
                                        <p:cTn id="31" dur="500"/>
                                        <p:tgtEl>
                                          <p:spTgt spid="24588"/>
                                        </p:tgtEl>
                                      </p:cBhvr>
                                    </p:animEffect>
                                  </p:childTnLst>
                                </p:cTn>
                              </p:par>
                              <p:par>
                                <p:cTn id="32" presetID="4" presetClass="entr" presetSubtype="16" fill="hold" nodeType="withEffect">
                                  <p:stCondLst>
                                    <p:cond delay="0"/>
                                  </p:stCondLst>
                                  <p:childTnLst>
                                    <p:set>
                                      <p:cBhvr>
                                        <p:cTn id="33" dur="1" fill="hold">
                                          <p:stCondLst>
                                            <p:cond delay="0"/>
                                          </p:stCondLst>
                                        </p:cTn>
                                        <p:tgtEl>
                                          <p:spTgt spid="24589"/>
                                        </p:tgtEl>
                                        <p:attrNameLst>
                                          <p:attrName>style.visibility</p:attrName>
                                        </p:attrNameLst>
                                      </p:cBhvr>
                                      <p:to>
                                        <p:strVal val="visible"/>
                                      </p:to>
                                    </p:set>
                                    <p:animEffect transition="in" filter="box(in)">
                                      <p:cBhvr>
                                        <p:cTn id="34" dur="500"/>
                                        <p:tgtEl>
                                          <p:spTgt spid="24589"/>
                                        </p:tgtEl>
                                      </p:cBhvr>
                                    </p:animEffect>
                                  </p:childTnLst>
                                </p:cTn>
                              </p:par>
                              <p:par>
                                <p:cTn id="35" presetID="4" presetClass="entr" presetSubtype="16" fill="hold" nodeType="withEffect">
                                  <p:stCondLst>
                                    <p:cond delay="0"/>
                                  </p:stCondLst>
                                  <p:childTnLst>
                                    <p:set>
                                      <p:cBhvr>
                                        <p:cTn id="36" dur="1" fill="hold">
                                          <p:stCondLst>
                                            <p:cond delay="0"/>
                                          </p:stCondLst>
                                        </p:cTn>
                                        <p:tgtEl>
                                          <p:spTgt spid="24590"/>
                                        </p:tgtEl>
                                        <p:attrNameLst>
                                          <p:attrName>style.visibility</p:attrName>
                                        </p:attrNameLst>
                                      </p:cBhvr>
                                      <p:to>
                                        <p:strVal val="visible"/>
                                      </p:to>
                                    </p:set>
                                    <p:animEffect transition="in" filter="box(in)">
                                      <p:cBhvr>
                                        <p:cTn id="37" dur="500"/>
                                        <p:tgtEl>
                                          <p:spTgt spid="24590"/>
                                        </p:tgtEl>
                                      </p:cBhvr>
                                    </p:animEffect>
                                  </p:childTnLst>
                                </p:cTn>
                              </p:par>
                              <p:par>
                                <p:cTn id="38" presetID="4" presetClass="entr" presetSubtype="16" fill="hold" nodeType="withEffect">
                                  <p:stCondLst>
                                    <p:cond delay="0"/>
                                  </p:stCondLst>
                                  <p:childTnLst>
                                    <p:set>
                                      <p:cBhvr>
                                        <p:cTn id="39" dur="1" fill="hold">
                                          <p:stCondLst>
                                            <p:cond delay="0"/>
                                          </p:stCondLst>
                                        </p:cTn>
                                        <p:tgtEl>
                                          <p:spTgt spid="24591"/>
                                        </p:tgtEl>
                                        <p:attrNameLst>
                                          <p:attrName>style.visibility</p:attrName>
                                        </p:attrNameLst>
                                      </p:cBhvr>
                                      <p:to>
                                        <p:strVal val="visible"/>
                                      </p:to>
                                    </p:set>
                                    <p:animEffect transition="in" filter="box(in)">
                                      <p:cBhvr>
                                        <p:cTn id="40" dur="500"/>
                                        <p:tgtEl>
                                          <p:spTgt spid="24591"/>
                                        </p:tgtEl>
                                      </p:cBhvr>
                                    </p:animEffect>
                                  </p:childTnLst>
                                </p:cTn>
                              </p:par>
                              <p:par>
                                <p:cTn id="41" presetID="4" presetClass="entr" presetSubtype="16" fill="hold" nodeType="withEffect">
                                  <p:stCondLst>
                                    <p:cond delay="0"/>
                                  </p:stCondLst>
                                  <p:childTnLst>
                                    <p:set>
                                      <p:cBhvr>
                                        <p:cTn id="42" dur="1" fill="hold">
                                          <p:stCondLst>
                                            <p:cond delay="0"/>
                                          </p:stCondLst>
                                        </p:cTn>
                                        <p:tgtEl>
                                          <p:spTgt spid="24592"/>
                                        </p:tgtEl>
                                        <p:attrNameLst>
                                          <p:attrName>style.visibility</p:attrName>
                                        </p:attrNameLst>
                                      </p:cBhvr>
                                      <p:to>
                                        <p:strVal val="visible"/>
                                      </p:to>
                                    </p:set>
                                    <p:animEffect transition="in" filter="box(in)">
                                      <p:cBhvr>
                                        <p:cTn id="43" dur="500"/>
                                        <p:tgtEl>
                                          <p:spTgt spid="24592"/>
                                        </p:tgtEl>
                                      </p:cBhvr>
                                    </p:animEffect>
                                  </p:childTnLst>
                                </p:cTn>
                              </p:par>
                              <p:par>
                                <p:cTn id="44" presetID="4" presetClass="entr" presetSubtype="16" fill="hold" nodeType="withEffect">
                                  <p:stCondLst>
                                    <p:cond delay="0"/>
                                  </p:stCondLst>
                                  <p:childTnLst>
                                    <p:set>
                                      <p:cBhvr>
                                        <p:cTn id="45" dur="1" fill="hold">
                                          <p:stCondLst>
                                            <p:cond delay="0"/>
                                          </p:stCondLst>
                                        </p:cTn>
                                        <p:tgtEl>
                                          <p:spTgt spid="24593"/>
                                        </p:tgtEl>
                                        <p:attrNameLst>
                                          <p:attrName>style.visibility</p:attrName>
                                        </p:attrNameLst>
                                      </p:cBhvr>
                                      <p:to>
                                        <p:strVal val="visible"/>
                                      </p:to>
                                    </p:set>
                                    <p:animEffect transition="in" filter="box(in)">
                                      <p:cBhvr>
                                        <p:cTn id="46" dur="500"/>
                                        <p:tgtEl>
                                          <p:spTgt spid="24593"/>
                                        </p:tgtEl>
                                      </p:cBhvr>
                                    </p:animEffect>
                                  </p:childTnLst>
                                </p:cTn>
                              </p:par>
                              <p:par>
                                <p:cTn id="47" presetID="4" presetClass="entr" presetSubtype="16" fill="hold" nodeType="withEffect">
                                  <p:stCondLst>
                                    <p:cond delay="0"/>
                                  </p:stCondLst>
                                  <p:childTnLst>
                                    <p:set>
                                      <p:cBhvr>
                                        <p:cTn id="48" dur="1" fill="hold">
                                          <p:stCondLst>
                                            <p:cond delay="0"/>
                                          </p:stCondLst>
                                        </p:cTn>
                                        <p:tgtEl>
                                          <p:spTgt spid="24594"/>
                                        </p:tgtEl>
                                        <p:attrNameLst>
                                          <p:attrName>style.visibility</p:attrName>
                                        </p:attrNameLst>
                                      </p:cBhvr>
                                      <p:to>
                                        <p:strVal val="visible"/>
                                      </p:to>
                                    </p:set>
                                    <p:animEffect transition="in" filter="box(in)">
                                      <p:cBhvr>
                                        <p:cTn id="49" dur="500"/>
                                        <p:tgtEl>
                                          <p:spTgt spid="24594"/>
                                        </p:tgtEl>
                                      </p:cBhvr>
                                    </p:animEffect>
                                  </p:childTnLst>
                                </p:cTn>
                              </p:par>
                              <p:par>
                                <p:cTn id="50" presetID="4" presetClass="entr" presetSubtype="16" fill="hold" nodeType="withEffect">
                                  <p:stCondLst>
                                    <p:cond delay="0"/>
                                  </p:stCondLst>
                                  <p:childTnLst>
                                    <p:set>
                                      <p:cBhvr>
                                        <p:cTn id="51" dur="1" fill="hold">
                                          <p:stCondLst>
                                            <p:cond delay="0"/>
                                          </p:stCondLst>
                                        </p:cTn>
                                        <p:tgtEl>
                                          <p:spTgt spid="24595"/>
                                        </p:tgtEl>
                                        <p:attrNameLst>
                                          <p:attrName>style.visibility</p:attrName>
                                        </p:attrNameLst>
                                      </p:cBhvr>
                                      <p:to>
                                        <p:strVal val="visible"/>
                                      </p:to>
                                    </p:set>
                                    <p:animEffect transition="in" filter="box(in)">
                                      <p:cBhvr>
                                        <p:cTn id="52" dur="500"/>
                                        <p:tgtEl>
                                          <p:spTgt spid="24595"/>
                                        </p:tgtEl>
                                      </p:cBhvr>
                                    </p:animEffect>
                                  </p:childTnLst>
                                </p:cTn>
                              </p:par>
                              <p:par>
                                <p:cTn id="53" presetID="4" presetClass="entr" presetSubtype="16" fill="hold" nodeType="withEffect">
                                  <p:stCondLst>
                                    <p:cond delay="0"/>
                                  </p:stCondLst>
                                  <p:childTnLst>
                                    <p:set>
                                      <p:cBhvr>
                                        <p:cTn id="54" dur="1" fill="hold">
                                          <p:stCondLst>
                                            <p:cond delay="0"/>
                                          </p:stCondLst>
                                        </p:cTn>
                                        <p:tgtEl>
                                          <p:spTgt spid="24596"/>
                                        </p:tgtEl>
                                        <p:attrNameLst>
                                          <p:attrName>style.visibility</p:attrName>
                                        </p:attrNameLst>
                                      </p:cBhvr>
                                      <p:to>
                                        <p:strVal val="visible"/>
                                      </p:to>
                                    </p:set>
                                    <p:animEffect transition="in" filter="box(in)">
                                      <p:cBhvr>
                                        <p:cTn id="55" dur="500"/>
                                        <p:tgtEl>
                                          <p:spTgt spid="24596"/>
                                        </p:tgtEl>
                                      </p:cBhvr>
                                    </p:animEffect>
                                  </p:childTnLst>
                                </p:cTn>
                              </p:par>
                              <p:par>
                                <p:cTn id="56" presetID="4" presetClass="entr" presetSubtype="16" fill="hold" nodeType="withEffect">
                                  <p:stCondLst>
                                    <p:cond delay="0"/>
                                  </p:stCondLst>
                                  <p:childTnLst>
                                    <p:set>
                                      <p:cBhvr>
                                        <p:cTn id="57" dur="1" fill="hold">
                                          <p:stCondLst>
                                            <p:cond delay="0"/>
                                          </p:stCondLst>
                                        </p:cTn>
                                        <p:tgtEl>
                                          <p:spTgt spid="24597"/>
                                        </p:tgtEl>
                                        <p:attrNameLst>
                                          <p:attrName>style.visibility</p:attrName>
                                        </p:attrNameLst>
                                      </p:cBhvr>
                                      <p:to>
                                        <p:strVal val="visible"/>
                                      </p:to>
                                    </p:set>
                                    <p:animEffect transition="in" filter="box(in)">
                                      <p:cBhvr>
                                        <p:cTn id="58" dur="500"/>
                                        <p:tgtEl>
                                          <p:spTgt spid="24597"/>
                                        </p:tgtEl>
                                      </p:cBhvr>
                                    </p:animEffect>
                                  </p:childTnLst>
                                </p:cTn>
                              </p:par>
                              <p:par>
                                <p:cTn id="59" presetID="4" presetClass="entr" presetSubtype="16" fill="hold" nodeType="withEffect">
                                  <p:stCondLst>
                                    <p:cond delay="0"/>
                                  </p:stCondLst>
                                  <p:childTnLst>
                                    <p:set>
                                      <p:cBhvr>
                                        <p:cTn id="60" dur="1" fill="hold">
                                          <p:stCondLst>
                                            <p:cond delay="0"/>
                                          </p:stCondLst>
                                        </p:cTn>
                                        <p:tgtEl>
                                          <p:spTgt spid="24598"/>
                                        </p:tgtEl>
                                        <p:attrNameLst>
                                          <p:attrName>style.visibility</p:attrName>
                                        </p:attrNameLst>
                                      </p:cBhvr>
                                      <p:to>
                                        <p:strVal val="visible"/>
                                      </p:to>
                                    </p:set>
                                    <p:animEffect transition="in" filter="box(in)">
                                      <p:cBhvr>
                                        <p:cTn id="61" dur="500"/>
                                        <p:tgtEl>
                                          <p:spTgt spid="24598"/>
                                        </p:tgtEl>
                                      </p:cBhvr>
                                    </p:animEffect>
                                  </p:childTnLst>
                                </p:cTn>
                              </p:par>
                              <p:par>
                                <p:cTn id="62" presetID="4" presetClass="entr" presetSubtype="16" fill="hold" nodeType="withEffect">
                                  <p:stCondLst>
                                    <p:cond delay="0"/>
                                  </p:stCondLst>
                                  <p:childTnLst>
                                    <p:set>
                                      <p:cBhvr>
                                        <p:cTn id="63" dur="1" fill="hold">
                                          <p:stCondLst>
                                            <p:cond delay="0"/>
                                          </p:stCondLst>
                                        </p:cTn>
                                        <p:tgtEl>
                                          <p:spTgt spid="24599"/>
                                        </p:tgtEl>
                                        <p:attrNameLst>
                                          <p:attrName>style.visibility</p:attrName>
                                        </p:attrNameLst>
                                      </p:cBhvr>
                                      <p:to>
                                        <p:strVal val="visible"/>
                                      </p:to>
                                    </p:set>
                                    <p:animEffect transition="in" filter="box(in)">
                                      <p:cBhvr>
                                        <p:cTn id="64" dur="500"/>
                                        <p:tgtEl>
                                          <p:spTgt spid="24599"/>
                                        </p:tgtEl>
                                      </p:cBhvr>
                                    </p:animEffect>
                                  </p:childTnLst>
                                </p:cTn>
                              </p:par>
                              <p:par>
                                <p:cTn id="65" presetID="4" presetClass="entr" presetSubtype="16" fill="hold" nodeType="withEffect">
                                  <p:stCondLst>
                                    <p:cond delay="0"/>
                                  </p:stCondLst>
                                  <p:childTnLst>
                                    <p:set>
                                      <p:cBhvr>
                                        <p:cTn id="66" dur="1" fill="hold">
                                          <p:stCondLst>
                                            <p:cond delay="0"/>
                                          </p:stCondLst>
                                        </p:cTn>
                                        <p:tgtEl>
                                          <p:spTgt spid="24600"/>
                                        </p:tgtEl>
                                        <p:attrNameLst>
                                          <p:attrName>style.visibility</p:attrName>
                                        </p:attrNameLst>
                                      </p:cBhvr>
                                      <p:to>
                                        <p:strVal val="visible"/>
                                      </p:to>
                                    </p:set>
                                    <p:animEffect transition="in" filter="box(in)">
                                      <p:cBhvr>
                                        <p:cTn id="67" dur="500"/>
                                        <p:tgtEl>
                                          <p:spTgt spid="24600"/>
                                        </p:tgtEl>
                                      </p:cBhvr>
                                    </p:animEffect>
                                  </p:childTnLst>
                                </p:cTn>
                              </p:par>
                              <p:par>
                                <p:cTn id="68" presetID="4" presetClass="entr" presetSubtype="16" fill="hold" nodeType="withEffect">
                                  <p:stCondLst>
                                    <p:cond delay="0"/>
                                  </p:stCondLst>
                                  <p:childTnLst>
                                    <p:set>
                                      <p:cBhvr>
                                        <p:cTn id="69" dur="1" fill="hold">
                                          <p:stCondLst>
                                            <p:cond delay="0"/>
                                          </p:stCondLst>
                                        </p:cTn>
                                        <p:tgtEl>
                                          <p:spTgt spid="24601"/>
                                        </p:tgtEl>
                                        <p:attrNameLst>
                                          <p:attrName>style.visibility</p:attrName>
                                        </p:attrNameLst>
                                      </p:cBhvr>
                                      <p:to>
                                        <p:strVal val="visible"/>
                                      </p:to>
                                    </p:set>
                                    <p:animEffect transition="in" filter="box(in)">
                                      <p:cBhvr>
                                        <p:cTn id="70" dur="500"/>
                                        <p:tgtEl>
                                          <p:spTgt spid="24601"/>
                                        </p:tgtEl>
                                      </p:cBhvr>
                                    </p:animEffect>
                                  </p:childTnLst>
                                </p:cTn>
                              </p:par>
                              <p:par>
                                <p:cTn id="71" presetID="4" presetClass="entr" presetSubtype="16" fill="hold" nodeType="withEffect">
                                  <p:stCondLst>
                                    <p:cond delay="0"/>
                                  </p:stCondLst>
                                  <p:childTnLst>
                                    <p:set>
                                      <p:cBhvr>
                                        <p:cTn id="72" dur="1" fill="hold">
                                          <p:stCondLst>
                                            <p:cond delay="0"/>
                                          </p:stCondLst>
                                        </p:cTn>
                                        <p:tgtEl>
                                          <p:spTgt spid="24602"/>
                                        </p:tgtEl>
                                        <p:attrNameLst>
                                          <p:attrName>style.visibility</p:attrName>
                                        </p:attrNameLst>
                                      </p:cBhvr>
                                      <p:to>
                                        <p:strVal val="visible"/>
                                      </p:to>
                                    </p:set>
                                    <p:animEffect transition="in" filter="box(in)">
                                      <p:cBhvr>
                                        <p:cTn id="73" dur="500"/>
                                        <p:tgtEl>
                                          <p:spTgt spid="24602"/>
                                        </p:tgtEl>
                                      </p:cBhvr>
                                    </p:animEffect>
                                  </p:childTnLst>
                                </p:cTn>
                              </p:par>
                              <p:par>
                                <p:cTn id="74" presetID="4" presetClass="entr" presetSubtype="16" fill="hold" nodeType="withEffect">
                                  <p:stCondLst>
                                    <p:cond delay="0"/>
                                  </p:stCondLst>
                                  <p:childTnLst>
                                    <p:set>
                                      <p:cBhvr>
                                        <p:cTn id="75" dur="1" fill="hold">
                                          <p:stCondLst>
                                            <p:cond delay="0"/>
                                          </p:stCondLst>
                                        </p:cTn>
                                        <p:tgtEl>
                                          <p:spTgt spid="24603"/>
                                        </p:tgtEl>
                                        <p:attrNameLst>
                                          <p:attrName>style.visibility</p:attrName>
                                        </p:attrNameLst>
                                      </p:cBhvr>
                                      <p:to>
                                        <p:strVal val="visible"/>
                                      </p:to>
                                    </p:set>
                                    <p:animEffect transition="in" filter="box(in)">
                                      <p:cBhvr>
                                        <p:cTn id="76" dur="500"/>
                                        <p:tgtEl>
                                          <p:spTgt spid="24603"/>
                                        </p:tgtEl>
                                      </p:cBhvr>
                                    </p:animEffect>
                                  </p:childTnLst>
                                </p:cTn>
                              </p:par>
                              <p:par>
                                <p:cTn id="77" presetID="4" presetClass="entr" presetSubtype="16" fill="hold" nodeType="withEffect">
                                  <p:stCondLst>
                                    <p:cond delay="0"/>
                                  </p:stCondLst>
                                  <p:childTnLst>
                                    <p:set>
                                      <p:cBhvr>
                                        <p:cTn id="78" dur="1" fill="hold">
                                          <p:stCondLst>
                                            <p:cond delay="0"/>
                                          </p:stCondLst>
                                        </p:cTn>
                                        <p:tgtEl>
                                          <p:spTgt spid="24604"/>
                                        </p:tgtEl>
                                        <p:attrNameLst>
                                          <p:attrName>style.visibility</p:attrName>
                                        </p:attrNameLst>
                                      </p:cBhvr>
                                      <p:to>
                                        <p:strVal val="visible"/>
                                      </p:to>
                                    </p:set>
                                    <p:animEffect transition="in" filter="box(in)">
                                      <p:cBhvr>
                                        <p:cTn id="79" dur="500"/>
                                        <p:tgtEl>
                                          <p:spTgt spid="24604"/>
                                        </p:tgtEl>
                                      </p:cBhvr>
                                    </p:animEffect>
                                  </p:childTnLst>
                                </p:cTn>
                              </p:par>
                              <p:par>
                                <p:cTn id="80" presetID="4" presetClass="entr" presetSubtype="16" fill="hold" nodeType="withEffect">
                                  <p:stCondLst>
                                    <p:cond delay="0"/>
                                  </p:stCondLst>
                                  <p:childTnLst>
                                    <p:set>
                                      <p:cBhvr>
                                        <p:cTn id="81" dur="1" fill="hold">
                                          <p:stCondLst>
                                            <p:cond delay="0"/>
                                          </p:stCondLst>
                                        </p:cTn>
                                        <p:tgtEl>
                                          <p:spTgt spid="24605"/>
                                        </p:tgtEl>
                                        <p:attrNameLst>
                                          <p:attrName>style.visibility</p:attrName>
                                        </p:attrNameLst>
                                      </p:cBhvr>
                                      <p:to>
                                        <p:strVal val="visible"/>
                                      </p:to>
                                    </p:set>
                                    <p:animEffect transition="in" filter="box(in)">
                                      <p:cBhvr>
                                        <p:cTn id="82" dur="500"/>
                                        <p:tgtEl>
                                          <p:spTgt spid="24605"/>
                                        </p:tgtEl>
                                      </p:cBhvr>
                                    </p:animEffect>
                                  </p:childTnLst>
                                </p:cTn>
                              </p:par>
                              <p:par>
                                <p:cTn id="83" presetID="4" presetClass="entr" presetSubtype="16" fill="hold" nodeType="withEffect">
                                  <p:stCondLst>
                                    <p:cond delay="0"/>
                                  </p:stCondLst>
                                  <p:childTnLst>
                                    <p:set>
                                      <p:cBhvr>
                                        <p:cTn id="84" dur="1" fill="hold">
                                          <p:stCondLst>
                                            <p:cond delay="0"/>
                                          </p:stCondLst>
                                        </p:cTn>
                                        <p:tgtEl>
                                          <p:spTgt spid="24606"/>
                                        </p:tgtEl>
                                        <p:attrNameLst>
                                          <p:attrName>style.visibility</p:attrName>
                                        </p:attrNameLst>
                                      </p:cBhvr>
                                      <p:to>
                                        <p:strVal val="visible"/>
                                      </p:to>
                                    </p:set>
                                    <p:animEffect transition="in" filter="box(in)">
                                      <p:cBhvr>
                                        <p:cTn id="85" dur="500"/>
                                        <p:tgtEl>
                                          <p:spTgt spid="24606"/>
                                        </p:tgtEl>
                                      </p:cBhvr>
                                    </p:animEffect>
                                  </p:childTnLst>
                                </p:cTn>
                              </p:par>
                              <p:par>
                                <p:cTn id="86" presetID="4" presetClass="entr" presetSubtype="16" fill="hold" nodeType="withEffect">
                                  <p:stCondLst>
                                    <p:cond delay="0"/>
                                  </p:stCondLst>
                                  <p:childTnLst>
                                    <p:set>
                                      <p:cBhvr>
                                        <p:cTn id="87" dur="1" fill="hold">
                                          <p:stCondLst>
                                            <p:cond delay="0"/>
                                          </p:stCondLst>
                                        </p:cTn>
                                        <p:tgtEl>
                                          <p:spTgt spid="24607"/>
                                        </p:tgtEl>
                                        <p:attrNameLst>
                                          <p:attrName>style.visibility</p:attrName>
                                        </p:attrNameLst>
                                      </p:cBhvr>
                                      <p:to>
                                        <p:strVal val="visible"/>
                                      </p:to>
                                    </p:set>
                                    <p:animEffect transition="in" filter="box(in)">
                                      <p:cBhvr>
                                        <p:cTn id="88" dur="500"/>
                                        <p:tgtEl>
                                          <p:spTgt spid="24607"/>
                                        </p:tgtEl>
                                      </p:cBhvr>
                                    </p:animEffect>
                                  </p:childTnLst>
                                </p:cTn>
                              </p:par>
                              <p:par>
                                <p:cTn id="89" presetID="4" presetClass="entr" presetSubtype="16" fill="hold" nodeType="withEffect">
                                  <p:stCondLst>
                                    <p:cond delay="0"/>
                                  </p:stCondLst>
                                  <p:childTnLst>
                                    <p:set>
                                      <p:cBhvr>
                                        <p:cTn id="90" dur="1" fill="hold">
                                          <p:stCondLst>
                                            <p:cond delay="0"/>
                                          </p:stCondLst>
                                        </p:cTn>
                                        <p:tgtEl>
                                          <p:spTgt spid="24608"/>
                                        </p:tgtEl>
                                        <p:attrNameLst>
                                          <p:attrName>style.visibility</p:attrName>
                                        </p:attrNameLst>
                                      </p:cBhvr>
                                      <p:to>
                                        <p:strVal val="visible"/>
                                      </p:to>
                                    </p:set>
                                    <p:animEffect transition="in" filter="box(in)">
                                      <p:cBhvr>
                                        <p:cTn id="91" dur="500"/>
                                        <p:tgtEl>
                                          <p:spTgt spid="24608"/>
                                        </p:tgtEl>
                                      </p:cBhvr>
                                    </p:animEffect>
                                  </p:childTnLst>
                                </p:cTn>
                              </p:par>
                              <p:par>
                                <p:cTn id="92" presetID="4" presetClass="entr" presetSubtype="16"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box(in)">
                                      <p:cBhvr>
                                        <p:cTn id="94" dur="500"/>
                                        <p:tgtEl>
                                          <p:spTgt spid="3"/>
                                        </p:tgtEl>
                                      </p:cBhvr>
                                    </p:animEffect>
                                  </p:childTnLst>
                                </p:cTn>
                              </p:par>
                              <p:par>
                                <p:cTn id="95" presetID="4" presetClass="entr" presetSubtype="16" fill="hold" nodeType="with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box(in)">
                                      <p:cBhvr>
                                        <p:cTn id="97" dur="500"/>
                                        <p:tgtEl>
                                          <p:spTgt spid="4"/>
                                        </p:tgtEl>
                                      </p:cBhvr>
                                    </p:animEffect>
                                  </p:childTnLst>
                                </p:cTn>
                              </p:par>
                              <p:par>
                                <p:cTn id="98" presetID="4" presetClass="entr" presetSubtype="16"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box(in)">
                                      <p:cBhvr>
                                        <p:cTn id="100" dur="500"/>
                                        <p:tgtEl>
                                          <p:spTgt spid="5"/>
                                        </p:tgtEl>
                                      </p:cBhvr>
                                    </p:animEffect>
                                  </p:childTnLst>
                                </p:cTn>
                              </p:par>
                              <p:par>
                                <p:cTn id="101" presetID="4" presetClass="entr" presetSubtype="16" fill="hold"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box(in)">
                                      <p:cBhvr>
                                        <p:cTn id="103" dur="500"/>
                                        <p:tgtEl>
                                          <p:spTgt spid="6"/>
                                        </p:tgtEl>
                                      </p:cBhvr>
                                    </p:animEffect>
                                  </p:childTnLst>
                                </p:cTn>
                              </p:par>
                              <p:par>
                                <p:cTn id="104" presetID="4" presetClass="entr" presetSubtype="16"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box(in)">
                                      <p:cBhvr>
                                        <p:cTn id="106" dur="500"/>
                                        <p:tgtEl>
                                          <p:spTgt spid="7"/>
                                        </p:tgtEl>
                                      </p:cBhvr>
                                    </p:animEffect>
                                  </p:childTnLst>
                                </p:cTn>
                              </p:par>
                              <p:par>
                                <p:cTn id="107" presetID="4" presetClass="entr" presetSubtype="16" fill="hold" nodeType="with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box(in)">
                                      <p:cBhvr>
                                        <p:cTn id="109" dur="500"/>
                                        <p:tgtEl>
                                          <p:spTgt spid="8"/>
                                        </p:tgtEl>
                                      </p:cBhvr>
                                    </p:animEffect>
                                  </p:childTnLst>
                                </p:cTn>
                              </p:par>
                              <p:par>
                                <p:cTn id="110" presetID="4" presetClass="entr" presetSubtype="16" fill="hold" nodeType="with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box(in)">
                                      <p:cBhvr>
                                        <p:cTn id="112" dur="500"/>
                                        <p:tgtEl>
                                          <p:spTgt spid="9"/>
                                        </p:tgtEl>
                                      </p:cBhvr>
                                    </p:animEffect>
                                  </p:childTnLst>
                                </p:cTn>
                              </p:par>
                              <p:par>
                                <p:cTn id="113" presetID="4" presetClass="entr" presetSubtype="16" fill="hold" nodeType="with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box(in)">
                                      <p:cBhvr>
                                        <p:cTn id="115" dur="500"/>
                                        <p:tgtEl>
                                          <p:spTgt spid="10"/>
                                        </p:tgtEl>
                                      </p:cBhvr>
                                    </p:animEffect>
                                  </p:childTnLst>
                                </p:cTn>
                              </p:par>
                              <p:par>
                                <p:cTn id="116" presetID="4" presetClass="entr" presetSubtype="16" fill="hold" nodeType="withEffect">
                                  <p:stCondLst>
                                    <p:cond delay="0"/>
                                  </p:stCondLst>
                                  <p:childTnLst>
                                    <p:set>
                                      <p:cBhvr>
                                        <p:cTn id="117" dur="1" fill="hold">
                                          <p:stCondLst>
                                            <p:cond delay="0"/>
                                          </p:stCondLst>
                                        </p:cTn>
                                        <p:tgtEl>
                                          <p:spTgt spid="24617"/>
                                        </p:tgtEl>
                                        <p:attrNameLst>
                                          <p:attrName>style.visibility</p:attrName>
                                        </p:attrNameLst>
                                      </p:cBhvr>
                                      <p:to>
                                        <p:strVal val="visible"/>
                                      </p:to>
                                    </p:set>
                                    <p:animEffect transition="in" filter="box(in)">
                                      <p:cBhvr>
                                        <p:cTn id="118" dur="500"/>
                                        <p:tgtEl>
                                          <p:spTgt spid="24617"/>
                                        </p:tgtEl>
                                      </p:cBhvr>
                                    </p:animEffect>
                                  </p:childTnLst>
                                </p:cTn>
                              </p:par>
                              <p:par>
                                <p:cTn id="119" presetID="4" presetClass="entr" presetSubtype="16" fill="hold" nodeType="withEffect">
                                  <p:stCondLst>
                                    <p:cond delay="0"/>
                                  </p:stCondLst>
                                  <p:childTnLst>
                                    <p:set>
                                      <p:cBhvr>
                                        <p:cTn id="120" dur="1" fill="hold">
                                          <p:stCondLst>
                                            <p:cond delay="0"/>
                                          </p:stCondLst>
                                        </p:cTn>
                                        <p:tgtEl>
                                          <p:spTgt spid="24618"/>
                                        </p:tgtEl>
                                        <p:attrNameLst>
                                          <p:attrName>style.visibility</p:attrName>
                                        </p:attrNameLst>
                                      </p:cBhvr>
                                      <p:to>
                                        <p:strVal val="visible"/>
                                      </p:to>
                                    </p:set>
                                    <p:animEffect transition="in" filter="box(in)">
                                      <p:cBhvr>
                                        <p:cTn id="121" dur="500"/>
                                        <p:tgtEl>
                                          <p:spTgt spid="24618"/>
                                        </p:tgtEl>
                                      </p:cBhvr>
                                    </p:animEffect>
                                  </p:childTnLst>
                                </p:cTn>
                              </p:par>
                              <p:par>
                                <p:cTn id="122" presetID="4" presetClass="entr" presetSubtype="16" fill="hold" nodeType="withEffect">
                                  <p:stCondLst>
                                    <p:cond delay="0"/>
                                  </p:stCondLst>
                                  <p:childTnLst>
                                    <p:set>
                                      <p:cBhvr>
                                        <p:cTn id="123" dur="1" fill="hold">
                                          <p:stCondLst>
                                            <p:cond delay="0"/>
                                          </p:stCondLst>
                                        </p:cTn>
                                        <p:tgtEl>
                                          <p:spTgt spid="24619"/>
                                        </p:tgtEl>
                                        <p:attrNameLst>
                                          <p:attrName>style.visibility</p:attrName>
                                        </p:attrNameLst>
                                      </p:cBhvr>
                                      <p:to>
                                        <p:strVal val="visible"/>
                                      </p:to>
                                    </p:set>
                                    <p:animEffect transition="in" filter="box(in)">
                                      <p:cBhvr>
                                        <p:cTn id="124" dur="500"/>
                                        <p:tgtEl>
                                          <p:spTgt spid="24619"/>
                                        </p:tgtEl>
                                      </p:cBhvr>
                                    </p:animEffect>
                                  </p:childTnLst>
                                </p:cTn>
                              </p:par>
                              <p:par>
                                <p:cTn id="125" presetID="4" presetClass="entr" presetSubtype="16"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box(in)">
                                      <p:cBhvr>
                                        <p:cTn id="127" dur="500"/>
                                        <p:tgtEl>
                                          <p:spTgt spid="11"/>
                                        </p:tgtEl>
                                      </p:cBhvr>
                                    </p:animEffect>
                                  </p:childTnLst>
                                </p:cTn>
                              </p:par>
                              <p:par>
                                <p:cTn id="128" presetID="4" presetClass="entr" presetSubtype="16" fill="hold" nodeType="withEffect">
                                  <p:stCondLst>
                                    <p:cond delay="0"/>
                                  </p:stCondLst>
                                  <p:childTnLst>
                                    <p:set>
                                      <p:cBhvr>
                                        <p:cTn id="129" dur="1" fill="hold">
                                          <p:stCondLst>
                                            <p:cond delay="0"/>
                                          </p:stCondLst>
                                        </p:cTn>
                                        <p:tgtEl>
                                          <p:spTgt spid="12"/>
                                        </p:tgtEl>
                                        <p:attrNameLst>
                                          <p:attrName>style.visibility</p:attrName>
                                        </p:attrNameLst>
                                      </p:cBhvr>
                                      <p:to>
                                        <p:strVal val="visible"/>
                                      </p:to>
                                    </p:set>
                                    <p:animEffect transition="in" filter="box(in)">
                                      <p:cBhvr>
                                        <p:cTn id="130" dur="500"/>
                                        <p:tgtEl>
                                          <p:spTgt spid="12"/>
                                        </p:tgtEl>
                                      </p:cBhvr>
                                    </p:animEffect>
                                  </p:childTnLst>
                                </p:cTn>
                              </p:par>
                              <p:par>
                                <p:cTn id="131" presetID="4" presetClass="entr" presetSubtype="16" fill="hold" nodeType="withEffect">
                                  <p:stCondLst>
                                    <p:cond delay="0"/>
                                  </p:stCondLst>
                                  <p:childTnLst>
                                    <p:set>
                                      <p:cBhvr>
                                        <p:cTn id="132" dur="1" fill="hold">
                                          <p:stCondLst>
                                            <p:cond delay="0"/>
                                          </p:stCondLst>
                                        </p:cTn>
                                        <p:tgtEl>
                                          <p:spTgt spid="13"/>
                                        </p:tgtEl>
                                        <p:attrNameLst>
                                          <p:attrName>style.visibility</p:attrName>
                                        </p:attrNameLst>
                                      </p:cBhvr>
                                      <p:to>
                                        <p:strVal val="visible"/>
                                      </p:to>
                                    </p:set>
                                    <p:animEffect transition="in" filter="box(in)">
                                      <p:cBhvr>
                                        <p:cTn id="133" dur="500"/>
                                        <p:tgtEl>
                                          <p:spTgt spid="13"/>
                                        </p:tgtEl>
                                      </p:cBhvr>
                                    </p:animEffect>
                                  </p:childTnLst>
                                </p:cTn>
                              </p:par>
                              <p:par>
                                <p:cTn id="134" presetID="4" presetClass="entr" presetSubtype="16" fill="hold" nodeType="withEffect">
                                  <p:stCondLst>
                                    <p:cond delay="0"/>
                                  </p:stCondLst>
                                  <p:childTnLst>
                                    <p:set>
                                      <p:cBhvr>
                                        <p:cTn id="135" dur="1" fill="hold">
                                          <p:stCondLst>
                                            <p:cond delay="0"/>
                                          </p:stCondLst>
                                        </p:cTn>
                                        <p:tgtEl>
                                          <p:spTgt spid="14"/>
                                        </p:tgtEl>
                                        <p:attrNameLst>
                                          <p:attrName>style.visibility</p:attrName>
                                        </p:attrNameLst>
                                      </p:cBhvr>
                                      <p:to>
                                        <p:strVal val="visible"/>
                                      </p:to>
                                    </p:set>
                                    <p:animEffect transition="in" filter="box(in)">
                                      <p:cBhvr>
                                        <p:cTn id="136" dur="500"/>
                                        <p:tgtEl>
                                          <p:spTgt spid="14"/>
                                        </p:tgtEl>
                                      </p:cBhvr>
                                    </p:animEffect>
                                  </p:childTnLst>
                                </p:cTn>
                              </p:par>
                            </p:childTnLst>
                          </p:cTn>
                        </p:par>
                        <p:par>
                          <p:cTn id="137" fill="hold" nodeType="afterGroup">
                            <p:stCondLst>
                              <p:cond delay="500"/>
                            </p:stCondLst>
                            <p:childTnLst>
                              <p:par>
                                <p:cTn id="138" presetID="4" presetClass="entr" presetSubtype="16" fill="hold" grpId="0" nodeType="afterEffect">
                                  <p:stCondLst>
                                    <p:cond delay="0"/>
                                  </p:stCondLst>
                                  <p:childTnLst>
                                    <p:set>
                                      <p:cBhvr>
                                        <p:cTn id="139" dur="1" fill="hold">
                                          <p:stCondLst>
                                            <p:cond delay="0"/>
                                          </p:stCondLst>
                                        </p:cTn>
                                        <p:tgtEl>
                                          <p:spTgt spid="24702"/>
                                        </p:tgtEl>
                                        <p:attrNameLst>
                                          <p:attrName>style.visibility</p:attrName>
                                        </p:attrNameLst>
                                      </p:cBhvr>
                                      <p:to>
                                        <p:strVal val="visible"/>
                                      </p:to>
                                    </p:set>
                                    <p:animEffect transition="in" filter="box(in)">
                                      <p:cBhvr>
                                        <p:cTn id="140" dur="500"/>
                                        <p:tgtEl>
                                          <p:spTgt spid="2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P spid="24585" grpId="0"/>
      <p:bldP spid="24586" grpId="0"/>
      <p:bldP spid="24587" grpId="0"/>
      <p:bldP spid="24588" grpId="0"/>
      <p:bldP spid="2470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676400" y="76200"/>
            <a:ext cx="7620000" cy="914400"/>
          </a:xfrm>
        </p:spPr>
        <p:txBody>
          <a:bodyPr/>
          <a:lstStyle/>
          <a:p>
            <a:r>
              <a:rPr lang="en-US" altLang="en-US" sz="4000" b="1" dirty="0">
                <a:latin typeface="Times New Roman" panose="02020603050405020304" pitchFamily="18" charset="0"/>
                <a:cs typeface="Times New Roman" panose="02020603050405020304" pitchFamily="18" charset="0"/>
              </a:rPr>
              <a:t>Scheduling in Interactive Systems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Priority Scheduling</a:t>
            </a:r>
          </a:p>
        </p:txBody>
      </p:sp>
      <p:sp>
        <p:nvSpPr>
          <p:cNvPr id="12291" name="Rectangle 3"/>
          <p:cNvSpPr>
            <a:spLocks noGrp="1"/>
          </p:cNvSpPr>
          <p:nvPr>
            <p:ph type="body" idx="1"/>
          </p:nvPr>
        </p:nvSpPr>
        <p:spPr>
          <a:xfrm>
            <a:off x="0" y="1447800"/>
            <a:ext cx="8915400" cy="5410200"/>
          </a:xfrm>
        </p:spPr>
        <p:txBody>
          <a:bodyPr/>
          <a:lstStyle/>
          <a:p>
            <a:pPr algn="just" eaLnBrk="1" hangingPunct="1">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Each process has a </a:t>
            </a:r>
            <a:r>
              <a:rPr lang="en-US" altLang="en-US" sz="1800" b="1" dirty="0">
                <a:solidFill>
                  <a:srgbClr val="FF0000"/>
                </a:solidFill>
                <a:latin typeface="Times New Roman" panose="02020603050405020304" pitchFamily="18" charset="0"/>
                <a:cs typeface="Times New Roman" panose="02020603050405020304" pitchFamily="18" charset="0"/>
              </a:rPr>
              <a:t>priority assigned</a:t>
            </a:r>
          </a:p>
          <a:p>
            <a:pPr algn="just" eaLnBrk="1" hangingPunct="1">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a:t>
            </a:r>
            <a:r>
              <a:rPr lang="en-US" altLang="en-US" sz="1800" b="1" dirty="0">
                <a:solidFill>
                  <a:srgbClr val="FF0000"/>
                </a:solidFill>
                <a:latin typeface="Times New Roman" panose="02020603050405020304" pitchFamily="18" charset="0"/>
                <a:cs typeface="Times New Roman" panose="02020603050405020304" pitchFamily="18" charset="0"/>
              </a:rPr>
              <a:t>greatest</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priority runnable process</a:t>
            </a:r>
            <a:r>
              <a:rPr lang="en-US" altLang="en-US" sz="1800" dirty="0">
                <a:solidFill>
                  <a:srgbClr val="FF0000"/>
                </a:solidFill>
                <a:latin typeface="Times New Roman" panose="02020603050405020304" pitchFamily="18" charset="0"/>
                <a:cs typeface="Times New Roman" panose="02020603050405020304" pitchFamily="18" charset="0"/>
              </a:rPr>
              <a:t> is always run </a:t>
            </a:r>
          </a:p>
          <a:p>
            <a:pPr algn="just" eaLnBrk="1" hangingPunct="1">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Give a </a:t>
            </a:r>
            <a:r>
              <a:rPr lang="en-US" altLang="en-US" sz="1800" b="1" dirty="0">
                <a:latin typeface="Times New Roman" panose="02020603050405020304" pitchFamily="18" charset="0"/>
                <a:cs typeface="Times New Roman" panose="02020603050405020304" pitchFamily="18" charset="0"/>
              </a:rPr>
              <a:t>chance</a:t>
            </a:r>
            <a:r>
              <a:rPr lang="en-US" altLang="en-US" sz="1800" dirty="0">
                <a:latin typeface="Times New Roman" panose="02020603050405020304" pitchFamily="18" charset="0"/>
                <a:cs typeface="Times New Roman" panose="02020603050405020304" pitchFamily="18" charset="0"/>
              </a:rPr>
              <a:t> to </a:t>
            </a:r>
            <a:r>
              <a:rPr lang="en-US" altLang="en-US" sz="1800" b="1" dirty="0">
                <a:latin typeface="Times New Roman" panose="02020603050405020304" pitchFamily="18" charset="0"/>
                <a:cs typeface="Times New Roman" panose="02020603050405020304" pitchFamily="18" charset="0"/>
              </a:rPr>
              <a:t>other processes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dirty="0">
                <a:latin typeface="Times New Roman" panose="02020603050405020304" pitchFamily="18" charset="0"/>
                <a:cs typeface="Times New Roman" panose="02020603050405020304" pitchFamily="18" charset="0"/>
              </a:rPr>
              <a:t> change the priority of the running process or assign it a quantum</a:t>
            </a:r>
          </a:p>
          <a:p>
            <a:pPr algn="just" eaLnBrk="1" hangingPunct="1">
              <a:lnSpc>
                <a:spcPct val="90000"/>
              </a:lnSpc>
              <a:buClrTx/>
              <a:buSzTx/>
              <a:buFont typeface="Arial" panose="020B0604020202020204" pitchFamily="34" charset="0"/>
              <a:buChar char="•"/>
            </a:pPr>
            <a:r>
              <a:rPr lang="en-US" altLang="en-US" sz="1800" b="1" dirty="0">
                <a:highlight>
                  <a:srgbClr val="FFFF00"/>
                </a:highlight>
                <a:latin typeface="Times New Roman" panose="02020603050405020304" pitchFamily="18" charset="0"/>
                <a:cs typeface="Times New Roman" panose="02020603050405020304" pitchFamily="18" charset="0"/>
              </a:rPr>
              <a:t>Priorities</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assignment</a:t>
            </a:r>
          </a:p>
          <a:p>
            <a:pPr lvl="1" algn="just" eaLnBrk="1" hangingPunct="1">
              <a:lnSpc>
                <a:spcPct val="90000"/>
              </a:lnSpc>
            </a:pPr>
            <a:r>
              <a:rPr lang="en-US" altLang="en-US" sz="1800" b="1" dirty="0">
                <a:solidFill>
                  <a:srgbClr val="FF0000"/>
                </a:solidFill>
                <a:latin typeface="Times New Roman" panose="02020603050405020304" pitchFamily="18" charset="0"/>
                <a:cs typeface="Times New Roman" panose="02020603050405020304" pitchFamily="18" charset="0"/>
              </a:rPr>
              <a:t>Statically</a:t>
            </a:r>
          </a:p>
          <a:p>
            <a:pPr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Static (or externally defined) priorities are </a:t>
            </a:r>
            <a:r>
              <a:rPr lang="en-US" altLang="en-US" sz="1800" b="1" dirty="0">
                <a:latin typeface="Times New Roman" panose="02020603050405020304" pitchFamily="18" charset="0"/>
                <a:cs typeface="Times New Roman" panose="02020603050405020304" pitchFamily="18" charset="0"/>
              </a:rPr>
              <a:t>predetermined</a:t>
            </a:r>
            <a:r>
              <a:rPr lang="en-US" altLang="en-US" sz="1800" dirty="0">
                <a:latin typeface="Times New Roman" panose="02020603050405020304" pitchFamily="18" charset="0"/>
                <a:cs typeface="Times New Roman" panose="02020603050405020304" pitchFamily="18" charset="0"/>
              </a:rPr>
              <a:t> for each </a:t>
            </a:r>
            <a:r>
              <a:rPr lang="en-US" altLang="en-US" sz="1800" b="1" dirty="0">
                <a:latin typeface="Times New Roman" panose="02020603050405020304" pitchFamily="18" charset="0"/>
                <a:cs typeface="Times New Roman" panose="02020603050405020304" pitchFamily="18" charset="0"/>
              </a:rPr>
              <a:t>process</a:t>
            </a:r>
            <a:r>
              <a:rPr lang="en-US" altLang="en-US" sz="1800" dirty="0">
                <a:latin typeface="Times New Roman" panose="02020603050405020304" pitchFamily="18" charset="0"/>
                <a:cs typeface="Times New Roman" panose="02020603050405020304" pitchFamily="18" charset="0"/>
              </a:rPr>
              <a:t>: E.g., the process of the boss; or the process of the guy who paid more than others to run on this machine</a:t>
            </a:r>
          </a:p>
          <a:p>
            <a:pPr lvl="1" algn="just" eaLnBrk="1" hangingPunct="1">
              <a:lnSpc>
                <a:spcPct val="90000"/>
              </a:lnSpc>
            </a:pPr>
            <a:r>
              <a:rPr lang="en-US" altLang="en-US" sz="1800" b="1" dirty="0">
                <a:solidFill>
                  <a:srgbClr val="FF0000"/>
                </a:solidFill>
                <a:latin typeface="Times New Roman" panose="02020603050405020304" pitchFamily="18" charset="0"/>
                <a:cs typeface="Times New Roman" panose="02020603050405020304" pitchFamily="18" charset="0"/>
              </a:rPr>
              <a:t>Dynamically</a:t>
            </a:r>
          </a:p>
          <a:p>
            <a:pPr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Dynamic (or internally defined) priorities are </a:t>
            </a:r>
            <a:r>
              <a:rPr lang="en-US" altLang="en-US" sz="1800" b="1" dirty="0">
                <a:latin typeface="Times New Roman" panose="02020603050405020304" pitchFamily="18" charset="0"/>
                <a:cs typeface="Times New Roman" panose="02020603050405020304" pitchFamily="18" charset="0"/>
              </a:rPr>
              <a:t>assigned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by</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system</a:t>
            </a:r>
            <a:r>
              <a:rPr lang="en-US" altLang="en-US" sz="1800" dirty="0">
                <a:latin typeface="Times New Roman" panose="02020603050405020304" pitchFamily="18" charset="0"/>
                <a:cs typeface="Times New Roman" panose="02020603050405020304" pitchFamily="18" charset="0"/>
              </a:rPr>
              <a:t> to achieve certain goals: E.g., boost the priority of I/O-bound processes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762000" y="0"/>
            <a:ext cx="7620000" cy="914400"/>
          </a:xfrm>
        </p:spPr>
        <p:txBody>
          <a:bodyPr/>
          <a:lstStyle/>
          <a:p>
            <a:r>
              <a:rPr lang="en-US" altLang="en-US" sz="2800" b="1">
                <a:latin typeface="Times New Roman" panose="02020603050405020304" pitchFamily="18" charset="0"/>
                <a:cs typeface="Times New Roman" panose="02020603050405020304" pitchFamily="18" charset="0"/>
              </a:rPr>
              <a:t>Priority Scheduling</a:t>
            </a:r>
          </a:p>
        </p:txBody>
      </p:sp>
      <p:sp>
        <p:nvSpPr>
          <p:cNvPr id="95235" name="Rectangle 3"/>
          <p:cNvSpPr>
            <a:spLocks noGrp="1"/>
          </p:cNvSpPr>
          <p:nvPr>
            <p:ph type="body" idx="4294967295"/>
          </p:nvPr>
        </p:nvSpPr>
        <p:spPr>
          <a:xfrm>
            <a:off x="114299" y="990600"/>
            <a:ext cx="8915400" cy="5943600"/>
          </a:xfrm>
        </p:spPr>
        <p:txBody>
          <a:bodyPr/>
          <a:lstStyle/>
          <a:p>
            <a:pPr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Ex</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Process:BurstTime:Priority</a:t>
            </a:r>
            <a:r>
              <a:rPr lang="en-US" altLang="en-US" sz="2000" dirty="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(P1:10:3), (P2:1:1), (P3:2:4), (P4:1:2)</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Average waiting time: (2 + 0 + 12 + 1)/ 4 = 3.75</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Average turnaround time: (12 + 1 + 14 + 2)/ 4 = 7.25</a:t>
            </a:r>
          </a:p>
          <a:p>
            <a:pPr lvl="1" algn="just"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8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000" b="1">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Problem</a:t>
            </a:r>
            <a:endParaRPr lang="en-US" altLang="en-US" sz="2000" b="1"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b="1">
                <a:highlight>
                  <a:srgbClr val="FFFF00"/>
                </a:highlight>
                <a:latin typeface="Times New Roman" panose="02020603050405020304" pitchFamily="18" charset="0"/>
                <a:cs typeface="Times New Roman" panose="02020603050405020304" pitchFamily="18" charset="0"/>
              </a:rPr>
              <a:t>Starvation: </a:t>
            </a:r>
            <a:r>
              <a:rPr lang="en-US" altLang="en-US" sz="200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low priority processes </a:t>
            </a:r>
            <a:r>
              <a:rPr lang="en-US" altLang="en-US" sz="2000" dirty="0">
                <a:latin typeface="Times New Roman" panose="02020603050405020304" pitchFamily="18" charset="0"/>
                <a:cs typeface="Times New Roman" panose="02020603050405020304" pitchFamily="18" charset="0"/>
              </a:rPr>
              <a:t>can be </a:t>
            </a:r>
            <a:r>
              <a:rPr lang="en-US" altLang="en-US" sz="2000" b="1" dirty="0">
                <a:solidFill>
                  <a:srgbClr val="FF0000"/>
                </a:solidFill>
                <a:latin typeface="Times New Roman" panose="02020603050405020304" pitchFamily="18" charset="0"/>
                <a:cs typeface="Times New Roman" panose="02020603050405020304" pitchFamily="18" charset="0"/>
              </a:rPr>
              <a:t>waited indefinitely </a:t>
            </a:r>
            <a:r>
              <a:rPr lang="en-US" altLang="en-US" sz="2000" dirty="0">
                <a:latin typeface="Times New Roman" panose="02020603050405020304" pitchFamily="18" charset="0"/>
                <a:cs typeface="Times New Roman" panose="02020603050405020304" pitchFamily="18" charset="0"/>
              </a:rPr>
              <a:t>(cannot be executed if the system occurred errors in runtime) for CPU by </a:t>
            </a:r>
            <a:r>
              <a:rPr lang="en-US" altLang="en-US" sz="2000" b="1" dirty="0">
                <a:latin typeface="Times New Roman" panose="02020603050405020304" pitchFamily="18" charset="0"/>
                <a:cs typeface="Times New Roman" panose="02020603050405020304" pitchFamily="18" charset="0"/>
              </a:rPr>
              <a:t>higher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priority</a:t>
            </a:r>
            <a:r>
              <a:rPr lang="en-US" altLang="en-US" sz="2000" dirty="0">
                <a:latin typeface="Times New Roman" panose="02020603050405020304" pitchFamily="18" charset="0"/>
                <a:cs typeface="Times New Roman" panose="02020603050405020304" pitchFamily="18" charset="0"/>
              </a:rPr>
              <a:t> processes</a:t>
            </a:r>
          </a:p>
          <a:p>
            <a:pPr algn="just" eaLnBrk="1" hangingPunct="1">
              <a:lnSpc>
                <a:spcPct val="80000"/>
              </a:lnSpc>
            </a:pPr>
            <a:r>
              <a:rPr lang="en-US" altLang="en-US" sz="2000" b="1" dirty="0">
                <a:highlight>
                  <a:srgbClr val="FFFF00"/>
                </a:highlight>
                <a:latin typeface="Times New Roman" panose="02020603050405020304" pitchFamily="18" charset="0"/>
                <a:cs typeface="Times New Roman" panose="02020603050405020304" pitchFamily="18" charset="0"/>
              </a:rPr>
              <a:t>Solution</a:t>
            </a:r>
          </a:p>
          <a:p>
            <a:pPr lvl="1" algn="just" eaLnBrk="1" hangingPunct="1">
              <a:lnSpc>
                <a:spcPct val="80000"/>
              </a:lnSpc>
            </a:pPr>
            <a:r>
              <a:rPr lang="en-US" altLang="en-US" sz="2000" b="1">
                <a:solidFill>
                  <a:srgbClr val="C00000"/>
                </a:solidFill>
                <a:latin typeface="Times New Roman" panose="02020603050405020304" pitchFamily="18" charset="0"/>
                <a:cs typeface="Times New Roman" panose="02020603050405020304" pitchFamily="18" charset="0"/>
              </a:rPr>
              <a:t>Aging</a:t>
            </a:r>
            <a:r>
              <a:rPr lang="en-US" altLang="en-US" sz="20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Is </a:t>
            </a:r>
            <a:r>
              <a:rPr lang="en-US" altLang="en-US" sz="2000" dirty="0">
                <a:latin typeface="Times New Roman" panose="02020603050405020304" pitchFamily="18" charset="0"/>
                <a:cs typeface="Times New Roman" panose="02020603050405020304" pitchFamily="18" charset="0"/>
              </a:rPr>
              <a:t>a technique of </a:t>
            </a:r>
            <a:r>
              <a:rPr lang="en-US" altLang="en-US" sz="2000" b="1" dirty="0">
                <a:latin typeface="Times New Roman" panose="02020603050405020304" pitchFamily="18" charset="0"/>
                <a:cs typeface="Times New Roman" panose="02020603050405020304" pitchFamily="18" charset="0"/>
              </a:rPr>
              <a:t>gradually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increasing</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priority</a:t>
            </a:r>
            <a:r>
              <a:rPr lang="en-US" altLang="en-US" sz="2000" dirty="0">
                <a:latin typeface="Times New Roman" panose="02020603050405020304" pitchFamily="18" charset="0"/>
                <a:cs typeface="Times New Roman" panose="02020603050405020304" pitchFamily="18" charset="0"/>
              </a:rPr>
              <a:t> of processes that wait in the system for a long time (using the clock interrupt)</a:t>
            </a:r>
          </a:p>
          <a:p>
            <a:pPr lvl="2"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Ex</a:t>
            </a:r>
            <a:r>
              <a:rPr lang="en-US" altLang="en-US" sz="2000" dirty="0">
                <a:latin typeface="Times New Roman" panose="02020603050405020304" pitchFamily="18" charset="0"/>
                <a:cs typeface="Times New Roman" panose="02020603050405020304" pitchFamily="18" charset="0"/>
              </a:rPr>
              <a:t>: every 15 minutes, decreasing the priority of a waiting process from (1 → 127), means that the priority with 127 → 1 at least 32 hours</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267" y="2209800"/>
            <a:ext cx="58594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ox(in)">
                                      <p:cBhvr>
                                        <p:cTn id="7" dur="500"/>
                                        <p:tgtEl>
                                          <p:spTgt spid="95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Effect transition="in" filter="checkerboard(across)">
                                      <p:cBhvr>
                                        <p:cTn id="12" dur="500"/>
                                        <p:tgtEl>
                                          <p:spTgt spid="9523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animEffect transition="in" filter="checkerboard(across)">
                                      <p:cBhvr>
                                        <p:cTn id="15" dur="500"/>
                                        <p:tgtEl>
                                          <p:spTgt spid="952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20" dur="500"/>
                                        <p:tgtEl>
                                          <p:spTgt spid="95235">
                                            <p:txEl>
                                              <p:pRg st="7" end="7"/>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5235">
                                            <p:txEl>
                                              <p:pRg st="8" end="8"/>
                                            </p:txEl>
                                          </p:spTgt>
                                        </p:tgtEl>
                                        <p:attrNameLst>
                                          <p:attrName>style.visibility</p:attrName>
                                        </p:attrNameLst>
                                      </p:cBhvr>
                                      <p:to>
                                        <p:strVal val="visible"/>
                                      </p:to>
                                    </p:set>
                                    <p:animEffect transition="in" filter="checkerboard(across)">
                                      <p:cBhvr>
                                        <p:cTn id="23" dur="500"/>
                                        <p:tgtEl>
                                          <p:spTgt spid="95235">
                                            <p:txEl>
                                              <p:pRg st="8" end="8"/>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5235">
                                            <p:txEl>
                                              <p:pRg st="9" end="9"/>
                                            </p:txEl>
                                          </p:spTgt>
                                        </p:tgtEl>
                                        <p:attrNameLst>
                                          <p:attrName>style.visibility</p:attrName>
                                        </p:attrNameLst>
                                      </p:cBhvr>
                                      <p:to>
                                        <p:strVal val="visible"/>
                                      </p:to>
                                    </p:set>
                                    <p:animEffect transition="in" filter="checkerboard(across)">
                                      <p:cBhvr>
                                        <p:cTn id="26" dur="500"/>
                                        <p:tgtEl>
                                          <p:spTgt spid="95235">
                                            <p:txEl>
                                              <p:pRg st="9" end="9"/>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5235">
                                            <p:txEl>
                                              <p:pRg st="10" end="10"/>
                                            </p:txEl>
                                          </p:spTgt>
                                        </p:tgtEl>
                                        <p:attrNameLst>
                                          <p:attrName>style.visibility</p:attrName>
                                        </p:attrNameLst>
                                      </p:cBhvr>
                                      <p:to>
                                        <p:strVal val="visible"/>
                                      </p:to>
                                    </p:set>
                                    <p:animEffect transition="in" filter="checkerboard(across)">
                                      <p:cBhvr>
                                        <p:cTn id="29" dur="500"/>
                                        <p:tgtEl>
                                          <p:spTgt spid="95235">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95235">
                                            <p:txEl>
                                              <p:pRg st="11" end="11"/>
                                            </p:txEl>
                                          </p:spTgt>
                                        </p:tgtEl>
                                        <p:attrNameLst>
                                          <p:attrName>style.visibility</p:attrName>
                                        </p:attrNameLst>
                                      </p:cBhvr>
                                      <p:to>
                                        <p:strVal val="visible"/>
                                      </p:to>
                                    </p:set>
                                    <p:animEffect transition="in" filter="checkerboard(across)">
                                      <p:cBhvr>
                                        <p:cTn id="32" dur="500"/>
                                        <p:tgtEl>
                                          <p:spTgt spid="952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8" y="1025526"/>
            <a:ext cx="62214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p:cNvSpPr>
          <p:nvPr>
            <p:ph type="title"/>
          </p:nvPr>
        </p:nvSpPr>
        <p:spPr>
          <a:xfrm>
            <a:off x="1600200" y="76200"/>
            <a:ext cx="7696200" cy="914400"/>
          </a:xfrm>
        </p:spPr>
        <p:txBody>
          <a:bodyPr/>
          <a:lstStyle/>
          <a:p>
            <a:r>
              <a:rPr lang="en-US" altLang="en-US" sz="4000" b="1">
                <a:latin typeface="Times New Roman" panose="02020603050405020304" pitchFamily="18" charset="0"/>
                <a:cs typeface="Times New Roman" panose="02020603050405020304" pitchFamily="18" charset="0"/>
              </a:rPr>
              <a:t>Scheduling in Interactive Systems </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grpSp>
        <p:nvGrpSpPr>
          <p:cNvPr id="14340" name="Group 4"/>
          <p:cNvGrpSpPr>
            <a:grpSpLocks/>
          </p:cNvGrpSpPr>
          <p:nvPr/>
        </p:nvGrpSpPr>
        <p:grpSpPr bwMode="auto">
          <a:xfrm>
            <a:off x="1524000" y="3857625"/>
            <a:ext cx="6403975" cy="692150"/>
            <a:chOff x="903" y="960"/>
            <a:chExt cx="4034" cy="436"/>
          </a:xfrm>
        </p:grpSpPr>
        <p:sp>
          <p:nvSpPr>
            <p:cNvPr id="14372"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3"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4"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5"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6"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7"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8"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9"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0"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1"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2"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3"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4"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5"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6"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7"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8"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89"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0"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1"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2"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3"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94"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14395"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14396"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14397"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14398"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14368"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71"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5943600" y="5029200"/>
            <a:ext cx="1828800" cy="304800"/>
            <a:chOff x="1641" y="3198"/>
            <a:chExt cx="1152" cy="192"/>
          </a:xfrm>
        </p:grpSpPr>
        <p:sp>
          <p:nvSpPr>
            <p:cNvPr id="14364"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5"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6"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7"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2590800" y="5334000"/>
            <a:ext cx="1295400" cy="304800"/>
            <a:chOff x="2793" y="3390"/>
            <a:chExt cx="816" cy="192"/>
          </a:xfrm>
        </p:grpSpPr>
        <p:sp>
          <p:nvSpPr>
            <p:cNvPr id="14360"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1"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2"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3"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3886200" y="5638800"/>
            <a:ext cx="1447800" cy="304800"/>
            <a:chOff x="3609" y="3582"/>
            <a:chExt cx="912" cy="192"/>
          </a:xfrm>
        </p:grpSpPr>
        <p:sp>
          <p:nvSpPr>
            <p:cNvPr id="14356"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7"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9"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5334000" y="5943600"/>
            <a:ext cx="609600" cy="304800"/>
            <a:chOff x="4521" y="3774"/>
            <a:chExt cx="384" cy="192"/>
          </a:xfrm>
        </p:grpSpPr>
        <p:sp>
          <p:nvSpPr>
            <p:cNvPr id="14352"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3"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61722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4.2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8.2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45819"/>
                                        </p:tgtEl>
                                        <p:attrNameLst>
                                          <p:attrName>style.visibility</p:attrName>
                                        </p:attrNameLst>
                                      </p:cBhvr>
                                      <p:to>
                                        <p:strVal val="visible"/>
                                      </p:to>
                                    </p:set>
                                    <p:animEffect transition="in" filter="circle(in)">
                                      <p:cBhvr>
                                        <p:cTn id="18" dur="2000"/>
                                        <p:tgtEl>
                                          <p:spTgt spid="2458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45820"/>
                                        </p:tgtEl>
                                        <p:attrNameLst>
                                          <p:attrName>style.visibility</p:attrName>
                                        </p:attrNameLst>
                                      </p:cBhvr>
                                      <p:to>
                                        <p:strVal val="visible"/>
                                      </p:to>
                                    </p:set>
                                    <p:animEffect transition="in" filter="blinds(horizontal)">
                                      <p:cBhvr>
                                        <p:cTn id="26" dur="500"/>
                                        <p:tgtEl>
                                          <p:spTgt spid="2458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45821"/>
                                        </p:tgtEl>
                                        <p:attrNameLst>
                                          <p:attrName>style.visibility</p:attrName>
                                        </p:attrNameLst>
                                      </p:cBhvr>
                                      <p:to>
                                        <p:strVal val="visible"/>
                                      </p:to>
                                    </p:set>
                                    <p:animEffect transition="in" filter="diamond(in)">
                                      <p:cBhvr>
                                        <p:cTn id="31" dur="2000"/>
                                        <p:tgtEl>
                                          <p:spTgt spid="245821"/>
                                        </p:tgtEl>
                                      </p:cBhvr>
                                    </p:animEffect>
                                  </p:childTnLst>
                                </p:cTn>
                              </p:par>
                              <p:par>
                                <p:cTn id="32" presetID="8"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amond(in)">
                                      <p:cBhvr>
                                        <p:cTn id="34" dur="2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ox(in)">
                                      <p:cBhvr>
                                        <p:cTn id="39" dur="500"/>
                                        <p:tgtEl>
                                          <p:spTgt spid="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45818"/>
                                        </p:tgtEl>
                                        <p:attrNameLst>
                                          <p:attrName>style.visibility</p:attrName>
                                        </p:attrNameLst>
                                      </p:cBhvr>
                                      <p:to>
                                        <p:strVal val="visible"/>
                                      </p:to>
                                    </p:set>
                                    <p:animEffect transition="in" filter="box(in)">
                                      <p:cBhvr>
                                        <p:cTn id="42" dur="500"/>
                                        <p:tgtEl>
                                          <p:spTgt spid="245818"/>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838200" y="152400"/>
            <a:ext cx="7696200" cy="1066800"/>
          </a:xfrm>
        </p:spPr>
        <p:txBody>
          <a:bodyPr/>
          <a:lstStyle/>
          <a:p>
            <a:r>
              <a:rPr lang="en-US" altLang="en-US" sz="2800" b="1" dirty="0">
                <a:latin typeface="Times New Roman" panose="02020603050405020304" pitchFamily="18" charset="0"/>
                <a:cs typeface="Times New Roman" panose="02020603050405020304" pitchFamily="18" charset="0"/>
              </a:rPr>
              <a:t>Scheduling in Interactive Systems</a:t>
            </a:r>
            <a:br>
              <a:rPr lang="en-US" altLang="en-US" sz="2800" b="1" dirty="0">
                <a:latin typeface="Times New Roman" panose="02020603050405020304" pitchFamily="18" charset="0"/>
                <a:cs typeface="Times New Roman" panose="02020603050405020304" pitchFamily="18" charset="0"/>
              </a:rPr>
            </a:br>
            <a:r>
              <a:rPr lang="en-US" altLang="en-US" sz="2000" dirty="0">
                <a:highlight>
                  <a:srgbClr val="FFFF00"/>
                </a:highlight>
                <a:latin typeface="Times New Roman" panose="02020603050405020304" pitchFamily="18" charset="0"/>
                <a:cs typeface="Times New Roman" panose="02020603050405020304" pitchFamily="18" charset="0"/>
              </a:rPr>
              <a:t>Multiple Queues</a:t>
            </a:r>
          </a:p>
        </p:txBody>
      </p:sp>
      <p:sp>
        <p:nvSpPr>
          <p:cNvPr id="15363" name="Rectangle 3"/>
          <p:cNvSpPr>
            <a:spLocks noGrp="1"/>
          </p:cNvSpPr>
          <p:nvPr>
            <p:ph type="body" idx="1"/>
          </p:nvPr>
        </p:nvSpPr>
        <p:spPr>
          <a:xfrm>
            <a:off x="114300" y="1143000"/>
            <a:ext cx="8915400" cy="5867400"/>
          </a:xfrm>
        </p:spPr>
        <p:txBody>
          <a:bodyPr/>
          <a:lstStyle/>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One simple way of </a:t>
            </a:r>
            <a:r>
              <a:rPr lang="en-US" altLang="en-US" sz="2000" b="1" dirty="0">
                <a:latin typeface="Times New Roman" panose="02020603050405020304" pitchFamily="18" charset="0"/>
                <a:cs typeface="Times New Roman" panose="02020603050405020304" pitchFamily="18" charset="0"/>
              </a:rPr>
              <a:t>mapping</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priorities</a:t>
            </a:r>
            <a:r>
              <a:rPr lang="en-US" altLang="en-US" sz="2000" dirty="0">
                <a:latin typeface="Times New Roman" panose="02020603050405020304" pitchFamily="18" charset="0"/>
                <a:cs typeface="Times New Roman" panose="02020603050405020304" pitchFamily="18" charset="0"/>
              </a:rPr>
              <a:t> onto </a:t>
            </a:r>
            <a:r>
              <a:rPr lang="en-US" altLang="en-US" sz="2000" b="1" dirty="0">
                <a:latin typeface="Times New Roman" panose="02020603050405020304" pitchFamily="18" charset="0"/>
                <a:cs typeface="Times New Roman" panose="02020603050405020304" pitchFamily="18" charset="0"/>
              </a:rPr>
              <a:t>actual</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scheduling decisions </a:t>
            </a:r>
            <a:r>
              <a:rPr lang="en-US" altLang="en-US" sz="2000" dirty="0">
                <a:latin typeface="Times New Roman" panose="02020603050405020304" pitchFamily="18" charset="0"/>
                <a:cs typeface="Times New Roman" panose="02020603050405020304" pitchFamily="18" charset="0"/>
              </a:rPr>
              <a:t>would be to give to each process a </a:t>
            </a:r>
            <a:r>
              <a:rPr lang="en-US" altLang="en-US" sz="2000" dirty="0">
                <a:solidFill>
                  <a:srgbClr val="FF0000"/>
                </a:solidFill>
                <a:latin typeface="Times New Roman" panose="02020603050405020304" pitchFamily="18" charset="0"/>
                <a:cs typeface="Times New Roman" panose="02020603050405020304" pitchFamily="18" charset="0"/>
              </a:rPr>
              <a:t>time slice related to its priority </a:t>
            </a:r>
            <a:r>
              <a:rPr lang="en-US" altLang="en-US" sz="2000" dirty="0">
                <a:latin typeface="Times New Roman" panose="02020603050405020304" pitchFamily="18" charset="0"/>
                <a:cs typeface="Times New Roman" panose="02020603050405020304" pitchFamily="18" charset="0"/>
              </a:rPr>
              <a:t>(e.g., more time slice to higher-priority threads)</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more convenient approach </a:t>
            </a:r>
            <a:r>
              <a:rPr lang="en-US" altLang="en-US" sz="2000" dirty="0">
                <a:highlight>
                  <a:srgbClr val="FFFF00"/>
                </a:highlight>
                <a:latin typeface="Times New Roman" panose="02020603050405020304" pitchFamily="18" charset="0"/>
                <a:cs typeface="Times New Roman" panose="02020603050405020304" pitchFamily="18" charset="0"/>
              </a:rPr>
              <a:t>is to view the ready state </a:t>
            </a:r>
            <a:r>
              <a:rPr lang="en-US" altLang="en-US" sz="2000" dirty="0">
                <a:latin typeface="Times New Roman" panose="02020603050405020304" pitchFamily="18" charset="0"/>
                <a:cs typeface="Times New Roman" panose="02020603050405020304" pitchFamily="18" charset="0"/>
              </a:rPr>
              <a:t>as not only one queue of processes, but </a:t>
            </a:r>
            <a:r>
              <a:rPr lang="en-US" altLang="en-US" sz="2000" b="1" dirty="0">
                <a:solidFill>
                  <a:srgbClr val="FF0000"/>
                </a:solidFill>
                <a:latin typeface="Times New Roman" panose="02020603050405020304" pitchFamily="18" charset="0"/>
                <a:cs typeface="Times New Roman" panose="02020603050405020304" pitchFamily="18" charset="0"/>
              </a:rPr>
              <a:t>multiple queues, each with its own priority! </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Again, several options may exist:</a:t>
            </a:r>
          </a:p>
          <a:p>
            <a:pPr lvl="1" algn="just">
              <a:lnSpc>
                <a:spcPct val="90000"/>
              </a:lnSpc>
            </a:pPr>
            <a:r>
              <a:rPr lang="en-US" altLang="en-US" sz="2000" b="1" dirty="0">
                <a:latin typeface="Times New Roman" panose="02020603050405020304" pitchFamily="18"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of </a:t>
            </a:r>
            <a:r>
              <a:rPr lang="en-US" altLang="en-US" sz="2000" b="1" dirty="0">
                <a:latin typeface="Times New Roman" panose="02020603050405020304" pitchFamily="18" charset="0"/>
                <a:cs typeface="Times New Roman" panose="02020603050405020304" pitchFamily="18" charset="0"/>
              </a:rPr>
              <a:t>queues of higher priority may</a:t>
            </a:r>
            <a:r>
              <a:rPr lang="en-US" altLang="en-US" sz="2000" dirty="0">
                <a:latin typeface="Times New Roman" panose="02020603050405020304" pitchFamily="18" charset="0"/>
                <a:cs typeface="Times New Roman" panose="02020603050405020304" pitchFamily="18" charset="0"/>
              </a:rPr>
              <a:t> have to </a:t>
            </a:r>
            <a:r>
              <a:rPr lang="en-US" altLang="en-US" sz="2000" b="1" dirty="0">
                <a:latin typeface="Times New Roman" panose="02020603050405020304" pitchFamily="18" charset="0"/>
                <a:cs typeface="Times New Roman" panose="02020603050405020304" pitchFamily="18" charset="0"/>
              </a:rPr>
              <a:t>complete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before</a:t>
            </a:r>
            <a:r>
              <a:rPr lang="en-US" altLang="en-US" sz="2000" dirty="0">
                <a:latin typeface="Times New Roman" panose="02020603050405020304" pitchFamily="18" charset="0"/>
                <a:cs typeface="Times New Roman" panose="02020603050405020304" pitchFamily="18" charset="0"/>
              </a:rPr>
              <a:t> processes of queues of lower priority start running!</a:t>
            </a:r>
          </a:p>
          <a:p>
            <a:pPr lvl="1" algn="just">
              <a:lnSpc>
                <a:spcPct val="90000"/>
              </a:lnSpc>
            </a:pPr>
            <a:r>
              <a:rPr lang="en-US" altLang="en-US" sz="2000" b="1" dirty="0">
                <a:latin typeface="Times New Roman" panose="02020603050405020304" pitchFamily="18" charset="0"/>
                <a:cs typeface="Times New Roman" panose="02020603050405020304" pitchFamily="18" charset="0"/>
              </a:rPr>
              <a:t>Higher</a:t>
            </a:r>
            <a:r>
              <a:rPr lang="en-US" altLang="en-US" sz="2000" dirty="0">
                <a:latin typeface="Times New Roman" panose="02020603050405020304" pitchFamily="18" charset="0"/>
                <a:cs typeface="Times New Roman" panose="02020603050405020304" pitchFamily="18" charset="0"/>
              </a:rPr>
              <a:t> priority queues may </a:t>
            </a:r>
            <a:r>
              <a:rPr lang="en-US" altLang="en-US" sz="2000" b="1" dirty="0">
                <a:latin typeface="Times New Roman" panose="02020603050405020304" pitchFamily="18" charset="0"/>
                <a:cs typeface="Times New Roman" panose="02020603050405020304" pitchFamily="18" charset="0"/>
              </a:rPr>
              <a:t>get more time </a:t>
            </a:r>
            <a:r>
              <a:rPr lang="en-US" altLang="en-US" sz="2000" dirty="0">
                <a:latin typeface="Times New Roman" panose="02020603050405020304" pitchFamily="18" charset="0"/>
                <a:cs typeface="Times New Roman" panose="02020603050405020304" pitchFamily="18" charset="0"/>
              </a:rPr>
              <a:t>than lower priority queues!</a:t>
            </a:r>
          </a:p>
          <a:p>
            <a:pPr lvl="1" algn="just">
              <a:lnSpc>
                <a:spcPct val="90000"/>
              </a:lnSpc>
            </a:pPr>
            <a:r>
              <a:rPr lang="en-US" altLang="en-US" sz="2000" dirty="0">
                <a:latin typeface="Times New Roman" panose="02020603050405020304" pitchFamily="18" charset="0"/>
                <a:cs typeface="Times New Roman" panose="02020603050405020304" pitchFamily="18" charset="0"/>
              </a:rPr>
              <a:t>Processes may move between queues (</a:t>
            </a:r>
            <a:r>
              <a:rPr lang="en-US" altLang="en-US" sz="2000" b="1" dirty="0">
                <a:latin typeface="Times New Roman" panose="02020603050405020304" pitchFamily="18" charset="0"/>
                <a:cs typeface="Times New Roman" panose="02020603050405020304" pitchFamily="18" charset="0"/>
              </a:rPr>
              <a:t>dynamically adjusted priority)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447800" y="0"/>
            <a:ext cx="8001000" cy="1143000"/>
          </a:xfrm>
        </p:spPr>
        <p:txBody>
          <a:bodyPr/>
          <a:lstStyle/>
          <a:p>
            <a:r>
              <a:rPr lang="en-US" altLang="en-US" sz="4000" b="1">
                <a:latin typeface="Times New Roman" panose="02020603050405020304" pitchFamily="18" charset="0"/>
                <a:cs typeface="Times New Roman" panose="02020603050405020304" pitchFamily="18" charset="0"/>
              </a:rPr>
              <a:t>Scheduling in Interactive Systems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Multiple Queues</a:t>
            </a:r>
          </a:p>
        </p:txBody>
      </p:sp>
      <p:pic>
        <p:nvPicPr>
          <p:cNvPr id="163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2850"/>
            <a:ext cx="8077200"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0"/>
            <a:ext cx="8229600" cy="9906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Transition States</a:t>
            </a:r>
          </a:p>
        </p:txBody>
      </p:sp>
      <p:sp>
        <p:nvSpPr>
          <p:cNvPr id="148483" name="Rectangle 3"/>
          <p:cNvSpPr>
            <a:spLocks noGrp="1"/>
          </p:cNvSpPr>
          <p:nvPr>
            <p:ph type="body" idx="1"/>
          </p:nvPr>
        </p:nvSpPr>
        <p:spPr>
          <a:xfrm>
            <a:off x="288925" y="1474786"/>
            <a:ext cx="4038601" cy="4667251"/>
          </a:xfrm>
        </p:spPr>
        <p:txBody>
          <a:bodyPr/>
          <a:lstStyle/>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New</a:t>
            </a:r>
            <a:r>
              <a:rPr lang="en-US" altLang="en-US" sz="2000">
                <a:latin typeface="Times New Roman" panose="02020603050405020304" pitchFamily="18" charset="0"/>
                <a:cs typeface="Times New Roman" panose="02020603050405020304" pitchFamily="18" charset="0"/>
              </a:rPr>
              <a:t> to </a:t>
            </a:r>
            <a:r>
              <a:rPr lang="en-US" altLang="en-US" sz="2000" b="1" i="1">
                <a:latin typeface="Times New Roman" panose="02020603050405020304" pitchFamily="18" charset="0"/>
                <a:cs typeface="Times New Roman" panose="02020603050405020304" pitchFamily="18" charset="0"/>
              </a:rPr>
              <a:t>Ready</a:t>
            </a:r>
            <a:r>
              <a:rPr lang="en-US" altLang="en-US" sz="2000" i="1">
                <a:latin typeface="Times New Roman" panose="02020603050405020304" pitchFamily="18" charset="0"/>
                <a:cs typeface="Times New Roman" panose="02020603050405020304" pitchFamily="18" charset="0"/>
              </a:rPr>
              <a:t> or </a:t>
            </a:r>
            <a:r>
              <a:rPr lang="en-US" altLang="en-US" sz="2000" b="1" i="1">
                <a:latin typeface="Times New Roman" panose="02020603050405020304" pitchFamily="18" charset="0"/>
                <a:cs typeface="Times New Roman" panose="02020603050405020304" pitchFamily="18" charset="0"/>
              </a:rPr>
              <a:t>Running</a:t>
            </a:r>
          </a:p>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Ready</a:t>
            </a:r>
            <a:r>
              <a:rPr lang="en-US" altLang="en-US" sz="2000">
                <a:latin typeface="Times New Roman" panose="02020603050405020304" pitchFamily="18" charset="0"/>
                <a:cs typeface="Times New Roman" panose="02020603050405020304" pitchFamily="18" charset="0"/>
              </a:rPr>
              <a:t> to </a:t>
            </a:r>
            <a:r>
              <a:rPr lang="en-US" altLang="en-US" sz="2000" b="1" i="1">
                <a:latin typeface="Times New Roman" panose="02020603050405020304" pitchFamily="18" charset="0"/>
                <a:cs typeface="Times New Roman" panose="02020603050405020304" pitchFamily="18" charset="0"/>
              </a:rPr>
              <a:t>Running</a:t>
            </a:r>
            <a:r>
              <a:rPr lang="en-US" altLang="en-US" sz="2000" i="1">
                <a:latin typeface="Times New Roman" panose="02020603050405020304" pitchFamily="18" charset="0"/>
                <a:cs typeface="Times New Roman" panose="02020603050405020304" pitchFamily="18" charset="0"/>
              </a:rPr>
              <a:t> (dispatch)</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its turn comes again </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selected by the scheduler</a:t>
            </a:r>
          </a:p>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Running</a:t>
            </a:r>
            <a:r>
              <a:rPr lang="en-US" altLang="en-US" sz="2000">
                <a:latin typeface="Times New Roman" panose="02020603050405020304" pitchFamily="18" charset="0"/>
                <a:cs typeface="Times New Roman" panose="02020603050405020304" pitchFamily="18" charset="0"/>
              </a:rPr>
              <a:t> to </a:t>
            </a:r>
            <a:r>
              <a:rPr lang="en-US" altLang="en-US" sz="2000" b="1" i="1">
                <a:latin typeface="Times New Roman" panose="02020603050405020304" pitchFamily="18" charset="0"/>
                <a:cs typeface="Times New Roman" panose="02020603050405020304" pitchFamily="18" charset="0"/>
              </a:rPr>
              <a:t>Ready</a:t>
            </a:r>
            <a:r>
              <a:rPr lang="en-US" altLang="en-US" sz="2000" i="1">
                <a:latin typeface="Times New Roman" panose="02020603050405020304" pitchFamily="18" charset="0"/>
                <a:cs typeface="Times New Roman" panose="02020603050405020304" pitchFamily="18" charset="0"/>
              </a:rPr>
              <a:t> (interrupt)</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suspended by the scheduler</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time slice expired</a:t>
            </a:r>
          </a:p>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Running</a:t>
            </a:r>
            <a:r>
              <a:rPr lang="en-US" altLang="en-US" sz="2000">
                <a:latin typeface="Times New Roman" panose="02020603050405020304" pitchFamily="18" charset="0"/>
                <a:cs typeface="Times New Roman" panose="02020603050405020304" pitchFamily="18" charset="0"/>
              </a:rPr>
              <a:t> to </a:t>
            </a:r>
            <a:r>
              <a:rPr lang="en-US" altLang="en-US" sz="2000" b="1" i="1">
                <a:latin typeface="Times New Roman" panose="02020603050405020304" pitchFamily="18" charset="0"/>
                <a:cs typeface="Times New Roman" panose="02020603050405020304" pitchFamily="18" charset="0"/>
              </a:rPr>
              <a:t>Blocked</a:t>
            </a:r>
            <a:r>
              <a:rPr lang="en-US" altLang="en-US" sz="2000" i="1">
                <a:latin typeface="Times New Roman" panose="02020603050405020304" pitchFamily="18" charset="0"/>
                <a:cs typeface="Times New Roman" panose="02020603050405020304" pitchFamily="18" charset="0"/>
              </a:rPr>
              <a:t> (block)</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wait for some event to occur</a:t>
            </a:r>
          </a:p>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to </a:t>
            </a:r>
            <a:r>
              <a:rPr lang="en-US" altLang="en-US" sz="2000" b="1" i="1">
                <a:latin typeface="Times New Roman" panose="02020603050405020304" pitchFamily="18" charset="0"/>
                <a:cs typeface="Times New Roman" panose="02020603050405020304" pitchFamily="18" charset="0"/>
              </a:rPr>
              <a:t>Ready</a:t>
            </a:r>
            <a:r>
              <a:rPr lang="en-US" altLang="en-US" sz="2000" i="1">
                <a:latin typeface="Times New Roman" panose="02020603050405020304" pitchFamily="18" charset="0"/>
                <a:cs typeface="Times New Roman" panose="02020603050405020304" pitchFamily="18" charset="0"/>
              </a:rPr>
              <a:t> (ready)</a:t>
            </a:r>
          </a:p>
          <a:p>
            <a:pPr lvl="1" eaLnBrk="1" hangingPunct="1">
              <a:spcBef>
                <a:spcPts val="600"/>
              </a:spcBef>
            </a:pPr>
            <a:r>
              <a:rPr lang="en-US" altLang="en-US" sz="2000">
                <a:latin typeface="Times New Roman" panose="02020603050405020304" pitchFamily="18" charset="0"/>
                <a:cs typeface="Times New Roman" panose="02020603050405020304" pitchFamily="18" charset="0"/>
              </a:rPr>
              <a:t>the awaited event occurs</a:t>
            </a:r>
          </a:p>
          <a:p>
            <a:pPr eaLnBrk="1" hangingPunct="1">
              <a:spcBef>
                <a:spcPts val="600"/>
              </a:spcBef>
              <a:buClrTx/>
              <a:buSzTx/>
              <a:buFont typeface="Arial" panose="020B0604020202020204" pitchFamily="34" charset="0"/>
              <a:buChar char="•"/>
            </a:pPr>
            <a:r>
              <a:rPr lang="en-US" altLang="en-US" sz="2000" b="1" i="1">
                <a:latin typeface="Times New Roman" panose="02020603050405020304" pitchFamily="18" charset="0"/>
                <a:cs typeface="Times New Roman" panose="02020603050405020304" pitchFamily="18" charset="0"/>
              </a:rPr>
              <a:t>Running</a:t>
            </a:r>
            <a:r>
              <a:rPr lang="en-US" altLang="en-US" sz="2000" i="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to </a:t>
            </a:r>
            <a:r>
              <a:rPr lang="en-US" altLang="en-US" sz="2000" b="1" i="1">
                <a:latin typeface="Times New Roman" panose="02020603050405020304" pitchFamily="18" charset="0"/>
                <a:cs typeface="Times New Roman" panose="02020603050405020304" pitchFamily="18" charset="0"/>
              </a:rPr>
              <a:t>Terminated</a:t>
            </a:r>
            <a:r>
              <a:rPr lang="en-US" altLang="en-US" sz="2000" i="1">
                <a:latin typeface="Times New Roman" panose="02020603050405020304" pitchFamily="18" charset="0"/>
                <a:cs typeface="Times New Roman" panose="02020603050405020304" pitchFamily="18" charset="0"/>
              </a:rPr>
              <a:t> (exit)</a:t>
            </a:r>
            <a:endParaRPr lang="de-DE" altLang="en-US" sz="2000" i="1">
              <a:latin typeface="Times New Roman" panose="02020603050405020304" pitchFamily="18" charset="0"/>
              <a:cs typeface="Times New Roman" panose="02020603050405020304" pitchFamily="18" charset="0"/>
            </a:endParaRPr>
          </a:p>
        </p:txBody>
      </p:sp>
      <p:sp>
        <p:nvSpPr>
          <p:cNvPr id="14340" name="Oval 7"/>
          <p:cNvSpPr>
            <a:spLocks noChangeArrowheads="1"/>
          </p:cNvSpPr>
          <p:nvPr/>
        </p:nvSpPr>
        <p:spPr bwMode="auto">
          <a:xfrm>
            <a:off x="5105400" y="2133600"/>
            <a:ext cx="1154113" cy="908050"/>
          </a:xfrm>
          <a:prstGeom prst="ellipse">
            <a:avLst/>
          </a:prstGeom>
          <a:solidFill>
            <a:srgbClr val="DDDDDD"/>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sz="1400" b="1">
                <a:latin typeface="Times New Roman" panose="02020603050405020304" pitchFamily="18" charset="0"/>
              </a:rPr>
              <a:t>New</a:t>
            </a:r>
          </a:p>
          <a:p>
            <a:pPr algn="ctr" eaLnBrk="1" hangingPunct="1">
              <a:lnSpc>
                <a:spcPct val="90000"/>
              </a:lnSpc>
              <a:spcBef>
                <a:spcPct val="20000"/>
              </a:spcBef>
            </a:pPr>
            <a:r>
              <a:rPr lang="en-US" altLang="en-US" sz="1400" b="1">
                <a:latin typeface="Times New Roman" panose="02020603050405020304" pitchFamily="18" charset="0"/>
              </a:rPr>
              <a:t>(optional)</a:t>
            </a:r>
            <a:endParaRPr lang="de-DE" altLang="en-US" sz="1400" b="1">
              <a:latin typeface="Times New Roman" panose="02020603050405020304" pitchFamily="18" charset="0"/>
            </a:endParaRPr>
          </a:p>
        </p:txBody>
      </p:sp>
      <p:sp>
        <p:nvSpPr>
          <p:cNvPr id="14341" name="Oval 8"/>
          <p:cNvSpPr>
            <a:spLocks noChangeArrowheads="1"/>
          </p:cNvSpPr>
          <p:nvPr/>
        </p:nvSpPr>
        <p:spPr bwMode="auto">
          <a:xfrm>
            <a:off x="6546850" y="3046413"/>
            <a:ext cx="1093788" cy="992187"/>
          </a:xfrm>
          <a:prstGeom prst="ellipse">
            <a:avLst/>
          </a:prstGeom>
          <a:solidFill>
            <a:srgbClr val="CC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b="1">
                <a:latin typeface="Times New Roman" panose="02020603050405020304" pitchFamily="18" charset="0"/>
              </a:rPr>
              <a:t>Running</a:t>
            </a:r>
            <a:endParaRPr lang="de-DE" altLang="en-US" b="1">
              <a:latin typeface="Times New Roman" panose="02020603050405020304" pitchFamily="18" charset="0"/>
            </a:endParaRPr>
          </a:p>
        </p:txBody>
      </p:sp>
      <p:cxnSp>
        <p:nvCxnSpPr>
          <p:cNvPr id="148488" name="AutoShape 9"/>
          <p:cNvCxnSpPr>
            <a:cxnSpLocks noChangeShapeType="1"/>
            <a:endCxn id="14341" idx="1"/>
          </p:cNvCxnSpPr>
          <p:nvPr/>
        </p:nvCxnSpPr>
        <p:spPr bwMode="auto">
          <a:xfrm rot="16200000" flipH="1">
            <a:off x="6176962" y="2662238"/>
            <a:ext cx="601663" cy="458788"/>
          </a:xfrm>
          <a:prstGeom prst="curvedConnector3">
            <a:avLst>
              <a:gd name="adj1" fmla="val 3773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4343" name="Oval 10"/>
          <p:cNvSpPr>
            <a:spLocks noChangeArrowheads="1"/>
          </p:cNvSpPr>
          <p:nvPr/>
        </p:nvSpPr>
        <p:spPr bwMode="auto">
          <a:xfrm>
            <a:off x="7761288" y="4038600"/>
            <a:ext cx="1093787" cy="990600"/>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b="1">
                <a:latin typeface="Times New Roman" panose="02020603050405020304" pitchFamily="18" charset="0"/>
              </a:rPr>
              <a:t>Ready</a:t>
            </a:r>
            <a:endParaRPr lang="de-DE" altLang="en-US" b="1">
              <a:latin typeface="Times New Roman" panose="02020603050405020304" pitchFamily="18" charset="0"/>
            </a:endParaRPr>
          </a:p>
        </p:txBody>
      </p:sp>
      <p:sp>
        <p:nvSpPr>
          <p:cNvPr id="14344" name="Oval 11"/>
          <p:cNvSpPr>
            <a:spLocks noChangeArrowheads="1"/>
          </p:cNvSpPr>
          <p:nvPr/>
        </p:nvSpPr>
        <p:spPr bwMode="auto">
          <a:xfrm>
            <a:off x="5394325" y="4038600"/>
            <a:ext cx="1092200" cy="990600"/>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b="1">
                <a:latin typeface="Times New Roman" panose="02020603050405020304" pitchFamily="18" charset="0"/>
              </a:rPr>
              <a:t>Blocked</a:t>
            </a:r>
            <a:endParaRPr lang="de-DE" altLang="en-US" b="1">
              <a:latin typeface="Times New Roman" panose="02020603050405020304" pitchFamily="18" charset="0"/>
            </a:endParaRPr>
          </a:p>
        </p:txBody>
      </p:sp>
      <p:sp>
        <p:nvSpPr>
          <p:cNvPr id="14345" name="Oval 12"/>
          <p:cNvSpPr>
            <a:spLocks noChangeArrowheads="1"/>
          </p:cNvSpPr>
          <p:nvPr/>
        </p:nvSpPr>
        <p:spPr bwMode="auto">
          <a:xfrm>
            <a:off x="7899400" y="2133600"/>
            <a:ext cx="1092200" cy="908050"/>
          </a:xfrm>
          <a:prstGeom prst="ellipse">
            <a:avLst/>
          </a:prstGeom>
          <a:solidFill>
            <a:srgbClr val="DDDDDD"/>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sz="1400" b="1">
                <a:latin typeface="Times New Roman" panose="02020603050405020304" pitchFamily="18" charset="0"/>
              </a:rPr>
              <a:t>Terminated</a:t>
            </a:r>
          </a:p>
          <a:p>
            <a:pPr algn="ctr" eaLnBrk="1" hangingPunct="1">
              <a:lnSpc>
                <a:spcPct val="90000"/>
              </a:lnSpc>
              <a:spcBef>
                <a:spcPct val="20000"/>
              </a:spcBef>
            </a:pPr>
            <a:r>
              <a:rPr lang="en-US" altLang="en-US" sz="1400" b="1">
                <a:latin typeface="Times New Roman" panose="02020603050405020304" pitchFamily="18" charset="0"/>
              </a:rPr>
              <a:t>(optional)</a:t>
            </a:r>
            <a:endParaRPr lang="de-DE" altLang="en-US" sz="1400" b="1">
              <a:latin typeface="Times New Roman" panose="02020603050405020304" pitchFamily="18" charset="0"/>
            </a:endParaRPr>
          </a:p>
        </p:txBody>
      </p:sp>
      <p:cxnSp>
        <p:nvCxnSpPr>
          <p:cNvPr id="148492" name="AutoShape 13"/>
          <p:cNvCxnSpPr>
            <a:cxnSpLocks noChangeShapeType="1"/>
            <a:stCxn id="14343" idx="0"/>
            <a:endCxn id="14341" idx="6"/>
          </p:cNvCxnSpPr>
          <p:nvPr/>
        </p:nvCxnSpPr>
        <p:spPr bwMode="auto">
          <a:xfrm rot="5400000" flipH="1">
            <a:off x="7727157" y="3456781"/>
            <a:ext cx="495300" cy="66833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493" name="AutoShape 14"/>
          <p:cNvCxnSpPr>
            <a:cxnSpLocks noChangeShapeType="1"/>
            <a:stCxn id="14341" idx="4"/>
            <a:endCxn id="14343" idx="2"/>
          </p:cNvCxnSpPr>
          <p:nvPr/>
        </p:nvCxnSpPr>
        <p:spPr bwMode="auto">
          <a:xfrm rot="16200000" flipH="1">
            <a:off x="7180263" y="3952875"/>
            <a:ext cx="495300" cy="6667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494" name="AutoShape 15"/>
          <p:cNvCxnSpPr>
            <a:cxnSpLocks noChangeShapeType="1"/>
            <a:stCxn id="14343" idx="3"/>
            <a:endCxn id="14344" idx="5"/>
          </p:cNvCxnSpPr>
          <p:nvPr/>
        </p:nvCxnSpPr>
        <p:spPr bwMode="auto">
          <a:xfrm rot="5400000">
            <a:off x="7123907" y="4087019"/>
            <a:ext cx="1587" cy="1597025"/>
          </a:xfrm>
          <a:prstGeom prst="curvedConnector3">
            <a:avLst>
              <a:gd name="adj1" fmla="val 22800009"/>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8495" name="AutoShape 16"/>
          <p:cNvCxnSpPr>
            <a:cxnSpLocks noChangeShapeType="1"/>
            <a:stCxn id="14344" idx="0"/>
            <a:endCxn id="14341" idx="2"/>
          </p:cNvCxnSpPr>
          <p:nvPr/>
        </p:nvCxnSpPr>
        <p:spPr bwMode="auto">
          <a:xfrm rot="-5400000">
            <a:off x="5995988" y="3487737"/>
            <a:ext cx="495300" cy="606425"/>
          </a:xfrm>
          <a:prstGeom prst="curvedConnector2">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8496" name="AutoShape 17"/>
          <p:cNvCxnSpPr>
            <a:cxnSpLocks noChangeShapeType="1"/>
            <a:stCxn id="14341" idx="7"/>
            <a:endCxn id="14345" idx="2"/>
          </p:cNvCxnSpPr>
          <p:nvPr/>
        </p:nvCxnSpPr>
        <p:spPr bwMode="auto">
          <a:xfrm rot="-5400000">
            <a:off x="7387431" y="2680494"/>
            <a:ext cx="604838" cy="4191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497" name="AutoShape 22"/>
          <p:cNvCxnSpPr>
            <a:cxnSpLocks noChangeShapeType="1"/>
            <a:stCxn id="14340" idx="2"/>
            <a:endCxn id="14343" idx="4"/>
          </p:cNvCxnSpPr>
          <p:nvPr/>
        </p:nvCxnSpPr>
        <p:spPr bwMode="auto">
          <a:xfrm rot="10800000" flipH="1" flipV="1">
            <a:off x="5105400" y="2587625"/>
            <a:ext cx="3203575" cy="2441575"/>
          </a:xfrm>
          <a:prstGeom prst="curvedConnector4">
            <a:avLst>
              <a:gd name="adj1" fmla="val -4560"/>
              <a:gd name="adj2" fmla="val 12210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ox(in)">
                                      <p:cBhvr>
                                        <p:cTn id="7" dur="500"/>
                                        <p:tgtEl>
                                          <p:spTgt spid="148483">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48497"/>
                                        </p:tgtEl>
                                        <p:attrNameLst>
                                          <p:attrName>style.visibility</p:attrName>
                                        </p:attrNameLst>
                                      </p:cBhvr>
                                      <p:to>
                                        <p:strVal val="visible"/>
                                      </p:to>
                                    </p:set>
                                    <p:animEffect transition="in" filter="strips(downRight)">
                                      <p:cBhvr>
                                        <p:cTn id="11" dur="500"/>
                                        <p:tgtEl>
                                          <p:spTgt spid="148497"/>
                                        </p:tgtEl>
                                      </p:cBhvr>
                                    </p:animEffect>
                                  </p:childTnLst>
                                </p:cTn>
                              </p:par>
                              <p:par>
                                <p:cTn id="12" presetID="18" presetClass="entr" presetSubtype="6" fill="hold" nodeType="withEffect">
                                  <p:stCondLst>
                                    <p:cond delay="0"/>
                                  </p:stCondLst>
                                  <p:childTnLst>
                                    <p:set>
                                      <p:cBhvr>
                                        <p:cTn id="13" dur="1" fill="hold">
                                          <p:stCondLst>
                                            <p:cond delay="0"/>
                                          </p:stCondLst>
                                        </p:cTn>
                                        <p:tgtEl>
                                          <p:spTgt spid="148488"/>
                                        </p:tgtEl>
                                        <p:attrNameLst>
                                          <p:attrName>style.visibility</p:attrName>
                                        </p:attrNameLst>
                                      </p:cBhvr>
                                      <p:to>
                                        <p:strVal val="visible"/>
                                      </p:to>
                                    </p:set>
                                    <p:animEffect transition="in" filter="strips(downRight)">
                                      <p:cBhvr>
                                        <p:cTn id="14" dur="500"/>
                                        <p:tgtEl>
                                          <p:spTgt spid="1484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48483">
                                            <p:txEl>
                                              <p:pRg st="1" end="1"/>
                                            </p:txEl>
                                          </p:spTgt>
                                        </p:tgtEl>
                                        <p:attrNameLst>
                                          <p:attrName>style.visibility</p:attrName>
                                        </p:attrNameLst>
                                      </p:cBhvr>
                                      <p:to>
                                        <p:strVal val="visible"/>
                                      </p:to>
                                    </p:set>
                                    <p:animEffect transition="in" filter="box(in)">
                                      <p:cBhvr>
                                        <p:cTn id="19" dur="500"/>
                                        <p:tgtEl>
                                          <p:spTgt spid="148483">
                                            <p:txEl>
                                              <p:pRg st="1" end="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48483">
                                            <p:txEl>
                                              <p:pRg st="2" end="2"/>
                                            </p:txEl>
                                          </p:spTgt>
                                        </p:tgtEl>
                                        <p:attrNameLst>
                                          <p:attrName>style.visibility</p:attrName>
                                        </p:attrNameLst>
                                      </p:cBhvr>
                                      <p:to>
                                        <p:strVal val="visible"/>
                                      </p:to>
                                    </p:set>
                                    <p:animEffect transition="in" filter="box(in)">
                                      <p:cBhvr>
                                        <p:cTn id="22" dur="500"/>
                                        <p:tgtEl>
                                          <p:spTgt spid="14848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Effect transition="in" filter="box(in)">
                                      <p:cBhvr>
                                        <p:cTn id="25" dur="500"/>
                                        <p:tgtEl>
                                          <p:spTgt spid="148483">
                                            <p:txEl>
                                              <p:pRg st="3" end="3"/>
                                            </p:txEl>
                                          </p:spTgt>
                                        </p:tgtEl>
                                      </p:cBhvr>
                                    </p:animEffect>
                                  </p:childTnLst>
                                </p:cTn>
                              </p:par>
                            </p:childTnLst>
                          </p:cTn>
                        </p:par>
                        <p:par>
                          <p:cTn id="26" fill="hold" nodeType="afterGroup">
                            <p:stCondLst>
                              <p:cond delay="500"/>
                            </p:stCondLst>
                            <p:childTnLst>
                              <p:par>
                                <p:cTn id="27" presetID="18" presetClass="entr" presetSubtype="9" fill="hold" nodeType="afterEffect">
                                  <p:stCondLst>
                                    <p:cond delay="0"/>
                                  </p:stCondLst>
                                  <p:childTnLst>
                                    <p:set>
                                      <p:cBhvr>
                                        <p:cTn id="28" dur="1" fill="hold">
                                          <p:stCondLst>
                                            <p:cond delay="0"/>
                                          </p:stCondLst>
                                        </p:cTn>
                                        <p:tgtEl>
                                          <p:spTgt spid="148492"/>
                                        </p:tgtEl>
                                        <p:attrNameLst>
                                          <p:attrName>style.visibility</p:attrName>
                                        </p:attrNameLst>
                                      </p:cBhvr>
                                      <p:to>
                                        <p:strVal val="visible"/>
                                      </p:to>
                                    </p:set>
                                    <p:animEffect transition="in" filter="strips(upLeft)">
                                      <p:cBhvr>
                                        <p:cTn id="29" dur="500"/>
                                        <p:tgtEl>
                                          <p:spTgt spid="1484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148483">
                                            <p:txEl>
                                              <p:pRg st="4" end="4"/>
                                            </p:txEl>
                                          </p:spTgt>
                                        </p:tgtEl>
                                        <p:attrNameLst>
                                          <p:attrName>style.visibility</p:attrName>
                                        </p:attrNameLst>
                                      </p:cBhvr>
                                      <p:to>
                                        <p:strVal val="visible"/>
                                      </p:to>
                                    </p:set>
                                    <p:animEffect transition="in" filter="box(in)">
                                      <p:cBhvr>
                                        <p:cTn id="34" dur="500"/>
                                        <p:tgtEl>
                                          <p:spTgt spid="148483">
                                            <p:txEl>
                                              <p:pRg st="4" end="4"/>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Effect transition="in" filter="box(in)">
                                      <p:cBhvr>
                                        <p:cTn id="37" dur="500"/>
                                        <p:tgtEl>
                                          <p:spTgt spid="148483">
                                            <p:txEl>
                                              <p:pRg st="5" end="5"/>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48483">
                                            <p:txEl>
                                              <p:pRg st="6" end="6"/>
                                            </p:txEl>
                                          </p:spTgt>
                                        </p:tgtEl>
                                        <p:attrNameLst>
                                          <p:attrName>style.visibility</p:attrName>
                                        </p:attrNameLst>
                                      </p:cBhvr>
                                      <p:to>
                                        <p:strVal val="visible"/>
                                      </p:to>
                                    </p:set>
                                    <p:animEffect transition="in" filter="box(in)">
                                      <p:cBhvr>
                                        <p:cTn id="40" dur="500"/>
                                        <p:tgtEl>
                                          <p:spTgt spid="148483">
                                            <p:txEl>
                                              <p:pRg st="6" end="6"/>
                                            </p:txEl>
                                          </p:spTgt>
                                        </p:tgtEl>
                                      </p:cBhvr>
                                    </p:animEffect>
                                  </p:childTnLst>
                                </p:cTn>
                              </p:par>
                            </p:childTnLst>
                          </p:cTn>
                        </p:par>
                        <p:par>
                          <p:cTn id="41" fill="hold" nodeType="afterGroup">
                            <p:stCondLst>
                              <p:cond delay="500"/>
                            </p:stCondLst>
                            <p:childTnLst>
                              <p:par>
                                <p:cTn id="42" presetID="18" presetClass="entr" presetSubtype="6" fill="hold" nodeType="afterEffect">
                                  <p:stCondLst>
                                    <p:cond delay="0"/>
                                  </p:stCondLst>
                                  <p:childTnLst>
                                    <p:set>
                                      <p:cBhvr>
                                        <p:cTn id="43" dur="1" fill="hold">
                                          <p:stCondLst>
                                            <p:cond delay="0"/>
                                          </p:stCondLst>
                                        </p:cTn>
                                        <p:tgtEl>
                                          <p:spTgt spid="148493"/>
                                        </p:tgtEl>
                                        <p:attrNameLst>
                                          <p:attrName>style.visibility</p:attrName>
                                        </p:attrNameLst>
                                      </p:cBhvr>
                                      <p:to>
                                        <p:strVal val="visible"/>
                                      </p:to>
                                    </p:set>
                                    <p:animEffect transition="in" filter="strips(downRight)">
                                      <p:cBhvr>
                                        <p:cTn id="44" dur="500"/>
                                        <p:tgtEl>
                                          <p:spTgt spid="1484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148483">
                                            <p:txEl>
                                              <p:pRg st="7" end="7"/>
                                            </p:txEl>
                                          </p:spTgt>
                                        </p:tgtEl>
                                        <p:attrNameLst>
                                          <p:attrName>style.visibility</p:attrName>
                                        </p:attrNameLst>
                                      </p:cBhvr>
                                      <p:to>
                                        <p:strVal val="visible"/>
                                      </p:to>
                                    </p:set>
                                    <p:animEffect transition="in" filter="checkerboard(across)">
                                      <p:cBhvr>
                                        <p:cTn id="49" dur="500"/>
                                        <p:tgtEl>
                                          <p:spTgt spid="148483">
                                            <p:txEl>
                                              <p:pRg st="7" end="7"/>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148483">
                                            <p:txEl>
                                              <p:pRg st="8" end="8"/>
                                            </p:txEl>
                                          </p:spTgt>
                                        </p:tgtEl>
                                        <p:attrNameLst>
                                          <p:attrName>style.visibility</p:attrName>
                                        </p:attrNameLst>
                                      </p:cBhvr>
                                      <p:to>
                                        <p:strVal val="visible"/>
                                      </p:to>
                                    </p:set>
                                    <p:animEffect transition="in" filter="checkerboard(across)">
                                      <p:cBhvr>
                                        <p:cTn id="52" dur="500"/>
                                        <p:tgtEl>
                                          <p:spTgt spid="148483">
                                            <p:txEl>
                                              <p:pRg st="8" end="8"/>
                                            </p:txEl>
                                          </p:spTgt>
                                        </p:tgtEl>
                                      </p:cBhvr>
                                    </p:animEffect>
                                  </p:childTnLst>
                                </p:cTn>
                              </p:par>
                            </p:childTnLst>
                          </p:cTn>
                        </p:par>
                        <p:par>
                          <p:cTn id="53" fill="hold" nodeType="afterGroup">
                            <p:stCondLst>
                              <p:cond delay="500"/>
                            </p:stCondLst>
                            <p:childTnLst>
                              <p:par>
                                <p:cTn id="54" presetID="18" presetClass="entr" presetSubtype="12" fill="hold" nodeType="afterEffect">
                                  <p:stCondLst>
                                    <p:cond delay="0"/>
                                  </p:stCondLst>
                                  <p:childTnLst>
                                    <p:set>
                                      <p:cBhvr>
                                        <p:cTn id="55" dur="1" fill="hold">
                                          <p:stCondLst>
                                            <p:cond delay="0"/>
                                          </p:stCondLst>
                                        </p:cTn>
                                        <p:tgtEl>
                                          <p:spTgt spid="148495"/>
                                        </p:tgtEl>
                                        <p:attrNameLst>
                                          <p:attrName>style.visibility</p:attrName>
                                        </p:attrNameLst>
                                      </p:cBhvr>
                                      <p:to>
                                        <p:strVal val="visible"/>
                                      </p:to>
                                    </p:set>
                                    <p:animEffect transition="in" filter="strips(downLeft)">
                                      <p:cBhvr>
                                        <p:cTn id="56" dur="500"/>
                                        <p:tgtEl>
                                          <p:spTgt spid="1484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48483">
                                            <p:txEl>
                                              <p:pRg st="9" end="9"/>
                                            </p:txEl>
                                          </p:spTgt>
                                        </p:tgtEl>
                                        <p:attrNameLst>
                                          <p:attrName>style.visibility</p:attrName>
                                        </p:attrNameLst>
                                      </p:cBhvr>
                                      <p:to>
                                        <p:strVal val="visible"/>
                                      </p:to>
                                    </p:set>
                                    <p:animEffect transition="in" filter="blinds(horizontal)">
                                      <p:cBhvr>
                                        <p:cTn id="61" dur="500"/>
                                        <p:tgtEl>
                                          <p:spTgt spid="148483">
                                            <p:txEl>
                                              <p:pRg st="9" end="9"/>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148483">
                                            <p:txEl>
                                              <p:pRg st="10" end="10"/>
                                            </p:txEl>
                                          </p:spTgt>
                                        </p:tgtEl>
                                        <p:attrNameLst>
                                          <p:attrName>style.visibility</p:attrName>
                                        </p:attrNameLst>
                                      </p:cBhvr>
                                      <p:to>
                                        <p:strVal val="visible"/>
                                      </p:to>
                                    </p:set>
                                    <p:animEffect transition="in" filter="blinds(horizontal)">
                                      <p:cBhvr>
                                        <p:cTn id="64" dur="500"/>
                                        <p:tgtEl>
                                          <p:spTgt spid="148483">
                                            <p:txEl>
                                              <p:pRg st="10" end="10"/>
                                            </p:txEl>
                                          </p:spTgt>
                                        </p:tgtEl>
                                      </p:cBhvr>
                                    </p:animEffect>
                                  </p:childTnLst>
                                </p:cTn>
                              </p:par>
                            </p:childTnLst>
                          </p:cTn>
                        </p:par>
                        <p:par>
                          <p:cTn id="65" fill="hold" nodeType="afterGroup">
                            <p:stCondLst>
                              <p:cond delay="500"/>
                            </p:stCondLst>
                            <p:childTnLst>
                              <p:par>
                                <p:cTn id="66" presetID="18" presetClass="entr" presetSubtype="6" fill="hold" nodeType="afterEffect">
                                  <p:stCondLst>
                                    <p:cond delay="0"/>
                                  </p:stCondLst>
                                  <p:childTnLst>
                                    <p:set>
                                      <p:cBhvr>
                                        <p:cTn id="67" dur="1" fill="hold">
                                          <p:stCondLst>
                                            <p:cond delay="0"/>
                                          </p:stCondLst>
                                        </p:cTn>
                                        <p:tgtEl>
                                          <p:spTgt spid="148494"/>
                                        </p:tgtEl>
                                        <p:attrNameLst>
                                          <p:attrName>style.visibility</p:attrName>
                                        </p:attrNameLst>
                                      </p:cBhvr>
                                      <p:to>
                                        <p:strVal val="visible"/>
                                      </p:to>
                                    </p:set>
                                    <p:animEffect transition="in" filter="strips(downRight)">
                                      <p:cBhvr>
                                        <p:cTn id="68" dur="500"/>
                                        <p:tgtEl>
                                          <p:spTgt spid="14849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nodeType="clickEffect">
                                  <p:stCondLst>
                                    <p:cond delay="0"/>
                                  </p:stCondLst>
                                  <p:childTnLst>
                                    <p:set>
                                      <p:cBhvr>
                                        <p:cTn id="72" dur="1" fill="hold">
                                          <p:stCondLst>
                                            <p:cond delay="0"/>
                                          </p:stCondLst>
                                        </p:cTn>
                                        <p:tgtEl>
                                          <p:spTgt spid="148483">
                                            <p:txEl>
                                              <p:pRg st="11" end="11"/>
                                            </p:txEl>
                                          </p:spTgt>
                                        </p:tgtEl>
                                        <p:attrNameLst>
                                          <p:attrName>style.visibility</p:attrName>
                                        </p:attrNameLst>
                                      </p:cBhvr>
                                      <p:to>
                                        <p:strVal val="visible"/>
                                      </p:to>
                                    </p:set>
                                    <p:animEffect transition="in" filter="box(in)">
                                      <p:cBhvr>
                                        <p:cTn id="73" dur="500"/>
                                        <p:tgtEl>
                                          <p:spTgt spid="148483">
                                            <p:txEl>
                                              <p:pRg st="11" end="11"/>
                                            </p:txEl>
                                          </p:spTgt>
                                        </p:tgtEl>
                                      </p:cBhvr>
                                    </p:animEffect>
                                  </p:childTnLst>
                                </p:cTn>
                              </p:par>
                            </p:childTnLst>
                          </p:cTn>
                        </p:par>
                        <p:par>
                          <p:cTn id="74" fill="hold" nodeType="afterGroup">
                            <p:stCondLst>
                              <p:cond delay="500"/>
                            </p:stCondLst>
                            <p:childTnLst>
                              <p:par>
                                <p:cTn id="75" presetID="18" presetClass="entr" presetSubtype="3" fill="hold" nodeType="afterEffect">
                                  <p:stCondLst>
                                    <p:cond delay="0"/>
                                  </p:stCondLst>
                                  <p:childTnLst>
                                    <p:set>
                                      <p:cBhvr>
                                        <p:cTn id="76" dur="1" fill="hold">
                                          <p:stCondLst>
                                            <p:cond delay="0"/>
                                          </p:stCondLst>
                                        </p:cTn>
                                        <p:tgtEl>
                                          <p:spTgt spid="148496"/>
                                        </p:tgtEl>
                                        <p:attrNameLst>
                                          <p:attrName>style.visibility</p:attrName>
                                        </p:attrNameLst>
                                      </p:cBhvr>
                                      <p:to>
                                        <p:strVal val="visible"/>
                                      </p:to>
                                    </p:set>
                                    <p:animEffect transition="in" filter="strips(upRight)">
                                      <p:cBhvr>
                                        <p:cTn id="77" dur="500"/>
                                        <p:tgtEl>
                                          <p:spTgt spid="14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sz="half" idx="1"/>
          </p:nvPr>
        </p:nvSpPr>
        <p:spPr>
          <a:xfrm>
            <a:off x="0" y="1295400"/>
            <a:ext cx="9144000" cy="5867400"/>
          </a:xfrm>
        </p:spPr>
        <p:txBody>
          <a:bodyPr/>
          <a:lstStyle/>
          <a:p>
            <a:pPr algn="just"/>
            <a:r>
              <a:rPr lang="en-US" altLang="en-US" sz="2000" b="1" dirty="0">
                <a:solidFill>
                  <a:srgbClr val="FF0000"/>
                </a:solidFill>
                <a:latin typeface="Times New Roman" panose="02020603050405020304" pitchFamily="18" charset="0"/>
                <a:cs typeface="Times New Roman" panose="02020603050405020304" pitchFamily="18" charset="0"/>
              </a:rPr>
              <a:t>Non-preemptive</a:t>
            </a:r>
            <a:r>
              <a:rPr lang="en-US" altLang="en-US" sz="2000" dirty="0">
                <a:latin typeface="Times New Roman" panose="02020603050405020304" pitchFamily="18" charset="0"/>
                <a:cs typeface="Times New Roman" panose="02020603050405020304" pitchFamily="18" charset="0"/>
              </a:rPr>
              <a:t> policy</a:t>
            </a:r>
          </a:p>
          <a:p>
            <a:pPr algn="just"/>
            <a:r>
              <a:rPr lang="en-US" altLang="en-US" sz="2000" dirty="0">
                <a:latin typeface="Times New Roman" panose="02020603050405020304" pitchFamily="18" charset="0"/>
                <a:cs typeface="Times New Roman" panose="02020603050405020304" pitchFamily="18" charset="0"/>
              </a:rPr>
              <a:t>Is to make </a:t>
            </a:r>
            <a:r>
              <a:rPr lang="en-US" altLang="en-US" sz="2000" dirty="0">
                <a:highlight>
                  <a:srgbClr val="FFFF00"/>
                </a:highlight>
                <a:latin typeface="Times New Roman" panose="02020603050405020304" pitchFamily="18" charset="0"/>
                <a:cs typeface="Times New Roman" panose="02020603050405020304" pitchFamily="18" charset="0"/>
              </a:rPr>
              <a:t>estimates</a:t>
            </a:r>
            <a:r>
              <a:rPr lang="en-US" altLang="en-US" sz="2000" dirty="0">
                <a:latin typeface="Times New Roman" panose="02020603050405020304" pitchFamily="18" charset="0"/>
                <a:cs typeface="Times New Roman" panose="02020603050405020304" pitchFamily="18" charset="0"/>
              </a:rPr>
              <a:t> based on </a:t>
            </a:r>
            <a:r>
              <a:rPr lang="en-US" altLang="en-US" sz="2000" dirty="0">
                <a:solidFill>
                  <a:srgbClr val="FF0000"/>
                </a:solidFill>
                <a:latin typeface="Times New Roman" panose="02020603050405020304" pitchFamily="18" charset="0"/>
                <a:cs typeface="Times New Roman" panose="02020603050405020304" pitchFamily="18" charset="0"/>
              </a:rPr>
              <a:t>past behavior and run process </a:t>
            </a:r>
            <a:r>
              <a:rPr lang="en-US" altLang="en-US" sz="2000" dirty="0">
                <a:latin typeface="Times New Roman" panose="02020603050405020304" pitchFamily="18" charset="0"/>
                <a:cs typeface="Times New Roman" panose="02020603050405020304" pitchFamily="18" charset="0"/>
              </a:rPr>
              <a:t>with the shortest estimated running time</a:t>
            </a:r>
          </a:p>
          <a:p>
            <a:pPr algn="just"/>
            <a:r>
              <a:rPr lang="en-US" altLang="en-US" sz="2000" dirty="0">
                <a:latin typeface="Times New Roman" panose="02020603050405020304" pitchFamily="18" charset="0"/>
                <a:cs typeface="Times New Roman" panose="02020603050405020304" pitchFamily="18" charset="0"/>
              </a:rPr>
              <a:t>The technique of </a:t>
            </a:r>
            <a:r>
              <a:rPr lang="en-US" altLang="en-US" sz="2000" b="1" dirty="0">
                <a:latin typeface="Times New Roman" panose="02020603050405020304" pitchFamily="18" charset="0"/>
                <a:cs typeface="Times New Roman" panose="02020603050405020304" pitchFamily="18" charset="0"/>
              </a:rPr>
              <a:t>estimating</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next value </a:t>
            </a:r>
            <a:r>
              <a:rPr lang="en-US" altLang="en-US" sz="2000" dirty="0">
                <a:latin typeface="Times New Roman" panose="02020603050405020304" pitchFamily="18" charset="0"/>
                <a:cs typeface="Times New Roman" panose="02020603050405020304" pitchFamily="18" charset="0"/>
              </a:rPr>
              <a:t>in a series by </a:t>
            </a:r>
            <a:r>
              <a:rPr lang="en-US" altLang="en-US" sz="2000" b="1" dirty="0">
                <a:latin typeface="Times New Roman" panose="02020603050405020304" pitchFamily="18" charset="0"/>
                <a:cs typeface="Times New Roman" panose="02020603050405020304" pitchFamily="18" charset="0"/>
              </a:rPr>
              <a:t>taking</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weighted average of the current measured value</a:t>
            </a:r>
            <a:r>
              <a:rPr lang="en-US" altLang="en-US" sz="2000" dirty="0">
                <a:latin typeface="Times New Roman" panose="02020603050405020304" pitchFamily="18" charset="0"/>
                <a:cs typeface="Times New Roman" panose="02020603050405020304" pitchFamily="18" charset="0"/>
              </a:rPr>
              <a:t> and the </a:t>
            </a:r>
            <a:r>
              <a:rPr lang="en-US" altLang="en-US" sz="2000" b="1" dirty="0">
                <a:latin typeface="Times New Roman" panose="02020603050405020304" pitchFamily="18" charset="0"/>
                <a:cs typeface="Times New Roman" panose="02020603050405020304" pitchFamily="18" charset="0"/>
              </a:rPr>
              <a:t>previous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estimate</a:t>
            </a:r>
            <a:r>
              <a:rPr lang="en-US" altLang="en-US" sz="2000" dirty="0">
                <a:latin typeface="Times New Roman" panose="02020603050405020304" pitchFamily="18" charset="0"/>
                <a:cs typeface="Times New Roman" panose="02020603050405020304" pitchFamily="18" charset="0"/>
              </a:rPr>
              <a:t> is sometimes (</a:t>
            </a:r>
            <a:r>
              <a:rPr lang="en-US" altLang="en-US" sz="2000" b="1" dirty="0">
                <a:latin typeface="Times New Roman" panose="02020603050405020304" pitchFamily="18" charset="0"/>
                <a:cs typeface="Times New Roman" panose="02020603050405020304" pitchFamily="18" charset="0"/>
              </a:rPr>
              <a:t>aging</a:t>
            </a:r>
            <a:r>
              <a:rPr lang="en-US" altLang="en-US" sz="2000" dirty="0">
                <a:latin typeface="Times New Roman" panose="02020603050405020304" pitchFamily="18" charset="0"/>
                <a:cs typeface="Times New Roman" panose="02020603050405020304" pitchFamily="18" charset="0"/>
              </a:rPr>
              <a:t> with special value as ½, 0 ≤ aging ≤ 1)</a:t>
            </a:r>
          </a:p>
          <a:p>
            <a:pPr algn="just"/>
            <a:r>
              <a:rPr lang="en-US" altLang="en-US" sz="2000" dirty="0">
                <a:latin typeface="Times New Roman" panose="02020603050405020304" pitchFamily="18" charset="0"/>
                <a:cs typeface="Times New Roman" panose="02020603050405020304" pitchFamily="18" charset="0"/>
              </a:rPr>
              <a:t>Suppose that the estimated time per command for some terminal is T</a:t>
            </a:r>
            <a:r>
              <a:rPr lang="en-US" altLang="en-US" sz="2000"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T</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is next run. The estimate by taking a weighed sum of these two numbers is</a:t>
            </a:r>
          </a:p>
          <a:p>
            <a:pPr algn="ct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aT</a:t>
            </a:r>
            <a:r>
              <a:rPr lang="en-US" altLang="en-US" sz="2000" baseline="-25000" dirty="0">
                <a:latin typeface="Times New Roman" panose="02020603050405020304" pitchFamily="18" charset="0"/>
                <a:cs typeface="Times New Roman" panose="02020603050405020304" pitchFamily="18" charset="0"/>
              </a:rPr>
              <a:t>0</a:t>
            </a:r>
            <a:r>
              <a:rPr lang="en-US" altLang="en-US" sz="2000" dirty="0">
                <a:latin typeface="Times New Roman" panose="02020603050405020304" pitchFamily="18" charset="0"/>
                <a:cs typeface="Times New Roman" panose="02020603050405020304" pitchFamily="18" charset="0"/>
              </a:rPr>
              <a:t> + (1 – a)T</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(general: T</a:t>
            </a:r>
            <a:r>
              <a:rPr lang="en-US" altLang="en-US" sz="2000" baseline="-25000" dirty="0">
                <a:latin typeface="Times New Roman" panose="02020603050405020304" pitchFamily="18" charset="0"/>
                <a:cs typeface="Times New Roman" panose="02020603050405020304" pitchFamily="18" charset="0"/>
              </a:rPr>
              <a:t>n+1</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aT</a:t>
            </a:r>
            <a:r>
              <a:rPr lang="en-US" altLang="en-US" sz="2000" baseline="-25000" dirty="0" err="1">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 + (1 – 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n+1</a:t>
            </a:r>
            <a:r>
              <a:rPr lang="en-US" altLang="en-US" sz="2000" dirty="0">
                <a:latin typeface="Times New Roman" panose="02020603050405020304" pitchFamily="18" charset="0"/>
                <a:cs typeface="Times New Roman" panose="02020603050405020304" pitchFamily="18" charset="0"/>
              </a:rPr>
              <a:t>)</a:t>
            </a:r>
          </a:p>
          <a:p>
            <a:pPr algn="just"/>
            <a:r>
              <a:rPr lang="en-US" altLang="en-US" sz="2000" b="1">
                <a:latin typeface="Times New Roman" panose="02020603050405020304" pitchFamily="18" charset="0"/>
                <a:cs typeface="Times New Roman" panose="02020603050405020304" pitchFamily="18" charset="0"/>
              </a:rPr>
              <a:t>Ex</a:t>
            </a:r>
            <a:r>
              <a:rPr lang="en-US" altLang="en-US" sz="200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17411" name="Rectangle 11"/>
          <p:cNvSpPr>
            <a:spLocks noGrp="1"/>
          </p:cNvSpPr>
          <p:nvPr>
            <p:ph type="title"/>
          </p:nvPr>
        </p:nvSpPr>
        <p:spPr>
          <a:xfrm>
            <a:off x="723900" y="196850"/>
            <a:ext cx="7696200" cy="1066800"/>
          </a:xfrm>
          <a:noFill/>
        </p:spPr>
        <p:txBody>
          <a:bodyPr/>
          <a:lstStyle/>
          <a:p>
            <a:r>
              <a:rPr lang="en-US" altLang="en-US" sz="2800" b="1" dirty="0">
                <a:latin typeface="Times New Roman" panose="02020603050405020304" pitchFamily="18" charset="0"/>
                <a:cs typeface="Times New Roman" panose="02020603050405020304" pitchFamily="18" charset="0"/>
              </a:rPr>
              <a:t>Scheduling in Interactive Systems</a:t>
            </a:r>
            <a:br>
              <a:rPr lang="en-US" altLang="en-US" sz="2800" b="1" dirty="0">
                <a:latin typeface="Times New Roman" panose="02020603050405020304" pitchFamily="18" charset="0"/>
                <a:cs typeface="Times New Roman" panose="02020603050405020304" pitchFamily="18" charset="0"/>
              </a:rPr>
            </a:br>
            <a:r>
              <a:rPr lang="en-US" altLang="en-US" sz="2000" dirty="0">
                <a:highlight>
                  <a:srgbClr val="FFFF00"/>
                </a:highlight>
                <a:latin typeface="Times New Roman" panose="02020603050405020304" pitchFamily="18" charset="0"/>
                <a:cs typeface="Times New Roman" panose="02020603050405020304" pitchFamily="18" charset="0"/>
              </a:rPr>
              <a:t>Shortest Process Next </a:t>
            </a:r>
            <a:r>
              <a:rPr lang="en-US" altLang="en-US" sz="2000" dirty="0">
                <a:latin typeface="Times New Roman" panose="02020603050405020304" pitchFamily="18" charset="0"/>
                <a:cs typeface="Times New Roman" panose="02020603050405020304" pitchFamily="18" charset="0"/>
              </a:rPr>
              <a:t>(SPT)</a:t>
            </a:r>
          </a:p>
        </p:txBody>
      </p:sp>
      <p:pic>
        <p:nvPicPr>
          <p:cNvPr id="286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4724400"/>
            <a:ext cx="76962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ox(in)">
                                      <p:cBhvr>
                                        <p:cTn id="7" dur="500"/>
                                        <p:tgtEl>
                                          <p:spTgt spid="3277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Effect transition="in" filter="box(in)">
                                      <p:cBhvr>
                                        <p:cTn id="10" dur="500"/>
                                        <p:tgtEl>
                                          <p:spTgt spid="3277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animEffect transition="in" filter="box(in)">
                                      <p:cBhvr>
                                        <p:cTn id="13" dur="500"/>
                                        <p:tgtEl>
                                          <p:spTgt spid="32770">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2770">
                                            <p:txEl>
                                              <p:pRg st="3" end="3"/>
                                            </p:txEl>
                                          </p:spTgt>
                                        </p:tgtEl>
                                        <p:attrNameLst>
                                          <p:attrName>style.visibility</p:attrName>
                                        </p:attrNameLst>
                                      </p:cBhvr>
                                      <p:to>
                                        <p:strVal val="visible"/>
                                      </p:to>
                                    </p:set>
                                    <p:animEffect transition="in" filter="box(in)">
                                      <p:cBhvr>
                                        <p:cTn id="16" dur="500"/>
                                        <p:tgtEl>
                                          <p:spTgt spid="32770">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2770">
                                            <p:txEl>
                                              <p:pRg st="4" end="4"/>
                                            </p:txEl>
                                          </p:spTgt>
                                        </p:tgtEl>
                                        <p:attrNameLst>
                                          <p:attrName>style.visibility</p:attrName>
                                        </p:attrNameLst>
                                      </p:cBhvr>
                                      <p:to>
                                        <p:strVal val="visible"/>
                                      </p:to>
                                    </p:set>
                                    <p:animEffect transition="in" filter="box(in)">
                                      <p:cBhvr>
                                        <p:cTn id="19" dur="500"/>
                                        <p:tgtEl>
                                          <p:spTgt spid="32770">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2770">
                                            <p:txEl>
                                              <p:pRg st="5" end="5"/>
                                            </p:txEl>
                                          </p:spTgt>
                                        </p:tgtEl>
                                        <p:attrNameLst>
                                          <p:attrName>style.visibility</p:attrName>
                                        </p:attrNameLst>
                                      </p:cBhvr>
                                      <p:to>
                                        <p:strVal val="visible"/>
                                      </p:to>
                                    </p:set>
                                    <p:animEffect transition="in" filter="box(in)">
                                      <p:cBhvr>
                                        <p:cTn id="22" dur="500"/>
                                        <p:tgtEl>
                                          <p:spTgt spid="32770">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box(in)">
                                      <p:cBhvr>
                                        <p:cTn id="2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xfrm>
            <a:off x="1600200" y="76200"/>
            <a:ext cx="7696200" cy="914400"/>
          </a:xfrm>
        </p:spPr>
        <p:txBody>
          <a:bodyPr/>
          <a:lstStyle/>
          <a:p>
            <a:r>
              <a:rPr lang="en-US" altLang="en-US" sz="4000" b="1">
                <a:latin typeface="Times New Roman" panose="02020603050405020304" pitchFamily="18" charset="0"/>
                <a:cs typeface="Times New Roman" panose="02020603050405020304" pitchFamily="18" charset="0"/>
              </a:rPr>
              <a:t>Scheduling in Interactive Systems </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grpSp>
        <p:nvGrpSpPr>
          <p:cNvPr id="18436" name="Group 4"/>
          <p:cNvGrpSpPr>
            <a:grpSpLocks/>
          </p:cNvGrpSpPr>
          <p:nvPr/>
        </p:nvGrpSpPr>
        <p:grpSpPr bwMode="auto">
          <a:xfrm>
            <a:off x="696913" y="3857625"/>
            <a:ext cx="6403975" cy="692150"/>
            <a:chOff x="903" y="960"/>
            <a:chExt cx="4034" cy="436"/>
          </a:xfrm>
        </p:grpSpPr>
        <p:sp>
          <p:nvSpPr>
            <p:cNvPr id="18469"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4"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5"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6"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7"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2"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3"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4"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5"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1"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18492"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18493"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18494"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18495"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sp>
        <p:nvSpPr>
          <p:cNvPr id="64" name="Rectangle 63"/>
          <p:cNvSpPr/>
          <p:nvPr/>
        </p:nvSpPr>
        <p:spPr>
          <a:xfrm>
            <a:off x="6894913" y="1085190"/>
            <a:ext cx="13716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3" name="Picture 2">
            <a:extLst>
              <a:ext uri="{FF2B5EF4-FFF2-40B4-BE49-F238E27FC236}">
                <a16:creationId xmlns:a16="http://schemas.microsoft.com/office/drawing/2014/main" id="{1A6262D4-6CCD-4AA2-9281-169847EE9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 y="1071515"/>
            <a:ext cx="61388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 y="1071515"/>
            <a:ext cx="61388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p:cNvSpPr>
          <p:nvPr>
            <p:ph type="title"/>
          </p:nvPr>
        </p:nvSpPr>
        <p:spPr>
          <a:xfrm>
            <a:off x="1600200" y="76200"/>
            <a:ext cx="7696200" cy="914400"/>
          </a:xfrm>
        </p:spPr>
        <p:txBody>
          <a:bodyPr/>
          <a:lstStyle/>
          <a:p>
            <a:r>
              <a:rPr lang="en-US" altLang="en-US" sz="4000" b="1">
                <a:latin typeface="Times New Roman" panose="02020603050405020304" pitchFamily="18" charset="0"/>
                <a:cs typeface="Times New Roman" panose="02020603050405020304" pitchFamily="18" charset="0"/>
              </a:rPr>
              <a:t>Scheduling in Interactive Systems </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grpSp>
        <p:nvGrpSpPr>
          <p:cNvPr id="18436" name="Group 4"/>
          <p:cNvGrpSpPr>
            <a:grpSpLocks/>
          </p:cNvGrpSpPr>
          <p:nvPr/>
        </p:nvGrpSpPr>
        <p:grpSpPr bwMode="auto">
          <a:xfrm>
            <a:off x="696913" y="3857625"/>
            <a:ext cx="6403975" cy="692150"/>
            <a:chOff x="903" y="960"/>
            <a:chExt cx="4034" cy="436"/>
          </a:xfrm>
        </p:grpSpPr>
        <p:sp>
          <p:nvSpPr>
            <p:cNvPr id="18469"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4"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5"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6"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7"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2"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3"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4"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5"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1"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18492"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18493"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18494"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18495"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849313" y="4648200"/>
            <a:ext cx="1676400" cy="304800"/>
            <a:chOff x="1065" y="3006"/>
            <a:chExt cx="576" cy="192"/>
          </a:xfrm>
        </p:grpSpPr>
        <p:sp>
          <p:nvSpPr>
            <p:cNvPr id="18465"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6"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7"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8"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25713" y="4953000"/>
            <a:ext cx="1295400" cy="304800"/>
            <a:chOff x="1641" y="3198"/>
            <a:chExt cx="1152" cy="192"/>
          </a:xfrm>
        </p:grpSpPr>
        <p:sp>
          <p:nvSpPr>
            <p:cNvPr id="18461"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2"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3"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3821113" y="5257800"/>
            <a:ext cx="1447800" cy="304800"/>
            <a:chOff x="2793" y="3390"/>
            <a:chExt cx="816" cy="192"/>
          </a:xfrm>
        </p:grpSpPr>
        <p:sp>
          <p:nvSpPr>
            <p:cNvPr id="18457"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0"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7010400" y="5638800"/>
            <a:ext cx="1447800" cy="304800"/>
            <a:chOff x="3609" y="3582"/>
            <a:chExt cx="912" cy="192"/>
          </a:xfrm>
        </p:grpSpPr>
        <p:sp>
          <p:nvSpPr>
            <p:cNvPr id="18453"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5268913" y="5943600"/>
            <a:ext cx="1752600" cy="304800"/>
            <a:chOff x="4521" y="3774"/>
            <a:chExt cx="384" cy="192"/>
          </a:xfrm>
        </p:grpSpPr>
        <p:sp>
          <p:nvSpPr>
            <p:cNvPr id="18449"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468313"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468313"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457200" y="53816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468313"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468313"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6096000" y="2057400"/>
            <a:ext cx="3048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5.9</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11.1</a:t>
            </a:r>
          </a:p>
        </p:txBody>
      </p:sp>
    </p:spTree>
    <p:extLst>
      <p:ext uri="{BB962C8B-B14F-4D97-AF65-F5344CB8AC3E}">
        <p14:creationId xmlns:p14="http://schemas.microsoft.com/office/powerpoint/2010/main" val="3320229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45819"/>
                                        </p:tgtEl>
                                        <p:attrNameLst>
                                          <p:attrName>style.visibility</p:attrName>
                                        </p:attrNameLst>
                                      </p:cBhvr>
                                      <p:to>
                                        <p:strVal val="visible"/>
                                      </p:to>
                                    </p:set>
                                    <p:animEffect transition="in" filter="circle(in)">
                                      <p:cBhvr>
                                        <p:cTn id="26" dur="2000"/>
                                        <p:tgtEl>
                                          <p:spTgt spid="2458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45821"/>
                                        </p:tgtEl>
                                        <p:attrNameLst>
                                          <p:attrName>style.visibility</p:attrName>
                                        </p:attrNameLst>
                                      </p:cBhvr>
                                      <p:to>
                                        <p:strVal val="visible"/>
                                      </p:to>
                                    </p:set>
                                    <p:animEffect transition="in" filter="diamond(in)">
                                      <p:cBhvr>
                                        <p:cTn id="31" dur="2000"/>
                                        <p:tgtEl>
                                          <p:spTgt spid="245821"/>
                                        </p:tgtEl>
                                      </p:cBhvr>
                                    </p:animEffect>
                                  </p:childTnLst>
                                </p:cTn>
                              </p:par>
                              <p:par>
                                <p:cTn id="32" presetID="8"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amond(in)">
                                      <p:cBhvr>
                                        <p:cTn id="34" dur="2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762000" y="228600"/>
            <a:ext cx="7848600" cy="1143000"/>
          </a:xfrm>
        </p:spPr>
        <p:txBody>
          <a:bodyPr/>
          <a:lstStyle/>
          <a:p>
            <a:r>
              <a:rPr lang="en-US" altLang="en-US" sz="2800" b="1" dirty="0">
                <a:latin typeface="Times New Roman" panose="02020603050405020304" pitchFamily="18" charset="0"/>
                <a:cs typeface="Times New Roman" panose="02020603050405020304" pitchFamily="18" charset="0"/>
              </a:rPr>
              <a:t>Scheduling in Interactive Systems</a:t>
            </a:r>
            <a:br>
              <a:rPr lang="en-US" altLang="en-US" sz="2800" b="1"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Guaranteed Scheduling</a:t>
            </a:r>
          </a:p>
        </p:txBody>
      </p:sp>
      <p:sp>
        <p:nvSpPr>
          <p:cNvPr id="33795" name="Rectangle 3"/>
          <p:cNvSpPr>
            <a:spLocks noGrp="1"/>
          </p:cNvSpPr>
          <p:nvPr>
            <p:ph type="body" sz="half" idx="1"/>
          </p:nvPr>
        </p:nvSpPr>
        <p:spPr>
          <a:xfrm>
            <a:off x="114300" y="1447800"/>
            <a:ext cx="8915400" cy="5029200"/>
          </a:xfrm>
        </p:spPr>
        <p:txBody>
          <a:bodyPr/>
          <a:lstStyle/>
          <a:p>
            <a:pPr algn="just"/>
            <a:r>
              <a:rPr lang="en-US" altLang="en-US" sz="2000" b="1" dirty="0">
                <a:latin typeface="Times New Roman" panose="02020603050405020304" pitchFamily="18" charset="0"/>
                <a:cs typeface="Times New Roman" panose="02020603050405020304" pitchFamily="18" charset="0"/>
              </a:rPr>
              <a:t>If a single-user system with n processes running, each one should get </a:t>
            </a:r>
            <a:r>
              <a:rPr lang="en-US" altLang="en-US" sz="2000" b="1" dirty="0">
                <a:highlight>
                  <a:srgbClr val="FFFF00"/>
                </a:highlight>
                <a:latin typeface="Times New Roman" panose="02020603050405020304" pitchFamily="18" charset="0"/>
                <a:cs typeface="Times New Roman" panose="02020603050405020304" pitchFamily="18" charset="0"/>
              </a:rPr>
              <a:t>1/n of the CPU </a:t>
            </a:r>
            <a:r>
              <a:rPr lang="en-US" altLang="en-US" sz="2000" b="1" dirty="0">
                <a:latin typeface="Times New Roman" panose="02020603050405020304" pitchFamily="18" charset="0"/>
                <a:cs typeface="Times New Roman" panose="02020603050405020304" pitchFamily="18" charset="0"/>
              </a:rPr>
              <a:t>cycles (fairness)</a:t>
            </a:r>
          </a:p>
          <a:p>
            <a:pPr algn="just"/>
            <a:r>
              <a:rPr lang="en-US" altLang="en-US" sz="2000" dirty="0">
                <a:latin typeface="Times New Roman" panose="02020603050405020304" pitchFamily="18" charset="0"/>
                <a:cs typeface="Times New Roman" panose="02020603050405020304" pitchFamily="18" charset="0"/>
              </a:rPr>
              <a:t>Mechanism</a:t>
            </a:r>
          </a:p>
          <a:p>
            <a:pPr lvl="1" algn="just"/>
            <a:r>
              <a:rPr lang="en-US" altLang="en-US" sz="2000" dirty="0">
                <a:latin typeface="Times New Roman" panose="02020603050405020304" pitchFamily="18" charset="0"/>
                <a:cs typeface="Times New Roman" panose="02020603050405020304" pitchFamily="18" charset="0"/>
              </a:rPr>
              <a:t>The system must keep track of how much CPU each process has had since its creation. </a:t>
            </a:r>
          </a:p>
          <a:p>
            <a:pPr lvl="1" algn="just"/>
            <a:r>
              <a:rPr lang="en-US" altLang="en-US" sz="2000" dirty="0">
                <a:latin typeface="Times New Roman" panose="02020603050405020304" pitchFamily="18" charset="0"/>
                <a:cs typeface="Times New Roman" panose="02020603050405020304" pitchFamily="18" charset="0"/>
              </a:rPr>
              <a:t>Then, the system computes the amount of CPU each one is entitled to, namely the time since creation divided by n</a:t>
            </a:r>
          </a:p>
          <a:p>
            <a:pPr lvl="1" algn="just"/>
            <a:r>
              <a:rPr lang="en-US" altLang="en-US" sz="2000" dirty="0">
                <a:latin typeface="Times New Roman" panose="02020603050405020304" pitchFamily="18" charset="0"/>
                <a:cs typeface="Times New Roman" panose="02020603050405020304" pitchFamily="18" charset="0"/>
              </a:rPr>
              <a:t>The algorithm is then to run the process with the lowest ratio until its ratio has move above its closest competitor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33795">
                                            <p:txEl>
                                              <p:pRg st="3" end="3"/>
                                            </p:txEl>
                                          </p:spTgt>
                                        </p:tgtEl>
                                        <p:attrNameLst>
                                          <p:attrName>style.fontStyle</p:attrName>
                                        </p:attrNameLst>
                                      </p:cBhvr>
                                      <p:to>
                                        <p:strVal val="normal"/>
                                      </p:to>
                                    </p:set>
                                    <p:set>
                                      <p:cBhvr override="childStyle">
                                        <p:cTn id="7" dur="indefinite"/>
                                        <p:tgtEl>
                                          <p:spTgt spid="33795">
                                            <p:txEl>
                                              <p:pRg st="3" end="3"/>
                                            </p:txEl>
                                          </p:spTgt>
                                        </p:tgtEl>
                                        <p:attrNameLst>
                                          <p:attrName>style.fontWeight</p:attrName>
                                        </p:attrNameLst>
                                      </p:cBhvr>
                                      <p:to>
                                        <p:strVal val="bold"/>
                                      </p:to>
                                    </p:set>
                                    <p:set>
                                      <p:cBhvr override="childStyle">
                                        <p:cTn id="8" dur="indefinite"/>
                                        <p:tgtEl>
                                          <p:spTgt spid="33795">
                                            <p:txEl>
                                              <p:pRg st="3" end="3"/>
                                            </p:txEl>
                                          </p:spTgt>
                                        </p:tgtEl>
                                        <p:attrNameLst>
                                          <p:attrName>style.textDecorationUnderline</p:attrName>
                                        </p:attrNameLst>
                                      </p:cBhvr>
                                      <p:to>
                                        <p:strVal val="false"/>
                                      </p:to>
                                    </p:set>
                                  </p:childTnLst>
                                </p:cTn>
                              </p:par>
                              <p:par>
                                <p:cTn id="9" presetID="5" presetClass="emph" presetSubtype="1" grpId="0" nodeType="withEffect">
                                  <p:stCondLst>
                                    <p:cond delay="0"/>
                                  </p:stCondLst>
                                  <p:childTnLst>
                                    <p:set>
                                      <p:cBhvr override="childStyle">
                                        <p:cTn id="10" dur="indefinite"/>
                                        <p:tgtEl>
                                          <p:spTgt spid="33795">
                                            <p:txEl>
                                              <p:pRg st="4" end="4"/>
                                            </p:txEl>
                                          </p:spTgt>
                                        </p:tgtEl>
                                        <p:attrNameLst>
                                          <p:attrName>style.fontStyle</p:attrName>
                                        </p:attrNameLst>
                                      </p:cBhvr>
                                      <p:to>
                                        <p:strVal val="normal"/>
                                      </p:to>
                                    </p:set>
                                    <p:set>
                                      <p:cBhvr override="childStyle">
                                        <p:cTn id="11" dur="indefinite"/>
                                        <p:tgtEl>
                                          <p:spTgt spid="33795">
                                            <p:txEl>
                                              <p:pRg st="4" end="4"/>
                                            </p:txEl>
                                          </p:spTgt>
                                        </p:tgtEl>
                                        <p:attrNameLst>
                                          <p:attrName>style.fontWeight</p:attrName>
                                        </p:attrNameLst>
                                      </p:cBhvr>
                                      <p:to>
                                        <p:strVal val="bold"/>
                                      </p:to>
                                    </p:set>
                                    <p:set>
                                      <p:cBhvr override="childStyle">
                                        <p:cTn id="12" dur="indefinite"/>
                                        <p:tgtEl>
                                          <p:spTgt spid="33795">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723900" y="152400"/>
            <a:ext cx="7924800" cy="1143000"/>
          </a:xfrm>
        </p:spPr>
        <p:txBody>
          <a:bodyPr/>
          <a:lstStyle/>
          <a:p>
            <a:r>
              <a:rPr lang="en-US" altLang="en-US" sz="2800" b="1" dirty="0">
                <a:latin typeface="Times New Roman" panose="02020603050405020304" pitchFamily="18" charset="0"/>
                <a:cs typeface="Times New Roman" panose="02020603050405020304" pitchFamily="18" charset="0"/>
              </a:rPr>
              <a:t>Scheduling in Interactive Systems</a:t>
            </a:r>
            <a:br>
              <a:rPr lang="en-US" altLang="en-US" sz="2800" b="1" dirty="0">
                <a:latin typeface="Times New Roman" panose="02020603050405020304" pitchFamily="18" charset="0"/>
                <a:cs typeface="Times New Roman" panose="02020603050405020304" pitchFamily="18" charset="0"/>
              </a:rPr>
            </a:br>
            <a:r>
              <a:rPr lang="en-US" altLang="en-US" sz="2000" dirty="0">
                <a:highlight>
                  <a:srgbClr val="FFFF00"/>
                </a:highlight>
                <a:latin typeface="Times New Roman" panose="02020603050405020304" pitchFamily="18" charset="0"/>
                <a:cs typeface="Times New Roman" panose="02020603050405020304" pitchFamily="18" charset="0"/>
              </a:rPr>
              <a:t>Lottery Scheduling</a:t>
            </a:r>
          </a:p>
        </p:txBody>
      </p:sp>
      <p:sp>
        <p:nvSpPr>
          <p:cNvPr id="20483" name="Rectangle 3"/>
          <p:cNvSpPr>
            <a:spLocks noGrp="1"/>
          </p:cNvSpPr>
          <p:nvPr>
            <p:ph type="body" sz="half" idx="1"/>
          </p:nvPr>
        </p:nvSpPr>
        <p:spPr>
          <a:xfrm>
            <a:off x="228600" y="1447800"/>
            <a:ext cx="8915400" cy="5410200"/>
          </a:xfrm>
        </p:spPr>
        <p:txBody>
          <a:bodyPr/>
          <a:lstStyle/>
          <a:p>
            <a:pPr algn="just"/>
            <a:r>
              <a:rPr lang="en-US" altLang="en-US" sz="2000" dirty="0">
                <a:latin typeface="Times New Roman" panose="02020603050405020304" pitchFamily="18" charset="0"/>
                <a:cs typeface="Times New Roman" panose="02020603050405020304" pitchFamily="18" charset="0"/>
              </a:rPr>
              <a:t>Give processes lottery tickets</a:t>
            </a:r>
          </a:p>
          <a:p>
            <a:pPr algn="just"/>
            <a:r>
              <a:rPr lang="en-US" altLang="en-US" sz="2000" dirty="0">
                <a:latin typeface="Times New Roman" panose="02020603050405020304" pitchFamily="18" charset="0"/>
                <a:cs typeface="Times New Roman" panose="02020603050405020304" pitchFamily="18" charset="0"/>
              </a:rPr>
              <a:t>More important processes </a:t>
            </a:r>
            <a:r>
              <a:rPr lang="en-US" altLang="en-US" sz="2000" dirty="0">
                <a:solidFill>
                  <a:srgbClr val="FF0000"/>
                </a:solidFill>
                <a:latin typeface="Times New Roman" panose="02020603050405020304" pitchFamily="18" charset="0"/>
                <a:cs typeface="Times New Roman" panose="02020603050405020304" pitchFamily="18" charset="0"/>
              </a:rPr>
              <a:t>can be given extra tickets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to increase their odds of winning</a:t>
            </a:r>
            <a:r>
              <a:rPr lang="en-US" altLang="en-US" sz="2000" dirty="0">
                <a:latin typeface="Times New Roman" panose="02020603050405020304" pitchFamily="18" charset="0"/>
                <a:cs typeface="Times New Roman" panose="02020603050405020304" pitchFamily="18" charset="0"/>
              </a:rPr>
              <a:t>)</a:t>
            </a:r>
          </a:p>
          <a:p>
            <a:pPr algn="just"/>
            <a:r>
              <a:rPr lang="en-US" altLang="en-US" sz="2000" dirty="0">
                <a:latin typeface="Times New Roman" panose="02020603050405020304" pitchFamily="18" charset="0"/>
                <a:cs typeface="Times New Roman" panose="02020603050405020304" pitchFamily="18" charset="0"/>
              </a:rPr>
              <a:t>Whenever a scheduling decision has to made, a lottery ticket is chosen at random, and the process holding that ticket gets the resource</a:t>
            </a:r>
          </a:p>
          <a:p>
            <a:pPr algn="just"/>
            <a:r>
              <a:rPr lang="en-US" altLang="en-US" sz="2000" dirty="0">
                <a:solidFill>
                  <a:srgbClr val="FF0000"/>
                </a:solidFill>
                <a:latin typeface="Times New Roman" panose="02020603050405020304" pitchFamily="18" charset="0"/>
                <a:cs typeface="Times New Roman" panose="02020603050405020304" pitchFamily="18" charset="0"/>
              </a:rPr>
              <a:t>Lottery scheduling is </a:t>
            </a:r>
            <a:r>
              <a:rPr lang="en-US" altLang="en-US" sz="2000" b="1" dirty="0">
                <a:solidFill>
                  <a:srgbClr val="FF0000"/>
                </a:solidFill>
                <a:latin typeface="Times New Roman" panose="02020603050405020304" pitchFamily="18" charset="0"/>
                <a:cs typeface="Times New Roman" panose="02020603050405020304" pitchFamily="18" charset="0"/>
              </a:rPr>
              <a:t>highly responsive</a:t>
            </a:r>
          </a:p>
          <a:p>
            <a:pPr algn="just"/>
            <a:r>
              <a:rPr lang="en-US" altLang="en-US" sz="2000" dirty="0">
                <a:latin typeface="Times New Roman" panose="02020603050405020304" pitchFamily="18" charset="0"/>
                <a:cs typeface="Times New Roman" panose="02020603050405020304" pitchFamily="18" charset="0"/>
              </a:rPr>
              <a:t>Lottery scheduling can be used to </a:t>
            </a:r>
            <a:r>
              <a:rPr lang="en-US" altLang="en-US" sz="2000" b="1" dirty="0">
                <a:latin typeface="Times New Roman" panose="02020603050405020304" pitchFamily="18" charset="0"/>
                <a:cs typeface="Times New Roman" panose="02020603050405020304" pitchFamily="18" charset="0"/>
              </a:rPr>
              <a:t>solve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problems</a:t>
            </a:r>
            <a:r>
              <a:rPr lang="en-US" altLang="en-US" sz="2000" dirty="0">
                <a:latin typeface="Times New Roman" panose="02020603050405020304" pitchFamily="18" charset="0"/>
                <a:cs typeface="Times New Roman" panose="02020603050405020304" pitchFamily="18" charset="0"/>
              </a:rPr>
              <a:t> that are </a:t>
            </a:r>
            <a:r>
              <a:rPr lang="en-US" altLang="en-US" sz="2000" b="1" dirty="0">
                <a:latin typeface="Times New Roman" panose="02020603050405020304" pitchFamily="18" charset="0"/>
                <a:cs typeface="Times New Roman" panose="02020603050405020304" pitchFamily="18" charset="0"/>
              </a:rPr>
              <a:t>difficult to handle with other methods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838200" y="0"/>
            <a:ext cx="7696200" cy="1143000"/>
          </a:xfrm>
        </p:spPr>
        <p:txBody>
          <a:bodyPr/>
          <a:lstStyle/>
          <a:p>
            <a:r>
              <a:rPr lang="en-US" altLang="en-US" sz="2800" b="1" dirty="0">
                <a:latin typeface="Times New Roman" panose="02020603050405020304" pitchFamily="18" charset="0"/>
                <a:cs typeface="Times New Roman" panose="02020603050405020304" pitchFamily="18" charset="0"/>
              </a:rPr>
              <a:t>Scheduling in Interactive Systems</a:t>
            </a:r>
            <a:br>
              <a:rPr lang="en-US" altLang="en-US" sz="2800" b="1" dirty="0">
                <a:latin typeface="Times New Roman" panose="02020603050405020304" pitchFamily="18" charset="0"/>
                <a:cs typeface="Times New Roman" panose="02020603050405020304" pitchFamily="18" charset="0"/>
              </a:rPr>
            </a:br>
            <a:r>
              <a:rPr lang="en-US" altLang="en-US" sz="2000" dirty="0">
                <a:highlight>
                  <a:srgbClr val="FFFF00"/>
                </a:highlight>
                <a:latin typeface="Times New Roman" panose="02020603050405020304" pitchFamily="18" charset="0"/>
                <a:cs typeface="Times New Roman" panose="02020603050405020304" pitchFamily="18" charset="0"/>
              </a:rPr>
              <a:t>Fair-Share Scheduling</a:t>
            </a:r>
          </a:p>
        </p:txBody>
      </p:sp>
      <p:sp>
        <p:nvSpPr>
          <p:cNvPr id="36867" name="Rectangle 3"/>
          <p:cNvSpPr>
            <a:spLocks noGrp="1"/>
          </p:cNvSpPr>
          <p:nvPr>
            <p:ph type="body" sz="half" idx="1"/>
          </p:nvPr>
        </p:nvSpPr>
        <p:spPr>
          <a:xfrm>
            <a:off x="15536" y="1371600"/>
            <a:ext cx="8915400" cy="5791200"/>
          </a:xfrm>
        </p:spPr>
        <p:txBody>
          <a:bodyPr/>
          <a:lstStyle/>
          <a:p>
            <a:pPr algn="just"/>
            <a:r>
              <a:rPr lang="en-US" altLang="en-US" sz="2000">
                <a:latin typeface="Times New Roman" panose="02020603050405020304" pitchFamily="18" charset="0"/>
                <a:cs typeface="Times New Roman" panose="02020603050405020304" pitchFamily="18" charset="0"/>
              </a:rPr>
              <a:t>Each process is scheduled on its own, without regard to who its owner is. As a result, if user 1 starts up 9 processes and user 2 starts up 1 process, with round robin or equal priorities, user 1 will get 90% of the CPU and user 2 will get only 10% of it</a:t>
            </a:r>
          </a:p>
          <a:p>
            <a:pPr algn="just"/>
            <a:r>
              <a:rPr lang="en-US" altLang="en-US" sz="2000">
                <a:latin typeface="Times New Roman" panose="02020603050405020304" pitchFamily="18" charset="0"/>
                <a:cs typeface="Times New Roman" panose="02020603050405020304" pitchFamily="18" charset="0"/>
              </a:rPr>
              <a:t>To prevent this situation, some systems </a:t>
            </a:r>
            <a:r>
              <a:rPr lang="en-US" altLang="en-US" sz="2000" b="1">
                <a:latin typeface="Times New Roman" panose="02020603050405020304" pitchFamily="18" charset="0"/>
                <a:cs typeface="Times New Roman" panose="02020603050405020304" pitchFamily="18" charset="0"/>
              </a:rPr>
              <a:t>take into account </a:t>
            </a:r>
            <a:r>
              <a:rPr lang="en-US" altLang="en-US" sz="2000">
                <a:latin typeface="Times New Roman" panose="02020603050405020304" pitchFamily="18" charset="0"/>
                <a:cs typeface="Times New Roman" panose="02020603050405020304" pitchFamily="18" charset="0"/>
              </a:rPr>
              <a:t>who owns a process </a:t>
            </a:r>
            <a:r>
              <a:rPr lang="en-US" altLang="en-US" sz="2000" b="1">
                <a:latin typeface="Times New Roman" panose="02020603050405020304" pitchFamily="18" charset="0"/>
                <a:cs typeface="Times New Roman" panose="02020603050405020304" pitchFamily="18" charset="0"/>
              </a:rPr>
              <a:t>before scheduling </a:t>
            </a:r>
            <a:r>
              <a:rPr lang="en-US" altLang="en-US" sz="2000">
                <a:latin typeface="Times New Roman" panose="02020603050405020304" pitchFamily="18" charset="0"/>
                <a:cs typeface="Times New Roman" panose="02020603050405020304" pitchFamily="18" charset="0"/>
              </a:rPr>
              <a:t>it. In this model, </a:t>
            </a:r>
            <a:r>
              <a:rPr lang="en-US" altLang="en-US" sz="2000" b="1">
                <a:latin typeface="Times New Roman" panose="02020603050405020304" pitchFamily="18" charset="0"/>
                <a:cs typeface="Times New Roman" panose="02020603050405020304" pitchFamily="18" charset="0"/>
              </a:rPr>
              <a:t>each user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some </a:t>
            </a:r>
            <a:r>
              <a:rPr lang="en-US" altLang="en-US" sz="2000" b="1">
                <a:latin typeface="Times New Roman" panose="02020603050405020304" pitchFamily="18" charset="0"/>
                <a:cs typeface="Times New Roman" panose="02020603050405020304" pitchFamily="18" charset="0"/>
              </a:rPr>
              <a:t>fraction</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CPU</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scheduler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picks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processes</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such a way to enforce it</a:t>
            </a:r>
            <a:r>
              <a:rPr lang="en-US" altLang="en-US" sz="2000">
                <a:latin typeface="Times New Roman" panose="02020603050405020304" pitchFamily="18" charset="0"/>
                <a:cs typeface="Times New Roman" panose="02020603050405020304" pitchFamily="18" charset="0"/>
              </a:rPr>
              <a:t>. Thus if two users have each been promised 50% of the CPU, they will each get that, </a:t>
            </a:r>
            <a:r>
              <a:rPr lang="en-US" altLang="en-US" sz="2000" b="1">
                <a:latin typeface="Times New Roman" panose="02020603050405020304" pitchFamily="18" charset="0"/>
                <a:cs typeface="Times New Roman" panose="02020603050405020304" pitchFamily="18" charset="0"/>
              </a:rPr>
              <a:t>no matter how many processes</a:t>
            </a:r>
            <a:r>
              <a:rPr lang="en-US" altLang="en-US" sz="2000">
                <a:latin typeface="Times New Roman" panose="02020603050405020304" pitchFamily="18" charset="0"/>
                <a:cs typeface="Times New Roman" panose="02020603050405020304" pitchFamily="18" charset="0"/>
              </a:rPr>
              <a:t> they have in existence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7"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body" sz="half" idx="1"/>
          </p:nvPr>
        </p:nvSpPr>
        <p:spPr>
          <a:xfrm>
            <a:off x="0" y="1524000"/>
            <a:ext cx="8915400" cy="5791200"/>
          </a:xfrm>
        </p:spPr>
        <p:txBody>
          <a:bodyPr/>
          <a:lstStyle/>
          <a:p>
            <a:pPr algn="just"/>
            <a:r>
              <a:rPr lang="en-US" altLang="en-US" sz="2000" dirty="0">
                <a:latin typeface="Times New Roman" panose="02020603050405020304" pitchFamily="18" charset="0"/>
                <a:cs typeface="Times New Roman" panose="02020603050405020304" pitchFamily="18" charset="0"/>
              </a:rPr>
              <a:t>The system has 2 users A and B</a:t>
            </a:r>
          </a:p>
          <a:p>
            <a:pPr lvl="1" algn="just"/>
            <a:r>
              <a:rPr lang="en-US" altLang="en-US" sz="1800" dirty="0">
                <a:latin typeface="Times New Roman" panose="02020603050405020304" pitchFamily="18" charset="0"/>
                <a:cs typeface="Times New Roman" panose="02020603050405020304" pitchFamily="18" charset="0"/>
              </a:rPr>
              <a:t>User A has 4 processes A, B, C, D</a:t>
            </a:r>
          </a:p>
          <a:p>
            <a:pPr lvl="1" algn="just"/>
            <a:r>
              <a:rPr lang="en-US" altLang="en-US" sz="1800" dirty="0">
                <a:latin typeface="Times New Roman" panose="02020603050405020304" pitchFamily="18" charset="0"/>
                <a:cs typeface="Times New Roman" panose="02020603050405020304" pitchFamily="18" charset="0"/>
              </a:rPr>
              <a:t>User B has 1 process E</a:t>
            </a:r>
          </a:p>
          <a:p>
            <a:pPr lvl="1" algn="just"/>
            <a:r>
              <a:rPr lang="en-US" altLang="en-US" sz="1800" dirty="0">
                <a:latin typeface="Times New Roman" panose="02020603050405020304" pitchFamily="18" charset="0"/>
                <a:cs typeface="Times New Roman" panose="02020603050405020304" pitchFamily="18" charset="0"/>
              </a:rPr>
              <a:t>How is the Fair Share Scheduling applied to this system using the Round-Robin scheduling?</a:t>
            </a:r>
          </a:p>
          <a:p>
            <a:pPr algn="just">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 A E B E C E D E ….</a:t>
            </a:r>
          </a:p>
          <a:p>
            <a:pPr lvl="1" algn="just"/>
            <a:r>
              <a:rPr lang="en-US" altLang="en-US" sz="1800" dirty="0">
                <a:latin typeface="Times New Roman" panose="02020603050405020304" pitchFamily="18" charset="0"/>
                <a:cs typeface="Times New Roman" panose="02020603050405020304" pitchFamily="18" charset="0"/>
              </a:rPr>
              <a:t>How is the Fair Share Scheduling applied to this system using the Round-Robin with quantum equal 2</a:t>
            </a:r>
          </a:p>
          <a:p>
            <a:pPr algn="just">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 B E (2) C D E(2) A B E(2) C D E(2) …</a:t>
            </a:r>
          </a:p>
        </p:txBody>
      </p:sp>
      <p:sp>
        <p:nvSpPr>
          <p:cNvPr id="5" name="Rectangle 2">
            <a:extLst>
              <a:ext uri="{FF2B5EF4-FFF2-40B4-BE49-F238E27FC236}">
                <a16:creationId xmlns:a16="http://schemas.microsoft.com/office/drawing/2014/main" id="{859DEC98-D501-485A-8AD6-3F1FBBA95886}"/>
              </a:ext>
            </a:extLst>
          </p:cNvPr>
          <p:cNvSpPr txBox="1">
            <a:spLocks/>
          </p:cNvSpPr>
          <p:nvPr/>
        </p:nvSpPr>
        <p:spPr bwMode="auto">
          <a:xfrm>
            <a:off x="8382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US" sz="2800" b="1">
                <a:latin typeface="Times New Roman" panose="02020603050405020304" pitchFamily="18" charset="0"/>
                <a:cs typeface="Times New Roman" panose="02020603050405020304" pitchFamily="18" charset="0"/>
              </a:rPr>
              <a:t>Scheduling in Interactive Systems</a:t>
            </a:r>
            <a:br>
              <a:rPr lang="en-US" altLang="en-US" sz="2800" b="1">
                <a:latin typeface="Times New Roman" panose="02020603050405020304" pitchFamily="18" charset="0"/>
                <a:cs typeface="Times New Roman" panose="02020603050405020304" pitchFamily="18" charset="0"/>
              </a:rPr>
            </a:br>
            <a:r>
              <a:rPr lang="en-US" altLang="en-US" sz="2000">
                <a:highlight>
                  <a:srgbClr val="FFFF00"/>
                </a:highlight>
                <a:latin typeface="Times New Roman" panose="02020603050405020304" pitchFamily="18" charset="0"/>
                <a:cs typeface="Times New Roman" panose="02020603050405020304" pitchFamily="18" charset="0"/>
              </a:rPr>
              <a:t>Fair-Share Scheduling</a:t>
            </a:r>
            <a:endParaRPr lang="en-US" altLang="en-US" sz="20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Effect transition="in" filter="box(in)">
                                      <p:cBhvr>
                                        <p:cTn id="7" dur="500"/>
                                        <p:tgtEl>
                                          <p:spTgt spid="358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843">
                                            <p:txEl>
                                              <p:pRg st="5" end="5"/>
                                            </p:txEl>
                                          </p:spTgt>
                                        </p:tgtEl>
                                        <p:attrNameLst>
                                          <p:attrName>style.visibility</p:attrName>
                                        </p:attrNameLst>
                                      </p:cBhvr>
                                      <p:to>
                                        <p:strVal val="visible"/>
                                      </p:to>
                                    </p:set>
                                    <p:animEffect transition="in" filter="checkerboard(across)">
                                      <p:cBhvr>
                                        <p:cTn id="12" dur="500"/>
                                        <p:tgtEl>
                                          <p:spTgt spid="3584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animEffect transition="in" filter="diamond(in)">
                                      <p:cBhvr>
                                        <p:cTn id="17" dur="20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600200" y="0"/>
            <a:ext cx="7696200" cy="762000"/>
          </a:xfrm>
        </p:spPr>
        <p:txBody>
          <a:bodyPr/>
          <a:lstStyle/>
          <a:p>
            <a:r>
              <a:rPr lang="en-US" altLang="en-US" sz="4000" b="1">
                <a:latin typeface="Times New Roman" panose="02020603050405020304" pitchFamily="18" charset="0"/>
                <a:cs typeface="Times New Roman" panose="02020603050405020304" pitchFamily="18" charset="0"/>
              </a:rPr>
              <a:t>Scheduling in Real-Time Systems</a:t>
            </a:r>
            <a:endParaRPr lang="en-US" altLang="en-US" sz="4000">
              <a:latin typeface="Times New Roman" panose="02020603050405020304" pitchFamily="18" charset="0"/>
              <a:cs typeface="Times New Roman" panose="02020603050405020304" pitchFamily="18" charset="0"/>
            </a:endParaRPr>
          </a:p>
        </p:txBody>
      </p:sp>
      <p:sp>
        <p:nvSpPr>
          <p:cNvPr id="23555" name="Rectangle 3"/>
          <p:cNvSpPr>
            <a:spLocks noGrp="1"/>
          </p:cNvSpPr>
          <p:nvPr>
            <p:ph type="body" sz="half" idx="1"/>
          </p:nvPr>
        </p:nvSpPr>
        <p:spPr>
          <a:xfrm>
            <a:off x="31812" y="1066800"/>
            <a:ext cx="8915400" cy="6248400"/>
          </a:xfrm>
        </p:spPr>
        <p:txBody>
          <a:bodyPr/>
          <a:lstStyle/>
          <a:p>
            <a:pPr algn="just"/>
            <a:r>
              <a:rPr lang="en-US" altLang="en-US" sz="2000" dirty="0">
                <a:latin typeface="Times New Roman" panose="02020603050405020304" pitchFamily="18" charset="0"/>
                <a:cs typeface="Times New Roman" panose="02020603050405020304" pitchFamily="18" charset="0"/>
              </a:rPr>
              <a:t>Context</a:t>
            </a:r>
          </a:p>
          <a:p>
            <a:pPr lvl="1" algn="just"/>
            <a:r>
              <a:rPr lang="en-US" altLang="en-US" sz="1800" dirty="0">
                <a:latin typeface="Times New Roman" panose="02020603050405020304" pitchFamily="18" charset="0"/>
                <a:cs typeface="Times New Roman" panose="02020603050405020304" pitchFamily="18" charset="0"/>
              </a:rPr>
              <a:t>A real-time system is one in which time plays an essential role</a:t>
            </a:r>
          </a:p>
          <a:p>
            <a:pPr lvl="1" algn="just"/>
            <a:r>
              <a:rPr lang="en-US" altLang="en-US" sz="1800" dirty="0">
                <a:latin typeface="Times New Roman" panose="02020603050405020304" pitchFamily="18" charset="0"/>
                <a:cs typeface="Times New Roman" panose="02020603050405020304" pitchFamily="18" charset="0"/>
              </a:rPr>
              <a:t>A real-time system has two kinds as </a:t>
            </a:r>
            <a:r>
              <a:rPr lang="en-US" altLang="en-US" sz="1800" b="1" dirty="0">
                <a:latin typeface="Times New Roman" panose="02020603050405020304" pitchFamily="18" charset="0"/>
                <a:cs typeface="Times New Roman" panose="02020603050405020304" pitchFamily="18" charset="0"/>
              </a:rPr>
              <a:t>hard real time </a:t>
            </a:r>
            <a:r>
              <a:rPr lang="en-US" altLang="en-US" sz="1800" dirty="0">
                <a:latin typeface="Times New Roman" panose="02020603050405020304" pitchFamily="18" charset="0"/>
                <a:cs typeface="Times New Roman" panose="02020603050405020304" pitchFamily="18" charset="0"/>
              </a:rPr>
              <a:t>and </a:t>
            </a:r>
            <a:r>
              <a:rPr lang="en-US" altLang="en-US" sz="1800" b="1" dirty="0">
                <a:latin typeface="Times New Roman" panose="02020603050405020304" pitchFamily="18" charset="0"/>
                <a:cs typeface="Times New Roman" panose="02020603050405020304" pitchFamily="18" charset="0"/>
              </a:rPr>
              <a:t>soft real time</a:t>
            </a:r>
          </a:p>
          <a:p>
            <a:pPr lvl="1" algn="just"/>
            <a:r>
              <a:rPr lang="en-US" altLang="en-US" sz="1800" dirty="0">
                <a:latin typeface="Times New Roman" panose="02020603050405020304" pitchFamily="18" charset="0"/>
                <a:cs typeface="Times New Roman" panose="02020603050405020304" pitchFamily="18" charset="0"/>
              </a:rPr>
              <a:t>A real-time system divides the program into a number of processes whose behavior is predictable and known in advance. </a:t>
            </a:r>
          </a:p>
          <a:p>
            <a:pPr lvl="1" algn="just"/>
            <a:r>
              <a:rPr lang="en-US" altLang="en-US" sz="1800" dirty="0">
                <a:latin typeface="Times New Roman" panose="02020603050405020304" pitchFamily="18" charset="0"/>
                <a:cs typeface="Times New Roman" panose="02020603050405020304" pitchFamily="18" charset="0"/>
              </a:rPr>
              <a:t>These processes are generally short lived and can run to completion in well under a second. </a:t>
            </a:r>
          </a:p>
          <a:p>
            <a:pPr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scheduler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schedules</a:t>
            </a:r>
            <a:r>
              <a:rPr lang="en-US" altLang="en-US" sz="2000" dirty="0">
                <a:latin typeface="Times New Roman" panose="02020603050405020304" pitchFamily="18" charset="0"/>
                <a:cs typeface="Times New Roman" panose="02020603050405020304" pitchFamily="18" charset="0"/>
              </a:rPr>
              <a:t> the processes in </a:t>
            </a:r>
            <a:r>
              <a:rPr lang="en-US" altLang="en-US" sz="2000" b="1" dirty="0">
                <a:latin typeface="Times New Roman" panose="02020603050405020304" pitchFamily="18" charset="0"/>
                <a:cs typeface="Times New Roman" panose="02020603050405020304" pitchFamily="18" charset="0"/>
              </a:rPr>
              <a:t>such a way </a:t>
            </a:r>
            <a:r>
              <a:rPr lang="en-US" altLang="en-US" sz="2000" b="1" dirty="0">
                <a:highlight>
                  <a:srgbClr val="FFFF00"/>
                </a:highlight>
                <a:latin typeface="Times New Roman" panose="02020603050405020304" pitchFamily="18" charset="0"/>
                <a:cs typeface="Times New Roman" panose="02020603050405020304" pitchFamily="18" charset="0"/>
              </a:rPr>
              <a:t>that all deadlines are met</a:t>
            </a:r>
          </a:p>
          <a:p>
            <a:pPr algn="just"/>
            <a:r>
              <a:rPr lang="en-US" altLang="en-US" sz="2000" b="1" dirty="0">
                <a:solidFill>
                  <a:srgbClr val="FF0000"/>
                </a:solidFill>
                <a:latin typeface="Times New Roman" panose="02020603050405020304" pitchFamily="18" charset="0"/>
                <a:cs typeface="Times New Roman" panose="02020603050405020304" pitchFamily="18" charset="0"/>
              </a:rPr>
              <a:t>Static</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scheduling (applied to hard real-time)</a:t>
            </a:r>
          </a:p>
          <a:p>
            <a:pPr lvl="1" algn="just"/>
            <a:r>
              <a:rPr lang="en-US" altLang="en-US" sz="1800" b="1" dirty="0">
                <a:latin typeface="Times New Roman" panose="02020603050405020304" pitchFamily="18" charset="0"/>
                <a:cs typeface="Times New Roman" panose="02020603050405020304" pitchFamily="18" charset="0"/>
              </a:rPr>
              <a:t>Make</a:t>
            </a:r>
            <a:r>
              <a:rPr lang="en-US" altLang="en-US" sz="1800" dirty="0">
                <a:latin typeface="Times New Roman" panose="02020603050405020304" pitchFamily="18" charset="0"/>
                <a:cs typeface="Times New Roman" panose="02020603050405020304" pitchFamily="18" charset="0"/>
              </a:rPr>
              <a:t> their scheduling </a:t>
            </a:r>
            <a:r>
              <a:rPr lang="en-US" altLang="en-US" sz="1800" b="1" dirty="0">
                <a:latin typeface="Times New Roman" panose="02020603050405020304" pitchFamily="18" charset="0"/>
                <a:cs typeface="Times New Roman" panose="02020603050405020304" pitchFamily="18" charset="0"/>
              </a:rPr>
              <a:t>decisions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before</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system</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starts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running</a:t>
            </a:r>
          </a:p>
          <a:p>
            <a:pPr lvl="1" algn="just"/>
            <a:r>
              <a:rPr lang="en-US" altLang="en-US" sz="1800" dirty="0">
                <a:latin typeface="Times New Roman" panose="02020603050405020304" pitchFamily="18" charset="0"/>
                <a:cs typeface="Times New Roman" panose="02020603050405020304" pitchFamily="18" charset="0"/>
              </a:rPr>
              <a:t>Only works when there is perfect information available in advance about the work to be done and the deadlines that have to be met</a:t>
            </a:r>
          </a:p>
          <a:p>
            <a:pPr algn="just"/>
            <a:r>
              <a:rPr lang="en-US" altLang="en-US" sz="2000" b="1" dirty="0">
                <a:solidFill>
                  <a:srgbClr val="FF0000"/>
                </a:solidFill>
                <a:latin typeface="Times New Roman" panose="02020603050405020304" pitchFamily="18" charset="0"/>
                <a:cs typeface="Times New Roman" panose="02020603050405020304" pitchFamily="18" charset="0"/>
              </a:rPr>
              <a:t>Dynamic</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scheduling (applied to soft real-time)</a:t>
            </a:r>
          </a:p>
          <a:p>
            <a:pPr lvl="1" algn="just"/>
            <a:r>
              <a:rPr lang="en-US" altLang="en-US" sz="1800" b="1" dirty="0">
                <a:latin typeface="Times New Roman" panose="02020603050405020304" pitchFamily="18" charset="0"/>
                <a:cs typeface="Times New Roman" panose="02020603050405020304" pitchFamily="18" charset="0"/>
              </a:rPr>
              <a:t>Make</a:t>
            </a:r>
            <a:r>
              <a:rPr lang="en-US" altLang="en-US" sz="1800" dirty="0">
                <a:latin typeface="Times New Roman" panose="02020603050405020304" pitchFamily="18" charset="0"/>
                <a:cs typeface="Times New Roman" panose="02020603050405020304" pitchFamily="18" charset="0"/>
              </a:rPr>
              <a:t> their scheduling </a:t>
            </a:r>
            <a:r>
              <a:rPr lang="en-US" altLang="en-US" sz="1800" b="1" dirty="0">
                <a:latin typeface="Times New Roman" panose="02020603050405020304" pitchFamily="18" charset="0"/>
                <a:cs typeface="Times New Roman" panose="02020603050405020304" pitchFamily="18" charset="0"/>
              </a:rPr>
              <a:t>decisions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 runtime</a:t>
            </a:r>
          </a:p>
          <a:p>
            <a:pPr lvl="1" algn="just"/>
            <a:r>
              <a:rPr lang="en-US" altLang="en-US" sz="1800" dirty="0">
                <a:latin typeface="Times New Roman" panose="02020603050405020304" pitchFamily="18" charset="0"/>
                <a:cs typeface="Times New Roman" panose="02020603050405020304" pitchFamily="18" charset="0"/>
              </a:rPr>
              <a:t>Do not have static’s restrictions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182" y="2133600"/>
            <a:ext cx="3114818"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p:cNvSpPr>
          <p:nvPr>
            <p:ph type="title"/>
          </p:nvPr>
        </p:nvSpPr>
        <p:spPr>
          <a:xfrm>
            <a:off x="723900" y="36652"/>
            <a:ext cx="7696200" cy="1219200"/>
          </a:xfrm>
        </p:spPr>
        <p:txBody>
          <a:bodyPr/>
          <a:lstStyle/>
          <a:p>
            <a:r>
              <a:rPr lang="en-US" altLang="en-US" sz="3600" b="1">
                <a:latin typeface="Times New Roman" panose="02020603050405020304" pitchFamily="18" charset="0"/>
                <a:cs typeface="Times New Roman" panose="02020603050405020304" pitchFamily="18" charset="0"/>
              </a:rPr>
              <a:t>Thread Scheduling</a:t>
            </a:r>
            <a:br>
              <a:rPr lang="en-US" altLang="en-US" sz="3600" b="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User-level Threads</a:t>
            </a:r>
          </a:p>
        </p:txBody>
      </p:sp>
      <p:sp>
        <p:nvSpPr>
          <p:cNvPr id="39940" name="Rectangle 3"/>
          <p:cNvSpPr>
            <a:spLocks noGrp="1"/>
          </p:cNvSpPr>
          <p:nvPr>
            <p:ph type="body" sz="half" idx="1"/>
          </p:nvPr>
        </p:nvSpPr>
        <p:spPr>
          <a:xfrm>
            <a:off x="0" y="1447800"/>
            <a:ext cx="6019800" cy="5791200"/>
          </a:xfrm>
        </p:spPr>
        <p:txBody>
          <a:bodyPr/>
          <a:lstStyle/>
          <a:p>
            <a:pPr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The kernel scheduler </a:t>
            </a:r>
            <a:r>
              <a:rPr lang="en-US" altLang="en-US" sz="1800" b="1" dirty="0">
                <a:solidFill>
                  <a:srgbClr val="C00000"/>
                </a:solidFill>
                <a:latin typeface="Times New Roman" panose="02020603050405020304" pitchFamily="18" charset="0"/>
                <a:cs typeface="Times New Roman" panose="02020603050405020304" pitchFamily="18" charset="0"/>
              </a:rPr>
              <a:t>schedules the process</a:t>
            </a:r>
          </a:p>
          <a:p>
            <a:pPr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The </a:t>
            </a:r>
            <a:r>
              <a:rPr lang="en-US" altLang="en-US" sz="1800" dirty="0">
                <a:solidFill>
                  <a:srgbClr val="FF0000"/>
                </a:solidFill>
                <a:latin typeface="Times New Roman" panose="02020603050405020304" pitchFamily="18" charset="0"/>
                <a:cs typeface="Times New Roman" panose="02020603050405020304" pitchFamily="18" charset="0"/>
              </a:rPr>
              <a:t>thread scheduler in each process </a:t>
            </a:r>
            <a:r>
              <a:rPr lang="en-US" altLang="en-US" sz="1800" dirty="0">
                <a:latin typeface="Times New Roman" panose="02020603050405020304" pitchFamily="18" charset="0"/>
                <a:cs typeface="Times New Roman" panose="02020603050405020304" pitchFamily="18" charset="0"/>
              </a:rPr>
              <a:t>decides which thread to run</a:t>
            </a:r>
          </a:p>
          <a:p>
            <a:pPr lvl="1"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If any thread have long CPU burst, this thread will consume all of process’s time (until it finishes) because the </a:t>
            </a:r>
            <a:r>
              <a:rPr lang="en-US" altLang="en-US" sz="1800" dirty="0">
                <a:solidFill>
                  <a:srgbClr val="FF0000"/>
                </a:solidFill>
                <a:latin typeface="Times New Roman" panose="02020603050405020304" pitchFamily="18" charset="0"/>
                <a:cs typeface="Times New Roman" panose="02020603050405020304" pitchFamily="18" charset="0"/>
              </a:rPr>
              <a:t>user mode does not support clock interrupt.</a:t>
            </a:r>
          </a:p>
          <a:p>
            <a:pPr lvl="1"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Otherwise, each thread runs for a little, then it return the CPU back to the thread scheduler before the kernel allocate quantum to other process.</a:t>
            </a:r>
          </a:p>
          <a:p>
            <a:pPr algn="just">
              <a:lnSpc>
                <a:spcPct val="80000"/>
              </a:lnSpc>
              <a:spcBef>
                <a:spcPts val="600"/>
              </a:spcBef>
            </a:pPr>
            <a:endParaRPr lang="en-US" altLang="en-US" sz="1800">
              <a:highlight>
                <a:srgbClr val="FFFF00"/>
              </a:highlight>
              <a:latin typeface="Times New Roman" panose="02020603050405020304" pitchFamily="18" charset="0"/>
              <a:cs typeface="Times New Roman" panose="02020603050405020304" pitchFamily="18" charset="0"/>
            </a:endParaRPr>
          </a:p>
          <a:p>
            <a:pPr algn="just">
              <a:lnSpc>
                <a:spcPct val="80000"/>
              </a:lnSpc>
              <a:spcBef>
                <a:spcPts val="600"/>
              </a:spcBef>
            </a:pPr>
            <a:r>
              <a:rPr lang="en-US" altLang="en-US" sz="1800">
                <a:highlight>
                  <a:srgbClr val="FFFF00"/>
                </a:highlight>
                <a:latin typeface="Times New Roman" panose="02020603050405020304" pitchFamily="18" charset="0"/>
                <a:cs typeface="Times New Roman" panose="02020603050405020304" pitchFamily="18" charset="0"/>
              </a:rPr>
              <a:t>Round-robin </a:t>
            </a:r>
            <a:r>
              <a:rPr lang="en-US" altLang="en-US" sz="1800" dirty="0">
                <a:highlight>
                  <a:srgbClr val="FFFF00"/>
                </a:highlight>
                <a:latin typeface="Times New Roman" panose="02020603050405020304" pitchFamily="18" charset="0"/>
                <a:cs typeface="Times New Roman" panose="02020603050405020304" pitchFamily="18" charset="0"/>
              </a:rPr>
              <a:t>and priority scheduling is applied</a:t>
            </a:r>
          </a:p>
          <a:p>
            <a:pPr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Switching a thread takes a handful of machine instructions </a:t>
            </a:r>
          </a:p>
          <a:p>
            <a:pPr algn="just">
              <a:lnSpc>
                <a:spcPct val="80000"/>
              </a:lnSpc>
              <a:spcBef>
                <a:spcPts val="600"/>
              </a:spcBef>
            </a:pPr>
            <a:r>
              <a:rPr lang="en-US" altLang="en-US" sz="1800" dirty="0">
                <a:latin typeface="Times New Roman" panose="02020603050405020304" pitchFamily="18" charset="0"/>
                <a:cs typeface="Times New Roman" panose="02020603050405020304" pitchFamily="18" charset="0"/>
              </a:rPr>
              <a:t>The </a:t>
            </a:r>
            <a:r>
              <a:rPr lang="en-US" altLang="en-US" sz="1800" dirty="0">
                <a:solidFill>
                  <a:srgbClr val="FF0000"/>
                </a:solidFill>
                <a:latin typeface="Times New Roman" panose="02020603050405020304" pitchFamily="18" charset="0"/>
                <a:cs typeface="Times New Roman" panose="02020603050405020304" pitchFamily="18" charset="0"/>
              </a:rPr>
              <a:t>user-level threads can employ an application specific thread scheduler </a:t>
            </a:r>
            <a:r>
              <a:rPr lang="en-US" altLang="en-US" sz="1800" dirty="0">
                <a:latin typeface="Times New Roman" panose="02020603050405020304" pitchFamily="18" charset="0"/>
                <a:cs typeface="Times New Roman" panose="02020603050405020304" pitchFamily="18" charset="0"/>
              </a:rPr>
              <a:t>because it know what all the threads do to pick the needing thread to run</a:t>
            </a:r>
          </a:p>
        </p:txBody>
      </p:sp>
      <p:sp>
        <p:nvSpPr>
          <p:cNvPr id="151558" name="Text Box 4"/>
          <p:cNvSpPr txBox="1">
            <a:spLocks noChangeArrowheads="1"/>
          </p:cNvSpPr>
          <p:nvPr/>
        </p:nvSpPr>
        <p:spPr bwMode="auto">
          <a:xfrm>
            <a:off x="6858000" y="5105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box(in)">
                                      <p:cBhvr>
                                        <p:cTn id="12" dur="500"/>
                                        <p:tgtEl>
                                          <p:spTgt spid="399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940">
                                            <p:txEl>
                                              <p:pRg st="1" end="1"/>
                                            </p:txEl>
                                          </p:spTgt>
                                        </p:tgtEl>
                                        <p:attrNameLst>
                                          <p:attrName>style.visibility</p:attrName>
                                        </p:attrNameLst>
                                      </p:cBhvr>
                                      <p:to>
                                        <p:strVal val="visible"/>
                                      </p:to>
                                    </p:set>
                                    <p:animEffect transition="in" filter="box(in)">
                                      <p:cBhvr>
                                        <p:cTn id="17" dur="500"/>
                                        <p:tgtEl>
                                          <p:spTgt spid="39940">
                                            <p:txEl>
                                              <p:pRg st="1" end="1"/>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9940">
                                            <p:txEl>
                                              <p:pRg st="2" end="2"/>
                                            </p:txEl>
                                          </p:spTgt>
                                        </p:tgtEl>
                                        <p:attrNameLst>
                                          <p:attrName>style.visibility</p:attrName>
                                        </p:attrNameLst>
                                      </p:cBhvr>
                                      <p:to>
                                        <p:strVal val="visible"/>
                                      </p:to>
                                    </p:set>
                                    <p:animEffect transition="in" filter="box(in)">
                                      <p:cBhvr>
                                        <p:cTn id="20" dur="500"/>
                                        <p:tgtEl>
                                          <p:spTgt spid="39940">
                                            <p:txEl>
                                              <p:pRg st="2" end="2"/>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9940">
                                            <p:txEl>
                                              <p:pRg st="3" end="3"/>
                                            </p:txEl>
                                          </p:spTgt>
                                        </p:tgtEl>
                                        <p:attrNameLst>
                                          <p:attrName>style.visibility</p:attrName>
                                        </p:attrNameLst>
                                      </p:cBhvr>
                                      <p:to>
                                        <p:strVal val="visible"/>
                                      </p:to>
                                    </p:set>
                                    <p:animEffect transition="in" filter="box(in)">
                                      <p:cBhvr>
                                        <p:cTn id="23" dur="500"/>
                                        <p:tgtEl>
                                          <p:spTgt spid="3994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9940">
                                            <p:txEl>
                                              <p:pRg st="5" end="5"/>
                                            </p:txEl>
                                          </p:spTgt>
                                        </p:tgtEl>
                                        <p:attrNameLst>
                                          <p:attrName>style.visibility</p:attrName>
                                        </p:attrNameLst>
                                      </p:cBhvr>
                                      <p:to>
                                        <p:strVal val="visible"/>
                                      </p:to>
                                    </p:set>
                                    <p:animEffect transition="in" filter="box(in)">
                                      <p:cBhvr>
                                        <p:cTn id="28" dur="500"/>
                                        <p:tgtEl>
                                          <p:spTgt spid="39940">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9940">
                                            <p:txEl>
                                              <p:pRg st="6" end="6"/>
                                            </p:txEl>
                                          </p:spTgt>
                                        </p:tgtEl>
                                        <p:attrNameLst>
                                          <p:attrName>style.visibility</p:attrName>
                                        </p:attrNameLst>
                                      </p:cBhvr>
                                      <p:to>
                                        <p:strVal val="visible"/>
                                      </p:to>
                                    </p:set>
                                    <p:animEffect transition="in" filter="box(in)">
                                      <p:cBhvr>
                                        <p:cTn id="33" dur="500"/>
                                        <p:tgtEl>
                                          <p:spTgt spid="39940">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9940">
                                            <p:txEl>
                                              <p:pRg st="7" end="7"/>
                                            </p:txEl>
                                          </p:spTgt>
                                        </p:tgtEl>
                                        <p:attrNameLst>
                                          <p:attrName>style.visibility</p:attrName>
                                        </p:attrNameLst>
                                      </p:cBhvr>
                                      <p:to>
                                        <p:strVal val="visible"/>
                                      </p:to>
                                    </p:set>
                                    <p:animEffect transition="in" filter="box(in)">
                                      <p:cBhvr>
                                        <p:cTn id="38" dur="500"/>
                                        <p:tgtEl>
                                          <p:spTgt spid="399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P spid="15155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723900" y="152400"/>
            <a:ext cx="7696200" cy="762000"/>
          </a:xfrm>
        </p:spPr>
        <p:txBody>
          <a:bodyPr/>
          <a:lstStyle/>
          <a:p>
            <a:r>
              <a:rPr lang="en-US" altLang="en-US" sz="3200" b="1" dirty="0">
                <a:latin typeface="Times New Roman" panose="02020603050405020304" pitchFamily="18" charset="0"/>
                <a:cs typeface="Times New Roman" panose="02020603050405020304" pitchFamily="18" charset="0"/>
              </a:rPr>
              <a:t>Thread Scheduling</a:t>
            </a:r>
            <a:br>
              <a:rPr lang="en-US" altLang="en-US" sz="3200" b="1" dirty="0">
                <a:latin typeface="Times New Roman" panose="02020603050405020304" pitchFamily="18" charset="0"/>
                <a:cs typeface="Times New Roman" panose="02020603050405020304" pitchFamily="18" charset="0"/>
              </a:rPr>
            </a:br>
            <a:r>
              <a:rPr lang="en-US" altLang="en-US" sz="2400" dirty="0">
                <a:highlight>
                  <a:srgbClr val="FFFF00"/>
                </a:highlight>
                <a:latin typeface="Times New Roman" panose="02020603050405020304" pitchFamily="18" charset="0"/>
                <a:cs typeface="Times New Roman" panose="02020603050405020304" pitchFamily="18" charset="0"/>
              </a:rPr>
              <a:t>Kernel-level Threads</a:t>
            </a:r>
          </a:p>
        </p:txBody>
      </p:sp>
      <p:sp>
        <p:nvSpPr>
          <p:cNvPr id="25603" name="Rectangle 3"/>
          <p:cNvSpPr>
            <a:spLocks noGrp="1"/>
          </p:cNvSpPr>
          <p:nvPr>
            <p:ph type="body" sz="half" idx="4294967295"/>
          </p:nvPr>
        </p:nvSpPr>
        <p:spPr>
          <a:xfrm>
            <a:off x="0" y="1371600"/>
            <a:ext cx="5638800" cy="5943600"/>
          </a:xfrm>
        </p:spPr>
        <p:txBody>
          <a:bodyPr/>
          <a:lstStyle/>
          <a:p>
            <a:pPr algn="just"/>
            <a:r>
              <a:rPr lang="en-US" altLang="en-US" sz="2000" dirty="0">
                <a:latin typeface="Times New Roman" panose="02020603050405020304" pitchFamily="18" charset="0"/>
                <a:cs typeface="Times New Roman" panose="02020603050405020304" pitchFamily="18" charset="0"/>
              </a:rPr>
              <a:t>The kernel scheduler </a:t>
            </a:r>
            <a:r>
              <a:rPr lang="en-US" altLang="en-US" sz="2000" b="1" dirty="0">
                <a:solidFill>
                  <a:srgbClr val="C00000"/>
                </a:solidFill>
                <a:latin typeface="Times New Roman" panose="02020603050405020304" pitchFamily="18" charset="0"/>
                <a:cs typeface="Times New Roman" panose="02020603050405020304" pitchFamily="18" charset="0"/>
              </a:rPr>
              <a:t>schedules the thread</a:t>
            </a:r>
          </a:p>
          <a:p>
            <a:pPr algn="just"/>
            <a:r>
              <a:rPr lang="en-US" altLang="en-US" sz="2000" dirty="0">
                <a:latin typeface="Times New Roman" panose="02020603050405020304" pitchFamily="18" charset="0"/>
                <a:cs typeface="Times New Roman" panose="02020603050405020304" pitchFamily="18" charset="0"/>
              </a:rPr>
              <a:t>However, a kernel requires a full text switch </a:t>
            </a:r>
            <a:r>
              <a:rPr lang="en-US" altLang="en-US" sz="1800" dirty="0">
                <a:latin typeface="Times New Roman" panose="02020603050405020304" pitchFamily="18" charset="0"/>
                <a:cs typeface="Times New Roman" panose="02020603050405020304" pitchFamily="18" charset="0"/>
              </a:rPr>
              <a:t>(changing a memory map, invalidating caching … )</a:t>
            </a:r>
          </a:p>
          <a:p>
            <a:pPr marL="0" indent="0" algn="just">
              <a:buNone/>
            </a:pPr>
            <a:endParaRPr lang="en-US" altLang="en-US" sz="2000" dirty="0">
              <a:latin typeface="Times New Roman" panose="02020603050405020304" pitchFamily="18" charset="0"/>
              <a:cs typeface="Times New Roman" panose="02020603050405020304" pitchFamily="18" charset="0"/>
            </a:endParaRPr>
          </a:p>
          <a:p>
            <a:pPr algn="just"/>
            <a:r>
              <a:rPr lang="en-US" altLang="en-US" sz="2000" dirty="0">
                <a:latin typeface="Times New Roman" panose="02020603050405020304" pitchFamily="18" charset="0"/>
                <a:cs typeface="Times New Roman" panose="02020603050405020304" pitchFamily="18" charset="0"/>
              </a:rPr>
              <a:t>Moreover, the kernel would never know what each thread did</a:t>
            </a:r>
          </a:p>
          <a:p>
            <a:pPr algn="just">
              <a:buFont typeface="Arial" panose="020B0604020202020204" pitchFamily="34" charset="0"/>
              <a:buNone/>
            </a:pPr>
            <a:r>
              <a:rPr lang="en-US" altLang="en-US" sz="2000" dirty="0">
                <a:solidFill>
                  <a:srgbClr val="C00000"/>
                </a:solidFill>
                <a:latin typeface="Times New Roman" panose="02020603050405020304" pitchFamily="18" charset="0"/>
                <a:cs typeface="Times New Roman" panose="02020603050405020304" pitchFamily="18" charset="0"/>
              </a:rPr>
              <a:t>→ User-level thread has more performance than kernel-level thread in scheduling</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28800"/>
            <a:ext cx="31940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6553200" y="5867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Processes</a:t>
            </a:r>
          </a:p>
        </p:txBody>
      </p:sp>
      <p:sp>
        <p:nvSpPr>
          <p:cNvPr id="15363" name="Rectangle 3"/>
          <p:cNvSpPr>
            <a:spLocks noGrp="1"/>
          </p:cNvSpPr>
          <p:nvPr>
            <p:ph type="body" idx="1"/>
          </p:nvPr>
        </p:nvSpPr>
        <p:spPr>
          <a:xfrm>
            <a:off x="114300" y="1295400"/>
            <a:ext cx="8915400" cy="5715000"/>
          </a:xfrm>
        </p:spPr>
        <p:txBody>
          <a:bodyPr/>
          <a:lstStyle/>
          <a:p>
            <a:pPr algn="just" eaLnBrk="1" hangingPunct="1">
              <a:lnSpc>
                <a:spcPct val="80000"/>
              </a:lnSpc>
              <a:buClrTx/>
              <a:buSzTx/>
              <a:buFont typeface="Arial" panose="020B0604020202020204" pitchFamily="34" charset="0"/>
              <a:buChar char="•"/>
            </a:pPr>
            <a:r>
              <a:rPr lang="en-US" altLang="en-US" sz="1800" dirty="0">
                <a:highlight>
                  <a:srgbClr val="FFFF00"/>
                </a:highlight>
                <a:latin typeface="Times New Roman" panose="02020603050405020304" pitchFamily="18" charset="0"/>
                <a:cs typeface="Times New Roman" panose="02020603050405020304" pitchFamily="18" charset="0"/>
              </a:rPr>
              <a:t>OS maintains a process table</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each process is allocated an entry – </a:t>
            </a:r>
            <a:r>
              <a:rPr lang="en-US" altLang="en-US" sz="1800" b="1" dirty="0">
                <a:highlight>
                  <a:srgbClr val="FFFF00"/>
                </a:highlight>
                <a:latin typeface="Times New Roman" panose="02020603050405020304" pitchFamily="18" charset="0"/>
                <a:cs typeface="Times New Roman" panose="02020603050405020304" pitchFamily="18" charset="0"/>
              </a:rPr>
              <a:t>PCB </a:t>
            </a:r>
            <a:r>
              <a:rPr lang="en-US" altLang="en-US" sz="1800" b="1" dirty="0">
                <a:latin typeface="Times New Roman" panose="02020603050405020304" pitchFamily="18" charset="0"/>
                <a:cs typeface="Times New Roman" panose="02020603050405020304" pitchFamily="18" charset="0"/>
              </a:rPr>
              <a:t>(Process Control Block) </a:t>
            </a:r>
            <a:br>
              <a:rPr lang="en-US" altLang="en-US" sz="1800" b="1"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Where process is located</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used as a </a:t>
            </a:r>
            <a:r>
              <a:rPr lang="en-US" altLang="en-US" sz="1800" b="1" dirty="0">
                <a:latin typeface="Times New Roman" panose="02020603050405020304" pitchFamily="18" charset="0"/>
                <a:cs typeface="Times New Roman" panose="02020603050405020304" pitchFamily="18" charset="0"/>
              </a:rPr>
              <a:t>repository</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when</a:t>
            </a:r>
            <a:r>
              <a:rPr lang="en-US" altLang="en-US" sz="1800" dirty="0">
                <a:latin typeface="Times New Roman" panose="02020603050405020304" pitchFamily="18" charset="0"/>
                <a:cs typeface="Times New Roman" panose="02020603050405020304" pitchFamily="18" charset="0"/>
              </a:rPr>
              <a:t> the process is </a:t>
            </a:r>
            <a:r>
              <a:rPr lang="en-US" altLang="en-US" sz="1800" b="1" dirty="0">
                <a:latin typeface="Times New Roman" panose="02020603050405020304" pitchFamily="18" charset="0"/>
                <a:cs typeface="Times New Roman" panose="02020603050405020304" pitchFamily="18" charset="0"/>
              </a:rPr>
              <a:t>suspended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or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blocked</a:t>
            </a:r>
          </a:p>
          <a:p>
            <a:pPr algn="just" eaLnBrk="1" hangingPunct="1">
              <a:lnSpc>
                <a:spcPct val="80000"/>
              </a:lnSpc>
              <a:buClrTx/>
              <a:buSzTx/>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 </a:t>
            </a:r>
            <a:r>
              <a:rPr lang="en-US" altLang="en-US" sz="1800" dirty="0">
                <a:highlight>
                  <a:srgbClr val="FFFF00"/>
                </a:highlight>
                <a:latin typeface="Times New Roman" panose="02020603050405020304" pitchFamily="18" charset="0"/>
                <a:cs typeface="Times New Roman" panose="02020603050405020304" pitchFamily="18" charset="0"/>
              </a:rPr>
              <a:t>PCB</a:t>
            </a:r>
            <a:r>
              <a:rPr lang="en-US" altLang="en-US" sz="1800" dirty="0">
                <a:latin typeface="Times New Roman" panose="02020603050405020304" pitchFamily="18" charset="0"/>
                <a:cs typeface="Times New Roman" panose="02020603050405020304" pitchFamily="18" charset="0"/>
              </a:rPr>
              <a:t> </a:t>
            </a:r>
            <a:r>
              <a:rPr lang="de-DE" altLang="en-US" sz="1800" dirty="0">
                <a:latin typeface="Times New Roman" panose="02020603050405020304" pitchFamily="18" charset="0"/>
                <a:cs typeface="Times New Roman" panose="02020603050405020304" pitchFamily="18" charset="0"/>
              </a:rPr>
              <a:t>contains all the </a:t>
            </a:r>
            <a:r>
              <a:rPr lang="en-US" altLang="en-US" sz="1800" dirty="0">
                <a:latin typeface="Times New Roman" panose="02020603050405020304" pitchFamily="18" charset="0"/>
                <a:cs typeface="Times New Roman" panose="02020603050405020304" pitchFamily="18" charset="0"/>
              </a:rPr>
              <a:t>information, that needed (varies from system to system) so that a process can be restarted as if it had never been stopped, such as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Process ID</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process state (new, ready, running …)</a:t>
            </a:r>
            <a:r>
              <a:rPr lang="de-DE"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value of the CPU registers (PC, Stack Pointer, other register)</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CPU scheduling information (process priority etc.)</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memory management information (pointers etc.)</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accounting information (the amount of CPU and real time used, time limits etc.)</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I/O status information (outstanding I/O req., I/O devices allocated, list of open files etc.)</a:t>
            </a:r>
            <a:r>
              <a:rPr lang="de-DE" altLang="en-US" sz="1800" dirty="0">
                <a:latin typeface="Times New Roman" panose="02020603050405020304" pitchFamily="18" charset="0"/>
                <a:cs typeface="Times New Roman" panose="02020603050405020304" pitchFamily="18" charset="0"/>
              </a:rPr>
              <a:t>  </a:t>
            </a:r>
          </a:p>
          <a:p>
            <a:pPr lvl="1" algn="just" eaLnBrk="1" hangingPunct="1">
              <a:lnSpc>
                <a:spcPct val="80000"/>
              </a:lnSpc>
            </a:pPr>
            <a:r>
              <a:rPr lang="de-DE" altLang="en-US" sz="1800" dirty="0">
                <a:latin typeface="Times New Roman" panose="02020603050405020304" pitchFamily="18" charset="0"/>
                <a:cs typeface="Times New Roman" panose="02020603050405020304" pitchFamily="18" charset="0"/>
              </a:rPr>
              <a:t>Process parent Id, process group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57200" y="533400"/>
            <a:ext cx="8229600" cy="762000"/>
          </a:xfrm>
        </p:spPr>
        <p:txBody>
          <a:bodyPr/>
          <a:lstStyle/>
          <a:p>
            <a:r>
              <a:rPr lang="en-US" altLang="en-US" sz="3200" dirty="0">
                <a:latin typeface="Times New Roman" panose="02020603050405020304" pitchFamily="18" charset="0"/>
                <a:cs typeface="Times New Roman" panose="02020603050405020304" pitchFamily="18" charset="0"/>
              </a:rPr>
              <a:t>The Dining Philosophers Problem</a:t>
            </a:r>
          </a:p>
        </p:txBody>
      </p:sp>
      <p:sp>
        <p:nvSpPr>
          <p:cNvPr id="27651" name="Rectangle 3"/>
          <p:cNvSpPr>
            <a:spLocks noGrp="1"/>
          </p:cNvSpPr>
          <p:nvPr>
            <p:ph type="body" idx="1"/>
          </p:nvPr>
        </p:nvSpPr>
        <p:spPr>
          <a:xfrm>
            <a:off x="190500" y="1524000"/>
            <a:ext cx="8763000" cy="5334000"/>
          </a:xfrm>
        </p:spPr>
        <p:txBody>
          <a:bodyPr/>
          <a:lstStyle/>
          <a:p>
            <a:pPr algn="just">
              <a:lnSpc>
                <a:spcPct val="90000"/>
              </a:lnSpc>
              <a:buClrTx/>
              <a:buSzTx/>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Five philosophers are seated around a circular table</a:t>
            </a:r>
          </a:p>
          <a:p>
            <a:pPr algn="just">
              <a:lnSpc>
                <a:spcPct val="90000"/>
              </a:lnSpc>
              <a:buClrTx/>
              <a:buSzTx/>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Each philosopher has a plate with spaghetti </a:t>
            </a:r>
          </a:p>
          <a:p>
            <a:pPr algn="just">
              <a:lnSpc>
                <a:spcPct val="90000"/>
              </a:lnSpc>
              <a:buClrTx/>
              <a:buSzTx/>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Between each pair of plates is one fork</a:t>
            </a:r>
          </a:p>
          <a:p>
            <a:pPr algn="just">
              <a:lnSpc>
                <a:spcPct val="90000"/>
              </a:lnSpc>
              <a:buClrTx/>
              <a:buSzTx/>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A philosopher needs two forks to eat</a:t>
            </a:r>
          </a:p>
          <a:p>
            <a:pPr algn="just">
              <a:lnSpc>
                <a:spcPct val="90000"/>
              </a:lnSpc>
              <a:buClrTx/>
              <a:buSzTx/>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A philosopher </a:t>
            </a:r>
            <a:r>
              <a:rPr lang="en-GB" altLang="en-US" sz="2000" dirty="0">
                <a:highlight>
                  <a:srgbClr val="00FFFF"/>
                </a:highlight>
                <a:latin typeface="Times New Roman" panose="02020603050405020304" pitchFamily="18" charset="0"/>
                <a:cs typeface="Times New Roman" panose="02020603050405020304" pitchFamily="18" charset="0"/>
              </a:rPr>
              <a:t>eats (not thinks) </a:t>
            </a:r>
            <a:r>
              <a:rPr lang="en-GB" altLang="en-US" sz="2000" dirty="0">
                <a:latin typeface="Times New Roman" panose="02020603050405020304" pitchFamily="18" charset="0"/>
                <a:cs typeface="Times New Roman" panose="02020603050405020304" pitchFamily="18" charset="0"/>
              </a:rPr>
              <a:t>and </a:t>
            </a:r>
            <a:r>
              <a:rPr lang="en-GB" altLang="en-US" sz="2000" dirty="0">
                <a:highlight>
                  <a:srgbClr val="00FFFF"/>
                </a:highlight>
                <a:latin typeface="Times New Roman" panose="02020603050405020304" pitchFamily="18" charset="0"/>
                <a:cs typeface="Times New Roman" panose="02020603050405020304" pitchFamily="18" charset="0"/>
              </a:rPr>
              <a:t>thinks (not eats)</a:t>
            </a:r>
          </a:p>
          <a:p>
            <a:pPr lvl="1" algn="just">
              <a:lnSpc>
                <a:spcPct val="90000"/>
              </a:lnSpc>
            </a:pPr>
            <a:r>
              <a:rPr lang="en-GB" altLang="en-US" sz="1800" dirty="0">
                <a:latin typeface="Times New Roman" panose="02020603050405020304" pitchFamily="18" charset="0"/>
                <a:cs typeface="Times New Roman" panose="02020603050405020304" pitchFamily="18" charset="0"/>
              </a:rPr>
              <a:t>When he/she gets hungry, he/she tries to pick up the two forks that are closer him/her</a:t>
            </a:r>
          </a:p>
          <a:p>
            <a:pPr lvl="1" algn="just">
              <a:lnSpc>
                <a:spcPct val="90000"/>
              </a:lnSpc>
            </a:pPr>
            <a:r>
              <a:rPr lang="en-GB" altLang="en-US" sz="1800" dirty="0">
                <a:latin typeface="Times New Roman" panose="02020603050405020304" pitchFamily="18" charset="0"/>
                <a:cs typeface="Times New Roman" panose="02020603050405020304" pitchFamily="18" charset="0"/>
              </a:rPr>
              <a:t>Obviously, he/she can not pick up forks that is already in the hand of a neighbour</a:t>
            </a:r>
          </a:p>
          <a:p>
            <a:pPr lvl="1" algn="just">
              <a:lnSpc>
                <a:spcPct val="90000"/>
              </a:lnSpc>
            </a:pPr>
            <a:r>
              <a:rPr lang="en-GB" altLang="en-US" sz="1800" dirty="0">
                <a:latin typeface="Times New Roman" panose="02020603050405020304" pitchFamily="18" charset="0"/>
                <a:cs typeface="Times New Roman" panose="02020603050405020304" pitchFamily="18" charset="0"/>
              </a:rPr>
              <a:t>When he/she has finished eating, he/she puts down both forks and starting thinking again</a:t>
            </a:r>
          </a:p>
        </p:txBody>
      </p:sp>
      <p:sp>
        <p:nvSpPr>
          <p:cNvPr id="27652" name="Rectangle 4"/>
          <p:cNvSpPr>
            <a:spLocks/>
          </p:cNvSpPr>
          <p:nvPr/>
        </p:nvSpPr>
        <p:spPr bwMode="auto">
          <a:xfrm>
            <a:off x="6858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000" b="1">
                <a:latin typeface="Times New Roman" panose="02020603050405020304" pitchFamily="18" charset="0"/>
                <a:cs typeface="Times New Roman" panose="02020603050405020304" pitchFamily="18" charset="0"/>
              </a:rPr>
              <a:t>Classical IPC Problems</a:t>
            </a:r>
            <a:r>
              <a:rPr lang="en-US" altLang="en-US" sz="2800" b="1">
                <a:solidFill>
                  <a:srgbClr val="FF33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0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0400"/>
            <a:ext cx="2199457" cy="207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29655"/>
            <a:ext cx="7086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1" name="Rectangle 7"/>
          <p:cNvSpPr>
            <a:spLocks noGrp="1"/>
          </p:cNvSpPr>
          <p:nvPr>
            <p:ph type="body" idx="1"/>
          </p:nvPr>
        </p:nvSpPr>
        <p:spPr>
          <a:xfrm>
            <a:off x="3286945" y="1333940"/>
            <a:ext cx="5638800" cy="2565266"/>
          </a:xfrm>
          <a:noFill/>
        </p:spPr>
        <p:txBody>
          <a:bodyPr/>
          <a:lstStyle/>
          <a:p>
            <a:pPr algn="just">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It represents the need to allocate several resources among several processes in </a:t>
            </a:r>
          </a:p>
          <a:p>
            <a:pPr lvl="1" algn="just">
              <a:lnSpc>
                <a:spcPct val="90000"/>
              </a:lnSpc>
            </a:pPr>
            <a:r>
              <a:rPr lang="en-US" altLang="en-US" sz="1800" b="1" dirty="0">
                <a:highlight>
                  <a:srgbClr val="00FFFF"/>
                </a:highlight>
                <a:latin typeface="Times New Roman" panose="02020603050405020304" pitchFamily="18" charset="0"/>
                <a:cs typeface="Times New Roman" panose="02020603050405020304" pitchFamily="18" charset="0"/>
              </a:rPr>
              <a:t>A deadlock</a:t>
            </a:r>
            <a:r>
              <a:rPr lang="en-US" altLang="en-US" sz="1800" dirty="0">
                <a:highlight>
                  <a:srgbClr val="00FFFF"/>
                </a:highligh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(all of them take their left forks simultaneously. None will be able to take their rights fork)</a:t>
            </a:r>
          </a:p>
          <a:p>
            <a:pPr lvl="1" algn="just">
              <a:lnSpc>
                <a:spcPct val="90000"/>
              </a:lnSpc>
            </a:pPr>
            <a:r>
              <a:rPr lang="en-US" altLang="en-US" sz="1800" b="1" dirty="0">
                <a:highlight>
                  <a:srgbClr val="00FFFF"/>
                </a:highlight>
                <a:latin typeface="Times New Roman" panose="02020603050405020304" pitchFamily="18" charset="0"/>
                <a:cs typeface="Times New Roman" panose="02020603050405020304" pitchFamily="18" charset="0"/>
              </a:rPr>
              <a:t>Starvation</a:t>
            </a:r>
            <a:r>
              <a:rPr lang="en-US" altLang="en-US" sz="1800" dirty="0">
                <a:highlight>
                  <a:srgbClr val="00FFFF"/>
                </a:highligh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(all of them could start the algorithm simultaneously, pick up their left forks, seeing that their right forks were not available, putting down their left forks, waiting, and picking up … forever)</a:t>
            </a:r>
          </a:p>
        </p:txBody>
      </p:sp>
      <p:sp>
        <p:nvSpPr>
          <p:cNvPr id="9" name="Rectangle 2">
            <a:extLst>
              <a:ext uri="{FF2B5EF4-FFF2-40B4-BE49-F238E27FC236}">
                <a16:creationId xmlns:a16="http://schemas.microsoft.com/office/drawing/2014/main" id="{7D9FF719-0BB1-43AF-8E76-241EEF7E096B}"/>
              </a:ext>
            </a:extLst>
          </p:cNvPr>
          <p:cNvSpPr>
            <a:spLocks noGrp="1"/>
          </p:cNvSpPr>
          <p:nvPr>
            <p:ph type="title"/>
          </p:nvPr>
        </p:nvSpPr>
        <p:spPr>
          <a:xfrm>
            <a:off x="457200" y="345189"/>
            <a:ext cx="8229600" cy="762000"/>
          </a:xfrm>
        </p:spPr>
        <p:txBody>
          <a:bodyPr/>
          <a:lstStyle/>
          <a:p>
            <a:r>
              <a:rPr lang="en-US" altLang="en-US" sz="2400" dirty="0">
                <a:latin typeface="Times New Roman" panose="02020603050405020304" pitchFamily="18" charset="0"/>
                <a:cs typeface="Times New Roman" panose="02020603050405020304" pitchFamily="18" charset="0"/>
              </a:rPr>
              <a:t>The Dining Philosophers Problem</a:t>
            </a:r>
          </a:p>
        </p:txBody>
      </p:sp>
      <p:sp>
        <p:nvSpPr>
          <p:cNvPr id="10" name="Rectangle 4">
            <a:extLst>
              <a:ext uri="{FF2B5EF4-FFF2-40B4-BE49-F238E27FC236}">
                <a16:creationId xmlns:a16="http://schemas.microsoft.com/office/drawing/2014/main" id="{C88F595D-D559-4AD1-93DF-09970DBF9402}"/>
              </a:ext>
            </a:extLst>
          </p:cNvPr>
          <p:cNvSpPr>
            <a:spLocks/>
          </p:cNvSpPr>
          <p:nvPr/>
        </p:nvSpPr>
        <p:spPr bwMode="auto">
          <a:xfrm>
            <a:off x="6858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latin typeface="Times New Roman" panose="02020603050405020304" pitchFamily="18" charset="0"/>
                <a:cs typeface="Times New Roman" panose="02020603050405020304" pitchFamily="18" charset="0"/>
              </a:rPr>
              <a:t>Classical IPC Problems</a:t>
            </a:r>
            <a:r>
              <a:rPr lang="en-US" altLang="en-US" sz="2000" b="1">
                <a:solidFill>
                  <a:srgbClr val="FF33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1431">
                                            <p:txEl>
                                              <p:pRg st="0" end="0"/>
                                            </p:txEl>
                                          </p:spTgt>
                                        </p:tgtEl>
                                        <p:attrNameLst>
                                          <p:attrName>style.visibility</p:attrName>
                                        </p:attrNameLst>
                                      </p:cBhvr>
                                      <p:to>
                                        <p:strVal val="visible"/>
                                      </p:to>
                                    </p:set>
                                    <p:animEffect transition="in" filter="box(in)">
                                      <p:cBhvr>
                                        <p:cTn id="7" dur="500"/>
                                        <p:tgtEl>
                                          <p:spTgt spid="2314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1431">
                                            <p:txEl>
                                              <p:pRg st="1" end="1"/>
                                            </p:txEl>
                                          </p:spTgt>
                                        </p:tgtEl>
                                        <p:attrNameLst>
                                          <p:attrName>style.visibility</p:attrName>
                                        </p:attrNameLst>
                                      </p:cBhvr>
                                      <p:to>
                                        <p:strVal val="visible"/>
                                      </p:to>
                                    </p:set>
                                    <p:animEffect transition="in" filter="box(in)">
                                      <p:cBhvr>
                                        <p:cTn id="12" dur="500"/>
                                        <p:tgtEl>
                                          <p:spTgt spid="2314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31431">
                                            <p:txEl>
                                              <p:pRg st="2" end="2"/>
                                            </p:txEl>
                                          </p:spTgt>
                                        </p:tgtEl>
                                        <p:attrNameLst>
                                          <p:attrName>style.visibility</p:attrName>
                                        </p:attrNameLst>
                                      </p:cBhvr>
                                      <p:to>
                                        <p:strVal val="visible"/>
                                      </p:to>
                                    </p:set>
                                    <p:animEffect transition="in" filter="box(in)">
                                      <p:cBhvr>
                                        <p:cTn id="17" dur="500"/>
                                        <p:tgtEl>
                                          <p:spTgt spid="2314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457200" y="0"/>
            <a:ext cx="8229600" cy="609600"/>
          </a:xfrm>
        </p:spPr>
        <p:txBody>
          <a:bodyPr/>
          <a:lstStyle/>
          <a:p>
            <a:r>
              <a:rPr lang="en-US" altLang="en-US" sz="3600" b="1">
                <a:latin typeface="Times New Roman" panose="02020603050405020304" pitchFamily="18" charset="0"/>
                <a:cs typeface="Times New Roman" panose="02020603050405020304" pitchFamily="18" charset="0"/>
              </a:rPr>
              <a:t>Classical IPC Problems</a:t>
            </a:r>
          </a:p>
        </p:txBody>
      </p:sp>
      <p:sp>
        <p:nvSpPr>
          <p:cNvPr id="45059" name="Rectangle 3"/>
          <p:cNvSpPr>
            <a:spLocks noGrp="1"/>
          </p:cNvSpPr>
          <p:nvPr>
            <p:ph type="body" idx="1"/>
          </p:nvPr>
        </p:nvSpPr>
        <p:spPr>
          <a:xfrm>
            <a:off x="-7398" y="1151878"/>
            <a:ext cx="9144000" cy="5410200"/>
          </a:xfrm>
        </p:spPr>
        <p:txBody>
          <a:bodyPr/>
          <a:lstStyle/>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A random solution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philosophers would </a:t>
            </a:r>
            <a:r>
              <a:rPr lang="en-US" altLang="en-US" sz="1800" dirty="0">
                <a:highlight>
                  <a:srgbClr val="00FFFF"/>
                </a:highlight>
                <a:latin typeface="Times New Roman" panose="02020603050405020304" pitchFamily="18" charset="0"/>
                <a:cs typeface="Times New Roman" panose="02020603050405020304" pitchFamily="18" charset="0"/>
              </a:rPr>
              <a:t>just wait a random time</a:t>
            </a:r>
            <a:r>
              <a:rPr lang="en-US" altLang="en-US" sz="1800" dirty="0">
                <a:latin typeface="Times New Roman" panose="02020603050405020304" pitchFamily="18" charset="0"/>
                <a:cs typeface="Times New Roman" panose="02020603050405020304" pitchFamily="18" charset="0"/>
              </a:rPr>
              <a:t> instead of the same time after failing to acquire the right hand fork (that means all applications trying again later)</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However, it doesn’t work all </a:t>
            </a:r>
            <a:r>
              <a:rPr lang="en-US" altLang="en-US" sz="1800">
                <a:latin typeface="Times New Roman" panose="02020603050405020304" pitchFamily="18" charset="0"/>
                <a:cs typeface="Times New Roman" panose="02020603050405020304" pitchFamily="18" charset="0"/>
              </a:rPr>
              <a:t>the time</a:t>
            </a:r>
          </a:p>
          <a:p>
            <a:pPr marL="457200" lvl="1" indent="0" algn="just"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An adequate solution </a:t>
            </a:r>
            <a:r>
              <a:rPr lang="en-US" altLang="en-US" sz="1800" dirty="0">
                <a:latin typeface="Times New Roman" panose="02020603050405020304" pitchFamily="18" charset="0"/>
                <a:cs typeface="Times New Roman" panose="02020603050405020304" pitchFamily="18" charset="0"/>
              </a:rPr>
              <a:t>(applying </a:t>
            </a:r>
            <a:r>
              <a:rPr lang="en-US" altLang="en-US" sz="1800" dirty="0">
                <a:highlight>
                  <a:srgbClr val="00FFFF"/>
                </a:highlight>
                <a:latin typeface="Times New Roman" panose="02020603050405020304" pitchFamily="18" charset="0"/>
                <a:cs typeface="Times New Roman" panose="02020603050405020304" pitchFamily="18" charset="0"/>
              </a:rPr>
              <a:t>binary semaphore</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Before starting to acquire forks, a philosopher </a:t>
            </a:r>
            <a:r>
              <a:rPr lang="en-US" altLang="en-US" sz="1800" dirty="0">
                <a:highlight>
                  <a:srgbClr val="00FFFF"/>
                </a:highlight>
                <a:latin typeface="Times New Roman" panose="02020603050405020304" pitchFamily="18" charset="0"/>
                <a:cs typeface="Times New Roman" panose="02020603050405020304" pitchFamily="18" charset="0"/>
              </a:rPr>
              <a:t>would do a down on mutex</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After replacing the forks, he/she would </a:t>
            </a:r>
            <a:r>
              <a:rPr lang="en-US" altLang="en-US" sz="1800" dirty="0">
                <a:highlight>
                  <a:srgbClr val="00FFFF"/>
                </a:highlight>
                <a:latin typeface="Times New Roman" panose="02020603050405020304" pitchFamily="18" charset="0"/>
                <a:cs typeface="Times New Roman" panose="02020603050405020304" pitchFamily="18" charset="0"/>
              </a:rPr>
              <a:t>do an up on mutex</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However, it has a performance bug (in practical), only one philosopher can be rating at any instant instead of two </a:t>
            </a:r>
            <a:r>
              <a:rPr lang="en-US" altLang="en-US" sz="1800">
                <a:latin typeface="Times New Roman" panose="02020603050405020304" pitchFamily="18" charset="0"/>
                <a:cs typeface="Times New Roman" panose="02020603050405020304" pitchFamily="18" charset="0"/>
              </a:rPr>
              <a:t>ones)</a:t>
            </a:r>
          </a:p>
          <a:p>
            <a:pPr marL="457200" lvl="1" indent="0" algn="just"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Solution</a:t>
            </a:r>
            <a:r>
              <a:rPr lang="en-US" altLang="en-US" sz="1800" dirty="0">
                <a:latin typeface="Times New Roman" panose="02020603050405020304" pitchFamily="18" charset="0"/>
                <a:cs typeface="Times New Roman" panose="02020603050405020304" pitchFamily="18" charset="0"/>
              </a:rPr>
              <a:t>: uses an array of state and semaphore combine with binary semaphore  allowing the maximum parallelism for arbitrary number of philosophers by keeping track of others.</a:t>
            </a:r>
          </a:p>
        </p:txBody>
      </p:sp>
      <p:sp>
        <p:nvSpPr>
          <p:cNvPr id="29700" name="Rectangle 4"/>
          <p:cNvSpPr>
            <a:spLocks/>
          </p:cNvSpPr>
          <p:nvPr/>
        </p:nvSpPr>
        <p:spPr bwMode="auto">
          <a:xfrm>
            <a:off x="381000" y="304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The Dining Philosophers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checkerboard(across)">
                                      <p:cBhvr>
                                        <p:cTn id="7" dur="500"/>
                                        <p:tgtEl>
                                          <p:spTgt spid="4505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checkerboard(across)">
                                      <p:cBhvr>
                                        <p:cTn id="10" dur="500"/>
                                        <p:tgtEl>
                                          <p:spTgt spid="4505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checkerboard(across)">
                                      <p:cBhvr>
                                        <p:cTn id="13" dur="500"/>
                                        <p:tgtEl>
                                          <p:spTgt spid="450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checkerboard(across)">
                                      <p:cBhvr>
                                        <p:cTn id="18" dur="500"/>
                                        <p:tgtEl>
                                          <p:spTgt spid="45059">
                                            <p:txEl>
                                              <p:pRg st="4" end="4"/>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animEffect transition="in" filter="checkerboard(across)">
                                      <p:cBhvr>
                                        <p:cTn id="21" dur="500"/>
                                        <p:tgtEl>
                                          <p:spTgt spid="45059">
                                            <p:txEl>
                                              <p:pRg st="5" end="5"/>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5059">
                                            <p:txEl>
                                              <p:pRg st="6" end="6"/>
                                            </p:txEl>
                                          </p:spTgt>
                                        </p:tgtEl>
                                        <p:attrNameLst>
                                          <p:attrName>style.visibility</p:attrName>
                                        </p:attrNameLst>
                                      </p:cBhvr>
                                      <p:to>
                                        <p:strVal val="visible"/>
                                      </p:to>
                                    </p:set>
                                    <p:animEffect transition="in" filter="checkerboard(across)">
                                      <p:cBhvr>
                                        <p:cTn id="24" dur="500"/>
                                        <p:tgtEl>
                                          <p:spTgt spid="45059">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5059">
                                            <p:txEl>
                                              <p:pRg st="7" end="7"/>
                                            </p:txEl>
                                          </p:spTgt>
                                        </p:tgtEl>
                                        <p:attrNameLst>
                                          <p:attrName>style.visibility</p:attrName>
                                        </p:attrNameLst>
                                      </p:cBhvr>
                                      <p:to>
                                        <p:strVal val="visible"/>
                                      </p:to>
                                    </p:set>
                                    <p:animEffect transition="in" filter="checkerboard(across)">
                                      <p:cBhvr>
                                        <p:cTn id="27" dur="500"/>
                                        <p:tgtEl>
                                          <p:spTgt spid="45059">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5059">
                                            <p:txEl>
                                              <p:pRg st="9" end="9"/>
                                            </p:txEl>
                                          </p:spTgt>
                                        </p:tgtEl>
                                        <p:attrNameLst>
                                          <p:attrName>style.visibility</p:attrName>
                                        </p:attrNameLst>
                                      </p:cBhvr>
                                      <p:to>
                                        <p:strVal val="visible"/>
                                      </p:to>
                                    </p:set>
                                    <p:animEffect transition="in" filter="checkerboard(across)">
                                      <p:cBhvr>
                                        <p:cTn id="32"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457200" y="0"/>
            <a:ext cx="8229600" cy="914400"/>
          </a:xfrm>
        </p:spPr>
        <p:txBody>
          <a:bodyPr/>
          <a:lstStyle/>
          <a:p>
            <a:r>
              <a:rPr lang="en-US" altLang="en-US" sz="2800" b="1">
                <a:latin typeface="Times New Roman" panose="02020603050405020304" pitchFamily="18" charset="0"/>
                <a:cs typeface="Times New Roman" panose="02020603050405020304" pitchFamily="18" charset="0"/>
              </a:rPr>
              <a:t>Classical IPC Problems</a:t>
            </a:r>
          </a:p>
        </p:txBody>
      </p:sp>
      <p:sp>
        <p:nvSpPr>
          <p:cNvPr id="48131" name="Rectangle 3"/>
          <p:cNvSpPr>
            <a:spLocks noGrp="1"/>
          </p:cNvSpPr>
          <p:nvPr>
            <p:ph type="body" idx="1"/>
          </p:nvPr>
        </p:nvSpPr>
        <p:spPr>
          <a:xfrm>
            <a:off x="0" y="1333500"/>
            <a:ext cx="9144000" cy="5410200"/>
          </a:xfrm>
        </p:spPr>
        <p:txBody>
          <a:bodyPr/>
          <a:lstStyle/>
          <a:p>
            <a:pPr algn="just">
              <a:spcBef>
                <a:spcPts val="600"/>
              </a:spcBef>
              <a:buClrTx/>
              <a:buSzTx/>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Models access to a database (file)</a:t>
            </a:r>
            <a:r>
              <a:rPr lang="ar-SA" altLang="en-US" sz="1800" dirty="0">
                <a:latin typeface="Times New Roman" panose="02020603050405020304" pitchFamily="18" charset="0"/>
                <a:cs typeface="Times New Roman" panose="02020603050405020304" pitchFamily="18" charset="0"/>
              </a:rPr>
              <a:t>‏</a:t>
            </a:r>
            <a:endParaRPr lang="en-GB" altLang="en-US" sz="1800" dirty="0">
              <a:latin typeface="Times New Roman" panose="02020603050405020304" pitchFamily="18" charset="0"/>
              <a:cs typeface="Times New Roman" panose="02020603050405020304" pitchFamily="18" charset="0"/>
            </a:endParaRPr>
          </a:p>
          <a:p>
            <a:pPr algn="just">
              <a:spcBef>
                <a:spcPts val="600"/>
              </a:spcBef>
              <a:buClrTx/>
              <a:buSzTx/>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A process that read data = reader</a:t>
            </a:r>
          </a:p>
          <a:p>
            <a:pPr algn="just">
              <a:spcBef>
                <a:spcPts val="600"/>
              </a:spcBef>
              <a:buClrTx/>
              <a:buSzTx/>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A process that modify data = writer</a:t>
            </a:r>
          </a:p>
          <a:p>
            <a:pPr algn="just">
              <a:spcBef>
                <a:spcPts val="600"/>
              </a:spcBef>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If </a:t>
            </a:r>
            <a:r>
              <a:rPr lang="en-US" altLang="en-US" sz="1800" dirty="0">
                <a:highlight>
                  <a:srgbClr val="00FFFF"/>
                </a:highlight>
                <a:latin typeface="Times New Roman" panose="02020603050405020304" pitchFamily="18" charset="0"/>
                <a:cs typeface="Times New Roman" panose="02020603050405020304" pitchFamily="18" charset="0"/>
              </a:rPr>
              <a:t>two readers access the shared data simultaneously</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FF0000"/>
                </a:solidFill>
                <a:latin typeface="Times New Roman" panose="02020603050405020304" pitchFamily="18" charset="0"/>
                <a:cs typeface="Times New Roman" panose="02020603050405020304" pitchFamily="18" charset="0"/>
              </a:rPr>
              <a:t>no adverse affects will result</a:t>
            </a:r>
          </a:p>
          <a:p>
            <a:pPr algn="just">
              <a:spcBef>
                <a:spcPts val="600"/>
              </a:spcBef>
              <a:buClrTx/>
              <a:buSzTx/>
              <a:buFont typeface="Arial" panose="020B0604020202020204" pitchFamily="34" charset="0"/>
              <a:buChar char="•"/>
            </a:pPr>
            <a:r>
              <a:rPr lang="en-GB" altLang="en-US" sz="1800" dirty="0">
                <a:solidFill>
                  <a:srgbClr val="FF0000"/>
                </a:solidFill>
                <a:latin typeface="Times New Roman" panose="02020603050405020304" pitchFamily="18" charset="0"/>
                <a:cs typeface="Times New Roman" panose="02020603050405020304" pitchFamily="18" charset="0"/>
              </a:rPr>
              <a:t>Multiple readers are allowed, but not at the same time with a writer</a:t>
            </a:r>
          </a:p>
          <a:p>
            <a:pPr algn="just">
              <a:spcBef>
                <a:spcPts val="600"/>
              </a:spcBef>
              <a:buClrTx/>
              <a:buSzTx/>
              <a:buFont typeface="Arial" panose="020B0604020202020204" pitchFamily="34" charset="0"/>
              <a:buChar char="•"/>
            </a:pPr>
            <a:r>
              <a:rPr lang="en-GB" altLang="en-US" sz="1800" dirty="0">
                <a:highlight>
                  <a:srgbClr val="00FFFF"/>
                </a:highlight>
                <a:latin typeface="Times New Roman" panose="02020603050405020304" pitchFamily="18" charset="0"/>
                <a:cs typeface="Times New Roman" panose="02020603050405020304" pitchFamily="18" charset="0"/>
              </a:rPr>
              <a:t>Only one writer is allowed </a:t>
            </a:r>
            <a:r>
              <a:rPr lang="en-GB" altLang="en-US" sz="1800" dirty="0">
                <a:latin typeface="Times New Roman" panose="02020603050405020304" pitchFamily="18" charset="0"/>
                <a:cs typeface="Times New Roman" panose="02020603050405020304" pitchFamily="18" charset="0"/>
              </a:rPr>
              <a:t>to act on the database at one moment</a:t>
            </a:r>
          </a:p>
          <a:p>
            <a:pPr algn="just">
              <a:spcBef>
                <a:spcPts val="600"/>
              </a:spcBef>
              <a:buClrTx/>
              <a:buSzTx/>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Solution</a:t>
            </a:r>
            <a:r>
              <a:rPr lang="en-GB"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readers-writers problem has several variations, all involving priorities.</a:t>
            </a:r>
          </a:p>
          <a:p>
            <a:pPr lvl="1">
              <a:spcBef>
                <a:spcPts val="600"/>
              </a:spcBef>
            </a:pPr>
            <a:r>
              <a:rPr lang="en-US" altLang="en-US" sz="1800" dirty="0">
                <a:latin typeface="Times New Roman" panose="02020603050405020304" pitchFamily="18" charset="0"/>
                <a:cs typeface="Times New Roman" panose="02020603050405020304" pitchFamily="18" charset="0"/>
              </a:rPr>
              <a:t>The first readers-writers problem:</a:t>
            </a:r>
          </a:p>
          <a:p>
            <a:pPr lvl="2">
              <a:spcBef>
                <a:spcPts val="600"/>
              </a:spcBef>
            </a:pPr>
            <a:r>
              <a:rPr lang="en-US" altLang="en-US" sz="1800" dirty="0">
                <a:latin typeface="Times New Roman" panose="02020603050405020304" pitchFamily="18" charset="0"/>
                <a:cs typeface="Times New Roman" panose="02020603050405020304" pitchFamily="18" charset="0"/>
              </a:rPr>
              <a:t>No reader will be kept waiting unless a writer has already obtained permission to use the shared object.</a:t>
            </a:r>
          </a:p>
          <a:p>
            <a:pPr lvl="2">
              <a:spcBef>
                <a:spcPts val="600"/>
              </a:spcBef>
            </a:pPr>
            <a:r>
              <a:rPr lang="en-US" altLang="en-US" sz="1800" dirty="0">
                <a:latin typeface="Times New Roman" panose="02020603050405020304" pitchFamily="18" charset="0"/>
                <a:cs typeface="Times New Roman" panose="02020603050405020304" pitchFamily="18" charset="0"/>
              </a:rPr>
              <a:t>Or, no reader should wait for other readers to finish.</a:t>
            </a:r>
          </a:p>
          <a:p>
            <a:pPr lvl="2">
              <a:spcBef>
                <a:spcPts val="600"/>
              </a:spcBef>
            </a:pPr>
            <a:r>
              <a:rPr lang="en-US" altLang="en-US" sz="1800" dirty="0">
                <a:latin typeface="Times New Roman" panose="02020603050405020304" pitchFamily="18" charset="0"/>
                <a:cs typeface="Times New Roman" panose="02020603050405020304" pitchFamily="18" charset="0"/>
              </a:rPr>
              <a:t>Or readers have higher priorities.</a:t>
            </a:r>
          </a:p>
          <a:p>
            <a:pPr lvl="1">
              <a:spcBef>
                <a:spcPts val="600"/>
              </a:spcBef>
            </a:pPr>
            <a:r>
              <a:rPr lang="en-US" altLang="en-US" sz="1800" dirty="0">
                <a:latin typeface="Times New Roman" panose="02020603050405020304" pitchFamily="18" charset="0"/>
                <a:cs typeface="Times New Roman" panose="02020603050405020304" pitchFamily="18" charset="0"/>
              </a:rPr>
              <a:t>The second readers-writers problem:</a:t>
            </a:r>
          </a:p>
          <a:p>
            <a:pPr lvl="2">
              <a:spcBef>
                <a:spcPts val="600"/>
              </a:spcBef>
            </a:pPr>
            <a:r>
              <a:rPr lang="en-US" altLang="en-US" sz="1800" dirty="0">
                <a:latin typeface="Times New Roman" panose="02020603050405020304" pitchFamily="18" charset="0"/>
                <a:cs typeface="Times New Roman" panose="02020603050405020304" pitchFamily="18" charset="0"/>
              </a:rPr>
              <a:t>Once a writer is ready, the writer performs its write as soon as possible.</a:t>
            </a:r>
            <a:endParaRPr lang="en-GB" altLang="en-US" sz="1800" dirty="0">
              <a:latin typeface="Times New Roman" panose="02020603050405020304" pitchFamily="18" charset="0"/>
              <a:cs typeface="Times New Roman" panose="02020603050405020304" pitchFamily="18" charset="0"/>
            </a:endParaRPr>
          </a:p>
        </p:txBody>
      </p:sp>
      <p:sp>
        <p:nvSpPr>
          <p:cNvPr id="32772" name="Rectangle 4"/>
          <p:cNvSpPr>
            <a:spLocks/>
          </p:cNvSpPr>
          <p:nvPr/>
        </p:nvSpPr>
        <p:spPr bwMode="auto">
          <a:xfrm>
            <a:off x="457200" y="4191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latin typeface="Times New Roman" panose="02020603050405020304" pitchFamily="18" charset="0"/>
                <a:cs typeface="Times New Roman" panose="02020603050405020304" pitchFamily="18" charset="0"/>
              </a:rPr>
              <a:t>The Readers and Writers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animEffect transition="in" filter="checkerboard(across)">
                                      <p:cBhvr>
                                        <p:cTn id="7" dur="500"/>
                                        <p:tgtEl>
                                          <p:spTgt spid="48131">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8131">
                                            <p:txEl>
                                              <p:pRg st="7" end="7"/>
                                            </p:txEl>
                                          </p:spTgt>
                                        </p:tgtEl>
                                        <p:attrNameLst>
                                          <p:attrName>style.visibility</p:attrName>
                                        </p:attrNameLst>
                                      </p:cBhvr>
                                      <p:to>
                                        <p:strVal val="visible"/>
                                      </p:to>
                                    </p:set>
                                    <p:animEffect transition="in" filter="checkerboard(across)">
                                      <p:cBhvr>
                                        <p:cTn id="10" dur="500"/>
                                        <p:tgtEl>
                                          <p:spTgt spid="48131">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8131">
                                            <p:txEl>
                                              <p:pRg st="8" end="8"/>
                                            </p:txEl>
                                          </p:spTgt>
                                        </p:tgtEl>
                                        <p:attrNameLst>
                                          <p:attrName>style.visibility</p:attrName>
                                        </p:attrNameLst>
                                      </p:cBhvr>
                                      <p:to>
                                        <p:strVal val="visible"/>
                                      </p:to>
                                    </p:set>
                                    <p:animEffect transition="in" filter="checkerboard(across)">
                                      <p:cBhvr>
                                        <p:cTn id="13" dur="500"/>
                                        <p:tgtEl>
                                          <p:spTgt spid="48131">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8131">
                                            <p:txEl>
                                              <p:pRg st="9" end="9"/>
                                            </p:txEl>
                                          </p:spTgt>
                                        </p:tgtEl>
                                        <p:attrNameLst>
                                          <p:attrName>style.visibility</p:attrName>
                                        </p:attrNameLst>
                                      </p:cBhvr>
                                      <p:to>
                                        <p:strVal val="visible"/>
                                      </p:to>
                                    </p:set>
                                    <p:animEffect transition="in" filter="checkerboard(across)">
                                      <p:cBhvr>
                                        <p:cTn id="16" dur="500"/>
                                        <p:tgtEl>
                                          <p:spTgt spid="48131">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8131">
                                            <p:txEl>
                                              <p:pRg st="10" end="10"/>
                                            </p:txEl>
                                          </p:spTgt>
                                        </p:tgtEl>
                                        <p:attrNameLst>
                                          <p:attrName>style.visibility</p:attrName>
                                        </p:attrNameLst>
                                      </p:cBhvr>
                                      <p:to>
                                        <p:strVal val="visible"/>
                                      </p:to>
                                    </p:set>
                                    <p:animEffect transition="in" filter="checkerboard(across)">
                                      <p:cBhvr>
                                        <p:cTn id="19" dur="500"/>
                                        <p:tgtEl>
                                          <p:spTgt spid="48131">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8131">
                                            <p:txEl>
                                              <p:pRg st="11" end="11"/>
                                            </p:txEl>
                                          </p:spTgt>
                                        </p:tgtEl>
                                        <p:attrNameLst>
                                          <p:attrName>style.visibility</p:attrName>
                                        </p:attrNameLst>
                                      </p:cBhvr>
                                      <p:to>
                                        <p:strVal val="visible"/>
                                      </p:to>
                                    </p:set>
                                    <p:animEffect transition="in" filter="checkerboard(across)">
                                      <p:cBhvr>
                                        <p:cTn id="22" dur="500"/>
                                        <p:tgtEl>
                                          <p:spTgt spid="48131">
                                            <p:txEl>
                                              <p:pRg st="11" end="1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8131">
                                            <p:txEl>
                                              <p:pRg st="12" end="12"/>
                                            </p:txEl>
                                          </p:spTgt>
                                        </p:tgtEl>
                                        <p:attrNameLst>
                                          <p:attrName>style.visibility</p:attrName>
                                        </p:attrNameLst>
                                      </p:cBhvr>
                                      <p:to>
                                        <p:strVal val="visible"/>
                                      </p:to>
                                    </p:set>
                                    <p:animEffect transition="in" filter="checkerboard(across)">
                                      <p:cBhvr>
                                        <p:cTn id="25" dur="500"/>
                                        <p:tgtEl>
                                          <p:spTgt spid="481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3795"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Scheduling</a:t>
            </a:r>
          </a:p>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Classical IPC Problem</a:t>
            </a:r>
            <a:endParaRPr lang="en-US" altLang="en-US" dirty="0">
              <a:latin typeface="Times New Roman" panose="02020603050405020304" pitchFamily="18" charset="0"/>
              <a:cs typeface="Times New Roman" panose="02020603050405020304" pitchFamily="18" charset="0"/>
            </a:endParaRPr>
          </a:p>
          <a:p>
            <a:pPr>
              <a:buClrTx/>
              <a:buSzTx/>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
        <p:nvSpPr>
          <p:cNvPr id="33796"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dirty="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533400" y="0"/>
            <a:ext cx="8229600" cy="1143000"/>
          </a:xfrm>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4819" name="Rectangle 3"/>
          <p:cNvSpPr>
            <a:spLocks noGrp="1"/>
          </p:cNvSpPr>
          <p:nvPr>
            <p:ph type="body" idx="1"/>
          </p:nvPr>
        </p:nvSpPr>
        <p:spPr>
          <a:xfrm>
            <a:off x="457200" y="10668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Memory Management</a:t>
            </a:r>
          </a:p>
          <a:p>
            <a:pPr lvl="1" algn="just">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No Memory Abstraction </a:t>
            </a:r>
            <a:r>
              <a:rPr lang="en-US" altLang="en-US" i="1">
                <a:latin typeface="Times New Roman" panose="02020603050405020304" pitchFamily="18" charset="0"/>
                <a:cs typeface="Times New Roman" panose="02020603050405020304" pitchFamily="18" charset="0"/>
              </a:rPr>
              <a:t>(from Single to Multiple programs)</a:t>
            </a:r>
          </a:p>
          <a:p>
            <a:pPr lvl="1" algn="just">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Memory Abstraction (</a:t>
            </a:r>
            <a:r>
              <a:rPr lang="en-US" altLang="en-US" i="1">
                <a:latin typeface="Times New Roman" panose="02020603050405020304" pitchFamily="18" charset="0"/>
                <a:cs typeface="Times New Roman" panose="02020603050405020304" pitchFamily="18" charset="0"/>
              </a:rPr>
              <a:t>mechanism and policy applied to manage memory</a:t>
            </a:r>
            <a:r>
              <a:rPr lang="en-US" altLang="en-US">
                <a:latin typeface="Times New Roman" panose="02020603050405020304" pitchFamily="18" charset="0"/>
                <a:cs typeface="Times New Roman" panose="02020603050405020304" pitchFamily="18" charset="0"/>
              </a:rPr>
              <a:t>)</a:t>
            </a:r>
          </a:p>
          <a:p>
            <a:pPr lvl="1" algn="just">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Virtual Memory (</a:t>
            </a:r>
            <a:r>
              <a:rPr lang="en-US" altLang="en-US" i="1">
                <a:latin typeface="Times New Roman" panose="02020603050405020304" pitchFamily="18" charset="0"/>
                <a:cs typeface="Times New Roman" panose="02020603050405020304" pitchFamily="18" charset="0"/>
              </a:rPr>
              <a:t>mechanism and policy applied to manage memory</a:t>
            </a:r>
            <a:r>
              <a:rPr lang="en-US" altLang="en-US">
                <a:latin typeface="Times New Roman" panose="02020603050405020304" pitchFamily="18" charset="0"/>
                <a:cs typeface="Times New Roman" panose="02020603050405020304" pitchFamily="18" charset="0"/>
              </a:rPr>
              <a:t>)</a:t>
            </a:r>
          </a:p>
          <a:p>
            <a:pPr lvl="1" algn="just">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Page replacement algorithms (</a:t>
            </a:r>
            <a:r>
              <a:rPr lang="en-US" altLang="en-US" i="1">
                <a:latin typeface="Times New Roman" panose="02020603050405020304" pitchFamily="18" charset="0"/>
                <a:cs typeface="Times New Roman" panose="02020603050405020304" pitchFamily="18" charset="0"/>
              </a:rPr>
              <a:t>applying to manage memory</a:t>
            </a:r>
            <a:r>
              <a:rPr lang="en-US" altLang="en-US">
                <a:latin typeface="Times New Roman" panose="02020603050405020304" pitchFamily="18" charset="0"/>
                <a:cs typeface="Times New Roman" panose="02020603050405020304" pitchFamily="18" charset="0"/>
              </a:rPr>
              <a:t>)</a:t>
            </a:r>
          </a:p>
          <a:p>
            <a:pPr algn="just">
              <a:buClrTx/>
              <a:buSzTx/>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0"/>
            <a:ext cx="8229600" cy="1417638"/>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Implementation of Processes (cont)</a:t>
            </a:r>
            <a:r>
              <a:rPr lang="en-US" altLang="en-US" sz="4000" b="1">
                <a:latin typeface="Times New Roman" panose="02020603050405020304" pitchFamily="18" charset="0"/>
                <a:cs typeface="Times New Roman" panose="02020603050405020304" pitchFamily="18" charset="0"/>
              </a:rPr>
              <a:t> </a:t>
            </a:r>
          </a:p>
        </p:txBody>
      </p:sp>
      <p:sp>
        <p:nvSpPr>
          <p:cNvPr id="16387" name="Rectangle 3"/>
          <p:cNvSpPr>
            <a:spLocks noGrp="1"/>
          </p:cNvSpPr>
          <p:nvPr>
            <p:ph type="body" idx="1"/>
          </p:nvPr>
        </p:nvSpPr>
        <p:spPr>
          <a:xfrm>
            <a:off x="457200" y="1295400"/>
            <a:ext cx="8686800" cy="5562600"/>
          </a:xfrm>
        </p:spPr>
        <p:txBody>
          <a:bodyPr/>
          <a:lstStyle/>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A PCB block</a:t>
            </a:r>
          </a:p>
        </p:txBody>
      </p:sp>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981200"/>
            <a:ext cx="2895599"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Processes (cont)</a:t>
            </a:r>
          </a:p>
        </p:txBody>
      </p:sp>
      <p:sp>
        <p:nvSpPr>
          <p:cNvPr id="17411" name="Rectangle 3"/>
          <p:cNvSpPr>
            <a:spLocks noGrp="1"/>
          </p:cNvSpPr>
          <p:nvPr>
            <p:ph type="body" idx="1"/>
          </p:nvPr>
        </p:nvSpPr>
        <p:spPr>
          <a:xfrm>
            <a:off x="228600" y="1143000"/>
            <a:ext cx="8915400" cy="457200"/>
          </a:xfrm>
        </p:spPr>
        <p:txBody>
          <a:bodyPr/>
          <a:lstStyle/>
          <a:p>
            <a:pPr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Example</a:t>
            </a:r>
            <a:endParaRPr lang="de-DE" altLang="en-US" sz="2400">
              <a:latin typeface="Times New Roman" panose="02020603050405020304" pitchFamily="18" charset="0"/>
              <a:cs typeface="Times New Roman" panose="02020603050405020304" pitchFamily="18" charset="0"/>
            </a:endParaRP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2133600" y="1295400"/>
            <a:ext cx="6629400" cy="5435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Left Bracket 1">
            <a:extLst>
              <a:ext uri="{FF2B5EF4-FFF2-40B4-BE49-F238E27FC236}">
                <a16:creationId xmlns:a16="http://schemas.microsoft.com/office/drawing/2014/main" id="{1DD806F0-5AC8-4736-81EF-7739E30FDF7F}"/>
              </a:ext>
            </a:extLst>
          </p:cNvPr>
          <p:cNvSpPr/>
          <p:nvPr/>
        </p:nvSpPr>
        <p:spPr>
          <a:xfrm>
            <a:off x="4648200" y="2895600"/>
            <a:ext cx="152400" cy="457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6" name="Left Bracket 5">
            <a:extLst>
              <a:ext uri="{FF2B5EF4-FFF2-40B4-BE49-F238E27FC236}">
                <a16:creationId xmlns:a16="http://schemas.microsoft.com/office/drawing/2014/main" id="{0722CD45-E0DD-40CA-98F7-223C39346AE5}"/>
              </a:ext>
            </a:extLst>
          </p:cNvPr>
          <p:cNvSpPr/>
          <p:nvPr/>
        </p:nvSpPr>
        <p:spPr>
          <a:xfrm>
            <a:off x="4648200" y="5334000"/>
            <a:ext cx="152400" cy="457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cxnSp>
        <p:nvCxnSpPr>
          <p:cNvPr id="4" name="Straight Arrow Connector 3">
            <a:extLst>
              <a:ext uri="{FF2B5EF4-FFF2-40B4-BE49-F238E27FC236}">
                <a16:creationId xmlns:a16="http://schemas.microsoft.com/office/drawing/2014/main" id="{7F594BC2-E87A-462F-B71A-5C83E10AB423}"/>
              </a:ext>
            </a:extLst>
          </p:cNvPr>
          <p:cNvCxnSpPr>
            <a:cxnSpLocks/>
          </p:cNvCxnSpPr>
          <p:nvPr/>
        </p:nvCxnSpPr>
        <p:spPr>
          <a:xfrm flipV="1">
            <a:off x="1676400" y="3124200"/>
            <a:ext cx="2743200" cy="88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D1BC0C-B5B3-453D-BD7C-B0D944DDD834}"/>
              </a:ext>
            </a:extLst>
          </p:cNvPr>
          <p:cNvCxnSpPr>
            <a:cxnSpLocks/>
          </p:cNvCxnSpPr>
          <p:nvPr/>
        </p:nvCxnSpPr>
        <p:spPr>
          <a:xfrm>
            <a:off x="1676400" y="4267200"/>
            <a:ext cx="2895600" cy="127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771E21F-AC6F-411F-A304-B66E36D603AF}"/>
              </a:ext>
            </a:extLst>
          </p:cNvPr>
          <p:cNvSpPr txBox="1"/>
          <p:nvPr/>
        </p:nvSpPr>
        <p:spPr>
          <a:xfrm rot="16200000">
            <a:off x="545068" y="3364469"/>
            <a:ext cx="738664" cy="1523998"/>
          </a:xfrm>
          <a:prstGeom prst="rect">
            <a:avLst/>
          </a:prstGeom>
          <a:noFill/>
        </p:spPr>
        <p:txBody>
          <a:bodyPr vert="eaVert" wrap="square" rtlCol="0">
            <a:spAutoFit/>
          </a:bodyPr>
          <a:lstStyle/>
          <a:p>
            <a:r>
              <a:rPr lang="en-US" dirty="0">
                <a:solidFill>
                  <a:srgbClr val="FF0000"/>
                </a:solidFill>
              </a:rPr>
              <a:t>Latency time (CPU Switch)</a:t>
            </a:r>
            <a:endParaRPr lang="vi-VN"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Processes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Processes (cont)</a:t>
            </a:r>
          </a:p>
        </p:txBody>
      </p:sp>
      <p:sp>
        <p:nvSpPr>
          <p:cNvPr id="18435" name="Rectangle 3"/>
          <p:cNvSpPr>
            <a:spLocks noGrp="1"/>
          </p:cNvSpPr>
          <p:nvPr>
            <p:ph type="body" idx="1"/>
          </p:nvPr>
        </p:nvSpPr>
        <p:spPr>
          <a:xfrm>
            <a:off x="228600" y="1143000"/>
            <a:ext cx="8915400" cy="457200"/>
          </a:xfrm>
        </p:spPr>
        <p:txBody>
          <a:bodyPr/>
          <a:lstStyle/>
          <a:p>
            <a:pPr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Interrupt handling and scheduling are summarized</a:t>
            </a:r>
            <a:endParaRPr lang="de-DE" altLang="en-US" sz="2400">
              <a:latin typeface="Times New Roman" panose="02020603050405020304" pitchFamily="18" charset="0"/>
              <a:cs typeface="Times New Roman" panose="02020603050405020304" pitchFamily="18" charset="0"/>
            </a:endParaRPr>
          </a:p>
        </p:txBody>
      </p:sp>
      <p:pic>
        <p:nvPicPr>
          <p:cNvPr id="18436" name="Picture 5" descr="0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4582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50" name="Text Box 4"/>
          <p:cNvSpPr txBox="1">
            <a:spLocks noChangeArrowheads="1"/>
          </p:cNvSpPr>
          <p:nvPr/>
        </p:nvSpPr>
        <p:spPr bwMode="auto">
          <a:xfrm>
            <a:off x="3276600" y="52578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box(in)">
                                      <p:cBhvr>
                                        <p:cTn id="7"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0"/>
            <a:ext cx="8229600" cy="9906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8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Degree of multiprogramming</a:t>
            </a:r>
          </a:p>
        </p:txBody>
      </p:sp>
      <p:sp>
        <p:nvSpPr>
          <p:cNvPr id="151555" name="Rectangle 3"/>
          <p:cNvSpPr>
            <a:spLocks noGrp="1"/>
          </p:cNvSpPr>
          <p:nvPr>
            <p:ph type="body" idx="1"/>
          </p:nvPr>
        </p:nvSpPr>
        <p:spPr>
          <a:xfrm>
            <a:off x="457200" y="1447800"/>
            <a:ext cx="8686800" cy="5562600"/>
          </a:xfrm>
        </p:spPr>
        <p:txBody>
          <a:bodyPr/>
          <a:lstStyle/>
          <a:p>
            <a:pPr algn="just">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Shows the </a:t>
            </a:r>
            <a:r>
              <a:rPr lang="en-US" altLang="en-US" sz="2400" b="1">
                <a:latin typeface="Times New Roman" panose="02020603050405020304" pitchFamily="18" charset="0"/>
                <a:cs typeface="Times New Roman" panose="02020603050405020304" pitchFamily="18" charset="0"/>
              </a:rPr>
              <a:t>CPU utilization</a:t>
            </a:r>
          </a:p>
          <a:p>
            <a:pPr algn="ctr">
              <a:buClrTx/>
              <a:buSzTx/>
              <a:buFont typeface="Arial" panose="020B0604020202020204" pitchFamily="34" charset="0"/>
              <a:buNone/>
            </a:pPr>
            <a:r>
              <a:rPr lang="en-US" altLang="en-US" sz="2400" b="1">
                <a:solidFill>
                  <a:srgbClr val="FF0000"/>
                </a:solidFill>
                <a:latin typeface="Times New Roman" panose="02020603050405020304" pitchFamily="18" charset="0"/>
                <a:cs typeface="Times New Roman" panose="02020603050405020304" pitchFamily="18" charset="0"/>
              </a:rPr>
              <a:t>CPU utilization = 1 - p</a:t>
            </a:r>
            <a:r>
              <a:rPr lang="en-US" altLang="en-US" sz="2400" b="1" baseline="30000">
                <a:solidFill>
                  <a:srgbClr val="FF0000"/>
                </a:solidFill>
                <a:latin typeface="Times New Roman" panose="02020603050405020304" pitchFamily="18" charset="0"/>
                <a:cs typeface="Times New Roman" panose="02020603050405020304" pitchFamily="18" charset="0"/>
              </a:rPr>
              <a:t>n</a:t>
            </a:r>
            <a:endParaRPr lang="en-US" altLang="en-US" sz="2400" b="1">
              <a:solidFill>
                <a:srgbClr val="FF0000"/>
              </a:solidFill>
              <a:latin typeface="Times New Roman" panose="02020603050405020304" pitchFamily="18" charset="0"/>
              <a:cs typeface="Times New Roman" panose="02020603050405020304" pitchFamily="18" charset="0"/>
            </a:endParaRPr>
          </a:p>
          <a:p>
            <a:pPr lvl="1" algn="just"/>
            <a:r>
              <a:rPr lang="en-US" altLang="en-US" sz="2000" b="1">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 time waiting for I/O to complete</a:t>
            </a:r>
          </a:p>
          <a:p>
            <a:pPr lvl="1" algn="just"/>
            <a:r>
              <a:rPr lang="en-US" altLang="en-US" sz="2000" b="1">
                <a:latin typeface="Times New Roman" panose="02020603050405020304" pitchFamily="18" charset="0"/>
                <a:cs typeface="Times New Roman" panose="02020603050405020304" pitchFamily="18" charset="0"/>
              </a:rPr>
              <a:t>n</a:t>
            </a:r>
            <a:r>
              <a:rPr lang="en-US" altLang="en-US" sz="2000">
                <a:latin typeface="Times New Roman" panose="02020603050405020304" pitchFamily="18" charset="0"/>
                <a:cs typeface="Times New Roman" panose="02020603050405020304" pitchFamily="18" charset="0"/>
              </a:rPr>
              <a:t>: number of processes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Example</a:t>
            </a:r>
          </a:p>
          <a:p>
            <a:pPr lvl="1" algn="just"/>
            <a:r>
              <a:rPr lang="en-US" altLang="en-US" sz="2000">
                <a:latin typeface="Times New Roman" panose="02020603050405020304" pitchFamily="18" charset="0"/>
                <a:cs typeface="Times New Roman" panose="02020603050405020304" pitchFamily="18" charset="0"/>
              </a:rPr>
              <a:t>A computer has 512MB of memory, with OS taking 128 MB and each user program also taking up 128MB with an 80% average I/O wait</a:t>
            </a:r>
          </a:p>
          <a:p>
            <a:pPr lvl="2" algn="just"/>
            <a:r>
              <a:rPr lang="en-US" altLang="en-US" sz="1800">
                <a:latin typeface="Times New Roman" panose="02020603050405020304" pitchFamily="18" charset="0"/>
                <a:cs typeface="Times New Roman" panose="02020603050405020304" pitchFamily="18" charset="0"/>
              </a:rPr>
              <a:t>CPU utilization = 1 – 80%</a:t>
            </a:r>
            <a:r>
              <a:rPr lang="en-US" altLang="en-US" sz="1800" baseline="30000">
                <a:latin typeface="Times New Roman" panose="02020603050405020304" pitchFamily="18" charset="0"/>
                <a:cs typeface="Times New Roman" panose="02020603050405020304" pitchFamily="18" charset="0"/>
              </a:rPr>
              <a:t>((512-128)/128)</a:t>
            </a:r>
            <a:r>
              <a:rPr lang="en-US" altLang="en-US" sz="1800">
                <a:latin typeface="Times New Roman" panose="02020603050405020304" pitchFamily="18" charset="0"/>
                <a:cs typeface="Times New Roman" panose="02020603050405020304" pitchFamily="18" charset="0"/>
              </a:rPr>
              <a:t> = 49%</a:t>
            </a:r>
          </a:p>
          <a:p>
            <a:pPr lvl="1" algn="just"/>
            <a:r>
              <a:rPr lang="en-US" altLang="en-US" sz="2000">
                <a:latin typeface="Times New Roman" panose="02020603050405020304" pitchFamily="18" charset="0"/>
                <a:cs typeface="Times New Roman" panose="02020603050405020304" pitchFamily="18" charset="0"/>
              </a:rPr>
              <a:t>Adding another 512MB, </a:t>
            </a:r>
          </a:p>
          <a:p>
            <a:pPr lvl="2" algn="just"/>
            <a:r>
              <a:rPr lang="en-US" altLang="en-US" sz="1800">
                <a:latin typeface="Times New Roman" panose="02020603050405020304" pitchFamily="18" charset="0"/>
                <a:cs typeface="Times New Roman" panose="02020603050405020304" pitchFamily="18" charset="0"/>
              </a:rPr>
              <a:t>CPU utilization = 1 – 80%</a:t>
            </a:r>
            <a:r>
              <a:rPr lang="en-US" altLang="en-US" sz="1800" baseline="30000">
                <a:latin typeface="Times New Roman" panose="02020603050405020304" pitchFamily="18" charset="0"/>
                <a:cs typeface="Times New Roman" panose="02020603050405020304" pitchFamily="18" charset="0"/>
              </a:rPr>
              <a:t>((1024-128)/128)</a:t>
            </a:r>
            <a:r>
              <a:rPr lang="en-US" altLang="en-US" sz="1800">
                <a:latin typeface="Times New Roman" panose="02020603050405020304" pitchFamily="18" charset="0"/>
                <a:cs typeface="Times New Roman" panose="02020603050405020304" pitchFamily="18" charset="0"/>
              </a:rPr>
              <a:t> = 79%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in)">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ox(in)">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ox(in)">
                                      <p:cBhvr>
                                        <p:cTn id="17" dur="50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box(in)">
                                      <p:cBhvr>
                                        <p:cTn id="22" dur="500"/>
                                        <p:tgtEl>
                                          <p:spTgt spid="151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box(in)">
                                      <p:cBhvr>
                                        <p:cTn id="27" dur="500"/>
                                        <p:tgtEl>
                                          <p:spTgt spid="151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box(in)">
                                      <p:cBhvr>
                                        <p:cTn id="32" dur="500"/>
                                        <p:tgtEl>
                                          <p:spTgt spid="151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Effect transition="in" filter="box(in)">
                                      <p:cBhvr>
                                        <p:cTn id="37" dur="500"/>
                                        <p:tgtEl>
                                          <p:spTgt spid="151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1555">
                                            <p:txEl>
                                              <p:pRg st="7" end="7"/>
                                            </p:txEl>
                                          </p:spTgt>
                                        </p:tgtEl>
                                        <p:attrNameLst>
                                          <p:attrName>style.visibility</p:attrName>
                                        </p:attrNameLst>
                                      </p:cBhvr>
                                      <p:to>
                                        <p:strVal val="visible"/>
                                      </p:to>
                                    </p:set>
                                    <p:animEffect transition="in" filter="box(in)">
                                      <p:cBhvr>
                                        <p:cTn id="42" dur="500"/>
                                        <p:tgtEl>
                                          <p:spTgt spid="151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1555">
                                            <p:txEl>
                                              <p:pRg st="8" end="8"/>
                                            </p:txEl>
                                          </p:spTgt>
                                        </p:tgtEl>
                                        <p:attrNameLst>
                                          <p:attrName>style.visibility</p:attrName>
                                        </p:attrNameLst>
                                      </p:cBhvr>
                                      <p:to>
                                        <p:strVal val="visible"/>
                                      </p:to>
                                    </p:set>
                                    <p:animEffect transition="in" filter="box(in)">
                                      <p:cBhvr>
                                        <p:cTn id="47" dur="500"/>
                                        <p:tgtEl>
                                          <p:spTgt spid="151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Processes &amp; Threads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Threads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38100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1219200"/>
            <a:ext cx="9144000" cy="6172200"/>
          </a:xfrm>
        </p:spPr>
        <p:txBody>
          <a:bodyPr/>
          <a:lstStyle/>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Pseudo-parallelism (</a:t>
            </a:r>
            <a:r>
              <a:rPr lang="en-US" altLang="en-US" sz="1800" b="1" i="1" dirty="0">
                <a:latin typeface="Times New Roman" panose="02020603050405020304" pitchFamily="18" charset="0"/>
                <a:cs typeface="Times New Roman" panose="02020603050405020304" pitchFamily="18" charset="0"/>
              </a:rPr>
              <a:t>Multi-programming, quantum or time slice</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Context Switch (</a:t>
            </a:r>
            <a:r>
              <a:rPr lang="en-US" altLang="en-US" sz="1800" b="1" i="1" dirty="0">
                <a:latin typeface="Times New Roman" panose="02020603050405020304" pitchFamily="18" charset="0"/>
                <a:cs typeface="Times New Roman" panose="02020603050405020304" pitchFamily="18" charset="0"/>
              </a:rPr>
              <a:t>user mode </a:t>
            </a:r>
            <a:r>
              <a:rPr lang="en-US" altLang="en-US" sz="18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State (</a:t>
            </a:r>
            <a:r>
              <a:rPr lang="en-US" altLang="en-US" sz="1800" b="1" i="1" dirty="0">
                <a:latin typeface="Times New Roman" panose="02020603050405020304" pitchFamily="18" charset="0"/>
                <a:cs typeface="Times New Roman" panose="02020603050405020304" pitchFamily="18" charset="0"/>
              </a:rPr>
              <a:t>New, Running, Ready, Blocked, Terminal</a:t>
            </a:r>
            <a:r>
              <a:rPr lang="en-US" altLang="en-US" sz="18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Shows the </a:t>
            </a:r>
            <a:r>
              <a:rPr lang="en-US" altLang="en-US" sz="1800" b="1" dirty="0">
                <a:latin typeface="Times New Roman" panose="02020603050405020304" pitchFamily="18" charset="0"/>
                <a:cs typeface="Times New Roman" panose="02020603050405020304" pitchFamily="18" charset="0"/>
              </a:rPr>
              <a:t>CPU utilization</a:t>
            </a: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1 – </a:t>
            </a:r>
            <a:r>
              <a:rPr lang="en-US" altLang="en-US" sz="1800" dirty="0" err="1">
                <a:latin typeface="Times New Roman" panose="02020603050405020304" pitchFamily="18" charset="0"/>
                <a:cs typeface="Times New Roman" panose="02020603050405020304" pitchFamily="18" charset="0"/>
              </a:rPr>
              <a:t>p</a:t>
            </a:r>
            <a:r>
              <a:rPr lang="en-US" altLang="en-US" sz="1800" baseline="30000" dirty="0" err="1">
                <a:latin typeface="Times New Roman" panose="02020603050405020304" pitchFamily="18" charset="0"/>
                <a:cs typeface="Times New Roman" panose="02020603050405020304" pitchFamily="18" charset="0"/>
              </a:rPr>
              <a:t>n</a:t>
            </a:r>
            <a:endParaRPr lang="en-US" altLang="en-US" sz="18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8382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533400" y="914400"/>
            <a:ext cx="8229600" cy="55626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Threads</a:t>
            </a:r>
            <a:r>
              <a:rPr lang="en-US" altLang="en-US" dirty="0">
                <a:latin typeface="Times New Roman" panose="02020603050405020304" pitchFamily="18" charset="0"/>
                <a:cs typeface="Times New Roman" panose="02020603050405020304" pitchFamily="18" charset="0"/>
              </a:rPr>
              <a:t> </a:t>
            </a:r>
          </a:p>
          <a:p>
            <a:pPr lvl="1"/>
            <a:r>
              <a:rPr lang="en-US" altLang="en-US" dirty="0">
                <a:latin typeface="Times New Roman" panose="02020603050405020304" pitchFamily="18" charset="0"/>
                <a:cs typeface="Times New Roman" panose="02020603050405020304" pitchFamily="18" charset="0"/>
              </a:rPr>
              <a:t>Overview</a:t>
            </a:r>
          </a:p>
          <a:p>
            <a:pPr lvl="1"/>
            <a:r>
              <a:rPr lang="en-US" altLang="en-US" dirty="0">
                <a:highlight>
                  <a:srgbClr val="FFFF00"/>
                </a:highlight>
                <a:latin typeface="Times New Roman" panose="02020603050405020304" pitchFamily="18" charset="0"/>
                <a:cs typeface="Times New Roman" panose="02020603050405020304" pitchFamily="18" charset="0"/>
              </a:rPr>
              <a:t>Models</a:t>
            </a:r>
          </a:p>
          <a:p>
            <a:pPr lvl="1"/>
            <a:r>
              <a:rPr lang="en-US" altLang="en-US" dirty="0">
                <a:highlight>
                  <a:srgbClr val="FFFF00"/>
                </a:highlight>
                <a:latin typeface="Times New Roman" panose="02020603050405020304" pitchFamily="18" charset="0"/>
                <a:cs typeface="Times New Roman" panose="02020603050405020304" pitchFamily="18" charset="0"/>
              </a:rPr>
              <a:t>Benefit</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User Space</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the Kernels</a:t>
            </a:r>
          </a:p>
          <a:p>
            <a:pPr lvl="1"/>
            <a:r>
              <a:rPr lang="en-US" altLang="en-US" dirty="0">
                <a:highlight>
                  <a:srgbClr val="FFFF00"/>
                </a:highlight>
                <a:latin typeface="Times New Roman" panose="02020603050405020304" pitchFamily="18" charset="0"/>
                <a:cs typeface="Times New Roman" panose="02020603050405020304" pitchFamily="18" charset="0"/>
              </a:rPr>
              <a:t>Hybrid Implementations</a:t>
            </a:r>
          </a:p>
          <a:p>
            <a:pPr lvl="1"/>
            <a:r>
              <a:rPr lang="en-US" altLang="en-US" dirty="0">
                <a:highlight>
                  <a:srgbClr val="FFFF00"/>
                </a:highlight>
                <a:latin typeface="Times New Roman" panose="02020603050405020304" pitchFamily="18" charset="0"/>
                <a:cs typeface="Times New Roman" panose="02020603050405020304" pitchFamily="18" charset="0"/>
              </a:rPr>
              <a:t>Scheduler Activations</a:t>
            </a:r>
          </a:p>
          <a:p>
            <a:pPr lvl="1"/>
            <a:r>
              <a:rPr lang="en-US" altLang="en-US" dirty="0">
                <a:highlight>
                  <a:srgbClr val="FFFF00"/>
                </a:highlight>
                <a:latin typeface="Times New Roman" panose="02020603050405020304" pitchFamily="18" charset="0"/>
                <a:cs typeface="Times New Roman" panose="02020603050405020304" pitchFamily="18" charset="0"/>
              </a:rPr>
              <a:t>Pop-Up threads</a:t>
            </a:r>
          </a:p>
          <a:p>
            <a:pPr lvl="1"/>
            <a:r>
              <a:rPr lang="en-US" altLang="en-US" dirty="0">
                <a:latin typeface="Times New Roman" panose="02020603050405020304" pitchFamily="18" charset="0"/>
                <a:cs typeface="Times New Roman" panose="02020603050405020304" pitchFamily="18" charset="0"/>
              </a:rPr>
              <a:t>Making Single Threaded Code Multithreaded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0"/>
            <a:ext cx="8229600" cy="7620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914400"/>
            <a:ext cx="8229600" cy="52578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Processes</a:t>
            </a:r>
          </a:p>
          <a:p>
            <a:pPr lvl="1"/>
            <a:r>
              <a:rPr lang="en-US" altLang="en-US">
                <a:latin typeface="Times New Roman" panose="02020603050405020304" pitchFamily="18" charset="0"/>
                <a:cs typeface="Times New Roman" panose="02020603050405020304" pitchFamily="18" charset="0"/>
              </a:rPr>
              <a:t>Definition</a:t>
            </a:r>
          </a:p>
          <a:p>
            <a:pPr lvl="1"/>
            <a:r>
              <a:rPr lang="en-US" altLang="en-US">
                <a:latin typeface="Times New Roman" panose="02020603050405020304" pitchFamily="18" charset="0"/>
                <a:cs typeface="Times New Roman" panose="02020603050405020304" pitchFamily="18" charset="0"/>
              </a:rPr>
              <a:t>The process model</a:t>
            </a:r>
          </a:p>
          <a:p>
            <a:pPr lvl="1"/>
            <a:r>
              <a:rPr lang="en-US" altLang="en-US">
                <a:latin typeface="Times New Roman" panose="02020603050405020304" pitchFamily="18" charset="0"/>
                <a:cs typeface="Times New Roman" panose="02020603050405020304" pitchFamily="18" charset="0"/>
              </a:rPr>
              <a:t>Process creation</a:t>
            </a:r>
          </a:p>
          <a:p>
            <a:pPr lvl="1"/>
            <a:r>
              <a:rPr lang="en-US" altLang="en-US">
                <a:latin typeface="Times New Roman" panose="02020603050405020304" pitchFamily="18" charset="0"/>
                <a:cs typeface="Times New Roman" panose="02020603050405020304" pitchFamily="18" charset="0"/>
              </a:rPr>
              <a:t>Process hierarchies</a:t>
            </a:r>
          </a:p>
          <a:p>
            <a:pPr lvl="1"/>
            <a:r>
              <a:rPr lang="en-US" altLang="en-US">
                <a:latin typeface="Times New Roman" panose="02020603050405020304" pitchFamily="18" charset="0"/>
                <a:cs typeface="Times New Roman" panose="02020603050405020304" pitchFamily="18" charset="0"/>
              </a:rPr>
              <a:t>Process Termination</a:t>
            </a:r>
          </a:p>
          <a:p>
            <a:pPr lvl="1"/>
            <a:r>
              <a:rPr lang="en-US" altLang="en-US">
                <a:latin typeface="Times New Roman" panose="02020603050405020304" pitchFamily="18" charset="0"/>
                <a:cs typeface="Times New Roman" panose="02020603050405020304" pitchFamily="18" charset="0"/>
              </a:rPr>
              <a:t>Process States</a:t>
            </a:r>
          </a:p>
          <a:p>
            <a:pPr lvl="1"/>
            <a:r>
              <a:rPr lang="en-US" altLang="en-US">
                <a:latin typeface="Times New Roman" panose="02020603050405020304" pitchFamily="18" charset="0"/>
                <a:cs typeface="Times New Roman" panose="02020603050405020304" pitchFamily="18" charset="0"/>
              </a:rPr>
              <a:t>Transition States</a:t>
            </a:r>
          </a:p>
          <a:p>
            <a:pPr lvl="1"/>
            <a:r>
              <a:rPr lang="en-US" altLang="en-US">
                <a:latin typeface="Times New Roman" panose="02020603050405020304" pitchFamily="18" charset="0"/>
                <a:cs typeface="Times New Roman" panose="02020603050405020304" pitchFamily="18" charset="0"/>
              </a:rPr>
              <a:t>Implementation of Processes</a:t>
            </a:r>
          </a:p>
          <a:p>
            <a:pPr lvl="1"/>
            <a:r>
              <a:rPr lang="en-US" altLang="en-US">
                <a:latin typeface="Times New Roman" panose="02020603050405020304" pitchFamily="18" charset="0"/>
                <a:cs typeface="Times New Roman" panose="02020603050405020304" pitchFamily="18" charset="0"/>
              </a:rPr>
              <a:t>Degree of multiprogramming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Context</a:t>
            </a:r>
          </a:p>
        </p:txBody>
      </p:sp>
      <p:sp>
        <p:nvSpPr>
          <p:cNvPr id="5123" name="Rectangle 3"/>
          <p:cNvSpPr>
            <a:spLocks noGrp="1"/>
          </p:cNvSpPr>
          <p:nvPr>
            <p:ph type="body" sz="half" idx="4294967295"/>
          </p:nvPr>
        </p:nvSpPr>
        <p:spPr>
          <a:xfrm>
            <a:off x="228600" y="1129748"/>
            <a:ext cx="8915400" cy="5867400"/>
          </a:xfrm>
        </p:spPr>
        <p:txBody>
          <a:bodyPr/>
          <a:lstStyle/>
          <a:p>
            <a:pPr algn="just">
              <a:lnSpc>
                <a:spcPct val="90000"/>
              </a:lnSpc>
            </a:pPr>
            <a:r>
              <a:rPr lang="en-US" altLang="en-US" sz="2000" dirty="0">
                <a:latin typeface="Times New Roman" panose="02020603050405020304" pitchFamily="18" charset="0"/>
                <a:cs typeface="Times New Roman" panose="02020603050405020304" pitchFamily="18" charset="0"/>
              </a:rPr>
              <a:t>Each process has an </a:t>
            </a:r>
            <a:r>
              <a:rPr lang="en-US" altLang="en-US" sz="2000" b="1" dirty="0">
                <a:latin typeface="Times New Roman" panose="02020603050405020304" pitchFamily="18" charset="0"/>
                <a:cs typeface="Times New Roman" panose="02020603050405020304" pitchFamily="18" charset="0"/>
              </a:rPr>
              <a:t>address space </a:t>
            </a:r>
          </a:p>
          <a:p>
            <a:pPr algn="just">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solidFill>
                  <a:srgbClr val="FF0000"/>
                </a:solidFill>
                <a:latin typeface="Times New Roman" panose="02020603050405020304" pitchFamily="18" charset="0"/>
                <a:cs typeface="Times New Roman" panose="02020603050405020304" pitchFamily="18" charset="0"/>
              </a:rPr>
              <a:t>CPU</a:t>
            </a:r>
            <a:r>
              <a:rPr lang="en-US" altLang="en-US" sz="2000" dirty="0">
                <a:solidFill>
                  <a:srgbClr val="FF0000"/>
                </a:solidFill>
                <a:latin typeface="Times New Roman" panose="02020603050405020304" pitchFamily="18" charset="0"/>
                <a:cs typeface="Times New Roman" panose="02020603050405020304" pitchFamily="18" charset="0"/>
              </a:rPr>
              <a:t> is </a:t>
            </a:r>
            <a:r>
              <a:rPr lang="en-US" altLang="en-US" sz="2000" b="1" dirty="0">
                <a:solidFill>
                  <a:srgbClr val="FF0000"/>
                </a:solidFill>
                <a:latin typeface="Times New Roman" panose="02020603050405020304" pitchFamily="18" charset="0"/>
                <a:cs typeface="Times New Roman" panose="02020603050405020304" pitchFamily="18" charset="0"/>
              </a:rPr>
              <a:t>allocated only one </a:t>
            </a:r>
            <a:r>
              <a:rPr lang="en-US" altLang="en-US" sz="2000" dirty="0">
                <a:solidFill>
                  <a:srgbClr val="FF0000"/>
                </a:solidFill>
                <a:latin typeface="Times New Roman" panose="02020603050405020304" pitchFamily="18" charset="0"/>
                <a:cs typeface="Times New Roman" panose="02020603050405020304" pitchFamily="18" charset="0"/>
              </a:rPr>
              <a:t>process </a:t>
            </a:r>
            <a:r>
              <a:rPr lang="en-US" altLang="en-US" sz="2000" dirty="0">
                <a:latin typeface="Times New Roman" panose="02020603050405020304" pitchFamily="18" charset="0"/>
                <a:cs typeface="Times New Roman" panose="02020603050405020304" pitchFamily="18" charset="0"/>
              </a:rPr>
              <a:t>at one time</a:t>
            </a:r>
          </a:p>
          <a:p>
            <a:pPr algn="just">
              <a:lnSpc>
                <a:spcPct val="90000"/>
              </a:lnSpc>
            </a:pPr>
            <a:r>
              <a:rPr lang="en-US" altLang="en-US" sz="2000" b="1" dirty="0">
                <a:latin typeface="Times New Roman" panose="02020603050405020304" pitchFamily="18" charset="0"/>
                <a:cs typeface="Times New Roman" panose="02020603050405020304" pitchFamily="18" charset="0"/>
              </a:rPr>
              <a:t>Context switching</a:t>
            </a:r>
          </a:p>
          <a:p>
            <a:pPr algn="just">
              <a:lnSpc>
                <a:spcPct val="90000"/>
              </a:lnSpc>
            </a:pPr>
            <a:r>
              <a:rPr lang="en-US" altLang="en-US" sz="20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000" b="1" dirty="0">
                <a:latin typeface="Times New Roman" panose="02020603050405020304" pitchFamily="18" charset="0"/>
                <a:cs typeface="Times New Roman" panose="02020603050405020304" pitchFamily="18" charset="0"/>
              </a:rPr>
              <a:t>First, (in Network Services)</a:t>
            </a:r>
            <a:r>
              <a:rPr lang="en-US" altLang="en-US" sz="20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want to search something using the Google Web</a:t>
            </a:r>
          </a:p>
          <a:p>
            <a:pPr lvl="2" algn="just">
              <a:lnSpc>
                <a:spcPct val="90000"/>
              </a:lnSpc>
            </a:pPr>
            <a:r>
              <a:rPr lang="en-US" altLang="en-US" sz="2000" dirty="0">
                <a:latin typeface="Times New Roman" panose="02020603050405020304" pitchFamily="18" charset="0"/>
                <a:cs typeface="Times New Roman" panose="02020603050405020304" pitchFamily="18" charset="0"/>
              </a:rPr>
              <a:t>Our request is transferred to web server that is busy with serving many client concurrently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the server can serve only one client at a time</a:t>
            </a:r>
          </a:p>
          <a:p>
            <a:pPr lvl="1" algn="just">
              <a:lnSpc>
                <a:spcPct val="90000"/>
              </a:lnSpc>
            </a:pPr>
            <a:r>
              <a:rPr lang="en-US" altLang="en-US" sz="2000" b="1" dirty="0">
                <a:latin typeface="Times New Roman" panose="02020603050405020304" pitchFamily="18" charset="0"/>
                <a:cs typeface="Times New Roman" panose="02020603050405020304" pitchFamily="18" charset="0"/>
              </a:rPr>
              <a:t>Second, (in Word processor</a:t>
            </a:r>
            <a:r>
              <a:rPr lang="en-US" altLang="en-US" sz="20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uses the word processor to type the document</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word processor supports some of the features as automatically saving the entire file in every 5 minutes and display the graphics. Besides reading, he/she types on the keyboards,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when the automatically saving is executed, the reading or display can be not progressed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22531" name="Rectangle 3"/>
          <p:cNvSpPr>
            <a:spLocks noGrp="1"/>
          </p:cNvSpPr>
          <p:nvPr>
            <p:ph type="body" sz="half" idx="1"/>
          </p:nvPr>
        </p:nvSpPr>
        <p:spPr>
          <a:xfrm>
            <a:off x="36443" y="1159565"/>
            <a:ext cx="8915400" cy="1295400"/>
          </a:xfrm>
        </p:spPr>
        <p:txBody>
          <a:bodyPr/>
          <a:lstStyle/>
          <a:p>
            <a:pPr algn="just">
              <a:lnSpc>
                <a:spcPct val="90000"/>
              </a:lnSpc>
            </a:pPr>
            <a:r>
              <a:rPr lang="en-US" altLang="en-US" sz="2000" dirty="0">
                <a:latin typeface="Times New Roman" panose="02020603050405020304" pitchFamily="18" charset="0"/>
                <a:cs typeface="Times New Roman" panose="02020603050405020304" pitchFamily="18" charset="0"/>
              </a:rPr>
              <a:t>It is desirable to have </a:t>
            </a:r>
            <a:r>
              <a:rPr lang="en-US" altLang="en-US" sz="2000" b="1" dirty="0">
                <a:highlight>
                  <a:srgbClr val="FFFF00"/>
                </a:highlight>
                <a:latin typeface="Times New Roman" panose="02020603050405020304" pitchFamily="18" charset="0"/>
                <a:cs typeface="Times New Roman" panose="02020603050405020304" pitchFamily="18" charset="0"/>
              </a:rPr>
              <a:t>multiple threads of control </a:t>
            </a:r>
            <a:r>
              <a:rPr lang="en-US" altLang="en-US" sz="2000" dirty="0">
                <a:highlight>
                  <a:srgbClr val="FFFF00"/>
                </a:highlight>
                <a:latin typeface="Times New Roman" panose="02020603050405020304" pitchFamily="18" charset="0"/>
                <a:cs typeface="Times New Roman" panose="02020603050405020304" pitchFamily="18" charset="0"/>
              </a:rPr>
              <a:t>in the </a:t>
            </a:r>
            <a:r>
              <a:rPr lang="en-US" altLang="en-US" sz="2000" b="1" dirty="0">
                <a:highlight>
                  <a:srgbClr val="FFFF00"/>
                </a:highlight>
                <a:latin typeface="Times New Roman" panose="02020603050405020304" pitchFamily="18" charset="0"/>
                <a:cs typeface="Times New Roman" panose="02020603050405020304" pitchFamily="18" charset="0"/>
              </a:rPr>
              <a:t>same address space running </a:t>
            </a:r>
            <a:r>
              <a:rPr lang="en-US" altLang="en-US" sz="2000" dirty="0">
                <a:highlight>
                  <a:srgbClr val="FFFF00"/>
                </a:highlight>
                <a:latin typeface="Times New Roman" panose="02020603050405020304" pitchFamily="18" charset="0"/>
                <a:cs typeface="Times New Roman" panose="02020603050405020304" pitchFamily="18" charset="0"/>
              </a:rPr>
              <a:t>in </a:t>
            </a:r>
            <a:r>
              <a:rPr lang="en-US" altLang="en-US" sz="2000" b="1" dirty="0">
                <a:highlight>
                  <a:srgbClr val="FFFF00"/>
                </a:highlight>
                <a:latin typeface="Times New Roman" panose="02020603050405020304" pitchFamily="18" charset="0"/>
                <a:cs typeface="Times New Roman" panose="02020603050405020304" pitchFamily="18" charset="0"/>
              </a:rPr>
              <a:t>quasi-parallel</a:t>
            </a:r>
            <a:r>
              <a:rPr lang="en-US" altLang="en-US" sz="2000" dirty="0">
                <a:latin typeface="Times New Roman" panose="02020603050405020304" pitchFamily="18" charset="0"/>
                <a:cs typeface="Times New Roman" panose="02020603050405020304" pitchFamily="18" charset="0"/>
              </a:rPr>
              <a:t>, as though they were separate processes</a:t>
            </a:r>
          </a:p>
        </p:txBody>
      </p:sp>
      <p:pic>
        <p:nvPicPr>
          <p:cNvPr id="6148"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63763"/>
            <a:ext cx="40179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372"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844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60372"/>
                                        </p:tgtEl>
                                        <p:attrNameLst>
                                          <p:attrName>style.visibility</p:attrName>
                                        </p:attrNameLst>
                                      </p:cBhvr>
                                      <p:to>
                                        <p:strVal val="visible"/>
                                      </p:to>
                                    </p:set>
                                    <p:animEffect transition="in" filter="box(in)">
                                      <p:cBhvr>
                                        <p:cTn id="11" dur="500"/>
                                        <p:tgtEl>
                                          <p:spTgt spid="16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Models</a:t>
            </a:r>
          </a:p>
        </p:txBody>
      </p:sp>
      <p:sp>
        <p:nvSpPr>
          <p:cNvPr id="7171" name="Rectangle 3"/>
          <p:cNvSpPr>
            <a:spLocks noGrp="1"/>
          </p:cNvSpPr>
          <p:nvPr>
            <p:ph type="body" idx="1"/>
          </p:nvPr>
        </p:nvSpPr>
        <p:spPr>
          <a:xfrm>
            <a:off x="228600" y="1219200"/>
            <a:ext cx="8915400" cy="3886200"/>
          </a:xfrm>
        </p:spPr>
        <p:txBody>
          <a:bodyPr/>
          <a:lstStyle/>
          <a:p>
            <a:pPr algn="just" eaLnBrk="1" hangingPunct="1">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Threads</a:t>
            </a:r>
            <a:r>
              <a:rPr lang="en-US" altLang="en-US" sz="2000" dirty="0">
                <a:latin typeface="Times New Roman" panose="02020603050405020304" pitchFamily="18" charset="0"/>
                <a:cs typeface="Times New Roman" panose="02020603050405020304" pitchFamily="18" charset="0"/>
              </a:rPr>
              <a:t> of one process (</a:t>
            </a:r>
            <a:r>
              <a:rPr lang="en-US" altLang="en-US" sz="2000" dirty="0" err="1">
                <a:latin typeface="Times New Roman" panose="02020603050405020304" pitchFamily="18" charset="0"/>
                <a:cs typeface="Times New Roman" panose="02020603050405020304" pitchFamily="18" charset="0"/>
              </a:rPr>
              <a:t>miniprocess</a:t>
            </a:r>
            <a:r>
              <a:rPr lang="en-US" altLang="en-US" sz="2000" dirty="0">
                <a:latin typeface="Times New Roman" panose="02020603050405020304" pitchFamily="18" charset="0"/>
                <a:cs typeface="Times New Roman" panose="02020603050405020304" pitchFamily="18" charset="0"/>
              </a:rPr>
              <a:t>)</a:t>
            </a:r>
          </a:p>
          <a:p>
            <a:pPr lvl="1" algn="just" eaLnBrk="1" hangingPunct="1"/>
            <a:r>
              <a:rPr lang="en-US" altLang="en-US" sz="1800" dirty="0">
                <a:latin typeface="Times New Roman" panose="02020603050405020304" pitchFamily="18" charset="0"/>
                <a:cs typeface="Times New Roman" panose="02020603050405020304" pitchFamily="18" charset="0"/>
              </a:rPr>
              <a:t>Describe an </a:t>
            </a:r>
            <a:r>
              <a:rPr lang="en-US" altLang="en-US" sz="1800" b="1" dirty="0">
                <a:highlight>
                  <a:srgbClr val="FFFF00"/>
                </a:highlight>
                <a:latin typeface="Times New Roman" panose="02020603050405020304" pitchFamily="18" charset="0"/>
                <a:cs typeface="Times New Roman" panose="02020603050405020304" pitchFamily="18" charset="0"/>
              </a:rPr>
              <a:t>sequential execution within</a:t>
            </a:r>
            <a:r>
              <a:rPr lang="en-US" altLang="en-US" sz="1800" dirty="0">
                <a:highlight>
                  <a:srgbClr val="FFFF00"/>
                </a:highlight>
                <a:latin typeface="Times New Roman" panose="02020603050405020304" pitchFamily="18" charset="0"/>
                <a:cs typeface="Times New Roman" panose="02020603050405020304" pitchFamily="18" charset="0"/>
              </a:rPr>
              <a:t> a </a:t>
            </a:r>
            <a:r>
              <a:rPr lang="en-US" altLang="en-US" sz="1800" b="1" dirty="0">
                <a:highlight>
                  <a:srgbClr val="FFFF00"/>
                </a:highlight>
                <a:latin typeface="Times New Roman" panose="02020603050405020304" pitchFamily="18" charset="0"/>
                <a:cs typeface="Times New Roman" panose="02020603050405020304" pitchFamily="18" charset="0"/>
              </a:rPr>
              <a:t>process</a:t>
            </a:r>
          </a:p>
          <a:p>
            <a:pPr lvl="1" algn="just" eaLnBrk="1" hangingPunct="1"/>
            <a:r>
              <a:rPr lang="en-US" altLang="en-US" sz="1800" b="1" dirty="0">
                <a:highlight>
                  <a:srgbClr val="FFFF00"/>
                </a:highlight>
                <a:latin typeface="Times New Roman" panose="02020603050405020304" pitchFamily="18" charset="0"/>
                <a:cs typeface="Times New Roman" panose="02020603050405020304" pitchFamily="18" charset="0"/>
              </a:rPr>
              <a:t>Share</a:t>
            </a:r>
            <a:r>
              <a:rPr lang="en-US" altLang="en-US" sz="1800" dirty="0">
                <a:highlight>
                  <a:srgbClr val="FFFF00"/>
                </a:highlight>
                <a:latin typeface="Times New Roman" panose="02020603050405020304" pitchFamily="18" charset="0"/>
                <a:cs typeface="Times New Roman" panose="02020603050405020304" pitchFamily="18" charset="0"/>
              </a:rPr>
              <a:t> the </a:t>
            </a:r>
            <a:r>
              <a:rPr lang="en-US" altLang="en-US" sz="1800" b="1" dirty="0">
                <a:highlight>
                  <a:srgbClr val="FFFF00"/>
                </a:highlight>
                <a:latin typeface="Times New Roman" panose="02020603050405020304" pitchFamily="18" charset="0"/>
                <a:cs typeface="Times New Roman" panose="02020603050405020304" pitchFamily="18" charset="0"/>
              </a:rPr>
              <a:t>same address space </a:t>
            </a:r>
            <a:r>
              <a:rPr lang="en-US" altLang="en-US" sz="1800" dirty="0">
                <a:highlight>
                  <a:srgbClr val="FFFF00"/>
                </a:highlight>
                <a:latin typeface="Times New Roman" panose="02020603050405020304" pitchFamily="18" charset="0"/>
                <a:cs typeface="Times New Roman" panose="02020603050405020304" pitchFamily="18" charset="0"/>
              </a:rPr>
              <a:t>and </a:t>
            </a:r>
            <a:r>
              <a:rPr lang="en-US" altLang="en-US" sz="1800" b="1" dirty="0">
                <a:highlight>
                  <a:srgbClr val="FFFF00"/>
                </a:highlight>
                <a:latin typeface="Times New Roman" panose="02020603050405020304" pitchFamily="18" charset="0"/>
                <a:cs typeface="Times New Roman" panose="02020603050405020304" pitchFamily="18" charset="0"/>
              </a:rPr>
              <a:t>resources</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of the process</a:t>
            </a:r>
          </a:p>
          <a:p>
            <a:pPr lvl="1" algn="just" eaLnBrk="1" hangingPunct="1"/>
            <a:r>
              <a:rPr lang="en-US" altLang="en-US" sz="1800" dirty="0">
                <a:latin typeface="Times New Roman" panose="02020603050405020304" pitchFamily="18" charset="0"/>
                <a:cs typeface="Times New Roman" panose="02020603050405020304" pitchFamily="18" charset="0"/>
              </a:rPr>
              <a:t>Each thread has </a:t>
            </a:r>
            <a:r>
              <a:rPr lang="en-US" altLang="en-US" sz="1800" b="1" dirty="0">
                <a:latin typeface="Times New Roman" panose="02020603050405020304" pitchFamily="18" charset="0"/>
                <a:cs typeface="Times New Roman" panose="02020603050405020304" pitchFamily="18" charset="0"/>
              </a:rPr>
              <a:t>its own </a:t>
            </a:r>
            <a:r>
              <a:rPr lang="en-US" altLang="en-US" sz="1800" b="1" dirty="0">
                <a:highlight>
                  <a:srgbClr val="FFFF00"/>
                </a:highlight>
                <a:latin typeface="Times New Roman" panose="02020603050405020304" pitchFamily="18" charset="0"/>
                <a:cs typeface="Times New Roman" panose="02020603050405020304" pitchFamily="18" charset="0"/>
              </a:rPr>
              <a:t>PC</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registers</a:t>
            </a:r>
            <a:r>
              <a:rPr lang="en-US" altLang="en-US" sz="1800" dirty="0">
                <a:highlight>
                  <a:srgbClr val="FFFF00"/>
                </a:highlight>
                <a:latin typeface="Times New Roman" panose="02020603050405020304" pitchFamily="18" charset="0"/>
                <a:cs typeface="Times New Roman" panose="02020603050405020304" pitchFamily="18" charset="0"/>
              </a:rPr>
              <a:t> and </a:t>
            </a:r>
            <a:r>
              <a:rPr lang="en-US" altLang="en-US" sz="1800" b="1" dirty="0">
                <a:highlight>
                  <a:srgbClr val="FFFF00"/>
                </a:highlight>
                <a:latin typeface="Times New Roman" panose="02020603050405020304" pitchFamily="18" charset="0"/>
                <a:cs typeface="Times New Roman" panose="02020603050405020304" pitchFamily="18" charset="0"/>
              </a:rPr>
              <a:t>stack of execution </a:t>
            </a:r>
          </a:p>
          <a:p>
            <a:pPr lvl="1" algn="just" eaLnBrk="1" hangingPunct="1"/>
            <a:r>
              <a:rPr lang="en-US" altLang="en-US" sz="1800" dirty="0">
                <a:latin typeface="Times New Roman" panose="02020603050405020304" pitchFamily="18" charset="0"/>
                <a:cs typeface="Times New Roman" panose="02020603050405020304" pitchFamily="18" charset="0"/>
              </a:rPr>
              <a:t>There is </a:t>
            </a:r>
            <a:r>
              <a:rPr lang="en-US" altLang="en-US" sz="1800" b="1" dirty="0">
                <a:solidFill>
                  <a:srgbClr val="FF0000"/>
                </a:solidFill>
                <a:latin typeface="Times New Roman" panose="02020603050405020304" pitchFamily="18" charset="0"/>
                <a:cs typeface="Times New Roman" panose="02020603050405020304" pitchFamily="18" charset="0"/>
              </a:rPr>
              <a:t>no protection </a:t>
            </a:r>
            <a:r>
              <a:rPr lang="en-US" altLang="en-US" sz="1800" dirty="0">
                <a:latin typeface="Times New Roman" panose="02020603050405020304" pitchFamily="18" charset="0"/>
                <a:cs typeface="Times New Roman" panose="02020603050405020304" pitchFamily="18" charset="0"/>
              </a:rPr>
              <a:t>between threads in one process</a:t>
            </a:r>
          </a:p>
          <a:p>
            <a:pPr lvl="1" algn="just" eaLnBrk="1" hangingPunct="1"/>
            <a:r>
              <a:rPr lang="en-US" altLang="en-US" sz="1800" b="1" dirty="0">
                <a:solidFill>
                  <a:srgbClr val="FF0000"/>
                </a:solidFill>
                <a:latin typeface="Times New Roman" panose="02020603050405020304" pitchFamily="18" charset="0"/>
                <a:cs typeface="Times New Roman" panose="02020603050405020304" pitchFamily="18" charset="0"/>
              </a:rPr>
              <a:t>Lightweight</a:t>
            </a:r>
            <a:r>
              <a:rPr lang="en-US" altLang="en-US" sz="1800" dirty="0">
                <a:latin typeface="Times New Roman" panose="02020603050405020304" pitchFamily="18" charset="0"/>
                <a:cs typeface="Times New Roman" panose="02020603050405020304" pitchFamily="18" charset="0"/>
              </a:rPr>
              <a:t> processes (contains some properties of processes)</a:t>
            </a:r>
          </a:p>
          <a:p>
            <a:pPr lvl="1" algn="just" eaLnBrk="1" hangingPunct="1"/>
            <a:r>
              <a:rPr lang="de-DE" altLang="en-US" sz="1800" dirty="0">
                <a:latin typeface="Times New Roman" panose="02020603050405020304" pitchFamily="18" charset="0"/>
                <a:cs typeface="Times New Roman" panose="02020603050405020304" pitchFamily="18" charset="0"/>
              </a:rPr>
              <a:t>Have </a:t>
            </a:r>
            <a:r>
              <a:rPr lang="de-DE" altLang="en-US" sz="1800" b="1" dirty="0">
                <a:latin typeface="Times New Roman" panose="02020603050405020304" pitchFamily="18" charset="0"/>
                <a:cs typeface="Times New Roman" panose="02020603050405020304" pitchFamily="18" charset="0"/>
              </a:rPr>
              <a:t>its own stack</a:t>
            </a:r>
            <a:endParaRPr lang="en-US" altLang="en-US" sz="1800" b="1" dirty="0">
              <a:latin typeface="Times New Roman" panose="02020603050405020304" pitchFamily="18" charset="0"/>
              <a:cs typeface="Times New Roman" panose="02020603050405020304" pitchFamily="18" charset="0"/>
            </a:endParaRPr>
          </a:p>
          <a:p>
            <a:pPr lvl="1" algn="just" eaLnBrk="1" hangingPunct="1"/>
            <a:r>
              <a:rPr lang="en-US" altLang="en-US" sz="1800" b="1" dirty="0">
                <a:solidFill>
                  <a:srgbClr val="FF0000"/>
                </a:solidFill>
                <a:latin typeface="Times New Roman" panose="02020603050405020304" pitchFamily="18" charset="0"/>
                <a:cs typeface="Times New Roman" panose="02020603050405020304" pitchFamily="18" charset="0"/>
              </a:rPr>
              <a:t>Multithreading</a:t>
            </a:r>
            <a:r>
              <a:rPr lang="en-US" altLang="en-US" sz="1800" dirty="0">
                <a:latin typeface="Times New Roman" panose="02020603050405020304" pitchFamily="18" charset="0"/>
                <a:cs typeface="Times New Roman" panose="02020603050405020304" pitchFamily="18" charset="0"/>
              </a:rPr>
              <a:t> (multiple threads in same </a:t>
            </a:r>
            <a:r>
              <a:rPr lang="en-US" altLang="en-US" sz="1800">
                <a:latin typeface="Times New Roman" panose="02020603050405020304" pitchFamily="18" charset="0"/>
                <a:cs typeface="Times New Roman" panose="02020603050405020304" pitchFamily="18" charset="0"/>
              </a:rPr>
              <a:t>process)</a:t>
            </a:r>
          </a:p>
          <a:p>
            <a:pPr lvl="1" algn="just" eaLnBrk="1" hangingPunct="1"/>
            <a:endParaRPr lang="en-US" altLang="en-US" sz="1800" dirty="0">
              <a:latin typeface="Times New Roman" panose="02020603050405020304" pitchFamily="18" charset="0"/>
              <a:cs typeface="Times New Roman" panose="02020603050405020304" pitchFamily="18" charset="0"/>
            </a:endParaRP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Having multiple threads running concurrently within a process is analogous to having multiple processes running in parallel in one computer</a:t>
            </a:r>
            <a:r>
              <a:rPr lang="de-DE" alt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 (cont)</a:t>
            </a:r>
          </a:p>
        </p:txBody>
      </p:sp>
      <p:sp>
        <p:nvSpPr>
          <p:cNvPr id="204807" name="Text Box 4"/>
          <p:cNvSpPr txBox="1">
            <a:spLocks noChangeArrowheads="1"/>
          </p:cNvSpPr>
          <p:nvPr/>
        </p:nvSpPr>
        <p:spPr bwMode="auto">
          <a:xfrm>
            <a:off x="3352800" y="3276600"/>
            <a:ext cx="230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2-11, 2-13.</a:t>
            </a:r>
          </a:p>
        </p:txBody>
      </p:sp>
      <p:pic>
        <p:nvPicPr>
          <p:cNvPr id="819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190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ChangeArrowheads="1"/>
          </p:cNvSpPr>
          <p:nvPr/>
        </p:nvSpPr>
        <p:spPr bwMode="auto">
          <a:xfrm>
            <a:off x="76200" y="3505200"/>
            <a:ext cx="3743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Font typeface="Arial" panose="020B0604020202020204" pitchFamily="34" charset="0"/>
              <a:buNone/>
            </a:pPr>
            <a:r>
              <a:rPr lang="en-US" altLang="en-US" dirty="0">
                <a:solidFill>
                  <a:srgbClr val="0000FF"/>
                </a:solidFill>
                <a:latin typeface="Times New Roman" panose="02020603050405020304" pitchFamily="18" charset="0"/>
                <a:cs typeface="Times New Roman" panose="02020603050405020304" pitchFamily="18" charset="0"/>
              </a:rPr>
              <a:t>Three processes each with one thread</a:t>
            </a:r>
          </a:p>
          <a:p>
            <a:pPr algn="ctr" eaLnBrk="1" hangingPunct="1">
              <a:lnSpc>
                <a:spcPct val="90000"/>
              </a:lnSpc>
              <a:spcBef>
                <a:spcPct val="20000"/>
              </a:spcBef>
              <a:buFont typeface="Arial" panose="020B0604020202020204" pitchFamily="34" charset="0"/>
              <a:buNone/>
            </a:pPr>
            <a:r>
              <a:rPr lang="en-US" altLang="en-US" b="1" dirty="0">
                <a:solidFill>
                  <a:srgbClr val="0000FF"/>
                </a:solidFill>
                <a:highlight>
                  <a:srgbClr val="FFFF00"/>
                </a:highlight>
                <a:latin typeface="Times New Roman" panose="02020603050405020304" pitchFamily="18" charset="0"/>
                <a:cs typeface="Times New Roman" panose="02020603050405020304" pitchFamily="18" charset="0"/>
              </a:rPr>
              <a:t>Multiprogramming</a:t>
            </a:r>
          </a:p>
        </p:txBody>
      </p:sp>
      <p:pic>
        <p:nvPicPr>
          <p:cNvPr id="20481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2438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3" name="Rectangle 7"/>
          <p:cNvSpPr>
            <a:spLocks noChangeArrowheads="1"/>
          </p:cNvSpPr>
          <p:nvPr/>
        </p:nvSpPr>
        <p:spPr bwMode="auto">
          <a:xfrm>
            <a:off x="5410200" y="35052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dirty="0">
                <a:solidFill>
                  <a:srgbClr val="0000FF"/>
                </a:solidFill>
                <a:latin typeface="Times New Roman" panose="02020603050405020304" pitchFamily="18" charset="0"/>
              </a:rPr>
              <a:t>One process with three threads</a:t>
            </a:r>
          </a:p>
          <a:p>
            <a:pPr algn="ctr" eaLnBrk="1" hangingPunct="1">
              <a:lnSpc>
                <a:spcPct val="90000"/>
              </a:lnSpc>
              <a:spcBef>
                <a:spcPct val="20000"/>
              </a:spcBef>
            </a:pPr>
            <a:r>
              <a:rPr lang="en-US" altLang="en-US" b="1" dirty="0">
                <a:solidFill>
                  <a:srgbClr val="0000FF"/>
                </a:solidFill>
                <a:highlight>
                  <a:srgbClr val="FFFF00"/>
                </a:highlight>
                <a:latin typeface="Times New Roman" panose="02020603050405020304" pitchFamily="18" charset="0"/>
              </a:rPr>
              <a:t>Multithreading</a:t>
            </a:r>
          </a:p>
        </p:txBody>
      </p:sp>
      <p:pic>
        <p:nvPicPr>
          <p:cNvPr id="2048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275958"/>
            <a:ext cx="4343400" cy="242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box(in)">
                                      <p:cBhvr>
                                        <p:cTn id="10" dur="500"/>
                                        <p:tgtEl>
                                          <p:spTgt spid="204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checkerboard(across)">
                                      <p:cBhvr>
                                        <p:cTn id="15" dur="500"/>
                                        <p:tgtEl>
                                          <p:spTgt spid="20481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07"/>
                                        </p:tgtEl>
                                        <p:attrNameLst>
                                          <p:attrName>style.visibility</p:attrName>
                                        </p:attrNameLst>
                                      </p:cBhvr>
                                      <p:to>
                                        <p:strVal val="visible"/>
                                      </p:to>
                                    </p:set>
                                    <p:animEffect transition="in" filter="box(in)">
                                      <p:cBhvr>
                                        <p:cTn id="18"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P spid="2048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2" name="Picture 1"/>
          <p:cNvPicPr>
            <a:picLocks noChangeAspect="1"/>
          </p:cNvPicPr>
          <p:nvPr/>
        </p:nvPicPr>
        <p:blipFill>
          <a:blip r:embed="rId3"/>
          <a:stretch>
            <a:fillRect/>
          </a:stretch>
        </p:blipFill>
        <p:spPr>
          <a:xfrm>
            <a:off x="2882932" y="0"/>
            <a:ext cx="6261068" cy="6826045"/>
          </a:xfrm>
          <a:prstGeom prst="rect">
            <a:avLst/>
          </a:prstGeom>
        </p:spPr>
      </p:pic>
      <p:sp>
        <p:nvSpPr>
          <p:cNvPr id="3" name="Rectangle 2"/>
          <p:cNvSpPr/>
          <p:nvPr/>
        </p:nvSpPr>
        <p:spPr>
          <a:xfrm>
            <a:off x="2882932" y="1828800"/>
            <a:ext cx="2298668" cy="6858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63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3" name="Picture 2"/>
          <p:cNvPicPr>
            <a:picLocks noChangeAspect="1"/>
          </p:cNvPicPr>
          <p:nvPr/>
        </p:nvPicPr>
        <p:blipFill>
          <a:blip r:embed="rId3"/>
          <a:stretch>
            <a:fillRect/>
          </a:stretch>
        </p:blipFill>
        <p:spPr>
          <a:xfrm>
            <a:off x="1905000" y="31955"/>
            <a:ext cx="7239000" cy="6610350"/>
          </a:xfrm>
          <a:prstGeom prst="rect">
            <a:avLst/>
          </a:prstGeom>
        </p:spPr>
      </p:pic>
      <p:sp>
        <p:nvSpPr>
          <p:cNvPr id="5" name="Rectangle 4"/>
          <p:cNvSpPr/>
          <p:nvPr/>
        </p:nvSpPr>
        <p:spPr>
          <a:xfrm>
            <a:off x="1890252" y="3657600"/>
            <a:ext cx="2298668" cy="9906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75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9906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Benefits</a:t>
            </a:r>
          </a:p>
        </p:txBody>
      </p:sp>
      <p:sp>
        <p:nvSpPr>
          <p:cNvPr id="9219" name="Rectangle 3"/>
          <p:cNvSpPr>
            <a:spLocks noGrp="1"/>
          </p:cNvSpPr>
          <p:nvPr>
            <p:ph type="body" idx="1"/>
          </p:nvPr>
        </p:nvSpPr>
        <p:spPr>
          <a:xfrm>
            <a:off x="0" y="1371600"/>
            <a:ext cx="9144000" cy="5867400"/>
          </a:xfrm>
        </p:spPr>
        <p:txBody>
          <a:bodyPr/>
          <a:lstStyle/>
          <a:p>
            <a:pPr algn="just">
              <a:lnSpc>
                <a:spcPct val="80000"/>
              </a:lnSpc>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Responsiveness</a:t>
            </a:r>
            <a:r>
              <a:rPr lang="en-US" altLang="en-US" sz="2000" dirty="0">
                <a:latin typeface="Times New Roman" panose="02020603050405020304" pitchFamily="18" charset="0"/>
                <a:cs typeface="Times New Roman" panose="02020603050405020304" pitchFamily="18" charset="0"/>
              </a:rPr>
              <a:t> and </a:t>
            </a:r>
            <a:r>
              <a:rPr lang="en-US" altLang="en-US" sz="2000" dirty="0">
                <a:highlight>
                  <a:srgbClr val="FFFF00"/>
                </a:highlight>
                <a:latin typeface="Times New Roman" panose="02020603050405020304" pitchFamily="18" charset="0"/>
                <a:cs typeface="Times New Roman" panose="02020603050405020304" pitchFamily="18" charset="0"/>
              </a:rPr>
              <a:t>better resource sharing</a:t>
            </a:r>
          </a:p>
          <a:p>
            <a:pPr lvl="1" algn="just">
              <a:lnSpc>
                <a:spcPct val="80000"/>
              </a:lnSpc>
            </a:pPr>
            <a:r>
              <a:rPr lang="en-US" altLang="en-US" sz="2000" dirty="0">
                <a:latin typeface="Times New Roman" panose="02020603050405020304" pitchFamily="18" charset="0"/>
                <a:cs typeface="Times New Roman" panose="02020603050405020304" pitchFamily="18" charset="0"/>
              </a:rPr>
              <a:t>A program may continue running even if part of it is blocked.</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application’s performance may improve since we can overlap I/O and CPU computation.</a:t>
            </a:r>
          </a:p>
          <a:p>
            <a:pPr algn="just">
              <a:lnSpc>
                <a:spcPct val="80000"/>
              </a:lnSpc>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Economy: </a:t>
            </a:r>
          </a:p>
          <a:p>
            <a:pPr lvl="1" algn="just">
              <a:lnSpc>
                <a:spcPct val="80000"/>
              </a:lnSpc>
            </a:pPr>
            <a:r>
              <a:rPr lang="en-US" altLang="en-US" sz="2000" dirty="0">
                <a:latin typeface="Times New Roman" panose="02020603050405020304" pitchFamily="18" charset="0"/>
                <a:cs typeface="Times New Roman" panose="02020603050405020304" pitchFamily="18" charset="0"/>
              </a:rPr>
              <a:t>Allocating memory and resources for process creation (faster, easier) is costly. </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Thread creation may be up to 100 times faster!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Takes less time to create a new thread than a process</a:t>
            </a:r>
            <a:r>
              <a:rPr lang="en-US" altLang="en-US" sz="2000" dirty="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Useful on systems with multiple CPUs.</a:t>
            </a:r>
          </a:p>
          <a:p>
            <a:pPr algn="just">
              <a:lnSpc>
                <a:spcPct val="80000"/>
              </a:lnSpc>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Less time to terminate </a:t>
            </a:r>
            <a:r>
              <a:rPr lang="en-US" altLang="en-US" sz="2000" dirty="0">
                <a:latin typeface="Times New Roman" panose="02020603050405020304" pitchFamily="18" charset="0"/>
                <a:cs typeface="Times New Roman" panose="02020603050405020304" pitchFamily="18" charset="0"/>
              </a:rPr>
              <a:t>a thread than a process</a:t>
            </a:r>
          </a:p>
          <a:p>
            <a:pPr algn="just">
              <a:lnSpc>
                <a:spcPct val="80000"/>
              </a:lnSpc>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Less time to switch </a:t>
            </a:r>
            <a:r>
              <a:rPr lang="en-US" altLang="en-US" sz="2000" dirty="0">
                <a:latin typeface="Times New Roman" panose="02020603050405020304" pitchFamily="18" charset="0"/>
                <a:cs typeface="Times New Roman" panose="02020603050405020304" pitchFamily="18" charset="0"/>
              </a:rPr>
              <a:t>between two threads within the same process (serve many task with the same purpose)</a:t>
            </a:r>
          </a:p>
          <a:p>
            <a:pPr algn="just">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Since threads </a:t>
            </a:r>
            <a:r>
              <a:rPr lang="en-US" altLang="en-US" sz="2000" dirty="0">
                <a:solidFill>
                  <a:srgbClr val="FF0000"/>
                </a:solidFill>
                <a:latin typeface="Times New Roman" panose="02020603050405020304" pitchFamily="18" charset="0"/>
                <a:cs typeface="Times New Roman" panose="02020603050405020304" pitchFamily="18" charset="0"/>
              </a:rPr>
              <a:t>within the same process share memory and files</a:t>
            </a:r>
            <a:r>
              <a:rPr lang="en-US" altLang="en-US" sz="2000" dirty="0">
                <a:latin typeface="Times New Roman" panose="02020603050405020304" pitchFamily="18" charset="0"/>
                <a:cs typeface="Times New Roman" panose="02020603050405020304" pitchFamily="18" charset="0"/>
              </a:rPr>
              <a:t>, they can communicate with each other </a:t>
            </a:r>
            <a:r>
              <a:rPr lang="en-US" altLang="en-US" sz="2000" dirty="0">
                <a:highlight>
                  <a:srgbClr val="FFFF00"/>
                </a:highlight>
                <a:latin typeface="Times New Roman" panose="02020603050405020304" pitchFamily="18" charset="0"/>
                <a:cs typeface="Times New Roman" panose="02020603050405020304" pitchFamily="18" charset="0"/>
              </a:rPr>
              <a:t>without invoking the kernel</a:t>
            </a:r>
          </a:p>
          <a:p>
            <a:pPr algn="just">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But, they introduce a </a:t>
            </a:r>
            <a:r>
              <a:rPr lang="en-US" altLang="en-US" sz="2000" dirty="0">
                <a:solidFill>
                  <a:srgbClr val="FF0000"/>
                </a:solidFill>
                <a:latin typeface="Times New Roman" panose="02020603050405020304" pitchFamily="18" charset="0"/>
                <a:cs typeface="Times New Roman" panose="02020603050405020304" pitchFamily="18" charset="0"/>
              </a:rPr>
              <a:t>number of complications</a:t>
            </a:r>
            <a:r>
              <a:rPr lang="en-US" altLang="en-US" sz="20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E.g., since they share data, one thread may read and another may write the same location – care is needed!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Multithreading</a:t>
            </a:r>
          </a:p>
        </p:txBody>
      </p:sp>
      <p:sp>
        <p:nvSpPr>
          <p:cNvPr id="10243" name="Rectangle 3"/>
          <p:cNvSpPr>
            <a:spLocks noGrp="1"/>
          </p:cNvSpPr>
          <p:nvPr>
            <p:ph type="body" idx="1"/>
          </p:nvPr>
        </p:nvSpPr>
        <p:spPr>
          <a:xfrm>
            <a:off x="190500" y="1295400"/>
            <a:ext cx="8915400" cy="5638800"/>
          </a:xfrm>
        </p:spPr>
        <p:txBody>
          <a:bodyPr/>
          <a:lstStyle/>
          <a:p>
            <a:pPr algn="just">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Operating system supports multiple threads of execution within a single process</a:t>
            </a:r>
          </a:p>
          <a:p>
            <a:pPr algn="just">
              <a:buClrTx/>
              <a:buSzTx/>
              <a:buFont typeface="Arial" panose="020B0604020202020204" pitchFamily="34" charset="0"/>
              <a:buChar char="•"/>
            </a:pPr>
            <a:r>
              <a:rPr lang="en-US" altLang="en-US" sz="2000" b="1" dirty="0">
                <a:highlight>
                  <a:srgbClr val="FFFF00"/>
                </a:highlight>
                <a:latin typeface="Times New Roman" panose="02020603050405020304" pitchFamily="18" charset="0"/>
                <a:cs typeface="Times New Roman" panose="02020603050405020304" pitchFamily="18" charset="0"/>
              </a:rPr>
              <a:t>MS-DOS</a:t>
            </a:r>
            <a:r>
              <a:rPr lang="en-US" altLang="en-US" sz="2000" dirty="0">
                <a:latin typeface="Times New Roman" panose="02020603050405020304" pitchFamily="18" charset="0"/>
                <a:cs typeface="Times New Roman" panose="02020603050405020304" pitchFamily="18" charset="0"/>
              </a:rPr>
              <a:t> supports a </a:t>
            </a:r>
            <a:r>
              <a:rPr lang="en-US" altLang="en-US" sz="2000" b="1" dirty="0">
                <a:solidFill>
                  <a:srgbClr val="FF0000"/>
                </a:solidFill>
                <a:latin typeface="Times New Roman" panose="02020603050405020304" pitchFamily="18" charset="0"/>
                <a:cs typeface="Times New Roman" panose="02020603050405020304" pitchFamily="18" charset="0"/>
              </a:rPr>
              <a:t>single thread</a:t>
            </a:r>
          </a:p>
          <a:p>
            <a:pPr algn="just">
              <a:buClrTx/>
              <a:buSzTx/>
              <a:buFont typeface="Arial" panose="020B0604020202020204" pitchFamily="34" charset="0"/>
              <a:buChar char="•"/>
            </a:pPr>
            <a:r>
              <a:rPr lang="en-US" altLang="en-US" sz="2000" b="1" dirty="0">
                <a:highlight>
                  <a:srgbClr val="FFFF00"/>
                </a:highlight>
                <a:latin typeface="Times New Roman" panose="02020603050405020304" pitchFamily="18" charset="0"/>
                <a:cs typeface="Times New Roman" panose="02020603050405020304" pitchFamily="18" charset="0"/>
              </a:rPr>
              <a:t>UNIX</a:t>
            </a:r>
            <a:r>
              <a:rPr lang="en-US" altLang="en-US" sz="2000" dirty="0">
                <a:latin typeface="Times New Roman" panose="02020603050405020304" pitchFamily="18" charset="0"/>
                <a:cs typeface="Times New Roman" panose="02020603050405020304" pitchFamily="18" charset="0"/>
              </a:rPr>
              <a:t> supports </a:t>
            </a:r>
            <a:r>
              <a:rPr lang="en-US" altLang="en-US" sz="2000" b="1" dirty="0">
                <a:latin typeface="Times New Roman" panose="02020603050405020304" pitchFamily="18" charset="0"/>
                <a:cs typeface="Times New Roman" panose="02020603050405020304" pitchFamily="18" charset="0"/>
              </a:rPr>
              <a:t>multiple user processes </a:t>
            </a:r>
            <a:r>
              <a:rPr lang="en-US" altLang="en-US" sz="2000" dirty="0">
                <a:latin typeface="Times New Roman" panose="02020603050405020304" pitchFamily="18" charset="0"/>
                <a:cs typeface="Times New Roman" panose="02020603050405020304" pitchFamily="18" charset="0"/>
              </a:rPr>
              <a:t>but only supports </a:t>
            </a:r>
            <a:r>
              <a:rPr lang="en-US" altLang="en-US" sz="2000" b="1" dirty="0">
                <a:solidFill>
                  <a:srgbClr val="FF0000"/>
                </a:solidFill>
                <a:latin typeface="Times New Roman" panose="02020603050405020304" pitchFamily="18" charset="0"/>
                <a:cs typeface="Times New Roman" panose="02020603050405020304" pitchFamily="18" charset="0"/>
              </a:rPr>
              <a:t>one thread per process</a:t>
            </a:r>
          </a:p>
          <a:p>
            <a:pPr algn="just">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Windows 2000, Solaris, Linux, Mach, and OS/2 </a:t>
            </a:r>
            <a:r>
              <a:rPr lang="en-US" altLang="en-US" sz="2000" dirty="0">
                <a:latin typeface="Times New Roman" panose="02020603050405020304" pitchFamily="18" charset="0"/>
                <a:cs typeface="Times New Roman" panose="02020603050405020304" pitchFamily="18" charset="0"/>
              </a:rPr>
              <a:t>support </a:t>
            </a:r>
            <a:r>
              <a:rPr lang="en-US" altLang="en-US" sz="2000" b="1" dirty="0">
                <a:latin typeface="Times New Roman" panose="02020603050405020304" pitchFamily="18" charset="0"/>
                <a:cs typeface="Times New Roman" panose="02020603050405020304" pitchFamily="18" charset="0"/>
              </a:rPr>
              <a:t>multiple threads</a:t>
            </a:r>
          </a:p>
          <a:p>
            <a:pPr algn="just">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Multithread</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effective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 multiprocessors </a:t>
            </a:r>
            <a:r>
              <a:rPr lang="en-US" altLang="en-US" sz="2000" dirty="0">
                <a:latin typeface="Times New Roman" panose="02020603050405020304" pitchFamily="18" charset="0"/>
                <a:cs typeface="Times New Roman" panose="02020603050405020304" pitchFamily="18" charset="0"/>
              </a:rPr>
              <a:t>because the thread can execute in concurrently</a:t>
            </a:r>
          </a:p>
          <a:p>
            <a:pPr algn="just">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096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Implementing Threads in User Space</a:t>
            </a:r>
          </a:p>
        </p:txBody>
      </p:sp>
      <p:sp>
        <p:nvSpPr>
          <p:cNvPr id="27651" name="Rectangle 3"/>
          <p:cNvSpPr>
            <a:spLocks noGrp="1"/>
          </p:cNvSpPr>
          <p:nvPr>
            <p:ph type="body" idx="1"/>
          </p:nvPr>
        </p:nvSpPr>
        <p:spPr>
          <a:xfrm>
            <a:off x="0" y="1219200"/>
            <a:ext cx="9144000" cy="5867400"/>
          </a:xfrm>
        </p:spPr>
        <p:txBody>
          <a:bodyPr/>
          <a:lstStyle/>
          <a:p>
            <a:pPr algn="just" eaLnBrk="1" hangingPunct="1">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kernel </a:t>
            </a:r>
            <a:r>
              <a:rPr lang="en-US" altLang="en-US" sz="1800" b="1" dirty="0">
                <a:latin typeface="Times New Roman" panose="02020603050405020304" pitchFamily="18" charset="0"/>
                <a:cs typeface="Times New Roman" panose="02020603050405020304" pitchFamily="18" charset="0"/>
              </a:rPr>
              <a:t>knows nothing </a:t>
            </a:r>
            <a:r>
              <a:rPr lang="en-US" altLang="en-US" sz="1800" dirty="0">
                <a:latin typeface="Times New Roman" panose="02020603050405020304" pitchFamily="18" charset="0"/>
                <a:cs typeface="Times New Roman" panose="02020603050405020304" pitchFamily="18" charset="0"/>
              </a:rPr>
              <a:t>about threads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approach is suitable for </a:t>
            </a:r>
            <a:r>
              <a:rPr lang="en-US" altLang="en-US" sz="1800" b="1" dirty="0">
                <a:latin typeface="Times New Roman" panose="02020603050405020304" pitchFamily="18" charset="0"/>
                <a:cs typeface="Times New Roman" panose="02020603050405020304" pitchFamily="18" charset="0"/>
              </a:rPr>
              <a:t>OS</a:t>
            </a:r>
            <a:r>
              <a:rPr lang="en-US" altLang="en-US" sz="1800" dirty="0">
                <a:latin typeface="Times New Roman" panose="02020603050405020304" pitchFamily="18" charset="0"/>
                <a:cs typeface="Times New Roman" panose="02020603050405020304" pitchFamily="18" charset="0"/>
              </a:rPr>
              <a:t> that </a:t>
            </a:r>
            <a:r>
              <a:rPr lang="en-US" altLang="en-US" sz="1800" b="1" dirty="0">
                <a:latin typeface="Times New Roman" panose="02020603050405020304" pitchFamily="18" charset="0"/>
                <a:cs typeface="Times New Roman" panose="02020603050405020304" pitchFamily="18" charset="0"/>
              </a:rPr>
              <a:t>does not support threads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Threads are </a:t>
            </a:r>
            <a:r>
              <a:rPr lang="en-US" altLang="en-US" sz="1800" b="1" dirty="0">
                <a:latin typeface="Times New Roman" panose="02020603050405020304" pitchFamily="18" charset="0"/>
                <a:cs typeface="Times New Roman" panose="02020603050405020304" pitchFamily="18" charset="0"/>
              </a:rPr>
              <a:t>implemented</a:t>
            </a:r>
            <a:r>
              <a:rPr lang="en-US" altLang="en-US" sz="1800" dirty="0">
                <a:latin typeface="Times New Roman" panose="02020603050405020304" pitchFamily="18" charset="0"/>
                <a:cs typeface="Times New Roman" panose="02020603050405020304" pitchFamily="18" charset="0"/>
              </a:rPr>
              <a:t> by a </a:t>
            </a:r>
            <a:r>
              <a:rPr lang="en-US" altLang="en-US" sz="1800" b="1" dirty="0">
                <a:highlight>
                  <a:srgbClr val="FFFF00"/>
                </a:highlight>
                <a:latin typeface="Times New Roman" panose="02020603050405020304" pitchFamily="18" charset="0"/>
                <a:cs typeface="Times New Roman" panose="02020603050405020304" pitchFamily="18" charset="0"/>
              </a:rPr>
              <a:t>user-level library </a:t>
            </a:r>
            <a:r>
              <a:rPr lang="en-US" altLang="en-US" sz="1800" dirty="0">
                <a:latin typeface="Times New Roman" panose="02020603050405020304" pitchFamily="18" charset="0"/>
                <a:cs typeface="Times New Roman" panose="02020603050405020304" pitchFamily="18" charset="0"/>
              </a:rPr>
              <a:t>(with code and data structure)</a:t>
            </a:r>
          </a:p>
          <a:p>
            <a:pPr algn="just" eaLnBrk="1" hangingPunct="1">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a:t>
            </a:r>
            <a:r>
              <a:rPr lang="en-US" altLang="en-US" sz="1800" dirty="0">
                <a:highlight>
                  <a:srgbClr val="FFFF00"/>
                </a:highlight>
                <a:latin typeface="Times New Roman" panose="02020603050405020304" pitchFamily="18" charset="0"/>
                <a:cs typeface="Times New Roman" panose="02020603050405020304" pitchFamily="18" charset="0"/>
              </a:rPr>
              <a:t>threads </a:t>
            </a:r>
            <a:r>
              <a:rPr lang="en-US" altLang="en-US" sz="1800" b="1" dirty="0">
                <a:highlight>
                  <a:srgbClr val="FFFF00"/>
                </a:highlight>
                <a:latin typeface="Times New Roman" panose="02020603050405020304" pitchFamily="18" charset="0"/>
                <a:cs typeface="Times New Roman" panose="02020603050405020304" pitchFamily="18" charset="0"/>
              </a:rPr>
              <a:t>run</a:t>
            </a:r>
            <a:r>
              <a:rPr lang="en-US" altLang="en-US" sz="1800" dirty="0">
                <a:highlight>
                  <a:srgbClr val="FFFF00"/>
                </a:highlight>
                <a:latin typeface="Times New Roman" panose="02020603050405020304" pitchFamily="18" charset="0"/>
                <a:cs typeface="Times New Roman" panose="02020603050405020304" pitchFamily="18" charset="0"/>
              </a:rPr>
              <a:t> on </a:t>
            </a:r>
            <a:r>
              <a:rPr lang="en-US" altLang="en-US" sz="1800" b="1" dirty="0">
                <a:highlight>
                  <a:srgbClr val="FFFF00"/>
                </a:highlight>
                <a:latin typeface="Times New Roman" panose="02020603050405020304" pitchFamily="18" charset="0"/>
                <a:cs typeface="Times New Roman" panose="02020603050405020304" pitchFamily="18" charset="0"/>
              </a:rPr>
              <a:t>top</a:t>
            </a:r>
            <a:r>
              <a:rPr lang="en-US" altLang="en-US" sz="1800" dirty="0">
                <a:highlight>
                  <a:srgbClr val="FFFF00"/>
                </a:highlight>
                <a:latin typeface="Times New Roman" panose="02020603050405020304" pitchFamily="18" charset="0"/>
                <a:cs typeface="Times New Roman" panose="02020603050405020304" pitchFamily="18" charset="0"/>
              </a:rPr>
              <a:t> of a </a:t>
            </a:r>
            <a:r>
              <a:rPr lang="en-US" altLang="en-US" sz="1800" b="1" dirty="0">
                <a:highlight>
                  <a:srgbClr val="FFFF00"/>
                </a:highlight>
                <a:latin typeface="Times New Roman" panose="02020603050405020304" pitchFamily="18" charset="0"/>
                <a:cs typeface="Times New Roman" panose="02020603050405020304" pitchFamily="18" charset="0"/>
              </a:rPr>
              <a:t>runtime system </a:t>
            </a:r>
            <a:r>
              <a:rPr lang="en-US" altLang="en-US" sz="1800" dirty="0">
                <a:latin typeface="Times New Roman" panose="02020603050405020304" pitchFamily="18" charset="0"/>
                <a:cs typeface="Times New Roman" panose="02020603050405020304" pitchFamily="18" charset="0"/>
              </a:rPr>
              <a:t>(which is a collection of procedures that manage threads)</a:t>
            </a:r>
          </a:p>
          <a:p>
            <a:pPr algn="just" eaLnBrk="1" hangingPunct="1">
              <a:lnSpc>
                <a:spcPct val="80000"/>
              </a:lnSpc>
              <a:buClrTx/>
              <a:buSzTx/>
              <a:buFont typeface="Arial" panose="020B0604020202020204" pitchFamily="34" charset="0"/>
              <a:buChar char="•"/>
            </a:pPr>
            <a:r>
              <a:rPr lang="en-US" altLang="en-US" sz="1800" dirty="0">
                <a:highlight>
                  <a:srgbClr val="FFFF00"/>
                </a:highlight>
                <a:latin typeface="Times New Roman" panose="02020603050405020304" pitchFamily="18" charset="0"/>
                <a:cs typeface="Times New Roman" panose="02020603050405020304" pitchFamily="18" charset="0"/>
              </a:rPr>
              <a:t>Each process has its own thread table</a:t>
            </a:r>
          </a:p>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Advantages</a:t>
            </a:r>
          </a:p>
          <a:p>
            <a:pPr lvl="1" algn="just">
              <a:lnSpc>
                <a:spcPct val="80000"/>
              </a:lnSpc>
            </a:pPr>
            <a:r>
              <a:rPr lang="en-US" altLang="en-US" sz="1800" dirty="0">
                <a:latin typeface="Times New Roman" panose="02020603050405020304" pitchFamily="18" charset="0"/>
                <a:cs typeface="Times New Roman" panose="02020603050405020304" pitchFamily="18" charset="0"/>
              </a:rPr>
              <a:t>Thread </a:t>
            </a:r>
            <a:r>
              <a:rPr lang="en-US" altLang="en-US" sz="1800" b="1" dirty="0">
                <a:latin typeface="Times New Roman" panose="02020603050405020304" pitchFamily="18" charset="0"/>
                <a:cs typeface="Times New Roman" panose="02020603050405020304" pitchFamily="18" charset="0"/>
              </a:rPr>
              <a:t>switching</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scheduling</a:t>
            </a:r>
            <a:r>
              <a:rPr lang="en-US" altLang="en-US" sz="1800" dirty="0">
                <a:latin typeface="Times New Roman" panose="02020603050405020304" pitchFamily="18" charset="0"/>
                <a:cs typeface="Times New Roman" panose="02020603050405020304" pitchFamily="18" charset="0"/>
              </a:rPr>
              <a:t> is </a:t>
            </a:r>
            <a:r>
              <a:rPr lang="en-US" altLang="en-US" sz="1800" b="1" dirty="0">
                <a:highlight>
                  <a:srgbClr val="FFFF00"/>
                </a:highlight>
                <a:latin typeface="Times New Roman" panose="02020603050405020304" pitchFamily="18" charset="0"/>
                <a:cs typeface="Times New Roman" panose="02020603050405020304" pitchFamily="18" charset="0"/>
              </a:rPr>
              <a:t>faster</a:t>
            </a:r>
            <a:r>
              <a:rPr lang="en-US" altLang="en-US" sz="1800" dirty="0">
                <a:latin typeface="Times New Roman" panose="02020603050405020304" pitchFamily="18" charset="0"/>
                <a:cs typeface="Times New Roman" panose="02020603050405020304" pitchFamily="18" charset="0"/>
              </a:rPr>
              <a:t> (because it’s done at user mode) than to trapping the kernel mode</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Each process can have its </a:t>
            </a:r>
            <a:r>
              <a:rPr lang="en-US" altLang="en-US" sz="1800" b="1" dirty="0">
                <a:latin typeface="Times New Roman" panose="02020603050405020304" pitchFamily="18" charset="0"/>
                <a:cs typeface="Times New Roman" panose="02020603050405020304" pitchFamily="18" charset="0"/>
              </a:rPr>
              <a:t>own customized scheduling algorithm</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Scale better </a:t>
            </a:r>
            <a:r>
              <a:rPr lang="en-US" altLang="en-US" sz="1800" dirty="0">
                <a:latin typeface="Times New Roman" panose="02020603050405020304" pitchFamily="18" charset="0"/>
                <a:cs typeface="Times New Roman" panose="02020603050405020304" pitchFamily="18" charset="0"/>
              </a:rPr>
              <a:t>(can vary the table space and stack space in flexibility)</a:t>
            </a:r>
          </a:p>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Disadvantages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implementation of </a:t>
            </a:r>
            <a:r>
              <a:rPr lang="en-US" altLang="en-US" sz="1800" b="1" dirty="0">
                <a:latin typeface="Times New Roman" panose="02020603050405020304" pitchFamily="18" charset="0"/>
                <a:cs typeface="Times New Roman" panose="02020603050405020304" pitchFamily="18" charset="0"/>
              </a:rPr>
              <a:t>blocking </a:t>
            </a:r>
            <a:r>
              <a:rPr lang="en-US" altLang="en-US" sz="1800" b="1" dirty="0">
                <a:highlight>
                  <a:srgbClr val="FFFF00"/>
                </a:highlight>
                <a:latin typeface="Times New Roman" panose="02020603050405020304" pitchFamily="18" charset="0"/>
                <a:cs typeface="Times New Roman" panose="02020603050405020304" pitchFamily="18" charset="0"/>
              </a:rPr>
              <a:t>system calls </a:t>
            </a:r>
            <a:r>
              <a:rPr lang="en-US" altLang="en-US" sz="1800" b="1" dirty="0">
                <a:latin typeface="Times New Roman" panose="02020603050405020304" pitchFamily="18" charset="0"/>
                <a:cs typeface="Times New Roman" panose="02020603050405020304" pitchFamily="18" charset="0"/>
              </a:rPr>
              <a:t>is complex </a:t>
            </a:r>
            <a:r>
              <a:rPr lang="en-US" altLang="en-US" sz="1800" dirty="0">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instead of blocking thread, the process is blocked</a:t>
            </a:r>
            <a:endParaRPr lang="en-US" altLang="en-US" sz="1800" dirty="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need that a thread </a:t>
            </a:r>
            <a:r>
              <a:rPr lang="en-US" altLang="en-US" sz="1800" b="1" dirty="0">
                <a:latin typeface="Times New Roman" panose="02020603050405020304" pitchFamily="18" charset="0"/>
                <a:cs typeface="Times New Roman" panose="02020603050405020304" pitchFamily="18" charset="0"/>
              </a:rPr>
              <a:t>voluntarily</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gives up the CPU </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The OS doesn’t know this, so if any user-level thread is blocked, the entire process is blocked</a:t>
            </a:r>
          </a:p>
          <a:p>
            <a:pPr lvl="1" algn="just" eaLnBrk="1" hangingPunct="1">
              <a:lnSpc>
                <a:spcPct val="80000"/>
              </a:lnSpc>
            </a:pPr>
            <a:r>
              <a:rPr lang="de-DE" altLang="en-US" sz="1800" dirty="0">
                <a:latin typeface="Times New Roman" panose="02020603050405020304" pitchFamily="18" charset="0"/>
                <a:cs typeface="Times New Roman" panose="02020603050405020304" pitchFamily="18" charset="0"/>
              </a:rPr>
              <a:t>The developer </a:t>
            </a:r>
            <a:r>
              <a:rPr lang="de-DE" altLang="en-US" sz="1800" b="1" dirty="0">
                <a:latin typeface="Times New Roman" panose="02020603050405020304" pitchFamily="18" charset="0"/>
                <a:cs typeface="Times New Roman" panose="02020603050405020304" pitchFamily="18" charset="0"/>
              </a:rPr>
              <a:t>wants</a:t>
            </a:r>
            <a:r>
              <a:rPr lang="de-DE" altLang="en-US" sz="1800" dirty="0">
                <a:latin typeface="Times New Roman" panose="02020603050405020304" pitchFamily="18" charset="0"/>
                <a:cs typeface="Times New Roman" panose="02020603050405020304" pitchFamily="18" charset="0"/>
              </a:rPr>
              <a:t> </a:t>
            </a:r>
            <a:r>
              <a:rPr lang="de-DE" altLang="en-US" sz="1800" b="1" dirty="0">
                <a:latin typeface="Times New Roman" panose="02020603050405020304" pitchFamily="18" charset="0"/>
                <a:cs typeface="Times New Roman" panose="02020603050405020304" pitchFamily="18" charset="0"/>
              </a:rPr>
              <a:t>threads</a:t>
            </a:r>
            <a:r>
              <a:rPr lang="de-DE" altLang="en-US" sz="1800" dirty="0">
                <a:latin typeface="Times New Roman" panose="02020603050405020304" pitchFamily="18" charset="0"/>
                <a:cs typeface="Times New Roman" panose="02020603050405020304" pitchFamily="18" charset="0"/>
              </a:rPr>
              <a:t> </a:t>
            </a:r>
            <a:r>
              <a:rPr lang="de-DE" altLang="en-US" sz="1800" b="1" dirty="0">
                <a:latin typeface="Times New Roman" panose="02020603050405020304" pitchFamily="18" charset="0"/>
                <a:cs typeface="Times New Roman" panose="02020603050405020304" pitchFamily="18" charset="0"/>
              </a:rPr>
              <a:t>precisely</a:t>
            </a:r>
            <a:r>
              <a:rPr lang="de-DE" altLang="en-US" sz="1800" dirty="0">
                <a:latin typeface="Times New Roman" panose="02020603050405020304" pitchFamily="18" charset="0"/>
                <a:cs typeface="Times New Roman" panose="02020603050405020304" pitchFamily="18" charset="0"/>
              </a:rPr>
              <a:t> in applications </a:t>
            </a:r>
            <a:r>
              <a:rPr lang="en-US" altLang="en-US" sz="1800" dirty="0">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make system call constantly</a:t>
            </a:r>
            <a:endParaRPr lang="de-DE" alt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 (cont)</a:t>
            </a:r>
          </a:p>
        </p:txBody>
      </p:sp>
      <p:sp>
        <p:nvSpPr>
          <p:cNvPr id="156681" name="Text Box 4"/>
          <p:cNvSpPr txBox="1">
            <a:spLocks noChangeArrowheads="1"/>
          </p:cNvSpPr>
          <p:nvPr/>
        </p:nvSpPr>
        <p:spPr bwMode="auto">
          <a:xfrm>
            <a:off x="37338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pic>
        <p:nvPicPr>
          <p:cNvPr id="12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800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533400"/>
            <a:ext cx="8229600" cy="762000"/>
          </a:xfrm>
        </p:spPr>
        <p:txBody>
          <a:bodyPr/>
          <a:lstStyle/>
          <a:p>
            <a:r>
              <a:rPr lang="en-US" altLang="en-US" sz="3200">
                <a:latin typeface="Times New Roman" panose="02020603050405020304" pitchFamily="18" charset="0"/>
                <a:cs typeface="Times New Roman" panose="02020603050405020304" pitchFamily="18" charset="0"/>
              </a:rPr>
              <a:t>Definition</a:t>
            </a:r>
          </a:p>
        </p:txBody>
      </p:sp>
      <p:sp>
        <p:nvSpPr>
          <p:cNvPr id="6147" name="Rectangle 3"/>
          <p:cNvSpPr>
            <a:spLocks noGrp="1"/>
          </p:cNvSpPr>
          <p:nvPr>
            <p:ph type="body" idx="1"/>
          </p:nvPr>
        </p:nvSpPr>
        <p:spPr>
          <a:xfrm>
            <a:off x="190500" y="1676400"/>
            <a:ext cx="8763000" cy="3581400"/>
          </a:xfrm>
        </p:spPr>
        <p:txBody>
          <a:bodyPr/>
          <a:lstStyle/>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OS abstraction</a:t>
            </a:r>
            <a:r>
              <a:rPr lang="en-US" altLang="en-US" sz="2000" dirty="0">
                <a:latin typeface="Times New Roman" panose="02020603050405020304" pitchFamily="18" charset="0"/>
                <a:cs typeface="Times New Roman" panose="02020603050405020304" pitchFamily="18" charset="0"/>
              </a:rPr>
              <a:t> to support the ability to have (</a:t>
            </a:r>
            <a:r>
              <a:rPr lang="en-US" altLang="en-US" sz="2000" b="1" dirty="0">
                <a:latin typeface="Times New Roman" panose="02020603050405020304" pitchFamily="18" charset="0"/>
                <a:cs typeface="Times New Roman" panose="02020603050405020304" pitchFamily="18" charset="0"/>
              </a:rPr>
              <a:t>pseudo</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concurrent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operation</a:t>
            </a:r>
            <a:r>
              <a:rPr lang="en-US" altLang="en-US" sz="2000" dirty="0">
                <a:latin typeface="Times New Roman" panose="02020603050405020304" pitchFamily="18" charset="0"/>
                <a:cs typeface="Times New Roman" panose="02020603050405020304" pitchFamily="18" charset="0"/>
              </a:rPr>
              <a:t> even when there is </a:t>
            </a:r>
            <a:r>
              <a:rPr lang="en-US" altLang="en-US" sz="2000" b="1" dirty="0">
                <a:latin typeface="Times New Roman" panose="02020603050405020304" pitchFamily="18" charset="0"/>
                <a:cs typeface="Times New Roman" panose="02020603050405020304" pitchFamily="18" charset="0"/>
              </a:rPr>
              <a:t>only one CPU </a:t>
            </a:r>
            <a:r>
              <a:rPr lang="en-US" altLang="en-US" sz="2000" dirty="0">
                <a:latin typeface="Times New Roman" panose="02020603050405020304" pitchFamily="18" charset="0"/>
                <a:cs typeface="Times New Roman" panose="02020603050405020304" pitchFamily="18" charset="0"/>
              </a:rPr>
              <a:t>available</a:t>
            </a:r>
          </a:p>
          <a:p>
            <a:pPr lvl="1" algn="just">
              <a:lnSpc>
                <a:spcPct val="90000"/>
              </a:lnSpc>
              <a:buFont typeface="Times New Roman" panose="02020603050405020304" pitchFamily="18" charset="0"/>
              <a:buChar char="−"/>
            </a:pPr>
            <a:r>
              <a:rPr lang="en-US" altLang="en-US" sz="2000" dirty="0">
                <a:latin typeface="Times New Roman" panose="02020603050405020304" pitchFamily="18" charset="0"/>
                <a:cs typeface="Times New Roman" panose="02020603050405020304" pitchFamily="18" charset="0"/>
              </a:rPr>
              <a:t>An OS consists of a  collection of processes: By switching the CPU between processes, the OS can make the computer more productive</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 </a:t>
            </a:r>
            <a:r>
              <a:rPr lang="en-US" altLang="en-US" sz="2000" b="1" dirty="0">
                <a:latin typeface="Times New Roman" panose="02020603050405020304" pitchFamily="18" charset="0"/>
                <a:cs typeface="Times New Roman" panose="02020603050405020304" pitchFamily="18" charset="0"/>
              </a:rPr>
              <a:t>instance of an executing program</a:t>
            </a:r>
            <a:r>
              <a:rPr lang="en-US" altLang="en-US" sz="2000" dirty="0">
                <a:latin typeface="Times New Roman" panose="02020603050405020304" pitchFamily="18" charset="0"/>
                <a:cs typeface="Times New Roman" panose="02020603050405020304" pitchFamily="18" charset="0"/>
              </a:rPr>
              <a:t>, including the current </a:t>
            </a:r>
            <a:r>
              <a:rPr lang="en-US" altLang="en-US" sz="2000">
                <a:latin typeface="Times New Roman" panose="02020603050405020304" pitchFamily="18" charset="0"/>
                <a:cs typeface="Times New Roman" panose="02020603050405020304" pitchFamily="18" charset="0"/>
              </a:rPr>
              <a:t>values of </a:t>
            </a:r>
            <a:r>
              <a:rPr lang="en-US" altLang="en-US" sz="2000" dirty="0">
                <a:latin typeface="Times New Roman" panose="02020603050405020304" pitchFamily="18" charset="0"/>
                <a:cs typeface="Times New Roman" panose="02020603050405020304" pitchFamily="18" charset="0"/>
              </a:rPr>
              <a:t>PC, registers, and variables</a:t>
            </a:r>
          </a:p>
          <a:p>
            <a:pPr lvl="1" algn="just">
              <a:lnSpc>
                <a:spcPct val="90000"/>
              </a:lnSpc>
              <a:buFont typeface="Times New Roman" panose="02020603050405020304" pitchFamily="18" charset="0"/>
              <a:buChar char="−"/>
            </a:pPr>
            <a:r>
              <a:rPr lang="en-US" altLang="en-US" sz="2000" dirty="0">
                <a:latin typeface="Times New Roman" panose="02020603050405020304" pitchFamily="18" charset="0"/>
                <a:cs typeface="Times New Roman" panose="02020603050405020304" pitchFamily="18" charset="0"/>
              </a:rPr>
              <a:t>A process is not  a program on the disk (this is just a file). </a:t>
            </a:r>
          </a:p>
          <a:p>
            <a:pPr lvl="2" algn="just" eaLnBrk="1" hangingPunct="1"/>
            <a:r>
              <a:rPr lang="en-US" altLang="en-US" sz="2000" dirty="0">
                <a:latin typeface="Times New Roman" panose="02020603050405020304" pitchFamily="18" charset="0"/>
                <a:cs typeface="Times New Roman" panose="02020603050405020304" pitchFamily="18" charset="0"/>
              </a:rPr>
              <a:t>Compare with a cake recipe (</a:t>
            </a:r>
            <a:r>
              <a:rPr lang="en-US" altLang="en-US" sz="2000" i="1" dirty="0">
                <a:latin typeface="Times New Roman" panose="02020603050405020304" pitchFamily="18" charset="0"/>
                <a:cs typeface="Times New Roman" panose="02020603050405020304" pitchFamily="18" charset="0"/>
              </a:rPr>
              <a:t>program</a:t>
            </a:r>
            <a:r>
              <a:rPr lang="en-US" altLang="en-US" sz="2000" dirty="0">
                <a:latin typeface="Times New Roman" panose="02020603050405020304" pitchFamily="18" charset="0"/>
                <a:cs typeface="Times New Roman" panose="02020603050405020304" pitchFamily="18" charset="0"/>
              </a:rPr>
              <a:t>) and the activity involving reading the recipe, fetching ingredients, and baking the cake! (</a:t>
            </a:r>
            <a:r>
              <a:rPr lang="en-US" altLang="en-US" sz="2000" i="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a:t>
            </a: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process is a </a:t>
            </a:r>
            <a:r>
              <a:rPr lang="en-US" altLang="en-US" sz="2000" b="1" dirty="0">
                <a:highlight>
                  <a:srgbClr val="FFFF00"/>
                </a:highlight>
                <a:latin typeface="Times New Roman" panose="02020603050405020304" pitchFamily="18" charset="0"/>
                <a:cs typeface="Times New Roman" panose="02020603050405020304" pitchFamily="18" charset="0"/>
              </a:rPr>
              <a:t>sequential stream of execution </a:t>
            </a:r>
            <a:r>
              <a:rPr lang="en-US" altLang="en-US" sz="2000" dirty="0">
                <a:highlight>
                  <a:srgbClr val="FFFF00"/>
                </a:highlight>
                <a:latin typeface="Times New Roman" panose="02020603050405020304" pitchFamily="18" charset="0"/>
                <a:cs typeface="Times New Roman" panose="02020603050405020304" pitchFamily="18" charset="0"/>
              </a:rPr>
              <a:t>in </a:t>
            </a:r>
            <a:r>
              <a:rPr lang="en-US" altLang="en-US" sz="2000" b="1" dirty="0">
                <a:highlight>
                  <a:srgbClr val="FFFF00"/>
                </a:highlight>
                <a:latin typeface="Times New Roman" panose="02020603050405020304" pitchFamily="18" charset="0"/>
                <a:cs typeface="Times New Roman" panose="02020603050405020304" pitchFamily="18" charset="0"/>
              </a:rPr>
              <a:t>its own address space</a:t>
            </a:r>
          </a:p>
        </p:txBody>
      </p:sp>
      <p:sp>
        <p:nvSpPr>
          <p:cNvPr id="6148" name="Rectangle 4"/>
          <p:cNvSpPr>
            <a:spLocks/>
          </p:cNvSpPr>
          <p:nvPr/>
        </p:nvSpPr>
        <p:spPr bwMode="auto">
          <a:xfrm>
            <a:off x="6858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000" b="1">
                <a:latin typeface="Times New Roman" panose="02020603050405020304" pitchFamily="18" charset="0"/>
                <a:cs typeface="Times New Roman" panose="02020603050405020304" pitchFamily="18" charset="0"/>
              </a:rPr>
              <a:t>Processes</a:t>
            </a:r>
            <a:r>
              <a:rPr lang="en-US" altLang="en-US" sz="2800" b="1">
                <a:solidFill>
                  <a:srgbClr val="FF33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Implementing Threads in the Kernel</a:t>
            </a:r>
          </a:p>
        </p:txBody>
      </p:sp>
      <p:sp>
        <p:nvSpPr>
          <p:cNvPr id="13315" name="Rectangle 3"/>
          <p:cNvSpPr>
            <a:spLocks noGrp="1"/>
          </p:cNvSpPr>
          <p:nvPr>
            <p:ph type="body" sz="half" idx="1"/>
          </p:nvPr>
        </p:nvSpPr>
        <p:spPr>
          <a:xfrm>
            <a:off x="114300" y="1143000"/>
            <a:ext cx="8915400" cy="5791200"/>
          </a:xfrm>
        </p:spPr>
        <p:txBody>
          <a:bodyPr/>
          <a:lstStyle/>
          <a:p>
            <a:pPr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kernel </a:t>
            </a:r>
            <a:r>
              <a:rPr lang="en-US" altLang="en-US" sz="1800" b="1" dirty="0">
                <a:highlight>
                  <a:srgbClr val="FFFF00"/>
                </a:highlight>
                <a:latin typeface="Times New Roman" panose="02020603050405020304" pitchFamily="18" charset="0"/>
                <a:cs typeface="Times New Roman" panose="02020603050405020304" pitchFamily="18" charset="0"/>
              </a:rPr>
              <a:t>knows</a:t>
            </a:r>
            <a:r>
              <a:rPr lang="en-US" altLang="en-US" sz="1800" dirty="0">
                <a:highlight>
                  <a:srgbClr val="FFFF00"/>
                </a:highlight>
                <a:latin typeface="Times New Roman" panose="02020603050405020304" pitchFamily="18" charset="0"/>
                <a:cs typeface="Times New Roman" panose="02020603050405020304" pitchFamily="18" charset="0"/>
              </a:rPr>
              <a:t> about the </a:t>
            </a:r>
            <a:r>
              <a:rPr lang="en-US" altLang="en-US" sz="1800" b="1" dirty="0">
                <a:highlight>
                  <a:srgbClr val="FFFF00"/>
                </a:highlight>
                <a:latin typeface="Times New Roman" panose="02020603050405020304" pitchFamily="18" charset="0"/>
                <a:cs typeface="Times New Roman" panose="02020603050405020304" pitchFamily="18" charset="0"/>
              </a:rPr>
              <a:t>threads</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and</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manage</a:t>
            </a:r>
            <a:r>
              <a:rPr lang="en-US" altLang="en-US" sz="1800" dirty="0">
                <a:highlight>
                  <a:srgbClr val="FFFF00"/>
                </a:highlight>
                <a:latin typeface="Times New Roman" panose="02020603050405020304" pitchFamily="18" charset="0"/>
                <a:cs typeface="Times New Roman" panose="02020603050405020304" pitchFamily="18" charset="0"/>
              </a:rPr>
              <a:t> the </a:t>
            </a:r>
            <a:r>
              <a:rPr lang="en-US" altLang="en-US" sz="1800" b="1" dirty="0">
                <a:highlight>
                  <a:srgbClr val="FFFF00"/>
                </a:highlight>
                <a:latin typeface="Times New Roman" panose="02020603050405020304" pitchFamily="18" charset="0"/>
                <a:cs typeface="Times New Roman" panose="02020603050405020304" pitchFamily="18" charset="0"/>
              </a:rPr>
              <a:t>threads</a:t>
            </a:r>
            <a:r>
              <a:rPr lang="en-US" altLang="en-US" sz="1800" dirty="0">
                <a:latin typeface="Times New Roman" panose="02020603050405020304" pitchFamily="18" charset="0"/>
                <a:cs typeface="Times New Roman" panose="02020603050405020304" pitchFamily="18" charset="0"/>
              </a:rPr>
              <a:t> (no run-time system is needed)</a:t>
            </a:r>
          </a:p>
          <a:p>
            <a:pPr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a:t>
            </a:r>
            <a:r>
              <a:rPr lang="en-US" altLang="en-US" sz="1800" dirty="0">
                <a:highlight>
                  <a:srgbClr val="FFFF00"/>
                </a:highlight>
                <a:latin typeface="Times New Roman" panose="02020603050405020304" pitchFamily="18" charset="0"/>
                <a:cs typeface="Times New Roman" panose="02020603050405020304" pitchFamily="18" charset="0"/>
              </a:rPr>
              <a:t>kernel </a:t>
            </a:r>
            <a:r>
              <a:rPr lang="en-US" altLang="en-US" sz="1800" b="1" dirty="0">
                <a:highlight>
                  <a:srgbClr val="FFFF00"/>
                </a:highlight>
                <a:latin typeface="Times New Roman" panose="02020603050405020304" pitchFamily="18" charset="0"/>
                <a:cs typeface="Times New Roman" panose="02020603050405020304" pitchFamily="18" charset="0"/>
              </a:rPr>
              <a:t>schedules</a:t>
            </a:r>
            <a:r>
              <a:rPr lang="en-US" altLang="en-US" sz="1800" dirty="0">
                <a:highlight>
                  <a:srgbClr val="FFFF00"/>
                </a:highlight>
                <a:latin typeface="Times New Roman" panose="02020603050405020304" pitchFamily="18" charset="0"/>
                <a:cs typeface="Times New Roman" panose="02020603050405020304" pitchFamily="18" charset="0"/>
              </a:rPr>
              <a:t> all the </a:t>
            </a:r>
            <a:r>
              <a:rPr lang="en-US" altLang="en-US" sz="1800" b="1" dirty="0">
                <a:highlight>
                  <a:srgbClr val="FFFF00"/>
                </a:highlight>
                <a:latin typeface="Times New Roman" panose="02020603050405020304" pitchFamily="18" charset="0"/>
                <a:cs typeface="Times New Roman" panose="02020603050405020304" pitchFamily="18" charset="0"/>
              </a:rPr>
              <a:t>threads</a:t>
            </a:r>
          </a:p>
          <a:p>
            <a:pPr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kernel </a:t>
            </a:r>
            <a:r>
              <a:rPr lang="en-US" altLang="en-US" sz="1800" b="1" dirty="0">
                <a:highlight>
                  <a:srgbClr val="FFFF00"/>
                </a:highlight>
                <a:latin typeface="Times New Roman" panose="02020603050405020304" pitchFamily="18" charset="0"/>
                <a:cs typeface="Times New Roman" panose="02020603050405020304" pitchFamily="18" charset="0"/>
              </a:rPr>
              <a:t>has</a:t>
            </a:r>
            <a:r>
              <a:rPr lang="en-US" altLang="en-US" sz="1800" dirty="0">
                <a:highlight>
                  <a:srgbClr val="FFFF00"/>
                </a:highlight>
                <a:latin typeface="Times New Roman" panose="02020603050405020304" pitchFamily="18" charset="0"/>
                <a:cs typeface="Times New Roman" panose="02020603050405020304" pitchFamily="18" charset="0"/>
              </a:rPr>
              <a:t> a </a:t>
            </a:r>
            <a:r>
              <a:rPr lang="en-US" altLang="en-US" sz="1800" b="1" dirty="0">
                <a:highlight>
                  <a:srgbClr val="FFFF00"/>
                </a:highlight>
                <a:latin typeface="Times New Roman" panose="02020603050405020304" pitchFamily="18" charset="0"/>
                <a:cs typeface="Times New Roman" panose="02020603050405020304" pitchFamily="18" charset="0"/>
              </a:rPr>
              <a:t>thread table </a:t>
            </a:r>
            <a:r>
              <a:rPr lang="en-US" altLang="en-US" sz="1800" dirty="0">
                <a:latin typeface="Times New Roman" panose="02020603050405020304" pitchFamily="18" charset="0"/>
                <a:cs typeface="Times New Roman" panose="02020603050405020304" pitchFamily="18" charset="0"/>
              </a:rPr>
              <a:t>(using kernel call to create or destroy thread)</a:t>
            </a:r>
          </a:p>
          <a:p>
            <a:pPr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Advantages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kernel can </a:t>
            </a:r>
            <a:r>
              <a:rPr lang="en-US" altLang="en-US" sz="1800" b="1" dirty="0">
                <a:highlight>
                  <a:srgbClr val="FFFF00"/>
                </a:highlight>
                <a:latin typeface="Times New Roman" panose="02020603050405020304" pitchFamily="18" charset="0"/>
                <a:cs typeface="Times New Roman" panose="02020603050405020304" pitchFamily="18" charset="0"/>
              </a:rPr>
              <a:t>switch</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between</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threads</a:t>
            </a:r>
            <a:r>
              <a:rPr lang="en-US" altLang="en-US" sz="1800" dirty="0">
                <a:highlight>
                  <a:srgbClr val="FFFF00"/>
                </a:highligh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belonging to different processes</a:t>
            </a:r>
          </a:p>
          <a:p>
            <a:pPr lvl="1" algn="just" eaLnBrk="1" hangingPunct="1">
              <a:lnSpc>
                <a:spcPct val="90000"/>
              </a:lnSpc>
            </a:pPr>
            <a:r>
              <a:rPr lang="en-US" altLang="en-US" sz="1800" b="1" dirty="0">
                <a:highlight>
                  <a:srgbClr val="FFFF00"/>
                </a:highlight>
                <a:latin typeface="Times New Roman" panose="02020603050405020304" pitchFamily="18" charset="0"/>
                <a:cs typeface="Times New Roman" panose="02020603050405020304" pitchFamily="18" charset="0"/>
              </a:rPr>
              <a:t>No problem </a:t>
            </a:r>
            <a:r>
              <a:rPr lang="en-US" altLang="en-US" sz="1800" dirty="0">
                <a:highlight>
                  <a:srgbClr val="FFFF00"/>
                </a:highlight>
                <a:latin typeface="Times New Roman" panose="02020603050405020304" pitchFamily="18" charset="0"/>
                <a:cs typeface="Times New Roman" panose="02020603050405020304" pitchFamily="18" charset="0"/>
              </a:rPr>
              <a:t>with </a:t>
            </a:r>
            <a:r>
              <a:rPr lang="en-US" altLang="en-US" sz="1800" b="1" dirty="0">
                <a:highlight>
                  <a:srgbClr val="FFFF00"/>
                </a:highlight>
                <a:latin typeface="Times New Roman" panose="02020603050405020304" pitchFamily="18" charset="0"/>
                <a:cs typeface="Times New Roman" panose="02020603050405020304" pitchFamily="18" charset="0"/>
              </a:rPr>
              <a:t>blocking system calls</a:t>
            </a:r>
          </a:p>
          <a:p>
            <a:pPr lvl="1">
              <a:lnSpc>
                <a:spcPct val="90000"/>
              </a:lnSpc>
            </a:pPr>
            <a:r>
              <a:rPr lang="en-US" altLang="en-US" sz="1800" b="1" dirty="0">
                <a:highlight>
                  <a:srgbClr val="FFFF00"/>
                </a:highlight>
                <a:latin typeface="Times New Roman" panose="02020603050405020304" pitchFamily="18" charset="0"/>
                <a:cs typeface="Times New Roman" panose="02020603050405020304" pitchFamily="18" charset="0"/>
              </a:rPr>
              <a:t>Useful</a:t>
            </a:r>
            <a:r>
              <a:rPr lang="en-US" altLang="en-US" sz="1800" dirty="0">
                <a:highlight>
                  <a:srgbClr val="FFFF00"/>
                </a:highlight>
                <a:latin typeface="Times New Roman" panose="02020603050405020304" pitchFamily="18" charset="0"/>
                <a:cs typeface="Times New Roman" panose="02020603050405020304" pitchFamily="18" charset="0"/>
              </a:rPr>
              <a:t> if </a:t>
            </a:r>
            <a:r>
              <a:rPr lang="en-US" altLang="en-US" sz="1800" b="1" dirty="0">
                <a:highlight>
                  <a:srgbClr val="FFFF00"/>
                </a:highlight>
                <a:latin typeface="Times New Roman" panose="02020603050405020304" pitchFamily="18" charset="0"/>
                <a:cs typeface="Times New Roman" panose="02020603050405020304" pitchFamily="18" charset="0"/>
              </a:rPr>
              <a:t>multiprocessor support </a:t>
            </a:r>
            <a:r>
              <a:rPr lang="en-US" altLang="en-US" sz="1800" dirty="0">
                <a:highlight>
                  <a:srgbClr val="FFFF00"/>
                </a:highlight>
                <a:latin typeface="Times New Roman" panose="02020603050405020304" pitchFamily="18" charset="0"/>
                <a:cs typeface="Times New Roman" panose="02020603050405020304" pitchFamily="18" charset="0"/>
              </a:rPr>
              <a:t>is available (multiple </a:t>
            </a:r>
            <a:r>
              <a:rPr lang="en-US" altLang="en-US" sz="1800" dirty="0">
                <a:latin typeface="Times New Roman" panose="02020603050405020304" pitchFamily="18" charset="0"/>
                <a:cs typeface="Times New Roman" panose="02020603050405020304" pitchFamily="18" charset="0"/>
              </a:rPr>
              <a:t>CPUs)</a:t>
            </a:r>
          </a:p>
          <a:p>
            <a:pPr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1800" b="1" dirty="0">
                <a:solidFill>
                  <a:srgbClr val="FF0000"/>
                </a:solidFill>
                <a:latin typeface="Times New Roman" panose="02020603050405020304" pitchFamily="18" charset="0"/>
                <a:cs typeface="Times New Roman" panose="02020603050405020304" pitchFamily="18" charset="0"/>
              </a:rPr>
              <a:t>Greater cost </a:t>
            </a:r>
            <a:r>
              <a:rPr lang="en-US" altLang="en-US" sz="1800" dirty="0">
                <a:latin typeface="Times New Roman" panose="02020603050405020304" pitchFamily="18" charset="0"/>
                <a:cs typeface="Times New Roman" panose="02020603050405020304" pitchFamily="18" charset="0"/>
              </a:rPr>
              <a:t>(time and resources to manage threads create and terminate) </a:t>
            </a:r>
            <a:r>
              <a:rPr lang="en-US" altLang="en-US" sz="1800" b="1" i="1" dirty="0">
                <a:latin typeface="Times New Roman" panose="02020603050405020304" pitchFamily="18" charset="0"/>
                <a:cs typeface="Times New Roman" panose="02020603050405020304" pitchFamily="18" charset="0"/>
              </a:rPr>
              <a:t>→ Solution</a:t>
            </a:r>
            <a:r>
              <a:rPr lang="en-US" altLang="en-US" sz="1800" dirty="0">
                <a:latin typeface="Times New Roman" panose="02020603050405020304" pitchFamily="18" charset="0"/>
                <a:cs typeface="Times New Roman" panose="02020603050405020304" pitchFamily="18" charset="0"/>
              </a:rPr>
              <a:t>: </a:t>
            </a:r>
            <a:r>
              <a:rPr lang="en-US" altLang="en-US" sz="1800" b="1" i="1" dirty="0">
                <a:latin typeface="Times New Roman" panose="02020603050405020304" pitchFamily="18" charset="0"/>
                <a:cs typeface="Times New Roman" panose="02020603050405020304" pitchFamily="18" charset="0"/>
              </a:rPr>
              <a:t>recycling</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Thread creation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saving</a:t>
            </a:r>
            <a:r>
              <a:rPr lang="en-US" altLang="en-US" sz="1800" dirty="0">
                <a:latin typeface="Times New Roman" panose="02020603050405020304" pitchFamily="18" charset="0"/>
                <a:cs typeface="Times New Roman" panose="02020603050405020304" pitchFamily="18" charset="0"/>
              </a:rPr>
              <a:t> is </a:t>
            </a:r>
            <a:r>
              <a:rPr lang="en-US" altLang="en-US" sz="1800" b="1" dirty="0">
                <a:solidFill>
                  <a:srgbClr val="FF0000"/>
                </a:solidFill>
                <a:latin typeface="Times New Roman" panose="02020603050405020304" pitchFamily="18" charset="0"/>
                <a:cs typeface="Times New Roman" panose="02020603050405020304" pitchFamily="18" charset="0"/>
              </a:rPr>
              <a:t>slow</a:t>
            </a:r>
            <a:r>
              <a:rPr lang="en-US" altLang="en-US" sz="1800" dirty="0">
                <a:latin typeface="Times New Roman" panose="02020603050405020304" pitchFamily="18" charset="0"/>
                <a:cs typeface="Times New Roman" panose="02020603050405020304" pitchFamily="18" charset="0"/>
              </a:rPr>
              <a:t> (needs system call)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 (cont)</a:t>
            </a:r>
          </a:p>
        </p:txBody>
      </p:sp>
      <p:pic>
        <p:nvPicPr>
          <p:cNvPr id="143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2306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2"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2762"/>
                                        </p:tgtEl>
                                        <p:attrNameLst>
                                          <p:attrName>style.visibility</p:attrName>
                                        </p:attrNameLst>
                                      </p:cBhvr>
                                      <p:to>
                                        <p:strVal val="visible"/>
                                      </p:to>
                                    </p:set>
                                    <p:animEffect transition="in" filter="box(in)">
                                      <p:cBhvr>
                                        <p:cTn id="7"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Libraries</a:t>
            </a:r>
          </a:p>
        </p:txBody>
      </p:sp>
      <p:sp>
        <p:nvSpPr>
          <p:cNvPr id="15363" name="Rectangle 3"/>
          <p:cNvSpPr>
            <a:spLocks noGrp="1"/>
          </p:cNvSpPr>
          <p:nvPr>
            <p:ph type="body" idx="1"/>
          </p:nvPr>
        </p:nvSpPr>
        <p:spPr>
          <a:xfrm>
            <a:off x="228600" y="1066800"/>
            <a:ext cx="8915400" cy="5791200"/>
          </a:xfrm>
        </p:spPr>
        <p:txBody>
          <a:bodyPr/>
          <a:lstStyle/>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There are </a:t>
            </a:r>
            <a:r>
              <a:rPr lang="en-US" altLang="en-US" sz="2400" b="1" dirty="0">
                <a:latin typeface="Times New Roman" panose="02020603050405020304" pitchFamily="18" charset="0"/>
                <a:cs typeface="Times New Roman" panose="02020603050405020304" pitchFamily="18" charset="0"/>
              </a:rPr>
              <a:t>3 primitive libraries</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POSIX</a:t>
            </a:r>
            <a:r>
              <a:rPr lang="en-US" altLang="en-US" sz="2400"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Pthreads</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May be provided as </a:t>
            </a:r>
            <a:r>
              <a:rPr lang="en-US" altLang="en-US" sz="2000" b="1" dirty="0">
                <a:latin typeface="Times New Roman" panose="02020603050405020304" pitchFamily="18" charset="0"/>
                <a:cs typeface="Times New Roman" panose="02020603050405020304" pitchFamily="18" charset="0"/>
              </a:rPr>
              <a:t>either</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user-</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kernel-level</a:t>
            </a:r>
            <a:r>
              <a:rPr lang="en-US" altLang="en-US" sz="2000" dirty="0">
                <a:latin typeface="Times New Roman" panose="02020603050405020304" pitchFamily="18" charset="0"/>
                <a:cs typeface="Times New Roman" panose="02020603050405020304" pitchFamily="18" charset="0"/>
              </a:rPr>
              <a:t> library.</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Win32</a:t>
            </a:r>
            <a:r>
              <a:rPr lang="en-US" altLang="en-US" sz="2400"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Kernel-level library, available on </a:t>
            </a:r>
            <a:r>
              <a:rPr lang="en-US" altLang="en-US" sz="2000" b="1" dirty="0">
                <a:latin typeface="Times New Roman" panose="02020603050405020304" pitchFamily="18" charset="0"/>
                <a:cs typeface="Times New Roman" panose="02020603050405020304" pitchFamily="18" charset="0"/>
              </a:rPr>
              <a:t>Windows</a:t>
            </a:r>
            <a:r>
              <a:rPr lang="en-US" altLang="en-US" sz="2000" dirty="0">
                <a:latin typeface="Times New Roman" panose="02020603050405020304" pitchFamily="18" charset="0"/>
                <a:cs typeface="Times New Roman" panose="02020603050405020304" pitchFamily="18" charset="0"/>
              </a:rPr>
              <a:t> systems.</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Java</a:t>
            </a:r>
            <a:r>
              <a:rPr lang="en-US" altLang="en-US" sz="2400"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JVM is running on </a:t>
            </a:r>
            <a:r>
              <a:rPr lang="en-US" altLang="en-US" sz="2000" b="1" dirty="0">
                <a:latin typeface="Times New Roman" panose="02020603050405020304" pitchFamily="18" charset="0"/>
                <a:cs typeface="Times New Roman" panose="02020603050405020304" pitchFamily="18" charset="0"/>
              </a:rPr>
              <a:t>top</a:t>
            </a:r>
            <a:r>
              <a:rPr lang="en-US" altLang="en-US" sz="2000" dirty="0">
                <a:latin typeface="Times New Roman" panose="02020603050405020304" pitchFamily="18" charset="0"/>
                <a:cs typeface="Times New Roman" panose="02020603050405020304" pitchFamily="18" charset="0"/>
              </a:rPr>
              <a:t> of a </a:t>
            </a:r>
            <a:r>
              <a:rPr lang="en-US" altLang="en-US" sz="2000" b="1" dirty="0">
                <a:latin typeface="Times New Roman" panose="02020603050405020304" pitchFamily="18" charset="0"/>
                <a:cs typeface="Times New Roman" panose="02020603050405020304" pitchFamily="18" charset="0"/>
              </a:rPr>
              <a:t>host operating system</a:t>
            </a:r>
            <a:r>
              <a:rPr lang="en-US" altLang="en-US" sz="2000" dirty="0">
                <a:latin typeface="Times New Roman" panose="02020603050405020304" pitchFamily="18" charset="0"/>
                <a:cs typeface="Times New Roman" panose="02020603050405020304" pitchFamily="18" charset="0"/>
              </a:rPr>
              <a:t>, the implementation depends on the host system.</a:t>
            </a:r>
          </a:p>
          <a:p>
            <a:pPr algn="just" eaLnBrk="1" hangingPunct="1">
              <a:lnSpc>
                <a:spcPct val="80000"/>
              </a:lnSpc>
              <a:buClrTx/>
              <a:buSzTx/>
              <a:buFont typeface="Arial" panose="020B0604020202020204" pitchFamily="34" charset="0"/>
              <a:buChar char="•"/>
            </a:pPr>
            <a:endParaRPr lang="en-US" altLang="en-US" sz="2400">
              <a:solidFill>
                <a:srgbClr val="FF0000"/>
              </a:solidFill>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400">
                <a:solidFill>
                  <a:srgbClr val="FF0000"/>
                </a:solidFill>
                <a:latin typeface="Times New Roman" panose="02020603050405020304" pitchFamily="18" charset="0"/>
                <a:cs typeface="Times New Roman" panose="02020603050405020304" pitchFamily="18" charset="0"/>
              </a:rPr>
              <a:t>On </a:t>
            </a:r>
            <a:r>
              <a:rPr lang="en-US" altLang="en-US" sz="2400" dirty="0">
                <a:solidFill>
                  <a:srgbClr val="FF0000"/>
                </a:solidFill>
                <a:latin typeface="Times New Roman" panose="02020603050405020304" pitchFamily="18" charset="0"/>
                <a:cs typeface="Times New Roman" panose="02020603050405020304" pitchFamily="18" charset="0"/>
              </a:rPr>
              <a:t>Windows systems, Java threads are implemented using the</a:t>
            </a:r>
            <a:r>
              <a:rPr lang="en-US" altLang="en-US" sz="2400" dirty="0">
                <a:latin typeface="Times New Roman" panose="02020603050405020304" pitchFamily="18" charset="0"/>
                <a:cs typeface="Times New Roman" panose="02020603050405020304" pitchFamily="18" charset="0"/>
              </a:rPr>
              <a:t> </a:t>
            </a:r>
            <a:r>
              <a:rPr lang="en-US" altLang="en-US" sz="2400" dirty="0">
                <a:highlight>
                  <a:srgbClr val="FFFF00"/>
                </a:highlight>
                <a:latin typeface="Times New Roman" panose="02020603050405020304" pitchFamily="18" charset="0"/>
                <a:cs typeface="Times New Roman" panose="02020603050405020304" pitchFamily="18" charset="0"/>
              </a:rPr>
              <a:t>Win32 API</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400" b="1" u="sng" dirty="0">
                <a:latin typeface="Times New Roman" panose="02020603050405020304" pitchFamily="18" charset="0"/>
                <a:cs typeface="Times New Roman" panose="02020603050405020304" pitchFamily="18" charset="0"/>
              </a:rPr>
              <a:t>UNIX-based systems often use </a:t>
            </a:r>
            <a:r>
              <a:rPr lang="en-US" altLang="en-US" sz="2400" b="1" u="sng" dirty="0" err="1">
                <a:latin typeface="Times New Roman" panose="02020603050405020304" pitchFamily="18" charset="0"/>
                <a:cs typeface="Times New Roman" panose="02020603050405020304" pitchFamily="18" charset="0"/>
              </a:rPr>
              <a:t>Pthreads</a:t>
            </a:r>
            <a:r>
              <a:rPr lang="en-US" altLang="en-US" sz="2400" dirty="0">
                <a:latin typeface="Times New Roman" panose="02020603050405020304" pitchFamily="18" charset="0"/>
                <a:cs typeface="Times New Roman" panose="02020603050405020304" pitchFamily="18" charset="0"/>
              </a:rPr>
              <a:t>.</a:t>
            </a:r>
            <a:endParaRPr lang="de-DE"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5715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Hybrid Implementations</a:t>
            </a:r>
          </a:p>
        </p:txBody>
      </p:sp>
      <p:sp>
        <p:nvSpPr>
          <p:cNvPr id="16388" name="Rectangle 3"/>
          <p:cNvSpPr>
            <a:spLocks noGrp="1"/>
          </p:cNvSpPr>
          <p:nvPr>
            <p:ph type="body" sz="half" idx="1"/>
          </p:nvPr>
        </p:nvSpPr>
        <p:spPr>
          <a:xfrm>
            <a:off x="227120" y="1447800"/>
            <a:ext cx="8915400" cy="5791200"/>
          </a:xfrm>
        </p:spPr>
        <p:txBody>
          <a:bodyPr/>
          <a:lstStyle/>
          <a:p>
            <a:pPr algn="just"/>
            <a:r>
              <a:rPr lang="en-US" altLang="en-US" sz="2000" b="1" dirty="0">
                <a:latin typeface="Times New Roman" panose="02020603050405020304" pitchFamily="18" charset="0"/>
                <a:cs typeface="Times New Roman" panose="02020603050405020304" pitchFamily="18" charset="0"/>
              </a:rPr>
              <a:t>Combine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advantages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of user-level </a:t>
            </a:r>
            <a:r>
              <a:rPr lang="en-US" altLang="en-US" sz="2000" dirty="0">
                <a:latin typeface="Times New Roman" panose="02020603050405020304" pitchFamily="18" charset="0"/>
                <a:cs typeface="Times New Roman" panose="02020603050405020304" pitchFamily="18" charset="0"/>
              </a:rPr>
              <a:t>threads with </a:t>
            </a:r>
            <a:r>
              <a:rPr lang="en-US" altLang="en-US" sz="2000" b="1" dirty="0">
                <a:latin typeface="Times New Roman" panose="02020603050405020304" pitchFamily="18" charset="0"/>
                <a:cs typeface="Times New Roman" panose="02020603050405020304" pitchFamily="18" charset="0"/>
              </a:rPr>
              <a:t>kernel-level</a:t>
            </a:r>
            <a:r>
              <a:rPr lang="en-US" altLang="en-US" sz="2000" dirty="0">
                <a:latin typeface="Times New Roman" panose="02020603050405020304" pitchFamily="18" charset="0"/>
                <a:cs typeface="Times New Roman" panose="02020603050405020304" pitchFamily="18" charset="0"/>
              </a:rPr>
              <a:t> threads</a:t>
            </a:r>
          </a:p>
          <a:p>
            <a:pPr lvl="1" algn="just"/>
            <a:r>
              <a:rPr lang="en-US" altLang="en-US" sz="1800" b="1" dirty="0">
                <a:latin typeface="Times New Roman" panose="02020603050405020304" pitchFamily="18" charset="0"/>
                <a:cs typeface="Times New Roman" panose="02020603050405020304" pitchFamily="18" charset="0"/>
              </a:rPr>
              <a:t>Using</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kernel-level</a:t>
            </a:r>
            <a:r>
              <a:rPr lang="en-US" altLang="en-US" sz="1800" dirty="0">
                <a:latin typeface="Times New Roman" panose="02020603050405020304" pitchFamily="18" charset="0"/>
                <a:cs typeface="Times New Roman" panose="02020603050405020304" pitchFamily="18" charset="0"/>
              </a:rPr>
              <a:t> threads and </a:t>
            </a:r>
            <a:r>
              <a:rPr lang="en-US" altLang="en-US" sz="1800" b="1" dirty="0">
                <a:latin typeface="Times New Roman" panose="02020603050405020304" pitchFamily="18" charset="0"/>
                <a:cs typeface="Times New Roman" panose="02020603050405020304" pitchFamily="18" charset="0"/>
              </a:rPr>
              <a:t>then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multiplex</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user-level </a:t>
            </a:r>
            <a:r>
              <a:rPr lang="en-US" altLang="en-US" sz="1800" dirty="0">
                <a:latin typeface="Times New Roman" panose="02020603050405020304" pitchFamily="18" charset="0"/>
                <a:cs typeface="Times New Roman" panose="02020603050405020304" pitchFamily="18" charset="0"/>
              </a:rPr>
              <a:t>threads onto some or all of the kernel threads (ultimate in flexibility)</a:t>
            </a:r>
          </a:p>
        </p:txBody>
      </p:sp>
      <p:sp>
        <p:nvSpPr>
          <p:cNvPr id="206857" name="Text Box 4"/>
          <p:cNvSpPr txBox="1">
            <a:spLocks noChangeArrowheads="1"/>
          </p:cNvSpPr>
          <p:nvPr/>
        </p:nvSpPr>
        <p:spPr bwMode="auto">
          <a:xfrm>
            <a:off x="3810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6857"/>
                                        </p:tgtEl>
                                        <p:attrNameLst>
                                          <p:attrName>style.visibility</p:attrName>
                                        </p:attrNameLst>
                                      </p:cBhvr>
                                      <p:to>
                                        <p:strVal val="visible"/>
                                      </p:to>
                                    </p:set>
                                    <p:animEffect transition="in" filter="box(in)">
                                      <p:cBhvr>
                                        <p:cTn id="7" dur="5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Scheduler Activations</a:t>
            </a:r>
          </a:p>
        </p:txBody>
      </p:sp>
      <p:sp>
        <p:nvSpPr>
          <p:cNvPr id="17411" name="Rectangle 3"/>
          <p:cNvSpPr>
            <a:spLocks noGrp="1"/>
          </p:cNvSpPr>
          <p:nvPr>
            <p:ph type="body" sz="half" idx="1"/>
          </p:nvPr>
        </p:nvSpPr>
        <p:spPr>
          <a:xfrm>
            <a:off x="0" y="1295400"/>
            <a:ext cx="9144000" cy="5943600"/>
          </a:xfrm>
        </p:spPr>
        <p:txBody>
          <a:bodyPr/>
          <a:lstStyle/>
          <a:p>
            <a:pPr algn="just">
              <a:lnSpc>
                <a:spcPct val="80000"/>
              </a:lnSpc>
            </a:pPr>
            <a:r>
              <a:rPr lang="en-US" altLang="en-US" sz="1600" b="1" dirty="0">
                <a:latin typeface="Times New Roman" panose="02020603050405020304" pitchFamily="18" charset="0"/>
                <a:cs typeface="Times New Roman" panose="02020603050405020304" pitchFamily="18" charset="0"/>
              </a:rPr>
              <a:t>Context</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kernel</a:t>
            </a:r>
            <a:r>
              <a:rPr lang="en-US" altLang="en-US" sz="1600" dirty="0">
                <a:latin typeface="Times New Roman" panose="02020603050405020304" pitchFamily="18" charset="0"/>
                <a:cs typeface="Times New Roman" panose="02020603050405020304" pitchFamily="18" charset="0"/>
              </a:rPr>
              <a:t> threads are </a:t>
            </a:r>
            <a:r>
              <a:rPr lang="en-US" altLang="en-US" sz="1600" b="1" dirty="0">
                <a:latin typeface="Times New Roman" panose="02020603050405020304" pitchFamily="18" charset="0"/>
                <a:cs typeface="Times New Roman" panose="02020603050405020304" pitchFamily="18" charset="0"/>
              </a:rPr>
              <a:t>better</a:t>
            </a:r>
            <a:r>
              <a:rPr lang="en-US" altLang="en-US" sz="1600" dirty="0">
                <a:latin typeface="Times New Roman" panose="02020603050405020304" pitchFamily="18" charset="0"/>
                <a:cs typeface="Times New Roman" panose="02020603050405020304" pitchFamily="18" charset="0"/>
              </a:rPr>
              <a:t> than user level threads </a:t>
            </a:r>
            <a:r>
              <a:rPr lang="en-US" altLang="en-US" sz="1600" b="1" dirty="0">
                <a:latin typeface="Times New Roman" panose="02020603050405020304" pitchFamily="18" charset="0"/>
                <a:cs typeface="Times New Roman" panose="02020603050405020304" pitchFamily="18" charset="0"/>
              </a:rPr>
              <a:t>but</a:t>
            </a:r>
            <a:r>
              <a:rPr lang="en-US" altLang="en-US" sz="1600" dirty="0">
                <a:latin typeface="Times New Roman" panose="02020603050405020304" pitchFamily="18" charset="0"/>
                <a:cs typeface="Times New Roman" panose="02020603050405020304" pitchFamily="18" charset="0"/>
              </a:rPr>
              <a:t> they are </a:t>
            </a:r>
            <a:r>
              <a:rPr lang="en-US" altLang="en-US" sz="1600" b="1" dirty="0">
                <a:latin typeface="Times New Roman" panose="02020603050405020304" pitchFamily="18" charset="0"/>
                <a:cs typeface="Times New Roman" panose="02020603050405020304" pitchFamily="18" charset="0"/>
              </a:rPr>
              <a:t>slower</a:t>
            </a:r>
          </a:p>
          <a:p>
            <a:pPr lvl="1" algn="just">
              <a:lnSpc>
                <a:spcPct val="80000"/>
              </a:lnSpc>
            </a:pPr>
            <a:r>
              <a:rPr lang="en-US" altLang="en-US" sz="1600" dirty="0">
                <a:latin typeface="Times New Roman" panose="02020603050405020304" pitchFamily="18" charset="0"/>
                <a:cs typeface="Times New Roman" panose="02020603050405020304" pitchFamily="18" charset="0"/>
              </a:rPr>
              <a:t>When a thread blocks, other threads with in same process can be run</a:t>
            </a:r>
          </a:p>
          <a:p>
            <a:pPr lvl="1" algn="just">
              <a:lnSpc>
                <a:spcPct val="80000"/>
              </a:lnSpc>
            </a:pPr>
            <a:r>
              <a:rPr lang="en-US" altLang="en-US" sz="1600" b="1" dirty="0">
                <a:latin typeface="Times New Roman" panose="02020603050405020304" pitchFamily="18" charset="0"/>
                <a:cs typeface="Times New Roman" panose="02020603050405020304" pitchFamily="18" charset="0"/>
              </a:rPr>
              <a:t>Avoiding</a:t>
            </a:r>
            <a:r>
              <a:rPr lang="en-US" altLang="en-US" sz="1600" dirty="0">
                <a:latin typeface="Times New Roman" panose="02020603050405020304" pitchFamily="18" charset="0"/>
                <a:cs typeface="Times New Roman" panose="02020603050405020304" pitchFamily="18" charset="0"/>
              </a:rPr>
              <a:t> unnecessary </a:t>
            </a:r>
            <a:r>
              <a:rPr lang="en-US" altLang="en-US" sz="1600" b="1" dirty="0">
                <a:latin typeface="Times New Roman" panose="02020603050405020304" pitchFamily="18" charset="0"/>
                <a:cs typeface="Times New Roman" panose="02020603050405020304" pitchFamily="18" charset="0"/>
              </a:rPr>
              <a:t>transitions</a:t>
            </a:r>
            <a:r>
              <a:rPr lang="en-US" altLang="en-US" sz="1600" dirty="0">
                <a:latin typeface="Times New Roman" panose="02020603050405020304" pitchFamily="18" charset="0"/>
                <a:cs typeface="Times New Roman" panose="02020603050405020304" pitchFamily="18" charset="0"/>
              </a:rPr>
              <a:t> between </a:t>
            </a:r>
            <a:r>
              <a:rPr lang="en-US" altLang="en-US" sz="1600" b="1" dirty="0">
                <a:latin typeface="Times New Roman" panose="02020603050405020304" pitchFamily="18" charset="0"/>
                <a:cs typeface="Times New Roman" panose="02020603050405020304" pitchFamily="18" charset="0"/>
              </a:rPr>
              <a:t>user mode and kernel mode</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user</a:t>
            </a:r>
            <a:r>
              <a:rPr lang="en-US" altLang="en-US" sz="1600" dirty="0">
                <a:latin typeface="Times New Roman" panose="02020603050405020304" pitchFamily="18" charset="0"/>
                <a:cs typeface="Times New Roman" panose="02020603050405020304" pitchFamily="18" charset="0"/>
              </a:rPr>
              <a:t> mode can </a:t>
            </a:r>
            <a:r>
              <a:rPr lang="en-US" altLang="en-US" sz="1600" b="1" dirty="0">
                <a:latin typeface="Times New Roman" panose="02020603050405020304" pitchFamily="18" charset="0"/>
                <a:cs typeface="Times New Roman" panose="02020603050405020304" pitchFamily="18" charset="0"/>
              </a:rPr>
              <a:t>block</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thread</a:t>
            </a:r>
            <a:r>
              <a:rPr lang="en-US" altLang="en-US" sz="1600" dirty="0">
                <a:latin typeface="Times New Roman" panose="02020603050405020304" pitchFamily="18" charset="0"/>
                <a:cs typeface="Times New Roman" panose="02020603050405020304" pitchFamily="18" charset="0"/>
              </a:rPr>
              <a:t> and </a:t>
            </a:r>
            <a:r>
              <a:rPr lang="en-US" altLang="en-US" sz="1600" b="1" dirty="0">
                <a:latin typeface="Times New Roman" panose="02020603050405020304" pitchFamily="18" charset="0"/>
                <a:cs typeface="Times New Roman" panose="02020603050405020304" pitchFamily="18" charset="0"/>
              </a:rPr>
              <a:t>schedule</a:t>
            </a:r>
            <a:r>
              <a:rPr lang="en-US" altLang="en-US" sz="1600" dirty="0">
                <a:latin typeface="Times New Roman" panose="02020603050405020304" pitchFamily="18" charset="0"/>
                <a:cs typeface="Times New Roman" panose="02020603050405020304" pitchFamily="18" charset="0"/>
              </a:rPr>
              <a:t> a </a:t>
            </a:r>
            <a:r>
              <a:rPr lang="en-US" altLang="en-US" sz="1600" b="1" dirty="0">
                <a:latin typeface="Times New Roman" panose="02020603050405020304" pitchFamily="18" charset="0"/>
                <a:cs typeface="Times New Roman" panose="02020603050405020304" pitchFamily="18" charset="0"/>
              </a:rPr>
              <a:t>new</a:t>
            </a:r>
            <a:r>
              <a:rPr lang="en-US" altLang="en-US" sz="1600" dirty="0">
                <a:latin typeface="Times New Roman" panose="02020603050405020304" pitchFamily="18" charset="0"/>
                <a:cs typeface="Times New Roman" panose="02020603050405020304" pitchFamily="18" charset="0"/>
              </a:rPr>
              <a:t> one by itself</a:t>
            </a:r>
          </a:p>
          <a:p>
            <a:pPr lvl="1" algn="just">
              <a:lnSpc>
                <a:spcPct val="80000"/>
              </a:lnSpc>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 mimic the functionality of kernel threads and associate with threads packages implemented in user space (Scheduler Activations)</a:t>
            </a:r>
          </a:p>
          <a:p>
            <a:pPr algn="just">
              <a:lnSpc>
                <a:spcPct val="80000"/>
              </a:lnSpc>
            </a:pPr>
            <a:r>
              <a:rPr lang="en-US" altLang="en-US" sz="1600" b="1" dirty="0">
                <a:highlight>
                  <a:srgbClr val="FFFF00"/>
                </a:highlight>
                <a:latin typeface="Times New Roman" panose="02020603050405020304" pitchFamily="18" charset="0"/>
                <a:cs typeface="Times New Roman" panose="02020603050405020304" pitchFamily="18" charset="0"/>
              </a:rPr>
              <a:t>Upcall</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notified signal  with</a:t>
            </a:r>
            <a:r>
              <a:rPr lang="en-US" altLang="en-US" sz="1600" dirty="0">
                <a:latin typeface="Times New Roman" panose="02020603050405020304" pitchFamily="18" charset="0"/>
                <a:cs typeface="Times New Roman" panose="02020603050405020304" pitchFamily="18" charset="0"/>
              </a:rPr>
              <a:t> information as </a:t>
            </a:r>
            <a:r>
              <a:rPr lang="en-US" altLang="en-US" sz="1600" b="1" dirty="0">
                <a:latin typeface="Times New Roman" panose="02020603050405020304" pitchFamily="18" charset="0"/>
                <a:cs typeface="Times New Roman" panose="02020603050405020304" pitchFamily="18" charset="0"/>
              </a:rPr>
              <a:t>thread’s ID and description </a:t>
            </a:r>
            <a:r>
              <a:rPr lang="en-US" altLang="en-US" sz="1600" dirty="0">
                <a:latin typeface="Times New Roman" panose="02020603050405020304" pitchFamily="18" charset="0"/>
                <a:cs typeface="Times New Roman" panose="02020603050405020304" pitchFamily="18" charset="0"/>
              </a:rPr>
              <a:t>is used to </a:t>
            </a:r>
            <a:r>
              <a:rPr lang="en-US" altLang="en-US" sz="1600" b="1" dirty="0">
                <a:latin typeface="Times New Roman" panose="02020603050405020304" pitchFamily="18" charset="0"/>
                <a:cs typeface="Times New Roman" panose="02020603050405020304" pitchFamily="18" charset="0"/>
              </a:rPr>
              <a:t>activate</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runtime system</a:t>
            </a:r>
          </a:p>
          <a:p>
            <a:pPr algn="just">
              <a:lnSpc>
                <a:spcPct val="80000"/>
              </a:lnSpc>
            </a:pPr>
            <a:r>
              <a:rPr lang="en-US" altLang="en-US" sz="1600" dirty="0">
                <a:highlight>
                  <a:srgbClr val="FFFF00"/>
                </a:highlight>
                <a:latin typeface="Times New Roman" panose="02020603050405020304" pitchFamily="18" charset="0"/>
                <a:cs typeface="Times New Roman" panose="02020603050405020304" pitchFamily="18" charset="0"/>
              </a:rPr>
              <a:t>Scheduler Activation mechanism</a:t>
            </a:r>
          </a:p>
          <a:p>
            <a:pPr lvl="1" algn="just">
              <a:lnSpc>
                <a:spcPct val="80000"/>
              </a:lnSpc>
            </a:pPr>
            <a:r>
              <a:rPr lang="en-US" altLang="en-US" sz="1600" dirty="0">
                <a:latin typeface="Times New Roman" panose="02020603050405020304" pitchFamily="18" charset="0"/>
                <a:cs typeface="Times New Roman" panose="02020603050405020304" pitchFamily="18" charset="0"/>
              </a:rPr>
              <a:t>When a </a:t>
            </a:r>
            <a:r>
              <a:rPr lang="en-US" altLang="en-US" sz="1600" b="1" dirty="0">
                <a:latin typeface="Times New Roman" panose="02020603050405020304" pitchFamily="18" charset="0"/>
                <a:cs typeface="Times New Roman" panose="02020603050405020304" pitchFamily="18" charset="0"/>
              </a:rPr>
              <a:t>thread</a:t>
            </a:r>
            <a:r>
              <a:rPr lang="en-US" altLang="en-US" sz="1600" dirty="0">
                <a:latin typeface="Times New Roman" panose="02020603050405020304" pitchFamily="18" charset="0"/>
                <a:cs typeface="Times New Roman" panose="02020603050405020304" pitchFamily="18" charset="0"/>
              </a:rPr>
              <a:t> has been </a:t>
            </a:r>
            <a:r>
              <a:rPr lang="en-US" altLang="en-US" sz="1600" b="1" dirty="0">
                <a:latin typeface="Times New Roman" panose="02020603050405020304" pitchFamily="18" charset="0"/>
                <a:cs typeface="Times New Roman" panose="02020603050405020304" pitchFamily="18" charset="0"/>
              </a:rPr>
              <a:t>blocked</a:t>
            </a:r>
            <a:r>
              <a:rPr lang="en-US" altLang="en-US" sz="1600" dirty="0">
                <a:latin typeface="Times New Roman" panose="02020603050405020304" pitchFamily="18" charset="0"/>
                <a:cs typeface="Times New Roman" panose="02020603050405020304" pitchFamily="18" charset="0"/>
              </a:rPr>
              <a:t>, the </a:t>
            </a:r>
            <a:r>
              <a:rPr lang="en-US" altLang="en-US" sz="1600" b="1" dirty="0">
                <a:highlight>
                  <a:srgbClr val="FFFF00"/>
                </a:highlight>
                <a:latin typeface="Times New Roman" panose="02020603050405020304" pitchFamily="18" charset="0"/>
                <a:cs typeface="Times New Roman" panose="02020603050405020304" pitchFamily="18" charset="0"/>
              </a:rPr>
              <a:t>kernel</a:t>
            </a:r>
            <a:r>
              <a:rPr lang="en-US" altLang="en-US" sz="1600" dirty="0">
                <a:highlight>
                  <a:srgbClr val="FFFF00"/>
                </a:highlight>
                <a:latin typeface="Times New Roman" panose="02020603050405020304" pitchFamily="18" charset="0"/>
                <a:cs typeface="Times New Roman" panose="02020603050405020304" pitchFamily="18" charset="0"/>
              </a:rPr>
              <a:t> </a:t>
            </a:r>
            <a:r>
              <a:rPr lang="en-US" altLang="en-US" sz="1600" b="1" dirty="0">
                <a:highlight>
                  <a:srgbClr val="FFFF00"/>
                </a:highlight>
                <a:latin typeface="Times New Roman" panose="02020603050405020304" pitchFamily="18" charset="0"/>
                <a:cs typeface="Times New Roman" panose="02020603050405020304" pitchFamily="18" charset="0"/>
              </a:rPr>
              <a:t>make</a:t>
            </a:r>
            <a:r>
              <a:rPr lang="en-US" altLang="en-US" sz="1600" dirty="0">
                <a:highlight>
                  <a:srgbClr val="FFFF00"/>
                </a:highlight>
                <a:latin typeface="Times New Roman" panose="02020603050405020304" pitchFamily="18" charset="0"/>
                <a:cs typeface="Times New Roman" panose="02020603050405020304" pitchFamily="18" charset="0"/>
              </a:rPr>
              <a:t> the </a:t>
            </a:r>
            <a:r>
              <a:rPr lang="en-US" altLang="en-US" sz="1600" b="1" dirty="0">
                <a:highlight>
                  <a:srgbClr val="FFFF00"/>
                </a:highlight>
                <a:latin typeface="Times New Roman" panose="02020603050405020304" pitchFamily="18" charset="0"/>
                <a:cs typeface="Times New Roman" panose="02020603050405020304" pitchFamily="18" charset="0"/>
              </a:rPr>
              <a:t>upcall</a:t>
            </a:r>
            <a:r>
              <a:rPr lang="en-US" altLang="en-US" sz="1600" dirty="0">
                <a:highlight>
                  <a:srgbClr val="FFFF00"/>
                </a:highligh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to the process’s </a:t>
            </a:r>
            <a:r>
              <a:rPr lang="en-US" altLang="en-US" sz="1600" b="1" dirty="0">
                <a:highlight>
                  <a:srgbClr val="FFFF00"/>
                </a:highlight>
                <a:latin typeface="Times New Roman" panose="02020603050405020304" pitchFamily="18" charset="0"/>
                <a:cs typeface="Times New Roman" panose="02020603050405020304" pitchFamily="18" charset="0"/>
              </a:rPr>
              <a:t>runtime system  </a:t>
            </a:r>
            <a:r>
              <a:rPr lang="en-US" altLang="en-US" sz="1600" dirty="0">
                <a:latin typeface="Times New Roman" panose="02020603050405020304" pitchFamily="18" charset="0"/>
                <a:cs typeface="Times New Roman" panose="02020603050405020304" pitchFamily="18" charset="0"/>
              </a:rPr>
              <a:t>(in user mode) to inform this event</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user mode </a:t>
            </a:r>
            <a:r>
              <a:rPr lang="en-US" altLang="en-US" sz="1600" dirty="0">
                <a:latin typeface="Times New Roman" panose="02020603050405020304" pitchFamily="18" charset="0"/>
                <a:cs typeface="Times New Roman" panose="02020603050405020304" pitchFamily="18" charset="0"/>
              </a:rPr>
              <a:t>can </a:t>
            </a:r>
            <a:r>
              <a:rPr lang="en-US" altLang="en-US" sz="1600" b="1" dirty="0">
                <a:highlight>
                  <a:srgbClr val="FFFF00"/>
                </a:highlight>
                <a:latin typeface="Times New Roman" panose="02020603050405020304" pitchFamily="18" charset="0"/>
                <a:cs typeface="Times New Roman" panose="02020603050405020304" pitchFamily="18" charset="0"/>
              </a:rPr>
              <a:t>reschedule</a:t>
            </a:r>
            <a:r>
              <a:rPr lang="en-US" altLang="en-US" sz="1600" dirty="0">
                <a:highlight>
                  <a:srgbClr val="FFFF00"/>
                </a:highlight>
                <a:latin typeface="Times New Roman" panose="02020603050405020304" pitchFamily="18" charset="0"/>
                <a:cs typeface="Times New Roman" panose="02020603050405020304" pitchFamily="18" charset="0"/>
              </a:rPr>
              <a:t> its </a:t>
            </a:r>
            <a:r>
              <a:rPr lang="en-US" altLang="en-US" sz="1600" b="1" dirty="0">
                <a:highlight>
                  <a:srgbClr val="FFFF00"/>
                </a:highlight>
                <a:latin typeface="Times New Roman" panose="02020603050405020304" pitchFamily="18" charset="0"/>
                <a:cs typeface="Times New Roman" panose="02020603050405020304" pitchFamily="18" charset="0"/>
              </a:rPr>
              <a:t>threads</a:t>
            </a:r>
            <a:r>
              <a:rPr lang="en-US" altLang="en-US" sz="1600" dirty="0">
                <a:highlight>
                  <a:srgbClr val="FFFF00"/>
                </a:highligh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by</a:t>
            </a:r>
          </a:p>
          <a:p>
            <a:pPr lvl="2" algn="just">
              <a:lnSpc>
                <a:spcPct val="80000"/>
              </a:lnSpc>
            </a:pPr>
            <a:r>
              <a:rPr lang="en-US" altLang="en-US" sz="1600" b="1" dirty="0">
                <a:solidFill>
                  <a:srgbClr val="FF0000"/>
                </a:solidFill>
                <a:latin typeface="Times New Roman" panose="02020603050405020304" pitchFamily="18" charset="0"/>
                <a:cs typeface="Times New Roman" panose="02020603050405020304" pitchFamily="18" charset="0"/>
              </a:rPr>
              <a:t>Marking</a:t>
            </a:r>
            <a:r>
              <a:rPr lang="en-US" altLang="en-US" sz="1600" dirty="0">
                <a:solidFill>
                  <a:srgbClr val="FF0000"/>
                </a:solidFill>
                <a:latin typeface="Times New Roman" panose="02020603050405020304" pitchFamily="18" charset="0"/>
                <a:cs typeface="Times New Roman" panose="02020603050405020304" pitchFamily="18" charset="0"/>
              </a:rPr>
              <a:t> the current </a:t>
            </a:r>
            <a:r>
              <a:rPr lang="en-US" altLang="en-US" sz="1600" b="1" dirty="0">
                <a:solidFill>
                  <a:srgbClr val="FF0000"/>
                </a:solidFill>
                <a:latin typeface="Times New Roman" panose="02020603050405020304" pitchFamily="18" charset="0"/>
                <a:cs typeface="Times New Roman" panose="02020603050405020304" pitchFamily="18" charset="0"/>
              </a:rPr>
              <a:t>thread</a:t>
            </a:r>
            <a:r>
              <a:rPr lang="en-US" altLang="en-US" sz="1600" dirty="0">
                <a:solidFill>
                  <a:srgbClr val="FF0000"/>
                </a:solidFill>
                <a:latin typeface="Times New Roman" panose="02020603050405020304" pitchFamily="18" charset="0"/>
                <a:cs typeface="Times New Roman" panose="02020603050405020304" pitchFamily="18" charset="0"/>
              </a:rPr>
              <a:t> as </a:t>
            </a:r>
            <a:r>
              <a:rPr lang="en-US" altLang="en-US" sz="1600" b="1" dirty="0">
                <a:solidFill>
                  <a:srgbClr val="FF0000"/>
                </a:solidFill>
                <a:latin typeface="Times New Roman" panose="02020603050405020304" pitchFamily="18" charset="0"/>
                <a:cs typeface="Times New Roman" panose="02020603050405020304" pitchFamily="18" charset="0"/>
              </a:rPr>
              <a:t>blocked</a:t>
            </a:r>
          </a:p>
          <a:p>
            <a:pPr lvl="2" algn="just">
              <a:lnSpc>
                <a:spcPct val="80000"/>
              </a:lnSpc>
            </a:pPr>
            <a:r>
              <a:rPr lang="en-US" altLang="en-US" sz="1600" b="1" dirty="0">
                <a:solidFill>
                  <a:srgbClr val="FF0000"/>
                </a:solidFill>
                <a:latin typeface="Times New Roman" panose="02020603050405020304" pitchFamily="18" charset="0"/>
                <a:cs typeface="Times New Roman" panose="02020603050405020304" pitchFamily="18" charset="0"/>
              </a:rPr>
              <a:t>Taking</a:t>
            </a:r>
            <a:r>
              <a:rPr lang="en-US" altLang="en-US" sz="1600" dirty="0">
                <a:solidFill>
                  <a:srgbClr val="FF0000"/>
                </a:solidFill>
                <a:latin typeface="Times New Roman" panose="02020603050405020304" pitchFamily="18" charset="0"/>
                <a:cs typeface="Times New Roman" panose="02020603050405020304" pitchFamily="18" charset="0"/>
              </a:rPr>
              <a:t> </a:t>
            </a:r>
            <a:r>
              <a:rPr lang="en-US" altLang="en-US" sz="1600" b="1" dirty="0">
                <a:solidFill>
                  <a:srgbClr val="FF0000"/>
                </a:solidFill>
                <a:latin typeface="Times New Roman" panose="02020603050405020304" pitchFamily="18" charset="0"/>
                <a:cs typeface="Times New Roman" panose="02020603050405020304" pitchFamily="18" charset="0"/>
              </a:rPr>
              <a:t>another</a:t>
            </a:r>
            <a:r>
              <a:rPr lang="en-US" altLang="en-US" sz="1600" dirty="0">
                <a:solidFill>
                  <a:srgbClr val="FF0000"/>
                </a:solidFill>
                <a:latin typeface="Times New Roman" panose="02020603050405020304" pitchFamily="18" charset="0"/>
                <a:cs typeface="Times New Roman" panose="02020603050405020304" pitchFamily="18" charset="0"/>
              </a:rPr>
              <a:t> </a:t>
            </a:r>
            <a:r>
              <a:rPr lang="en-US" altLang="en-US" sz="1600" b="1" dirty="0">
                <a:solidFill>
                  <a:srgbClr val="FF0000"/>
                </a:solidFill>
                <a:latin typeface="Times New Roman" panose="02020603050405020304" pitchFamily="18" charset="0"/>
                <a:cs typeface="Times New Roman" panose="02020603050405020304" pitchFamily="18" charset="0"/>
              </a:rPr>
              <a:t>thread</a:t>
            </a:r>
            <a:r>
              <a:rPr lang="en-US" altLang="en-US" sz="1600" dirty="0">
                <a:solidFill>
                  <a:srgbClr val="FF0000"/>
                </a:solidFill>
                <a:latin typeface="Times New Roman" panose="02020603050405020304" pitchFamily="18" charset="0"/>
                <a:cs typeface="Times New Roman" panose="02020603050405020304" pitchFamily="18" charset="0"/>
              </a:rPr>
              <a:t> from ready list, </a:t>
            </a:r>
            <a:r>
              <a:rPr lang="en-US" altLang="en-US" sz="1600" b="1" dirty="0">
                <a:solidFill>
                  <a:srgbClr val="FF0000"/>
                </a:solidFill>
                <a:latin typeface="Times New Roman" panose="02020603050405020304" pitchFamily="18" charset="0"/>
                <a:cs typeface="Times New Roman" panose="02020603050405020304" pitchFamily="18" charset="0"/>
              </a:rPr>
              <a:t>loading</a:t>
            </a:r>
            <a:r>
              <a:rPr lang="en-US" altLang="en-US" sz="1600" dirty="0">
                <a:solidFill>
                  <a:srgbClr val="FF0000"/>
                </a:solidFill>
                <a:latin typeface="Times New Roman" panose="02020603050405020304" pitchFamily="18" charset="0"/>
                <a:cs typeface="Times New Roman" panose="02020603050405020304" pitchFamily="18" charset="0"/>
              </a:rPr>
              <a:t> and </a:t>
            </a:r>
            <a:r>
              <a:rPr lang="en-US" altLang="en-US" sz="1600" b="1" dirty="0">
                <a:solidFill>
                  <a:srgbClr val="FF0000"/>
                </a:solidFill>
                <a:latin typeface="Times New Roman" panose="02020603050405020304" pitchFamily="18" charset="0"/>
                <a:cs typeface="Times New Roman" panose="02020603050405020304" pitchFamily="18" charset="0"/>
              </a:rPr>
              <a:t>restarting</a:t>
            </a:r>
            <a:r>
              <a:rPr lang="en-US" altLang="en-US" sz="1600" dirty="0">
                <a:solidFill>
                  <a:srgbClr val="FF0000"/>
                </a:solidFill>
                <a:latin typeface="Times New Roman" panose="02020603050405020304" pitchFamily="18" charset="0"/>
                <a:cs typeface="Times New Roman" panose="02020603050405020304" pitchFamily="18" charset="0"/>
              </a:rPr>
              <a:t> it</a:t>
            </a:r>
          </a:p>
          <a:p>
            <a:pPr lvl="1" algn="just">
              <a:lnSpc>
                <a:spcPct val="80000"/>
              </a:lnSpc>
            </a:pPr>
            <a:r>
              <a:rPr lang="en-US" altLang="en-US" sz="1600" b="1" dirty="0">
                <a:latin typeface="Times New Roman" panose="02020603050405020304" pitchFamily="18" charset="0"/>
                <a:cs typeface="Times New Roman" panose="02020603050405020304" pitchFamily="18" charset="0"/>
              </a:rPr>
              <a:t>Later</a:t>
            </a:r>
            <a:r>
              <a:rPr lang="en-US" altLang="en-US" sz="1600" dirty="0">
                <a:latin typeface="Times New Roman" panose="02020603050405020304" pitchFamily="18" charset="0"/>
                <a:cs typeface="Times New Roman" panose="02020603050405020304" pitchFamily="18" charset="0"/>
              </a:rPr>
              <a:t>, when the </a:t>
            </a:r>
            <a:r>
              <a:rPr lang="en-US" altLang="en-US" sz="1600" b="1" dirty="0">
                <a:latin typeface="Times New Roman" panose="02020603050405020304" pitchFamily="18" charset="0"/>
                <a:cs typeface="Times New Roman" panose="02020603050405020304" pitchFamily="18" charset="0"/>
              </a:rPr>
              <a:t>blocked</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thread</a:t>
            </a:r>
            <a:r>
              <a:rPr lang="en-US" altLang="en-US" sz="1600" dirty="0">
                <a:latin typeface="Times New Roman" panose="02020603050405020304" pitchFamily="18" charset="0"/>
                <a:cs typeface="Times New Roman" panose="02020603050405020304" pitchFamily="18" charset="0"/>
              </a:rPr>
              <a:t>, that was marked, is </a:t>
            </a:r>
            <a:r>
              <a:rPr lang="en-US" altLang="en-US" sz="1600" b="1" dirty="0">
                <a:latin typeface="Times New Roman" panose="02020603050405020304" pitchFamily="18" charset="0"/>
                <a:cs typeface="Times New Roman" panose="02020603050405020304" pitchFamily="18" charset="0"/>
              </a:rPr>
              <a:t>ready</a:t>
            </a:r>
            <a:r>
              <a:rPr lang="en-US" altLang="en-US" sz="1600" dirty="0">
                <a:latin typeface="Times New Roman" panose="02020603050405020304" pitchFamily="18" charset="0"/>
                <a:cs typeface="Times New Roman" panose="02020603050405020304" pitchFamily="18" charset="0"/>
              </a:rPr>
              <a:t> and can </a:t>
            </a:r>
            <a:r>
              <a:rPr lang="en-US" altLang="en-US" sz="1600" b="1" dirty="0">
                <a:latin typeface="Times New Roman" panose="02020603050405020304" pitchFamily="18" charset="0"/>
                <a:cs typeface="Times New Roman" panose="02020603050405020304" pitchFamily="18" charset="0"/>
              </a:rPr>
              <a:t>run again</a:t>
            </a:r>
            <a:r>
              <a:rPr lang="en-US" altLang="en-US" sz="1600" dirty="0">
                <a:latin typeface="Times New Roman" panose="02020603050405020304" pitchFamily="18" charset="0"/>
                <a:cs typeface="Times New Roman" panose="02020603050405020304" pitchFamily="18" charset="0"/>
              </a:rPr>
              <a:t>, </a:t>
            </a:r>
            <a:r>
              <a:rPr lang="en-US" altLang="en-US" sz="1600" dirty="0">
                <a:highlight>
                  <a:srgbClr val="FFFF00"/>
                </a:highlight>
                <a:latin typeface="Times New Roman" panose="02020603050405020304" pitchFamily="18" charset="0"/>
                <a:cs typeface="Times New Roman" panose="02020603050405020304" pitchFamily="18" charset="0"/>
              </a:rPr>
              <a:t>the </a:t>
            </a:r>
            <a:r>
              <a:rPr lang="en-US" altLang="en-US" sz="1600" b="1" dirty="0">
                <a:highlight>
                  <a:srgbClr val="FFFF00"/>
                </a:highlight>
                <a:latin typeface="Times New Roman" panose="02020603050405020304" pitchFamily="18" charset="0"/>
                <a:cs typeface="Times New Roman" panose="02020603050405020304" pitchFamily="18" charset="0"/>
              </a:rPr>
              <a:t>kernel</a:t>
            </a:r>
            <a:r>
              <a:rPr lang="en-US" altLang="en-US" sz="1600" dirty="0">
                <a:highlight>
                  <a:srgbClr val="FFFF00"/>
                </a:highlight>
                <a:latin typeface="Times New Roman" panose="02020603050405020304" pitchFamily="18" charset="0"/>
                <a:cs typeface="Times New Roman" panose="02020603050405020304" pitchFamily="18" charset="0"/>
              </a:rPr>
              <a:t> make </a:t>
            </a:r>
            <a:r>
              <a:rPr lang="en-US" altLang="en-US" sz="1600" b="1" dirty="0">
                <a:highlight>
                  <a:srgbClr val="FFFF00"/>
                </a:highlight>
                <a:latin typeface="Times New Roman" panose="02020603050405020304" pitchFamily="18" charset="0"/>
                <a:cs typeface="Times New Roman" panose="02020603050405020304" pitchFamily="18" charset="0"/>
              </a:rPr>
              <a:t>another upcall </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runtime</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system</a:t>
            </a:r>
            <a:r>
              <a:rPr lang="en-US" altLang="en-US" sz="1600" dirty="0">
                <a:latin typeface="Times New Roman" panose="02020603050405020304" pitchFamily="18" charset="0"/>
                <a:cs typeface="Times New Roman" panose="02020603050405020304" pitchFamily="18" charset="0"/>
              </a:rPr>
              <a:t> can either </a:t>
            </a:r>
            <a:r>
              <a:rPr lang="en-US" altLang="en-US" sz="1600" b="1" dirty="0">
                <a:latin typeface="Times New Roman" panose="02020603050405020304" pitchFamily="18" charset="0"/>
                <a:cs typeface="Times New Roman" panose="02020603050405020304" pitchFamily="18" charset="0"/>
              </a:rPr>
              <a:t>restart</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blocked thread immediately </a:t>
            </a:r>
            <a:r>
              <a:rPr lang="en-US" altLang="en-US" sz="1600" dirty="0">
                <a:latin typeface="Times New Roman" panose="02020603050405020304" pitchFamily="18" charset="0"/>
                <a:cs typeface="Times New Roman" panose="02020603050405020304" pitchFamily="18" charset="0"/>
              </a:rPr>
              <a:t>or </a:t>
            </a:r>
            <a:r>
              <a:rPr lang="en-US" altLang="en-US" sz="1600" b="1" dirty="0">
                <a:latin typeface="Times New Roman" panose="02020603050405020304" pitchFamily="18" charset="0"/>
                <a:cs typeface="Times New Roman" panose="02020603050405020304" pitchFamily="18" charset="0"/>
              </a:rPr>
              <a:t>put</a:t>
            </a:r>
            <a:r>
              <a:rPr lang="en-US" altLang="en-US" sz="1600" dirty="0">
                <a:latin typeface="Times New Roman" panose="02020603050405020304" pitchFamily="18" charset="0"/>
                <a:cs typeface="Times New Roman" panose="02020603050405020304" pitchFamily="18" charset="0"/>
              </a:rPr>
              <a:t> in on the </a:t>
            </a:r>
            <a:r>
              <a:rPr lang="en-US" altLang="en-US" sz="1600" b="1" dirty="0">
                <a:latin typeface="Times New Roman" panose="02020603050405020304" pitchFamily="18" charset="0"/>
                <a:cs typeface="Times New Roman" panose="02020603050405020304" pitchFamily="18" charset="0"/>
              </a:rPr>
              <a:t>ready list to be run later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8435" name="Rectangle 3"/>
          <p:cNvSpPr>
            <a:spLocks noGrp="1"/>
          </p:cNvSpPr>
          <p:nvPr>
            <p:ph type="body" sz="half" idx="4294967295"/>
          </p:nvPr>
        </p:nvSpPr>
        <p:spPr>
          <a:xfrm>
            <a:off x="228600" y="1066800"/>
            <a:ext cx="8915400" cy="5791200"/>
          </a:xfrm>
        </p:spPr>
        <p:txBody>
          <a:bodyPr/>
          <a:lstStyle/>
          <a:p>
            <a:pPr algn="just"/>
            <a:r>
              <a:rPr lang="en-US" altLang="en-US" sz="2800" dirty="0">
                <a:latin typeface="Times New Roman" panose="02020603050405020304" pitchFamily="18" charset="0"/>
                <a:cs typeface="Times New Roman" panose="02020603050405020304" pitchFamily="18" charset="0"/>
              </a:rPr>
              <a:t>Are to </a:t>
            </a:r>
            <a:r>
              <a:rPr lang="en-US" altLang="en-US" sz="2800" b="1" dirty="0">
                <a:highlight>
                  <a:srgbClr val="FFFF00"/>
                </a:highlight>
                <a:latin typeface="Times New Roman" panose="02020603050405020304" pitchFamily="18" charset="0"/>
                <a:cs typeface="Times New Roman" panose="02020603050405020304" pitchFamily="18" charset="0"/>
              </a:rPr>
              <a:t>mimic the functionality of kernel threads</a:t>
            </a:r>
            <a:r>
              <a:rPr lang="en-US" altLang="en-US" sz="2800" dirty="0">
                <a:highlight>
                  <a:srgbClr val="FFFF00"/>
                </a:highligh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but with the </a:t>
            </a:r>
            <a:r>
              <a:rPr lang="en-US" altLang="en-US" sz="2800" b="1" dirty="0">
                <a:latin typeface="Times New Roman" panose="02020603050405020304" pitchFamily="18" charset="0"/>
                <a:cs typeface="Times New Roman" panose="02020603050405020304" pitchFamily="18" charset="0"/>
              </a:rPr>
              <a:t>better performance and greater flexibility </a:t>
            </a:r>
            <a:r>
              <a:rPr lang="en-US" altLang="en-US" sz="2800" dirty="0">
                <a:latin typeface="Times New Roman" panose="02020603050405020304" pitchFamily="18" charset="0"/>
                <a:cs typeface="Times New Roman" panose="02020603050405020304" pitchFamily="18" charset="0"/>
              </a:rPr>
              <a:t>usually associated with threads packages implemented in user space</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dirty="0">
                <a:highlight>
                  <a:srgbClr val="FFFF00"/>
                </a:highlight>
                <a:latin typeface="Times New Roman" panose="02020603050405020304" pitchFamily="18" charset="0"/>
                <a:cs typeface="Times New Roman" panose="02020603050405020304" pitchFamily="18" charset="0"/>
              </a:rPr>
              <a:t>kernel </a:t>
            </a:r>
            <a:r>
              <a:rPr lang="en-US" altLang="en-US" sz="2800" b="1" dirty="0">
                <a:highlight>
                  <a:srgbClr val="FFFF00"/>
                </a:highlight>
                <a:latin typeface="Times New Roman" panose="02020603050405020304" pitchFamily="18" charset="0"/>
                <a:cs typeface="Times New Roman" panose="02020603050405020304" pitchFamily="18" charset="0"/>
              </a:rPr>
              <a:t>assigns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certain number of virtual processors to</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each process </a:t>
            </a:r>
            <a:r>
              <a:rPr lang="en-US" altLang="en-US" sz="2800" dirty="0">
                <a:latin typeface="Times New Roman" panose="02020603050405020304" pitchFamily="18" charset="0"/>
                <a:cs typeface="Times New Roman" panose="02020603050405020304" pitchFamily="18" charset="0"/>
              </a:rPr>
              <a:t>and </a:t>
            </a:r>
            <a:r>
              <a:rPr lang="en-US" altLang="en-US" sz="2800" b="1" dirty="0">
                <a:highlight>
                  <a:srgbClr val="FFFF00"/>
                </a:highlight>
                <a:latin typeface="Times New Roman" panose="02020603050405020304" pitchFamily="18" charset="0"/>
                <a:cs typeface="Times New Roman" panose="02020603050405020304" pitchFamily="18" charset="0"/>
              </a:rPr>
              <a:t>lets</a:t>
            </a:r>
            <a:r>
              <a:rPr lang="en-US" altLang="en-US" sz="2800" dirty="0">
                <a:highlight>
                  <a:srgbClr val="FFFF00"/>
                </a:highlight>
                <a:latin typeface="Times New Roman" panose="02020603050405020304" pitchFamily="18" charset="0"/>
                <a:cs typeface="Times New Roman" panose="02020603050405020304" pitchFamily="18" charset="0"/>
              </a:rPr>
              <a:t> the (user-space) </a:t>
            </a:r>
            <a:r>
              <a:rPr lang="en-US" altLang="en-US" sz="2800" b="1" dirty="0">
                <a:highlight>
                  <a:srgbClr val="FFFF00"/>
                </a:highlight>
                <a:latin typeface="Times New Roman" panose="02020603050405020304" pitchFamily="18" charset="0"/>
                <a:cs typeface="Times New Roman" panose="02020603050405020304" pitchFamily="18" charset="0"/>
              </a:rPr>
              <a:t>run-time system</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allocate</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to processors</a:t>
            </a:r>
          </a:p>
          <a:p>
            <a:pPr algn="just"/>
            <a:r>
              <a:rPr lang="en-US" altLang="en-US" sz="2800" dirty="0">
                <a:latin typeface="Times New Roman" panose="02020603050405020304" pitchFamily="18" charset="0"/>
                <a:cs typeface="Times New Roman" panose="02020603050405020304" pitchFamily="18" charset="0"/>
              </a:rPr>
              <a:t>Is efficient in </a:t>
            </a:r>
            <a:r>
              <a:rPr lang="en-US" altLang="en-US" sz="2800" b="1" dirty="0">
                <a:latin typeface="Times New Roman" panose="02020603050405020304" pitchFamily="18" charset="0"/>
                <a:cs typeface="Times New Roman" panose="02020603050405020304" pitchFamily="18" charset="0"/>
              </a:rPr>
              <a:t>reducing transition </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thread blocks </a:t>
            </a:r>
            <a:r>
              <a:rPr lang="en-US" altLang="en-US" sz="2400" dirty="0">
                <a:latin typeface="Times New Roman" panose="02020603050405020304" pitchFamily="18" charset="0"/>
                <a:cs typeface="Times New Roman" panose="02020603050405020304" pitchFamily="18" charset="0"/>
              </a:rPr>
              <a:t>waiting for another thread to do something, thus there is </a:t>
            </a:r>
            <a:r>
              <a:rPr lang="en-US" altLang="en-US" sz="2400" b="1" dirty="0">
                <a:latin typeface="Times New Roman" panose="02020603050405020304" pitchFamily="18" charset="0"/>
                <a:cs typeface="Times New Roman" panose="02020603050405020304" pitchFamily="18" charset="0"/>
              </a:rPr>
              <a:t>no reason to involve the kernel in transition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19459" name="Rectangle 3"/>
          <p:cNvSpPr>
            <a:spLocks noGrp="1"/>
          </p:cNvSpPr>
          <p:nvPr>
            <p:ph type="body" sz="half" idx="4294967295"/>
          </p:nvPr>
        </p:nvSpPr>
        <p:spPr>
          <a:xfrm>
            <a:off x="228600" y="4876800"/>
            <a:ext cx="8915400" cy="1981200"/>
          </a:xfrm>
        </p:spPr>
        <p:txBody>
          <a:bodyPr/>
          <a:lstStyle/>
          <a:p>
            <a:pPr algn="just"/>
            <a:r>
              <a:rPr lang="en-US" altLang="en-US" sz="2800" dirty="0">
                <a:latin typeface="Times New Roman" panose="02020603050405020304" pitchFamily="18" charset="0"/>
                <a:cs typeface="Times New Roman" panose="02020603050405020304" pitchFamily="18" charset="0"/>
              </a:rPr>
              <a:t>At time T1, the </a:t>
            </a:r>
            <a:r>
              <a:rPr lang="en-US" altLang="en-US" sz="2800" dirty="0">
                <a:highlight>
                  <a:srgbClr val="FFFF00"/>
                </a:highlight>
                <a:latin typeface="Times New Roman" panose="02020603050405020304" pitchFamily="18" charset="0"/>
                <a:cs typeface="Times New Roman" panose="02020603050405020304" pitchFamily="18" charset="0"/>
              </a:rPr>
              <a:t>kernel allocates the application two processors. </a:t>
            </a:r>
            <a:r>
              <a:rPr lang="en-US" altLang="en-US" sz="2800" dirty="0">
                <a:latin typeface="Times New Roman" panose="02020603050405020304" pitchFamily="18" charset="0"/>
                <a:cs typeface="Times New Roman" panose="02020603050405020304" pitchFamily="18" charset="0"/>
              </a:rPr>
              <a:t>On each processor, the kernel upcalls to user-level code that removes a thread from the ready to running status.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3482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674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Scheduler Activations – Example </a:t>
            </a:r>
          </a:p>
        </p:txBody>
      </p:sp>
      <p:sp>
        <p:nvSpPr>
          <p:cNvPr id="20483" name="Rectangle 3"/>
          <p:cNvSpPr>
            <a:spLocks noGrp="1"/>
          </p:cNvSpPr>
          <p:nvPr>
            <p:ph type="body" sz="half" idx="4294967295"/>
          </p:nvPr>
        </p:nvSpPr>
        <p:spPr>
          <a:xfrm>
            <a:off x="228600" y="4876800"/>
            <a:ext cx="8915400" cy="1981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At time T2, one of the user-level threads (</a:t>
            </a:r>
            <a:r>
              <a:rPr lang="en-US" altLang="en-US" sz="2400" dirty="0">
                <a:highlight>
                  <a:srgbClr val="FFFF00"/>
                </a:highlight>
                <a:latin typeface="Times New Roman" panose="02020603050405020304" pitchFamily="18" charset="0"/>
                <a:cs typeface="Times New Roman" panose="02020603050405020304" pitchFamily="18" charset="0"/>
              </a:rPr>
              <a:t>thread 1)</a:t>
            </a:r>
            <a:r>
              <a:rPr lang="en-US" altLang="en-US" sz="2400" dirty="0">
                <a:latin typeface="Times New Roman" panose="02020603050405020304" pitchFamily="18" charset="0"/>
                <a:cs typeface="Times New Roman" panose="02020603050405020304" pitchFamily="18" charset="0"/>
              </a:rPr>
              <a:t> is </a:t>
            </a:r>
            <a:r>
              <a:rPr lang="en-US" altLang="en-US" sz="2400" dirty="0">
                <a:solidFill>
                  <a:srgbClr val="FF0000"/>
                </a:solidFill>
                <a:latin typeface="Times New Roman" panose="02020603050405020304" pitchFamily="18" charset="0"/>
                <a:cs typeface="Times New Roman" panose="02020603050405020304" pitchFamily="18" charset="0"/>
              </a:rPr>
              <a:t>blocked</a:t>
            </a:r>
            <a:r>
              <a:rPr lang="en-US" altLang="en-US" sz="2400" dirty="0">
                <a:latin typeface="Times New Roman" panose="02020603050405020304" pitchFamily="18" charset="0"/>
                <a:cs typeface="Times New Roman" panose="02020603050405020304" pitchFamily="18" charset="0"/>
              </a:rPr>
              <a:t> in the kernel. To notify the user level of this event, </a:t>
            </a:r>
            <a:r>
              <a:rPr lang="en-US" altLang="en-US" sz="2400" dirty="0">
                <a:highlight>
                  <a:srgbClr val="66FFFF"/>
                </a:highlight>
                <a:latin typeface="Times New Roman" panose="02020603050405020304" pitchFamily="18" charset="0"/>
                <a:cs typeface="Times New Roman" panose="02020603050405020304" pitchFamily="18" charset="0"/>
              </a:rPr>
              <a:t>the kernel takes the processor that had been running thread 1 and performs an upcall in the context of a fresh scheduler activation</a:t>
            </a:r>
            <a:r>
              <a:rPr lang="en-US" altLang="en-US" sz="2400" dirty="0">
                <a:latin typeface="Times New Roman" panose="02020603050405020304" pitchFamily="18" charset="0"/>
                <a:cs typeface="Times New Roman" panose="02020603050405020304" pitchFamily="18" charset="0"/>
              </a:rPr>
              <a:t>. The user-level thread scheduler can then use the processor to take another thread off the ready list and start running it.</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03866"/>
            <a:ext cx="4495800" cy="344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1507" name="Rectangle 3"/>
          <p:cNvSpPr>
            <a:spLocks noGrp="1"/>
          </p:cNvSpPr>
          <p:nvPr>
            <p:ph type="body" sz="half" idx="4294967295"/>
          </p:nvPr>
        </p:nvSpPr>
        <p:spPr>
          <a:xfrm>
            <a:off x="0" y="4495800"/>
            <a:ext cx="9144000" cy="198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At time T3, </a:t>
            </a:r>
            <a:r>
              <a:rPr lang="en-US" altLang="en-US" sz="2000" dirty="0">
                <a:solidFill>
                  <a:srgbClr val="FF0000"/>
                </a:solidFill>
                <a:latin typeface="Times New Roman" panose="02020603050405020304" pitchFamily="18" charset="0"/>
                <a:cs typeface="Times New Roman" panose="02020603050405020304" pitchFamily="18" charset="0"/>
              </a:rPr>
              <a:t>the I/O completes</a:t>
            </a:r>
            <a:r>
              <a:rPr lang="en-US" altLang="en-US" sz="2000" dirty="0">
                <a:latin typeface="Times New Roman" panose="02020603050405020304" pitchFamily="18" charset="0"/>
                <a:cs typeface="Times New Roman" panose="02020603050405020304" pitchFamily="18" charset="0"/>
              </a:rPr>
              <a:t>. Again, </a:t>
            </a:r>
            <a:r>
              <a:rPr lang="en-US" altLang="en-US" sz="2000" dirty="0">
                <a:highlight>
                  <a:srgbClr val="FFFF00"/>
                </a:highlight>
                <a:latin typeface="Times New Roman" panose="02020603050405020304" pitchFamily="18" charset="0"/>
                <a:cs typeface="Times New Roman" panose="02020603050405020304" pitchFamily="18" charset="0"/>
              </a:rPr>
              <a:t>the kernel must notify the user-level thread </a:t>
            </a:r>
            <a:r>
              <a:rPr lang="en-US" altLang="en-US" sz="2000" dirty="0">
                <a:latin typeface="Times New Roman" panose="02020603050405020304" pitchFamily="18" charset="0"/>
                <a:cs typeface="Times New Roman" panose="02020603050405020304" pitchFamily="18" charset="0"/>
              </a:rPr>
              <a:t>system of the event, but this notification requires a processor. The kernel </a:t>
            </a:r>
            <a:r>
              <a:rPr lang="en-US" altLang="en-US" sz="2000" dirty="0">
                <a:highlight>
                  <a:srgbClr val="FFFF00"/>
                </a:highlight>
                <a:latin typeface="Times New Roman" panose="02020603050405020304" pitchFamily="18" charset="0"/>
                <a:cs typeface="Times New Roman" panose="02020603050405020304" pitchFamily="18" charset="0"/>
              </a:rPr>
              <a:t>preempts one of the processors running in the address space </a:t>
            </a:r>
            <a:r>
              <a:rPr lang="en-US" altLang="en-US" sz="2000" dirty="0">
                <a:latin typeface="Times New Roman" panose="02020603050405020304" pitchFamily="18" charset="0"/>
                <a:cs typeface="Times New Roman" panose="02020603050405020304" pitchFamily="18" charset="0"/>
              </a:rPr>
              <a:t>and uses it to do the </a:t>
            </a:r>
            <a:r>
              <a:rPr lang="en-US" altLang="en-US" sz="2000" b="1" dirty="0">
                <a:solidFill>
                  <a:srgbClr val="FF0000"/>
                </a:solidFill>
                <a:latin typeface="Times New Roman" panose="02020603050405020304" pitchFamily="18" charset="0"/>
                <a:cs typeface="Times New Roman" panose="02020603050405020304" pitchFamily="18" charset="0"/>
              </a:rPr>
              <a:t>upcall.</a:t>
            </a:r>
            <a:r>
              <a:rPr lang="en-US" altLang="en-US" sz="2000" dirty="0">
                <a:latin typeface="Times New Roman" panose="02020603050405020304" pitchFamily="18" charset="0"/>
                <a:cs typeface="Times New Roman" panose="02020603050405020304" pitchFamily="18" charset="0"/>
              </a:rPr>
              <a:t> (If there are no processors assigned to the address space when the I/O completes, </a:t>
            </a:r>
            <a:r>
              <a:rPr lang="en-US" altLang="en-US" sz="2000" dirty="0">
                <a:highlight>
                  <a:srgbClr val="FFFF00"/>
                </a:highlight>
                <a:latin typeface="Times New Roman" panose="02020603050405020304" pitchFamily="18" charset="0"/>
                <a:cs typeface="Times New Roman" panose="02020603050405020304" pitchFamily="18" charset="0"/>
              </a:rPr>
              <a:t>the upcall must wait until the kernel allocates one</a:t>
            </a:r>
            <a:r>
              <a:rPr lang="en-US" altLang="en-US" sz="2000" dirty="0">
                <a:latin typeface="Times New Roman" panose="02020603050405020304" pitchFamily="18" charset="0"/>
                <a:cs typeface="Times New Roman" panose="02020603050405020304" pitchFamily="18" charset="0"/>
              </a:rPr>
              <a:t>). This upcall notifies the user level of two things: the I/0 completion and the preemption. The upcall invokes code in the user-level thread system that (1) puts the thread that had been blocked on the ready list and (2) puts the thread that was preempted on the ready list. At this point, scheduler activations A and B can be discarded.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227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438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2531" name="Rectangle 3"/>
          <p:cNvSpPr>
            <a:spLocks noGrp="1"/>
          </p:cNvSpPr>
          <p:nvPr>
            <p:ph type="body" sz="half" idx="4294967295"/>
          </p:nvPr>
        </p:nvSpPr>
        <p:spPr>
          <a:xfrm>
            <a:off x="0" y="5486400"/>
            <a:ext cx="9144000" cy="990600"/>
          </a:xfrm>
        </p:spPr>
        <p:txBody>
          <a:bodyPr/>
          <a:lstStyle/>
          <a:p>
            <a:r>
              <a:rPr lang="en-US" altLang="en-US" sz="2800" dirty="0">
                <a:latin typeface="Times New Roman" panose="02020603050405020304" pitchFamily="18" charset="0"/>
                <a:cs typeface="Times New Roman" panose="02020603050405020304" pitchFamily="18" charset="0"/>
              </a:rPr>
              <a:t>Finally, at time T4, the </a:t>
            </a:r>
            <a:r>
              <a:rPr lang="en-US" altLang="en-US" sz="2800" dirty="0">
                <a:highlight>
                  <a:srgbClr val="FFFF00"/>
                </a:highlight>
                <a:latin typeface="Times New Roman" panose="02020603050405020304" pitchFamily="18" charset="0"/>
                <a:cs typeface="Times New Roman" panose="02020603050405020304" pitchFamily="18" charset="0"/>
              </a:rPr>
              <a:t>upcall</a:t>
            </a:r>
            <a:r>
              <a:rPr lang="en-US" altLang="en-US" sz="2800" dirty="0">
                <a:latin typeface="Times New Roman" panose="02020603050405020304" pitchFamily="18" charset="0"/>
                <a:cs typeface="Times New Roman" panose="02020603050405020304" pitchFamily="18" charset="0"/>
              </a:rPr>
              <a:t> takes a thread off the ready list and starts running it.</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48593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86400" y="2819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Processes</a:t>
            </a:r>
          </a:p>
        </p:txBody>
      </p:sp>
      <p:sp>
        <p:nvSpPr>
          <p:cNvPr id="7171" name="Rectangle 3"/>
          <p:cNvSpPr>
            <a:spLocks noGrp="1"/>
          </p:cNvSpPr>
          <p:nvPr>
            <p:ph type="body" idx="1"/>
          </p:nvPr>
        </p:nvSpPr>
        <p:spPr>
          <a:xfrm>
            <a:off x="114300" y="1295400"/>
            <a:ext cx="8915400" cy="3810000"/>
          </a:xfrm>
        </p:spPr>
        <p:txBody>
          <a:bodyPr/>
          <a:lstStyle/>
          <a:p>
            <a:pPr algn="just">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Early computers allowed </a:t>
            </a:r>
            <a:r>
              <a:rPr lang="en-US" altLang="en-US" sz="2000" dirty="0">
                <a:highlight>
                  <a:srgbClr val="FFFF00"/>
                </a:highlight>
                <a:latin typeface="Times New Roman" panose="02020603050405020304" pitchFamily="18" charset="0"/>
                <a:cs typeface="Times New Roman" panose="02020603050405020304" pitchFamily="18" charset="0"/>
              </a:rPr>
              <a:t>only one program </a:t>
            </a:r>
            <a:r>
              <a:rPr lang="en-US" altLang="en-US" sz="2000" dirty="0">
                <a:latin typeface="Times New Roman" panose="02020603050405020304" pitchFamily="18" charset="0"/>
                <a:cs typeface="Times New Roman" panose="02020603050405020304" pitchFamily="18" charset="0"/>
              </a:rPr>
              <a:t>to be executed at a time. (quantum or time slice)</a:t>
            </a: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a:t>
            </a:r>
            <a:r>
              <a:rPr lang="en-US" altLang="en-US" sz="2000" dirty="0">
                <a:highlight>
                  <a:srgbClr val="FFFF00"/>
                </a:highlight>
                <a:latin typeface="Times New Roman" panose="02020603050405020304" pitchFamily="18" charset="0"/>
                <a:cs typeface="Times New Roman" panose="02020603050405020304" pitchFamily="18" charset="0"/>
              </a:rPr>
              <a:t>program is a static (inactive) entity</a:t>
            </a:r>
            <a:r>
              <a:rPr lang="en-US" altLang="en-US" sz="2000" dirty="0">
                <a:latin typeface="Times New Roman" panose="02020603050405020304" pitchFamily="18" charset="0"/>
                <a:cs typeface="Times New Roman" panose="02020603050405020304" pitchFamily="18" charset="0"/>
              </a:rPr>
              <a:t>, whereas the </a:t>
            </a:r>
            <a:r>
              <a:rPr lang="en-US" altLang="en-US" sz="2000" dirty="0">
                <a:highlight>
                  <a:srgbClr val="FFFF00"/>
                </a:highlight>
                <a:latin typeface="Times New Roman" panose="02020603050405020304" pitchFamily="18" charset="0"/>
                <a:cs typeface="Times New Roman" panose="02020603050405020304" pitchFamily="18" charset="0"/>
              </a:rPr>
              <a:t>process is an active </a:t>
            </a:r>
            <a:r>
              <a:rPr lang="en-US" altLang="en-US" sz="2000" dirty="0">
                <a:latin typeface="Times New Roman" panose="02020603050405020304" pitchFamily="18" charset="0"/>
                <a:cs typeface="Times New Roman" panose="02020603050405020304" pitchFamily="18" charset="0"/>
              </a:rPr>
              <a:t>one</a:t>
            </a:r>
            <a:r>
              <a:rPr lang="de-DE" altLang="en-US" sz="2000"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process is an activity of some kind</a:t>
            </a: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process has a program, input, output, and a state</a:t>
            </a: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There are </a:t>
            </a:r>
            <a:r>
              <a:rPr lang="en-US" altLang="en-US" sz="2000" u="sng" dirty="0">
                <a:latin typeface="Times New Roman" panose="02020603050405020304" pitchFamily="18" charset="0"/>
                <a:cs typeface="Times New Roman" panose="02020603050405020304" pitchFamily="18" charset="0"/>
              </a:rPr>
              <a:t>two parts of a process</a:t>
            </a:r>
          </a:p>
          <a:p>
            <a:pPr lvl="1" algn="just" eaLnBrk="1" hangingPunct="1"/>
            <a:r>
              <a:rPr lang="en-US" altLang="en-US" sz="2000" dirty="0">
                <a:highlight>
                  <a:srgbClr val="FFFF00"/>
                </a:highlight>
                <a:latin typeface="Times New Roman" panose="02020603050405020304" pitchFamily="18" charset="0"/>
                <a:cs typeface="Times New Roman" panose="02020603050405020304" pitchFamily="18" charset="0"/>
              </a:rPr>
              <a:t>sequential execution</a:t>
            </a:r>
            <a:r>
              <a:rPr lang="en-US" altLang="en-US" sz="2000" dirty="0">
                <a:latin typeface="Times New Roman" panose="02020603050405020304" pitchFamily="18" charset="0"/>
                <a:cs typeface="Times New Roman" panose="02020603050405020304" pitchFamily="18" charset="0"/>
              </a:rPr>
              <a:t>: no concurrency inside a process; everything happens sequentially</a:t>
            </a:r>
            <a:r>
              <a:rPr lang="de-DE"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There is only one CPU and one physical program counter</a:t>
            </a:r>
            <a:r>
              <a:rPr lang="en-US" altLang="en-US" sz="2000" dirty="0">
                <a:latin typeface="Times New Roman" panose="02020603050405020304" pitchFamily="18" charset="0"/>
                <a:cs typeface="Times New Roman" panose="02020603050405020304" pitchFamily="18" charset="0"/>
              </a:rPr>
              <a:t>)</a:t>
            </a:r>
          </a:p>
          <a:p>
            <a:pPr lvl="1" algn="just" eaLnBrk="1" hangingPunct="1"/>
            <a:r>
              <a:rPr lang="en-US" altLang="en-US" sz="2000" dirty="0">
                <a:highlight>
                  <a:srgbClr val="FFFF00"/>
                </a:highlight>
                <a:latin typeface="Times New Roman" panose="02020603050405020304" pitchFamily="18" charset="0"/>
                <a:cs typeface="Times New Roman" panose="02020603050405020304" pitchFamily="18" charset="0"/>
              </a:rPr>
              <a:t>process state</a:t>
            </a:r>
            <a:r>
              <a:rPr lang="en-US" altLang="en-US" sz="2000" dirty="0">
                <a:latin typeface="Times New Roman" panose="02020603050405020304" pitchFamily="18" charset="0"/>
                <a:cs typeface="Times New Roman" panose="02020603050405020304" pitchFamily="18" charset="0"/>
              </a:rPr>
              <a:t>: everything that process interacts with (registers, memory, files, </a:t>
            </a:r>
            <a:r>
              <a:rPr lang="en-US" altLang="en-US" sz="2000" dirty="0" err="1">
                <a:latin typeface="Times New Roman" panose="02020603050405020304" pitchFamily="18" charset="0"/>
                <a:cs typeface="Times New Roman" panose="02020603050405020304" pitchFamily="18" charset="0"/>
              </a:rPr>
              <a:t>etc</a:t>
            </a:r>
            <a:r>
              <a:rPr lang="en-US" altLang="en-US" sz="2000" dirty="0">
                <a:latin typeface="Times New Roman" panose="02020603050405020304" pitchFamily="18" charset="0"/>
                <a:cs typeface="Times New Roman" panose="02020603050405020304" pitchFamily="18" charset="0"/>
              </a:rPr>
              <a:t>)</a:t>
            </a:r>
            <a:r>
              <a:rPr lang="de-DE" altLang="en-US" sz="2000"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sp>
        <p:nvSpPr>
          <p:cNvPr id="7172" name="Rectangle 4"/>
          <p:cNvSpPr>
            <a:spLocks/>
          </p:cNvSpPr>
          <p:nvPr/>
        </p:nvSpPr>
        <p:spPr bwMode="auto">
          <a:xfrm>
            <a:off x="4572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The process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2057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Pop-Up Threads</a:t>
            </a:r>
          </a:p>
        </p:txBody>
      </p:sp>
      <p:sp>
        <p:nvSpPr>
          <p:cNvPr id="23556" name="Rectangle 3"/>
          <p:cNvSpPr>
            <a:spLocks noGrp="1"/>
          </p:cNvSpPr>
          <p:nvPr>
            <p:ph type="body" sz="half" idx="1"/>
          </p:nvPr>
        </p:nvSpPr>
        <p:spPr>
          <a:xfrm>
            <a:off x="0" y="7620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Problem</a:t>
            </a:r>
          </a:p>
          <a:p>
            <a:pPr lvl="1" algn="just"/>
            <a:r>
              <a:rPr lang="en-US" altLang="en-US" sz="2000" dirty="0">
                <a:latin typeface="Times New Roman" panose="02020603050405020304" pitchFamily="18" charset="0"/>
                <a:cs typeface="Times New Roman" panose="02020603050405020304" pitchFamily="18" charset="0"/>
              </a:rPr>
              <a:t>The sender </a:t>
            </a:r>
            <a:r>
              <a:rPr lang="en-US" altLang="en-US" sz="2000" b="1" dirty="0">
                <a:latin typeface="Times New Roman" panose="02020603050405020304" pitchFamily="18" charset="0"/>
                <a:cs typeface="Times New Roman" panose="02020603050405020304" pitchFamily="18" charset="0"/>
              </a:rPr>
              <a:t>send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a:t>
            </a:r>
            <a:r>
              <a:rPr lang="en-US" altLang="en-US" sz="2000" dirty="0">
                <a:latin typeface="Times New Roman" panose="02020603050405020304" pitchFamily="18" charset="0"/>
                <a:cs typeface="Times New Roman" panose="02020603050405020304" pitchFamily="18" charset="0"/>
              </a:rPr>
              <a:t> to respond to the receiver's request</a:t>
            </a:r>
          </a:p>
          <a:p>
            <a:pPr lvl="1" algn="just"/>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receiver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waits</a:t>
            </a:r>
            <a:r>
              <a:rPr lang="en-US" altLang="en-US" sz="2000" dirty="0">
                <a:latin typeface="Times New Roman" panose="02020603050405020304" pitchFamily="18" charset="0"/>
                <a:cs typeface="Times New Roman" panose="02020603050405020304" pitchFamily="18" charset="0"/>
              </a:rPr>
              <a:t> the incoming message, it’s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 arrives </a:t>
            </a:r>
            <a:r>
              <a:rPr lang="en-US" altLang="en-US" sz="2000" dirty="0">
                <a:latin typeface="Times New Roman" panose="02020603050405020304" pitchFamily="18" charset="0"/>
                <a:cs typeface="Times New Roman" panose="02020603050405020304" pitchFamily="18" charset="0"/>
              </a:rPr>
              <a:t>to process it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waste time to </a:t>
            </a:r>
            <a:r>
              <a:rPr lang="en-US" altLang="en-US" sz="2000" b="1" dirty="0">
                <a:latin typeface="Times New Roman" panose="02020603050405020304" pitchFamily="18" charset="0"/>
                <a:cs typeface="Times New Roman" panose="02020603050405020304" pitchFamily="18" charset="0"/>
              </a:rPr>
              <a:t>unblocked</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reloaded thread</a:t>
            </a:r>
            <a:r>
              <a:rPr lang="en-US" altLang="en-US" sz="2000" dirty="0">
                <a:latin typeface="Times New Roman" panose="02020603050405020304" pitchFamily="18" charset="0"/>
                <a:cs typeface="Times New Roman" panose="02020603050405020304" pitchFamily="18" charset="0"/>
              </a:rPr>
              <a:t> information combining with unpacking the message, </a:t>
            </a:r>
            <a:r>
              <a:rPr lang="en-US" altLang="en-US" sz="2000" b="1" dirty="0">
                <a:latin typeface="Times New Roman" panose="02020603050405020304" pitchFamily="18"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parsing</a:t>
            </a:r>
            <a:r>
              <a:rPr lang="en-US" altLang="en-US" sz="2000" dirty="0">
                <a:latin typeface="Times New Roman" panose="02020603050405020304" pitchFamily="18" charset="0"/>
                <a:cs typeface="Times New Roman" panose="02020603050405020304" pitchFamily="18" charset="0"/>
              </a:rPr>
              <a:t> message’s </a:t>
            </a:r>
            <a:r>
              <a:rPr lang="en-US" altLang="en-US" sz="2000" b="1" dirty="0">
                <a:latin typeface="Times New Roman" panose="02020603050405020304" pitchFamily="18" charset="0"/>
                <a:cs typeface="Times New Roman" panose="02020603050405020304" pitchFamily="18" charset="0"/>
              </a:rPr>
              <a:t>content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processing</a:t>
            </a:r>
            <a:r>
              <a:rPr lang="en-US" altLang="en-US" sz="2000" dirty="0">
                <a:latin typeface="Times New Roman" panose="02020603050405020304" pitchFamily="18" charset="0"/>
                <a:cs typeface="Times New Roman" panose="02020603050405020304" pitchFamily="18" charset="0"/>
              </a:rPr>
              <a:t> it</a:t>
            </a:r>
          </a:p>
          <a:p>
            <a:pPr algn="just"/>
            <a:r>
              <a:rPr lang="en-US" altLang="en-US" sz="2400" dirty="0">
                <a:latin typeface="Times New Roman" panose="02020603050405020304" pitchFamily="18" charset="0"/>
                <a:cs typeface="Times New Roman" panose="02020603050405020304" pitchFamily="18" charset="0"/>
              </a:rPr>
              <a:t>Solution: using </a:t>
            </a:r>
            <a:r>
              <a:rPr lang="en-US" altLang="en-US" sz="2400" dirty="0">
                <a:highlight>
                  <a:srgbClr val="FFFF00"/>
                </a:highlight>
                <a:latin typeface="Times New Roman" panose="02020603050405020304" pitchFamily="18" charset="0"/>
                <a:cs typeface="Times New Roman" panose="02020603050405020304" pitchFamily="18" charset="0"/>
              </a:rPr>
              <a:t>Pop-up threads</a:t>
            </a:r>
          </a:p>
          <a:p>
            <a:pPr lvl="1" algn="just"/>
            <a:r>
              <a:rPr lang="en-US" altLang="en-US" sz="2000" dirty="0">
                <a:latin typeface="Times New Roman" panose="02020603050405020304" pitchFamily="18" charset="0"/>
                <a:cs typeface="Times New Roman" panose="02020603050405020304" pitchFamily="18" charset="0"/>
              </a:rPr>
              <a:t>Handles the incoming message by the system </a:t>
            </a:r>
            <a:r>
              <a:rPr lang="en-US" altLang="en-US" sz="2000" b="1" dirty="0">
                <a:latin typeface="Times New Roman" panose="02020603050405020304" pitchFamily="18" charset="0"/>
                <a:cs typeface="Times New Roman" panose="02020603050405020304" pitchFamily="18" charset="0"/>
              </a:rPr>
              <a:t>creates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new thread </a:t>
            </a:r>
            <a:r>
              <a:rPr lang="en-US" altLang="en-US" sz="2000" dirty="0">
                <a:latin typeface="Times New Roman" panose="02020603050405020304" pitchFamily="18" charset="0"/>
                <a:cs typeface="Times New Roman" panose="02020603050405020304" pitchFamily="18" charset="0"/>
              </a:rPr>
              <a:t>that </a:t>
            </a:r>
            <a:r>
              <a:rPr lang="en-US" altLang="en-US" sz="2000" b="1" dirty="0">
                <a:latin typeface="Times New Roman" panose="02020603050405020304" pitchFamily="18" charset="0"/>
                <a:cs typeface="Times New Roman" panose="02020603050405020304" pitchFamily="18" charset="0"/>
              </a:rPr>
              <a:t>are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brand new</a:t>
            </a:r>
          </a:p>
          <a:p>
            <a:pPr lvl="1" algn="just"/>
            <a:r>
              <a:rPr lang="en-US" altLang="en-US" sz="2000" dirty="0">
                <a:latin typeface="Times New Roman" panose="02020603050405020304" pitchFamily="18" charset="0"/>
                <a:cs typeface="Times New Roman" panose="02020603050405020304" pitchFamily="18" charset="0"/>
              </a:rPr>
              <a:t>This thread is </a:t>
            </a:r>
            <a:r>
              <a:rPr lang="en-US" altLang="en-US" sz="2000" b="1" dirty="0">
                <a:latin typeface="Times New Roman" panose="02020603050405020304" pitchFamily="18" charset="0"/>
                <a:cs typeface="Times New Roman" panose="02020603050405020304" pitchFamily="18" charset="0"/>
              </a:rPr>
              <a:t>identical</a:t>
            </a:r>
            <a:r>
              <a:rPr lang="en-US" altLang="en-US" sz="2000" dirty="0">
                <a:latin typeface="Times New Roman" panose="02020603050405020304" pitchFamily="18" charset="0"/>
                <a:cs typeface="Times New Roman" panose="02020603050405020304" pitchFamily="18" charset="0"/>
              </a:rPr>
              <a:t> to all the </a:t>
            </a:r>
            <a:r>
              <a:rPr lang="en-US" altLang="en-US" sz="2000" b="1" dirty="0">
                <a:latin typeface="Times New Roman" panose="02020603050405020304" pitchFamily="18" charset="0"/>
                <a:cs typeface="Times New Roman" panose="02020603050405020304" pitchFamily="18" charset="0"/>
              </a:rPr>
              <a:t>others</a:t>
            </a:r>
            <a:r>
              <a:rPr lang="en-US" altLang="en-US" sz="2000" dirty="0">
                <a:latin typeface="Times New Roman" panose="02020603050405020304" pitchFamily="18" charset="0"/>
                <a:cs typeface="Times New Roman" panose="02020603050405020304" pitchFamily="18" charset="0"/>
              </a:rPr>
              <a:t>, but </a:t>
            </a:r>
            <a:r>
              <a:rPr lang="en-US" altLang="en-US" sz="2000" dirty="0">
                <a:highlight>
                  <a:srgbClr val="FFFF00"/>
                </a:highlight>
                <a:latin typeface="Times New Roman" panose="02020603050405020304" pitchFamily="18" charset="0"/>
                <a:cs typeface="Times New Roman" panose="02020603050405020304" pitchFamily="18" charset="0"/>
              </a:rPr>
              <a:t>it </a:t>
            </a:r>
            <a:r>
              <a:rPr lang="en-US" altLang="en-US" sz="2000" b="1" dirty="0">
                <a:highlight>
                  <a:srgbClr val="FFFF00"/>
                </a:highlight>
                <a:latin typeface="Times New Roman" panose="02020603050405020304" pitchFamily="18" charset="0"/>
                <a:cs typeface="Times New Roman" panose="02020603050405020304" pitchFamily="18" charset="0"/>
              </a:rPr>
              <a:t>does not have any history </a:t>
            </a:r>
            <a:r>
              <a:rPr lang="en-US" altLang="en-US" sz="2000" dirty="0">
                <a:highlight>
                  <a:srgbClr val="FFFF00"/>
                </a:highlight>
                <a:latin typeface="Times New Roman" panose="02020603050405020304" pitchFamily="18" charset="0"/>
                <a:cs typeface="Times New Roman" panose="02020603050405020304" pitchFamily="18" charset="0"/>
              </a:rPr>
              <a:t>(registers, stack, …) </a:t>
            </a:r>
            <a:r>
              <a:rPr lang="en-US" altLang="en-US" sz="2000" dirty="0">
                <a:latin typeface="Times New Roman" panose="02020603050405020304" pitchFamily="18" charset="0"/>
                <a:cs typeface="Times New Roman" panose="02020603050405020304" pitchFamily="18" charset="0"/>
              </a:rPr>
              <a:t>that must be restored</a:t>
            </a:r>
          </a:p>
          <a:p>
            <a:pPr lvl="1" algn="just"/>
            <a:r>
              <a:rPr lang="en-US" altLang="en-US" sz="2000" dirty="0">
                <a:latin typeface="Times New Roman" panose="02020603050405020304" pitchFamily="18" charset="0"/>
                <a:cs typeface="Times New Roman" panose="02020603050405020304" pitchFamily="18" charset="0"/>
              </a:rPr>
              <a:t>It can be </a:t>
            </a:r>
            <a:r>
              <a:rPr lang="en-US" altLang="en-US" sz="2000" b="1" dirty="0">
                <a:latin typeface="Times New Roman" panose="02020603050405020304" pitchFamily="18" charset="0"/>
                <a:cs typeface="Times New Roman" panose="02020603050405020304" pitchFamily="18" charset="0"/>
              </a:rPr>
              <a:t>implemented</a:t>
            </a:r>
            <a:r>
              <a:rPr lang="en-US" altLang="en-US" sz="2000" dirty="0">
                <a:latin typeface="Times New Roman" panose="02020603050405020304" pitchFamily="18" charset="0"/>
                <a:cs typeface="Times New Roman" panose="02020603050405020304" pitchFamily="18" charset="0"/>
              </a:rPr>
              <a:t> in </a:t>
            </a:r>
            <a:r>
              <a:rPr lang="en-US" altLang="en-US" sz="2000" b="1" dirty="0">
                <a:latin typeface="Times New Roman" panose="02020603050405020304" pitchFamily="18" charset="0"/>
                <a:cs typeface="Times New Roman" panose="02020603050405020304" pitchFamily="18" charset="0"/>
              </a:rPr>
              <a:t>kernel or user mode</a:t>
            </a:r>
          </a:p>
          <a:p>
            <a:pPr algn="just"/>
            <a:r>
              <a:rPr lang="en-US" altLang="en-US" sz="2400" dirty="0">
                <a:latin typeface="Times New Roman" panose="02020603050405020304" pitchFamily="18" charset="0"/>
                <a:cs typeface="Times New Roman" panose="02020603050405020304" pitchFamily="18" charset="0"/>
              </a:rPr>
              <a:t>Advantages</a:t>
            </a:r>
          </a:p>
          <a:p>
            <a:pPr lvl="1" algn="just"/>
            <a:r>
              <a:rPr lang="en-US" altLang="en-US" sz="2000" b="1" dirty="0">
                <a:latin typeface="Times New Roman" panose="02020603050405020304" pitchFamily="18" charset="0"/>
                <a:cs typeface="Times New Roman" panose="02020603050405020304" pitchFamily="18" charset="0"/>
              </a:rPr>
              <a:t>Create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quickly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Do not have  any threads information that must be stored</a:t>
            </a:r>
            <a:r>
              <a:rPr lang="en-US" altLang="en-US" sz="20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latency</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between</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message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arrival</a:t>
            </a:r>
            <a:r>
              <a:rPr lang="en-US" altLang="en-US" sz="2000" dirty="0">
                <a:highlight>
                  <a:srgbClr val="FFFF00"/>
                </a:highlight>
                <a:latin typeface="Times New Roman" panose="02020603050405020304" pitchFamily="18" charset="0"/>
                <a:cs typeface="Times New Roman" panose="02020603050405020304" pitchFamily="18" charset="0"/>
              </a:rPr>
              <a:t> and the </a:t>
            </a:r>
            <a:r>
              <a:rPr lang="en-US" altLang="en-US" sz="2000" b="1" dirty="0">
                <a:highlight>
                  <a:srgbClr val="FFFF00"/>
                </a:highlight>
                <a:latin typeface="Times New Roman" panose="02020603050405020304" pitchFamily="18" charset="0"/>
                <a:cs typeface="Times New Roman" panose="02020603050405020304" pitchFamily="18" charset="0"/>
              </a:rPr>
              <a:t>start</a:t>
            </a:r>
            <a:r>
              <a:rPr lang="en-US" altLang="en-US" sz="2000" dirty="0">
                <a:highlight>
                  <a:srgbClr val="FFFF00"/>
                </a:highlight>
                <a:latin typeface="Times New Roman" panose="02020603050405020304" pitchFamily="18" charset="0"/>
                <a:cs typeface="Times New Roman" panose="02020603050405020304" pitchFamily="18" charset="0"/>
              </a:rPr>
              <a:t> of </a:t>
            </a:r>
            <a:r>
              <a:rPr lang="en-US" altLang="en-US" sz="2000" b="1" dirty="0">
                <a:highlight>
                  <a:srgbClr val="FFFF00"/>
                </a:highlight>
                <a:latin typeface="Times New Roman" panose="02020603050405020304" pitchFamily="18" charset="0"/>
                <a:cs typeface="Times New Roman" panose="02020603050405020304" pitchFamily="18" charset="0"/>
              </a:rPr>
              <a:t>processing</a:t>
            </a:r>
            <a:r>
              <a:rPr lang="en-US" altLang="en-US" sz="2000" dirty="0">
                <a:highlight>
                  <a:srgbClr val="FFFF00"/>
                </a:highlight>
                <a:latin typeface="Times New Roman" panose="02020603050405020304" pitchFamily="18" charset="0"/>
                <a:cs typeface="Times New Roman" panose="02020603050405020304" pitchFamily="18" charset="0"/>
              </a:rPr>
              <a:t> can be made very </a:t>
            </a:r>
            <a:r>
              <a:rPr lang="en-US" altLang="en-US" sz="2000" b="1" dirty="0">
                <a:highlight>
                  <a:srgbClr val="FFFF00"/>
                </a:highlight>
                <a:latin typeface="Times New Roman" panose="02020603050405020304" pitchFamily="18" charset="0"/>
                <a:cs typeface="Times New Roman" panose="02020603050405020304" pitchFamily="18" charset="0"/>
              </a:rPr>
              <a:t>short</a:t>
            </a:r>
          </a:p>
        </p:txBody>
      </p:sp>
      <p:sp>
        <p:nvSpPr>
          <p:cNvPr id="216069" name="Text Box 4"/>
          <p:cNvSpPr txBox="1">
            <a:spLocks noChangeArrowheads="1"/>
          </p:cNvSpPr>
          <p:nvPr/>
        </p:nvSpPr>
        <p:spPr bwMode="auto">
          <a:xfrm>
            <a:off x="4343400" y="51784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381000" y="0"/>
            <a:ext cx="8763000" cy="9144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Making Single-Threaded Code Multithreaded</a:t>
            </a:r>
          </a:p>
        </p:txBody>
      </p:sp>
      <p:sp>
        <p:nvSpPr>
          <p:cNvPr id="24579" name="Rectangle 3"/>
          <p:cNvSpPr>
            <a:spLocks noGrp="1"/>
          </p:cNvSpPr>
          <p:nvPr>
            <p:ph type="body" sz="half" idx="1"/>
          </p:nvPr>
        </p:nvSpPr>
        <p:spPr>
          <a:xfrm>
            <a:off x="228600" y="1066800"/>
            <a:ext cx="8915400" cy="5638800"/>
          </a:xfrm>
        </p:spPr>
        <p:txBody>
          <a:bodyPr/>
          <a:lstStyle/>
          <a:p>
            <a:pPr algn="just"/>
            <a:r>
              <a:rPr lang="en-US" altLang="en-US" sz="2800" b="1" dirty="0">
                <a:latin typeface="Times New Roman" panose="02020603050405020304" pitchFamily="18" charset="0"/>
                <a:cs typeface="Times New Roman" panose="02020603050405020304" pitchFamily="18" charset="0"/>
              </a:rPr>
              <a:t>Problem</a:t>
            </a:r>
          </a:p>
          <a:p>
            <a:pPr lvl="1" algn="just"/>
            <a:r>
              <a:rPr lang="en-US" altLang="en-US" sz="2400" b="1" dirty="0">
                <a:latin typeface="Times New Roman" panose="02020603050405020304" pitchFamily="18" charset="0"/>
                <a:cs typeface="Times New Roman" panose="02020603050405020304" pitchFamily="18" charset="0"/>
              </a:rPr>
              <a:t>Convert</a:t>
            </a:r>
            <a:r>
              <a:rPr lang="en-US" altLang="en-US" sz="2400" dirty="0">
                <a:latin typeface="Times New Roman" panose="02020603050405020304" pitchFamily="18" charset="0"/>
                <a:cs typeface="Times New Roman" panose="02020603050405020304" pitchFamily="18" charset="0"/>
              </a:rPr>
              <a:t> programs, that were written for </a:t>
            </a:r>
            <a:r>
              <a:rPr lang="en-US" altLang="en-US" sz="2400" b="1" dirty="0">
                <a:latin typeface="Times New Roman" panose="02020603050405020304" pitchFamily="18" charset="0"/>
                <a:cs typeface="Times New Roman" panose="02020603050405020304" pitchFamily="18" charset="0"/>
              </a:rPr>
              <a:t>single-thread processes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 multithreading</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using in entire process can </a:t>
            </a:r>
            <a:r>
              <a:rPr lang="en-US" altLang="en-US" sz="2400" b="1" dirty="0">
                <a:latin typeface="Times New Roman" panose="02020603050405020304" pitchFamily="18" charset="0"/>
                <a:cs typeface="Times New Roman" panose="02020603050405020304" pitchFamily="18" charset="0"/>
              </a:rPr>
              <a:t>be a problem </a:t>
            </a:r>
            <a:r>
              <a:rPr lang="en-US" altLang="en-US" sz="2400" dirty="0">
                <a:latin typeface="Times New Roman" panose="02020603050405020304" pitchFamily="18" charset="0"/>
                <a:cs typeface="Times New Roman" panose="02020603050405020304" pitchFamily="18" charset="0"/>
              </a:rPr>
              <a:t>when the thread is used</a:t>
            </a:r>
          </a:p>
          <a:p>
            <a:pPr lvl="1" algn="just"/>
            <a:r>
              <a:rPr lang="en-US" altLang="en-US" sz="2400" dirty="0">
                <a:latin typeface="Times New Roman" panose="02020603050405020304" pitchFamily="18" charset="0"/>
                <a:cs typeface="Times New Roman" panose="02020603050405020304" pitchFamily="18" charset="0"/>
              </a:rPr>
              <a:t>Ex:</a:t>
            </a:r>
          </a:p>
        </p:txBody>
      </p:sp>
      <p:sp>
        <p:nvSpPr>
          <p:cNvPr id="218117" name="Text Box 4"/>
          <p:cNvSpPr txBox="1">
            <a:spLocks noChangeArrowheads="1"/>
          </p:cNvSpPr>
          <p:nvPr/>
        </p:nvSpPr>
        <p:spPr bwMode="auto">
          <a:xfrm>
            <a:off x="30480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2-19.</a:t>
            </a:r>
          </a:p>
        </p:txBody>
      </p:sp>
      <p:pic>
        <p:nvPicPr>
          <p:cNvPr id="24581" name="Picture 6"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68662"/>
            <a:ext cx="44958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ox(in)">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 (2)</a:t>
            </a:r>
          </a:p>
        </p:txBody>
      </p:sp>
      <p:sp>
        <p:nvSpPr>
          <p:cNvPr id="25603" name="Rectangle 3"/>
          <p:cNvSpPr>
            <a:spLocks noGrp="1"/>
          </p:cNvSpPr>
          <p:nvPr>
            <p:ph type="body" sz="half" idx="1"/>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Solutions</a:t>
            </a:r>
          </a:p>
          <a:p>
            <a:pPr lvl="1" algn="just"/>
            <a:r>
              <a:rPr lang="en-US" altLang="en-US" sz="2400" b="1" dirty="0">
                <a:latin typeface="Times New Roman" panose="02020603050405020304" pitchFamily="18" charset="0"/>
                <a:cs typeface="Times New Roman" panose="02020603050405020304" pitchFamily="18" charset="0"/>
              </a:rPr>
              <a:t>Prohibit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altogether → </a:t>
            </a:r>
            <a:r>
              <a:rPr lang="en-US" altLang="en-US" sz="2400" b="1" i="1" dirty="0">
                <a:latin typeface="Times New Roman" panose="02020603050405020304" pitchFamily="18" charset="0"/>
                <a:cs typeface="Times New Roman" panose="02020603050405020304" pitchFamily="18" charset="0"/>
              </a:rPr>
              <a:t>conflicts</a:t>
            </a:r>
            <a:r>
              <a:rPr lang="en-US" altLang="en-US" sz="2400" i="1" dirty="0">
                <a:latin typeface="Times New Roman" panose="02020603050405020304" pitchFamily="18" charset="0"/>
                <a:cs typeface="Times New Roman" panose="02020603050405020304" pitchFamily="18" charset="0"/>
              </a:rPr>
              <a:t> with much existing software (modifying is impossible)</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Assign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each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thread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its own private global </a:t>
            </a:r>
            <a:r>
              <a:rPr lang="en-US" altLang="en-US" sz="2400" dirty="0">
                <a:latin typeface="Times New Roman" panose="02020603050405020304" pitchFamily="18" charset="0"/>
                <a:cs typeface="Times New Roman" panose="02020603050405020304" pitchFamily="18" charset="0"/>
              </a:rPr>
              <a:t>variables </a:t>
            </a:r>
            <a:r>
              <a:rPr lang="en-US" altLang="en-US" sz="2400" b="1" dirty="0">
                <a:latin typeface="Times New Roman" panose="02020603050405020304" pitchFamily="18" charset="0"/>
                <a:cs typeface="Times New Roman" panose="02020603050405020304" pitchFamily="18" charset="0"/>
              </a:rPr>
              <a:t>using private copy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allocate a chunk of memory for global variables and </a:t>
            </a:r>
            <a:r>
              <a:rPr lang="en-US" altLang="en-US" sz="2400" b="1" i="1" dirty="0">
                <a:latin typeface="Times New Roman" panose="02020603050405020304" pitchFamily="18" charset="0"/>
                <a:cs typeface="Times New Roman" panose="02020603050405020304" pitchFamily="18" charset="0"/>
              </a:rPr>
              <a:t>pass</a:t>
            </a:r>
            <a:r>
              <a:rPr lang="en-US" altLang="en-US" sz="2400" i="1" dirty="0">
                <a:latin typeface="Times New Roman" panose="02020603050405020304" pitchFamily="18" charset="0"/>
                <a:cs typeface="Times New Roman" panose="02020603050405020304" pitchFamily="18" charset="0"/>
              </a:rPr>
              <a:t> it to </a:t>
            </a:r>
            <a:r>
              <a:rPr lang="en-US" altLang="en-US" sz="2400" b="1" i="1" dirty="0">
                <a:latin typeface="Times New Roman" panose="02020603050405020304" pitchFamily="18" charset="0"/>
                <a:cs typeface="Times New Roman" panose="02020603050405020304" pitchFamily="18" charset="0"/>
              </a:rPr>
              <a:t>each procedure </a:t>
            </a:r>
            <a:r>
              <a:rPr lang="en-US" altLang="en-US" sz="2400" i="1" dirty="0">
                <a:latin typeface="Times New Roman" panose="02020603050405020304" pitchFamily="18" charset="0"/>
                <a:cs typeface="Times New Roman" panose="02020603050405020304" pitchFamily="18" charset="0"/>
              </a:rPr>
              <a:t>in the thread </a:t>
            </a:r>
            <a:r>
              <a:rPr lang="en-US" altLang="en-US" sz="2400" b="1" i="1" dirty="0">
                <a:latin typeface="Times New Roman" panose="02020603050405020304" pitchFamily="18" charset="0"/>
                <a:cs typeface="Times New Roman" panose="02020603050405020304" pitchFamily="18" charset="0"/>
              </a:rPr>
              <a:t>as</a:t>
            </a:r>
            <a:r>
              <a:rPr lang="en-US" altLang="en-US" sz="2400" i="1" dirty="0">
                <a:latin typeface="Times New Roman" panose="02020603050405020304" pitchFamily="18" charset="0"/>
                <a:cs typeface="Times New Roman" panose="02020603050405020304" pitchFamily="18" charset="0"/>
              </a:rPr>
              <a:t> an </a:t>
            </a:r>
            <a:r>
              <a:rPr lang="en-US" altLang="en-US" sz="2400" b="1" i="1" dirty="0">
                <a:latin typeface="Times New Roman" panose="02020603050405020304" pitchFamily="18" charset="0"/>
                <a:cs typeface="Times New Roman" panose="02020603050405020304" pitchFamily="18" charset="0"/>
              </a:rPr>
              <a:t>extra parameter</a:t>
            </a:r>
            <a:endParaRPr lang="en-US" altLang="en-US" sz="2400" b="1"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library procedures </a:t>
            </a:r>
            <a:r>
              <a:rPr lang="en-US" altLang="en-US" sz="2400" dirty="0">
                <a:latin typeface="Times New Roman" panose="02020603050405020304" pitchFamily="18" charset="0"/>
                <a:cs typeface="Times New Roman" panose="02020603050405020304" pitchFamily="18" charset="0"/>
              </a:rPr>
              <a:t>with some methods as </a:t>
            </a:r>
            <a:r>
              <a:rPr lang="en-US" altLang="en-US" sz="2400" dirty="0" err="1">
                <a:latin typeface="Times New Roman" panose="02020603050405020304" pitchFamily="18" charset="0"/>
                <a:cs typeface="Times New Roman" panose="02020603050405020304" pitchFamily="18" charset="0"/>
              </a:rPr>
              <a:t>create_global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set_global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read_global</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many library are not reentrant</a:t>
            </a:r>
            <a:endParaRPr lang="en-US" altLang="en-US" sz="24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Provide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each procedure with</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jacket</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sets a bit </a:t>
            </a:r>
            <a:r>
              <a:rPr lang="en-US" altLang="en-US" sz="2000" dirty="0">
                <a:latin typeface="Times New Roman" panose="02020603050405020304" pitchFamily="18" charset="0"/>
                <a:cs typeface="Times New Roman" panose="02020603050405020304" pitchFamily="18" charset="0"/>
              </a:rPr>
              <a:t>to </a:t>
            </a:r>
            <a:r>
              <a:rPr lang="en-US" altLang="en-US" sz="2000" b="1" dirty="0">
                <a:latin typeface="Times New Roman" panose="02020603050405020304" pitchFamily="18" charset="0"/>
                <a:cs typeface="Times New Roman" panose="02020603050405020304" pitchFamily="18" charset="0"/>
              </a:rPr>
              <a:t>mark</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library</a:t>
            </a:r>
            <a:r>
              <a:rPr lang="en-US" altLang="en-US" sz="2000" dirty="0">
                <a:latin typeface="Times New Roman" panose="02020603050405020304" pitchFamily="18" charset="0"/>
                <a:cs typeface="Times New Roman" panose="02020603050405020304" pitchFamily="18" charset="0"/>
              </a:rPr>
              <a:t> as </a:t>
            </a:r>
            <a:r>
              <a:rPr lang="en-US" altLang="en-US" sz="2000" b="1" dirty="0">
                <a:latin typeface="Times New Roman" panose="02020603050405020304" pitchFamily="18" charset="0"/>
                <a:cs typeface="Times New Roman" panose="02020603050405020304" pitchFamily="18" charset="0"/>
              </a:rPr>
              <a:t>in use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eliminates potential parallelism</a:t>
            </a:r>
            <a:endParaRPr lang="en-US" altLang="en-US" sz="20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Consider signals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are difficult to enough to manage a single threaded environment</a:t>
            </a:r>
            <a:endParaRPr lang="en-US" altLang="en-US" sz="20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Stack management </a:t>
            </a:r>
            <a:r>
              <a:rPr lang="en-US" altLang="en-US" sz="2400" dirty="0">
                <a:latin typeface="Times New Roman" panose="02020603050405020304" pitchFamily="18" charset="0"/>
                <a:cs typeface="Times New Roman" panose="02020603050405020304" pitchFamily="18" charset="0"/>
              </a:rPr>
              <a:t>with many stack that can be grown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InterProcess Communication (IPC)</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09600"/>
            <a:ext cx="8229600" cy="6248400"/>
          </a:xfrm>
        </p:spPr>
        <p:txBody>
          <a:bodyPr/>
          <a:lstStyle/>
          <a:p>
            <a:pPr>
              <a:lnSpc>
                <a:spcPct val="80000"/>
              </a:lnSpc>
              <a:buClrTx/>
              <a:buSzTx/>
              <a:buFont typeface="Arial" panose="020B0604020202020204" pitchFamily="34" charset="0"/>
              <a:buChar char="•"/>
            </a:pPr>
            <a:r>
              <a:rPr lang="en-US" altLang="en-US" sz="2800" b="1" dirty="0" err="1">
                <a:latin typeface="Times New Roman" panose="02020603050405020304" pitchFamily="18" charset="0"/>
                <a:cs typeface="Times New Roman" panose="02020603050405020304" pitchFamily="18" charset="0"/>
              </a:rPr>
              <a:t>Interprocess</a:t>
            </a:r>
            <a:r>
              <a:rPr lang="en-US" altLang="en-US" sz="2800" b="1" dirty="0">
                <a:latin typeface="Times New Roman" panose="02020603050405020304" pitchFamily="18" charset="0"/>
                <a:cs typeface="Times New Roman" panose="02020603050405020304" pitchFamily="18" charset="0"/>
              </a:rPr>
              <a:t> communication</a:t>
            </a:r>
          </a:p>
          <a:p>
            <a:pPr lvl="1">
              <a:lnSpc>
                <a:spcPct val="80000"/>
              </a:lnSpc>
            </a:pPr>
            <a:r>
              <a:rPr lang="en-US" altLang="en-US" sz="2400" dirty="0">
                <a:latin typeface="Times New Roman" panose="02020603050405020304" pitchFamily="18" charset="0"/>
                <a:cs typeface="Times New Roman" panose="02020603050405020304" pitchFamily="18" charset="0"/>
              </a:rPr>
              <a:t>Overview</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Race Conditions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Critical Regions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Mutual Exclusion with Busy Waiting</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Disable Interrupts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Lock Variables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Strict Alternative</a:t>
            </a:r>
          </a:p>
          <a:p>
            <a:pPr lvl="1">
              <a:lnSpc>
                <a:spcPct val="80000"/>
              </a:lnSpc>
            </a:pPr>
            <a:r>
              <a:rPr lang="en-US" altLang="en-US" sz="2400" dirty="0">
                <a:latin typeface="Times New Roman" panose="02020603050405020304" pitchFamily="18" charset="0"/>
                <a:cs typeface="Times New Roman" panose="02020603050405020304" pitchFamily="18" charset="0"/>
              </a:rPr>
              <a:t>Peterson’s solution</a:t>
            </a:r>
          </a:p>
          <a:p>
            <a:pPr lvl="1">
              <a:lnSpc>
                <a:spcPct val="80000"/>
              </a:lnSpc>
            </a:pPr>
            <a:r>
              <a:rPr lang="en-US" altLang="en-US" sz="2400" dirty="0">
                <a:latin typeface="Times New Roman" panose="02020603050405020304" pitchFamily="18" charset="0"/>
                <a:cs typeface="Times New Roman" panose="02020603050405020304" pitchFamily="18" charset="0"/>
              </a:rPr>
              <a:t>TSL instructions</a:t>
            </a:r>
          </a:p>
          <a:p>
            <a:pPr lvl="1">
              <a:lnSpc>
                <a:spcPct val="80000"/>
              </a:lnSpc>
            </a:pPr>
            <a:r>
              <a:rPr lang="en-US" altLang="en-US" sz="2400" dirty="0">
                <a:latin typeface="Times New Roman" panose="02020603050405020304" pitchFamily="18" charset="0"/>
                <a:cs typeface="Times New Roman" panose="02020603050405020304" pitchFamily="18" charset="0"/>
              </a:rPr>
              <a:t>Sleep and wakeup</a:t>
            </a:r>
          </a:p>
          <a:p>
            <a:pPr lvl="1">
              <a:lnSpc>
                <a:spcPct val="80000"/>
              </a:lnSpc>
            </a:pPr>
            <a:r>
              <a:rPr lang="en-US" altLang="en-US" sz="2400" dirty="0">
                <a:latin typeface="Times New Roman" panose="02020603050405020304" pitchFamily="18" charset="0"/>
                <a:cs typeface="Times New Roman" panose="02020603050405020304" pitchFamily="18" charset="0"/>
              </a:rPr>
              <a:t>Semaphores</a:t>
            </a:r>
          </a:p>
          <a:p>
            <a:pPr lvl="1">
              <a:lnSpc>
                <a:spcPct val="80000"/>
              </a:lnSpc>
            </a:pPr>
            <a:r>
              <a:rPr lang="en-US" altLang="en-US" sz="2400" dirty="0">
                <a:latin typeface="Times New Roman" panose="02020603050405020304" pitchFamily="18" charset="0"/>
                <a:cs typeface="Times New Roman" panose="02020603050405020304" pitchFamily="18" charset="0"/>
              </a:rPr>
              <a:t>Mutexes</a:t>
            </a:r>
          </a:p>
          <a:p>
            <a:pPr lvl="1">
              <a:lnSpc>
                <a:spcPct val="80000"/>
              </a:lnSpc>
            </a:pPr>
            <a:r>
              <a:rPr lang="en-US" altLang="en-US" sz="2400" dirty="0">
                <a:latin typeface="Times New Roman" panose="02020603050405020304" pitchFamily="18" charset="0"/>
                <a:cs typeface="Times New Roman" panose="02020603050405020304" pitchFamily="18" charset="0"/>
              </a:rPr>
              <a:t>Monitors</a:t>
            </a:r>
          </a:p>
          <a:p>
            <a:pPr lvl="1">
              <a:lnSpc>
                <a:spcPct val="80000"/>
              </a:lnSpc>
            </a:pPr>
            <a:r>
              <a:rPr lang="en-US" altLang="en-US" sz="2400" dirty="0">
                <a:latin typeface="Times New Roman" panose="02020603050405020304" pitchFamily="18" charset="0"/>
                <a:cs typeface="Times New Roman" panose="02020603050405020304" pitchFamily="18" charset="0"/>
              </a:rPr>
              <a:t>Message Passing</a:t>
            </a:r>
          </a:p>
          <a:p>
            <a:pPr lvl="1">
              <a:lnSpc>
                <a:spcPct val="80000"/>
              </a:lnSpc>
            </a:pPr>
            <a:r>
              <a:rPr lang="en-US" altLang="en-US" sz="2400" dirty="0">
                <a:latin typeface="Times New Roman" panose="02020603050405020304" pitchFamily="18" charset="0"/>
                <a:cs typeface="Times New Roman" panose="02020603050405020304" pitchFamily="18" charset="0"/>
              </a:rPr>
              <a:t>Barriers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24000" y="0"/>
            <a:ext cx="7620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6147" name="Rectangle 3"/>
          <p:cNvSpPr>
            <a:spLocks noGrp="1"/>
          </p:cNvSpPr>
          <p:nvPr>
            <p:ph type="body" sz="half" idx="1"/>
          </p:nvPr>
        </p:nvSpPr>
        <p:spPr>
          <a:xfrm>
            <a:off x="228600" y="1905000"/>
            <a:ext cx="8915400" cy="49530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How</a:t>
            </a:r>
            <a:r>
              <a:rPr lang="en-US" altLang="en-US" sz="2800" dirty="0">
                <a:latin typeface="Times New Roman" panose="02020603050405020304" pitchFamily="18" charset="0"/>
                <a:cs typeface="Times New Roman" panose="02020603050405020304" pitchFamily="18" charset="0"/>
              </a:rPr>
              <a:t> one process can </a:t>
            </a:r>
            <a:r>
              <a:rPr lang="en-US" altLang="en-US" sz="2800" b="1" dirty="0">
                <a:latin typeface="Times New Roman" panose="02020603050405020304" pitchFamily="18" charset="0"/>
                <a:cs typeface="Times New Roman" panose="02020603050405020304" pitchFamily="18" charset="0"/>
              </a:rPr>
              <a:t>pass information to another</a:t>
            </a:r>
            <a:r>
              <a:rPr lang="en-US" altLang="en-US" sz="2800" dirty="0">
                <a:latin typeface="Times New Roman" panose="02020603050405020304" pitchFamily="18" charset="0"/>
                <a:cs typeface="Times New Roman" panose="02020603050405020304" pitchFamily="18" charset="0"/>
              </a:rPr>
              <a:t>?</a:t>
            </a:r>
          </a:p>
          <a:p>
            <a:pPr algn="just" eaLnBrk="1" hangingPunct="1"/>
            <a:r>
              <a:rPr lang="en-US" altLang="en-US" sz="2800" b="1" dirty="0">
                <a:latin typeface="Times New Roman" panose="02020603050405020304" pitchFamily="18" charset="0"/>
                <a:cs typeface="Times New Roman" panose="02020603050405020304" pitchFamily="18" charset="0"/>
              </a:rPr>
              <a:t>Make sure two or more </a:t>
            </a:r>
            <a:r>
              <a:rPr lang="en-US" altLang="en-US" sz="2800" dirty="0">
                <a:latin typeface="Times New Roman" panose="02020603050405020304" pitchFamily="18" charset="0"/>
                <a:cs typeface="Times New Roman" panose="02020603050405020304" pitchFamily="18" charset="0"/>
              </a:rPr>
              <a:t>processes </a:t>
            </a:r>
            <a:r>
              <a:rPr lang="en-US" altLang="en-US" sz="2800" b="1" dirty="0">
                <a:latin typeface="Times New Roman" panose="02020603050405020304" pitchFamily="18" charset="0"/>
                <a:cs typeface="Times New Roman" panose="02020603050405020304" pitchFamily="18" charset="0"/>
              </a:rPr>
              <a:t>do not get </a:t>
            </a:r>
            <a:r>
              <a:rPr lang="en-US" altLang="en-US" sz="2800" dirty="0">
                <a:latin typeface="Times New Roman" panose="02020603050405020304" pitchFamily="18" charset="0"/>
                <a:cs typeface="Times New Roman" panose="02020603050405020304" pitchFamily="18" charset="0"/>
              </a:rPr>
              <a:t>in </a:t>
            </a:r>
            <a:r>
              <a:rPr lang="en-US" altLang="en-US" sz="2800" b="1" dirty="0">
                <a:latin typeface="Times New Roman" panose="02020603050405020304" pitchFamily="18" charset="0"/>
                <a:cs typeface="Times New Roman" panose="02020603050405020304" pitchFamily="18" charset="0"/>
              </a:rPr>
              <a:t>each other’s way</a:t>
            </a:r>
          </a:p>
          <a:p>
            <a:pPr algn="just" eaLnBrk="1" hangingPunct="1"/>
            <a:r>
              <a:rPr lang="en-US" altLang="en-US" sz="2800" b="1" dirty="0">
                <a:highlight>
                  <a:srgbClr val="FFFF00"/>
                </a:highlight>
                <a:latin typeface="Times New Roman" panose="02020603050405020304" pitchFamily="18" charset="0"/>
                <a:cs typeface="Times New Roman" panose="02020603050405020304" pitchFamily="18" charset="0"/>
              </a:rPr>
              <a:t>Proper sequencing when</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dependencies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are present: if process A produces data and process B prints them, B has to wait until A has produced some data before starting to print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762000" y="0"/>
            <a:ext cx="7620000" cy="1143000"/>
          </a:xfrm>
        </p:spPr>
        <p:txBody>
          <a:bodyPr/>
          <a:lstStyle/>
          <a:p>
            <a:r>
              <a:rPr lang="en-US" altLang="en-US" sz="2400" b="1">
                <a:solidFill>
                  <a:srgbClr val="C00000"/>
                </a:solidFill>
                <a:latin typeface="Times New Roman" panose="02020603050405020304" pitchFamily="18" charset="0"/>
                <a:cs typeface="Times New Roman" panose="02020603050405020304" pitchFamily="18" charset="0"/>
              </a:rPr>
              <a:t>Race </a:t>
            </a:r>
            <a:r>
              <a:rPr lang="en-US" altLang="en-US" sz="2400" b="1" dirty="0">
                <a:solidFill>
                  <a:srgbClr val="C00000"/>
                </a:solidFill>
                <a:latin typeface="Times New Roman" panose="02020603050405020304" pitchFamily="18" charset="0"/>
                <a:cs typeface="Times New Roman" panose="02020603050405020304" pitchFamily="18" charset="0"/>
              </a:rPr>
              <a:t>Conditions</a:t>
            </a:r>
          </a:p>
        </p:txBody>
      </p:sp>
      <p:sp>
        <p:nvSpPr>
          <p:cNvPr id="224259" name="Rectangle 3"/>
          <p:cNvSpPr>
            <a:spLocks noGrp="1"/>
          </p:cNvSpPr>
          <p:nvPr>
            <p:ph type="body" sz="half" idx="1"/>
          </p:nvPr>
        </p:nvSpPr>
        <p:spPr>
          <a:xfrm>
            <a:off x="228600" y="990600"/>
            <a:ext cx="8915400" cy="579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 situation where </a:t>
            </a:r>
            <a:r>
              <a:rPr lang="en-US" altLang="en-US" sz="2000" b="1" dirty="0">
                <a:latin typeface="Times New Roman" panose="02020603050405020304" pitchFamily="18" charset="0"/>
                <a:cs typeface="Times New Roman" panose="02020603050405020304" pitchFamily="18" charset="0"/>
              </a:rPr>
              <a:t>several threads </a:t>
            </a:r>
            <a:r>
              <a:rPr lang="en-US" altLang="en-US" sz="2000" dirty="0">
                <a:latin typeface="Times New Roman" panose="02020603050405020304" pitchFamily="18" charset="0"/>
                <a:cs typeface="Times New Roman" panose="02020603050405020304" pitchFamily="18" charset="0"/>
              </a:rPr>
              <a:t>(or processes) </a:t>
            </a:r>
            <a:r>
              <a:rPr lang="en-US" altLang="en-US" sz="2000" b="1" dirty="0">
                <a:latin typeface="Times New Roman" panose="02020603050405020304" pitchFamily="18" charset="0"/>
                <a:cs typeface="Times New Roman" panose="02020603050405020304" pitchFamily="18" charset="0"/>
              </a:rPr>
              <a:t>manipulate</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same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shared</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data concurrently</a:t>
            </a:r>
            <a:r>
              <a:rPr lang="en-US" altLang="en-US" sz="2000" b="1" dirty="0">
                <a:latin typeface="Times New Roman" panose="02020603050405020304" pitchFamily="18" charset="0"/>
                <a:cs typeface="Times New Roman" panose="02020603050405020304" pitchFamily="18" charset="0"/>
              </a:rPr>
              <a:t> and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outcome</a:t>
            </a:r>
            <a:r>
              <a:rPr lang="en-US" altLang="en-US" sz="2000" dirty="0">
                <a:latin typeface="Times New Roman" panose="02020603050405020304" pitchFamily="18" charset="0"/>
                <a:cs typeface="Times New Roman" panose="02020603050405020304" pitchFamily="18" charset="0"/>
              </a:rPr>
              <a:t> of the execution </a:t>
            </a:r>
            <a:r>
              <a:rPr lang="en-US" altLang="en-US" sz="2000" b="1" dirty="0">
                <a:highlight>
                  <a:srgbClr val="FFFF00"/>
                </a:highlight>
                <a:latin typeface="Times New Roman" panose="02020603050405020304" pitchFamily="18" charset="0"/>
                <a:cs typeface="Times New Roman" panose="02020603050405020304" pitchFamily="18" charset="0"/>
              </a:rPr>
              <a:t>depends</a:t>
            </a:r>
            <a:r>
              <a:rPr lang="en-US" altLang="en-US" sz="2000" dirty="0">
                <a:highlight>
                  <a:srgbClr val="FFFF00"/>
                </a:highlight>
                <a:latin typeface="Times New Roman" panose="02020603050405020304" pitchFamily="18" charset="0"/>
                <a:cs typeface="Times New Roman" panose="02020603050405020304" pitchFamily="18" charset="0"/>
              </a:rPr>
              <a:t> on the </a:t>
            </a:r>
            <a:r>
              <a:rPr lang="en-US" altLang="en-US" sz="2000" b="1" dirty="0">
                <a:highlight>
                  <a:srgbClr val="FFFF00"/>
                </a:highlight>
                <a:latin typeface="Times New Roman" panose="02020603050405020304" pitchFamily="18" charset="0"/>
                <a:cs typeface="Times New Roman" panose="02020603050405020304" pitchFamily="18" charset="0"/>
              </a:rPr>
              <a:t>precise order of what is happening </a:t>
            </a:r>
            <a:r>
              <a:rPr lang="en-US" altLang="en-US" sz="2000" dirty="0">
                <a:latin typeface="Times New Roman" panose="02020603050405020304" pitchFamily="18" charset="0"/>
                <a:cs typeface="Times New Roman" panose="02020603050405020304" pitchFamily="18" charset="0"/>
              </a:rPr>
              <a:t>when, is called a </a:t>
            </a:r>
            <a:r>
              <a:rPr lang="en-US" altLang="en-US" sz="2000" b="1" dirty="0">
                <a:solidFill>
                  <a:srgbClr val="FF0000"/>
                </a:solidFill>
                <a:latin typeface="Times New Roman" panose="02020603050405020304" pitchFamily="18" charset="0"/>
                <a:cs typeface="Times New Roman" panose="02020603050405020304" pitchFamily="18" charset="0"/>
              </a:rPr>
              <a:t>race condition</a:t>
            </a:r>
          </a:p>
          <a:p>
            <a:pPr algn="just">
              <a:lnSpc>
                <a:spcPct val="80000"/>
              </a:lnSpc>
            </a:pPr>
            <a:r>
              <a:rPr lang="en-US" altLang="en-US" sz="2000" b="1" dirty="0">
                <a:latin typeface="Times New Roman" panose="02020603050405020304" pitchFamily="18" charset="0"/>
                <a:cs typeface="Times New Roman" panose="02020603050405020304" pitchFamily="18" charset="0"/>
              </a:rPr>
              <a:t>Ex</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GB" altLang="en-US" sz="2000" b="1" dirty="0">
                <a:latin typeface="Times New Roman" panose="02020603050405020304" pitchFamily="18" charset="0"/>
                <a:cs typeface="Times New Roman" panose="02020603050405020304" pitchFamily="18" charset="0"/>
              </a:rPr>
              <a:t>Other example </a:t>
            </a:r>
            <a:r>
              <a:rPr lang="en-GB" altLang="en-US" sz="2000" dirty="0">
                <a:latin typeface="Times New Roman" panose="02020603050405020304" pitchFamily="18" charset="0"/>
                <a:cs typeface="Times New Roman" panose="02020603050405020304" pitchFamily="18" charset="0"/>
              </a:rPr>
              <a:t>in </a:t>
            </a:r>
            <a:r>
              <a:rPr lang="en-GB" altLang="en-US" sz="2000" b="1" dirty="0">
                <a:latin typeface="Times New Roman" panose="02020603050405020304" pitchFamily="18" charset="0"/>
                <a:cs typeface="Times New Roman" panose="02020603050405020304" pitchFamily="18" charset="0"/>
              </a:rPr>
              <a:t>practically</a:t>
            </a:r>
          </a:p>
          <a:p>
            <a:pPr lvl="1" algn="just">
              <a:lnSpc>
                <a:spcPct val="80000"/>
              </a:lnSpc>
            </a:pPr>
            <a:r>
              <a:rPr lang="en-GB" altLang="en-US" sz="1800" dirty="0">
                <a:latin typeface="Times New Roman" panose="02020603050405020304" pitchFamily="18" charset="0"/>
                <a:cs typeface="Times New Roman" panose="02020603050405020304" pitchFamily="18" charset="0"/>
              </a:rPr>
              <a:t>The bank account has the balance as 800, and can withdraw with 2 ATM cards at different 2 locations at a time</a:t>
            </a:r>
          </a:p>
          <a:p>
            <a:pPr lvl="1" algn="just">
              <a:lnSpc>
                <a:spcPct val="80000"/>
              </a:lnSpc>
            </a:pPr>
            <a:r>
              <a:rPr lang="en-GB" altLang="en-US" sz="1800" dirty="0">
                <a:latin typeface="Times New Roman" panose="02020603050405020304" pitchFamily="18" charset="0"/>
                <a:cs typeface="Times New Roman" panose="02020603050405020304"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altLang="en-US" sz="1800" dirty="0">
                <a:latin typeface="Times New Roman" panose="02020603050405020304" pitchFamily="18" charset="0"/>
                <a:cs typeface="Times New Roman" panose="02020603050405020304" pitchFamily="18" charset="0"/>
              </a:rPr>
              <a:t>Second, in the other location, the user2 also do same things as user1 and process P2 is created. The user choose withdrawing 500</a:t>
            </a:r>
          </a:p>
          <a:p>
            <a:pPr lvl="1" algn="just">
              <a:lnSpc>
                <a:spcPct val="80000"/>
              </a:lnSpc>
            </a:pPr>
            <a:r>
              <a:rPr lang="en-GB" altLang="en-US" sz="1800" dirty="0">
                <a:latin typeface="Times New Roman" panose="02020603050405020304" pitchFamily="18" charset="0"/>
                <a:cs typeface="Times New Roman" panose="02020603050405020304" pitchFamily="18" charset="0"/>
              </a:rPr>
              <a:t>In the case, if the P1 is </a:t>
            </a:r>
            <a:r>
              <a:rPr lang="en-GB" altLang="en-US" sz="1800" dirty="0">
                <a:highlight>
                  <a:srgbClr val="FFFF00"/>
                </a:highlight>
                <a:latin typeface="Times New Roman" panose="02020603050405020304" pitchFamily="18" charset="0"/>
                <a:cs typeface="Times New Roman" panose="02020603050405020304" pitchFamily="18" charset="0"/>
              </a:rPr>
              <a:t>out of time slice</a:t>
            </a:r>
            <a:r>
              <a:rPr lang="en-GB" altLang="en-US" sz="1800" dirty="0">
                <a:latin typeface="Times New Roman" panose="02020603050405020304" pitchFamily="18" charset="0"/>
                <a:cs typeface="Times New Roman" panose="02020603050405020304" pitchFamily="18" charset="0"/>
              </a:rPr>
              <a:t>, the P2 is served first then user 2 gets 500. Later, does the user1 get 400 or get the error message?</a:t>
            </a:r>
          </a:p>
          <a:p>
            <a:pPr algn="just">
              <a:lnSpc>
                <a:spcPct val="80000"/>
              </a:lnSpc>
            </a:pPr>
            <a:r>
              <a:rPr lang="en-GB" altLang="en-US" sz="2000" dirty="0">
                <a:latin typeface="Times New Roman" panose="02020603050405020304" pitchFamily="18" charset="0"/>
                <a:cs typeface="Times New Roman" panose="02020603050405020304" pitchFamily="18" charset="0"/>
              </a:rPr>
              <a:t>The </a:t>
            </a:r>
            <a:r>
              <a:rPr lang="en-GB" altLang="en-US" sz="2000" b="1" dirty="0">
                <a:latin typeface="Times New Roman" panose="02020603050405020304" pitchFamily="18" charset="0"/>
                <a:cs typeface="Times New Roman" panose="02020603050405020304" pitchFamily="18" charset="0"/>
              </a:rPr>
              <a:t>final state </a:t>
            </a:r>
            <a:r>
              <a:rPr lang="en-GB" altLang="en-US" sz="2000" dirty="0">
                <a:latin typeface="Times New Roman" panose="02020603050405020304" pitchFamily="18" charset="0"/>
                <a:cs typeface="Times New Roman" panose="02020603050405020304" pitchFamily="18" charset="0"/>
              </a:rPr>
              <a:t>of a resource is </a:t>
            </a:r>
            <a:r>
              <a:rPr lang="en-GB" altLang="en-US" sz="2000" b="1" dirty="0">
                <a:latin typeface="Times New Roman" panose="02020603050405020304" pitchFamily="18" charset="0"/>
                <a:cs typeface="Times New Roman" panose="02020603050405020304" pitchFamily="18" charset="0"/>
              </a:rPr>
              <a:t>unpredictable</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and</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could be inconsistent</a:t>
            </a:r>
            <a:endParaRPr lang="de-DE" altLang="en-US" sz="2000" b="1" dirty="0">
              <a:latin typeface="Times New Roman" panose="02020603050405020304" pitchFamily="18" charset="0"/>
              <a:cs typeface="Times New Roman" panose="02020603050405020304" pitchFamily="18" charset="0"/>
            </a:endParaRPr>
          </a:p>
        </p:txBody>
      </p:sp>
      <p:pic>
        <p:nvPicPr>
          <p:cNvPr id="7172" name="Picture 4" descr="0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30480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4"/>
          <p:cNvSpPr txBox="1">
            <a:spLocks noChangeArrowheads="1"/>
          </p:cNvSpPr>
          <p:nvPr/>
        </p:nvSpPr>
        <p:spPr bwMode="auto">
          <a:xfrm>
            <a:off x="1752600" y="3048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box(in)">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8" end="8"/>
                                            </p:txEl>
                                          </p:spTgt>
                                        </p:tgtEl>
                                        <p:attrNameLst>
                                          <p:attrName>style.visibility</p:attrName>
                                        </p:attrNameLst>
                                      </p:cBhvr>
                                      <p:to>
                                        <p:strVal val="visible"/>
                                      </p:to>
                                    </p:set>
                                    <p:animEffect transition="in" filter="box(in)">
                                      <p:cBhvr>
                                        <p:cTn id="12" dur="500"/>
                                        <p:tgtEl>
                                          <p:spTgt spid="224259">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24259">
                                            <p:txEl>
                                              <p:pRg st="9" end="9"/>
                                            </p:txEl>
                                          </p:spTgt>
                                        </p:tgtEl>
                                        <p:attrNameLst>
                                          <p:attrName>style.visibility</p:attrName>
                                        </p:attrNameLst>
                                      </p:cBhvr>
                                      <p:to>
                                        <p:strVal val="visible"/>
                                      </p:to>
                                    </p:set>
                                    <p:animEffect transition="in" filter="box(in)">
                                      <p:cBhvr>
                                        <p:cTn id="15" dur="500"/>
                                        <p:tgtEl>
                                          <p:spTgt spid="224259">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24259">
                                            <p:txEl>
                                              <p:pRg st="10" end="10"/>
                                            </p:txEl>
                                          </p:spTgt>
                                        </p:tgtEl>
                                        <p:attrNameLst>
                                          <p:attrName>style.visibility</p:attrName>
                                        </p:attrNameLst>
                                      </p:cBhvr>
                                      <p:to>
                                        <p:strVal val="visible"/>
                                      </p:to>
                                    </p:set>
                                    <p:animEffect transition="in" filter="box(in)">
                                      <p:cBhvr>
                                        <p:cTn id="18" dur="500"/>
                                        <p:tgtEl>
                                          <p:spTgt spid="224259">
                                            <p:txEl>
                                              <p:pRg st="10" end="1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4259">
                                            <p:txEl>
                                              <p:pRg st="11" end="11"/>
                                            </p:txEl>
                                          </p:spTgt>
                                        </p:tgtEl>
                                        <p:attrNameLst>
                                          <p:attrName>style.visibility</p:attrName>
                                        </p:attrNameLst>
                                      </p:cBhvr>
                                      <p:to>
                                        <p:strVal val="visible"/>
                                      </p:to>
                                    </p:set>
                                    <p:animEffect transition="in" filter="box(in)">
                                      <p:cBhvr>
                                        <p:cTn id="21" dur="500"/>
                                        <p:tgtEl>
                                          <p:spTgt spid="224259">
                                            <p:txEl>
                                              <p:pRg st="11" end="1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4259">
                                            <p:txEl>
                                              <p:pRg st="12" end="12"/>
                                            </p:txEl>
                                          </p:spTgt>
                                        </p:tgtEl>
                                        <p:attrNameLst>
                                          <p:attrName>style.visibility</p:attrName>
                                        </p:attrNameLst>
                                      </p:cBhvr>
                                      <p:to>
                                        <p:strVal val="visible"/>
                                      </p:to>
                                    </p:set>
                                    <p:animEffect transition="in" filter="box(in)">
                                      <p:cBhvr>
                                        <p:cTn id="24" dur="500"/>
                                        <p:tgtEl>
                                          <p:spTgt spid="224259">
                                            <p:txEl>
                                              <p:pRg st="12" end="1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24259">
                                            <p:txEl>
                                              <p:pRg st="13" end="13"/>
                                            </p:txEl>
                                          </p:spTgt>
                                        </p:tgtEl>
                                        <p:attrNameLst>
                                          <p:attrName>style.visibility</p:attrName>
                                        </p:attrNameLst>
                                      </p:cBhvr>
                                      <p:to>
                                        <p:strVal val="visible"/>
                                      </p:to>
                                    </p:set>
                                    <p:animEffect transition="in" filter="checkerboard(across)">
                                      <p:cBhvr>
                                        <p:cTn id="29" dur="500"/>
                                        <p:tgtEl>
                                          <p:spTgt spid="2242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838200" y="76200"/>
            <a:ext cx="7467600" cy="990600"/>
          </a:xfrm>
        </p:spPr>
        <p:txBody>
          <a:bodyPr/>
          <a:lstStyle/>
          <a:p>
            <a:r>
              <a:rPr lang="en-US" altLang="en-US" sz="2400" b="1">
                <a:solidFill>
                  <a:srgbClr val="C00000"/>
                </a:solidFill>
                <a:latin typeface="Times New Roman" panose="02020603050405020304" pitchFamily="18" charset="0"/>
                <a:cs typeface="Times New Roman" panose="02020603050405020304" pitchFamily="18" charset="0"/>
              </a:rPr>
              <a:t>Critical </a:t>
            </a:r>
            <a:r>
              <a:rPr lang="en-US" altLang="en-US" sz="2400" b="1" dirty="0">
                <a:solidFill>
                  <a:srgbClr val="C00000"/>
                </a:solidFill>
                <a:latin typeface="Times New Roman" panose="02020603050405020304" pitchFamily="18" charset="0"/>
                <a:cs typeface="Times New Roman" panose="02020603050405020304" pitchFamily="18" charset="0"/>
              </a:rPr>
              <a:t>Regions</a:t>
            </a:r>
          </a:p>
        </p:txBody>
      </p:sp>
      <p:sp>
        <p:nvSpPr>
          <p:cNvPr id="8195" name="Rectangle 3"/>
          <p:cNvSpPr>
            <a:spLocks noGrp="1"/>
          </p:cNvSpPr>
          <p:nvPr>
            <p:ph type="body" sz="half" idx="1"/>
          </p:nvPr>
        </p:nvSpPr>
        <p:spPr>
          <a:xfrm>
            <a:off x="228600" y="914400"/>
            <a:ext cx="8915400" cy="3733800"/>
          </a:xfrm>
        </p:spPr>
        <p:txBody>
          <a:bodyPr/>
          <a:lstStyle/>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part</a:t>
            </a:r>
            <a:r>
              <a:rPr lang="en-US" altLang="en-US" sz="2000" dirty="0">
                <a:highlight>
                  <a:srgbClr val="FFFF00"/>
                </a:highlight>
                <a:latin typeface="Times New Roman" panose="02020603050405020304" pitchFamily="18" charset="0"/>
                <a:cs typeface="Times New Roman" panose="02020603050405020304" pitchFamily="18" charset="0"/>
              </a:rPr>
              <a:t> of </a:t>
            </a:r>
            <a:r>
              <a:rPr lang="en-US" altLang="en-US" sz="2000" b="1" dirty="0">
                <a:highlight>
                  <a:srgbClr val="FFFF00"/>
                </a:highlight>
                <a:latin typeface="Times New Roman" panose="02020603050405020304" pitchFamily="18" charset="0"/>
                <a:cs typeface="Times New Roman" panose="02020603050405020304" pitchFamily="18" charset="0"/>
              </a:rPr>
              <a:t>program</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where the </a:t>
            </a:r>
            <a:r>
              <a:rPr lang="en-US" altLang="en-US" sz="2000" b="1" dirty="0">
                <a:latin typeface="Times New Roman" panose="02020603050405020304" pitchFamily="18" charset="0"/>
                <a:cs typeface="Times New Roman" panose="02020603050405020304" pitchFamily="18" charset="0"/>
              </a:rPr>
              <a:t>shared memory is accessed </a:t>
            </a:r>
            <a:r>
              <a:rPr lang="en-US" altLang="en-US" sz="2000" dirty="0">
                <a:latin typeface="Times New Roman" panose="02020603050405020304" pitchFamily="18" charset="0"/>
                <a:cs typeface="Times New Roman" panose="02020603050405020304" pitchFamily="18" charset="0"/>
              </a:rPr>
              <a:t>(</a:t>
            </a:r>
            <a:r>
              <a:rPr lang="en-GB" altLang="en-US" sz="2000" i="1" dirty="0">
                <a:latin typeface="Times New Roman" panose="02020603050405020304" pitchFamily="18" charset="0"/>
                <a:cs typeface="Times New Roman" panose="02020603050405020304" pitchFamily="18" charset="0"/>
              </a:rPr>
              <a:t>The code regions where race conditions appear</a:t>
            </a:r>
            <a:r>
              <a:rPr lang="en-GB" altLang="en-US" sz="2000" dirty="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Are the </a:t>
            </a:r>
            <a:r>
              <a:rPr lang="en-US" altLang="en-US" sz="2000" dirty="0">
                <a:highlight>
                  <a:srgbClr val="FFFF00"/>
                </a:highlight>
                <a:latin typeface="Times New Roman" panose="02020603050405020304" pitchFamily="18" charset="0"/>
                <a:cs typeface="Times New Roman" panose="02020603050405020304" pitchFamily="18" charset="0"/>
              </a:rPr>
              <a:t>areas of code whose </a:t>
            </a:r>
            <a:r>
              <a:rPr lang="en-US" altLang="en-US" sz="2000" b="1" dirty="0">
                <a:highlight>
                  <a:srgbClr val="FFFF00"/>
                </a:highlight>
                <a:latin typeface="Times New Roman" panose="02020603050405020304" pitchFamily="18" charset="0"/>
                <a:cs typeface="Times New Roman" panose="02020603050405020304" pitchFamily="18" charset="0"/>
              </a:rPr>
              <a:t>execution</a:t>
            </a:r>
            <a:r>
              <a:rPr lang="en-US" altLang="en-US" sz="2000" dirty="0">
                <a:highlight>
                  <a:srgbClr val="FFFF00"/>
                </a:highlight>
                <a:latin typeface="Times New Roman" panose="02020603050405020304" pitchFamily="18" charset="0"/>
                <a:cs typeface="Times New Roman" panose="02020603050405020304" pitchFamily="18" charset="0"/>
              </a:rPr>
              <a:t> must be </a:t>
            </a:r>
            <a:r>
              <a:rPr lang="en-US" altLang="en-US" sz="2000" b="1" dirty="0">
                <a:highlight>
                  <a:srgbClr val="FFFF00"/>
                </a:highlight>
                <a:latin typeface="Times New Roman" panose="02020603050405020304" pitchFamily="18" charset="0"/>
                <a:cs typeface="Times New Roman" panose="02020603050405020304" pitchFamily="18" charset="0"/>
              </a:rPr>
              <a:t>regulated</a:t>
            </a:r>
            <a:r>
              <a:rPr lang="en-US" altLang="en-US" sz="2000" dirty="0">
                <a:highlight>
                  <a:srgbClr val="FFFF00"/>
                </a:highlight>
                <a:latin typeface="Times New Roman" panose="02020603050405020304" pitchFamily="18" charset="0"/>
                <a:cs typeface="Times New Roman" panose="02020603050405020304" pitchFamily="18" charset="0"/>
              </a:rPr>
              <a:t> to </a:t>
            </a:r>
            <a:r>
              <a:rPr lang="en-US" altLang="en-US" sz="2000" b="1" dirty="0">
                <a:highlight>
                  <a:srgbClr val="FFFF00"/>
                </a:highlight>
                <a:latin typeface="Times New Roman" panose="02020603050405020304" pitchFamily="18" charset="0"/>
                <a:cs typeface="Times New Roman" panose="02020603050405020304" pitchFamily="18" charset="0"/>
              </a:rPr>
              <a:t>guarantee predictable results</a:t>
            </a:r>
            <a:endParaRPr lang="de-DE" altLang="en-US" sz="2000" b="1"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To </a:t>
            </a:r>
            <a:r>
              <a:rPr lang="en-US" altLang="en-US" sz="2000" b="1" dirty="0">
                <a:solidFill>
                  <a:srgbClr val="FF0000"/>
                </a:solidFill>
                <a:latin typeface="Times New Roman" panose="02020603050405020304" pitchFamily="18" charset="0"/>
                <a:cs typeface="Times New Roman" panose="02020603050405020304" pitchFamily="18" charset="0"/>
              </a:rPr>
              <a:t>avoid races</a:t>
            </a:r>
            <a:r>
              <a:rPr lang="en-US" altLang="en-US" sz="2000" dirty="0">
                <a:latin typeface="Times New Roman" panose="02020603050405020304" pitchFamily="18" charset="0"/>
                <a:cs typeface="Times New Roman" panose="02020603050405020304" pitchFamily="18" charset="0"/>
              </a:rPr>
              <a:t>, we could arrange matters such that no two processes were ever in their critical regions</a:t>
            </a:r>
          </a:p>
          <a:p>
            <a:pPr algn="just">
              <a:lnSpc>
                <a:spcPct val="80000"/>
              </a:lnSpc>
            </a:pPr>
            <a:r>
              <a:rPr lang="en-US" altLang="en-US" sz="2000" b="1" dirty="0">
                <a:solidFill>
                  <a:srgbClr val="0070C0"/>
                </a:solidFill>
                <a:latin typeface="Times New Roman" panose="02020603050405020304" pitchFamily="18" charset="0"/>
                <a:cs typeface="Times New Roman" panose="02020603050405020304" pitchFamily="18" charset="0"/>
              </a:rPr>
              <a:t>Conditions required to avoid race condition:</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two processes may be </a:t>
            </a:r>
            <a:r>
              <a:rPr lang="en-US" altLang="en-US" sz="1800" b="1" dirty="0">
                <a:latin typeface="Times New Roman" panose="02020603050405020304" pitchFamily="18" charset="0"/>
                <a:cs typeface="Times New Roman" panose="02020603050405020304" pitchFamily="18" charset="0"/>
              </a:rPr>
              <a:t>simultaneously</a:t>
            </a:r>
            <a:r>
              <a:rPr lang="en-US" altLang="en-US" sz="1800" dirty="0">
                <a:latin typeface="Times New Roman" panose="02020603050405020304" pitchFamily="18" charset="0"/>
                <a:cs typeface="Times New Roman" panose="02020603050405020304" pitchFamily="18" charset="0"/>
              </a:rPr>
              <a:t> inside their critical regions.</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 assumptions </a:t>
            </a:r>
            <a:r>
              <a:rPr lang="en-US" altLang="en-US" sz="1800" dirty="0">
                <a:latin typeface="Times New Roman" panose="02020603050405020304" pitchFamily="18" charset="0"/>
                <a:cs typeface="Times New Roman" panose="02020603050405020304" pitchFamily="18" charset="0"/>
              </a:rPr>
              <a:t>may be made about speeds or the number of CPUs.</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process </a:t>
            </a:r>
            <a:r>
              <a:rPr lang="en-US" altLang="en-US" sz="1800" b="1" dirty="0">
                <a:latin typeface="Times New Roman" panose="02020603050405020304" pitchFamily="18" charset="0"/>
                <a:cs typeface="Times New Roman" panose="02020603050405020304" pitchFamily="18" charset="0"/>
              </a:rPr>
              <a:t>running outside </a:t>
            </a:r>
            <a:r>
              <a:rPr lang="en-US" altLang="en-US" sz="1800" dirty="0">
                <a:latin typeface="Times New Roman" panose="02020603050405020304" pitchFamily="18" charset="0"/>
                <a:cs typeface="Times New Roman" panose="02020603050405020304" pitchFamily="18" charset="0"/>
              </a:rPr>
              <a:t>its critical region may </a:t>
            </a:r>
            <a:r>
              <a:rPr lang="en-US" altLang="en-US" sz="1800" b="1" dirty="0">
                <a:latin typeface="Times New Roman" panose="02020603050405020304" pitchFamily="18" charset="0"/>
                <a:cs typeface="Times New Roman" panose="02020603050405020304" pitchFamily="18" charset="0"/>
              </a:rPr>
              <a:t>block other processes</a:t>
            </a:r>
            <a:r>
              <a:rPr lang="en-US" altLang="en-US" sz="1800" dirty="0">
                <a:latin typeface="Times New Roman" panose="02020603050405020304" pitchFamily="18" charset="0"/>
                <a:cs typeface="Times New Roman" panose="02020603050405020304" pitchFamily="18" charset="0"/>
              </a:rPr>
              <a:t>.</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process should have to </a:t>
            </a:r>
            <a:r>
              <a:rPr lang="en-US" altLang="en-US" sz="1800" b="1" dirty="0">
                <a:latin typeface="Times New Roman" panose="02020603050405020304" pitchFamily="18" charset="0"/>
                <a:cs typeface="Times New Roman" panose="02020603050405020304" pitchFamily="18" charset="0"/>
              </a:rPr>
              <a:t>wait forever </a:t>
            </a:r>
            <a:r>
              <a:rPr lang="en-US" altLang="en-US" sz="1800" dirty="0">
                <a:latin typeface="Times New Roman" panose="02020603050405020304" pitchFamily="18" charset="0"/>
                <a:cs typeface="Times New Roman" panose="02020603050405020304" pitchFamily="18" charset="0"/>
              </a:rPr>
              <a:t>to enter its critical region.</a:t>
            </a:r>
          </a:p>
          <a:p>
            <a:pPr algn="just" eaLnBrk="1" hangingPunct="1">
              <a:lnSpc>
                <a:spcPct val="80000"/>
              </a:lnSpc>
            </a:pPr>
            <a:endParaRPr lang="de-DE" altLang="en-US" sz="2000" dirty="0">
              <a:latin typeface="Times New Roman" panose="02020603050405020304" pitchFamily="18" charset="0"/>
              <a:cs typeface="Times New Roman" panose="02020603050405020304" pitchFamily="18" charset="0"/>
            </a:endParaRPr>
          </a:p>
        </p:txBody>
      </p:sp>
      <p:pic>
        <p:nvPicPr>
          <p:cNvPr id="8196" name="Picture 6" descr="0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4953000"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7" name="Text Box 4"/>
          <p:cNvSpPr txBox="1">
            <a:spLocks noChangeArrowheads="1"/>
          </p:cNvSpPr>
          <p:nvPr/>
        </p:nvSpPr>
        <p:spPr bwMode="auto">
          <a:xfrm>
            <a:off x="6477000" y="5334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5287"/>
                                        </p:tgtEl>
                                        <p:attrNameLst>
                                          <p:attrName>style.visibility</p:attrName>
                                        </p:attrNameLst>
                                      </p:cBhvr>
                                      <p:to>
                                        <p:strVal val="visible"/>
                                      </p:to>
                                    </p:set>
                                    <p:animEffect transition="in" filter="box(in)">
                                      <p:cBhvr>
                                        <p:cTn id="7"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800100" y="0"/>
            <a:ext cx="7543800" cy="1143000"/>
          </a:xfrm>
        </p:spPr>
        <p:txBody>
          <a:bodyPr/>
          <a:lstStyle/>
          <a:p>
            <a:r>
              <a:rPr lang="en-US" altLang="en-US" sz="2400" b="1">
                <a:solidFill>
                  <a:srgbClr val="C00000"/>
                </a:solidFill>
                <a:latin typeface="Times New Roman" panose="02020603050405020304" pitchFamily="18" charset="0"/>
                <a:cs typeface="Times New Roman" panose="02020603050405020304" pitchFamily="18" charset="0"/>
              </a:rPr>
              <a:t>Mutual </a:t>
            </a:r>
            <a:r>
              <a:rPr lang="en-US" altLang="en-US" sz="2400" b="1" dirty="0">
                <a:solidFill>
                  <a:srgbClr val="C00000"/>
                </a:solidFill>
                <a:latin typeface="Times New Roman" panose="02020603050405020304" pitchFamily="18" charset="0"/>
                <a:cs typeface="Times New Roman" panose="02020603050405020304" pitchFamily="18" charset="0"/>
              </a:rPr>
              <a:t>Exclusion with Busy Waiting</a:t>
            </a:r>
          </a:p>
        </p:txBody>
      </p:sp>
      <p:sp>
        <p:nvSpPr>
          <p:cNvPr id="9219" name="Rectangle 3"/>
          <p:cNvSpPr>
            <a:spLocks noGrp="1"/>
          </p:cNvSpPr>
          <p:nvPr>
            <p:ph type="body" sz="half" idx="1"/>
          </p:nvPr>
        </p:nvSpPr>
        <p:spPr>
          <a:xfrm>
            <a:off x="228600" y="990600"/>
            <a:ext cx="8915400" cy="56388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Mutual</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Exclusion</a:t>
            </a:r>
          </a:p>
          <a:p>
            <a:pPr lvl="1" algn="just" eaLnBrk="1" hangingPunct="1"/>
            <a:r>
              <a:rPr lang="en-US" altLang="en-US" sz="2400" dirty="0">
                <a:latin typeface="Times New Roman" panose="02020603050405020304" pitchFamily="18" charset="0"/>
                <a:cs typeface="Times New Roman" panose="02020603050405020304" pitchFamily="18" charset="0"/>
              </a:rPr>
              <a:t>If </a:t>
            </a:r>
            <a:r>
              <a:rPr lang="en-US" altLang="en-US" sz="2400" b="1" dirty="0">
                <a:latin typeface="Times New Roman" panose="02020603050405020304" pitchFamily="18" charset="0"/>
                <a:cs typeface="Times New Roman" panose="02020603050405020304" pitchFamily="18" charset="0"/>
              </a:rPr>
              <a:t>one</a:t>
            </a:r>
            <a:r>
              <a:rPr lang="en-US" altLang="en-US" sz="2400" dirty="0">
                <a:latin typeface="Times New Roman" panose="02020603050405020304" pitchFamily="18" charset="0"/>
                <a:cs typeface="Times New Roman" panose="02020603050405020304" pitchFamily="18" charset="0"/>
              </a:rPr>
              <a:t> thread is </a:t>
            </a:r>
            <a:r>
              <a:rPr lang="en-US" altLang="en-US" sz="2400" b="1" dirty="0">
                <a:latin typeface="Times New Roman" panose="02020603050405020304" pitchFamily="18" charset="0"/>
                <a:cs typeface="Times New Roman" panose="02020603050405020304" pitchFamily="18" charset="0"/>
              </a:rPr>
              <a:t>executing</a:t>
            </a:r>
            <a:r>
              <a:rPr lang="en-US" altLang="en-US" sz="2400" dirty="0">
                <a:latin typeface="Times New Roman" panose="02020603050405020304" pitchFamily="18" charset="0"/>
                <a:cs typeface="Times New Roman" panose="02020603050405020304" pitchFamily="18" charset="0"/>
              </a:rPr>
              <a:t> in its </a:t>
            </a:r>
            <a:r>
              <a:rPr lang="en-US" altLang="en-US" sz="2400" b="1" dirty="0">
                <a:latin typeface="Times New Roman" panose="02020603050405020304" pitchFamily="18" charset="0"/>
                <a:cs typeface="Times New Roman" panose="02020603050405020304" pitchFamily="18" charset="0"/>
              </a:rPr>
              <a:t>critical section</a:t>
            </a:r>
            <a:r>
              <a:rPr lang="en-US" altLang="en-US" sz="2400" dirty="0">
                <a:latin typeface="Times New Roman" panose="02020603050405020304" pitchFamily="18" charset="0"/>
                <a:cs typeface="Times New Roman" panose="02020603050405020304" pitchFamily="18" charset="0"/>
              </a:rPr>
              <a:t>, </a:t>
            </a:r>
            <a:r>
              <a:rPr lang="en-US" altLang="en-US" sz="2400" dirty="0">
                <a:highlight>
                  <a:srgbClr val="FFFF00"/>
                </a:highlight>
                <a:latin typeface="Times New Roman" panose="02020603050405020304" pitchFamily="18" charset="0"/>
                <a:cs typeface="Times New Roman" panose="02020603050405020304" pitchFamily="18" charset="0"/>
              </a:rPr>
              <a:t>no other threads can be executing in their critical sections </a:t>
            </a:r>
            <a:r>
              <a:rPr lang="en-US"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Only one process can use a shared resource at one moment</a:t>
            </a:r>
            <a:r>
              <a:rPr lang="en-GB"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800" b="1" dirty="0">
                <a:latin typeface="Times New Roman" panose="02020603050405020304" pitchFamily="18" charset="0"/>
                <a:cs typeface="Times New Roman" panose="02020603050405020304" pitchFamily="18" charset="0"/>
              </a:rPr>
              <a:t>Proposals</a:t>
            </a:r>
            <a:r>
              <a:rPr lang="en-US" altLang="en-US" sz="2800" dirty="0">
                <a:latin typeface="Times New Roman" panose="02020603050405020304" pitchFamily="18" charset="0"/>
                <a:cs typeface="Times New Roman" panose="02020603050405020304" pitchFamily="18" charset="0"/>
              </a:rPr>
              <a:t> for achieving mutual exclusion:</a:t>
            </a:r>
          </a:p>
          <a:p>
            <a:pPr lvl="1" algn="just" eaLnBrk="1" hangingPunct="1"/>
            <a:r>
              <a:rPr lang="en-US" altLang="en-US" sz="2200" dirty="0">
                <a:latin typeface="Times New Roman" panose="02020603050405020304" pitchFamily="18" charset="0"/>
                <a:cs typeface="Times New Roman" panose="02020603050405020304" pitchFamily="18" charset="0"/>
              </a:rPr>
              <a:t>Disabling interrupts</a:t>
            </a:r>
          </a:p>
          <a:p>
            <a:pPr lvl="1" algn="just" eaLnBrk="1" hangingPunct="1"/>
            <a:r>
              <a:rPr lang="en-US" altLang="en-US" sz="2200" dirty="0">
                <a:latin typeface="Times New Roman" panose="02020603050405020304" pitchFamily="18" charset="0"/>
                <a:cs typeface="Times New Roman" panose="02020603050405020304" pitchFamily="18" charset="0"/>
              </a:rPr>
              <a:t>Lock variables</a:t>
            </a:r>
          </a:p>
          <a:p>
            <a:pPr lvl="1" algn="just" eaLnBrk="1" hangingPunct="1"/>
            <a:r>
              <a:rPr lang="en-US" altLang="en-US" sz="2200" dirty="0">
                <a:latin typeface="Times New Roman" panose="02020603050405020304" pitchFamily="18" charset="0"/>
                <a:cs typeface="Times New Roman" panose="02020603050405020304" pitchFamily="18" charset="0"/>
              </a:rPr>
              <a:t>Strict alternation</a:t>
            </a:r>
          </a:p>
          <a:p>
            <a:pPr lvl="1" algn="just" eaLnBrk="1" hangingPunct="1"/>
            <a:r>
              <a:rPr lang="en-US" altLang="en-US" sz="2200" dirty="0">
                <a:latin typeface="Times New Roman" panose="02020603050405020304" pitchFamily="18" charset="0"/>
                <a:cs typeface="Times New Roman" panose="02020603050405020304" pitchFamily="18" charset="0"/>
              </a:rPr>
              <a:t>Peterson's solution</a:t>
            </a:r>
          </a:p>
          <a:p>
            <a:pPr lvl="1" algn="just" eaLnBrk="1" hangingPunct="1"/>
            <a:r>
              <a:rPr lang="en-US" altLang="en-US" sz="2200" dirty="0">
                <a:latin typeface="Times New Roman" panose="02020603050405020304" pitchFamily="18" charset="0"/>
                <a:cs typeface="Times New Roman" panose="02020603050405020304" pitchFamily="18" charset="0"/>
              </a:rPr>
              <a:t>The TSL instruction</a:t>
            </a:r>
          </a:p>
          <a:p>
            <a:pPr lvl="1" algn="just" eaLnBrk="1" hangingPunct="1"/>
            <a:r>
              <a:rPr lang="en-US" altLang="en-US" sz="2200" dirty="0">
                <a:latin typeface="Times New Roman" panose="02020603050405020304" pitchFamily="18" charset="0"/>
                <a:cs typeface="Times New Roman" panose="02020603050405020304" pitchFamily="18" charset="0"/>
              </a:rPr>
              <a:t>Sleep and Wakeup</a:t>
            </a:r>
          </a:p>
          <a:p>
            <a:pPr lvl="1" algn="just" eaLnBrk="1" hangingPunct="1"/>
            <a:r>
              <a:rPr lang="en-US" altLang="en-US" sz="2200" dirty="0">
                <a:latin typeface="Times New Roman" panose="02020603050405020304" pitchFamily="18" charset="0"/>
                <a:cs typeface="Times New Roman" panose="02020603050405020304" pitchFamily="18" charset="0"/>
              </a:rPr>
              <a:t>Producer &amp; Consumer</a:t>
            </a:r>
          </a:p>
          <a:p>
            <a:pPr lvl="1" algn="just" eaLnBrk="1" hangingPunct="1"/>
            <a:r>
              <a:rPr lang="en-US" altLang="en-US" sz="2200" dirty="0">
                <a:latin typeface="Times New Roman" panose="02020603050405020304" pitchFamily="18" charset="0"/>
                <a:cs typeface="Times New Roman" panose="02020603050405020304" pitchFamily="18" charset="0"/>
              </a:rPr>
              <a:t>Semaphore</a:t>
            </a:r>
            <a:r>
              <a:rPr lang="de-DE" altLang="en-US" sz="2200" dirty="0">
                <a:latin typeface="Times New Roman" panose="02020603050405020304" pitchFamily="18" charset="0"/>
                <a:cs typeface="Times New Roman" panose="02020603050405020304" pitchFamily="18" charset="0"/>
              </a:rPr>
              <a:t>, Mutex, Monitor</a:t>
            </a:r>
          </a:p>
          <a:p>
            <a:pPr lvl="1" algn="just" eaLnBrk="1" hangingPunct="1"/>
            <a:r>
              <a:rPr lang="de-DE" altLang="en-US" sz="2200" dirty="0">
                <a:latin typeface="Times New Roman" panose="02020603050405020304" pitchFamily="18" charset="0"/>
                <a:cs typeface="Times New Roman" panose="02020603050405020304" pitchFamily="18" charset="0"/>
              </a:rPr>
              <a:t>Barrier</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829469" y="86025"/>
            <a:ext cx="7467600" cy="1143000"/>
          </a:xfrm>
        </p:spPr>
        <p:txBody>
          <a:bodyPr/>
          <a:lstStyle/>
          <a:p>
            <a:r>
              <a:rPr lang="en-US" altLang="en-US" sz="3200">
                <a:latin typeface="Times New Roman" panose="02020603050405020304" pitchFamily="18" charset="0"/>
                <a:cs typeface="Times New Roman" panose="02020603050405020304" pitchFamily="18" charset="0"/>
              </a:rPr>
              <a:t>A study problem</a:t>
            </a:r>
          </a:p>
        </p:txBody>
      </p:sp>
      <p:sp>
        <p:nvSpPr>
          <p:cNvPr id="10243" name="Rectangle 3"/>
          <p:cNvSpPr>
            <a:spLocks noGrp="1"/>
          </p:cNvSpPr>
          <p:nvPr>
            <p:ph type="body" sz="half" idx="1"/>
          </p:nvPr>
        </p:nvSpPr>
        <p:spPr>
          <a:xfrm>
            <a:off x="228600" y="4191000"/>
            <a:ext cx="8915400" cy="2667000"/>
          </a:xfrm>
        </p:spPr>
        <p:txBody>
          <a:bodyPr/>
          <a:lstStyle/>
          <a:p>
            <a:pPr>
              <a:spcBef>
                <a:spcPts val="600"/>
              </a:spcBef>
            </a:pPr>
            <a:r>
              <a:rPr lang="en-GB" altLang="en-US" sz="2400" dirty="0">
                <a:latin typeface="Times New Roman" panose="02020603050405020304" pitchFamily="18" charset="0"/>
                <a:cs typeface="Times New Roman" panose="02020603050405020304" pitchFamily="18" charset="0"/>
              </a:rPr>
              <a:t>Correctness requirements</a:t>
            </a:r>
          </a:p>
          <a:p>
            <a:pPr lvl="1">
              <a:spcBef>
                <a:spcPts val="500"/>
              </a:spcBef>
            </a:pPr>
            <a:r>
              <a:rPr lang="en-GB" altLang="en-US" sz="2400" dirty="0">
                <a:latin typeface="Times New Roman" panose="02020603050405020304" pitchFamily="18" charset="0"/>
                <a:cs typeface="Times New Roman" panose="02020603050405020304" pitchFamily="18" charset="0"/>
              </a:rPr>
              <a:t>Never more than one person buys milk  (</a:t>
            </a:r>
            <a:r>
              <a:rPr lang="en-GB" altLang="en-US" sz="2400" b="1" dirty="0">
                <a:solidFill>
                  <a:srgbClr val="FF0000"/>
                </a:solidFill>
                <a:latin typeface="Times New Roman" panose="02020603050405020304" pitchFamily="18" charset="0"/>
                <a:cs typeface="Times New Roman" panose="02020603050405020304" pitchFamily="18" charset="0"/>
              </a:rPr>
              <a:t>First Rule</a:t>
            </a:r>
            <a:r>
              <a:rPr lang="en-GB" altLang="en-US" sz="2400" dirty="0">
                <a:latin typeface="Times New Roman" panose="02020603050405020304" pitchFamily="18" charset="0"/>
                <a:cs typeface="Times New Roman" panose="02020603050405020304" pitchFamily="18" charset="0"/>
              </a:rPr>
              <a:t>)</a:t>
            </a:r>
          </a:p>
          <a:p>
            <a:pPr lvl="1">
              <a:spcBef>
                <a:spcPts val="500"/>
              </a:spcBef>
            </a:pPr>
            <a:r>
              <a:rPr lang="en-GB" altLang="en-US" sz="2400" dirty="0">
                <a:latin typeface="Times New Roman" panose="02020603050405020304" pitchFamily="18" charset="0"/>
                <a:cs typeface="Times New Roman" panose="02020603050405020304" pitchFamily="18" charset="0"/>
              </a:rPr>
              <a:t>Someone buys if needed (</a:t>
            </a:r>
            <a:r>
              <a:rPr lang="en-GB" altLang="en-US" sz="2400" b="1" dirty="0">
                <a:solidFill>
                  <a:srgbClr val="FF0000"/>
                </a:solidFill>
                <a:latin typeface="Times New Roman" panose="02020603050405020304" pitchFamily="18" charset="0"/>
                <a:cs typeface="Times New Roman" panose="02020603050405020304" pitchFamily="18" charset="0"/>
              </a:rPr>
              <a:t>Fourth Rule</a:t>
            </a:r>
            <a:r>
              <a:rPr lang="en-GB" altLang="en-US" sz="2400" dirty="0">
                <a:latin typeface="Times New Roman" panose="02020603050405020304" pitchFamily="18" charset="0"/>
                <a:cs typeface="Times New Roman" panose="02020603050405020304" pitchFamily="18" charset="0"/>
              </a:rPr>
              <a:t>)</a:t>
            </a:r>
          </a:p>
          <a:p>
            <a:pPr algn="just">
              <a:spcBef>
                <a:spcPts val="600"/>
              </a:spcBef>
            </a:pPr>
            <a:r>
              <a:rPr lang="en-GB" altLang="en-US" sz="2400" dirty="0">
                <a:latin typeface="Times New Roman" panose="02020603050405020304" pitchFamily="18" charset="0"/>
                <a:cs typeface="Times New Roman" panose="02020603050405020304" pitchFamily="18" charset="0"/>
              </a:rPr>
              <a:t>The solution of this case (</a:t>
            </a:r>
            <a:r>
              <a:rPr lang="en-GB" altLang="en-US" sz="2400" b="1" dirty="0">
                <a:highlight>
                  <a:srgbClr val="FFFF00"/>
                </a:highlight>
                <a:latin typeface="Times New Roman" panose="02020603050405020304" pitchFamily="18" charset="0"/>
                <a:cs typeface="Times New Roman" panose="02020603050405020304" pitchFamily="18" charset="0"/>
              </a:rPr>
              <a:t>mutual exclusion</a:t>
            </a:r>
            <a:r>
              <a:rPr lang="en-GB" altLang="en-US" sz="2400" dirty="0">
                <a:latin typeface="Times New Roman" panose="02020603050405020304" pitchFamily="18" charset="0"/>
                <a:cs typeface="Times New Roman" panose="02020603050405020304" pitchFamily="18" charset="0"/>
              </a:rPr>
              <a:t>) is </a:t>
            </a:r>
            <a:r>
              <a:rPr lang="en-GB" altLang="en-US" sz="2400" b="1" dirty="0">
                <a:latin typeface="Times New Roman" panose="02020603050405020304" pitchFamily="18" charset="0"/>
                <a:cs typeface="Times New Roman" panose="02020603050405020304" pitchFamily="18" charset="0"/>
              </a:rPr>
              <a:t>called an </a:t>
            </a:r>
            <a:r>
              <a:rPr lang="en-US" altLang="en-US" sz="2400" b="1" dirty="0">
                <a:highlight>
                  <a:srgbClr val="FFFF00"/>
                </a:highlight>
                <a:latin typeface="Times New Roman" panose="02020603050405020304" pitchFamily="18" charset="0"/>
                <a:cs typeface="Times New Roman" panose="02020603050405020304" pitchFamily="18" charset="0"/>
              </a:rPr>
              <a:t>synchronization</a:t>
            </a:r>
          </a:p>
        </p:txBody>
      </p:sp>
      <p:grpSp>
        <p:nvGrpSpPr>
          <p:cNvPr id="10244" name="Group 4"/>
          <p:cNvGrpSpPr>
            <a:grpSpLocks/>
          </p:cNvGrpSpPr>
          <p:nvPr/>
        </p:nvGrpSpPr>
        <p:grpSpPr bwMode="auto">
          <a:xfrm>
            <a:off x="990600" y="1143000"/>
            <a:ext cx="7143750" cy="2895600"/>
            <a:chOff x="828" y="1152"/>
            <a:chExt cx="4500" cy="1776"/>
          </a:xfrm>
        </p:grpSpPr>
        <p:sp>
          <p:nvSpPr>
            <p:cNvPr id="10245" name="Rectangle 5"/>
            <p:cNvSpPr>
              <a:spLocks noChangeArrowheads="1"/>
            </p:cNvSpPr>
            <p:nvPr/>
          </p:nvSpPr>
          <p:spPr bwMode="auto">
            <a:xfrm>
              <a:off x="3282" y="2533"/>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a:t>
              </a:r>
            </a:p>
          </p:txBody>
        </p:sp>
        <p:sp>
          <p:nvSpPr>
            <p:cNvPr id="10246" name="Rectangle 6"/>
            <p:cNvSpPr>
              <a:spLocks noChangeArrowheads="1"/>
            </p:cNvSpPr>
            <p:nvPr/>
          </p:nvSpPr>
          <p:spPr bwMode="auto">
            <a:xfrm>
              <a:off x="1274" y="2533"/>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7" name="Rectangle 7"/>
            <p:cNvSpPr>
              <a:spLocks noChangeArrowheads="1"/>
            </p:cNvSpPr>
            <p:nvPr/>
          </p:nvSpPr>
          <p:spPr bwMode="auto">
            <a:xfrm>
              <a:off x="828" y="2533"/>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3:30</a:t>
              </a:r>
            </a:p>
          </p:txBody>
        </p:sp>
        <p:sp>
          <p:nvSpPr>
            <p:cNvPr id="10248" name="Rectangle 8"/>
            <p:cNvSpPr>
              <a:spLocks noChangeArrowheads="1"/>
            </p:cNvSpPr>
            <p:nvPr/>
          </p:nvSpPr>
          <p:spPr bwMode="auto">
            <a:xfrm>
              <a:off x="828" y="2731"/>
              <a:ext cx="4501"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Not a good cooperation =&gt; Too much milk.</a:t>
              </a:r>
            </a:p>
          </p:txBody>
        </p:sp>
        <p:sp>
          <p:nvSpPr>
            <p:cNvPr id="10249" name="Rectangle 9"/>
            <p:cNvSpPr>
              <a:spLocks noChangeArrowheads="1"/>
            </p:cNvSpPr>
            <p:nvPr/>
          </p:nvSpPr>
          <p:spPr bwMode="auto">
            <a:xfrm>
              <a:off x="3282" y="1152"/>
              <a:ext cx="2047"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rPr>
                <a:t>Person B</a:t>
              </a:r>
            </a:p>
          </p:txBody>
        </p:sp>
        <p:sp>
          <p:nvSpPr>
            <p:cNvPr id="10250" name="Rectangle 10"/>
            <p:cNvSpPr>
              <a:spLocks noChangeArrowheads="1"/>
            </p:cNvSpPr>
            <p:nvPr/>
          </p:nvSpPr>
          <p:spPr bwMode="auto">
            <a:xfrm>
              <a:off x="1274" y="1152"/>
              <a:ext cx="2008"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Person A</a:t>
              </a:r>
            </a:p>
          </p:txBody>
        </p:sp>
        <p:sp>
          <p:nvSpPr>
            <p:cNvPr id="10251" name="Rectangle 11"/>
            <p:cNvSpPr>
              <a:spLocks noChangeArrowheads="1"/>
            </p:cNvSpPr>
            <p:nvPr/>
          </p:nvSpPr>
          <p:spPr bwMode="auto">
            <a:xfrm>
              <a:off x="828" y="1152"/>
              <a:ext cx="446"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Time</a:t>
              </a:r>
            </a:p>
          </p:txBody>
        </p:sp>
        <p:sp>
          <p:nvSpPr>
            <p:cNvPr id="10252" name="Rectangle 12"/>
            <p:cNvSpPr>
              <a:spLocks noChangeArrowheads="1"/>
            </p:cNvSpPr>
            <p:nvPr/>
          </p:nvSpPr>
          <p:spPr bwMode="auto">
            <a:xfrm>
              <a:off x="1274" y="2336"/>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3" name="Rectangle 13"/>
            <p:cNvSpPr>
              <a:spLocks noChangeArrowheads="1"/>
            </p:cNvSpPr>
            <p:nvPr/>
          </p:nvSpPr>
          <p:spPr bwMode="auto">
            <a:xfrm>
              <a:off x="1274" y="2139"/>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 </a:t>
              </a:r>
            </a:p>
          </p:txBody>
        </p:sp>
        <p:sp>
          <p:nvSpPr>
            <p:cNvPr id="10254" name="Rectangle 14"/>
            <p:cNvSpPr>
              <a:spLocks noChangeArrowheads="1"/>
            </p:cNvSpPr>
            <p:nvPr/>
          </p:nvSpPr>
          <p:spPr bwMode="auto">
            <a:xfrm>
              <a:off x="1274" y="1942"/>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5" name="Rectangle 15"/>
            <p:cNvSpPr>
              <a:spLocks noChangeArrowheads="1"/>
            </p:cNvSpPr>
            <p:nvPr/>
          </p:nvSpPr>
          <p:spPr bwMode="auto">
            <a:xfrm>
              <a:off x="1274" y="1745"/>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 </a:t>
              </a:r>
            </a:p>
          </p:txBody>
        </p:sp>
        <p:sp>
          <p:nvSpPr>
            <p:cNvPr id="10256" name="Rectangle 16"/>
            <p:cNvSpPr>
              <a:spLocks noChangeArrowheads="1"/>
            </p:cNvSpPr>
            <p:nvPr/>
          </p:nvSpPr>
          <p:spPr bwMode="auto">
            <a:xfrm>
              <a:off x="1274" y="1548"/>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57" name="Rectangle 17"/>
            <p:cNvSpPr>
              <a:spLocks noChangeArrowheads="1"/>
            </p:cNvSpPr>
            <p:nvPr/>
          </p:nvSpPr>
          <p:spPr bwMode="auto">
            <a:xfrm>
              <a:off x="1274" y="1350"/>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 </a:t>
              </a:r>
            </a:p>
          </p:txBody>
        </p:sp>
        <p:sp>
          <p:nvSpPr>
            <p:cNvPr id="10258" name="Rectangle 18"/>
            <p:cNvSpPr>
              <a:spLocks noChangeArrowheads="1"/>
            </p:cNvSpPr>
            <p:nvPr/>
          </p:nvSpPr>
          <p:spPr bwMode="auto">
            <a:xfrm>
              <a:off x="3282" y="2336"/>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9" name="Rectangle 19"/>
            <p:cNvSpPr>
              <a:spLocks noChangeArrowheads="1"/>
            </p:cNvSpPr>
            <p:nvPr/>
          </p:nvSpPr>
          <p:spPr bwMode="auto">
            <a:xfrm>
              <a:off x="828" y="2336"/>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3:25</a:t>
              </a:r>
            </a:p>
          </p:txBody>
        </p:sp>
        <p:sp>
          <p:nvSpPr>
            <p:cNvPr id="10260" name="Rectangle 20"/>
            <p:cNvSpPr>
              <a:spLocks noChangeArrowheads="1"/>
            </p:cNvSpPr>
            <p:nvPr/>
          </p:nvSpPr>
          <p:spPr bwMode="auto">
            <a:xfrm>
              <a:off x="3282" y="2139"/>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a:t>
              </a:r>
            </a:p>
          </p:txBody>
        </p:sp>
        <p:sp>
          <p:nvSpPr>
            <p:cNvPr id="10261" name="Rectangle 21"/>
            <p:cNvSpPr>
              <a:spLocks noChangeArrowheads="1"/>
            </p:cNvSpPr>
            <p:nvPr/>
          </p:nvSpPr>
          <p:spPr bwMode="auto">
            <a:xfrm>
              <a:off x="828" y="2139"/>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3:20</a:t>
              </a:r>
            </a:p>
          </p:txBody>
        </p:sp>
        <p:sp>
          <p:nvSpPr>
            <p:cNvPr id="10262" name="Rectangle 22"/>
            <p:cNvSpPr>
              <a:spLocks noChangeArrowheads="1"/>
            </p:cNvSpPr>
            <p:nvPr/>
          </p:nvSpPr>
          <p:spPr bwMode="auto">
            <a:xfrm>
              <a:off x="3282" y="1942"/>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63" name="Rectangle 23"/>
            <p:cNvSpPr>
              <a:spLocks noChangeArrowheads="1"/>
            </p:cNvSpPr>
            <p:nvPr/>
          </p:nvSpPr>
          <p:spPr bwMode="auto">
            <a:xfrm>
              <a:off x="828" y="1942"/>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3:15</a:t>
              </a:r>
            </a:p>
          </p:txBody>
        </p:sp>
        <p:sp>
          <p:nvSpPr>
            <p:cNvPr id="10264" name="Rectangle 24"/>
            <p:cNvSpPr>
              <a:spLocks noChangeArrowheads="1"/>
            </p:cNvSpPr>
            <p:nvPr/>
          </p:nvSpPr>
          <p:spPr bwMode="auto">
            <a:xfrm>
              <a:off x="3282" y="1745"/>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a:t>
              </a:r>
            </a:p>
          </p:txBody>
        </p:sp>
        <p:sp>
          <p:nvSpPr>
            <p:cNvPr id="10265" name="Rectangle 25"/>
            <p:cNvSpPr>
              <a:spLocks noChangeArrowheads="1"/>
            </p:cNvSpPr>
            <p:nvPr/>
          </p:nvSpPr>
          <p:spPr bwMode="auto">
            <a:xfrm>
              <a:off x="828" y="1745"/>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3:10</a:t>
              </a:r>
            </a:p>
          </p:txBody>
        </p:sp>
        <p:sp>
          <p:nvSpPr>
            <p:cNvPr id="10266" name="Rectangle 26"/>
            <p:cNvSpPr>
              <a:spLocks noChangeArrowheads="1"/>
            </p:cNvSpPr>
            <p:nvPr/>
          </p:nvSpPr>
          <p:spPr bwMode="auto">
            <a:xfrm>
              <a:off x="3282" y="1548"/>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7" name="Rectangle 27"/>
            <p:cNvSpPr>
              <a:spLocks noChangeArrowheads="1"/>
            </p:cNvSpPr>
            <p:nvPr/>
          </p:nvSpPr>
          <p:spPr bwMode="auto">
            <a:xfrm>
              <a:off x="828" y="1548"/>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3:05 </a:t>
              </a:r>
            </a:p>
          </p:txBody>
        </p:sp>
        <p:sp>
          <p:nvSpPr>
            <p:cNvPr id="10268" name="Rectangle 28"/>
            <p:cNvSpPr>
              <a:spLocks noChangeArrowheads="1"/>
            </p:cNvSpPr>
            <p:nvPr/>
          </p:nvSpPr>
          <p:spPr bwMode="auto">
            <a:xfrm>
              <a:off x="3282" y="1350"/>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9" name="Rectangle 29"/>
            <p:cNvSpPr>
              <a:spLocks noChangeArrowheads="1"/>
            </p:cNvSpPr>
            <p:nvPr/>
          </p:nvSpPr>
          <p:spPr bwMode="auto">
            <a:xfrm>
              <a:off x="828" y="1350"/>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3:00</a:t>
              </a:r>
            </a:p>
          </p:txBody>
        </p:sp>
        <p:sp>
          <p:nvSpPr>
            <p:cNvPr id="10270" name="Line 30"/>
            <p:cNvSpPr>
              <a:spLocks noChangeShapeType="1"/>
            </p:cNvSpPr>
            <p:nvPr/>
          </p:nvSpPr>
          <p:spPr bwMode="auto">
            <a:xfrm>
              <a:off x="828" y="1152"/>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828" y="2929"/>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828"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3282"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329"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1274"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0" y="0"/>
            <a:ext cx="9144000" cy="411163"/>
          </a:xfrm>
        </p:spPr>
        <p:txBody>
          <a:bodyPr/>
          <a:lstStyle/>
          <a:p>
            <a:r>
              <a:rPr lang="en-US" altLang="en-US" sz="4000">
                <a:latin typeface="Times New Roman" panose="02020603050405020304" pitchFamily="18" charset="0"/>
                <a:cs typeface="Times New Roman" panose="02020603050405020304" pitchFamily="18" charset="0"/>
              </a:rPr>
              <a:t> Example</a:t>
            </a:r>
          </a:p>
        </p:txBody>
      </p:sp>
      <p:pic>
        <p:nvPicPr>
          <p:cNvPr id="81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951" y="1143000"/>
            <a:ext cx="156495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21716"/>
            <a:ext cx="2450529" cy="203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685310"/>
            <a:ext cx="4405745" cy="16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8" name="Text Box 4"/>
          <p:cNvSpPr txBox="1">
            <a:spLocks noChangeArrowheads="1"/>
          </p:cNvSpPr>
          <p:nvPr/>
        </p:nvSpPr>
        <p:spPr bwMode="auto">
          <a:xfrm>
            <a:off x="1219200" y="444731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4396"/>
                                        </p:tgtEl>
                                        <p:attrNameLst>
                                          <p:attrName>style.visibility</p:attrName>
                                        </p:attrNameLst>
                                      </p:cBhvr>
                                      <p:to>
                                        <p:strVal val="visible"/>
                                      </p:to>
                                    </p:set>
                                    <p:animEffect transition="in" filter="box(in)">
                                      <p:cBhvr>
                                        <p:cTn id="7" dur="500"/>
                                        <p:tgtEl>
                                          <p:spTgt spid="144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4397"/>
                                        </p:tgtEl>
                                        <p:attrNameLst>
                                          <p:attrName>style.visibility</p:attrName>
                                        </p:attrNameLst>
                                      </p:cBhvr>
                                      <p:to>
                                        <p:strVal val="visible"/>
                                      </p:to>
                                    </p:set>
                                    <p:animEffect transition="in" filter="box(in)">
                                      <p:cBhvr>
                                        <p:cTn id="12" dur="500"/>
                                        <p:tgtEl>
                                          <p:spTgt spid="14439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44398"/>
                                        </p:tgtEl>
                                        <p:attrNameLst>
                                          <p:attrName>style.visibility</p:attrName>
                                        </p:attrNameLst>
                                      </p:cBhvr>
                                      <p:to>
                                        <p:strVal val="visible"/>
                                      </p:to>
                                    </p:set>
                                    <p:animEffect transition="in" filter="box(in)">
                                      <p:cBhvr>
                                        <p:cTn id="15"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752600" y="0"/>
            <a:ext cx="7391400" cy="1143000"/>
          </a:xfrm>
        </p:spPr>
        <p:txBody>
          <a:bodyPr/>
          <a:lstStyle/>
          <a:p>
            <a:r>
              <a:rPr lang="en-US" altLang="en-US" sz="3200" b="1">
                <a:solidFill>
                  <a:srgbClr val="C00000"/>
                </a:solidFill>
                <a:latin typeface="Times New Roman" panose="02020603050405020304" pitchFamily="18" charset="0"/>
                <a:cs typeface="Times New Roman" panose="02020603050405020304" pitchFamily="18" charset="0"/>
              </a:rPr>
              <a:t>Disabling </a:t>
            </a:r>
            <a:r>
              <a:rPr lang="en-US" altLang="en-US" sz="3200" b="1" dirty="0">
                <a:solidFill>
                  <a:srgbClr val="C00000"/>
                </a:solidFill>
                <a:latin typeface="Times New Roman" panose="02020603050405020304" pitchFamily="18" charset="0"/>
                <a:cs typeface="Times New Roman" panose="02020603050405020304" pitchFamily="18" charset="0"/>
              </a:rPr>
              <a:t>Interrupts</a:t>
            </a:r>
          </a:p>
        </p:txBody>
      </p:sp>
      <p:sp>
        <p:nvSpPr>
          <p:cNvPr id="11267" name="Rectangle 3"/>
          <p:cNvSpPr>
            <a:spLocks noGrp="1"/>
          </p:cNvSpPr>
          <p:nvPr>
            <p:ph type="body" sz="half" idx="1"/>
          </p:nvPr>
        </p:nvSpPr>
        <p:spPr>
          <a:xfrm>
            <a:off x="76200" y="1066800"/>
            <a:ext cx="8915400" cy="5638800"/>
          </a:xfrm>
        </p:spPr>
        <p:txBody>
          <a:bodyPr/>
          <a:lstStyle/>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On a </a:t>
            </a:r>
            <a:r>
              <a:rPr lang="en-US" altLang="en-US" sz="2000" b="1" dirty="0">
                <a:solidFill>
                  <a:srgbClr val="FF0000"/>
                </a:solidFill>
                <a:latin typeface="Times New Roman" panose="02020603050405020304" pitchFamily="18" charset="0"/>
                <a:cs typeface="Times New Roman" panose="02020603050405020304" pitchFamily="18" charset="0"/>
              </a:rPr>
              <a:t>single-processor</a:t>
            </a:r>
            <a:r>
              <a:rPr lang="en-US" altLang="en-US" sz="2000" b="1" dirty="0">
                <a:latin typeface="Times New Roman" panose="02020603050405020304" pitchFamily="18" charset="0"/>
                <a:cs typeface="Times New Roman" panose="02020603050405020304" pitchFamily="18" charset="0"/>
              </a:rPr>
              <a:t> system</a:t>
            </a:r>
            <a:r>
              <a:rPr lang="en-US" altLang="en-US" sz="2000" dirty="0">
                <a:latin typeface="Times New Roman" panose="02020603050405020304" pitchFamily="18" charset="0"/>
                <a:cs typeface="Times New Roman" panose="02020603050405020304" pitchFamily="18" charset="0"/>
              </a:rPr>
              <a:t>, each process </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Disable all interrupts just after entering its critical region</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Re-enable them just before leaving it</a:t>
            </a:r>
          </a:p>
          <a:p>
            <a:pPr algn="just" eaLnBrk="1" hangingPunct="1">
              <a:lnSpc>
                <a:spcPct val="90000"/>
              </a:lnSpc>
              <a:buFont typeface="Arial" panose="020B0604020202020204" pitchFamily="34" charset="0"/>
              <a:buNone/>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A process can examine and update shared memory without fear that any other process will intervene</a:t>
            </a:r>
          </a:p>
          <a:p>
            <a:pPr marL="0" indent="0" algn="just" eaLnBrk="1" hangingPunct="1">
              <a:lnSpc>
                <a:spcPct val="90000"/>
              </a:lnSpc>
              <a:buNone/>
            </a:pPr>
            <a:r>
              <a:rPr lang="de-DE" altLang="en-US" sz="2000" b="1" dirty="0">
                <a:solidFill>
                  <a:srgbClr val="FF0000"/>
                </a:solidFill>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de-DE" altLang="en-US" sz="2000" dirty="0">
                <a:latin typeface="Times New Roman" panose="02020603050405020304" pitchFamily="18" charset="0"/>
                <a:cs typeface="Times New Roman" panose="02020603050405020304" pitchFamily="18" charset="0"/>
              </a:rPr>
              <a:t>Give user processes the power to turn off interrupts (</a:t>
            </a:r>
            <a:r>
              <a:rPr lang="en-GB" altLang="en-US" sz="2000" i="1" dirty="0">
                <a:highlight>
                  <a:srgbClr val="FFFF00"/>
                </a:highlight>
                <a:latin typeface="Times New Roman" panose="02020603050405020304" pitchFamily="18" charset="0"/>
                <a:cs typeface="Times New Roman" panose="02020603050405020304" pitchFamily="18" charset="0"/>
              </a:rPr>
              <a:t>if a process dies while it is in its critical region → the system is indefinitely blocked</a:t>
            </a:r>
            <a:r>
              <a:rPr lang="en-GB" altLang="en-US" sz="2000" dirty="0">
                <a:latin typeface="Times New Roman" panose="02020603050405020304" pitchFamily="18" charset="0"/>
                <a:cs typeface="Times New Roman" panose="02020603050405020304" pitchFamily="18" charset="0"/>
              </a:rPr>
              <a:t>)</a:t>
            </a:r>
            <a:endParaRPr lang="de-DE" altLang="en-US" sz="2000" dirty="0">
              <a:latin typeface="Times New Roman" panose="02020603050405020304" pitchFamily="18" charset="0"/>
              <a:cs typeface="Times New Roman" panose="02020603050405020304" pitchFamily="18" charset="0"/>
            </a:endParaRPr>
          </a:p>
          <a:p>
            <a:pPr lvl="1" algn="just" eaLnBrk="1" hangingPunct="1">
              <a:lnSpc>
                <a:spcPct val="90000"/>
              </a:lnSpc>
            </a:pPr>
            <a:r>
              <a:rPr lang="de-DE" altLang="en-US" sz="2000" b="1" dirty="0">
                <a:solidFill>
                  <a:srgbClr val="FF0000"/>
                </a:solidFill>
                <a:latin typeface="Times New Roman" panose="02020603050405020304" pitchFamily="18" charset="0"/>
                <a:cs typeface="Times New Roman" panose="02020603050405020304" pitchFamily="18" charset="0"/>
              </a:rPr>
              <a:t>On a multiprocessor</a:t>
            </a:r>
            <a:r>
              <a:rPr lang="de-DE" altLang="en-US" sz="2000" dirty="0">
                <a:latin typeface="Times New Roman" panose="02020603050405020304" pitchFamily="18" charset="0"/>
                <a:cs typeface="Times New Roman" panose="02020603050405020304" pitchFamily="18" charset="0"/>
              </a:rPr>
              <a:t>, the disabling interrupts affects only the CPU that executed the disable instruction while the other ones will continue running and can access the shared memory</a:t>
            </a:r>
          </a:p>
          <a:p>
            <a:pPr algn="just" eaLnBrk="1" hangingPunct="1">
              <a:lnSpc>
                <a:spcPct val="90000"/>
              </a:lnSpc>
              <a:buFont typeface="Arial" panose="020B0604020202020204" pitchFamily="34" charset="0"/>
              <a:buNone/>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Disabling interrupts is often a useful technique within the OS itself but is not appropriate for user processes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676400" y="0"/>
            <a:ext cx="74676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Lock Variables</a:t>
            </a:r>
          </a:p>
        </p:txBody>
      </p:sp>
      <p:sp>
        <p:nvSpPr>
          <p:cNvPr id="12291" name="Rectangle 3"/>
          <p:cNvSpPr>
            <a:spLocks noGrp="1"/>
          </p:cNvSpPr>
          <p:nvPr>
            <p:ph type="body" sz="half" idx="1"/>
          </p:nvPr>
        </p:nvSpPr>
        <p:spPr>
          <a:xfrm>
            <a:off x="228600" y="914400"/>
            <a:ext cx="8915400" cy="3124200"/>
          </a:xfrm>
        </p:spPr>
        <p:txBody>
          <a:bodyPr/>
          <a:lstStyle/>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while(TRUE)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while (lock == 1); //waiting until lock sets to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1;</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critical_region();</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nonCritical_region();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4" name="Table 3"/>
          <p:cNvGraphicFramePr>
            <a:graphicFrameLocks noGrp="1"/>
          </p:cNvGraphicFramePr>
          <p:nvPr/>
        </p:nvGraphicFramePr>
        <p:xfrm>
          <a:off x="609600" y="3733800"/>
          <a:ext cx="8305800" cy="2621256"/>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96192">
                <a:tc>
                  <a:txBody>
                    <a:bodyPr/>
                    <a:lstStyle/>
                    <a:p>
                      <a:pPr algn="ctr"/>
                      <a:r>
                        <a:rPr lang="en-US" sz="2000" dirty="0">
                          <a:latin typeface="Times New Roman" pitchFamily="18" charset="0"/>
                          <a:cs typeface="Times New Roman" pitchFamily="18" charset="0"/>
                        </a:rPr>
                        <a:t>Process 1</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Process</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24771">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2" y="1900844"/>
            <a:ext cx="462714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p:cNvSpPr>
          <p:nvPr>
            <p:ph type="title" idx="4294967295"/>
          </p:nvPr>
        </p:nvSpPr>
        <p:spPr>
          <a:xfrm>
            <a:off x="876300" y="-76200"/>
            <a:ext cx="7391400" cy="1143000"/>
          </a:xfrm>
        </p:spPr>
        <p:txBody>
          <a:bodyPr/>
          <a:lstStyle/>
          <a:p>
            <a:r>
              <a:rPr lang="en-US" altLang="en-US" sz="3200">
                <a:latin typeface="Times New Roman" panose="02020603050405020304" pitchFamily="18" charset="0"/>
                <a:cs typeface="Times New Roman" panose="02020603050405020304" pitchFamily="18" charset="0"/>
              </a:rPr>
              <a:t>Lock Variables</a:t>
            </a:r>
          </a:p>
        </p:txBody>
      </p:sp>
      <p:sp>
        <p:nvSpPr>
          <p:cNvPr id="142339" name="Rectangle 3"/>
          <p:cNvSpPr>
            <a:spLocks noGrp="1"/>
          </p:cNvSpPr>
          <p:nvPr>
            <p:ph type="body" sz="half" idx="4294967295"/>
          </p:nvPr>
        </p:nvSpPr>
        <p:spPr>
          <a:xfrm>
            <a:off x="4572000" y="1066800"/>
            <a:ext cx="4572000" cy="5791200"/>
          </a:xfrm>
        </p:spPr>
        <p:txBody>
          <a:bodyPr/>
          <a:lstStyle/>
          <a:p>
            <a:pPr marL="0" indent="0" algn="just">
              <a:spcBef>
                <a:spcPts val="600"/>
              </a:spcBef>
              <a:buNone/>
            </a:pPr>
            <a:r>
              <a:rPr lang="en-GB" altLang="en-US" sz="2400" dirty="0">
                <a:latin typeface="Times New Roman" panose="02020603050405020304" pitchFamily="18" charset="0"/>
                <a:cs typeface="Times New Roman" panose="02020603050405020304" pitchFamily="18" charset="0"/>
              </a:rPr>
              <a:t>The solution </a:t>
            </a:r>
            <a:r>
              <a:rPr lang="en-GB" altLang="en-US" sz="2400" b="1" dirty="0">
                <a:latin typeface="Times New Roman" panose="02020603050405020304" pitchFamily="18" charset="0"/>
                <a:cs typeface="Times New Roman" panose="02020603050405020304" pitchFamily="18" charset="0"/>
              </a:rPr>
              <a:t>fails</a:t>
            </a:r>
            <a:r>
              <a:rPr lang="en-GB" altLang="en-US" sz="2400" dirty="0">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occasionally </a:t>
            </a:r>
            <a:r>
              <a:rPr lang="en-GB" altLang="en-US" sz="2000" b="1">
                <a:latin typeface="Times New Roman" panose="02020603050405020304" pitchFamily="18" charset="0"/>
                <a:cs typeface="Times New Roman" panose="02020603050405020304" pitchFamily="18" charset="0"/>
              </a:rPr>
              <a:t>both </a:t>
            </a:r>
            <a:r>
              <a:rPr lang="en-GB" altLang="en-US" sz="2000" b="1" dirty="0">
                <a:latin typeface="Times New Roman" panose="02020603050405020304" pitchFamily="18" charset="0"/>
                <a:cs typeface="Times New Roman" panose="02020603050405020304" pitchFamily="18" charset="0"/>
              </a:rPr>
              <a:t>processes </a:t>
            </a:r>
            <a:r>
              <a:rPr lang="en-GB" altLang="en-US" sz="2000" dirty="0">
                <a:latin typeface="Times New Roman" panose="02020603050405020304" pitchFamily="18" charset="0"/>
                <a:cs typeface="Times New Roman" panose="02020603050405020304" pitchFamily="18" charset="0"/>
              </a:rPr>
              <a:t>can be </a:t>
            </a:r>
            <a:r>
              <a:rPr lang="en-GB" altLang="en-US" sz="2000" b="1" dirty="0">
                <a:latin typeface="Times New Roman" panose="02020603050405020304" pitchFamily="18" charset="0"/>
                <a:cs typeface="Times New Roman" panose="02020603050405020304" pitchFamily="18" charset="0"/>
              </a:rPr>
              <a:t>simultaneously</a:t>
            </a:r>
            <a:r>
              <a:rPr lang="en-GB" altLang="en-US" sz="2000" dirty="0">
                <a:latin typeface="Times New Roman" panose="02020603050405020304" pitchFamily="18" charset="0"/>
                <a:cs typeface="Times New Roman" panose="02020603050405020304" pitchFamily="18" charset="0"/>
              </a:rPr>
              <a:t> in their own critical regions</a:t>
            </a:r>
          </a:p>
          <a:p>
            <a:pPr marL="515938" lvl="2" algn="just">
              <a:spcBef>
                <a:spcPts val="500"/>
              </a:spcBef>
            </a:pPr>
            <a:r>
              <a:rPr lang="de-DE" altLang="en-US" sz="1800" dirty="0">
                <a:latin typeface="Times New Roman" panose="02020603050405020304" pitchFamily="18" charset="0"/>
                <a:cs typeface="Times New Roman" panose="02020603050405020304" pitchFamily="18" charset="0"/>
              </a:rPr>
              <a:t>Process A reads the lock and sees that it is 0</a:t>
            </a:r>
          </a:p>
          <a:p>
            <a:pPr marL="515938" lvl="2" algn="just">
              <a:spcBef>
                <a:spcPts val="500"/>
              </a:spcBef>
            </a:pPr>
            <a:r>
              <a:rPr lang="de-DE" altLang="en-US" sz="1800" dirty="0">
                <a:latin typeface="Times New Roman" panose="02020603050405020304" pitchFamily="18" charset="0"/>
                <a:cs typeface="Times New Roman" panose="02020603050405020304" pitchFamily="18" charset="0"/>
              </a:rPr>
              <a:t>Before it can set the lock to 1, Process B is scheduled, run, and set the lock to 1 (then Process A set the lock to </a:t>
            </a:r>
            <a:r>
              <a:rPr lang="de-DE" altLang="en-US" sz="1800">
                <a:latin typeface="Times New Roman" panose="02020603050405020304" pitchFamily="18" charset="0"/>
                <a:cs typeface="Times New Roman" panose="02020603050405020304" pitchFamily="18" charset="0"/>
              </a:rPr>
              <a:t>1)</a:t>
            </a:r>
          </a:p>
          <a:p>
            <a:pPr marL="914400" lvl="2" indent="0" algn="just">
              <a:spcBef>
                <a:spcPts val="500"/>
              </a:spcBef>
              <a:buNone/>
            </a:pPr>
            <a:endParaRPr lang="de-DE" altLang="en-US" sz="1800" dirty="0">
              <a:latin typeface="Times New Roman" panose="02020603050405020304" pitchFamily="18" charset="0"/>
              <a:cs typeface="Times New Roman" panose="02020603050405020304" pitchFamily="18" charset="0"/>
            </a:endParaRPr>
          </a:p>
          <a:p>
            <a:pPr marL="0" indent="0" algn="just">
              <a:spcBef>
                <a:spcPts val="500"/>
              </a:spcBef>
              <a:buNone/>
            </a:pPr>
            <a:r>
              <a:rPr lang="en-GB" altLang="en-US" sz="2400" dirty="0">
                <a:highlight>
                  <a:srgbClr val="FFFF66"/>
                </a:highlight>
                <a:latin typeface="Times New Roman" panose="02020603050405020304" pitchFamily="18" charset="0"/>
                <a:cs typeface="Times New Roman" panose="02020603050405020304" pitchFamily="18" charset="0"/>
              </a:rPr>
              <a:t>Testing a variable until some value appears is called </a:t>
            </a:r>
            <a:r>
              <a:rPr lang="en-GB" altLang="en-US" sz="2400" b="1" dirty="0">
                <a:solidFill>
                  <a:srgbClr val="FF0000"/>
                </a:solidFill>
                <a:highlight>
                  <a:srgbClr val="FFFF66"/>
                </a:highlight>
                <a:latin typeface="Times New Roman" panose="02020603050405020304" pitchFamily="18" charset="0"/>
                <a:cs typeface="Times New Roman" panose="02020603050405020304" pitchFamily="18" charset="0"/>
              </a:rPr>
              <a:t>busy waiting</a:t>
            </a:r>
            <a:r>
              <a:rPr lang="en-GB" altLang="en-US" sz="2400" dirty="0">
                <a:solidFill>
                  <a:srgbClr val="FF0000"/>
                </a:solidFill>
                <a:highlight>
                  <a:srgbClr val="FFFF66"/>
                </a:highlight>
                <a:latin typeface="Times New Roman" panose="02020603050405020304" pitchFamily="18" charset="0"/>
                <a:cs typeface="Times New Roman" panose="02020603050405020304" pitchFamily="18" charset="0"/>
              </a:rPr>
              <a:t> </a:t>
            </a:r>
            <a:r>
              <a:rPr lang="en-GB" altLang="en-US" sz="2400" dirty="0">
                <a:highlight>
                  <a:srgbClr val="FFFF66"/>
                </a:highlight>
                <a:latin typeface="Times New Roman" panose="02020603050405020304" pitchFamily="18" charset="0"/>
                <a:cs typeface="Times New Roman" panose="02020603050405020304" pitchFamily="18" charset="0"/>
              </a:rPr>
              <a:t>(wastes CPU time)</a:t>
            </a:r>
          </a:p>
          <a:p>
            <a:pPr lvl="1" algn="just">
              <a:spcBef>
                <a:spcPts val="500"/>
              </a:spcBef>
            </a:pPr>
            <a:endParaRPr lang="de-DE"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box(in)">
                                      <p:cBhvr>
                                        <p:cTn id="10" dur="500"/>
                                        <p:tgtEl>
                                          <p:spTgt spid="1423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box(in)">
                                      <p:cBhvr>
                                        <p:cTn id="13" dur="500"/>
                                        <p:tgtEl>
                                          <p:spTgt spid="14233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2339">
                                            <p:txEl>
                                              <p:pRg st="4" end="4"/>
                                            </p:txEl>
                                          </p:spTgt>
                                        </p:tgtEl>
                                        <p:attrNameLst>
                                          <p:attrName>style.visibility</p:attrName>
                                        </p:attrNameLst>
                                      </p:cBhvr>
                                      <p:to>
                                        <p:strVal val="visible"/>
                                      </p:to>
                                    </p:set>
                                    <p:animEffect transition="in" filter="box(in)">
                                      <p:cBhvr>
                                        <p:cTn id="18"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838200" y="-76200"/>
            <a:ext cx="7467600" cy="1143000"/>
          </a:xfrm>
        </p:spPr>
        <p:txBody>
          <a:bodyPr/>
          <a:lstStyle/>
          <a:p>
            <a:r>
              <a:rPr lang="en-US" altLang="en-US" sz="3200">
                <a:highlight>
                  <a:srgbClr val="FFFF00"/>
                </a:highlight>
                <a:latin typeface="Times New Roman" panose="02020603050405020304" pitchFamily="18" charset="0"/>
                <a:cs typeface="Times New Roman" panose="02020603050405020304" pitchFamily="18" charset="0"/>
              </a:rPr>
              <a:t>Strict </a:t>
            </a:r>
            <a:r>
              <a:rPr lang="en-US" altLang="en-US" sz="3200" dirty="0">
                <a:highlight>
                  <a:srgbClr val="FFFF00"/>
                </a:highlight>
                <a:latin typeface="Times New Roman" panose="02020603050405020304" pitchFamily="18" charset="0"/>
                <a:cs typeface="Times New Roman" panose="02020603050405020304" pitchFamily="18" charset="0"/>
              </a:rPr>
              <a:t>Alternation</a:t>
            </a:r>
          </a:p>
        </p:txBody>
      </p:sp>
      <p:sp>
        <p:nvSpPr>
          <p:cNvPr id="14339" name="Rectangle 3"/>
          <p:cNvSpPr>
            <a:spLocks noGrp="1"/>
          </p:cNvSpPr>
          <p:nvPr>
            <p:ph type="body" sz="half" idx="1"/>
          </p:nvPr>
        </p:nvSpPr>
        <p:spPr>
          <a:xfrm>
            <a:off x="228600" y="3276600"/>
            <a:ext cx="8915400" cy="3581400"/>
          </a:xfrm>
        </p:spPr>
        <p:txBody>
          <a:bodyPr/>
          <a:lstStyle/>
          <a:p>
            <a:pPr algn="just">
              <a:lnSpc>
                <a:spcPct val="90000"/>
              </a:lnSpc>
              <a:spcBef>
                <a:spcPts val="600"/>
              </a:spcBef>
            </a:pPr>
            <a:r>
              <a:rPr lang="de-DE" altLang="en-US" sz="2800" dirty="0">
                <a:latin typeface="Times New Roman" panose="02020603050405020304" pitchFamily="18" charset="0"/>
                <a:cs typeface="Times New Roman" panose="02020603050405020304" pitchFamily="18" charset="0"/>
              </a:rPr>
              <a:t>The two processes strictly alternate in entering their critical regions</a:t>
            </a:r>
            <a:r>
              <a:rPr lang="en-GB" altLang="en-US" sz="2800" dirty="0">
                <a:latin typeface="Times New Roman" panose="02020603050405020304" pitchFamily="18" charset="0"/>
                <a:cs typeface="Times New Roman" panose="02020603050405020304" pitchFamily="18" charset="0"/>
              </a:rPr>
              <a:t> </a:t>
            </a:r>
          </a:p>
          <a:p>
            <a:pPr algn="just">
              <a:lnSpc>
                <a:spcPct val="90000"/>
              </a:lnSpc>
              <a:spcBef>
                <a:spcPts val="600"/>
              </a:spcBef>
            </a:pPr>
            <a:r>
              <a:rPr lang="en-GB" altLang="en-US" sz="2800" b="1" dirty="0">
                <a:latin typeface="Times New Roman" panose="02020603050405020304" pitchFamily="18" charset="0"/>
                <a:cs typeface="Times New Roman" panose="02020603050405020304" pitchFamily="18" charset="0"/>
              </a:rPr>
              <a:t>Problems</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Testing a variable until some value appears is called </a:t>
            </a:r>
            <a:r>
              <a:rPr lang="en-GB" altLang="en-US" sz="2400" b="1" dirty="0">
                <a:latin typeface="Times New Roman" panose="02020603050405020304" pitchFamily="18" charset="0"/>
                <a:cs typeface="Times New Roman" panose="02020603050405020304" pitchFamily="18" charset="0"/>
              </a:rPr>
              <a:t>busy waiting </a:t>
            </a:r>
            <a:r>
              <a:rPr lang="en-GB" altLang="en-US" sz="2400" dirty="0">
                <a:latin typeface="Times New Roman" panose="02020603050405020304" pitchFamily="18" charset="0"/>
                <a:cs typeface="Times New Roman" panose="02020603050405020304" pitchFamily="18" charset="0"/>
              </a:rPr>
              <a:t>(wastes CPU time)</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A process is being blocked by another process not in its critical region </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One of processes is much slower than the other</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When one process dies, the other ones are blocked forever</a:t>
            </a:r>
          </a:p>
        </p:txBody>
      </p:sp>
      <p:pic>
        <p:nvPicPr>
          <p:cNvPr id="14340" name="Picture 4" descr="0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534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 Box 4"/>
          <p:cNvSpPr txBox="1">
            <a:spLocks noChangeArrowheads="1"/>
          </p:cNvSpPr>
          <p:nvPr/>
        </p:nvSpPr>
        <p:spPr bwMode="auto">
          <a:xfrm>
            <a:off x="3352800"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box(in)">
                                      <p:cBhvr>
                                        <p:cTn id="7"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5363" name="Rectangle 3"/>
          <p:cNvSpPr>
            <a:spLocks noGrp="1"/>
          </p:cNvSpPr>
          <p:nvPr>
            <p:ph type="body" sz="half" idx="1"/>
          </p:nvPr>
        </p:nvSpPr>
        <p:spPr>
          <a:xfrm>
            <a:off x="0" y="5181600"/>
            <a:ext cx="9144000" cy="1676400"/>
          </a:xfrm>
        </p:spPr>
        <p:txBody>
          <a:bodyPr/>
          <a:lstStyle/>
          <a:p>
            <a:pPr algn="just">
              <a:spcBef>
                <a:spcPts val="600"/>
              </a:spcBef>
            </a:pPr>
            <a:r>
              <a:rPr lang="en-GB" altLang="en-US" sz="2800" b="1" dirty="0">
                <a:highlight>
                  <a:srgbClr val="FFFF00"/>
                </a:highlight>
                <a:latin typeface="Times New Roman" panose="02020603050405020304" pitchFamily="18" charset="0"/>
                <a:cs typeface="Times New Roman" panose="02020603050405020304" pitchFamily="18" charset="0"/>
              </a:rPr>
              <a:t>Combines</a:t>
            </a:r>
            <a:r>
              <a:rPr lang="en-GB" altLang="en-US" sz="2800" dirty="0">
                <a:highlight>
                  <a:srgbClr val="FFFF00"/>
                </a:highlight>
                <a:latin typeface="Times New Roman" panose="02020603050405020304" pitchFamily="18" charset="0"/>
                <a:cs typeface="Times New Roman" panose="02020603050405020304" pitchFamily="18" charset="0"/>
              </a:rPr>
              <a:t> the </a:t>
            </a:r>
            <a:r>
              <a:rPr lang="en-GB" altLang="en-US" sz="2800" b="1" dirty="0">
                <a:highlight>
                  <a:srgbClr val="FFFF00"/>
                </a:highlight>
                <a:latin typeface="Times New Roman" panose="02020603050405020304" pitchFamily="18" charset="0"/>
                <a:cs typeface="Times New Roman" panose="02020603050405020304" pitchFamily="18" charset="0"/>
              </a:rPr>
              <a:t>idea</a:t>
            </a:r>
            <a:r>
              <a:rPr lang="en-GB" altLang="en-US" sz="2800" dirty="0">
                <a:highlight>
                  <a:srgbClr val="FFFF00"/>
                </a:highlight>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of taking turns with the idea of lock variables and strict alternation</a:t>
            </a:r>
            <a:endParaRPr lang="de-DE" altLang="en-US" sz="2800" dirty="0">
              <a:latin typeface="Times New Roman" panose="02020603050405020304" pitchFamily="18" charset="0"/>
              <a:cs typeface="Times New Roman" panose="02020603050405020304" pitchFamily="18" charset="0"/>
            </a:endParaRPr>
          </a:p>
        </p:txBody>
      </p:sp>
      <p:sp>
        <p:nvSpPr>
          <p:cNvPr id="238597" name="Text Box 4"/>
          <p:cNvSpPr txBox="1">
            <a:spLocks noChangeArrowheads="1"/>
          </p:cNvSpPr>
          <p:nvPr/>
        </p:nvSpPr>
        <p:spPr bwMode="auto">
          <a:xfrm>
            <a:off x="7086600" y="220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2-24.</a:t>
            </a:r>
          </a:p>
        </p:txBody>
      </p:sp>
      <p:pic>
        <p:nvPicPr>
          <p:cNvPr id="15365" name="Picture 6" descr="0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6172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ox(in)">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Solution for process Pi</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do {</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enter_region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critical_region();</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leave_region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nonCritical_region();</a:t>
            </a:r>
            <a:endParaRPr lang="en-US" alt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(TRUE);</a:t>
            </a:r>
          </a:p>
          <a:p>
            <a:pPr algn="just"/>
            <a:r>
              <a:rPr lang="en-US" altLang="en-US" sz="2400" dirty="0">
                <a:highlight>
                  <a:srgbClr val="FFFF00"/>
                </a:highlight>
                <a:latin typeface="Times New Roman" panose="02020603050405020304" pitchFamily="18" charset="0"/>
                <a:cs typeface="Times New Roman" panose="02020603050405020304" pitchFamily="18" charset="0"/>
              </a:rPr>
              <a:t>Mutual exclusion is preserved </a:t>
            </a: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1</a:t>
            </a:r>
            <a:r>
              <a:rPr lang="en-US" altLang="en-US" sz="2400" b="1" baseline="30000" dirty="0">
                <a:latin typeface="Times New Roman" panose="02020603050405020304" pitchFamily="18" charset="0"/>
                <a:cs typeface="Times New Roman" panose="02020603050405020304" pitchFamily="18" charset="0"/>
              </a:rPr>
              <a:t>st</a:t>
            </a:r>
            <a:r>
              <a:rPr lang="en-US" altLang="en-US" sz="2400" b="1" dirty="0">
                <a:latin typeface="Times New Roman" panose="02020603050405020304" pitchFamily="18" charset="0"/>
                <a:cs typeface="Times New Roman" panose="02020603050405020304" pitchFamily="18" charset="0"/>
              </a:rPr>
              <a:t> rule</a:t>
            </a:r>
            <a:r>
              <a:rPr lang="en-US" altLang="en-US" sz="24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Pi enters its critical section only if either interested [j]=false or turn=j.</a:t>
            </a:r>
          </a:p>
          <a:p>
            <a:pPr lvl="1" algn="just"/>
            <a:r>
              <a:rPr lang="en-US" altLang="en-US" sz="2000" dirty="0">
                <a:latin typeface="Times New Roman" panose="02020603050405020304" pitchFamily="18" charset="0"/>
                <a:cs typeface="Times New Roman" panose="02020603050405020304" pitchFamily="18" charset="0"/>
              </a:rPr>
              <a:t>If both processes want to enter their critical sections at the same time, then interested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interested [j] = true.</a:t>
            </a:r>
          </a:p>
          <a:p>
            <a:pPr lvl="1" algn="just"/>
            <a:r>
              <a:rPr lang="en-US" altLang="en-US" sz="2000" dirty="0">
                <a:latin typeface="Times New Roman" panose="02020603050405020304" pitchFamily="18" charset="0"/>
                <a:cs typeface="Times New Roman" panose="02020603050405020304"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3</a:t>
            </a:r>
            <a:r>
              <a:rPr lang="en-US" altLang="en-US" sz="2400" b="1" baseline="30000" dirty="0">
                <a:latin typeface="Times New Roman" panose="02020603050405020304" pitchFamily="18" charset="0"/>
                <a:cs typeface="Times New Roman" panose="02020603050405020304" pitchFamily="18" charset="0"/>
              </a:rPr>
              <a:t>rd</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satisfied.</a:t>
            </a:r>
          </a:p>
          <a:p>
            <a:pPr lvl="1" algn="just"/>
            <a:r>
              <a:rPr lang="en-US" altLang="en-US" sz="2000" dirty="0">
                <a:latin typeface="Times New Roman" panose="02020603050405020304" pitchFamily="18" charset="0"/>
                <a:cs typeface="Times New Roman" panose="02020603050405020304" pitchFamily="18" charset="0"/>
              </a:rPr>
              <a:t>Case 1:</a:t>
            </a:r>
          </a:p>
          <a:p>
            <a:pPr lvl="2" algn="just"/>
            <a:r>
              <a:rPr lang="en-US" altLang="en-US" sz="1800" dirty="0">
                <a:latin typeface="Times New Roman" panose="02020603050405020304" pitchFamily="18" charset="0"/>
                <a:cs typeface="Times New Roman" panose="02020603050405020304" pitchFamily="18" charset="0"/>
              </a:rPr>
              <a:t>Pi is ready to enter its critical section.</a:t>
            </a:r>
          </a:p>
          <a:p>
            <a:pPr lvl="2" algn="just"/>
            <a:r>
              <a:rPr lang="en-US" altLang="en-US" sz="1800" dirty="0">
                <a:latin typeface="Times New Roman" panose="02020603050405020304" pitchFamily="18" charset="0"/>
                <a:cs typeface="Times New Roman" panose="02020603050405020304" pitchFamily="18" charset="0"/>
              </a:rPr>
              <a:t>If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is not ready to enter the critical section (it is in the remainder section). </a:t>
            </a:r>
          </a:p>
          <a:p>
            <a:pPr lvl="2" algn="just"/>
            <a:r>
              <a:rPr lang="en-US" altLang="en-US" sz="1800" dirty="0">
                <a:latin typeface="Times New Roman" panose="02020603050405020304" pitchFamily="18" charset="0"/>
                <a:cs typeface="Times New Roman" panose="02020603050405020304" pitchFamily="18" charset="0"/>
              </a:rPr>
              <a:t>Then interested[j] = false, and Pi can enter its critical section.</a:t>
            </a:r>
          </a:p>
          <a:p>
            <a:pPr lvl="1" algn="just"/>
            <a:r>
              <a:rPr lang="en-US" altLang="en-US" sz="2000" dirty="0">
                <a:latin typeface="Times New Roman" panose="02020603050405020304" pitchFamily="18" charset="0"/>
                <a:cs typeface="Times New Roman" panose="02020603050405020304" pitchFamily="18" charset="0"/>
              </a:rPr>
              <a:t>Case 2:</a:t>
            </a:r>
          </a:p>
          <a:p>
            <a:pPr lvl="2" algn="just"/>
            <a:r>
              <a:rPr lang="en-US" altLang="en-US" sz="1800" dirty="0">
                <a:latin typeface="Times New Roman" panose="02020603050405020304" pitchFamily="18" charset="0"/>
                <a:cs typeface="Times New Roman" panose="02020603050405020304" pitchFamily="18" charset="0"/>
              </a:rPr>
              <a:t>Pi and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are both ready to enter its critical section.</a:t>
            </a:r>
          </a:p>
          <a:p>
            <a:pPr lvl="2" algn="just"/>
            <a:r>
              <a:rPr lang="en-US" altLang="en-US" sz="1800" dirty="0">
                <a:latin typeface="Times New Roman" panose="02020603050405020304" pitchFamily="18" charset="0"/>
                <a:cs typeface="Times New Roman" panose="02020603050405020304" pitchFamily="18" charset="0"/>
              </a:rPr>
              <a:t>interested[</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interested [j] = true. And Either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or turn = j.</a:t>
            </a:r>
          </a:p>
          <a:p>
            <a:pPr lvl="2" algn="just"/>
            <a:r>
              <a:rPr lang="en-US" altLang="en-US" sz="1800" dirty="0">
                <a:latin typeface="Times New Roman" panose="02020603050405020304" pitchFamily="18" charset="0"/>
                <a:cs typeface="Times New Roman" panose="02020603050405020304" pitchFamily="18" charset="0"/>
              </a:rPr>
              <a:t>If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then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will enter the critical section.</a:t>
            </a:r>
          </a:p>
          <a:p>
            <a:pPr lvl="2" algn="just"/>
            <a:r>
              <a:rPr lang="en-US" altLang="en-US" sz="1800" dirty="0">
                <a:latin typeface="Times New Roman" panose="02020603050405020304" pitchFamily="18" charset="0"/>
                <a:cs typeface="Times New Roman" panose="02020603050405020304" pitchFamily="18" charset="0"/>
              </a:rPr>
              <a:t>If turn = j, then Pi will enter the critical section</a:t>
            </a:r>
            <a:endParaRPr lang="de-DE" altLang="en-US" sz="18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4</a:t>
            </a:r>
            <a:r>
              <a:rPr lang="en-US" altLang="en-US" sz="2400" b="1" baseline="30000" dirty="0">
                <a:latin typeface="Times New Roman" panose="02020603050405020304" pitchFamily="18" charset="0"/>
                <a:cs typeface="Times New Roman" panose="02020603050405020304" pitchFamily="18" charset="0"/>
              </a:rPr>
              <a:t>th</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met</a:t>
            </a:r>
          </a:p>
          <a:p>
            <a:pPr lvl="1"/>
            <a:r>
              <a:rPr lang="en-US" altLang="en-US" sz="2000" dirty="0">
                <a:latin typeface="Times New Roman" panose="02020603050405020304" pitchFamily="18" charset="0"/>
                <a:cs typeface="Times New Roman" panose="02020603050405020304" pitchFamily="18" charset="0"/>
              </a:rPr>
              <a:t>Once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exits its critical section, it will reset interested [j] to false, allowing Pi to enter its critical section.</a:t>
            </a:r>
          </a:p>
          <a:p>
            <a:pPr lvl="1"/>
            <a:r>
              <a:rPr lang="en-US" altLang="en-US" sz="2000" dirty="0">
                <a:latin typeface="Times New Roman" panose="02020603050405020304" pitchFamily="18" charset="0"/>
                <a:cs typeface="Times New Roman" panose="02020603050405020304" pitchFamily="18" charset="0"/>
              </a:rPr>
              <a:t>Even if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immediately resets interested [j] to true, it must also set turn to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r>
              <a:rPr lang="en-US" altLang="en-US" sz="2000" dirty="0">
                <a:latin typeface="Times New Roman" panose="02020603050405020304" pitchFamily="18" charset="0"/>
                <a:cs typeface="Times New Roman" panose="02020603050405020304" pitchFamily="18" charset="0"/>
              </a:rPr>
              <a:t>Then, Pi will enter the critical section after at most one entry by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10" end="10"/>
                                            </p:txEl>
                                          </p:spTgt>
                                        </p:tgtEl>
                                        <p:attrNameLst>
                                          <p:attrName>style.visibility</p:attrName>
                                        </p:attrNameLst>
                                      </p:cBhvr>
                                      <p:to>
                                        <p:strVal val="visible"/>
                                      </p:to>
                                    </p:set>
                                    <p:animEffect transition="in" filter="box(in)">
                                      <p:cBhvr>
                                        <p:cTn id="7" dur="500"/>
                                        <p:tgtEl>
                                          <p:spTgt spid="16387">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7">
                                            <p:txEl>
                                              <p:pRg st="11" end="11"/>
                                            </p:txEl>
                                          </p:spTgt>
                                        </p:tgtEl>
                                        <p:attrNameLst>
                                          <p:attrName>style.visibility</p:attrName>
                                        </p:attrNameLst>
                                      </p:cBhvr>
                                      <p:to>
                                        <p:strVal val="visible"/>
                                      </p:to>
                                    </p:set>
                                    <p:animEffect transition="in" filter="box(in)">
                                      <p:cBhvr>
                                        <p:cTn id="10" dur="500"/>
                                        <p:tgtEl>
                                          <p:spTgt spid="16387">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87">
                                            <p:txEl>
                                              <p:pRg st="12" end="12"/>
                                            </p:txEl>
                                          </p:spTgt>
                                        </p:tgtEl>
                                        <p:attrNameLst>
                                          <p:attrName>style.visibility</p:attrName>
                                        </p:attrNameLst>
                                      </p:cBhvr>
                                      <p:to>
                                        <p:strVal val="visible"/>
                                      </p:to>
                                    </p:set>
                                    <p:animEffect transition="in" filter="box(in)">
                                      <p:cBhvr>
                                        <p:cTn id="13" dur="500"/>
                                        <p:tgtEl>
                                          <p:spTgt spid="16387">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7">
                                            <p:txEl>
                                              <p:pRg st="13" end="13"/>
                                            </p:txEl>
                                          </p:spTgt>
                                        </p:tgtEl>
                                        <p:attrNameLst>
                                          <p:attrName>style.visibility</p:attrName>
                                        </p:attrNameLst>
                                      </p:cBhvr>
                                      <p:to>
                                        <p:strVal val="visible"/>
                                      </p:to>
                                    </p:set>
                                    <p:animEffect transition="in" filter="box(in)">
                                      <p:cBhvr>
                                        <p:cTn id="16" dur="500"/>
                                        <p:tgtEl>
                                          <p:spTgt spid="163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752600" y="0"/>
            <a:ext cx="73914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a:latin typeface="Times New Roman" panose="02020603050405020304" pitchFamily="18" charset="0"/>
                <a:cs typeface="Times New Roman" panose="02020603050405020304" pitchFamily="18" charset="0"/>
              </a:rPr>
              <a:t>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8435" name="Rectangle 3"/>
          <p:cNvSpPr>
            <a:spLocks noGrp="1"/>
          </p:cNvSpPr>
          <p:nvPr>
            <p:ph type="body" sz="half" idx="1"/>
          </p:nvPr>
        </p:nvSpPr>
        <p:spPr>
          <a:xfrm>
            <a:off x="228600" y="1066800"/>
            <a:ext cx="8915400" cy="5791200"/>
          </a:xfrm>
        </p:spPr>
        <p:txBody>
          <a:bodyPr/>
          <a:lstStyle/>
          <a:p>
            <a:pPr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Instruction form: TSL RX, LOCK</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Reads the content of the memory word lock into register RX</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Stores a nonzero value at the memory address lock (sets to 1)</a:t>
            </a:r>
          </a:p>
          <a:p>
            <a:pPr lvl="1" algn="just">
              <a:lnSpc>
                <a:spcPct val="90000"/>
              </a:lnSpc>
              <a:spcBef>
                <a:spcPts val="600"/>
              </a:spcBef>
            </a:pPr>
            <a:r>
              <a:rPr lang="en-GB" altLang="en-US" sz="1800" b="1" dirty="0">
                <a:latin typeface="Times New Roman" panose="02020603050405020304" pitchFamily="18" charset="0"/>
                <a:cs typeface="Times New Roman" panose="02020603050405020304" pitchFamily="18" charset="0"/>
              </a:rPr>
              <a:t>Both 2 above steps are made atomically (indivisible – </a:t>
            </a:r>
            <a:r>
              <a:rPr lang="en-GB" altLang="en-US" sz="1800" dirty="0">
                <a:latin typeface="Times New Roman" panose="02020603050405020304" pitchFamily="18" charset="0"/>
                <a:cs typeface="Times New Roman" panose="02020603050405020304" pitchFamily="18" charset="0"/>
              </a:rPr>
              <a:t>no processor can access memory word until the instruction is finished</a:t>
            </a:r>
            <a:r>
              <a:rPr lang="en-GB" altLang="en-US" sz="1800" b="1" dirty="0">
                <a:latin typeface="Times New Roman" panose="02020603050405020304" pitchFamily="18" charset="0"/>
                <a:cs typeface="Times New Roman" panose="02020603050405020304" pitchFamily="18" charset="0"/>
              </a:rPr>
              <a:t>)</a:t>
            </a:r>
            <a:r>
              <a:rPr lang="ar-SA"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Different from Disabling interrupts: disabling interrupts then performing a read on a memory word followed by a write does not prevent a second process on the bus from accessing the word between the read and the write</a:t>
            </a:r>
          </a:p>
          <a:p>
            <a:pPr algn="just">
              <a:lnSpc>
                <a:spcPct val="90000"/>
              </a:lnSpc>
              <a:spcBef>
                <a:spcPts val="600"/>
              </a:spcBef>
            </a:pPr>
            <a:r>
              <a:rPr lang="en-GB" altLang="en-US" sz="1800" b="1" dirty="0">
                <a:latin typeface="Times New Roman" panose="02020603050405020304" pitchFamily="18" charset="0"/>
                <a:cs typeface="Times New Roman" panose="02020603050405020304" pitchFamily="18" charset="0"/>
              </a:rPr>
              <a:t>Solution</a:t>
            </a:r>
            <a:r>
              <a:rPr lang="en-GB" altLang="en-US" sz="1800" dirty="0">
                <a:latin typeface="Times New Roman" panose="02020603050405020304" pitchFamily="18" charset="0"/>
                <a:cs typeface="Times New Roman" panose="02020603050405020304" pitchFamily="18" charset="0"/>
              </a:rPr>
              <a:t>: Each process calls</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enter_region</a:t>
            </a:r>
            <a:r>
              <a:rPr lang="en-GB" altLang="en-US" sz="1800" i="1" dirty="0">
                <a:latin typeface="Times New Roman" panose="02020603050405020304" pitchFamily="18" charset="0"/>
                <a:cs typeface="Times New Roman" panose="02020603050405020304" pitchFamily="18" charset="0"/>
              </a:rPr>
              <a:t> </a:t>
            </a:r>
            <a:r>
              <a:rPr lang="en-GB" altLang="en-US" sz="1800" dirty="0">
                <a:latin typeface="Times New Roman" panose="02020603050405020304" pitchFamily="18" charset="0"/>
                <a:cs typeface="Times New Roman" panose="02020603050405020304" pitchFamily="18" charset="0"/>
              </a:rPr>
              <a:t>before entering its critical region</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leave_region</a:t>
            </a:r>
            <a:r>
              <a:rPr lang="en-GB" altLang="en-US" sz="1800" dirty="0">
                <a:latin typeface="Times New Roman" panose="02020603050405020304" pitchFamily="18" charset="0"/>
                <a:cs typeface="Times New Roman" panose="02020603050405020304" pitchFamily="18" charset="0"/>
              </a:rPr>
              <a:t> after leaving its critical region</a:t>
            </a:r>
          </a:p>
          <a:p>
            <a:pPr algn="just">
              <a:lnSpc>
                <a:spcPct val="90000"/>
              </a:lnSpc>
              <a:spcBef>
                <a:spcPts val="450"/>
              </a:spcBef>
            </a:pPr>
            <a:endParaRPr lang="en-GB" altLang="en-US" sz="18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18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18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18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180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1800" dirty="0">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0000"/>
              </a:buClr>
              <a:buFont typeface="Times New Roman" panose="02020603050405020304" pitchFamily="18" charset="0"/>
              <a:buChar char="•"/>
            </a:pPr>
            <a:r>
              <a:rPr lang="en-GB" altLang="en-US" sz="1800" dirty="0">
                <a:latin typeface="Times New Roman" panose="02020603050405020304" pitchFamily="18" charset="0"/>
                <a:cs typeface="Times New Roman" panose="02020603050405020304" pitchFamily="18" charset="0"/>
              </a:rPr>
              <a:t>TSL solution uses a lock variable. When lock is 0, a process using TSL to set lock to 1 and access the critical region. When it finishes, it set lock to 0</a:t>
            </a:r>
          </a:p>
        </p:txBody>
      </p:sp>
      <p:grpSp>
        <p:nvGrpSpPr>
          <p:cNvPr id="18437" name="Group 6"/>
          <p:cNvGrpSpPr>
            <a:grpSpLocks/>
          </p:cNvGrpSpPr>
          <p:nvPr/>
        </p:nvGrpSpPr>
        <p:grpSpPr bwMode="auto">
          <a:xfrm>
            <a:off x="619125" y="4419600"/>
            <a:ext cx="5789613" cy="1508125"/>
            <a:chOff x="1152" y="2469"/>
            <a:chExt cx="3647" cy="950"/>
          </a:xfrm>
        </p:grpSpPr>
        <p:sp>
          <p:nvSpPr>
            <p:cNvPr id="18438" name="Rectangle 7"/>
            <p:cNvSpPr>
              <a:spLocks noChangeArrowheads="1"/>
            </p:cNvSpPr>
            <p:nvPr/>
          </p:nvSpPr>
          <p:spPr bwMode="auto">
            <a:xfrm>
              <a:off x="2976"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leave_region: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MOVE LOCK,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39" name="Rectangle 8"/>
            <p:cNvSpPr>
              <a:spLocks noChangeArrowheads="1"/>
            </p:cNvSpPr>
            <p:nvPr/>
          </p:nvSpPr>
          <p:spPr bwMode="auto">
            <a:xfrm>
              <a:off x="1152"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TSL   REG, LOCK</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CMP REG,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JNE 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40" name="Line 9"/>
            <p:cNvSpPr>
              <a:spLocks noChangeShapeType="1"/>
            </p:cNvSpPr>
            <p:nvPr/>
          </p:nvSpPr>
          <p:spPr bwMode="auto">
            <a:xfrm>
              <a:off x="1152" y="2469"/>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0"/>
            <p:cNvSpPr>
              <a:spLocks noChangeShapeType="1"/>
            </p:cNvSpPr>
            <p:nvPr/>
          </p:nvSpPr>
          <p:spPr bwMode="auto">
            <a:xfrm>
              <a:off x="1152" y="3420"/>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1"/>
            <p:cNvSpPr>
              <a:spLocks noChangeShapeType="1"/>
            </p:cNvSpPr>
            <p:nvPr/>
          </p:nvSpPr>
          <p:spPr bwMode="auto">
            <a:xfrm>
              <a:off x="1152"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2"/>
            <p:cNvSpPr>
              <a:spLocks noChangeShapeType="1"/>
            </p:cNvSpPr>
            <p:nvPr/>
          </p:nvSpPr>
          <p:spPr bwMode="auto">
            <a:xfrm>
              <a:off x="2976" y="2469"/>
              <a:ext cx="1" cy="9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3"/>
            <p:cNvSpPr>
              <a:spLocks noChangeShapeType="1"/>
            </p:cNvSpPr>
            <p:nvPr/>
          </p:nvSpPr>
          <p:spPr bwMode="auto">
            <a:xfrm>
              <a:off x="4800"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9459" name="Rectangle 3"/>
          <p:cNvSpPr>
            <a:spLocks noGrp="1"/>
          </p:cNvSpPr>
          <p:nvPr>
            <p:ph type="body" sz="half" idx="1"/>
          </p:nvPr>
        </p:nvSpPr>
        <p:spPr>
          <a:xfrm>
            <a:off x="114300" y="1295400"/>
            <a:ext cx="8915400" cy="4495800"/>
          </a:xfrm>
        </p:spPr>
        <p:txBody>
          <a:bodyPr/>
          <a:lstStyle/>
          <a:p>
            <a:r>
              <a:rPr lang="en-US" altLang="en-US" sz="2800" dirty="0">
                <a:latin typeface="Times New Roman" panose="02020603050405020304" pitchFamily="18" charset="0"/>
                <a:cs typeface="Times New Roman" panose="02020603050405020304" pitchFamily="18" charset="0"/>
              </a:rPr>
              <a:t>Mutual exclusion is preserved (</a:t>
            </a:r>
            <a:r>
              <a:rPr lang="en-US" altLang="en-US" sz="2800" b="1" dirty="0">
                <a:latin typeface="Times New Roman" panose="02020603050405020304" pitchFamily="18" charset="0"/>
                <a:cs typeface="Times New Roman" panose="02020603050405020304" pitchFamily="18" charset="0"/>
              </a:rPr>
              <a:t>1</a:t>
            </a:r>
            <a:r>
              <a:rPr lang="en-US" altLang="en-US" sz="2800" b="1" baseline="30000" dirty="0">
                <a:latin typeface="Times New Roman" panose="02020603050405020304" pitchFamily="18" charset="0"/>
                <a:cs typeface="Times New Roman" panose="02020603050405020304" pitchFamily="18" charset="0"/>
              </a:rPr>
              <a:t>st</a:t>
            </a:r>
            <a:r>
              <a:rPr lang="en-US" altLang="en-US" sz="2800" b="1" dirty="0">
                <a:latin typeface="Times New Roman" panose="02020603050405020304" pitchFamily="18" charset="0"/>
                <a:cs typeface="Times New Roman" panose="02020603050405020304" pitchFamily="18" charset="0"/>
              </a:rPr>
              <a:t> rule</a:t>
            </a:r>
            <a:r>
              <a:rPr lang="en-US" altLang="en-US" sz="2800" dirty="0">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When a process leaves its critical section, lock is set to 0</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3</a:t>
            </a:r>
            <a:r>
              <a:rPr lang="en-US" altLang="en-US" sz="2800" b="1" baseline="30000" dirty="0">
                <a:latin typeface="Times New Roman" panose="02020603050405020304" pitchFamily="18" charset="0"/>
                <a:cs typeface="Times New Roman" panose="02020603050405020304" pitchFamily="18" charset="0"/>
              </a:rPr>
              <a:t>rd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satisfied.</a:t>
            </a:r>
          </a:p>
          <a:p>
            <a:pPr lvl="1"/>
            <a:r>
              <a:rPr lang="en-US" altLang="en-US" sz="2400" dirty="0">
                <a:latin typeface="Times New Roman" panose="02020603050405020304" pitchFamily="18" charset="0"/>
                <a:cs typeface="Times New Roman" panose="02020603050405020304" pitchFamily="18" charset="0"/>
              </a:rPr>
              <a:t>A process exiting the critical section either sets lock to 1</a:t>
            </a:r>
          </a:p>
          <a:p>
            <a:pPr lvl="1"/>
            <a:r>
              <a:rPr lang="en-US" altLang="en-US" sz="2400" dirty="0">
                <a:latin typeface="Times New Roman" panose="02020603050405020304" pitchFamily="18" charset="0"/>
                <a:cs typeface="Times New Roman" panose="02020603050405020304" pitchFamily="18" charset="0"/>
              </a:rPr>
              <a:t>Both allow a process that is waiting to enter its critical section to proceed</a:t>
            </a:r>
            <a:endParaRPr lang="de-DE" altLang="en-US" sz="24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4</a:t>
            </a:r>
            <a:r>
              <a:rPr lang="en-US" altLang="en-US" sz="2800" b="1" baseline="30000" dirty="0">
                <a:latin typeface="Times New Roman" panose="02020603050405020304" pitchFamily="18" charset="0"/>
                <a:cs typeface="Times New Roman" panose="02020603050405020304" pitchFamily="18" charset="0"/>
              </a:rPr>
              <a:t>th</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met</a:t>
            </a:r>
          </a:p>
          <a:p>
            <a:pPr lvl="1"/>
            <a:r>
              <a:rPr lang="en-US" altLang="en-US" sz="2400" dirty="0">
                <a:latin typeface="Times New Roman" panose="02020603050405020304" pitchFamily="18" charset="0"/>
                <a:cs typeface="Times New Roman" panose="02020603050405020304" pitchFamily="18" charset="0"/>
              </a:rPr>
              <a:t>The implementation of process same as Peterson (using array to mark)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770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342900" y="25400"/>
            <a:ext cx="8229600" cy="1143000"/>
          </a:xfrm>
        </p:spPr>
        <p:txBody>
          <a:bodyPr/>
          <a:lstStyle/>
          <a:p>
            <a:r>
              <a:rPr lang="en-US" altLang="en-US" sz="3600" b="1">
                <a:latin typeface="Times New Roman" panose="02020603050405020304" pitchFamily="18" charset="0"/>
                <a:cs typeface="Times New Roman" panose="02020603050405020304" pitchFamily="18" charset="0"/>
              </a:rPr>
              <a:t>Processes</a:t>
            </a:r>
            <a:br>
              <a:rPr lang="en-US" altLang="en-US" sz="3600" b="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process model (cont)</a:t>
            </a:r>
            <a:endParaRPr lang="en-US" altLang="en-US" sz="2800" b="1">
              <a:latin typeface="Times New Roman" panose="02020603050405020304" pitchFamily="18" charset="0"/>
              <a:cs typeface="Times New Roman" panose="02020603050405020304" pitchFamily="18" charset="0"/>
            </a:endParaRPr>
          </a:p>
        </p:txBody>
      </p:sp>
      <p:sp>
        <p:nvSpPr>
          <p:cNvPr id="9219" name="Rectangle 3"/>
          <p:cNvSpPr>
            <a:spLocks noGrp="1"/>
          </p:cNvSpPr>
          <p:nvPr>
            <p:ph type="body" idx="1"/>
          </p:nvPr>
        </p:nvSpPr>
        <p:spPr>
          <a:xfrm>
            <a:off x="0" y="1143000"/>
            <a:ext cx="8915400" cy="5334000"/>
          </a:xfrm>
        </p:spPr>
        <p:txBody>
          <a:bodyPr/>
          <a:lstStyle/>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Single-processor systems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Pseudo-parallelism</a:t>
            </a:r>
          </a:p>
          <a:p>
            <a:pPr lvl="1" algn="just" eaLnBrk="1" hangingPunct="1">
              <a:lnSpc>
                <a:spcPct val="90000"/>
              </a:lnSpc>
            </a:pP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Multiprogramming</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Switching among processes (The CPU switches back and forth from process to </a:t>
            </a:r>
            <a:r>
              <a:rPr lang="en-US" altLang="en-US" sz="2000">
                <a:latin typeface="Times New Roman" panose="02020603050405020304" pitchFamily="18" charset="0"/>
                <a:cs typeface="Times New Roman" panose="02020603050405020304" pitchFamily="18" charset="0"/>
              </a:rPr>
              <a:t>process)</a:t>
            </a:r>
          </a:p>
          <a:p>
            <a:pPr lvl="1" algn="just" eaLnBrk="1" hangingPunct="1">
              <a:lnSpc>
                <a:spcPct val="90000"/>
              </a:lnSpc>
            </a:pPr>
            <a:endParaRPr lang="en-US" altLang="en-US" sz="2000"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 single processor may be shared among several processes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Scheduling algorithm</a:t>
            </a:r>
          </a:p>
          <a:p>
            <a:pPr lvl="1" algn="just" eaLnBrk="1" hangingPunct="1">
              <a:lnSpc>
                <a:spcPct val="90000"/>
              </a:lnSpc>
            </a:pPr>
            <a:endParaRPr lang="en-US" altLang="en-US" sz="2000" b="1"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de-DE" altLang="en-US" sz="2000" b="1" dirty="0">
                <a:latin typeface="Times New Roman" panose="02020603050405020304" pitchFamily="18" charset="0"/>
                <a:cs typeface="Times New Roman" panose="02020603050405020304" pitchFamily="18" charset="0"/>
              </a:rPr>
              <a:t>Context switch</a:t>
            </a:r>
          </a:p>
          <a:p>
            <a:pPr lvl="1"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Switching</a:t>
            </a:r>
            <a:r>
              <a:rPr lang="de-DE" altLang="en-US" sz="2000" dirty="0">
                <a:latin typeface="Times New Roman" panose="02020603050405020304" pitchFamily="18" charset="0"/>
                <a:cs typeface="Times New Roman" panose="02020603050405020304" pitchFamily="18" charset="0"/>
              </a:rPr>
              <a:t> the CPU to another process requires </a:t>
            </a:r>
            <a:r>
              <a:rPr lang="de-DE" altLang="en-US" sz="2000" b="1" dirty="0">
                <a:latin typeface="Times New Roman" panose="02020603050405020304" pitchFamily="18" charset="0"/>
                <a:cs typeface="Times New Roman" panose="02020603050405020304" pitchFamily="18" charset="0"/>
              </a:rPr>
              <a:t>saving the state</a:t>
            </a:r>
            <a:r>
              <a:rPr lang="de-DE" altLang="en-US" sz="2000" dirty="0">
                <a:latin typeface="Times New Roman" panose="02020603050405020304" pitchFamily="18" charset="0"/>
                <a:cs typeface="Times New Roman" panose="02020603050405020304" pitchFamily="18" charset="0"/>
              </a:rPr>
              <a:t> of the old process and </a:t>
            </a:r>
            <a:r>
              <a:rPr lang="de-DE" altLang="en-US" sz="2000" b="1" dirty="0">
                <a:latin typeface="Times New Roman" panose="02020603050405020304" pitchFamily="18" charset="0"/>
                <a:cs typeface="Times New Roman" panose="02020603050405020304" pitchFamily="18" charset="0"/>
              </a:rPr>
              <a:t>loading the save state </a:t>
            </a:r>
            <a:r>
              <a:rPr lang="de-DE" altLang="en-US" sz="2000" dirty="0">
                <a:latin typeface="Times New Roman" panose="02020603050405020304" pitchFamily="18" charset="0"/>
                <a:cs typeface="Times New Roman" panose="02020603050405020304" pitchFamily="18" charset="0"/>
              </a:rPr>
              <a:t>for the new process</a:t>
            </a:r>
          </a:p>
          <a:p>
            <a:pPr lvl="1" algn="just" eaLnBrk="1" hangingPunct="1">
              <a:lnSpc>
                <a:spcPct val="90000"/>
              </a:lnSpc>
            </a:pPr>
            <a:r>
              <a:rPr lang="de-DE" altLang="en-US" sz="2000" dirty="0">
                <a:latin typeface="Times New Roman" panose="02020603050405020304" pitchFamily="18" charset="0"/>
                <a:cs typeface="Times New Roman" panose="02020603050405020304" pitchFamily="18" charset="0"/>
              </a:rPr>
              <a:t>Context switch time is </a:t>
            </a:r>
            <a:r>
              <a:rPr lang="de-DE" altLang="en-US" sz="2000" b="1" dirty="0">
                <a:latin typeface="Times New Roman" panose="02020603050405020304" pitchFamily="18" charset="0"/>
                <a:cs typeface="Times New Roman" panose="02020603050405020304" pitchFamily="18" charset="0"/>
              </a:rPr>
              <a:t>pure overhead </a:t>
            </a:r>
            <a:r>
              <a:rPr lang="de-DE" altLang="en-US" sz="2000" dirty="0">
                <a:latin typeface="Times New Roman" panose="02020603050405020304" pitchFamily="18" charset="0"/>
                <a:cs typeface="Times New Roman" panose="02020603050405020304" pitchFamily="18" charset="0"/>
              </a:rPr>
              <a:t>because the system does not usually work while switching. Time varies </a:t>
            </a:r>
            <a:r>
              <a:rPr lang="de-DE" altLang="en-US" sz="2000" dirty="0">
                <a:solidFill>
                  <a:srgbClr val="FF0000"/>
                </a:solidFill>
                <a:latin typeface="Times New Roman" panose="02020603050405020304" pitchFamily="18" charset="0"/>
                <a:cs typeface="Times New Roman" panose="02020603050405020304" pitchFamily="18" charset="0"/>
              </a:rPr>
              <a:t>depending on the hardware machine</a:t>
            </a:r>
          </a:p>
          <a:p>
            <a:pPr lvl="1" algn="just" eaLnBrk="1" hangingPunct="1">
              <a:lnSpc>
                <a:spcPct val="90000"/>
              </a:lnSpc>
            </a:pPr>
            <a:r>
              <a:rPr lang="de-DE" altLang="en-US" sz="2000" dirty="0">
                <a:latin typeface="Times New Roman" panose="02020603050405020304" pitchFamily="18" charset="0"/>
                <a:cs typeface="Times New Roman" panose="02020603050405020304" pitchFamily="18" charset="0"/>
              </a:rPr>
              <a:t>Has become a </a:t>
            </a:r>
            <a:r>
              <a:rPr lang="de-DE" altLang="en-US" sz="2000" b="1" dirty="0">
                <a:latin typeface="Times New Roman" panose="02020603050405020304" pitchFamily="18" charset="0"/>
                <a:cs typeface="Times New Roman" panose="02020603050405020304" pitchFamily="18" charset="0"/>
              </a:rPr>
              <a:t>performance bottle neck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2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38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spTree>
    <p:extLst>
      <p:ext uri="{BB962C8B-B14F-4D97-AF65-F5344CB8AC3E}">
        <p14:creationId xmlns:p14="http://schemas.microsoft.com/office/powerpoint/2010/main" val="2528505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874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subTnLst>
                                    <p:set>
                                      <p:cBhvr override="childStyle">
                                        <p:cTn dur="1" fill="hold" display="0" masterRel="sameClick" afterEffect="1">
                                          <p:stCondLst>
                                            <p:cond evt="end" delay="0">
                                              <p:tn val="11"/>
                                            </p:cond>
                                          </p:stCondLst>
                                        </p:cTn>
                                        <p:tgtEl>
                                          <p:spTgt spid="14"/>
                                        </p:tgtEl>
                                        <p:attrNameLst>
                                          <p:attrName>style.visibility</p:attrName>
                                        </p:attrNameLst>
                                      </p:cBhvr>
                                      <p:to>
                                        <p:strVal val="hidden"/>
                                      </p:to>
                                    </p:set>
                                  </p:subTnLst>
                                </p:cTn>
                              </p:par>
                            </p:childTnLst>
                          </p:cTn>
                        </p:par>
                        <p:par>
                          <p:cTn id="14" fill="hold" nodeType="afterGroup">
                            <p:stCondLst>
                              <p:cond delay="500"/>
                            </p:stCondLst>
                            <p:childTnLst>
                              <p:par>
                                <p:cTn id="15" presetID="18" presetClass="exit" presetSubtype="12" fill="hold" nodeType="afterEffect">
                                  <p:stCondLst>
                                    <p:cond delay="0"/>
                                  </p:stCondLst>
                                  <p:childTnLst>
                                    <p:animEffect transition="out" filter="strips(downLeft)">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Left)">
                                      <p:cBhvr>
                                        <p:cTn id="21" dur="500"/>
                                        <p:tgtEl>
                                          <p:spTgt spid="16"/>
                                        </p:tgtEl>
                                      </p:cBhvr>
                                    </p:animEffect>
                                  </p:childTnLst>
                                </p:cTn>
                              </p:par>
                            </p:childTnLst>
                          </p:cTn>
                        </p:par>
                      </p:childTnLst>
                    </p:cTn>
                  </p:par>
                </p:childTnLst>
              </p:cTn>
              <p:nextCondLst>
                <p:cond evt="onClick" delay="0">
                  <p:tgtEl>
                    <p:spTgt spid="9"/>
                  </p:tgtEl>
                </p:cond>
              </p:nextCondLst>
            </p:seq>
          </p:childTnLst>
        </p:cTn>
      </p:par>
    </p:tnLst>
    <p:bldLst>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219200"/>
            <a:ext cx="8915400" cy="5638800"/>
          </a:xfrm>
        </p:spPr>
        <p:txBody>
          <a:bodyPr/>
          <a:lstStyle/>
          <a:p>
            <a:pPr algn="just" eaLnBrk="1" hangingPunct="1"/>
            <a:r>
              <a:rPr lang="de-DE" altLang="en-US" sz="18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1800" b="1" dirty="0">
                <a:latin typeface="Times New Roman" panose="02020603050405020304" pitchFamily="18" charset="0"/>
                <a:cs typeface="Times New Roman" panose="02020603050405020304" pitchFamily="18" charset="0"/>
              </a:rPr>
              <a:t>Waste</a:t>
            </a:r>
            <a:r>
              <a:rPr lang="en-GB" altLang="en-US" sz="1800" dirty="0">
                <a:latin typeface="Times New Roman" panose="02020603050405020304" pitchFamily="18" charset="0"/>
                <a:cs typeface="Times New Roman" panose="02020603050405020304" pitchFamily="18" charset="0"/>
              </a:rPr>
              <a:t> CPU </a:t>
            </a:r>
            <a:r>
              <a:rPr lang="en-GB" altLang="en-US" sz="1800" b="1" dirty="0">
                <a:latin typeface="Times New Roman" panose="02020603050405020304" pitchFamily="18" charset="0"/>
                <a:cs typeface="Times New Roman" panose="02020603050405020304" pitchFamily="18" charset="0"/>
              </a:rPr>
              <a:t>time</a:t>
            </a:r>
          </a:p>
          <a:p>
            <a:pPr lvl="1" algn="just" eaLnBrk="1" hangingPunct="1"/>
            <a:r>
              <a:rPr lang="en-GB" altLang="en-US" sz="1800" b="1" dirty="0">
                <a:latin typeface="Times New Roman" panose="02020603050405020304" pitchFamily="18" charset="0"/>
                <a:cs typeface="Times New Roman" panose="02020603050405020304" pitchFamily="18" charset="0"/>
              </a:rPr>
              <a:t>Priority</a:t>
            </a:r>
            <a:r>
              <a:rPr lang="en-GB" altLang="en-US" sz="1800" dirty="0">
                <a:latin typeface="Times New Roman" panose="02020603050405020304" pitchFamily="18" charset="0"/>
                <a:cs typeface="Times New Roman" panose="02020603050405020304" pitchFamily="18" charset="0"/>
              </a:rPr>
              <a:t> </a:t>
            </a:r>
            <a:r>
              <a:rPr lang="en-GB" altLang="en-US" sz="1800" b="1" dirty="0">
                <a:latin typeface="Times New Roman" panose="02020603050405020304" pitchFamily="18" charset="0"/>
                <a:cs typeface="Times New Roman" panose="02020603050405020304" pitchFamily="18" charset="0"/>
              </a:rPr>
              <a:t>inversion</a:t>
            </a:r>
            <a:r>
              <a:rPr lang="en-GB" altLang="en-US" sz="1800" dirty="0">
                <a:latin typeface="Times New Roman" panose="02020603050405020304" pitchFamily="18" charset="0"/>
                <a:cs typeface="Times New Roman" panose="02020603050405020304" pitchFamily="18" charset="0"/>
              </a:rPr>
              <a:t> </a:t>
            </a:r>
          </a:p>
          <a:p>
            <a:pPr lvl="2" algn="just" eaLnBrk="1" hangingPunct="1"/>
            <a:r>
              <a:rPr lang="en-GB" altLang="en-US" sz="1800" dirty="0">
                <a:latin typeface="Times New Roman" panose="02020603050405020304" pitchFamily="18" charset="0"/>
                <a:cs typeface="Times New Roman" panose="02020603050405020304" pitchFamily="18" charset="0"/>
              </a:rPr>
              <a:t>Violate 4</a:t>
            </a:r>
            <a:r>
              <a:rPr lang="en-GB" altLang="en-US" sz="1800" baseline="30000" dirty="0">
                <a:latin typeface="Times New Roman" panose="02020603050405020304" pitchFamily="18" charset="0"/>
                <a:cs typeface="Times New Roman" panose="02020603050405020304" pitchFamily="18" charset="0"/>
              </a:rPr>
              <a:t>th</a:t>
            </a:r>
            <a:r>
              <a:rPr lang="en-GB" altLang="en-US" sz="1800" dirty="0">
                <a:latin typeface="Times New Roman" panose="02020603050405020304" pitchFamily="18" charset="0"/>
                <a:cs typeface="Times New Roman" panose="02020603050405020304" pitchFamily="18" charset="0"/>
              </a:rPr>
              <a:t>  rule</a:t>
            </a:r>
          </a:p>
          <a:p>
            <a:pPr lvl="1" algn="just" eaLnBrk="1" hangingPunct="1"/>
            <a:endParaRPr lang="en-GB" altLang="en-US" sz="1800" dirty="0">
              <a:latin typeface="Times New Roman" panose="02020603050405020304" pitchFamily="18" charset="0"/>
              <a:cs typeface="Times New Roman" panose="02020603050405020304" pitchFamily="18" charset="0"/>
            </a:endParaRPr>
          </a:p>
          <a:p>
            <a:pPr lvl="1" algn="just" eaLnBrk="1" hangingPunct="1"/>
            <a:endParaRPr lang="en-GB" altLang="en-US" sz="1800" dirty="0">
              <a:latin typeface="Times New Roman" panose="02020603050405020304" pitchFamily="18" charset="0"/>
              <a:cs typeface="Times New Roman" panose="02020603050405020304" pitchFamily="18" charset="0"/>
            </a:endParaRPr>
          </a:p>
          <a:p>
            <a:pPr lvl="1" algn="just" eaLnBrk="1" hangingPunct="1"/>
            <a:endParaRPr lang="en-GB" altLang="en-US" sz="1800" dirty="0">
              <a:latin typeface="Times New Roman" panose="02020603050405020304" pitchFamily="18" charset="0"/>
              <a:cs typeface="Times New Roman" panose="02020603050405020304" pitchFamily="18" charset="0"/>
            </a:endParaRPr>
          </a:p>
          <a:p>
            <a:pPr algn="just" eaLnBrk="1" hangingPunct="1"/>
            <a:r>
              <a:rPr lang="de-DE" altLang="en-US" sz="1800" b="1" dirty="0">
                <a:latin typeface="Times New Roman" panose="02020603050405020304" pitchFamily="18" charset="0"/>
                <a:cs typeface="Times New Roman" panose="02020603050405020304" pitchFamily="18" charset="0"/>
              </a:rPr>
              <a:t>Solution</a:t>
            </a:r>
            <a:r>
              <a:rPr lang="de-DE" altLang="en-US" sz="1800" dirty="0">
                <a:latin typeface="Times New Roman" panose="02020603050405020304" pitchFamily="18" charset="0"/>
                <a:cs typeface="Times New Roman" panose="02020603050405020304" pitchFamily="18" charset="0"/>
              </a:rPr>
              <a:t>: the pair </a:t>
            </a:r>
            <a:r>
              <a:rPr lang="de-DE" altLang="en-US" sz="1800" b="1" dirty="0">
                <a:latin typeface="Times New Roman" panose="02020603050405020304" pitchFamily="18" charset="0"/>
                <a:cs typeface="Times New Roman" panose="02020603050405020304" pitchFamily="18" charset="0"/>
              </a:rPr>
              <a:t>sleep and wakeup</a:t>
            </a:r>
            <a:r>
              <a:rPr lang="de-DE" altLang="en-US" sz="1800" dirty="0">
                <a:latin typeface="Times New Roman" panose="02020603050405020304" pitchFamily="18" charset="0"/>
                <a:cs typeface="Times New Roman" panose="02020603050405020304" pitchFamily="18" charset="0"/>
              </a:rPr>
              <a:t> is used to direct blocking instead of wasting CPU time when the processes are not allowed to enter their critical regions</a:t>
            </a:r>
          </a:p>
          <a:p>
            <a:pPr lvl="1" algn="just" eaLnBrk="1" hangingPunct="1"/>
            <a:r>
              <a:rPr lang="de-DE" altLang="en-US" sz="1800" b="1" dirty="0">
                <a:latin typeface="Times New Roman" panose="02020603050405020304" pitchFamily="18" charset="0"/>
                <a:cs typeface="Times New Roman" panose="02020603050405020304" pitchFamily="18" charset="0"/>
              </a:rPr>
              <a:t>Sleep</a:t>
            </a:r>
            <a:r>
              <a:rPr lang="de-DE" altLang="en-US" sz="1800" dirty="0">
                <a:latin typeface="Times New Roman" panose="02020603050405020304" pitchFamily="18" charset="0"/>
                <a:cs typeface="Times New Roman" panose="02020603050405020304" pitchFamily="18" charset="0"/>
              </a:rPr>
              <a:t> is a system call that causes the caller to block, that is, be suspended until the another process wakes it up</a:t>
            </a:r>
          </a:p>
          <a:p>
            <a:pPr lvl="1" algn="just" eaLnBrk="1" hangingPunct="1"/>
            <a:r>
              <a:rPr lang="de-DE" altLang="en-US" sz="1800" b="1" dirty="0">
                <a:latin typeface="Times New Roman" panose="02020603050405020304" pitchFamily="18" charset="0"/>
                <a:cs typeface="Times New Roman" panose="02020603050405020304" pitchFamily="18" charset="0"/>
              </a:rPr>
              <a:t>Wakeup</a:t>
            </a:r>
            <a:r>
              <a:rPr lang="de-DE" altLang="en-US" sz="1800" dirty="0">
                <a:latin typeface="Times New Roman" panose="02020603050405020304" pitchFamily="18" charset="0"/>
                <a:cs typeface="Times New Roman" panose="02020603050405020304" pitchFamily="18" charset="0"/>
              </a:rPr>
              <a:t> call has one parameter, the process to be awakened (ready)</a:t>
            </a:r>
          </a:p>
          <a:p>
            <a:pPr lvl="1" algn="just" eaLnBrk="1" hangingPunct="1"/>
            <a:r>
              <a:rPr lang="de-DE" altLang="en-US" sz="1800" dirty="0">
                <a:latin typeface="Times New Roman" panose="02020603050405020304" pitchFamily="18" charset="0"/>
                <a:cs typeface="Times New Roman" panose="02020603050405020304" pitchFamily="18" charset="0"/>
              </a:rPr>
              <a:t>Alternatively, both sleep and wakeup each have one parameter, a memory address used to match up sleeps and wakeups</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3040972" y="2290762"/>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2461535" y="3164681"/>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4336372" y="1757362"/>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4031572" y="2138362"/>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756935" y="1927225"/>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00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sp>
        <p:nvSpPr>
          <p:cNvPr id="54275" name="Rectangle 3"/>
          <p:cNvSpPr>
            <a:spLocks noGrp="1"/>
          </p:cNvSpPr>
          <p:nvPr>
            <p:ph type="body" sz="half" idx="1"/>
          </p:nvPr>
        </p:nvSpPr>
        <p:spPr>
          <a:xfrm>
            <a:off x="228600" y="2450977"/>
            <a:ext cx="8915400" cy="3962400"/>
          </a:xfrm>
        </p:spPr>
        <p:txBody>
          <a:bodyPr/>
          <a:lstStyle/>
          <a:p>
            <a:pPr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Is known as the bounded-buffer problem</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Two processes share comment, fixed-size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producer puts information into the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consumer takes it out</a:t>
            </a:r>
          </a:p>
          <a:p>
            <a:pPr algn="just" eaLnBrk="1" hangingPunct="1"/>
            <a:r>
              <a:rPr lang="de-DE" altLang="en-US" sz="2000" b="1">
                <a:latin typeface="Times New Roman" panose="02020603050405020304" pitchFamily="18" charset="0"/>
                <a:cs typeface="Times New Roman" panose="02020603050405020304" pitchFamily="18" charset="0"/>
                <a:sym typeface="Symbol" panose="05050102010706020507" pitchFamily="18" charset="2"/>
              </a:rPr>
              <a:t>Sleeping</a:t>
            </a:r>
            <a:r>
              <a:rPr lang="de-DE" altLang="en-US" sz="2000">
                <a:latin typeface="Times New Roman" panose="02020603050405020304" pitchFamily="18" charset="0"/>
                <a:cs typeface="Times New Roman" panose="02020603050405020304" pitchFamily="18" charset="0"/>
                <a:sym typeface="Symbol" panose="05050102010706020507" pitchFamily="18" charset="2"/>
              </a:rPr>
              <a:t> conditions</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full</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empty</a:t>
            </a:r>
          </a:p>
          <a:p>
            <a:pPr algn="just" eaLnBrk="1" hangingPunct="1"/>
            <a:r>
              <a:rPr lang="de-DE" altLang="en-US" sz="2000" b="1">
                <a:latin typeface="Times New Roman" panose="02020603050405020304" pitchFamily="18" charset="0"/>
                <a:cs typeface="Times New Roman" panose="02020603050405020304" pitchFamily="18" charset="0"/>
              </a:rPr>
              <a:t>Wakeup</a:t>
            </a:r>
            <a:r>
              <a:rPr lang="de-DE" altLang="en-US" sz="2000">
                <a:latin typeface="Times New Roman" panose="02020603050405020304" pitchFamily="18" charset="0"/>
                <a:cs typeface="Times New Roman" panose="02020603050405020304" pitchFamily="18" charset="0"/>
              </a:rPr>
              <a:t> conditions</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is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space</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are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messages</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endParaRPr lang="de-DE" altLang="en-US" sz="2000">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41" name="Group 13"/>
          <p:cNvGrpSpPr>
            <a:grpSpLocks/>
          </p:cNvGrpSpPr>
          <p:nvPr/>
        </p:nvGrpSpPr>
        <p:grpSpPr bwMode="auto">
          <a:xfrm>
            <a:off x="1600200" y="1524000"/>
            <a:ext cx="6172200" cy="381000"/>
            <a:chOff x="1600200" y="1524000"/>
            <a:chExt cx="6172200" cy="381000"/>
          </a:xfrm>
        </p:grpSpPr>
        <p:sp>
          <p:nvSpPr>
            <p:cNvPr id="42" name="Rectangle 41"/>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51"/>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5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67" name="Rectangle 66"/>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905000" y="0"/>
            <a:ext cx="72390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Semaphores</a:t>
            </a:r>
          </a:p>
        </p:txBody>
      </p:sp>
      <p:sp>
        <p:nvSpPr>
          <p:cNvPr id="25603" name="Rectangle 3"/>
          <p:cNvSpPr>
            <a:spLocks noGrp="1"/>
          </p:cNvSpPr>
          <p:nvPr>
            <p:ph type="body" sz="half" idx="1"/>
          </p:nvPr>
        </p:nvSpPr>
        <p:spPr>
          <a:xfrm>
            <a:off x="-19235" y="1219200"/>
            <a:ext cx="9144000" cy="5867400"/>
          </a:xfrm>
        </p:spPr>
        <p:txBody>
          <a:bodyPr/>
          <a:lstStyle/>
          <a:p>
            <a:pPr algn="just" eaLnBrk="1" hangingPunct="1">
              <a:lnSpc>
                <a:spcPct val="90000"/>
              </a:lnSpc>
            </a:pPr>
            <a:r>
              <a:rPr lang="de-DE" altLang="en-US" sz="1800" dirty="0">
                <a:latin typeface="Times New Roman" panose="02020603050405020304" pitchFamily="18" charset="0"/>
                <a:cs typeface="Times New Roman" panose="02020603050405020304" pitchFamily="18" charset="0"/>
                <a:sym typeface="Symbol" panose="05050102010706020507" pitchFamily="18" charset="2"/>
              </a:rPr>
              <a:t>(E.W.Dijkstra, 1965): </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sym typeface="Symbol" panose="05050102010706020507" pitchFamily="18" charset="2"/>
              </a:rPr>
              <a:t>A new variable type (semaphore) could have</a:t>
            </a:r>
          </a:p>
          <a:p>
            <a:pPr lvl="2" algn="just" eaLnBrk="1" hangingPunct="1">
              <a:lnSpc>
                <a:spcPct val="90000"/>
              </a:lnSpc>
            </a:pPr>
            <a:r>
              <a:rPr lang="de-DE" altLang="en-US" sz="1800" dirty="0">
                <a:solidFill>
                  <a:srgbClr val="FF0000"/>
                </a:solidFill>
                <a:latin typeface="Times New Roman" panose="02020603050405020304" pitchFamily="18" charset="0"/>
                <a:cs typeface="Times New Roman" panose="02020603050405020304" pitchFamily="18" charset="0"/>
              </a:rPr>
              <a:t>The value 0: no wakeups were saved</a:t>
            </a:r>
          </a:p>
          <a:p>
            <a:pPr lvl="2" algn="just" eaLnBrk="1" hangingPunct="1">
              <a:lnSpc>
                <a:spcPct val="90000"/>
              </a:lnSpc>
            </a:pPr>
            <a:r>
              <a:rPr lang="de-DE" altLang="en-US" sz="1800" dirty="0">
                <a:solidFill>
                  <a:srgbClr val="FF0000"/>
                </a:solidFill>
                <a:latin typeface="Times New Roman" panose="02020603050405020304" pitchFamily="18" charset="0"/>
                <a:cs typeface="Times New Roman" panose="02020603050405020304" pitchFamily="18" charset="0"/>
              </a:rPr>
              <a:t>The positive value: one or more wakeups were pending</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rPr>
              <a:t>Two operations </a:t>
            </a:r>
          </a:p>
          <a:p>
            <a:pPr lvl="2" algn="just" eaLnBrk="1" hangingPunct="1">
              <a:lnSpc>
                <a:spcPct val="90000"/>
              </a:lnSpc>
            </a:pPr>
            <a:r>
              <a:rPr lang="de-DE" altLang="en-US" sz="1800" b="1" dirty="0">
                <a:latin typeface="Times New Roman" panose="02020603050405020304" pitchFamily="18" charset="0"/>
                <a:cs typeface="Times New Roman" panose="02020603050405020304" pitchFamily="18" charset="0"/>
              </a:rPr>
              <a:t>down</a:t>
            </a:r>
            <a:r>
              <a:rPr lang="de-DE" altLang="en-US" sz="1800" dirty="0">
                <a:latin typeface="Times New Roman" panose="02020603050405020304" pitchFamily="18" charset="0"/>
                <a:cs typeface="Times New Roman" panose="02020603050405020304" pitchFamily="18" charset="0"/>
              </a:rPr>
              <a:t> (sleep)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Checking the semaphore value is greater than 0</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If so, it decrements its value &amp; continues, otherwise blocks the current process</a:t>
            </a:r>
            <a:endParaRPr lang="de-DE" altLang="en-US" sz="1800"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checking the value, change it, and possibly going to sleep, are </a:t>
            </a:r>
            <a:r>
              <a:rPr lang="de-DE" altLang="en-US" sz="1800" b="1" dirty="0">
                <a:latin typeface="Times New Roman" panose="02020603050405020304" pitchFamily="18" charset="0"/>
                <a:cs typeface="Times New Roman" panose="02020603050405020304" pitchFamily="18" charset="0"/>
              </a:rPr>
              <a:t>all done as single, indivisible atomic action</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Once a semaphore operation has started, </a:t>
            </a:r>
            <a:r>
              <a:rPr lang="de-DE" altLang="en-US" sz="1800" b="1" dirty="0">
                <a:latin typeface="Times New Roman" panose="02020603050405020304" pitchFamily="18" charset="0"/>
                <a:cs typeface="Times New Roman" panose="02020603050405020304" pitchFamily="18" charset="0"/>
              </a:rPr>
              <a:t>no other process </a:t>
            </a:r>
            <a:r>
              <a:rPr lang="de-DE" altLang="en-US" sz="1800" dirty="0">
                <a:latin typeface="Times New Roman" panose="02020603050405020304" pitchFamily="18" charset="0"/>
                <a:cs typeface="Times New Roman" panose="02020603050405020304" pitchFamily="18" charset="0"/>
              </a:rPr>
              <a:t>can access the semaphore until the operation </a:t>
            </a:r>
            <a:r>
              <a:rPr lang="de-DE" altLang="en-US" sz="1800" b="1" dirty="0">
                <a:latin typeface="Times New Roman" panose="02020603050405020304" pitchFamily="18" charset="0"/>
                <a:cs typeface="Times New Roman" panose="02020603050405020304" pitchFamily="18" charset="0"/>
              </a:rPr>
              <a:t>has completed or blocked</a:t>
            </a:r>
          </a:p>
          <a:p>
            <a:pPr lvl="2" algn="just" eaLnBrk="1" hangingPunct="1">
              <a:lnSpc>
                <a:spcPct val="90000"/>
              </a:lnSpc>
            </a:pPr>
            <a:r>
              <a:rPr lang="en-GB" altLang="en-US" sz="1800" b="1" dirty="0">
                <a:latin typeface="Times New Roman" panose="02020603050405020304" pitchFamily="18" charset="0"/>
                <a:cs typeface="Times New Roman" panose="02020603050405020304" pitchFamily="18" charset="0"/>
              </a:rPr>
              <a:t>up</a:t>
            </a:r>
            <a:r>
              <a:rPr lang="en-GB" altLang="en-US" sz="1800" dirty="0">
                <a:latin typeface="Times New Roman" panose="02020603050405020304" pitchFamily="18" charset="0"/>
                <a:cs typeface="Times New Roman" panose="02020603050405020304" pitchFamily="18" charset="0"/>
              </a:rPr>
              <a:t> (wakeup)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increments the semaphore’s value and wakes up a sleeping process (indivisible)</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no process ever blocks doing an up, just as no process ever blocks doing a wakeup in the earlier model</a:t>
            </a:r>
          </a:p>
          <a:p>
            <a:pPr algn="just" eaLnBrk="1" hangingPunct="1">
              <a:lnSpc>
                <a:spcPct val="90000"/>
              </a:lnSpc>
            </a:pPr>
            <a:r>
              <a:rPr lang="de-DE" altLang="en-US" sz="1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Semaphores solve the lost-wakeup problem</a:t>
            </a:r>
            <a:endParaRPr lang="en-GB" altLang="en-US" sz="1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sp>
        <p:nvSpPr>
          <p:cNvPr id="26627" name="Rectangle 3"/>
          <p:cNvSpPr>
            <a:spLocks noGrp="1"/>
          </p:cNvSpPr>
          <p:nvPr>
            <p:ph type="body" sz="half" idx="1"/>
          </p:nvPr>
        </p:nvSpPr>
        <p:spPr>
          <a:xfrm>
            <a:off x="5638800" y="1981200"/>
            <a:ext cx="3429000" cy="5791200"/>
          </a:xfrm>
        </p:spPr>
        <p:txBody>
          <a:bodyPr/>
          <a:lstStyle/>
          <a:p>
            <a:pPr algn="just"/>
            <a:r>
              <a:rPr lang="en-GB" altLang="en-US" sz="2000" b="1" dirty="0">
                <a:solidFill>
                  <a:srgbClr val="000000"/>
                </a:solidFill>
                <a:latin typeface="Times New Roman" panose="02020603050405020304" pitchFamily="18" charset="0"/>
                <a:cs typeface="Times New Roman" panose="02020603050405020304" pitchFamily="18" charset="0"/>
              </a:rPr>
              <a:t>Uses </a:t>
            </a:r>
            <a:r>
              <a:rPr lang="en-GB" altLang="en-US" sz="2000" b="1" dirty="0">
                <a:solidFill>
                  <a:srgbClr val="000000"/>
                </a:solidFill>
                <a:highlight>
                  <a:srgbClr val="FFFF00"/>
                </a:highlight>
                <a:latin typeface="Times New Roman" panose="02020603050405020304" pitchFamily="18" charset="0"/>
                <a:cs typeface="Times New Roman" panose="02020603050405020304" pitchFamily="18" charset="0"/>
              </a:rPr>
              <a:t>3 semaphores</a:t>
            </a:r>
          </a:p>
          <a:p>
            <a:pPr lvl="1" algn="just"/>
            <a:r>
              <a:rPr lang="de-DE" altLang="en-US" sz="1800" b="1" dirty="0">
                <a:solidFill>
                  <a:srgbClr val="000000"/>
                </a:solidFill>
                <a:highlight>
                  <a:srgbClr val="FFFF00"/>
                </a:highlight>
                <a:latin typeface="Times New Roman" panose="02020603050405020304" pitchFamily="18" charset="0"/>
                <a:cs typeface="Times New Roman" panose="02020603050405020304" pitchFamily="18" charset="0"/>
              </a:rPr>
              <a:t>full</a:t>
            </a:r>
            <a:r>
              <a:rPr lang="de-DE" altLang="en-US" sz="18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1800" dirty="0">
                <a:solidFill>
                  <a:srgbClr val="000000"/>
                </a:solidFill>
                <a:latin typeface="Times New Roman" panose="02020603050405020304" pitchFamily="18" charset="0"/>
                <a:cs typeface="Times New Roman" panose="02020603050405020304" pitchFamily="18" charset="0"/>
              </a:rPr>
              <a:t> counting the full slots (0)</a:t>
            </a:r>
          </a:p>
          <a:p>
            <a:pPr lvl="1" algn="just"/>
            <a:r>
              <a:rPr lang="de-DE" altLang="en-US" sz="1800" b="1" dirty="0">
                <a:solidFill>
                  <a:srgbClr val="000000"/>
                </a:solidFill>
                <a:highlight>
                  <a:srgbClr val="FFFF00"/>
                </a:highlight>
                <a:latin typeface="Times New Roman" panose="02020603050405020304" pitchFamily="18" charset="0"/>
                <a:cs typeface="Times New Roman" panose="02020603050405020304" pitchFamily="18" charset="0"/>
              </a:rPr>
              <a:t>empty</a:t>
            </a:r>
            <a:r>
              <a:rPr lang="de-DE" altLang="en-US" sz="18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1800" dirty="0">
                <a:solidFill>
                  <a:srgbClr val="000000"/>
                </a:solidFill>
                <a:latin typeface="Times New Roman" panose="02020603050405020304" pitchFamily="18" charset="0"/>
                <a:cs typeface="Times New Roman" panose="02020603050405020304" pitchFamily="18" charset="0"/>
              </a:rPr>
              <a:t> counting the empty slots (n slots)</a:t>
            </a:r>
          </a:p>
          <a:p>
            <a:pPr lvl="1" algn="just"/>
            <a:r>
              <a:rPr lang="de-DE" altLang="en-US" sz="1800" b="1" dirty="0">
                <a:solidFill>
                  <a:srgbClr val="000000"/>
                </a:solidFill>
                <a:highlight>
                  <a:srgbClr val="FFFF00"/>
                </a:highlight>
                <a:latin typeface="Times New Roman" panose="02020603050405020304" pitchFamily="18" charset="0"/>
                <a:cs typeface="Times New Roman" panose="02020603050405020304" pitchFamily="18" charset="0"/>
              </a:rPr>
              <a:t>mutex</a:t>
            </a:r>
            <a:r>
              <a:rPr lang="de-DE" altLang="en-US" sz="18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1800" dirty="0">
                <a:solidFill>
                  <a:srgbClr val="000000"/>
                </a:solidFill>
                <a:latin typeface="Times New Roman" panose="02020603050405020304" pitchFamily="18" charset="0"/>
                <a:cs typeface="Times New Roman" panose="02020603050405020304" pitchFamily="18" charset="0"/>
              </a:rPr>
              <a:t> make sure the producer and consumer do not access the buffer (1)</a:t>
            </a:r>
          </a:p>
        </p:txBody>
      </p:sp>
      <p:pic>
        <p:nvPicPr>
          <p:cNvPr id="26628" name="Picture 4" descr="0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791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Mutexes</a:t>
            </a:r>
          </a:p>
        </p:txBody>
      </p:sp>
      <p:sp>
        <p:nvSpPr>
          <p:cNvPr id="28675" name="Rectangle 3"/>
          <p:cNvSpPr>
            <a:spLocks noGrp="1"/>
          </p:cNvSpPr>
          <p:nvPr>
            <p:ph type="body" sz="half" idx="1"/>
          </p:nvPr>
        </p:nvSpPr>
        <p:spPr>
          <a:xfrm>
            <a:off x="42169" y="1219200"/>
            <a:ext cx="8915400" cy="3429000"/>
          </a:xfrm>
        </p:spPr>
        <p:txBody>
          <a:bodyPr/>
          <a:lstStyle/>
          <a:p>
            <a:pPr algn="just" eaLnBrk="1" hangingPunct="1">
              <a:lnSpc>
                <a:spcPct val="80000"/>
              </a:lnSpc>
            </a:pPr>
            <a:r>
              <a:rPr lang="de-DE" altLang="en-US" sz="2000">
                <a:latin typeface="Times New Roman" panose="02020603050405020304" pitchFamily="18" charset="0"/>
                <a:cs typeface="Times New Roman" panose="02020603050405020304" pitchFamily="18" charset="0"/>
                <a:sym typeface="Symbol" panose="05050102010706020507" pitchFamily="18" charset="2"/>
              </a:rPr>
              <a:t>Good for managing mutual exclusion to some shared resource or piece of code (</a:t>
            </a:r>
            <a:r>
              <a:rPr lang="de-DE" altLang="en-US" sz="2000" i="1">
                <a:latin typeface="Times New Roman" panose="02020603050405020304" pitchFamily="18" charset="0"/>
                <a:cs typeface="Times New Roman" panose="02020603050405020304" pitchFamily="18" charset="0"/>
                <a:sym typeface="Symbol" panose="05050102010706020507" pitchFamily="18" charset="2"/>
              </a:rPr>
              <a:t>it is easy and efficient to implement using thread in user mode</a:t>
            </a:r>
            <a:r>
              <a:rPr lang="de-DE" altLang="en-US" sz="2000">
                <a:latin typeface="Times New Roman" panose="02020603050405020304" pitchFamily="18" charset="0"/>
                <a:cs typeface="Times New Roman" panose="02020603050405020304" pitchFamily="18" charset="0"/>
                <a:sym typeface="Symbol" panose="05050102010706020507" pitchFamily="18" charset="2"/>
              </a:rPr>
              <a:t>)</a:t>
            </a:r>
          </a:p>
          <a:p>
            <a:pPr algn="just" eaLnBrk="1" hangingPunct="1">
              <a:lnSpc>
                <a:spcPct val="80000"/>
              </a:lnSpc>
            </a:pPr>
            <a:r>
              <a:rPr lang="de-DE" altLang="en-US" sz="2000">
                <a:latin typeface="Times New Roman" panose="02020603050405020304" pitchFamily="18" charset="0"/>
                <a:cs typeface="Times New Roman" panose="02020603050405020304" pitchFamily="18" charset="0"/>
                <a:sym typeface="Symbol" panose="05050102010706020507" pitchFamily="18" charset="2"/>
              </a:rPr>
              <a:t>A mutex is a variable that can be in one of two states</a:t>
            </a:r>
          </a:p>
          <a:p>
            <a:pPr lvl="1" algn="just" eaLnBrk="1" hangingPunct="1">
              <a:lnSpc>
                <a:spcPct val="80000"/>
              </a:lnSpc>
            </a:pPr>
            <a:r>
              <a:rPr lang="de-DE" altLang="en-US" sz="1800">
                <a:latin typeface="Times New Roman" panose="02020603050405020304" pitchFamily="18" charset="0"/>
                <a:cs typeface="Times New Roman" panose="02020603050405020304" pitchFamily="18" charset="0"/>
              </a:rPr>
              <a:t>unlocked (0): the calling threads is </a:t>
            </a:r>
            <a:r>
              <a:rPr lang="de-DE" altLang="en-US" sz="1800" b="1">
                <a:latin typeface="Times New Roman" panose="02020603050405020304" pitchFamily="18" charset="0"/>
                <a:cs typeface="Times New Roman" panose="02020603050405020304" pitchFamily="18" charset="0"/>
              </a:rPr>
              <a:t>free</a:t>
            </a:r>
            <a:r>
              <a:rPr lang="de-DE" altLang="en-US" sz="1800">
                <a:latin typeface="Times New Roman" panose="02020603050405020304" pitchFamily="18" charset="0"/>
                <a:cs typeface="Times New Roman" panose="02020603050405020304" pitchFamily="18" charset="0"/>
              </a:rPr>
              <a:t> to enter the critical region</a:t>
            </a:r>
          </a:p>
          <a:p>
            <a:pPr lvl="1" algn="just" eaLnBrk="1" hangingPunct="1">
              <a:lnSpc>
                <a:spcPct val="80000"/>
              </a:lnSpc>
            </a:pPr>
            <a:r>
              <a:rPr lang="de-DE" altLang="en-US" sz="1800">
                <a:latin typeface="Times New Roman" panose="02020603050405020304" pitchFamily="18" charset="0"/>
                <a:cs typeface="Times New Roman" panose="02020603050405020304" pitchFamily="18" charset="0"/>
              </a:rPr>
              <a:t>locked (1): the calling thread is blocked until the thread in the critical region is finished (</a:t>
            </a:r>
            <a:r>
              <a:rPr lang="de-DE" altLang="en-US" sz="1800" b="1">
                <a:latin typeface="Times New Roman" panose="02020603050405020304" pitchFamily="18" charset="0"/>
                <a:cs typeface="Times New Roman" panose="02020603050405020304" pitchFamily="18" charset="0"/>
              </a:rPr>
              <a:t>busy</a:t>
            </a:r>
            <a:r>
              <a:rPr lang="de-DE" altLang="en-US" sz="1800">
                <a:latin typeface="Times New Roman" panose="02020603050405020304" pitchFamily="18" charset="0"/>
                <a:cs typeface="Times New Roman" panose="02020603050405020304" pitchFamily="18" charset="0"/>
              </a:rPr>
              <a:t>)</a:t>
            </a:r>
          </a:p>
          <a:p>
            <a:pPr algn="just" eaLnBrk="1" hangingPunct="1">
              <a:lnSpc>
                <a:spcPct val="80000"/>
              </a:lnSpc>
            </a:pPr>
            <a:r>
              <a:rPr lang="de-DE" altLang="en-US" sz="2000">
                <a:latin typeface="Times New Roman" panose="02020603050405020304" pitchFamily="18" charset="0"/>
                <a:cs typeface="Times New Roman" panose="02020603050405020304" pitchFamily="18" charset="0"/>
              </a:rPr>
              <a:t>Two procedures are used</a:t>
            </a:r>
          </a:p>
          <a:p>
            <a:pPr lvl="1" algn="just" eaLnBrk="1" hangingPunct="1">
              <a:lnSpc>
                <a:spcPct val="80000"/>
              </a:lnSpc>
            </a:pPr>
            <a:r>
              <a:rPr lang="de-DE" altLang="en-US" sz="1800" b="1">
                <a:latin typeface="Times New Roman" panose="02020603050405020304" pitchFamily="18" charset="0"/>
                <a:cs typeface="Times New Roman" panose="02020603050405020304" pitchFamily="18" charset="0"/>
              </a:rPr>
              <a:t>mutex_lock</a:t>
            </a:r>
            <a:r>
              <a:rPr lang="de-DE" altLang="en-US" sz="1800">
                <a:latin typeface="Times New Roman" panose="02020603050405020304" pitchFamily="18" charset="0"/>
                <a:cs typeface="Times New Roman" panose="02020603050405020304" pitchFamily="18" charset="0"/>
              </a:rPr>
              <a:t>: is called when a thread needs access to a critical region</a:t>
            </a:r>
          </a:p>
          <a:p>
            <a:pPr lvl="1" algn="just" eaLnBrk="1" hangingPunct="1">
              <a:lnSpc>
                <a:spcPct val="80000"/>
              </a:lnSpc>
            </a:pPr>
            <a:r>
              <a:rPr lang="de-DE" altLang="en-US" sz="1800" b="1">
                <a:latin typeface="Times New Roman" panose="02020603050405020304" pitchFamily="18" charset="0"/>
                <a:cs typeface="Times New Roman" panose="02020603050405020304" pitchFamily="18" charset="0"/>
              </a:rPr>
              <a:t>mutex_unlock</a:t>
            </a:r>
            <a:r>
              <a:rPr lang="de-DE" altLang="en-US" sz="1800">
                <a:latin typeface="Times New Roman" panose="02020603050405020304" pitchFamily="18" charset="0"/>
                <a:cs typeface="Times New Roman" panose="02020603050405020304" pitchFamily="18" charset="0"/>
              </a:rPr>
              <a:t>: is called when a thread in the critical region is finished</a:t>
            </a:r>
          </a:p>
        </p:txBody>
      </p:sp>
      <p:pic>
        <p:nvPicPr>
          <p:cNvPr id="254980" name="Picture 4" descr="0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169" y="3886200"/>
            <a:ext cx="66294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box(in)">
                                      <p:cBhvr>
                                        <p:cTn id="7" dur="500"/>
                                        <p:tgtEl>
                                          <p:spTgt spid="25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10668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Creation</a:t>
            </a:r>
          </a:p>
        </p:txBody>
      </p:sp>
      <p:sp>
        <p:nvSpPr>
          <p:cNvPr id="142339" name="Rectangle 3"/>
          <p:cNvSpPr>
            <a:spLocks noGrp="1"/>
          </p:cNvSpPr>
          <p:nvPr>
            <p:ph type="body" idx="1"/>
          </p:nvPr>
        </p:nvSpPr>
        <p:spPr>
          <a:xfrm>
            <a:off x="76200" y="1143000"/>
            <a:ext cx="8915400" cy="5105400"/>
          </a:xfrm>
        </p:spPr>
        <p:txBody>
          <a:bodyPr/>
          <a:lstStyle/>
          <a:p>
            <a:pPr algn="just">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In a </a:t>
            </a:r>
            <a:r>
              <a:rPr lang="en-US" altLang="en-US" sz="1800" b="1" dirty="0">
                <a:latin typeface="Times New Roman" panose="02020603050405020304" pitchFamily="18" charset="0"/>
                <a:cs typeface="Times New Roman" panose="02020603050405020304" pitchFamily="18" charset="0"/>
              </a:rPr>
              <a:t>general-purpose OS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principal events </a:t>
            </a:r>
            <a:r>
              <a:rPr lang="en-US" altLang="en-US" sz="1800" dirty="0">
                <a:latin typeface="Times New Roman" panose="02020603050405020304" pitchFamily="18" charset="0"/>
                <a:cs typeface="Times New Roman" panose="02020603050405020304" pitchFamily="18" charset="0"/>
              </a:rPr>
              <a:t>that may cause process creation are:</a:t>
            </a:r>
          </a:p>
          <a:p>
            <a:pPr lvl="1" algn="just" eaLnBrk="1" hangingPunct="1">
              <a:lnSpc>
                <a:spcPct val="80000"/>
              </a:lnSpc>
            </a:pPr>
            <a:r>
              <a:rPr lang="en-US" altLang="en-US" sz="1800" dirty="0">
                <a:highlight>
                  <a:srgbClr val="FFFF00"/>
                </a:highlight>
                <a:latin typeface="Times New Roman" panose="02020603050405020304" pitchFamily="18" charset="0"/>
                <a:cs typeface="Times New Roman" panose="02020603050405020304" pitchFamily="18" charset="0"/>
              </a:rPr>
              <a:t>System initialization</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Execution of a process creation </a:t>
            </a:r>
            <a:r>
              <a:rPr lang="en-US" altLang="en-US" sz="1800" dirty="0">
                <a:highlight>
                  <a:srgbClr val="FFFF00"/>
                </a:highlight>
                <a:latin typeface="Times New Roman" panose="02020603050405020304" pitchFamily="18" charset="0"/>
                <a:cs typeface="Times New Roman" panose="02020603050405020304" pitchFamily="18" charset="0"/>
              </a:rPr>
              <a:t>system call by a running process</a:t>
            </a:r>
          </a:p>
          <a:p>
            <a:pPr lvl="1" algn="just" eaLnBrk="1" hangingPunct="1">
              <a:lnSpc>
                <a:spcPct val="80000"/>
              </a:lnSpc>
            </a:pPr>
            <a:r>
              <a:rPr lang="en-US" altLang="en-US" sz="1800" dirty="0">
                <a:highlight>
                  <a:srgbClr val="FFFF00"/>
                </a:highlight>
                <a:latin typeface="Times New Roman" panose="02020603050405020304" pitchFamily="18" charset="0"/>
                <a:cs typeface="Times New Roman" panose="02020603050405020304" pitchFamily="18" charset="0"/>
              </a:rPr>
              <a:t>A user request </a:t>
            </a:r>
            <a:r>
              <a:rPr lang="en-US" altLang="en-US" sz="1800" dirty="0">
                <a:latin typeface="Times New Roman" panose="02020603050405020304" pitchFamily="18" charset="0"/>
                <a:cs typeface="Times New Roman" panose="02020603050405020304" pitchFamily="18" charset="0"/>
              </a:rPr>
              <a:t>to create a new process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Initiation of a </a:t>
            </a:r>
            <a:r>
              <a:rPr lang="en-US" altLang="en-US" sz="1800">
                <a:highlight>
                  <a:srgbClr val="FFFF00"/>
                </a:highlight>
                <a:latin typeface="Times New Roman" panose="02020603050405020304" pitchFamily="18" charset="0"/>
                <a:cs typeface="Times New Roman" panose="02020603050405020304" pitchFamily="18" charset="0"/>
              </a:rPr>
              <a:t>batch job</a:t>
            </a:r>
          </a:p>
          <a:p>
            <a:pPr lvl="1" algn="just" eaLnBrk="1" hangingPunct="1">
              <a:lnSpc>
                <a:spcPct val="80000"/>
              </a:lnSpc>
            </a:pPr>
            <a:endParaRPr lang="en-US" altLang="en-US" sz="1800" dirty="0">
              <a:highlight>
                <a:srgbClr val="FFFF00"/>
              </a:highlight>
              <a:latin typeface="Times New Roman" panose="02020603050405020304" pitchFamily="18" charset="0"/>
              <a:cs typeface="Times New Roman" panose="02020603050405020304" pitchFamily="18" charset="0"/>
            </a:endParaRPr>
          </a:p>
          <a:p>
            <a:pPr algn="just">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Automatically</a:t>
            </a:r>
            <a:r>
              <a:rPr lang="en-US" altLang="en-US" sz="1800" dirty="0">
                <a:latin typeface="Times New Roman" panose="02020603050405020304" pitchFamily="18" charset="0"/>
                <a:cs typeface="Times New Roman" panose="02020603050405020304" pitchFamily="18" charset="0"/>
              </a:rPr>
              <a:t> by the system </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At system initialization</a:t>
            </a:r>
          </a:p>
          <a:p>
            <a:pPr lvl="1" eaLnBrk="1" hangingPunct="1">
              <a:lnSpc>
                <a:spcPct val="80000"/>
              </a:lnSpc>
            </a:pPr>
            <a:r>
              <a:rPr lang="en-US" altLang="en-US" sz="1800" b="1" dirty="0">
                <a:latin typeface="Times New Roman" panose="02020603050405020304" pitchFamily="18" charset="0"/>
                <a:cs typeface="Times New Roman" panose="02020603050405020304" pitchFamily="18" charset="0"/>
              </a:rPr>
              <a:t>Foreground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application</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background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services</a:t>
            </a:r>
            <a:r>
              <a:rPr lang="en-US" altLang="en-US" sz="1800" dirty="0">
                <a:latin typeface="Times New Roman" panose="02020603050405020304" pitchFamily="18" charset="0"/>
                <a:cs typeface="Times New Roman" panose="02020603050405020304" pitchFamily="18" charset="0"/>
              </a:rPr>
              <a:t>) processes</a:t>
            </a:r>
          </a:p>
          <a:p>
            <a:pPr algn="just">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By </a:t>
            </a:r>
            <a:r>
              <a:rPr lang="en-US" altLang="en-US" sz="1800" b="1" dirty="0">
                <a:latin typeface="Times New Roman" panose="02020603050405020304" pitchFamily="18" charset="0"/>
                <a:cs typeface="Times New Roman" panose="02020603050405020304" pitchFamily="18" charset="0"/>
              </a:rPr>
              <a:t>another process</a:t>
            </a:r>
          </a:p>
          <a:p>
            <a:pPr lvl="1" eaLnBrk="1" hangingPunct="1">
              <a:lnSpc>
                <a:spcPct val="80000"/>
              </a:lnSpc>
            </a:pPr>
            <a:r>
              <a:rPr lang="en-US" altLang="en-US" sz="1800" dirty="0">
                <a:latin typeface="Times New Roman" panose="02020603050405020304" pitchFamily="18" charset="0"/>
                <a:cs typeface="Times New Roman" panose="02020603050405020304" pitchFamily="18" charset="0"/>
              </a:rPr>
              <a:t>A system call for process creation</a:t>
            </a:r>
          </a:p>
          <a:p>
            <a:pPr lvl="1" eaLnBrk="1" hangingPunct="1">
              <a:lnSpc>
                <a:spcPct val="80000"/>
              </a:lnSpc>
            </a:pPr>
            <a:r>
              <a:rPr lang="en-US" altLang="en-US" sz="1800" b="1" dirty="0">
                <a:latin typeface="Times New Roman" panose="02020603050405020304" pitchFamily="18" charset="0"/>
                <a:cs typeface="Times New Roman" panose="02020603050405020304" pitchFamily="18" charset="0"/>
              </a:rPr>
              <a:t>Situations</a:t>
            </a:r>
          </a:p>
          <a:p>
            <a:pPr lvl="2" eaLnBrk="1" hangingPunct="1">
              <a:lnSpc>
                <a:spcPct val="80000"/>
              </a:lnSpc>
            </a:pPr>
            <a:r>
              <a:rPr lang="en-US" altLang="en-US" sz="1800" dirty="0">
                <a:latin typeface="Times New Roman" panose="02020603050405020304" pitchFamily="18" charset="0"/>
                <a:cs typeface="Times New Roman" panose="02020603050405020304" pitchFamily="18" charset="0"/>
              </a:rPr>
              <a:t>A process </a:t>
            </a:r>
            <a:r>
              <a:rPr lang="en-US" altLang="en-US" sz="1800" b="1" dirty="0">
                <a:latin typeface="Times New Roman" panose="02020603050405020304" pitchFamily="18" charset="0"/>
                <a:cs typeface="Times New Roman" panose="02020603050405020304" pitchFamily="18" charset="0"/>
              </a:rPr>
              <a:t>needs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help</a:t>
            </a:r>
            <a:r>
              <a:rPr lang="en-US" altLang="en-US" sz="1800" dirty="0">
                <a:latin typeface="Times New Roman" panose="02020603050405020304" pitchFamily="18" charset="0"/>
                <a:cs typeface="Times New Roman" panose="02020603050405020304" pitchFamily="18" charset="0"/>
              </a:rPr>
              <a:t> doing </a:t>
            </a:r>
            <a:r>
              <a:rPr lang="en-US" altLang="en-US" sz="1800" b="1" dirty="0">
                <a:latin typeface="Times New Roman" panose="02020603050405020304" pitchFamily="18" charset="0"/>
                <a:cs typeface="Times New Roman" panose="02020603050405020304" pitchFamily="18" charset="0"/>
              </a:rPr>
              <a:t>some computation</a:t>
            </a:r>
          </a:p>
          <a:p>
            <a:pPr lvl="2" eaLnBrk="1" hangingPunct="1">
              <a:lnSpc>
                <a:spcPct val="80000"/>
              </a:lnSpc>
            </a:pPr>
            <a:r>
              <a:rPr lang="en-US" altLang="en-US" sz="1800" dirty="0">
                <a:latin typeface="Times New Roman" panose="02020603050405020304" pitchFamily="18" charset="0"/>
                <a:cs typeface="Times New Roman" panose="02020603050405020304" pitchFamily="18" charset="0"/>
              </a:rPr>
              <a:t>A user action – </a:t>
            </a:r>
            <a:r>
              <a:rPr lang="en-US" altLang="en-US" sz="1800" b="1" dirty="0">
                <a:latin typeface="Times New Roman" panose="02020603050405020304" pitchFamily="18" charset="0"/>
                <a:cs typeface="Times New Roman" panose="02020603050405020304" pitchFamily="18" charset="0"/>
              </a:rPr>
              <a:t>interaction with the shell</a:t>
            </a:r>
          </a:p>
          <a:p>
            <a:pPr algn="just">
              <a:lnSpc>
                <a:spcPct val="8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In </a:t>
            </a:r>
            <a:r>
              <a:rPr lang="en-US" altLang="en-US" sz="1800" b="1" dirty="0">
                <a:latin typeface="Times New Roman" panose="02020603050405020304" pitchFamily="18" charset="0"/>
                <a:cs typeface="Times New Roman" panose="02020603050405020304" pitchFamily="18" charset="0"/>
              </a:rPr>
              <a:t>general</a:t>
            </a:r>
            <a:r>
              <a:rPr lang="en-US" altLang="en-US" sz="1800" dirty="0">
                <a:latin typeface="Times New Roman" panose="02020603050405020304" pitchFamily="18" charset="0"/>
                <a:cs typeface="Times New Roman" panose="02020603050405020304" pitchFamily="18" charset="0"/>
              </a:rPr>
              <a:t>, a process (</a:t>
            </a:r>
            <a:r>
              <a:rPr lang="en-US" altLang="en-US" sz="1800" b="1" dirty="0">
                <a:latin typeface="Times New Roman" panose="02020603050405020304" pitchFamily="18" charset="0"/>
                <a:cs typeface="Times New Roman" panose="02020603050405020304" pitchFamily="18" charset="0"/>
              </a:rPr>
              <a:t>parent process</a:t>
            </a:r>
            <a:r>
              <a:rPr lang="en-US" altLang="en-US" sz="1800" dirty="0">
                <a:latin typeface="Times New Roman" panose="02020603050405020304" pitchFamily="18" charset="0"/>
                <a:cs typeface="Times New Roman" panose="02020603050405020304" pitchFamily="18" charset="0"/>
              </a:rPr>
              <a:t>) may </a:t>
            </a:r>
            <a:r>
              <a:rPr lang="en-US" altLang="en-US" sz="1800" b="1" dirty="0">
                <a:latin typeface="Times New Roman" panose="02020603050405020304" pitchFamily="18" charset="0"/>
                <a:cs typeface="Times New Roman" panose="02020603050405020304" pitchFamily="18" charset="0"/>
              </a:rPr>
              <a:t>create new processes </a:t>
            </a:r>
            <a:r>
              <a:rPr lang="en-US" altLang="en-US" sz="1800" dirty="0">
                <a:latin typeface="Times New Roman" panose="02020603050405020304" pitchFamily="18" charset="0"/>
                <a:cs typeface="Times New Roman" panose="02020603050405020304" pitchFamily="18" charset="0"/>
              </a:rPr>
              <a:t>(children) </a:t>
            </a:r>
            <a:r>
              <a:rPr lang="en-US" altLang="en-US" sz="1800" b="1" dirty="0">
                <a:latin typeface="Times New Roman" panose="02020603050405020304" pitchFamily="18" charset="0"/>
                <a:cs typeface="Times New Roman" panose="02020603050405020304" pitchFamily="18" charset="0"/>
              </a:rPr>
              <a:t>via</a:t>
            </a:r>
            <a:r>
              <a:rPr lang="en-US" altLang="en-US" sz="1800" dirty="0">
                <a:latin typeface="Times New Roman" panose="02020603050405020304" pitchFamily="18" charset="0"/>
                <a:cs typeface="Times New Roman" panose="02020603050405020304" pitchFamily="18" charset="0"/>
              </a:rPr>
              <a:t> a </a:t>
            </a:r>
            <a:r>
              <a:rPr lang="en-US" altLang="en-US" sz="1800" b="1" dirty="0">
                <a:solidFill>
                  <a:srgbClr val="FF0000"/>
                </a:solidFill>
                <a:latin typeface="Times New Roman" panose="02020603050405020304" pitchFamily="18" charset="0"/>
                <a:cs typeface="Times New Roman" panose="02020603050405020304" pitchFamily="18" charset="0"/>
              </a:rPr>
              <a:t>create-process system call:</a:t>
            </a:r>
          </a:p>
          <a:p>
            <a:pPr lvl="1" algn="just">
              <a:lnSpc>
                <a:spcPct val="80000"/>
              </a:lnSpc>
            </a:pPr>
            <a:r>
              <a:rPr lang="en-US" altLang="en-US" sz="1800" dirty="0">
                <a:latin typeface="Times New Roman" panose="02020603050405020304" pitchFamily="18" charset="0"/>
                <a:cs typeface="Times New Roman" panose="02020603050405020304" pitchFamily="18" charset="0"/>
              </a:rPr>
              <a:t>fork() and </a:t>
            </a:r>
            <a:r>
              <a:rPr lang="en-US" altLang="en-US" sz="1800" dirty="0" err="1">
                <a:latin typeface="Times New Roman" panose="02020603050405020304" pitchFamily="18" charset="0"/>
                <a:cs typeface="Times New Roman" panose="02020603050405020304" pitchFamily="18" charset="0"/>
              </a:rPr>
              <a:t>execve</a:t>
            </a:r>
            <a:r>
              <a:rPr lang="en-US" altLang="en-US" sz="1800" dirty="0">
                <a:latin typeface="Times New Roman" panose="02020603050405020304" pitchFamily="18" charset="0"/>
                <a:cs typeface="Times New Roman" panose="02020603050405020304" pitchFamily="18" charset="0"/>
              </a:rPr>
              <a:t>() in UNIX</a:t>
            </a:r>
          </a:p>
          <a:p>
            <a:pPr lvl="1" algn="just">
              <a:lnSpc>
                <a:spcPct val="80000"/>
              </a:lnSpc>
            </a:pPr>
            <a:r>
              <a:rPr lang="en-US" altLang="en-US" sz="1800" dirty="0" err="1">
                <a:latin typeface="Times New Roman" panose="02020603050405020304" pitchFamily="18" charset="0"/>
                <a:cs typeface="Times New Roman" panose="02020603050405020304" pitchFamily="18" charset="0"/>
              </a:rPr>
              <a:t>CreateProcess</a:t>
            </a:r>
            <a:r>
              <a:rPr lang="en-US" altLang="en-US" sz="1800" dirty="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in Win32\</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checkerboard(across)">
                                      <p:cBhvr>
                                        <p:cTn id="7" dur="500"/>
                                        <p:tgtEl>
                                          <p:spTgt spid="14233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checkerboard(across)">
                                      <p:cBhvr>
                                        <p:cTn id="10" dur="500"/>
                                        <p:tgtEl>
                                          <p:spTgt spid="14233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checkerboard(across)">
                                      <p:cBhvr>
                                        <p:cTn id="13" dur="500"/>
                                        <p:tgtEl>
                                          <p:spTgt spid="14233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2339">
                                            <p:txEl>
                                              <p:pRg st="3" end="3"/>
                                            </p:txEl>
                                          </p:spTgt>
                                        </p:tgtEl>
                                        <p:attrNameLst>
                                          <p:attrName>style.visibility</p:attrName>
                                        </p:attrNameLst>
                                      </p:cBhvr>
                                      <p:to>
                                        <p:strVal val="visible"/>
                                      </p:to>
                                    </p:set>
                                    <p:animEffect transition="in" filter="checkerboard(across)">
                                      <p:cBhvr>
                                        <p:cTn id="16" dur="500"/>
                                        <p:tgtEl>
                                          <p:spTgt spid="142339">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2339">
                                            <p:txEl>
                                              <p:pRg st="4" end="4"/>
                                            </p:txEl>
                                          </p:spTgt>
                                        </p:tgtEl>
                                        <p:attrNameLst>
                                          <p:attrName>style.visibility</p:attrName>
                                        </p:attrNameLst>
                                      </p:cBhvr>
                                      <p:to>
                                        <p:strVal val="visible"/>
                                      </p:to>
                                    </p:set>
                                    <p:animEffect transition="in" filter="checkerboard(across)">
                                      <p:cBhvr>
                                        <p:cTn id="19" dur="500"/>
                                        <p:tgtEl>
                                          <p:spTgt spid="14233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2339">
                                            <p:txEl>
                                              <p:pRg st="6" end="6"/>
                                            </p:txEl>
                                          </p:spTgt>
                                        </p:tgtEl>
                                        <p:attrNameLst>
                                          <p:attrName>style.visibility</p:attrName>
                                        </p:attrNameLst>
                                      </p:cBhvr>
                                      <p:to>
                                        <p:strVal val="visible"/>
                                      </p:to>
                                    </p:set>
                                    <p:animEffect transition="in" filter="checkerboard(across)">
                                      <p:cBhvr>
                                        <p:cTn id="24" dur="500"/>
                                        <p:tgtEl>
                                          <p:spTgt spid="142339">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2339">
                                            <p:txEl>
                                              <p:pRg st="7" end="7"/>
                                            </p:txEl>
                                          </p:spTgt>
                                        </p:tgtEl>
                                        <p:attrNameLst>
                                          <p:attrName>style.visibility</p:attrName>
                                        </p:attrNameLst>
                                      </p:cBhvr>
                                      <p:to>
                                        <p:strVal val="visible"/>
                                      </p:to>
                                    </p:set>
                                    <p:animEffect transition="in" filter="checkerboard(across)">
                                      <p:cBhvr>
                                        <p:cTn id="27" dur="500"/>
                                        <p:tgtEl>
                                          <p:spTgt spid="142339">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2339">
                                            <p:txEl>
                                              <p:pRg st="8" end="8"/>
                                            </p:txEl>
                                          </p:spTgt>
                                        </p:tgtEl>
                                        <p:attrNameLst>
                                          <p:attrName>style.visibility</p:attrName>
                                        </p:attrNameLst>
                                      </p:cBhvr>
                                      <p:to>
                                        <p:strVal val="visible"/>
                                      </p:to>
                                    </p:set>
                                    <p:animEffect transition="in" filter="checkerboard(across)">
                                      <p:cBhvr>
                                        <p:cTn id="30" dur="500"/>
                                        <p:tgtEl>
                                          <p:spTgt spid="142339">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42339">
                                            <p:txEl>
                                              <p:pRg st="9" end="9"/>
                                            </p:txEl>
                                          </p:spTgt>
                                        </p:tgtEl>
                                        <p:attrNameLst>
                                          <p:attrName>style.visibility</p:attrName>
                                        </p:attrNameLst>
                                      </p:cBhvr>
                                      <p:to>
                                        <p:strVal val="visible"/>
                                      </p:to>
                                    </p:set>
                                    <p:animEffect transition="in" filter="checkerboard(across)">
                                      <p:cBhvr>
                                        <p:cTn id="35" dur="500"/>
                                        <p:tgtEl>
                                          <p:spTgt spid="142339">
                                            <p:txEl>
                                              <p:pRg st="9" end="9"/>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2339">
                                            <p:txEl>
                                              <p:pRg st="10" end="10"/>
                                            </p:txEl>
                                          </p:spTgt>
                                        </p:tgtEl>
                                        <p:attrNameLst>
                                          <p:attrName>style.visibility</p:attrName>
                                        </p:attrNameLst>
                                      </p:cBhvr>
                                      <p:to>
                                        <p:strVal val="visible"/>
                                      </p:to>
                                    </p:set>
                                    <p:animEffect transition="in" filter="checkerboard(across)">
                                      <p:cBhvr>
                                        <p:cTn id="38" dur="500"/>
                                        <p:tgtEl>
                                          <p:spTgt spid="142339">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2339">
                                            <p:txEl>
                                              <p:pRg st="11" end="11"/>
                                            </p:txEl>
                                          </p:spTgt>
                                        </p:tgtEl>
                                        <p:attrNameLst>
                                          <p:attrName>style.visibility</p:attrName>
                                        </p:attrNameLst>
                                      </p:cBhvr>
                                      <p:to>
                                        <p:strVal val="visible"/>
                                      </p:to>
                                    </p:set>
                                    <p:animEffect transition="in" filter="checkerboard(across)">
                                      <p:cBhvr>
                                        <p:cTn id="41" dur="500"/>
                                        <p:tgtEl>
                                          <p:spTgt spid="142339">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2339">
                                            <p:txEl>
                                              <p:pRg st="12" end="12"/>
                                            </p:txEl>
                                          </p:spTgt>
                                        </p:tgtEl>
                                        <p:attrNameLst>
                                          <p:attrName>style.visibility</p:attrName>
                                        </p:attrNameLst>
                                      </p:cBhvr>
                                      <p:to>
                                        <p:strVal val="visible"/>
                                      </p:to>
                                    </p:set>
                                    <p:animEffect transition="in" filter="checkerboard(across)">
                                      <p:cBhvr>
                                        <p:cTn id="44" dur="500"/>
                                        <p:tgtEl>
                                          <p:spTgt spid="142339">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2339">
                                            <p:txEl>
                                              <p:pRg st="13" end="13"/>
                                            </p:txEl>
                                          </p:spTgt>
                                        </p:tgtEl>
                                        <p:attrNameLst>
                                          <p:attrName>style.visibility</p:attrName>
                                        </p:attrNameLst>
                                      </p:cBhvr>
                                      <p:to>
                                        <p:strVal val="visible"/>
                                      </p:to>
                                    </p:set>
                                    <p:animEffect transition="in" filter="checkerboard(across)">
                                      <p:cBhvr>
                                        <p:cTn id="47" dur="500"/>
                                        <p:tgtEl>
                                          <p:spTgt spid="142339">
                                            <p:txEl>
                                              <p:pRg st="13" end="1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2339">
                                            <p:txEl>
                                              <p:pRg st="14" end="14"/>
                                            </p:txEl>
                                          </p:spTgt>
                                        </p:tgtEl>
                                        <p:attrNameLst>
                                          <p:attrName>style.visibility</p:attrName>
                                        </p:attrNameLst>
                                      </p:cBhvr>
                                      <p:to>
                                        <p:strVal val="visible"/>
                                      </p:to>
                                    </p:set>
                                    <p:animEffect transition="in" filter="checkerboard(across)">
                                      <p:cBhvr>
                                        <p:cTn id="52" dur="500"/>
                                        <p:tgtEl>
                                          <p:spTgt spid="142339">
                                            <p:txEl>
                                              <p:pRg st="14" end="14"/>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2339">
                                            <p:txEl>
                                              <p:pRg st="15" end="15"/>
                                            </p:txEl>
                                          </p:spTgt>
                                        </p:tgtEl>
                                        <p:attrNameLst>
                                          <p:attrName>style.visibility</p:attrName>
                                        </p:attrNameLst>
                                      </p:cBhvr>
                                      <p:to>
                                        <p:strVal val="visible"/>
                                      </p:to>
                                    </p:set>
                                    <p:animEffect transition="in" filter="checkerboard(across)">
                                      <p:cBhvr>
                                        <p:cTn id="55" dur="500"/>
                                        <p:tgtEl>
                                          <p:spTgt spid="142339">
                                            <p:txEl>
                                              <p:pRg st="15" end="15"/>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2339">
                                            <p:txEl>
                                              <p:pRg st="16" end="16"/>
                                            </p:txEl>
                                          </p:spTgt>
                                        </p:tgtEl>
                                        <p:attrNameLst>
                                          <p:attrName>style.visibility</p:attrName>
                                        </p:attrNameLst>
                                      </p:cBhvr>
                                      <p:to>
                                        <p:strVal val="visible"/>
                                      </p:to>
                                    </p:set>
                                    <p:animEffect transition="in" filter="checkerboard(across)">
                                      <p:cBhvr>
                                        <p:cTn id="58" dur="500"/>
                                        <p:tgtEl>
                                          <p:spTgt spid="1423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Monitors</a:t>
            </a:r>
          </a:p>
        </p:txBody>
      </p:sp>
      <p:sp>
        <p:nvSpPr>
          <p:cNvPr id="29699" name="Rectangle 3"/>
          <p:cNvSpPr>
            <a:spLocks noGrp="1"/>
          </p:cNvSpPr>
          <p:nvPr>
            <p:ph type="body" sz="half" idx="1"/>
          </p:nvPr>
        </p:nvSpPr>
        <p:spPr>
          <a:xfrm>
            <a:off x="114300" y="1371600"/>
            <a:ext cx="8915400" cy="5638800"/>
          </a:xfrm>
        </p:spPr>
        <p:txBody>
          <a:bodyPr/>
          <a:lstStyle/>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Is a proposal of Brinch Hansen (1973) and Hoare (1974)</a:t>
            </a:r>
          </a:p>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Is a </a:t>
            </a:r>
            <a:r>
              <a:rPr lang="de-DE" altLang="en-US"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collection of procedures, variables, and data structures that are all grouped together in a special kind of module or package</a:t>
            </a:r>
          </a:p>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Processes may call the procedures in a monitor whenever they want to, but they cannot directly access monitor‘s internal data structures from procedures declared outside the monitor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encapsulation</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Only one process can be active in a monitor at any moment (</a:t>
            </a:r>
            <a:r>
              <a:rPr lang="en-GB" altLang="en-US" sz="2000" b="1" dirty="0">
                <a:latin typeface="Times New Roman" panose="02020603050405020304" pitchFamily="18" charset="0"/>
                <a:cs typeface="Times New Roman" panose="02020603050405020304" pitchFamily="18" charset="0"/>
              </a:rPr>
              <a:t>mutual exclusion</a:t>
            </a:r>
            <a:r>
              <a:rPr lang="en-GB" altLang="en-US" sz="2000" dirty="0">
                <a:latin typeface="Times New Roman" panose="02020603050405020304" pitchFamily="18" charset="0"/>
                <a:cs typeface="Times New Roman" panose="02020603050405020304" pitchFamily="18" charset="0"/>
              </a:rPr>
              <a:t>)</a:t>
            </a:r>
          </a:p>
          <a:p>
            <a:pPr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Monitor are programming language constructs</a:t>
            </a:r>
          </a:p>
          <a:p>
            <a:pPr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When a process calls a monitor procedure, it must check to see if any other procedure in currently active within monitor</a:t>
            </a:r>
          </a:p>
          <a:p>
            <a:pPr lvl="1" algn="just">
              <a:lnSpc>
                <a:spcPct val="80000"/>
              </a:lnSpc>
              <a:spcBef>
                <a:spcPts val="700"/>
              </a:spcBef>
            </a:pPr>
            <a:r>
              <a:rPr lang="en-GB" altLang="en-US" sz="1800" dirty="0">
                <a:latin typeface="Times New Roman" panose="02020603050405020304" pitchFamily="18" charset="0"/>
                <a:cs typeface="Times New Roman" panose="02020603050405020304" pitchFamily="18" charset="0"/>
              </a:rPr>
              <a:t>If so, the calling process is suspended until the other leaves. </a:t>
            </a:r>
          </a:p>
          <a:p>
            <a:pPr lvl="1" algn="just">
              <a:lnSpc>
                <a:spcPct val="80000"/>
              </a:lnSpc>
              <a:spcBef>
                <a:spcPts val="700"/>
              </a:spcBef>
            </a:pPr>
            <a:r>
              <a:rPr lang="en-GB" altLang="en-US" sz="1800" dirty="0">
                <a:latin typeface="Times New Roman" panose="02020603050405020304" pitchFamily="18" charset="0"/>
                <a:cs typeface="Times New Roman" panose="02020603050405020304" pitchFamily="18" charset="0"/>
              </a:rPr>
              <a:t>Otherwise, it enters the monitor</a:t>
            </a:r>
          </a:p>
          <a:p>
            <a:pPr>
              <a:lnSpc>
                <a:spcPct val="80000"/>
              </a:lnSpc>
              <a:spcBef>
                <a:spcPts val="700"/>
              </a:spcBef>
            </a:pPr>
            <a:r>
              <a:rPr lang="en-GB" altLang="en-US" sz="2000" dirty="0">
                <a:latin typeface="Times New Roman" panose="02020603050405020304" pitchFamily="18" charset="0"/>
                <a:cs typeface="Times New Roman" panose="02020603050405020304" pitchFamily="18" charset="0"/>
              </a:rPr>
              <a:t>Monitor are implemented using</a:t>
            </a:r>
          </a:p>
          <a:p>
            <a:pPr lvl="1" algn="just">
              <a:lnSpc>
                <a:spcPct val="80000"/>
              </a:lnSpc>
              <a:spcBef>
                <a:spcPts val="700"/>
              </a:spcBef>
            </a:pPr>
            <a:r>
              <a:rPr lang="en-GB" altLang="en-US" sz="1800" dirty="0">
                <a:latin typeface="Times New Roman" panose="02020603050405020304" pitchFamily="18" charset="0"/>
                <a:cs typeface="Times New Roman" panose="02020603050405020304" pitchFamily="18" charset="0"/>
              </a:rPr>
              <a:t>Mutual exclusion in monitor is ensured by the compiler</a:t>
            </a:r>
          </a:p>
          <a:p>
            <a:pPr lvl="1" algn="just">
              <a:lnSpc>
                <a:spcPct val="80000"/>
              </a:lnSpc>
              <a:spcBef>
                <a:spcPts val="700"/>
              </a:spcBef>
            </a:pPr>
            <a:r>
              <a:rPr lang="en-GB" altLang="en-US" sz="1800" dirty="0">
                <a:latin typeface="Times New Roman" panose="02020603050405020304" pitchFamily="18" charset="0"/>
                <a:cs typeface="Times New Roman" panose="02020603050405020304" pitchFamily="18" charset="0"/>
              </a:rPr>
              <a:t>Condition variables: provide the possibility of waiting</a:t>
            </a:r>
            <a:endParaRPr lang="de-DE"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Condition Variables</a:t>
            </a:r>
          </a:p>
        </p:txBody>
      </p:sp>
      <p:sp>
        <p:nvSpPr>
          <p:cNvPr id="30723" name="Rectangle 3"/>
          <p:cNvSpPr>
            <a:spLocks noGrp="1"/>
          </p:cNvSpPr>
          <p:nvPr>
            <p:ph type="body" sz="half" idx="1"/>
          </p:nvPr>
        </p:nvSpPr>
        <p:spPr>
          <a:xfrm>
            <a:off x="219722" y="1219200"/>
            <a:ext cx="8915400" cy="5638800"/>
          </a:xfrm>
        </p:spPr>
        <p:txBody>
          <a:bodyPr/>
          <a:lstStyle/>
          <a:p>
            <a:pPr algn="just"/>
            <a:r>
              <a:rPr lang="en-GB" altLang="en-US" sz="2400">
                <a:latin typeface="Times New Roman" panose="02020603050405020304" pitchFamily="18" charset="0"/>
                <a:cs typeface="Times New Roman" panose="02020603050405020304" pitchFamily="18" charset="0"/>
              </a:rPr>
              <a:t>Used to wait for a specific condition to be fulfilled </a:t>
            </a:r>
          </a:p>
          <a:p>
            <a:pPr algn="just"/>
            <a:r>
              <a:rPr lang="en-GB" altLang="en-US" sz="2400">
                <a:latin typeface="Times New Roman" panose="02020603050405020304" pitchFamily="18" charset="0"/>
                <a:cs typeface="Times New Roman" panose="02020603050405020304" pitchFamily="18" charset="0"/>
              </a:rPr>
              <a:t>Two operations</a:t>
            </a:r>
          </a:p>
          <a:p>
            <a:pPr lvl="1" algn="just"/>
            <a:r>
              <a:rPr lang="en-GB" altLang="en-US" sz="2000" b="1">
                <a:latin typeface="Times New Roman" panose="02020603050405020304" pitchFamily="18" charset="0"/>
                <a:cs typeface="Times New Roman" panose="02020603050405020304" pitchFamily="18" charset="0"/>
              </a:rPr>
              <a:t>wait</a:t>
            </a:r>
            <a:r>
              <a:rPr lang="en-GB" altLang="en-US" sz="2000">
                <a:latin typeface="Times New Roman" panose="02020603050405020304" pitchFamily="18" charset="0"/>
                <a:cs typeface="Times New Roman" panose="02020603050405020304" pitchFamily="18" charset="0"/>
              </a:rPr>
              <a:t>(): current process sleep, waiting (block state)</a:t>
            </a:r>
          </a:p>
          <a:p>
            <a:pPr lvl="1" algn="just"/>
            <a:r>
              <a:rPr lang="en-GB" altLang="en-US" sz="2000" b="1">
                <a:latin typeface="Times New Roman" panose="02020603050405020304" pitchFamily="18" charset="0"/>
                <a:cs typeface="Times New Roman" panose="02020603050405020304" pitchFamily="18" charset="0"/>
              </a:rPr>
              <a:t>signal</a:t>
            </a:r>
            <a:r>
              <a:rPr lang="en-GB" altLang="en-US" sz="2000">
                <a:latin typeface="Times New Roman" panose="02020603050405020304" pitchFamily="18" charset="0"/>
                <a:cs typeface="Times New Roman" panose="02020603050405020304" pitchFamily="18" charset="0"/>
              </a:rPr>
              <a:t>(): a sleeping process is awaked</a:t>
            </a:r>
          </a:p>
          <a:p>
            <a:pPr algn="just"/>
            <a:r>
              <a:rPr lang="en-GB" altLang="en-US" sz="2400">
                <a:latin typeface="Times New Roman" panose="02020603050405020304" pitchFamily="18" charset="0"/>
                <a:cs typeface="Times New Roman" panose="02020603050405020304" pitchFamily="18" charset="0"/>
              </a:rPr>
              <a:t>When a process call wait, the other processes get access into the monitor</a:t>
            </a:r>
          </a:p>
          <a:p>
            <a:pPr algn="just"/>
            <a:r>
              <a:rPr lang="en-GB" altLang="en-US" sz="2400">
                <a:latin typeface="Times New Roman" panose="02020603050405020304" pitchFamily="18" charset="0"/>
                <a:cs typeface="Times New Roman" panose="02020603050405020304" pitchFamily="18" charset="0"/>
              </a:rPr>
              <a:t>The wait must come before the signal and keep track the state of each process with variables to ensure the signal losing</a:t>
            </a:r>
            <a:endParaRPr lang="de-DE"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Monitor functions</a:t>
            </a:r>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4676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Message Passing</a:t>
            </a:r>
          </a:p>
        </p:txBody>
      </p:sp>
      <p:sp>
        <p:nvSpPr>
          <p:cNvPr id="33795" name="Rectangle 3"/>
          <p:cNvSpPr>
            <a:spLocks noGrp="1"/>
          </p:cNvSpPr>
          <p:nvPr>
            <p:ph type="body" sz="half" idx="1"/>
          </p:nvPr>
        </p:nvSpPr>
        <p:spPr>
          <a:xfrm>
            <a:off x="0" y="1219200"/>
            <a:ext cx="5867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Using </a:t>
            </a:r>
            <a:r>
              <a:rPr lang="de-DE"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system calls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(like semaphore) with 2 primitives</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send</a:t>
            </a:r>
            <a:r>
              <a:rPr lang="de-DE" altLang="en-US" sz="2000" dirty="0">
                <a:latin typeface="Times New Roman" panose="02020603050405020304" pitchFamily="18" charset="0"/>
                <a:cs typeface="Times New Roman" panose="02020603050405020304" pitchFamily="18" charset="0"/>
              </a:rPr>
              <a:t> (destination, &amp;message): sends a message to given destination</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receive</a:t>
            </a:r>
            <a:r>
              <a:rPr lang="de-DE" altLang="en-US" sz="2000" dirty="0">
                <a:latin typeface="Times New Roman" panose="02020603050405020304" pitchFamily="18" charset="0"/>
                <a:cs typeface="Times New Roman" panose="02020603050405020304" pitchFamily="18" charset="0"/>
              </a:rPr>
              <a:t> (source, &amp;message): receives a message from a given resource. If no message is available, the receiver can block until one arrives</a:t>
            </a:r>
          </a:p>
          <a:p>
            <a:pPr algn="just" eaLnBrk="1" hangingPunct="1"/>
            <a:r>
              <a:rPr lang="de-DE" altLang="en-US" sz="2400" dirty="0">
                <a:latin typeface="Times New Roman" panose="02020603050405020304" pitchFamily="18" charset="0"/>
                <a:cs typeface="Times New Roman" panose="02020603050405020304" pitchFamily="18" charset="0"/>
              </a:rPr>
              <a:t>Message-Passing System is used for the communicating processes are </a:t>
            </a:r>
            <a:r>
              <a:rPr lang="de-DE" altLang="en-US" sz="2400" dirty="0">
                <a:highlight>
                  <a:srgbClr val="FFFF00"/>
                </a:highlight>
                <a:latin typeface="Times New Roman" panose="02020603050405020304" pitchFamily="18" charset="0"/>
                <a:cs typeface="Times New Roman" panose="02020603050405020304" pitchFamily="18" charset="0"/>
              </a:rPr>
              <a:t>on different machines connected by a network</a:t>
            </a:r>
          </a:p>
          <a:p>
            <a:pPr lvl="1" algn="just" eaLnBrk="1" hangingPunct="1"/>
            <a:r>
              <a:rPr lang="de-DE" altLang="en-US" sz="2000" dirty="0">
                <a:latin typeface="Times New Roman" panose="02020603050405020304" pitchFamily="18" charset="0"/>
                <a:cs typeface="Times New Roman" panose="02020603050405020304" pitchFamily="18" charset="0"/>
              </a:rPr>
              <a:t>To guard against lost messages, sender and receiver can agree that as soon as a message has been received, the receiver will send back a special </a:t>
            </a:r>
            <a:r>
              <a:rPr lang="de-DE" altLang="en-US" sz="2000" b="1" dirty="0">
                <a:solidFill>
                  <a:srgbClr val="FF0000"/>
                </a:solidFill>
                <a:latin typeface="Times New Roman" panose="02020603050405020304" pitchFamily="18" charset="0"/>
                <a:cs typeface="Times New Roman" panose="02020603050405020304" pitchFamily="18" charset="0"/>
              </a:rPr>
              <a:t>acknowledgement</a:t>
            </a:r>
            <a:r>
              <a:rPr lang="de-DE" altLang="en-US" sz="2000" dirty="0">
                <a:solidFill>
                  <a:srgbClr val="FF0000"/>
                </a:solidFill>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rPr>
              <a:t>message (</a:t>
            </a:r>
            <a:r>
              <a:rPr lang="de-DE" altLang="en-US" sz="2000" i="1" dirty="0">
                <a:latin typeface="Times New Roman" panose="02020603050405020304" pitchFamily="18" charset="0"/>
                <a:cs typeface="Times New Roman" panose="02020603050405020304" pitchFamily="18" charset="0"/>
              </a:rPr>
              <a:t>ensuring both process are not blocked forever</a:t>
            </a:r>
            <a:r>
              <a:rPr lang="de-DE" altLang="en-US" sz="2000" dirty="0">
                <a:latin typeface="Times New Roman" panose="02020603050405020304" pitchFamily="18" charset="0"/>
                <a:cs typeface="Times New Roman" panose="02020603050405020304" pitchFamily="18" charset="0"/>
              </a:rPr>
              <a:t>)</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2057400"/>
            <a:ext cx="3240087"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Barriers</a:t>
            </a:r>
          </a:p>
        </p:txBody>
      </p:sp>
      <p:sp>
        <p:nvSpPr>
          <p:cNvPr id="35843" name="Rectangle 3"/>
          <p:cNvSpPr>
            <a:spLocks noGrp="1"/>
          </p:cNvSpPr>
          <p:nvPr>
            <p:ph type="body" sz="half" idx="1"/>
          </p:nvPr>
        </p:nvSpPr>
        <p:spPr>
          <a:xfrm>
            <a:off x="114300" y="1371600"/>
            <a:ext cx="8915400" cy="2743200"/>
          </a:xfrm>
        </p:spPr>
        <p:txBody>
          <a:bodyPr/>
          <a:lstStyle/>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Is intended for </a:t>
            </a:r>
            <a:r>
              <a:rPr lang="de-DE" altLang="en-US" sz="20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groups of processes</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rather than two process producer-consumer type situations</a:t>
            </a:r>
          </a:p>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The applications are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divided into phases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and have the </a:t>
            </a:r>
            <a:r>
              <a:rPr lang="de-DE" altLang="en-US" sz="20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rule</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that no process may proceed into the next phase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until all processes are ready to proceed to the next phase. </a:t>
            </a:r>
          </a:p>
          <a:p>
            <a:pPr algn="just" eaLnBrk="1" hangingPunct="1">
              <a:lnSpc>
                <a:spcPct val="80000"/>
              </a:lnSpc>
            </a:pP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This behavior may be archived by placing a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barrier</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at</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the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end of each phase</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When a process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reaches the barrier</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it is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blocked</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000" b="1" dirty="0">
                <a:latin typeface="Times New Roman" panose="02020603050405020304" pitchFamily="18" charset="0"/>
                <a:cs typeface="Times New Roman" panose="02020603050405020304" pitchFamily="18" charset="0"/>
                <a:sym typeface="Symbol" panose="05050102010706020507" pitchFamily="18" charset="2"/>
              </a:rPr>
              <a:t>until all processes have reached the barrier.</a:t>
            </a:r>
          </a:p>
          <a:p>
            <a:pPr algn="just" eaLnBrk="1" hangingPunct="1">
              <a:lnSpc>
                <a:spcPct val="80000"/>
              </a:lnSpc>
            </a:pPr>
            <a:endParaRPr lang="de-DE" altLang="en-US" sz="2000" dirty="0">
              <a:latin typeface="Times New Roman" panose="02020603050405020304" pitchFamily="18" charset="0"/>
              <a:cs typeface="Times New Roman" panose="02020603050405020304" pitchFamily="18" charset="0"/>
            </a:endParaRPr>
          </a:p>
        </p:txBody>
      </p:sp>
      <p:pic>
        <p:nvPicPr>
          <p:cNvPr id="35844" name="Picture 4" descr="0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6324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7" name="Text Box 4"/>
          <p:cNvSpPr txBox="1">
            <a:spLocks noChangeArrowheads="1"/>
          </p:cNvSpPr>
          <p:nvPr/>
        </p:nvSpPr>
        <p:spPr bwMode="auto">
          <a:xfrm>
            <a:off x="4038600" y="6477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ox(in)">
                                      <p:cBhvr>
                                        <p:cTn id="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endParaRPr lang="en-US" altLang="en-US" sz="40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Scheduling</a:t>
            </a:r>
          </a:p>
          <a:p>
            <a:pPr lvl="1"/>
            <a:r>
              <a:rPr lang="en-US" altLang="en-US" sz="2400" dirty="0">
                <a:latin typeface="Times New Roman" panose="02020603050405020304" pitchFamily="18" charset="0"/>
                <a:cs typeface="Times New Roman" panose="02020603050405020304" pitchFamily="18" charset="0"/>
              </a:rPr>
              <a:t>Introduction</a:t>
            </a:r>
          </a:p>
          <a:p>
            <a:pPr lvl="1"/>
            <a:r>
              <a:rPr lang="en-US" altLang="en-US" sz="2400" dirty="0">
                <a:highlight>
                  <a:srgbClr val="FFFF00"/>
                </a:highlight>
                <a:latin typeface="Times New Roman" panose="02020603050405020304" pitchFamily="18" charset="0"/>
                <a:cs typeface="Times New Roman" panose="02020603050405020304" pitchFamily="18" charset="0"/>
              </a:rPr>
              <a:t>Process Behavior</a:t>
            </a:r>
          </a:p>
          <a:p>
            <a:pPr lvl="1"/>
            <a:r>
              <a:rPr lang="en-US" altLang="en-US" sz="2400" dirty="0">
                <a:highlight>
                  <a:srgbClr val="FFFF00"/>
                </a:highlight>
                <a:latin typeface="Times New Roman" panose="02020603050405020304" pitchFamily="18" charset="0"/>
                <a:cs typeface="Times New Roman" panose="02020603050405020304" pitchFamily="18" charset="0"/>
              </a:rPr>
              <a:t>When to schedule</a:t>
            </a:r>
          </a:p>
          <a:p>
            <a:pPr lvl="1"/>
            <a:r>
              <a:rPr lang="en-US" altLang="en-US" sz="2400" dirty="0">
                <a:latin typeface="Times New Roman" panose="02020603050405020304" pitchFamily="18" charset="0"/>
                <a:cs typeface="Times New Roman" panose="02020603050405020304" pitchFamily="18" charset="0"/>
              </a:rPr>
              <a:t>Categories of </a:t>
            </a:r>
            <a:r>
              <a:rPr lang="en-US" altLang="en-US" sz="2400" dirty="0">
                <a:highlight>
                  <a:srgbClr val="FFFF00"/>
                </a:highlight>
                <a:latin typeface="Times New Roman" panose="02020603050405020304" pitchFamily="18" charset="0"/>
                <a:cs typeface="Times New Roman" panose="02020603050405020304" pitchFamily="18" charset="0"/>
              </a:rPr>
              <a:t>Scheduling algorithms</a:t>
            </a:r>
          </a:p>
          <a:p>
            <a:pPr lvl="1"/>
            <a:r>
              <a:rPr lang="en-US" altLang="en-US" sz="2400" dirty="0">
                <a:highlight>
                  <a:srgbClr val="FFFF00"/>
                </a:highlight>
                <a:latin typeface="Times New Roman" panose="02020603050405020304" pitchFamily="18" charset="0"/>
                <a:cs typeface="Times New Roman" panose="02020603050405020304" pitchFamily="18" charset="0"/>
              </a:rPr>
              <a:t>Criteria/</a:t>
            </a:r>
            <a:r>
              <a:rPr lang="en-US" altLang="en-US" sz="2400" dirty="0">
                <a:latin typeface="Times New Roman" panose="02020603050405020304" pitchFamily="18" charset="0"/>
                <a:cs typeface="Times New Roman" panose="02020603050405020304" pitchFamily="18" charset="0"/>
              </a:rPr>
              <a:t> Properties Term</a:t>
            </a:r>
          </a:p>
          <a:p>
            <a:pPr lvl="1"/>
            <a:r>
              <a:rPr lang="en-US" altLang="en-US" sz="2400" dirty="0">
                <a:highlight>
                  <a:srgbClr val="FFFF00"/>
                </a:highlight>
                <a:latin typeface="Times New Roman" panose="02020603050405020304" pitchFamily="18" charset="0"/>
                <a:cs typeface="Times New Roman" panose="02020603050405020304" pitchFamily="18" charset="0"/>
              </a:rPr>
              <a:t>Scheduling in Batch System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Introduction</a:t>
            </a:r>
          </a:p>
        </p:txBody>
      </p:sp>
      <p:sp>
        <p:nvSpPr>
          <p:cNvPr id="1402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Scheduler</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OS </a:t>
            </a:r>
            <a:r>
              <a:rPr lang="en-US" altLang="en-US" sz="2000" b="1" dirty="0">
                <a:latin typeface="Times New Roman" panose="02020603050405020304" pitchFamily="18" charset="0"/>
                <a:cs typeface="Times New Roman" panose="02020603050405020304" pitchFamily="18" charset="0"/>
              </a:rPr>
              <a:t>component</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decides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what process </a:t>
            </a:r>
            <a:r>
              <a:rPr lang="en-US" altLang="en-US" sz="2000" dirty="0">
                <a:latin typeface="Times New Roman" panose="02020603050405020304" pitchFamily="18" charset="0"/>
                <a:cs typeface="Times New Roman" panose="02020603050405020304" pitchFamily="18" charset="0"/>
              </a:rPr>
              <a:t>will be </a:t>
            </a:r>
            <a:r>
              <a:rPr lang="en-US" altLang="en-US" sz="2000" b="1" dirty="0">
                <a:latin typeface="Times New Roman" panose="02020603050405020304" pitchFamily="18" charset="0"/>
                <a:cs typeface="Times New Roman" panose="02020603050405020304" pitchFamily="18" charset="0"/>
              </a:rPr>
              <a:t>run</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for how long</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Uses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On OSs that support kernel-level threads, it is threads that are being scheduled</a:t>
            </a:r>
          </a:p>
          <a:p>
            <a:pPr algn="just" eaLnBrk="1" hangingPunct="1">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History</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In the </a:t>
            </a:r>
            <a:r>
              <a:rPr lang="en-US" altLang="en-US" sz="2000" b="1" dirty="0">
                <a:latin typeface="Times New Roman" panose="02020603050405020304" pitchFamily="18" charset="0"/>
                <a:cs typeface="Times New Roman" panose="02020603050405020304" pitchFamily="18" charset="0"/>
              </a:rPr>
              <a:t>old days </a:t>
            </a:r>
            <a:r>
              <a:rPr lang="en-US" altLang="en-US" sz="2000" dirty="0">
                <a:latin typeface="Times New Roman" panose="02020603050405020304" pitchFamily="18" charset="0"/>
                <a:cs typeface="Times New Roman" panose="02020603050405020304" pitchFamily="18" charset="0"/>
              </a:rPr>
              <a:t>of batch system with input the form of card images on a </a:t>
            </a:r>
            <a:r>
              <a:rPr lang="en-US" altLang="en-US" sz="2000" b="1" dirty="0">
                <a:latin typeface="Times New Roman" panose="02020603050405020304" pitchFamily="18" charset="0"/>
                <a:cs typeface="Times New Roman" panose="02020603050405020304" pitchFamily="18" charset="0"/>
              </a:rPr>
              <a:t>magnetic tape</a:t>
            </a:r>
            <a:r>
              <a:rPr lang="en-US" altLang="en-US" sz="2000" dirty="0">
                <a:latin typeface="Times New Roman" panose="02020603050405020304" pitchFamily="18" charset="0"/>
                <a:cs typeface="Times New Roman" panose="02020603050405020304" pitchFamily="18" charset="0"/>
              </a:rPr>
              <a:t>: just run the next job on the tape</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In </a:t>
            </a:r>
            <a:r>
              <a:rPr lang="en-US" altLang="en-US" sz="2000" b="1" dirty="0">
                <a:latin typeface="Times New Roman" panose="02020603050405020304" pitchFamily="18" charset="0"/>
                <a:cs typeface="Times New Roman" panose="02020603050405020304" pitchFamily="18" charset="0"/>
              </a:rPr>
              <a:t>early computers</a:t>
            </a:r>
            <a:r>
              <a:rPr lang="en-US" altLang="en-US" sz="2000" dirty="0">
                <a:latin typeface="Times New Roman" panose="02020603050405020304" pitchFamily="18" charset="0"/>
                <a:cs typeface="Times New Roman" panose="02020603050405020304" pitchFamily="18" charset="0"/>
              </a:rPr>
              <a:t>, CPU time was a </a:t>
            </a:r>
            <a:r>
              <a:rPr lang="en-US" altLang="en-US" sz="2000" b="1" dirty="0">
                <a:latin typeface="Times New Roman" panose="02020603050405020304" pitchFamily="18" charset="0"/>
                <a:cs typeface="Times New Roman" panose="02020603050405020304" pitchFamily="18" charset="0"/>
              </a:rPr>
              <a:t>scarce resource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good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scheduling</a:t>
            </a:r>
            <a:r>
              <a:rPr lang="en-US" altLang="en-US" sz="2000" dirty="0">
                <a:latin typeface="Times New Roman" panose="02020603050405020304" pitchFamily="18" charset="0"/>
                <a:cs typeface="Times New Roman" panose="02020603050405020304" pitchFamily="18" charset="0"/>
              </a:rPr>
              <a:t> was of paramount importance!</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Nowadays</a:t>
            </a:r>
            <a:r>
              <a:rPr lang="en-US" altLang="en-US" sz="2000" dirty="0">
                <a:latin typeface="Times New Roman" panose="02020603050405020304" pitchFamily="18" charset="0"/>
                <a:cs typeface="Times New Roman" panose="02020603050405020304" pitchFamily="18" charset="0"/>
              </a:rPr>
              <a:t>, the CPU is </a:t>
            </a:r>
            <a:r>
              <a:rPr lang="en-US" altLang="en-US" sz="2000" b="1" dirty="0">
                <a:latin typeface="Times New Roman" panose="02020603050405020304" pitchFamily="18" charset="0"/>
                <a:cs typeface="Times New Roman" panose="02020603050405020304" pitchFamily="18" charset="0"/>
              </a:rPr>
              <a:t>not a scarce resource </a:t>
            </a:r>
            <a:r>
              <a:rPr lang="en-US" altLang="en-US" sz="2000" dirty="0">
                <a:latin typeface="Times New Roman" panose="02020603050405020304" pitchFamily="18" charset="0"/>
                <a:cs typeface="Times New Roman" panose="02020603050405020304" pitchFamily="18" charset="0"/>
              </a:rPr>
              <a:t>any more! Furthermore, in PCs there aren’t many users competing… </a:t>
            </a:r>
            <a:r>
              <a:rPr lang="en-US" altLang="en-US" sz="2000" b="1" dirty="0">
                <a:latin typeface="Times New Roman" panose="02020603050405020304" pitchFamily="18" charset="0"/>
                <a:cs typeface="Times New Roman" panose="02020603050405020304" pitchFamily="18" charset="0"/>
              </a:rPr>
              <a:t>However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scheduling algorithms </a:t>
            </a:r>
            <a:r>
              <a:rPr lang="en-US" altLang="en-US" sz="2000" dirty="0">
                <a:latin typeface="Times New Roman" panose="02020603050405020304" pitchFamily="18" charset="0"/>
                <a:cs typeface="Times New Roman" panose="02020603050405020304" pitchFamily="18" charset="0"/>
              </a:rPr>
              <a:t>have </a:t>
            </a:r>
            <a:r>
              <a:rPr lang="en-US" altLang="en-US" sz="2000" b="1" dirty="0">
                <a:latin typeface="Times New Roman" panose="02020603050405020304" pitchFamily="18" charset="0"/>
                <a:cs typeface="Times New Roman" panose="02020603050405020304" pitchFamily="18" charset="0"/>
              </a:rPr>
              <a:t>become</a:t>
            </a:r>
            <a:r>
              <a:rPr lang="en-US" altLang="en-US" sz="2000" dirty="0">
                <a:latin typeface="Times New Roman" panose="02020603050405020304" pitchFamily="18" charset="0"/>
                <a:cs typeface="Times New Roman" panose="02020603050405020304" pitchFamily="18" charset="0"/>
              </a:rPr>
              <a:t> more </a:t>
            </a:r>
            <a:r>
              <a:rPr lang="en-US" altLang="en-US" sz="2000" b="1" dirty="0">
                <a:latin typeface="Times New Roman" panose="02020603050405020304" pitchFamily="18" charset="0"/>
                <a:cs typeface="Times New Roman" panose="02020603050405020304" pitchFamily="18" charset="0"/>
              </a:rPr>
              <a:t>sophisticated</a:t>
            </a:r>
            <a:r>
              <a:rPr lang="en-US" altLang="en-US" sz="20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Process Behavior</a:t>
            </a:r>
          </a:p>
        </p:txBody>
      </p:sp>
      <p:sp>
        <p:nvSpPr>
          <p:cNvPr id="142339" name="Rectangle 3"/>
          <p:cNvSpPr>
            <a:spLocks noGrp="1"/>
          </p:cNvSpPr>
          <p:nvPr>
            <p:ph type="body" idx="1"/>
          </p:nvPr>
        </p:nvSpPr>
        <p:spPr>
          <a:xfrm>
            <a:off x="304800" y="1371600"/>
            <a:ext cx="8686800" cy="5638800"/>
          </a:xfrm>
        </p:spPr>
        <p:txBody>
          <a:bodyPr/>
          <a:lstStyle/>
          <a:p>
            <a:pPr algn="just" eaLnBrk="1" hangingPunct="1">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All process execution consists of a </a:t>
            </a:r>
            <a:r>
              <a:rPr lang="en-US" altLang="en-US" sz="2000" b="1" dirty="0">
                <a:latin typeface="Times New Roman" panose="02020603050405020304" pitchFamily="18" charset="0"/>
                <a:cs typeface="Times New Roman" panose="02020603050405020304" pitchFamily="18" charset="0"/>
              </a:rPr>
              <a:t>cycle of bursts of computing </a:t>
            </a:r>
            <a:r>
              <a:rPr lang="en-US" altLang="en-US" sz="2000" dirty="0">
                <a:latin typeface="Times New Roman" panose="02020603050405020304" pitchFamily="18" charset="0"/>
                <a:cs typeface="Times New Roman" panose="02020603050405020304" pitchFamily="18" charset="0"/>
              </a:rPr>
              <a:t>(CPU execution) and </a:t>
            </a:r>
            <a:r>
              <a:rPr lang="en-US" altLang="en-US" sz="2000" b="1" dirty="0">
                <a:latin typeface="Times New Roman" panose="02020603050405020304" pitchFamily="18" charset="0"/>
                <a:cs typeface="Times New Roman" panose="02020603050405020304" pitchFamily="18" charset="0"/>
              </a:rPr>
              <a:t>I/O request </a:t>
            </a:r>
            <a:r>
              <a:rPr lang="en-US" altLang="en-US" sz="2000" dirty="0">
                <a:latin typeface="Times New Roman" panose="02020603050405020304" pitchFamily="18" charset="0"/>
                <a:cs typeface="Times New Roman" panose="02020603050405020304" pitchFamily="18" charset="0"/>
              </a:rPr>
              <a:t>(I/O wait)</a:t>
            </a:r>
          </a:p>
          <a:p>
            <a:pPr algn="just" eaLnBrk="1" hangingPunct="1">
              <a:lnSpc>
                <a:spcPct val="80000"/>
              </a:lnSpc>
              <a:buClrTx/>
              <a:buSzTx/>
              <a:buFont typeface="Arial" panose="020B0604020202020204" pitchFamily="34" charset="0"/>
              <a:buChar char="•"/>
            </a:pPr>
            <a:r>
              <a:rPr lang="en-US" altLang="en-US" sz="2000" b="1" dirty="0">
                <a:solidFill>
                  <a:srgbClr val="FF0000"/>
                </a:solidFill>
                <a:latin typeface="Times New Roman" panose="02020603050405020304" pitchFamily="18" charset="0"/>
                <a:cs typeface="Times New Roman" panose="02020603050405020304" pitchFamily="18" charset="0"/>
              </a:rPr>
              <a:t>Compute-bound processes</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Spend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most</a:t>
            </a:r>
            <a:r>
              <a:rPr lang="en-US" altLang="en-US" sz="1800" dirty="0">
                <a:latin typeface="Times New Roman" panose="02020603050405020304" pitchFamily="18" charset="0"/>
                <a:cs typeface="Times New Roman" panose="02020603050405020304" pitchFamily="18" charset="0"/>
              </a:rPr>
              <a:t> of their </a:t>
            </a:r>
            <a:r>
              <a:rPr lang="en-US" altLang="en-US" sz="1800" b="1" dirty="0">
                <a:latin typeface="Times New Roman" panose="02020603050405020304" pitchFamily="18" charset="0"/>
                <a:cs typeface="Times New Roman" panose="02020603050405020304" pitchFamily="18" charset="0"/>
              </a:rPr>
              <a:t>time computing</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Have </a:t>
            </a:r>
            <a:r>
              <a:rPr lang="en-US" altLang="en-US" sz="1800" b="1" dirty="0">
                <a:latin typeface="Times New Roman" panose="02020603050405020304" pitchFamily="18" charset="0"/>
                <a:cs typeface="Times New Roman" panose="02020603050405020304" pitchFamily="18" charset="0"/>
              </a:rPr>
              <a:t>long CPU bursts </a:t>
            </a:r>
            <a:r>
              <a:rPr lang="en-US" altLang="en-US" sz="1800" dirty="0">
                <a:latin typeface="Times New Roman" panose="02020603050405020304" pitchFamily="18" charset="0"/>
                <a:cs typeface="Times New Roman" panose="02020603050405020304" pitchFamily="18" charset="0"/>
              </a:rPr>
              <a:t>and thus infrequent I/O waits</a:t>
            </a:r>
          </a:p>
          <a:p>
            <a:pPr algn="just" eaLnBrk="1" hangingPunct="1">
              <a:lnSpc>
                <a:spcPct val="80000"/>
              </a:lnSpc>
              <a:buClrTx/>
              <a:buSzTx/>
              <a:buFont typeface="Arial" panose="020B0604020202020204" pitchFamily="34" charset="0"/>
              <a:buChar char="•"/>
            </a:pPr>
            <a:r>
              <a:rPr lang="en-US" altLang="en-US" sz="2000" b="1" dirty="0">
                <a:solidFill>
                  <a:srgbClr val="FF0000"/>
                </a:solidFill>
                <a:latin typeface="Times New Roman" panose="02020603050405020304" pitchFamily="18" charset="0"/>
                <a:cs typeface="Times New Roman" panose="02020603050405020304" pitchFamily="18" charset="0"/>
              </a:rPr>
              <a:t>I/O-bound processes</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Spend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most</a:t>
            </a:r>
            <a:r>
              <a:rPr lang="en-US" altLang="en-US" sz="1800" dirty="0">
                <a:latin typeface="Times New Roman" panose="02020603050405020304" pitchFamily="18" charset="0"/>
                <a:cs typeface="Times New Roman" panose="02020603050405020304" pitchFamily="18" charset="0"/>
              </a:rPr>
              <a:t> of their </a:t>
            </a:r>
            <a:r>
              <a:rPr lang="en-US" altLang="en-US" sz="1800" b="1" dirty="0">
                <a:latin typeface="Times New Roman" panose="02020603050405020304" pitchFamily="18" charset="0"/>
                <a:cs typeface="Times New Roman" panose="02020603050405020304" pitchFamily="18" charset="0"/>
              </a:rPr>
              <a:t>time waiting for I/O</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Have  </a:t>
            </a:r>
            <a:r>
              <a:rPr lang="en-US" altLang="en-US" sz="1800" b="1" dirty="0">
                <a:latin typeface="Times New Roman" panose="02020603050405020304" pitchFamily="18" charset="0"/>
                <a:cs typeface="Times New Roman" panose="02020603050405020304" pitchFamily="18" charset="0"/>
              </a:rPr>
              <a:t>short CPU bursts </a:t>
            </a:r>
            <a:r>
              <a:rPr lang="en-US" altLang="en-US" sz="1800" dirty="0">
                <a:latin typeface="Times New Roman" panose="02020603050405020304" pitchFamily="18" charset="0"/>
                <a:cs typeface="Times New Roman" panose="02020603050405020304" pitchFamily="18" charset="0"/>
              </a:rPr>
              <a:t>and thus frequent I/O waits</a:t>
            </a:r>
          </a:p>
        </p:txBody>
      </p:sp>
      <p:pic>
        <p:nvPicPr>
          <p:cNvPr id="142342" name="Picture 6" descr="0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Text Box 4"/>
          <p:cNvSpPr txBox="1">
            <a:spLocks noChangeArrowheads="1"/>
          </p:cNvSpPr>
          <p:nvPr/>
        </p:nvSpPr>
        <p:spPr bwMode="auto">
          <a:xfrm>
            <a:off x="3657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in)">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in)">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in)">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in)">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in)">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in)">
                                      <p:cBhvr>
                                        <p:cTn id="37" dur="500"/>
                                        <p:tgtEl>
                                          <p:spTgt spid="142339">
                                            <p:txEl>
                                              <p:pRg st="6" end="6"/>
                                            </p:txEl>
                                          </p:spTgt>
                                        </p:tgtEl>
                                      </p:cBhvr>
                                    </p:animEffect>
                                  </p:childTnLst>
                                </p:cTn>
                              </p:par>
                            </p:childTnLst>
                          </p:cTn>
                        </p:par>
                        <p:par>
                          <p:cTn id="38" fill="hold" nodeType="afterGroup">
                            <p:stCondLst>
                              <p:cond delay="500"/>
                            </p:stCondLst>
                            <p:childTnLst>
                              <p:par>
                                <p:cTn id="39" presetID="4" presetClass="entr" presetSubtype="16" fill="hold" nodeType="afterEffect">
                                  <p:stCondLst>
                                    <p:cond delay="0"/>
                                  </p:stCondLst>
                                  <p:childTnLst>
                                    <p:set>
                                      <p:cBhvr>
                                        <p:cTn id="40" dur="1" fill="hold">
                                          <p:stCondLst>
                                            <p:cond delay="0"/>
                                          </p:stCondLst>
                                        </p:cTn>
                                        <p:tgtEl>
                                          <p:spTgt spid="142342"/>
                                        </p:tgtEl>
                                        <p:attrNameLst>
                                          <p:attrName>style.visibility</p:attrName>
                                        </p:attrNameLst>
                                      </p:cBhvr>
                                      <p:to>
                                        <p:strVal val="visible"/>
                                      </p:to>
                                    </p:set>
                                    <p:animEffect transition="in" filter="box(in)">
                                      <p:cBhvr>
                                        <p:cTn id="41" dur="500"/>
                                        <p:tgtEl>
                                          <p:spTgt spid="14234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42343"/>
                                        </p:tgtEl>
                                        <p:attrNameLst>
                                          <p:attrName>style.visibility</p:attrName>
                                        </p:attrNameLst>
                                      </p:cBhvr>
                                      <p:to>
                                        <p:strVal val="visible"/>
                                      </p:to>
                                    </p:set>
                                    <p:animEffect transition="in" filter="box(in)">
                                      <p:cBhvr>
                                        <p:cTn id="44"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Process Behavior</a:t>
            </a:r>
          </a:p>
        </p:txBody>
      </p:sp>
      <p:sp>
        <p:nvSpPr>
          <p:cNvPr id="9219" name="Rectangle 3"/>
          <p:cNvSpPr>
            <a:spLocks noGrp="1"/>
          </p:cNvSpPr>
          <p:nvPr>
            <p:ph type="body" idx="4294967295"/>
          </p:nvPr>
        </p:nvSpPr>
        <p:spPr>
          <a:xfrm>
            <a:off x="457200" y="1143000"/>
            <a:ext cx="8686800" cy="563880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Example</a:t>
            </a:r>
          </a:p>
        </p:txBody>
      </p:sp>
      <p:grpSp>
        <p:nvGrpSpPr>
          <p:cNvPr id="9220" name="Group 26"/>
          <p:cNvGrpSpPr>
            <a:grpSpLocks/>
          </p:cNvGrpSpPr>
          <p:nvPr/>
        </p:nvGrpSpPr>
        <p:grpSpPr bwMode="auto">
          <a:xfrm>
            <a:off x="1143000" y="1600200"/>
            <a:ext cx="5029200" cy="4648200"/>
            <a:chOff x="1488" y="816"/>
            <a:chExt cx="3168" cy="2928"/>
          </a:xfrm>
        </p:grpSpPr>
        <p:sp>
          <p:nvSpPr>
            <p:cNvPr id="9222" name="Oval 8"/>
            <p:cNvSpPr>
              <a:spLocks noChangeArrowheads="1"/>
            </p:cNvSpPr>
            <p:nvPr/>
          </p:nvSpPr>
          <p:spPr bwMode="auto">
            <a:xfrm>
              <a:off x="206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3" name="Oval 9"/>
            <p:cNvSpPr>
              <a:spLocks noChangeArrowheads="1"/>
            </p:cNvSpPr>
            <p:nvPr/>
          </p:nvSpPr>
          <p:spPr bwMode="auto">
            <a:xfrm>
              <a:off x="2064" y="9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4" name="Oval 10"/>
            <p:cNvSpPr>
              <a:spLocks noChangeArrowheads="1"/>
            </p:cNvSpPr>
            <p:nvPr/>
          </p:nvSpPr>
          <p:spPr bwMode="auto">
            <a:xfrm>
              <a:off x="206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5" name="Text Box 11"/>
            <p:cNvSpPr txBox="1">
              <a:spLocks noChangeArrowheads="1"/>
            </p:cNvSpPr>
            <p:nvPr/>
          </p:nvSpPr>
          <p:spPr bwMode="auto">
            <a:xfrm>
              <a:off x="1536" y="1248"/>
              <a:ext cx="15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cs typeface="Times New Roman" panose="02020603050405020304" pitchFamily="18" charset="0"/>
                </a:rPr>
                <a:t>load store</a:t>
              </a:r>
            </a:p>
            <a:p>
              <a:pPr eaLnBrk="1" hangingPunct="1"/>
              <a:r>
                <a:rPr lang="en-US" altLang="en-US" sz="2000" dirty="0">
                  <a:latin typeface="Times New Roman" panose="02020603050405020304" pitchFamily="18" charset="0"/>
                  <a:cs typeface="Times New Roman" panose="02020603050405020304" pitchFamily="18" charset="0"/>
                </a:rPr>
                <a:t>add store</a:t>
              </a:r>
            </a:p>
            <a:p>
              <a:pPr eaLnBrk="1" hangingPunct="1"/>
              <a:r>
                <a:rPr lang="en-US" altLang="en-US" sz="2000" dirty="0">
                  <a:latin typeface="Times New Roman" panose="02020603050405020304" pitchFamily="18" charset="0"/>
                  <a:cs typeface="Times New Roman" panose="02020603050405020304" pitchFamily="18" charset="0"/>
                </a:rPr>
                <a:t>read from file</a:t>
              </a:r>
            </a:p>
          </p:txBody>
        </p:sp>
        <p:sp>
          <p:nvSpPr>
            <p:cNvPr id="9226" name="Text Box 12"/>
            <p:cNvSpPr txBox="1">
              <a:spLocks noChangeArrowheads="1"/>
            </p:cNvSpPr>
            <p:nvPr/>
          </p:nvSpPr>
          <p:spPr bwMode="auto">
            <a:xfrm>
              <a:off x="1536" y="201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7" name="Text Box 13"/>
            <p:cNvSpPr txBox="1">
              <a:spLocks noChangeArrowheads="1"/>
            </p:cNvSpPr>
            <p:nvPr/>
          </p:nvSpPr>
          <p:spPr bwMode="auto">
            <a:xfrm>
              <a:off x="1488" y="2352"/>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store increment index</a:t>
              </a:r>
            </a:p>
            <a:p>
              <a:pPr eaLnBrk="1" hangingPunct="1"/>
              <a:r>
                <a:rPr lang="en-US" altLang="en-US" sz="2000">
                  <a:latin typeface="Times New Roman" panose="02020603050405020304" pitchFamily="18" charset="0"/>
                  <a:cs typeface="Times New Roman" panose="02020603050405020304" pitchFamily="18" charset="0"/>
                </a:rPr>
                <a:t>write to file</a:t>
              </a:r>
            </a:p>
          </p:txBody>
        </p:sp>
        <p:sp>
          <p:nvSpPr>
            <p:cNvPr id="9228" name="Text Box 14"/>
            <p:cNvSpPr txBox="1">
              <a:spLocks noChangeArrowheads="1"/>
            </p:cNvSpPr>
            <p:nvPr/>
          </p:nvSpPr>
          <p:spPr bwMode="auto">
            <a:xfrm>
              <a:off x="1536" y="297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9" name="Oval 15"/>
            <p:cNvSpPr>
              <a:spLocks noChangeArrowheads="1"/>
            </p:cNvSpPr>
            <p:nvPr/>
          </p:nvSpPr>
          <p:spPr bwMode="auto">
            <a:xfrm>
              <a:off x="2112"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0" name="Oval 16"/>
            <p:cNvSpPr>
              <a:spLocks noChangeArrowheads="1"/>
            </p:cNvSpPr>
            <p:nvPr/>
          </p:nvSpPr>
          <p:spPr bwMode="auto">
            <a:xfrm>
              <a:off x="2112" y="35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1" name="Oval 17"/>
            <p:cNvSpPr>
              <a:spLocks noChangeArrowheads="1"/>
            </p:cNvSpPr>
            <p:nvPr/>
          </p:nvSpPr>
          <p:spPr bwMode="auto">
            <a:xfrm>
              <a:off x="2112" y="36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2" name="AutoShape 18"/>
            <p:cNvSpPr>
              <a:spLocks/>
            </p:cNvSpPr>
            <p:nvPr/>
          </p:nvSpPr>
          <p:spPr bwMode="auto">
            <a:xfrm>
              <a:off x="3264" y="129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3" name="Text Box 19"/>
            <p:cNvSpPr txBox="1">
              <a:spLocks noChangeArrowheads="1"/>
            </p:cNvSpPr>
            <p:nvPr/>
          </p:nvSpPr>
          <p:spPr bwMode="auto">
            <a:xfrm>
              <a:off x="3456" y="139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4" name="AutoShape 20"/>
            <p:cNvSpPr>
              <a:spLocks/>
            </p:cNvSpPr>
            <p:nvPr/>
          </p:nvSpPr>
          <p:spPr bwMode="auto">
            <a:xfrm>
              <a:off x="3264" y="192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5" name="Text Box 21"/>
            <p:cNvSpPr txBox="1">
              <a:spLocks noChangeArrowheads="1"/>
            </p:cNvSpPr>
            <p:nvPr/>
          </p:nvSpPr>
          <p:spPr bwMode="auto">
            <a:xfrm>
              <a:off x="3456" y="201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sp>
          <p:nvSpPr>
            <p:cNvPr id="9236" name="AutoShape 22"/>
            <p:cNvSpPr>
              <a:spLocks/>
            </p:cNvSpPr>
            <p:nvPr/>
          </p:nvSpPr>
          <p:spPr bwMode="auto">
            <a:xfrm>
              <a:off x="3264" y="240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7" name="Text Box 23"/>
            <p:cNvSpPr txBox="1">
              <a:spLocks noChangeArrowheads="1"/>
            </p:cNvSpPr>
            <p:nvPr/>
          </p:nvSpPr>
          <p:spPr bwMode="auto">
            <a:xfrm>
              <a:off x="3456" y="249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8" name="AutoShape 24"/>
            <p:cNvSpPr>
              <a:spLocks/>
            </p:cNvSpPr>
            <p:nvPr/>
          </p:nvSpPr>
          <p:spPr bwMode="auto">
            <a:xfrm>
              <a:off x="3264" y="288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9" name="Text Box 25"/>
            <p:cNvSpPr txBox="1">
              <a:spLocks noChangeArrowheads="1"/>
            </p:cNvSpPr>
            <p:nvPr/>
          </p:nvSpPr>
          <p:spPr bwMode="auto">
            <a:xfrm>
              <a:off x="3456" y="297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grpSp>
      <p:sp>
        <p:nvSpPr>
          <p:cNvPr id="93211" name="Text Box 27"/>
          <p:cNvSpPr txBox="1">
            <a:spLocks noChangeArrowheads="1"/>
          </p:cNvSpPr>
          <p:nvPr/>
        </p:nvSpPr>
        <p:spPr bwMode="auto">
          <a:xfrm>
            <a:off x="5715000" y="2438400"/>
            <a:ext cx="2743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dirty="0">
                <a:latin typeface="Times New Roman" panose="02020603050405020304" pitchFamily="18" charset="0"/>
                <a:cs typeface="Times New Roman" panose="02020603050405020304" pitchFamily="18" charset="0"/>
              </a:rPr>
              <a:t>Process execution </a:t>
            </a:r>
            <a:r>
              <a:rPr lang="en-US" altLang="en-US" sz="2400" b="1" dirty="0">
                <a:latin typeface="Times New Roman" panose="02020603050405020304" pitchFamily="18" charset="0"/>
                <a:cs typeface="Times New Roman" panose="02020603050405020304" pitchFamily="18" charset="0"/>
              </a:rPr>
              <a:t>begin</a:t>
            </a:r>
            <a:r>
              <a:rPr lang="en-US" altLang="en-US" sz="2400" dirty="0">
                <a:latin typeface="Times New Roman" panose="02020603050405020304" pitchFamily="18" charset="0"/>
                <a:cs typeface="Times New Roman" panose="02020603050405020304" pitchFamily="18" charset="0"/>
              </a:rPr>
              <a:t> with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burst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I/O burst</a:t>
            </a:r>
            <a:r>
              <a:rPr lang="en-US" altLang="en-US" sz="2400" dirty="0">
                <a:latin typeface="Times New Roman" panose="02020603050405020304" pitchFamily="18" charset="0"/>
                <a:cs typeface="Times New Roman" panose="02020603050405020304" pitchFamily="18" charset="0"/>
              </a:rPr>
              <a:t> … </a:t>
            </a:r>
            <a:r>
              <a:rPr lang="en-US" altLang="en-US" sz="2400" dirty="0">
                <a:solidFill>
                  <a:srgbClr val="FF0000"/>
                </a:solidFill>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last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CPU burst </a:t>
            </a:r>
            <a:r>
              <a:rPr lang="en-US" altLang="en-US" sz="2400" dirty="0">
                <a:solidFill>
                  <a:srgbClr val="FF0000"/>
                </a:solidFill>
                <a:latin typeface="Times New Roman" panose="02020603050405020304" pitchFamily="18" charset="0"/>
                <a:cs typeface="Times New Roman" panose="02020603050405020304" pitchFamily="18" charset="0"/>
              </a:rPr>
              <a:t>will </a:t>
            </a:r>
            <a:r>
              <a:rPr lang="en-US" altLang="en-US" sz="2400" b="1" dirty="0">
                <a:solidFill>
                  <a:srgbClr val="FF0000"/>
                </a:solidFill>
                <a:latin typeface="Times New Roman" panose="02020603050405020304" pitchFamily="18" charset="0"/>
                <a:cs typeface="Times New Roman" panose="02020603050405020304" pitchFamily="18" charset="0"/>
              </a:rPr>
              <a:t>end</a:t>
            </a:r>
            <a:r>
              <a:rPr lang="en-US" altLang="en-US" sz="2400" dirty="0">
                <a:solidFill>
                  <a:srgbClr val="FF0000"/>
                </a:solidFill>
                <a:latin typeface="Times New Roman" panose="02020603050405020304" pitchFamily="18" charset="0"/>
                <a:cs typeface="Times New Roman" panose="02020603050405020304" pitchFamily="18" charset="0"/>
              </a:rPr>
              <a:t> with a system request </a:t>
            </a:r>
            <a:r>
              <a:rPr lang="en-US" altLang="en-US" sz="2400" b="1" dirty="0">
                <a:solidFill>
                  <a:srgbClr val="FF0000"/>
                </a:solidFill>
                <a:latin typeface="Times New Roman" panose="02020603050405020304" pitchFamily="18" charset="0"/>
                <a:cs typeface="Times New Roman" panose="02020603050405020304" pitchFamily="18" charset="0"/>
              </a:rPr>
              <a:t>to terminal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11"/>
                                        </p:tgtEl>
                                        <p:attrNameLst>
                                          <p:attrName>style.visibility</p:attrName>
                                        </p:attrNameLst>
                                      </p:cBhvr>
                                      <p:to>
                                        <p:strVal val="visible"/>
                                      </p:to>
                                    </p:set>
                                    <p:animEffect transition="in" filter="box(in)">
                                      <p:cBhvr>
                                        <p:cTn id="7"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Hierarchies</a:t>
            </a:r>
          </a:p>
        </p:txBody>
      </p:sp>
      <p:sp>
        <p:nvSpPr>
          <p:cNvPr id="11267" name="Rectangle 6"/>
          <p:cNvSpPr>
            <a:spLocks noGrp="1"/>
          </p:cNvSpPr>
          <p:nvPr>
            <p:ph type="body" idx="1"/>
          </p:nvPr>
        </p:nvSpPr>
        <p:spPr>
          <a:xfrm>
            <a:off x="152400" y="1066800"/>
            <a:ext cx="8839200" cy="4191000"/>
          </a:xfrm>
          <a:noFill/>
        </p:spPr>
        <p:txBody>
          <a:bodyPr/>
          <a:lstStyle/>
          <a:p>
            <a:pPr algn="just" eaLnBrk="1" hangingPunct="1">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Process hierarchy</a:t>
            </a:r>
          </a:p>
          <a:p>
            <a:pPr lvl="1" algn="just" eaLnBrk="1" hangingPunct="1"/>
            <a:r>
              <a:rPr lang="en-US" altLang="en-US" sz="1800" dirty="0">
                <a:latin typeface="Times New Roman" panose="02020603050405020304" pitchFamily="18" charset="0"/>
                <a:cs typeface="Times New Roman" panose="02020603050405020304" pitchFamily="18" charset="0"/>
              </a:rPr>
              <a:t>Parent–Child Relationship</a:t>
            </a:r>
          </a:p>
          <a:p>
            <a:pPr lvl="1" algn="just" eaLnBrk="1" hangingPunct="1"/>
            <a:r>
              <a:rPr lang="en-US" altLang="en-US" sz="1800" dirty="0">
                <a:latin typeface="Times New Roman" panose="02020603050405020304" pitchFamily="18" charset="0"/>
                <a:cs typeface="Times New Roman" panose="02020603050405020304" pitchFamily="18" charset="0"/>
              </a:rPr>
              <a:t>The child can itself create new processes</a:t>
            </a:r>
          </a:p>
          <a:p>
            <a:pPr lvl="1" algn="just" eaLnBrk="1" hangingPunct="1"/>
            <a:r>
              <a:rPr lang="en-US" altLang="en-US" sz="1800" dirty="0">
                <a:latin typeface="Times New Roman" panose="02020603050405020304" pitchFamily="18" charset="0"/>
                <a:cs typeface="Times New Roman" panose="02020603050405020304" pitchFamily="18" charset="0"/>
              </a:rPr>
              <a:t>Tree of processes </a:t>
            </a:r>
          </a:p>
          <a:p>
            <a:pPr algn="just" eaLnBrk="1" hangingPunct="1">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In </a:t>
            </a:r>
            <a:r>
              <a:rPr lang="en-US" altLang="en-US" sz="1800" b="1" dirty="0">
                <a:latin typeface="Times New Roman" panose="02020603050405020304" pitchFamily="18" charset="0"/>
                <a:cs typeface="Times New Roman" panose="02020603050405020304" pitchFamily="18" charset="0"/>
              </a:rPr>
              <a:t>UNIX</a:t>
            </a:r>
            <a:r>
              <a:rPr lang="en-US" altLang="en-US" sz="1800" dirty="0">
                <a:latin typeface="Times New Roman" panose="02020603050405020304" pitchFamily="18" charset="0"/>
                <a:cs typeface="Times New Roman" panose="02020603050405020304" pitchFamily="18" charset="0"/>
              </a:rPr>
              <a:t> OS</a:t>
            </a:r>
          </a:p>
          <a:p>
            <a:pPr lvl="1" algn="just" eaLnBrk="1" hangingPunct="1"/>
            <a:r>
              <a:rPr lang="en-US" altLang="en-US" sz="1800" dirty="0">
                <a:latin typeface="Times New Roman" panose="02020603050405020304" pitchFamily="18" charset="0"/>
                <a:cs typeface="Times New Roman" panose="02020603050405020304" pitchFamily="18" charset="0"/>
              </a:rPr>
              <a:t>A process creates another process, the </a:t>
            </a:r>
            <a:r>
              <a:rPr lang="en-US" altLang="en-US" sz="1800" b="1" dirty="0">
                <a:latin typeface="Times New Roman" panose="02020603050405020304" pitchFamily="18" charset="0"/>
                <a:cs typeface="Times New Roman" panose="02020603050405020304" pitchFamily="18" charset="0"/>
              </a:rPr>
              <a:t>parent</a:t>
            </a:r>
            <a:r>
              <a:rPr lang="en-US" altLang="en-US" sz="1800" dirty="0">
                <a:latin typeface="Times New Roman" panose="02020603050405020304" pitchFamily="18" charset="0"/>
                <a:cs typeface="Times New Roman" panose="02020603050405020304" pitchFamily="18" charset="0"/>
              </a:rPr>
              <a:t> process </a:t>
            </a:r>
            <a:r>
              <a:rPr lang="en-US" altLang="en-US" sz="1800" b="1" dirty="0">
                <a:latin typeface="Times New Roman" panose="02020603050405020304" pitchFamily="18" charset="0"/>
                <a:cs typeface="Times New Roman" panose="02020603050405020304" pitchFamily="18" charset="0"/>
              </a:rPr>
              <a:t>and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child</a:t>
            </a:r>
            <a:r>
              <a:rPr lang="en-US" altLang="en-US" sz="1800" dirty="0">
                <a:latin typeface="Times New Roman" panose="02020603050405020304" pitchFamily="18" charset="0"/>
                <a:cs typeface="Times New Roman" panose="02020603050405020304" pitchFamily="18" charset="0"/>
              </a:rPr>
              <a:t> process </a:t>
            </a:r>
            <a:r>
              <a:rPr lang="en-US" altLang="en-US" sz="1800" b="1" dirty="0">
                <a:latin typeface="Times New Roman" panose="02020603050405020304" pitchFamily="18" charset="0"/>
                <a:cs typeface="Times New Roman" panose="02020603050405020304" pitchFamily="18" charset="0"/>
              </a:rPr>
              <a:t>continue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 be associated </a:t>
            </a:r>
            <a:r>
              <a:rPr lang="en-US" altLang="en-US" sz="1800" dirty="0">
                <a:latin typeface="Times New Roman" panose="02020603050405020304" pitchFamily="18" charset="0"/>
                <a:cs typeface="Times New Roman" panose="02020603050405020304" pitchFamily="18" charset="0"/>
              </a:rPr>
              <a:t>in certain ways</a:t>
            </a:r>
          </a:p>
          <a:p>
            <a:pPr lvl="1" algn="just" eaLnBrk="1" hangingPunct="1"/>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process</a:t>
            </a:r>
            <a:r>
              <a:rPr lang="en-US" altLang="en-US" sz="1800" dirty="0">
                <a:latin typeface="Times New Roman" panose="02020603050405020304" pitchFamily="18" charset="0"/>
                <a:cs typeface="Times New Roman" panose="02020603050405020304" pitchFamily="18" charset="0"/>
              </a:rPr>
              <a:t> and all of </a:t>
            </a:r>
            <a:r>
              <a:rPr lang="en-US" altLang="en-US" sz="1800" b="1" dirty="0">
                <a:latin typeface="Times New Roman" panose="02020603050405020304" pitchFamily="18" charset="0"/>
                <a:cs typeface="Times New Roman" panose="02020603050405020304" pitchFamily="18" charset="0"/>
              </a:rPr>
              <a:t>its children </a:t>
            </a:r>
            <a:r>
              <a:rPr lang="en-US" altLang="en-US" sz="1800" dirty="0">
                <a:latin typeface="Times New Roman" panose="02020603050405020304" pitchFamily="18" charset="0"/>
                <a:cs typeface="Times New Roman" panose="02020603050405020304" pitchFamily="18" charset="0"/>
              </a:rPr>
              <a:t>and </a:t>
            </a:r>
            <a:r>
              <a:rPr lang="en-US" altLang="en-US" sz="1800" b="1" dirty="0">
                <a:latin typeface="Times New Roman" panose="02020603050405020304" pitchFamily="18" charset="0"/>
                <a:cs typeface="Times New Roman" panose="02020603050405020304" pitchFamily="18" charset="0"/>
              </a:rPr>
              <a:t>further descendants together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form</a:t>
            </a:r>
            <a:r>
              <a:rPr lang="en-US" altLang="en-US" sz="1800" dirty="0">
                <a:latin typeface="Times New Roman" panose="02020603050405020304" pitchFamily="18" charset="0"/>
                <a:cs typeface="Times New Roman" panose="02020603050405020304" pitchFamily="18" charset="0"/>
              </a:rPr>
              <a:t> a </a:t>
            </a:r>
            <a:r>
              <a:rPr lang="en-US" altLang="en-US" sz="1800" dirty="0">
                <a:highlight>
                  <a:srgbClr val="FFFF00"/>
                </a:highlight>
                <a:latin typeface="Times New Roman" panose="02020603050405020304" pitchFamily="18" charset="0"/>
                <a:cs typeface="Times New Roman" panose="02020603050405020304" pitchFamily="18" charset="0"/>
              </a:rPr>
              <a:t>process </a:t>
            </a:r>
            <a:r>
              <a:rPr lang="en-US" altLang="en-US" sz="1800" b="1" dirty="0">
                <a:highlight>
                  <a:srgbClr val="FFFF00"/>
                </a:highlight>
                <a:latin typeface="Times New Roman" panose="02020603050405020304" pitchFamily="18" charset="0"/>
                <a:cs typeface="Times New Roman" panose="02020603050405020304" pitchFamily="18" charset="0"/>
              </a:rPr>
              <a:t>group</a:t>
            </a:r>
          </a:p>
          <a:p>
            <a:pPr algn="just" eaLnBrk="1" hangingPunct="1">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In </a:t>
            </a:r>
            <a:r>
              <a:rPr lang="en-US" altLang="en-US" sz="1800" b="1" dirty="0">
                <a:latin typeface="Times New Roman" panose="02020603050405020304" pitchFamily="18" charset="0"/>
                <a:cs typeface="Times New Roman" panose="02020603050405020304" pitchFamily="18" charset="0"/>
              </a:rPr>
              <a:t>Windows</a:t>
            </a:r>
            <a:r>
              <a:rPr lang="en-US" altLang="en-US" sz="1800" dirty="0">
                <a:latin typeface="Times New Roman" panose="02020603050405020304" pitchFamily="18" charset="0"/>
                <a:cs typeface="Times New Roman" panose="02020603050405020304" pitchFamily="18" charset="0"/>
              </a:rPr>
              <a:t> OS</a:t>
            </a:r>
          </a:p>
          <a:p>
            <a:pPr lvl="1" algn="just" eaLnBrk="1" hangingPunct="1"/>
            <a:r>
              <a:rPr lang="en-US" altLang="en-US" sz="1800" dirty="0">
                <a:latin typeface="Times New Roman" panose="02020603050405020304" pitchFamily="18" charset="0"/>
                <a:cs typeface="Times New Roman" panose="02020603050405020304" pitchFamily="18" charset="0"/>
              </a:rPr>
              <a:t>All processes are equal (</a:t>
            </a:r>
            <a:r>
              <a:rPr lang="en-US" altLang="en-US" sz="1800" i="1" dirty="0">
                <a:latin typeface="Times New Roman" panose="02020603050405020304" pitchFamily="18" charset="0"/>
                <a:cs typeface="Times New Roman" panose="02020603050405020304" pitchFamily="18" charset="0"/>
              </a:rPr>
              <a:t>has no concept of process hierarchy</a:t>
            </a:r>
            <a:r>
              <a:rPr lang="en-US" altLang="en-US" sz="1800" dirty="0">
                <a:latin typeface="Times New Roman" panose="02020603050405020304" pitchFamily="18" charset="0"/>
                <a:cs typeface="Times New Roman" panose="02020603050405020304" pitchFamily="18" charset="0"/>
              </a:rPr>
              <a:t>)</a:t>
            </a:r>
          </a:p>
          <a:p>
            <a:pPr lvl="1" algn="just" eaLnBrk="1" hangingPunct="1"/>
            <a:r>
              <a:rPr lang="de-DE" altLang="en-US" sz="1800" dirty="0">
                <a:latin typeface="Times New Roman" panose="02020603050405020304" pitchFamily="18" charset="0"/>
                <a:cs typeface="Times New Roman" panose="02020603050405020304" pitchFamily="18" charset="0"/>
              </a:rPr>
              <a:t>The parent is given a special token (called </a:t>
            </a:r>
            <a:r>
              <a:rPr lang="de-DE" altLang="en-US" sz="1800" dirty="0">
                <a:highlight>
                  <a:srgbClr val="FFFF00"/>
                </a:highlight>
                <a:latin typeface="Times New Roman" panose="02020603050405020304" pitchFamily="18" charset="0"/>
                <a:cs typeface="Times New Roman" panose="02020603050405020304" pitchFamily="18" charset="0"/>
              </a:rPr>
              <a:t>a handle</a:t>
            </a:r>
            <a:r>
              <a:rPr lang="de-DE" altLang="en-US" sz="1800" dirty="0">
                <a:latin typeface="Times New Roman" panose="02020603050405020304" pitchFamily="18" charset="0"/>
                <a:cs typeface="Times New Roman" panose="02020603050405020304" pitchFamily="18" charset="0"/>
              </a:rPr>
              <a:t>) that it can use to control the child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0243" name="Rectangle 6"/>
          <p:cNvSpPr>
            <a:spLocks noGrp="1"/>
          </p:cNvSpPr>
          <p:nvPr>
            <p:ph type="body" idx="1"/>
          </p:nvPr>
        </p:nvSpPr>
        <p:spPr>
          <a:xfrm>
            <a:off x="0" y="1295400"/>
            <a:ext cx="9144000" cy="5791200"/>
          </a:xfrm>
          <a:noFill/>
        </p:spPr>
        <p:txBody>
          <a:bodyPr/>
          <a:lstStyle/>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key issue related to scheduling is when to make </a:t>
            </a:r>
            <a:r>
              <a:rPr lang="en-US" altLang="en-US" sz="2000" b="1" dirty="0">
                <a:latin typeface="Times New Roman" panose="02020603050405020304" pitchFamily="18" charset="0"/>
                <a:cs typeface="Times New Roman" panose="02020603050405020304" pitchFamily="18" charset="0"/>
              </a:rPr>
              <a:t>scheduling decisions</a:t>
            </a:r>
          </a:p>
          <a:p>
            <a:pPr algn="just" eaLnBrk="1" hangingPunct="1">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Process </a:t>
            </a:r>
            <a:r>
              <a:rPr lang="en-US" altLang="en-US" sz="2000" b="1" dirty="0">
                <a:highlight>
                  <a:srgbClr val="FFFF00"/>
                </a:highlight>
                <a:latin typeface="Times New Roman" panose="02020603050405020304" pitchFamily="18" charset="0"/>
                <a:cs typeface="Times New Roman" panose="02020603050405020304" pitchFamily="18" charset="0"/>
              </a:rPr>
              <a:t>creation</a:t>
            </a:r>
          </a:p>
          <a:p>
            <a:pPr lvl="1" algn="just" eaLnBrk="1" hangingPunct="1"/>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decision</a:t>
            </a:r>
            <a:r>
              <a:rPr lang="en-US" altLang="en-US" sz="1800" dirty="0">
                <a:latin typeface="Times New Roman" panose="02020603050405020304" pitchFamily="18" charset="0"/>
                <a:cs typeface="Times New Roman" panose="02020603050405020304" pitchFamily="18" charset="0"/>
              </a:rPr>
              <a:t> needs to be made </a:t>
            </a:r>
            <a:r>
              <a:rPr lang="en-US" altLang="en-US" sz="1800" b="1" dirty="0">
                <a:latin typeface="Times New Roman" panose="02020603050405020304" pitchFamily="18" charset="0"/>
                <a:cs typeface="Times New Roman" panose="02020603050405020304" pitchFamily="18" charset="0"/>
              </a:rPr>
              <a:t>whether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run</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parent or child process</a:t>
            </a:r>
          </a:p>
          <a:p>
            <a:pPr algn="just" eaLnBrk="1" hangingPunct="1">
              <a:buClrTx/>
              <a:buSzTx/>
              <a:buFont typeface="Arial" panose="020B0604020202020204" pitchFamily="34" charset="0"/>
              <a:buChar char="•"/>
            </a:pPr>
            <a:r>
              <a:rPr lang="en-US" altLang="en-US" sz="2000" dirty="0">
                <a:highlight>
                  <a:srgbClr val="00FFFF"/>
                </a:highlight>
                <a:latin typeface="Times New Roman" panose="02020603050405020304" pitchFamily="18" charset="0"/>
                <a:cs typeface="Times New Roman" panose="02020603050405020304" pitchFamily="18" charset="0"/>
              </a:rPr>
              <a:t>Process </a:t>
            </a:r>
            <a:r>
              <a:rPr lang="en-US" altLang="en-US" sz="2000" b="1" dirty="0">
                <a:highlight>
                  <a:srgbClr val="00FFFF"/>
                </a:highlight>
                <a:latin typeface="Times New Roman" panose="02020603050405020304" pitchFamily="18" charset="0"/>
                <a:cs typeface="Times New Roman" panose="02020603050405020304" pitchFamily="18" charset="0"/>
              </a:rPr>
              <a:t>termination</a:t>
            </a:r>
          </a:p>
          <a:p>
            <a:pPr lvl="1" algn="just" eaLnBrk="1" hangingPunct="1"/>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decision</a:t>
            </a:r>
            <a:r>
              <a:rPr lang="en-US" altLang="en-US" sz="1800" dirty="0">
                <a:latin typeface="Times New Roman" panose="02020603050405020304" pitchFamily="18" charset="0"/>
                <a:cs typeface="Times New Roman" panose="02020603050405020304" pitchFamily="18" charset="0"/>
              </a:rPr>
              <a:t> must be made </a:t>
            </a:r>
            <a:r>
              <a:rPr lang="en-US" altLang="en-US" sz="1800" b="1" dirty="0">
                <a:latin typeface="Times New Roman" panose="02020603050405020304" pitchFamily="18" charset="0"/>
                <a:cs typeface="Times New Roman" panose="02020603050405020304" pitchFamily="18" charset="0"/>
              </a:rPr>
              <a:t>when a process exits</a:t>
            </a:r>
            <a:r>
              <a:rPr lang="en-US" altLang="en-US" sz="1800" dirty="0">
                <a:latin typeface="Times New Roman" panose="02020603050405020304" pitchFamily="18" charset="0"/>
                <a:cs typeface="Times New Roman" panose="02020603050405020304" pitchFamily="18" charset="0"/>
              </a:rPr>
              <a:t>. That process can no longer run, so some other process </a:t>
            </a:r>
            <a:r>
              <a:rPr lang="en-US" altLang="en-US" sz="1800" b="1" dirty="0">
                <a:latin typeface="Times New Roman" panose="02020603050405020304" pitchFamily="18" charset="0"/>
                <a:cs typeface="Times New Roman" panose="02020603050405020304" pitchFamily="18" charset="0"/>
              </a:rPr>
              <a:t>must be chosen from the set of ready processes</a:t>
            </a:r>
            <a:r>
              <a:rPr lang="en-US" altLang="en-US" sz="1800" dirty="0">
                <a:latin typeface="Times New Roman" panose="02020603050405020304" pitchFamily="18" charset="0"/>
                <a:cs typeface="Times New Roman" panose="02020603050405020304" pitchFamily="18" charset="0"/>
              </a:rPr>
              <a:t>. If no process is ready, a system-supplied idle process is normally run</a:t>
            </a:r>
          </a:p>
          <a:p>
            <a:pPr algn="just" eaLnBrk="1" hangingPunct="1">
              <a:buClrTx/>
              <a:buSzTx/>
              <a:buFont typeface="Arial" panose="020B0604020202020204" pitchFamily="34" charset="0"/>
              <a:buChar char="•"/>
            </a:pPr>
            <a:r>
              <a:rPr lang="en-US" altLang="en-US" sz="2000" dirty="0">
                <a:highlight>
                  <a:srgbClr val="00FF00"/>
                </a:highlight>
                <a:latin typeface="Times New Roman" panose="02020603050405020304" pitchFamily="18" charset="0"/>
                <a:cs typeface="Times New Roman" panose="02020603050405020304" pitchFamily="18" charset="0"/>
              </a:rPr>
              <a:t>Process </a:t>
            </a:r>
            <a:r>
              <a:rPr lang="en-US" altLang="en-US" sz="2000" b="1" dirty="0">
                <a:highlight>
                  <a:srgbClr val="00FF00"/>
                </a:highlight>
                <a:latin typeface="Times New Roman" panose="02020603050405020304" pitchFamily="18" charset="0"/>
                <a:cs typeface="Times New Roman" panose="02020603050405020304" pitchFamily="18" charset="0"/>
              </a:rPr>
              <a:t>blocking</a:t>
            </a:r>
          </a:p>
          <a:p>
            <a:pPr lvl="1" algn="just" eaLnBrk="1" hangingPunct="1"/>
            <a:r>
              <a:rPr lang="en-US" altLang="en-US" sz="1800" dirty="0">
                <a:latin typeface="Times New Roman" panose="02020603050405020304" pitchFamily="18" charset="0"/>
                <a:cs typeface="Times New Roman" panose="02020603050405020304" pitchFamily="18" charset="0"/>
              </a:rPr>
              <a:t>When a process blocks, </a:t>
            </a:r>
            <a:r>
              <a:rPr lang="en-US" altLang="en-US" sz="1800" b="1" dirty="0">
                <a:latin typeface="Times New Roman" panose="02020603050405020304" pitchFamily="18" charset="0"/>
                <a:cs typeface="Times New Roman" panose="02020603050405020304" pitchFamily="18" charset="0"/>
              </a:rPr>
              <a:t>another process</a:t>
            </a:r>
            <a:r>
              <a:rPr lang="en-US" altLang="en-US" sz="1800" dirty="0">
                <a:latin typeface="Times New Roman" panose="02020603050405020304" pitchFamily="18" charset="0"/>
                <a:cs typeface="Times New Roman" panose="02020603050405020304" pitchFamily="18" charset="0"/>
              </a:rPr>
              <a:t> has to be </a:t>
            </a:r>
            <a:r>
              <a:rPr lang="en-US" altLang="en-US" sz="1800" b="1" dirty="0">
                <a:latin typeface="Times New Roman" panose="02020603050405020304" pitchFamily="18" charset="0"/>
                <a:cs typeface="Times New Roman" panose="02020603050405020304" pitchFamily="18" charset="0"/>
              </a:rPr>
              <a:t>selected to run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9144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When to schedule</a:t>
            </a:r>
          </a:p>
        </p:txBody>
      </p:sp>
      <p:sp>
        <p:nvSpPr>
          <p:cNvPr id="11267" name="Rectangle 3"/>
          <p:cNvSpPr>
            <a:spLocks noGrp="1"/>
          </p:cNvSpPr>
          <p:nvPr>
            <p:ph type="body" idx="1"/>
          </p:nvPr>
        </p:nvSpPr>
        <p:spPr>
          <a:xfrm>
            <a:off x="0" y="11430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000" b="1" dirty="0">
                <a:highlight>
                  <a:srgbClr val="FFFF00"/>
                </a:highlight>
                <a:latin typeface="Times New Roman" panose="02020603050405020304" pitchFamily="18" charset="0"/>
                <a:cs typeface="Times New Roman" panose="02020603050405020304" pitchFamily="18" charset="0"/>
              </a:rPr>
              <a:t>Interrupt</a:t>
            </a:r>
            <a:r>
              <a:rPr lang="en-US" altLang="en-US" sz="2000" dirty="0">
                <a:highlight>
                  <a:srgbClr val="FFFF00"/>
                </a:highlight>
                <a:latin typeface="Times New Roman" panose="02020603050405020304" pitchFamily="18" charset="0"/>
                <a:cs typeface="Times New Roman" panose="02020603050405020304" pitchFamily="18" charset="0"/>
              </a:rPr>
              <a:t> occurrence </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If the interrupt </a:t>
            </a:r>
            <a:r>
              <a:rPr lang="en-US" altLang="en-US" sz="1800" b="1" dirty="0">
                <a:latin typeface="Times New Roman" panose="02020603050405020304" pitchFamily="18" charset="0"/>
                <a:cs typeface="Times New Roman" panose="02020603050405020304" pitchFamily="18" charset="0"/>
              </a:rPr>
              <a:t>came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from</a:t>
            </a:r>
            <a:r>
              <a:rPr lang="en-US" altLang="en-US" sz="1800" dirty="0">
                <a:latin typeface="Times New Roman" panose="02020603050405020304" pitchFamily="18" charset="0"/>
                <a:cs typeface="Times New Roman" panose="02020603050405020304" pitchFamily="18" charset="0"/>
              </a:rPr>
              <a:t> an </a:t>
            </a:r>
            <a:r>
              <a:rPr lang="en-US" altLang="en-US" sz="1800" b="1" dirty="0">
                <a:latin typeface="Times New Roman" panose="02020603050405020304" pitchFamily="18" charset="0"/>
                <a:cs typeface="Times New Roman" panose="02020603050405020304" pitchFamily="18" charset="0"/>
              </a:rPr>
              <a:t>I/O device </a:t>
            </a:r>
            <a:r>
              <a:rPr lang="en-US" altLang="en-US" sz="1800" dirty="0">
                <a:latin typeface="Times New Roman" panose="02020603050405020304" pitchFamily="18" charset="0"/>
                <a:cs typeface="Times New Roman" panose="02020603050405020304" pitchFamily="18" charset="0"/>
              </a:rPr>
              <a:t>that has now completed its work, some </a:t>
            </a:r>
            <a:r>
              <a:rPr lang="en-US" altLang="en-US" sz="1800" b="1" dirty="0">
                <a:latin typeface="Times New Roman" panose="02020603050405020304" pitchFamily="18" charset="0"/>
                <a:cs typeface="Times New Roman" panose="02020603050405020304" pitchFamily="18" charset="0"/>
              </a:rPr>
              <a:t>process</a:t>
            </a:r>
            <a:r>
              <a:rPr lang="en-US" altLang="en-US" sz="1800" dirty="0">
                <a:latin typeface="Times New Roman" panose="02020603050405020304" pitchFamily="18" charset="0"/>
                <a:cs typeface="Times New Roman" panose="02020603050405020304" pitchFamily="18" charset="0"/>
              </a:rPr>
              <a:t> that was </a:t>
            </a:r>
            <a:r>
              <a:rPr lang="en-US" altLang="en-US" sz="1800" b="1" dirty="0">
                <a:latin typeface="Times New Roman" panose="02020603050405020304" pitchFamily="18" charset="0"/>
                <a:cs typeface="Times New Roman" panose="02020603050405020304" pitchFamily="18" charset="0"/>
              </a:rPr>
              <a:t>blocked waiting for the I/O </a:t>
            </a:r>
            <a:r>
              <a:rPr lang="en-US" altLang="en-US" sz="1800" dirty="0">
                <a:latin typeface="Times New Roman" panose="02020603050405020304" pitchFamily="18" charset="0"/>
                <a:cs typeface="Times New Roman" panose="02020603050405020304" pitchFamily="18" charset="0"/>
              </a:rPr>
              <a:t>may now be </a:t>
            </a:r>
            <a:r>
              <a:rPr lang="en-US" altLang="en-US" sz="1800" b="1" dirty="0">
                <a:latin typeface="Times New Roman" panose="02020603050405020304" pitchFamily="18" charset="0"/>
                <a:cs typeface="Times New Roman" panose="02020603050405020304" pitchFamily="18" charset="0"/>
              </a:rPr>
              <a:t>ready </a:t>
            </a:r>
            <a:r>
              <a:rPr lang="en-US" altLang="en-US" sz="1800" b="1">
                <a:latin typeface="Times New Roman" panose="02020603050405020304" pitchFamily="18" charset="0"/>
                <a:cs typeface="Times New Roman" panose="02020603050405020304" pitchFamily="18" charset="0"/>
              </a:rPr>
              <a:t>to run</a:t>
            </a:r>
          </a:p>
          <a:p>
            <a:pPr lvl="1" algn="just" eaLnBrk="1" hangingPunct="1">
              <a:lnSpc>
                <a:spcPct val="80000"/>
              </a:lnSpc>
            </a:pPr>
            <a:endParaRPr lang="en-US" altLang="en-US" sz="1800" b="1" dirty="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000" b="1" dirty="0">
                <a:highlight>
                  <a:srgbClr val="FFFF00"/>
                </a:highlight>
                <a:latin typeface="Times New Roman" panose="02020603050405020304" pitchFamily="18" charset="0"/>
                <a:cs typeface="Times New Roman" panose="02020603050405020304" pitchFamily="18" charset="0"/>
              </a:rPr>
              <a:t>Clock</a:t>
            </a:r>
            <a:r>
              <a:rPr lang="en-US" altLang="en-US" sz="2000" dirty="0">
                <a:highlight>
                  <a:srgbClr val="FFFF00"/>
                </a:highlight>
                <a:latin typeface="Times New Roman" panose="02020603050405020304" pitchFamily="18" charset="0"/>
                <a:cs typeface="Times New Roman" panose="02020603050405020304" pitchFamily="18" charset="0"/>
              </a:rPr>
              <a:t> interrupt </a:t>
            </a:r>
            <a:r>
              <a:rPr lang="en-US" altLang="en-US" sz="2000" dirty="0">
                <a:latin typeface="Times New Roman" panose="02020603050405020304" pitchFamily="18" charset="0"/>
                <a:cs typeface="Times New Roman" panose="02020603050405020304" pitchFamily="18" charset="0"/>
              </a:rPr>
              <a:t>occurrence</a:t>
            </a:r>
          </a:p>
          <a:p>
            <a:pPr lvl="1" algn="just" eaLnBrk="1" hangingPunct="1">
              <a:lnSpc>
                <a:spcPct val="80000"/>
              </a:lnSpc>
            </a:pPr>
            <a:r>
              <a:rPr lang="en-US" altLang="en-US" sz="1800" dirty="0">
                <a:highlight>
                  <a:srgbClr val="00FFFF"/>
                </a:highlight>
                <a:latin typeface="Times New Roman" panose="02020603050405020304" pitchFamily="18" charset="0"/>
                <a:cs typeface="Times New Roman" panose="02020603050405020304" pitchFamily="18" charset="0"/>
              </a:rPr>
              <a:t>non-preemptive</a:t>
            </a:r>
            <a:r>
              <a:rPr lang="en-US" altLang="en-US" sz="1800" dirty="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scheduling algorithms</a:t>
            </a: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1800" dirty="0">
                <a:highlight>
                  <a:srgbClr val="00FFFF"/>
                </a:highlight>
                <a:latin typeface="Times New Roman" panose="02020603050405020304" pitchFamily="18" charset="0"/>
                <a:cs typeface="Times New Roman" panose="02020603050405020304" pitchFamily="18" charset="0"/>
              </a:rPr>
              <a:t>preemptive </a:t>
            </a:r>
            <a:r>
              <a:rPr lang="en-US" altLang="en-US" sz="1800">
                <a:latin typeface="Times New Roman" panose="02020603050405020304" pitchFamily="18" charset="0"/>
                <a:cs typeface="Times New Roman" panose="02020603050405020304" pitchFamily="18" charset="0"/>
              </a:rPr>
              <a:t>scheduling algorithms</a:t>
            </a:r>
          </a:p>
          <a:p>
            <a:pPr lvl="1" algn="just" eaLnBrk="1" hangingPunct="1">
              <a:lnSpc>
                <a:spcPct val="80000"/>
              </a:lnSpc>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000" dirty="0">
                <a:highlight>
                  <a:srgbClr val="FFFF00"/>
                </a:highlight>
                <a:latin typeface="Times New Roman" panose="02020603050405020304" pitchFamily="18" charset="0"/>
                <a:cs typeface="Times New Roman" panose="02020603050405020304" pitchFamily="18" charset="0"/>
              </a:rPr>
              <a:t>CPU scheduling </a:t>
            </a:r>
            <a:r>
              <a:rPr lang="en-US" altLang="en-US" sz="2000" b="1" dirty="0">
                <a:latin typeface="Times New Roman" panose="02020603050405020304" pitchFamily="18" charset="0"/>
                <a:cs typeface="Times New Roman" panose="02020603050405020304" pitchFamily="18" charset="0"/>
              </a:rPr>
              <a:t>decisions</a:t>
            </a:r>
            <a:r>
              <a:rPr lang="en-US" altLang="en-US" sz="2000" dirty="0">
                <a:latin typeface="Times New Roman" panose="02020603050405020304" pitchFamily="18" charset="0"/>
                <a:cs typeface="Times New Roman" panose="02020603050405020304" pitchFamily="18" charset="0"/>
              </a:rPr>
              <a:t> may take place </a:t>
            </a:r>
            <a:r>
              <a:rPr lang="en-US" altLang="en-US" sz="2000" b="1" dirty="0">
                <a:latin typeface="Times New Roman" panose="02020603050405020304" pitchFamily="18" charset="0"/>
                <a:cs typeface="Times New Roman" panose="02020603050405020304" pitchFamily="18" charset="0"/>
              </a:rPr>
              <a:t>when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Switches</a:t>
            </a:r>
            <a:r>
              <a:rPr lang="en-US" altLang="en-US" sz="1800" dirty="0">
                <a:latin typeface="Times New Roman" panose="02020603050405020304" pitchFamily="18" charset="0"/>
                <a:cs typeface="Times New Roman" panose="02020603050405020304" pitchFamily="18" charset="0"/>
              </a:rPr>
              <a:t> from </a:t>
            </a:r>
            <a:r>
              <a:rPr lang="en-US" altLang="en-US" sz="1800" b="1" dirty="0">
                <a:solidFill>
                  <a:srgbClr val="FF0000"/>
                </a:solidFill>
                <a:latin typeface="Times New Roman" panose="02020603050405020304" pitchFamily="18" charset="0"/>
                <a:cs typeface="Times New Roman" panose="02020603050405020304" pitchFamily="18" charset="0"/>
              </a:rPr>
              <a:t>running</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to</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blocked</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state (I/O or wait for child processes).</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Switches</a:t>
            </a:r>
            <a:r>
              <a:rPr lang="en-US" altLang="en-US" sz="1800" dirty="0">
                <a:latin typeface="Times New Roman" panose="02020603050405020304" pitchFamily="18" charset="0"/>
                <a:cs typeface="Times New Roman" panose="02020603050405020304" pitchFamily="18" charset="0"/>
              </a:rPr>
              <a:t> from </a:t>
            </a:r>
            <a:r>
              <a:rPr lang="en-US" altLang="en-US" sz="1800" b="1" dirty="0">
                <a:solidFill>
                  <a:srgbClr val="FF0000"/>
                </a:solidFill>
                <a:latin typeface="Times New Roman" panose="02020603050405020304" pitchFamily="18" charset="0"/>
                <a:cs typeface="Times New Roman" panose="02020603050405020304" pitchFamily="18" charset="0"/>
              </a:rPr>
              <a:t>running to ready </a:t>
            </a:r>
            <a:r>
              <a:rPr lang="en-US" altLang="en-US" sz="1800" dirty="0">
                <a:latin typeface="Times New Roman" panose="02020603050405020304" pitchFamily="18" charset="0"/>
                <a:cs typeface="Times New Roman" panose="02020603050405020304" pitchFamily="18" charset="0"/>
              </a:rPr>
              <a:t>state (interrupted).</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Switches</a:t>
            </a:r>
            <a:r>
              <a:rPr lang="en-US" altLang="en-US" sz="1800" dirty="0">
                <a:latin typeface="Times New Roman" panose="02020603050405020304" pitchFamily="18" charset="0"/>
                <a:cs typeface="Times New Roman" panose="02020603050405020304" pitchFamily="18" charset="0"/>
              </a:rPr>
              <a:t> from </a:t>
            </a:r>
            <a:r>
              <a:rPr lang="en-US" altLang="en-US" sz="1800" b="1" dirty="0">
                <a:solidFill>
                  <a:srgbClr val="FF0000"/>
                </a:solidFill>
                <a:latin typeface="Times New Roman" panose="02020603050405020304" pitchFamily="18" charset="0"/>
                <a:cs typeface="Times New Roman" panose="02020603050405020304" pitchFamily="18" charset="0"/>
              </a:rPr>
              <a:t>blocked to ready </a:t>
            </a:r>
            <a:r>
              <a:rPr lang="en-US" altLang="en-US" sz="1800" dirty="0">
                <a:latin typeface="Times New Roman" panose="02020603050405020304" pitchFamily="18" charset="0"/>
                <a:cs typeface="Times New Roman" panose="02020603050405020304" pitchFamily="18" charset="0"/>
              </a:rPr>
              <a:t>(completion of I/O). </a:t>
            </a:r>
          </a:p>
          <a:p>
            <a:pPr lvl="1" algn="just" eaLnBrk="1" hangingPunct="1">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Terminates</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8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The process executes following above steps in order, we can say it is scheduled in </a:t>
            </a:r>
            <a:r>
              <a:rPr lang="en-US" altLang="en-US" sz="1800" b="1" dirty="0">
                <a:latin typeface="Times New Roman" panose="02020603050405020304" pitchFamily="18" charset="0"/>
                <a:cs typeface="Times New Roman" panose="02020603050405020304" pitchFamily="18" charset="0"/>
              </a:rPr>
              <a:t>non-preemptive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Otherwise</a:t>
            </a:r>
            <a:r>
              <a:rPr lang="en-US" altLang="en-US" sz="1800" dirty="0">
                <a:latin typeface="Times New Roman" panose="02020603050405020304" pitchFamily="18" charset="0"/>
                <a:cs typeface="Times New Roman" panose="02020603050405020304" pitchFamily="18" charset="0"/>
              </a:rPr>
              <a:t>, it is scheduled in </a:t>
            </a:r>
            <a:r>
              <a:rPr lang="en-US" altLang="en-US" sz="1800" b="1" dirty="0">
                <a:latin typeface="Times New Roman" panose="02020603050405020304" pitchFamily="18" charset="0"/>
                <a:cs typeface="Times New Roman" panose="02020603050405020304" pitchFamily="18" charset="0"/>
              </a:rPr>
              <a:t>preemptive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2291" name="Rectangle 3"/>
          <p:cNvSpPr>
            <a:spLocks noGrp="1"/>
          </p:cNvSpPr>
          <p:nvPr>
            <p:ph type="body" idx="1"/>
          </p:nvPr>
        </p:nvSpPr>
        <p:spPr>
          <a:xfrm>
            <a:off x="-5179" y="1371600"/>
            <a:ext cx="8996779" cy="5867400"/>
          </a:xfrm>
          <a:noFill/>
        </p:spPr>
        <p:txBody>
          <a:bodyPr/>
          <a:lstStyle/>
          <a:p>
            <a:pPr algn="just" eaLnBrk="1" hangingPunct="1">
              <a:lnSpc>
                <a:spcPct val="80000"/>
              </a:lnSpc>
              <a:buClrTx/>
              <a:buSzTx/>
              <a:buFont typeface="Arial" panose="020B0604020202020204" pitchFamily="34" charset="0"/>
              <a:buChar char="•"/>
            </a:pPr>
            <a:r>
              <a:rPr lang="en-US" altLang="en-US" sz="2000" b="1" dirty="0">
                <a:highlight>
                  <a:srgbClr val="00FFFF"/>
                </a:highlight>
                <a:latin typeface="Times New Roman" panose="02020603050405020304" pitchFamily="18" charset="0"/>
                <a:cs typeface="Times New Roman" panose="02020603050405020304" pitchFamily="18" charset="0"/>
              </a:rPr>
              <a:t>non-preemptive</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scheduling algorithms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Picks a process to run and then </a:t>
            </a:r>
            <a:r>
              <a:rPr lang="en-US" altLang="en-US" sz="1800" dirty="0">
                <a:solidFill>
                  <a:srgbClr val="FF0000"/>
                </a:solidFill>
                <a:latin typeface="Times New Roman" panose="02020603050405020304" pitchFamily="18" charset="0"/>
                <a:cs typeface="Times New Roman" panose="02020603050405020304" pitchFamily="18" charset="0"/>
              </a:rPr>
              <a:t>just lets it run until it is blocked or until it voluntarily releases the CPU </a:t>
            </a:r>
            <a:r>
              <a:rPr lang="en-US" altLang="en-US" sz="1800" dirty="0">
                <a:latin typeface="Times New Roman" panose="02020603050405020304" pitchFamily="18" charset="0"/>
                <a:cs typeface="Times New Roman" panose="02020603050405020304" pitchFamily="18" charset="0"/>
              </a:rPr>
              <a:t>(will not be forcibly suspended, no scheduling decisions)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Once a process is in the running state, it will continue until it terminates or blocks itself for I/O</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Applying to the </a:t>
            </a:r>
            <a:r>
              <a:rPr lang="en-US" altLang="en-US" sz="1800" b="1">
                <a:highlight>
                  <a:srgbClr val="FFFF00"/>
                </a:highlight>
                <a:latin typeface="Times New Roman" panose="02020603050405020304" pitchFamily="18" charset="0"/>
                <a:cs typeface="Times New Roman" panose="02020603050405020304" pitchFamily="18" charset="0"/>
              </a:rPr>
              <a:t>batch system</a:t>
            </a:r>
          </a:p>
          <a:p>
            <a:pPr lvl="1" algn="just" eaLnBrk="1" hangingPunct="1">
              <a:lnSpc>
                <a:spcPct val="80000"/>
              </a:lnSpc>
            </a:pPr>
            <a:endParaRPr lang="de-DE" altLang="en-US" sz="1800"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000" b="1" dirty="0">
                <a:highlight>
                  <a:srgbClr val="00FFFF"/>
                </a:highlight>
                <a:latin typeface="Times New Roman" panose="02020603050405020304" pitchFamily="18" charset="0"/>
                <a:cs typeface="Times New Roman" panose="02020603050405020304" pitchFamily="18" charset="0"/>
              </a:rPr>
              <a:t>preemptive</a:t>
            </a:r>
            <a:r>
              <a:rPr lang="en-US" altLang="en-US" sz="2000" dirty="0">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process </a:t>
            </a:r>
            <a:r>
              <a:rPr lang="en-US" altLang="en-US" sz="1800" dirty="0">
                <a:solidFill>
                  <a:srgbClr val="FF0000"/>
                </a:solidFill>
                <a:latin typeface="Times New Roman" panose="02020603050405020304" pitchFamily="18" charset="0"/>
                <a:cs typeface="Times New Roman" panose="02020603050405020304" pitchFamily="18" charset="0"/>
              </a:rPr>
              <a:t>can run (continuously) for a maximum of some fixed time. If it is still running at the end of this time, it is suspended and the scheduler will pick another process to run </a:t>
            </a:r>
            <a:r>
              <a:rPr lang="en-US" altLang="en-US" sz="1800" dirty="0">
                <a:latin typeface="Times New Roman" panose="02020603050405020304" pitchFamily="18" charset="0"/>
                <a:cs typeface="Times New Roman" panose="02020603050405020304" pitchFamily="18" charset="0"/>
              </a:rPr>
              <a:t>(needs timer)</a:t>
            </a:r>
          </a:p>
          <a:p>
            <a:pPr lvl="1" algn="just">
              <a:lnSpc>
                <a:spcPct val="80000"/>
              </a:lnSpc>
            </a:pPr>
            <a:r>
              <a:rPr lang="en-US" altLang="en-US" sz="1800" dirty="0">
                <a:latin typeface="Times New Roman" panose="02020603050405020304" pitchFamily="18" charset="0"/>
                <a:cs typeface="Times New Roman" panose="02020603050405020304" pitchFamily="18" charset="0"/>
              </a:rPr>
              <a:t>Currently running process may be </a:t>
            </a:r>
            <a:r>
              <a:rPr lang="en-US" altLang="en-US" sz="1800" b="1" dirty="0">
                <a:latin typeface="Times New Roman" panose="02020603050405020304" pitchFamily="18" charset="0"/>
                <a:cs typeface="Times New Roman" panose="02020603050405020304" pitchFamily="18" charset="0"/>
              </a:rPr>
              <a:t>interrupted</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moved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Ready state </a:t>
            </a:r>
            <a:r>
              <a:rPr lang="en-US" altLang="en-US" sz="1800" dirty="0">
                <a:latin typeface="Times New Roman" panose="02020603050405020304" pitchFamily="18" charset="0"/>
                <a:cs typeface="Times New Roman" panose="02020603050405020304" pitchFamily="18" charset="0"/>
              </a:rPr>
              <a:t>by the operating system</a:t>
            </a:r>
          </a:p>
          <a:p>
            <a:pPr lvl="1" algn="just">
              <a:lnSpc>
                <a:spcPct val="80000"/>
              </a:lnSpc>
            </a:pPr>
            <a:r>
              <a:rPr lang="en-US" altLang="en-US" sz="1800" dirty="0">
                <a:latin typeface="Times New Roman" panose="02020603050405020304" pitchFamily="18" charset="0"/>
                <a:cs typeface="Times New Roman" panose="02020603050405020304" pitchFamily="18" charset="0"/>
              </a:rPr>
              <a:t>Allows for better service since any one process </a:t>
            </a:r>
            <a:r>
              <a:rPr lang="en-US" altLang="en-US" sz="1800" b="1" dirty="0">
                <a:latin typeface="Times New Roman" panose="02020603050405020304" pitchFamily="18" charset="0"/>
                <a:cs typeface="Times New Roman" panose="02020603050405020304" pitchFamily="18" charset="0"/>
              </a:rPr>
              <a:t>cannot monopolize the processor for very long</a:t>
            </a:r>
          </a:p>
          <a:p>
            <a:pPr lvl="1" algn="just">
              <a:lnSpc>
                <a:spcPct val="80000"/>
              </a:lnSpc>
            </a:pPr>
            <a:r>
              <a:rPr lang="en-US" altLang="en-US" sz="1800" b="1" dirty="0">
                <a:latin typeface="Times New Roman" panose="02020603050405020304" pitchFamily="18" charset="0"/>
                <a:cs typeface="Times New Roman" panose="02020603050405020304" pitchFamily="18" charset="0"/>
              </a:rPr>
              <a:t>Applying</a:t>
            </a:r>
            <a:r>
              <a:rPr lang="en-US" altLang="en-US" sz="1800" dirty="0">
                <a:latin typeface="Times New Roman" panose="02020603050405020304" pitchFamily="18" charset="0"/>
                <a:cs typeface="Times New Roman" panose="02020603050405020304" pitchFamily="18" charset="0"/>
              </a:rPr>
              <a:t> to the </a:t>
            </a:r>
            <a:r>
              <a:rPr lang="en-US" altLang="en-US" sz="1800" b="1" dirty="0">
                <a:highlight>
                  <a:srgbClr val="FFFF00"/>
                </a:highlight>
                <a:latin typeface="Times New Roman" panose="02020603050405020304" pitchFamily="18" charset="0"/>
                <a:cs typeface="Times New Roman" panose="02020603050405020304" pitchFamily="18" charset="0"/>
              </a:rPr>
              <a:t>time-sharing or real time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3315" name="Rectangle 3"/>
          <p:cNvSpPr>
            <a:spLocks noGrp="1"/>
          </p:cNvSpPr>
          <p:nvPr>
            <p:ph type="body" idx="1"/>
          </p:nvPr>
        </p:nvSpPr>
        <p:spPr>
          <a:xfrm>
            <a:off x="0" y="1143000"/>
            <a:ext cx="9144000" cy="5943600"/>
          </a:xfrm>
        </p:spPr>
        <p:txBody>
          <a:bodyPr/>
          <a:lstStyle/>
          <a:p>
            <a:pPr algn="just" eaLnBrk="1" hangingPunct="1">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Batch</a:t>
            </a:r>
          </a:p>
          <a:p>
            <a:pPr lvl="1" algn="just" eaLnBrk="1" hangingPunct="1"/>
            <a:r>
              <a:rPr lang="en-US" altLang="en-US" sz="2000" b="1" dirty="0">
                <a:solidFill>
                  <a:srgbClr val="FF0000"/>
                </a:solidFill>
                <a:latin typeface="Times New Roman" panose="02020603050405020304" pitchFamily="18" charset="0"/>
                <a:cs typeface="Times New Roman" panose="02020603050405020304" pitchFamily="18" charset="0"/>
              </a:rPr>
              <a:t>Non-preemptive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algorithms</a:t>
            </a:r>
          </a:p>
          <a:p>
            <a:pPr lvl="1" algn="just" eaLnBrk="1" hangingPunct="1"/>
            <a:r>
              <a:rPr lang="en-US" altLang="en-US" sz="2000" b="1" dirty="0">
                <a:latin typeface="Times New Roman" panose="02020603050405020304" pitchFamily="18" charset="0"/>
                <a:cs typeface="Times New Roman" panose="02020603050405020304" pitchFamily="18" charset="0"/>
              </a:rPr>
              <a:t>Preemptive</a:t>
            </a:r>
            <a:r>
              <a:rPr lang="en-US" altLang="en-US" sz="2000" dirty="0">
                <a:latin typeface="Times New Roman" panose="02020603050405020304" pitchFamily="18" charset="0"/>
                <a:cs typeface="Times New Roman" panose="02020603050405020304" pitchFamily="18" charset="0"/>
              </a:rPr>
              <a:t> algorithms </a:t>
            </a:r>
            <a:r>
              <a:rPr lang="en-US" altLang="en-US" sz="2000" b="1" dirty="0">
                <a:solidFill>
                  <a:srgbClr val="FF0000"/>
                </a:solidFill>
                <a:latin typeface="Times New Roman" panose="02020603050405020304" pitchFamily="18" charset="0"/>
                <a:cs typeface="Times New Roman" panose="02020603050405020304" pitchFamily="18" charset="0"/>
              </a:rPr>
              <a:t>with</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long time periods </a:t>
            </a:r>
            <a:r>
              <a:rPr lang="en-US" altLang="en-US" sz="2000" dirty="0">
                <a:latin typeface="Times New Roman" panose="02020603050405020304" pitchFamily="18" charset="0"/>
                <a:cs typeface="Times New Roman" panose="02020603050405020304" pitchFamily="18" charset="0"/>
              </a:rPr>
              <a:t>for each process</a:t>
            </a:r>
          </a:p>
          <a:p>
            <a:pPr lvl="1" algn="just" eaLnBrk="1" hangingPunct="1"/>
            <a:r>
              <a:rPr lang="en-US" altLang="en-US" sz="2000" b="1" dirty="0">
                <a:latin typeface="Times New Roman" panose="02020603050405020304" pitchFamily="18" charset="0"/>
                <a:cs typeface="Times New Roman" panose="02020603050405020304" pitchFamily="18" charset="0"/>
              </a:rPr>
              <a:t>Reduces</a:t>
            </a:r>
            <a:r>
              <a:rPr lang="en-US" altLang="en-US" sz="2000" dirty="0">
                <a:latin typeface="Times New Roman" panose="02020603050405020304" pitchFamily="18" charset="0"/>
                <a:cs typeface="Times New Roman" panose="02020603050405020304" pitchFamily="18" charset="0"/>
              </a:rPr>
              <a:t> processes </a:t>
            </a:r>
            <a:r>
              <a:rPr lang="en-US" altLang="en-US" sz="2000" b="1" dirty="0">
                <a:latin typeface="Times New Roman" panose="02020603050405020304" pitchFamily="18" charset="0"/>
                <a:cs typeface="Times New Roman" panose="02020603050405020304" pitchFamily="18" charset="0"/>
              </a:rPr>
              <a:t>switches</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increase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performance</a:t>
            </a:r>
          </a:p>
          <a:p>
            <a:pPr algn="just" eaLnBrk="1" hangingPunct="1">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Interactive</a:t>
            </a:r>
          </a:p>
          <a:p>
            <a:pPr lvl="1" algn="just" eaLnBrk="1" hangingPunct="1"/>
            <a:r>
              <a:rPr lang="en-US" altLang="en-US" sz="2000" b="1" dirty="0">
                <a:solidFill>
                  <a:srgbClr val="FF0000"/>
                </a:solidFill>
                <a:latin typeface="Times New Roman" panose="02020603050405020304" pitchFamily="18" charset="0"/>
                <a:cs typeface="Times New Roman" panose="02020603050405020304" pitchFamily="18" charset="0"/>
              </a:rPr>
              <a:t>Preemptive</a:t>
            </a:r>
            <a:r>
              <a:rPr lang="en-US" altLang="en-US" sz="2000" dirty="0">
                <a:latin typeface="Times New Roman" panose="02020603050405020304" pitchFamily="18" charset="0"/>
                <a:cs typeface="Times New Roman" panose="02020603050405020304" pitchFamily="18" charset="0"/>
              </a:rPr>
              <a:t> algorithms are needed to </a:t>
            </a:r>
            <a:r>
              <a:rPr lang="en-US" altLang="en-US" sz="2000" b="1" dirty="0">
                <a:latin typeface="Times New Roman" panose="02020603050405020304" pitchFamily="18" charset="0"/>
                <a:cs typeface="Times New Roman" panose="02020603050405020304" pitchFamily="18" charset="0"/>
              </a:rPr>
              <a:t>prevent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situation</a:t>
            </a:r>
            <a:r>
              <a:rPr lang="en-US" altLang="en-US" sz="2000" dirty="0">
                <a:latin typeface="Times New Roman" panose="02020603050405020304" pitchFamily="18" charset="0"/>
                <a:cs typeface="Times New Roman" panose="02020603050405020304" pitchFamily="18" charset="0"/>
              </a:rPr>
              <a:t> that the </a:t>
            </a:r>
            <a:r>
              <a:rPr lang="en-US" altLang="en-US" sz="2000" b="1" dirty="0">
                <a:latin typeface="Times New Roman" panose="02020603050405020304" pitchFamily="18" charset="0"/>
                <a:cs typeface="Times New Roman" panose="02020603050405020304" pitchFamily="18" charset="0"/>
              </a:rPr>
              <a:t>preemptive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keeps</a:t>
            </a:r>
            <a:r>
              <a:rPr lang="en-US" altLang="en-US" sz="2000" dirty="0">
                <a:latin typeface="Times New Roman" panose="02020603050405020304" pitchFamily="18" charset="0"/>
                <a:cs typeface="Times New Roman" panose="02020603050405020304" pitchFamily="18" charset="0"/>
              </a:rPr>
              <a:t> one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from hogging </a:t>
            </a: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denying service </a:t>
            </a:r>
            <a:r>
              <a:rPr lang="en-US" altLang="en-US" sz="2000" dirty="0">
                <a:latin typeface="Times New Roman" panose="02020603050405020304" pitchFamily="18" charset="0"/>
                <a:cs typeface="Times New Roman" panose="02020603050405020304" pitchFamily="18" charset="0"/>
              </a:rPr>
              <a:t>to the </a:t>
            </a:r>
            <a:r>
              <a:rPr lang="en-US" altLang="en-US" sz="2000" b="1" dirty="0">
                <a:latin typeface="Times New Roman" panose="02020603050405020304" pitchFamily="18" charset="0"/>
                <a:cs typeface="Times New Roman" panose="02020603050405020304" pitchFamily="18" charset="0"/>
              </a:rPr>
              <a:t>others</a:t>
            </a:r>
            <a:r>
              <a:rPr lang="en-US" altLang="en-US" sz="2000" dirty="0">
                <a:latin typeface="Times New Roman" panose="02020603050405020304" pitchFamily="18" charset="0"/>
                <a:cs typeface="Times New Roman" panose="02020603050405020304" pitchFamily="18" charset="0"/>
              </a:rPr>
              <a:t>. Even if no process intentionally ran forever, one process might shut out all the others indefinitely due to a program bug</a:t>
            </a:r>
          </a:p>
          <a:p>
            <a:pPr algn="just" eaLnBrk="1" hangingPunct="1">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Real-Time</a:t>
            </a:r>
          </a:p>
          <a:p>
            <a:pPr lvl="1" algn="just" eaLnBrk="1" hangingPunct="1"/>
            <a:r>
              <a:rPr lang="en-US" altLang="en-US" sz="2000" b="1" dirty="0">
                <a:solidFill>
                  <a:srgbClr val="FF0000"/>
                </a:solidFill>
                <a:latin typeface="Times New Roman" panose="02020603050405020304" pitchFamily="18" charset="0"/>
                <a:cs typeface="Times New Roman" panose="02020603050405020304" pitchFamily="18" charset="0"/>
              </a:rPr>
              <a:t>Preemption</a:t>
            </a:r>
            <a:r>
              <a:rPr lang="en-US" altLang="en-US" sz="2000" dirty="0">
                <a:latin typeface="Times New Roman" panose="02020603050405020304" pitchFamily="18" charset="0"/>
                <a:cs typeface="Times New Roman" panose="02020603050405020304" pitchFamily="18" charset="0"/>
              </a:rPr>
              <a:t> normally used, but sometimes not needed because the processes know that they may not run for long periods of time and usually do their work and block quickly</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Criteria/</a:t>
            </a:r>
            <a:r>
              <a:rPr lang="en-US" altLang="en-US" sz="3200" dirty="0">
                <a:latin typeface="Times New Roman" panose="02020603050405020304" pitchFamily="18" charset="0"/>
                <a:cs typeface="Times New Roman" panose="02020603050405020304" pitchFamily="18" charset="0"/>
              </a:rPr>
              <a:t> Properties Term</a:t>
            </a:r>
          </a:p>
        </p:txBody>
      </p:sp>
      <p:sp>
        <p:nvSpPr>
          <p:cNvPr id="14339" name="Rectangle 3"/>
          <p:cNvSpPr>
            <a:spLocks noGrp="1"/>
          </p:cNvSpPr>
          <p:nvPr>
            <p:ph type="body" idx="1"/>
          </p:nvPr>
        </p:nvSpPr>
        <p:spPr>
          <a:xfrm>
            <a:off x="0" y="1295400"/>
            <a:ext cx="9144000" cy="5715000"/>
          </a:xfrm>
        </p:spPr>
        <p:txBody>
          <a:bodyPr/>
          <a:lstStyle/>
          <a:p>
            <a:pPr algn="just" eaLnBrk="1" hangingPunct="1">
              <a:buClrTx/>
              <a:buSzTx/>
              <a:buFont typeface="Arial" panose="020B0604020202020204" pitchFamily="34" charset="0"/>
              <a:buChar char="•"/>
            </a:pPr>
            <a:r>
              <a:rPr lang="en-US" altLang="en-US" sz="1800" b="1" dirty="0">
                <a:solidFill>
                  <a:srgbClr val="FF0000"/>
                </a:solidFill>
                <a:latin typeface="Times New Roman" panose="02020603050405020304" pitchFamily="18" charset="0"/>
                <a:cs typeface="Times New Roman" panose="02020603050405020304" pitchFamily="18" charset="0"/>
              </a:rPr>
              <a:t>Fairness</a:t>
            </a:r>
            <a:r>
              <a:rPr lang="en-US" altLang="en-US" sz="1800" dirty="0">
                <a:latin typeface="Times New Roman" panose="02020603050405020304" pitchFamily="18" charset="0"/>
                <a:cs typeface="Times New Roman" panose="02020603050405020304" pitchFamily="18" charset="0"/>
              </a:rPr>
              <a:t> – equivalent processes get </a:t>
            </a:r>
            <a:r>
              <a:rPr lang="en-US" altLang="en-US" sz="1800" b="1" dirty="0">
                <a:latin typeface="Times New Roman" panose="02020603050405020304" pitchFamily="18" charset="0"/>
                <a:cs typeface="Times New Roman" panose="02020603050405020304" pitchFamily="18" charset="0"/>
              </a:rPr>
              <a:t>equivalent CPU times</a:t>
            </a:r>
          </a:p>
          <a:p>
            <a:pPr algn="just" eaLnBrk="1" hangingPunct="1">
              <a:buClrTx/>
              <a:buSzTx/>
              <a:buFont typeface="Arial" panose="020B0604020202020204" pitchFamily="34" charset="0"/>
              <a:buChar char="•"/>
            </a:pPr>
            <a:r>
              <a:rPr lang="en-US" altLang="en-US" sz="1800" b="1">
                <a:solidFill>
                  <a:srgbClr val="FF0000"/>
                </a:solidFill>
                <a:latin typeface="Times New Roman" panose="02020603050405020304" pitchFamily="18" charset="0"/>
                <a:cs typeface="Times New Roman" panose="02020603050405020304" pitchFamily="18" charset="0"/>
              </a:rPr>
              <a:t>Policy enforcement</a:t>
            </a:r>
            <a:r>
              <a:rPr lang="en-US" altLang="en-US" sz="180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if the local policy is that safety control processes get to run whenever they want to, even if it means the payroll is 30 sec late, the scheduler has to make sure this policy enforced</a:t>
            </a:r>
          </a:p>
          <a:p>
            <a:pPr algn="just">
              <a:buClrTx/>
              <a:buSzTx/>
              <a:buFont typeface="Arial" panose="020B0604020202020204" pitchFamily="34" charset="0"/>
              <a:buChar char="•"/>
            </a:pPr>
            <a:r>
              <a:rPr lang="en-US" altLang="en-US" sz="1800" b="1" dirty="0">
                <a:highlight>
                  <a:srgbClr val="FFFF00"/>
                </a:highlight>
                <a:latin typeface="Times New Roman" panose="02020603050405020304" pitchFamily="18" charset="0"/>
                <a:cs typeface="Times New Roman" panose="02020603050405020304" pitchFamily="18" charset="0"/>
              </a:rPr>
              <a:t>Policy vs. Mechanism</a:t>
            </a:r>
          </a:p>
          <a:p>
            <a:pPr lvl="1" algn="just"/>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policies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what is to be done</a:t>
            </a:r>
          </a:p>
          <a:p>
            <a:pPr lvl="1" algn="just"/>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mechanism</a:t>
            </a:r>
            <a:r>
              <a:rPr lang="en-US" altLang="en-US" sz="1800" dirty="0">
                <a:latin typeface="Times New Roman" panose="02020603050405020304" pitchFamily="18" charset="0"/>
                <a:cs typeface="Times New Roman" panose="02020603050405020304" pitchFamily="18" charset="0"/>
              </a:rPr>
              <a:t> specifies </a:t>
            </a:r>
            <a:r>
              <a:rPr lang="en-US" altLang="en-US" sz="1800" b="1" dirty="0">
                <a:latin typeface="Times New Roman" panose="02020603050405020304" pitchFamily="18" charset="0"/>
                <a:cs typeface="Times New Roman" panose="02020603050405020304" pitchFamily="18" charset="0"/>
              </a:rPr>
              <a:t>how it is to be done</a:t>
            </a:r>
          </a:p>
          <a:p>
            <a:pPr lvl="1" algn="just"/>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mechanism</a:t>
            </a:r>
            <a:r>
              <a:rPr lang="en-US" altLang="en-US" sz="1800" dirty="0">
                <a:latin typeface="Times New Roman" panose="02020603050405020304" pitchFamily="18" charset="0"/>
                <a:cs typeface="Times New Roman" panose="02020603050405020304" pitchFamily="18" charset="0"/>
              </a:rPr>
              <a:t> is a thing that </a:t>
            </a:r>
            <a:r>
              <a:rPr lang="en-US" altLang="en-US" sz="1800" b="1" dirty="0">
                <a:latin typeface="Times New Roman" panose="02020603050405020304" pitchFamily="18" charset="0"/>
                <a:cs typeface="Times New Roman" panose="02020603050405020304" pitchFamily="18" charset="0"/>
              </a:rPr>
              <a:t>implements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policy</a:t>
            </a:r>
          </a:p>
          <a:p>
            <a:pPr lvl="1" algn="just"/>
            <a:r>
              <a:rPr lang="en-US" altLang="en-US" sz="1800" b="1" dirty="0">
                <a:latin typeface="Times New Roman" panose="02020603050405020304" pitchFamily="18" charset="0"/>
                <a:cs typeface="Times New Roman" panose="02020603050405020304" pitchFamily="18" charset="0"/>
              </a:rPr>
              <a:t>Ex</a:t>
            </a:r>
            <a:r>
              <a:rPr lang="en-US" altLang="en-US" sz="1800" dirty="0">
                <a:latin typeface="Times New Roman" panose="02020603050405020304" pitchFamily="18" charset="0"/>
                <a:cs typeface="Times New Roman" panose="02020603050405020304" pitchFamily="18" charset="0"/>
              </a:rPr>
              <a:t>:</a:t>
            </a:r>
          </a:p>
          <a:p>
            <a:pPr lvl="2" algn="just"/>
            <a:r>
              <a:rPr lang="en-US" altLang="en-US" sz="1800" dirty="0">
                <a:latin typeface="Times New Roman" panose="02020603050405020304" pitchFamily="18" charset="0"/>
                <a:cs typeface="Times New Roman" panose="02020603050405020304" pitchFamily="18" charset="0"/>
              </a:rPr>
              <a:t>The timer construct for ensuring CPU protection (mechanism)</a:t>
            </a:r>
          </a:p>
          <a:p>
            <a:pPr lvl="2" algn="just"/>
            <a:r>
              <a:rPr lang="en-US" altLang="en-US" sz="1800" dirty="0">
                <a:latin typeface="Times New Roman" panose="02020603050405020304" pitchFamily="18" charset="0"/>
                <a:cs typeface="Times New Roman" panose="02020603050405020304" pitchFamily="18" charset="0"/>
              </a:rPr>
              <a:t>The decision of how long the timer is set for a particular user (policy)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5363" name="Rectangle 3"/>
          <p:cNvSpPr>
            <a:spLocks noGrp="1"/>
          </p:cNvSpPr>
          <p:nvPr>
            <p:ph type="body" idx="4294967295"/>
          </p:nvPr>
        </p:nvSpPr>
        <p:spPr>
          <a:xfrm>
            <a:off x="152400" y="1219200"/>
            <a:ext cx="8839200" cy="5715000"/>
          </a:xfrm>
        </p:spPr>
        <p:txBody>
          <a:bodyPr/>
          <a:lstStyle/>
          <a:p>
            <a:pPr algn="just">
              <a:lnSpc>
                <a:spcPct val="90000"/>
              </a:lnSpc>
            </a:pPr>
            <a:r>
              <a:rPr lang="en-US" altLang="en-US" sz="1800" b="1" dirty="0">
                <a:highlight>
                  <a:srgbClr val="FFFF00"/>
                </a:highlight>
                <a:latin typeface="Times New Roman" panose="02020603050405020304" pitchFamily="18" charset="0"/>
                <a:cs typeface="Times New Roman" panose="02020603050405020304" pitchFamily="18" charset="0"/>
              </a:rPr>
              <a:t>Throughput</a:t>
            </a:r>
            <a:r>
              <a:rPr lang="en-US" altLang="en-US" sz="1800" dirty="0">
                <a:highlight>
                  <a:srgbClr val="FFFF00"/>
                </a:highlight>
                <a:latin typeface="Times New Roman" panose="02020603050405020304" pitchFamily="18" charset="0"/>
                <a:cs typeface="Times New Roman" panose="02020603050405020304" pitchFamily="18" charset="0"/>
              </a:rPr>
              <a:t> </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solidFill>
                  <a:srgbClr val="FF0000"/>
                </a:solidFill>
                <a:latin typeface="Times New Roman" panose="02020603050405020304" pitchFamily="18" charset="0"/>
                <a:cs typeface="Times New Roman" panose="02020603050405020304" pitchFamily="18" charset="0"/>
              </a:rPr>
              <a:t>number of processes </a:t>
            </a:r>
            <a:r>
              <a:rPr lang="en-US" altLang="en-US" sz="1800" dirty="0">
                <a:solidFill>
                  <a:srgbClr val="FF0000"/>
                </a:solidFill>
                <a:latin typeface="Times New Roman" panose="02020603050405020304" pitchFamily="18" charset="0"/>
                <a:cs typeface="Times New Roman" panose="02020603050405020304" pitchFamily="18" charset="0"/>
              </a:rPr>
              <a:t>that </a:t>
            </a:r>
            <a:r>
              <a:rPr lang="en-US" altLang="en-US" sz="1800" b="1" dirty="0">
                <a:solidFill>
                  <a:srgbClr val="FF0000"/>
                </a:solidFill>
                <a:latin typeface="Times New Roman" panose="02020603050405020304" pitchFamily="18" charset="0"/>
                <a:cs typeface="Times New Roman" panose="02020603050405020304" pitchFamily="18" charset="0"/>
              </a:rPr>
              <a:t>complete</a:t>
            </a:r>
            <a:r>
              <a:rPr lang="en-US" altLang="en-US" sz="1800" dirty="0">
                <a:solidFill>
                  <a:srgbClr val="FF0000"/>
                </a:solidFill>
                <a:latin typeface="Times New Roman" panose="02020603050405020304" pitchFamily="18" charset="0"/>
                <a:cs typeface="Times New Roman" panose="02020603050405020304" pitchFamily="18" charset="0"/>
              </a:rPr>
              <a:t> their </a:t>
            </a:r>
            <a:r>
              <a:rPr lang="en-US" altLang="en-US" sz="1800" b="1" dirty="0">
                <a:solidFill>
                  <a:srgbClr val="FF0000"/>
                </a:solidFill>
                <a:latin typeface="Times New Roman" panose="02020603050405020304" pitchFamily="18" charset="0"/>
                <a:cs typeface="Times New Roman" panose="02020603050405020304" pitchFamily="18" charset="0"/>
              </a:rPr>
              <a:t>execution</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per time unit</a:t>
            </a:r>
            <a:r>
              <a:rPr lang="en-US" altLang="en-US" sz="1800" dirty="0">
                <a:latin typeface="Times New Roman" panose="02020603050405020304" pitchFamily="18" charset="0"/>
                <a:cs typeface="Times New Roman" panose="02020603050405020304" pitchFamily="18" charset="0"/>
              </a:rPr>
              <a:t>.</a:t>
            </a:r>
          </a:p>
          <a:p>
            <a:pPr lvl="1" algn="just">
              <a:lnSpc>
                <a:spcPct val="90000"/>
              </a:lnSpc>
            </a:pPr>
            <a:r>
              <a:rPr lang="en-US" altLang="en-US" sz="1800" b="1" dirty="0">
                <a:latin typeface="Times New Roman" panose="02020603050405020304" pitchFamily="18" charset="0"/>
                <a:cs typeface="Times New Roman" panose="02020603050405020304" pitchFamily="18" charset="0"/>
              </a:rPr>
              <a:t>Ex</a:t>
            </a:r>
            <a:r>
              <a:rPr lang="en-US" altLang="en-US" sz="1800" dirty="0">
                <a:latin typeface="Times New Roman" panose="02020603050405020304" pitchFamily="18" charset="0"/>
                <a:cs typeface="Times New Roman" panose="02020603050405020304" pitchFamily="18" charset="0"/>
              </a:rPr>
              <a:t>: In long processes, the rate may be one process per hour. For short processes, it may be 10 processes per second.</a:t>
            </a:r>
          </a:p>
          <a:p>
            <a:pPr algn="just">
              <a:lnSpc>
                <a:spcPct val="90000"/>
              </a:lnSpc>
            </a:pPr>
            <a:r>
              <a:rPr lang="en-US" altLang="en-US" sz="1800" b="1" dirty="0">
                <a:highlight>
                  <a:srgbClr val="FFFF00"/>
                </a:highlight>
                <a:latin typeface="Times New Roman" panose="02020603050405020304" pitchFamily="18" charset="0"/>
                <a:cs typeface="Times New Roman" panose="02020603050405020304" pitchFamily="18" charset="0"/>
              </a:rPr>
              <a:t>Turnaround time</a:t>
            </a:r>
          </a:p>
          <a:p>
            <a:pPr lvl="1" algn="just">
              <a:lnSpc>
                <a:spcPct val="90000"/>
              </a:lnSpc>
            </a:pPr>
            <a:r>
              <a:rPr lang="en-US" altLang="en-US" sz="1800" b="1" dirty="0">
                <a:solidFill>
                  <a:srgbClr val="FF0000"/>
                </a:solidFill>
                <a:latin typeface="Times New Roman" panose="02020603050405020304" pitchFamily="18" charset="0"/>
                <a:cs typeface="Times New Roman" panose="02020603050405020304" pitchFamily="18" charset="0"/>
              </a:rPr>
              <a:t>Amount of time </a:t>
            </a:r>
            <a:r>
              <a:rPr lang="en-US" altLang="en-US" sz="1800" dirty="0">
                <a:solidFill>
                  <a:srgbClr val="FF0000"/>
                </a:solidFill>
                <a:latin typeface="Times New Roman" panose="02020603050405020304" pitchFamily="18" charset="0"/>
                <a:cs typeface="Times New Roman" panose="02020603050405020304" pitchFamily="18" charset="0"/>
              </a:rPr>
              <a:t>to </a:t>
            </a:r>
            <a:r>
              <a:rPr lang="en-US" altLang="en-US" sz="1800" b="1" dirty="0">
                <a:solidFill>
                  <a:srgbClr val="FF0000"/>
                </a:solidFill>
                <a:latin typeface="Times New Roman" panose="02020603050405020304" pitchFamily="18" charset="0"/>
                <a:cs typeface="Times New Roman" panose="02020603050405020304" pitchFamily="18" charset="0"/>
              </a:rPr>
              <a:t>execute</a:t>
            </a:r>
            <a:r>
              <a:rPr lang="en-US" altLang="en-US" sz="1800" dirty="0">
                <a:solidFill>
                  <a:srgbClr val="FF0000"/>
                </a:solidFill>
                <a:latin typeface="Times New Roman" panose="02020603050405020304" pitchFamily="18" charset="0"/>
                <a:cs typeface="Times New Roman" panose="02020603050405020304" pitchFamily="18" charset="0"/>
              </a:rPr>
              <a:t> a particular process</a:t>
            </a:r>
            <a:r>
              <a:rPr lang="en-US" altLang="en-US" sz="1800" dirty="0">
                <a:latin typeface="Times New Roman" panose="02020603050405020304" pitchFamily="18" charset="0"/>
                <a:cs typeface="Times New Roman" panose="02020603050405020304" pitchFamily="18" charset="0"/>
              </a:rPr>
              <a:t>.</a:t>
            </a:r>
          </a:p>
          <a:p>
            <a:pPr lvl="1" algn="just">
              <a:lnSpc>
                <a:spcPct val="90000"/>
              </a:lnSpc>
            </a:pPr>
            <a:r>
              <a:rPr lang="en-US" altLang="en-US" sz="1800" dirty="0">
                <a:latin typeface="Times New Roman" panose="02020603050405020304" pitchFamily="18" charset="0"/>
                <a:cs typeface="Times New Roman" panose="02020603050405020304" pitchFamily="18" charset="0"/>
              </a:rPr>
              <a:t>Is the </a:t>
            </a:r>
            <a:r>
              <a:rPr lang="en-US" altLang="en-US" sz="1800" b="1" dirty="0">
                <a:latin typeface="Times New Roman" panose="02020603050405020304" pitchFamily="18" charset="0"/>
                <a:cs typeface="Times New Roman" panose="02020603050405020304" pitchFamily="18" charset="0"/>
              </a:rPr>
              <a:t>sum of the periods spent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waiting</a:t>
            </a:r>
            <a:r>
              <a:rPr lang="en-US" altLang="en-US" sz="1800" dirty="0">
                <a:latin typeface="Times New Roman" panose="02020603050405020304" pitchFamily="18" charset="0"/>
                <a:cs typeface="Times New Roman" panose="02020603050405020304" pitchFamily="18" charset="0"/>
              </a:rPr>
              <a:t> in the ready queue, </a:t>
            </a:r>
            <a:r>
              <a:rPr lang="en-US" altLang="en-US" sz="1800" b="1" dirty="0">
                <a:latin typeface="Times New Roman" panose="02020603050405020304" pitchFamily="18" charset="0"/>
                <a:cs typeface="Times New Roman" panose="02020603050405020304" pitchFamily="18" charset="0"/>
              </a:rPr>
              <a:t>executing</a:t>
            </a:r>
            <a:r>
              <a:rPr lang="en-US" altLang="en-US" sz="1800" dirty="0">
                <a:latin typeface="Times New Roman" panose="02020603050405020304" pitchFamily="18" charset="0"/>
                <a:cs typeface="Times New Roman" panose="02020603050405020304" pitchFamily="18" charset="0"/>
              </a:rPr>
              <a:t> on the CPU, </a:t>
            </a:r>
            <a:r>
              <a:rPr lang="en-US" altLang="en-US" sz="1800" b="1" dirty="0">
                <a:latin typeface="Times New Roman" panose="02020603050405020304" pitchFamily="18" charset="0"/>
                <a:cs typeface="Times New Roman" panose="02020603050405020304" pitchFamily="18" charset="0"/>
              </a:rPr>
              <a:t>doing</a:t>
            </a:r>
            <a:r>
              <a:rPr lang="en-US" altLang="en-US" sz="1800" dirty="0">
                <a:latin typeface="Times New Roman" panose="02020603050405020304" pitchFamily="18" charset="0"/>
                <a:cs typeface="Times New Roman" panose="02020603050405020304" pitchFamily="18" charset="0"/>
              </a:rPr>
              <a:t> I/O, </a:t>
            </a:r>
            <a:r>
              <a:rPr lang="en-US" altLang="en-US" sz="1800" dirty="0" err="1">
                <a:latin typeface="Times New Roman" panose="02020603050405020304" pitchFamily="18" charset="0"/>
                <a:cs typeface="Times New Roman" panose="02020603050405020304" pitchFamily="18" charset="0"/>
              </a:rPr>
              <a:t>etc</a:t>
            </a:r>
            <a:r>
              <a:rPr lang="en-US" altLang="en-US" sz="1800" dirty="0">
                <a:latin typeface="Times New Roman" panose="02020603050405020304" pitchFamily="18" charset="0"/>
                <a:cs typeface="Times New Roman" panose="02020603050405020304" pitchFamily="18" charset="0"/>
              </a:rPr>
              <a:t>…</a:t>
            </a:r>
          </a:p>
          <a:p>
            <a:pPr lvl="1" algn="just">
              <a:lnSpc>
                <a:spcPct val="90000"/>
              </a:lnSpc>
            </a:pPr>
            <a:r>
              <a:rPr lang="en-US" altLang="en-US" sz="1800" dirty="0">
                <a:latin typeface="Times New Roman" panose="02020603050405020304" pitchFamily="18" charset="0"/>
                <a:cs typeface="Times New Roman" panose="02020603050405020304" pitchFamily="18" charset="0"/>
              </a:rPr>
              <a:t>Is the </a:t>
            </a:r>
            <a:r>
              <a:rPr lang="en-US" altLang="en-US" sz="1800" b="1" dirty="0">
                <a:latin typeface="Times New Roman" panose="02020603050405020304" pitchFamily="18" charset="0"/>
                <a:cs typeface="Times New Roman" panose="02020603050405020304" pitchFamily="18" charset="0"/>
              </a:rPr>
              <a:t>time</a:t>
            </a:r>
            <a:r>
              <a:rPr lang="en-US" altLang="en-US" sz="1800" dirty="0">
                <a:latin typeface="Times New Roman" panose="02020603050405020304" pitchFamily="18" charset="0"/>
                <a:cs typeface="Times New Roman" panose="02020603050405020304" pitchFamily="18" charset="0"/>
              </a:rPr>
              <a:t> from the process is </a:t>
            </a:r>
            <a:r>
              <a:rPr lang="en-US" altLang="en-US" sz="1800" b="1" dirty="0">
                <a:latin typeface="Times New Roman" panose="02020603050405020304" pitchFamily="18" charset="0"/>
                <a:cs typeface="Times New Roman" panose="02020603050405020304" pitchFamily="18" charset="0"/>
              </a:rPr>
              <a:t>submitted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until</a:t>
            </a:r>
            <a:r>
              <a:rPr lang="en-US" altLang="en-US" sz="1800" dirty="0">
                <a:latin typeface="Times New Roman" panose="02020603050405020304" pitchFamily="18" charset="0"/>
                <a:cs typeface="Times New Roman" panose="02020603050405020304" pitchFamily="18" charset="0"/>
              </a:rPr>
              <a:t> it is </a:t>
            </a:r>
            <a:r>
              <a:rPr lang="en-US" altLang="en-US" sz="1800" b="1" dirty="0">
                <a:latin typeface="Times New Roman" panose="02020603050405020304" pitchFamily="18" charset="0"/>
                <a:cs typeface="Times New Roman" panose="02020603050405020304" pitchFamily="18" charset="0"/>
              </a:rPr>
              <a:t>completed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time of completion – arrival time</a:t>
            </a:r>
            <a:r>
              <a:rPr lang="en-US" altLang="en-US"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6387" name="Rectangle 3"/>
          <p:cNvSpPr>
            <a:spLocks noGrp="1"/>
          </p:cNvSpPr>
          <p:nvPr>
            <p:ph type="body" idx="1"/>
          </p:nvPr>
        </p:nvSpPr>
        <p:spPr>
          <a:xfrm>
            <a:off x="152400" y="1371600"/>
            <a:ext cx="8839200" cy="5715000"/>
          </a:xfrm>
        </p:spPr>
        <p:txBody>
          <a:bodyPr/>
          <a:lstStyle/>
          <a:p>
            <a:pPr algn="just">
              <a:lnSpc>
                <a:spcPct val="80000"/>
              </a:lnSpc>
              <a:buClrTx/>
              <a:buSzTx/>
              <a:buFont typeface="Arial" panose="020B0604020202020204" pitchFamily="34" charset="0"/>
              <a:buChar char="•"/>
            </a:pPr>
            <a:r>
              <a:rPr lang="en-US" altLang="en-US" sz="1800" b="1" dirty="0">
                <a:highlight>
                  <a:srgbClr val="FFFF00"/>
                </a:highlight>
                <a:latin typeface="Times New Roman" panose="02020603050405020304" pitchFamily="18" charset="0"/>
                <a:cs typeface="Times New Roman" panose="02020603050405020304" pitchFamily="18" charset="0"/>
              </a:rPr>
              <a:t>CPU utilization</a:t>
            </a:r>
            <a:r>
              <a:rPr lang="en-US" altLang="en-US" sz="18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1800" dirty="0">
                <a:latin typeface="Times New Roman" panose="02020603050405020304" pitchFamily="18" charset="0"/>
                <a:cs typeface="Times New Roman" panose="02020603050405020304" pitchFamily="18" charset="0"/>
              </a:rPr>
              <a:t>The utilization of CPU. </a:t>
            </a:r>
          </a:p>
          <a:p>
            <a:pPr lvl="1" algn="just">
              <a:lnSpc>
                <a:spcPct val="80000"/>
              </a:lnSpc>
            </a:pPr>
            <a:r>
              <a:rPr lang="en-US" altLang="en-US" sz="1800" dirty="0">
                <a:latin typeface="Times New Roman" panose="02020603050405020304" pitchFamily="18" charset="0"/>
                <a:cs typeface="Times New Roman" panose="02020603050405020304" pitchFamily="18" charset="0"/>
              </a:rPr>
              <a:t>Can range from 0 to 100 percent.</a:t>
            </a:r>
          </a:p>
          <a:p>
            <a:pPr lvl="1" algn="just">
              <a:lnSpc>
                <a:spcPct val="80000"/>
              </a:lnSpc>
            </a:pPr>
            <a:r>
              <a:rPr lang="en-US" altLang="en-US" sz="1800" dirty="0">
                <a:latin typeface="Times New Roman" panose="02020603050405020304" pitchFamily="18" charset="0"/>
                <a:cs typeface="Times New Roman" panose="02020603050405020304" pitchFamily="18" charset="0"/>
              </a:rPr>
              <a:t>It should range </a:t>
            </a:r>
            <a:r>
              <a:rPr lang="en-US" altLang="en-US" sz="1800" dirty="0">
                <a:solidFill>
                  <a:srgbClr val="FF0000"/>
                </a:solidFill>
                <a:latin typeface="Times New Roman" panose="02020603050405020304" pitchFamily="18" charset="0"/>
                <a:cs typeface="Times New Roman" panose="02020603050405020304" pitchFamily="18" charset="0"/>
              </a:rPr>
              <a:t>from 40 percent (lightly loaded system) to 90 percent (heavily used system).</a:t>
            </a:r>
          </a:p>
          <a:p>
            <a:pPr algn="just">
              <a:lnSpc>
                <a:spcPct val="80000"/>
              </a:lnSpc>
              <a:buClrTx/>
              <a:buSzTx/>
              <a:buFont typeface="Arial" panose="020B0604020202020204" pitchFamily="34" charset="0"/>
              <a:buChar char="•"/>
            </a:pPr>
            <a:r>
              <a:rPr lang="en-US" altLang="en-US" sz="1800" b="1" dirty="0">
                <a:highlight>
                  <a:srgbClr val="FFFF00"/>
                </a:highlight>
                <a:latin typeface="Times New Roman" panose="02020603050405020304" pitchFamily="18" charset="0"/>
                <a:cs typeface="Times New Roman" panose="02020603050405020304" pitchFamily="18" charset="0"/>
              </a:rPr>
              <a:t>Response time</a:t>
            </a:r>
          </a:p>
          <a:p>
            <a:pPr lvl="1" algn="just">
              <a:lnSpc>
                <a:spcPct val="80000"/>
              </a:lnSpc>
            </a:pPr>
            <a:r>
              <a:rPr lang="en-US" altLang="en-US" sz="1800" dirty="0">
                <a:latin typeface="Times New Roman" panose="02020603050405020304" pitchFamily="18" charset="0"/>
                <a:cs typeface="Times New Roman" panose="02020603050405020304" pitchFamily="18" charset="0"/>
              </a:rPr>
              <a:t>In an </a:t>
            </a:r>
            <a:r>
              <a:rPr lang="en-US" altLang="en-US" sz="1800" dirty="0">
                <a:solidFill>
                  <a:srgbClr val="FF0000"/>
                </a:solidFill>
                <a:latin typeface="Times New Roman" panose="02020603050405020304" pitchFamily="18" charset="0"/>
                <a:cs typeface="Times New Roman" panose="02020603050405020304" pitchFamily="18" charset="0"/>
              </a:rPr>
              <a:t>interactive</a:t>
            </a:r>
            <a:r>
              <a:rPr lang="en-US" altLang="en-US" sz="1800" dirty="0">
                <a:latin typeface="Times New Roman" panose="02020603050405020304" pitchFamily="18" charset="0"/>
                <a:cs typeface="Times New Roman" panose="02020603050405020304" pitchFamily="18" charset="0"/>
              </a:rPr>
              <a:t> system, turnaround time may not be the best criterion.</a:t>
            </a:r>
          </a:p>
          <a:p>
            <a:pPr lvl="1" algn="just">
              <a:lnSpc>
                <a:spcPct val="80000"/>
              </a:lnSpc>
            </a:pPr>
            <a:r>
              <a:rPr lang="en-US" altLang="en-US" sz="1800" dirty="0">
                <a:latin typeface="Times New Roman" panose="02020603050405020304" pitchFamily="18" charset="0"/>
                <a:cs typeface="Times New Roman" panose="02020603050405020304" pitchFamily="18" charset="0"/>
              </a:rPr>
              <a:t>Often, a process can produce some output fairly early and can continue computing new results.</a:t>
            </a:r>
          </a:p>
          <a:p>
            <a:pPr lvl="1" algn="just">
              <a:lnSpc>
                <a:spcPct val="80000"/>
              </a:lnSpc>
            </a:pPr>
            <a:r>
              <a:rPr lang="en-US" altLang="en-US" sz="1800" dirty="0">
                <a:latin typeface="Times New Roman" panose="02020603050405020304" pitchFamily="18" charset="0"/>
                <a:cs typeface="Times New Roman" panose="02020603050405020304" pitchFamily="18" charset="0"/>
              </a:rPr>
              <a:t>This measure is the amount of time it takes from </a:t>
            </a:r>
            <a:r>
              <a:rPr lang="en-US" altLang="en-US" sz="1800" dirty="0">
                <a:solidFill>
                  <a:srgbClr val="FF3300"/>
                </a:solidFill>
                <a:latin typeface="Times New Roman" panose="02020603050405020304" pitchFamily="18" charset="0"/>
                <a:cs typeface="Times New Roman" panose="02020603050405020304" pitchFamily="18" charset="0"/>
              </a:rPr>
              <a:t>when a request was submitted </a:t>
            </a:r>
            <a:r>
              <a:rPr lang="en-US" altLang="en-US" sz="1800" dirty="0">
                <a:latin typeface="Times New Roman" panose="02020603050405020304" pitchFamily="18" charset="0"/>
                <a:cs typeface="Times New Roman" panose="02020603050405020304" pitchFamily="18" charset="0"/>
              </a:rPr>
              <a:t>until  the </a:t>
            </a:r>
            <a:r>
              <a:rPr lang="en-US" altLang="en-US" sz="1800" dirty="0">
                <a:solidFill>
                  <a:srgbClr val="FF0000"/>
                </a:solidFill>
                <a:latin typeface="Times New Roman" panose="02020603050405020304" pitchFamily="18" charset="0"/>
                <a:cs typeface="Times New Roman" panose="02020603050405020304" pitchFamily="18" charset="0"/>
              </a:rPr>
              <a:t>first response is produced.</a:t>
            </a:r>
          </a:p>
          <a:p>
            <a:pPr algn="just">
              <a:lnSpc>
                <a:spcPct val="80000"/>
              </a:lnSpc>
              <a:buClrTx/>
              <a:buSzTx/>
              <a:buFont typeface="Arial" panose="020B0604020202020204" pitchFamily="34" charset="0"/>
              <a:buChar char="•"/>
            </a:pPr>
            <a:r>
              <a:rPr lang="en-US" altLang="en-US" sz="1800" b="1" dirty="0">
                <a:highlight>
                  <a:srgbClr val="FFFF00"/>
                </a:highlight>
                <a:latin typeface="Times New Roman" panose="02020603050405020304" pitchFamily="18" charset="0"/>
                <a:cs typeface="Times New Roman" panose="02020603050405020304" pitchFamily="18" charset="0"/>
              </a:rPr>
              <a:t>Proportionality</a:t>
            </a:r>
          </a:p>
          <a:p>
            <a:pPr lvl="1" algn="just">
              <a:lnSpc>
                <a:spcPct val="80000"/>
              </a:lnSpc>
            </a:pPr>
            <a:r>
              <a:rPr lang="en-US" altLang="en-US" sz="1800" dirty="0">
                <a:latin typeface="Times New Roman" panose="02020603050405020304" pitchFamily="18" charset="0"/>
                <a:cs typeface="Times New Roman" panose="02020603050405020304" pitchFamily="18" charset="0"/>
              </a:rPr>
              <a:t>When a request that is perceived as complex takes a long time, users accept that, but when a request that is perceived as simple takes a long time, users get irritated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Categories of Scheduling Algorithms</a:t>
            </a:r>
          </a:p>
        </p:txBody>
      </p:sp>
      <p:sp>
        <p:nvSpPr>
          <p:cNvPr id="17411" name="Rectangle 3"/>
          <p:cNvSpPr>
            <a:spLocks noGrp="1"/>
          </p:cNvSpPr>
          <p:nvPr>
            <p:ph type="body" idx="1"/>
          </p:nvPr>
        </p:nvSpPr>
        <p:spPr>
          <a:xfrm>
            <a:off x="152400" y="1371600"/>
            <a:ext cx="8839200" cy="5867400"/>
          </a:xfrm>
        </p:spPr>
        <p:txBody>
          <a:bodyPr/>
          <a:lstStyle/>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All systems</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Fairness</a:t>
            </a:r>
            <a:r>
              <a:rPr lang="en-US" altLang="en-US" sz="1800" dirty="0">
                <a:latin typeface="Times New Roman" panose="02020603050405020304" pitchFamily="18" charset="0"/>
                <a:cs typeface="Times New Roman" panose="02020603050405020304" pitchFamily="18" charset="0"/>
              </a:rPr>
              <a:t> – giving each process a fair share of CPU</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Policy enforcement – </a:t>
            </a:r>
            <a:r>
              <a:rPr lang="en-US" altLang="en-US" sz="1800" dirty="0">
                <a:latin typeface="Times New Roman" panose="02020603050405020304" pitchFamily="18" charset="0"/>
                <a:cs typeface="Times New Roman" panose="02020603050405020304" pitchFamily="18" charset="0"/>
              </a:rPr>
              <a:t>seeing that stated policy is carried out</a:t>
            </a:r>
            <a:endParaRPr lang="en-US" altLang="en-US" sz="1800" i="1"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Balance</a:t>
            </a:r>
            <a:r>
              <a:rPr lang="en-US" altLang="en-US" sz="1800" dirty="0">
                <a:latin typeface="Times New Roman" panose="02020603050405020304" pitchFamily="18" charset="0"/>
                <a:cs typeface="Times New Roman" panose="02020603050405020304" pitchFamily="18" charset="0"/>
              </a:rPr>
              <a:t> – keeping all parts of the system busy</a:t>
            </a:r>
          </a:p>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Batch</a:t>
            </a:r>
            <a:r>
              <a:rPr lang="en-US" altLang="en-US" sz="1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Throughput</a:t>
            </a:r>
            <a:r>
              <a:rPr lang="en-US" altLang="en-US" sz="1800" dirty="0">
                <a:latin typeface="Times New Roman" panose="02020603050405020304" pitchFamily="18" charset="0"/>
                <a:cs typeface="Times New Roman" panose="02020603050405020304" pitchFamily="18" charset="0"/>
              </a:rPr>
              <a:t> – maximize jobs per hour</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Turnaround time </a:t>
            </a:r>
            <a:r>
              <a:rPr lang="en-US" altLang="en-US" sz="1800" dirty="0">
                <a:latin typeface="Times New Roman" panose="02020603050405020304" pitchFamily="18" charset="0"/>
                <a:cs typeface="Times New Roman" panose="02020603050405020304" pitchFamily="18" charset="0"/>
              </a:rPr>
              <a:t>– minimize time between submission and termination</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CPU utilization</a:t>
            </a:r>
            <a:r>
              <a:rPr lang="en-US" altLang="en-US" sz="1800" dirty="0">
                <a:latin typeface="Times New Roman" panose="02020603050405020304" pitchFamily="18" charset="0"/>
                <a:cs typeface="Times New Roman" panose="02020603050405020304" pitchFamily="18" charset="0"/>
              </a:rPr>
              <a:t> – keep the CPU busy all the time</a:t>
            </a:r>
          </a:p>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Interactive</a:t>
            </a:r>
            <a:r>
              <a:rPr lang="en-US" altLang="en-US" sz="1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Response time</a:t>
            </a:r>
            <a:r>
              <a:rPr lang="en-US" altLang="en-US" sz="1800" dirty="0">
                <a:latin typeface="Times New Roman" panose="02020603050405020304" pitchFamily="18" charset="0"/>
                <a:cs typeface="Times New Roman" panose="02020603050405020304" pitchFamily="18" charset="0"/>
              </a:rPr>
              <a:t> – respond (react) to request quickly</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Proportionality</a:t>
            </a:r>
            <a:r>
              <a:rPr lang="en-US" altLang="en-US" sz="1800" dirty="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 meet user’s </a:t>
            </a:r>
            <a:r>
              <a:rPr lang="en-US" altLang="en-US" sz="1800" dirty="0">
                <a:latin typeface="Times New Roman" panose="02020603050405020304" pitchFamily="18" charset="0"/>
                <a:cs typeface="Times New Roman" panose="02020603050405020304" pitchFamily="18" charset="0"/>
              </a:rPr>
              <a:t>expectations</a:t>
            </a:r>
          </a:p>
          <a:p>
            <a:pPr algn="just" eaLnBrk="1" hangingPunct="1">
              <a:lnSpc>
                <a:spcPct val="8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Real-time</a:t>
            </a:r>
            <a:r>
              <a:rPr lang="en-US" altLang="en-US" sz="1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Meeting deadlines</a:t>
            </a:r>
            <a:r>
              <a:rPr lang="en-US" altLang="en-US" sz="1800" dirty="0">
                <a:latin typeface="Times New Roman" panose="02020603050405020304" pitchFamily="18" charset="0"/>
                <a:cs typeface="Times New Roman" panose="02020603050405020304" pitchFamily="18" charset="0"/>
              </a:rPr>
              <a:t> – avoid losing data</a:t>
            </a:r>
          </a:p>
          <a:p>
            <a:pPr lvl="1" algn="just" eaLnBrk="1" hangingPunct="1">
              <a:lnSpc>
                <a:spcPct val="80000"/>
              </a:lnSpc>
            </a:pPr>
            <a:r>
              <a:rPr lang="en-US" altLang="en-US" sz="1800" i="1" dirty="0">
                <a:latin typeface="Times New Roman" panose="02020603050405020304" pitchFamily="18" charset="0"/>
                <a:cs typeface="Times New Roman" panose="02020603050405020304" pitchFamily="18" charset="0"/>
              </a:rPr>
              <a:t>Predictability</a:t>
            </a:r>
            <a:r>
              <a:rPr lang="en-US" altLang="en-US" sz="1800" dirty="0">
                <a:latin typeface="Times New Roman" panose="02020603050405020304" pitchFamily="18" charset="0"/>
                <a:cs typeface="Times New Roman" panose="02020603050405020304" pitchFamily="18" charset="0"/>
              </a:rPr>
              <a:t> – avoid quality degradation in multimedia systems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838200" y="228600"/>
            <a:ext cx="7467600" cy="914400"/>
          </a:xfrm>
        </p:spPr>
        <p:txBody>
          <a:bodyPr/>
          <a:lstStyle/>
          <a:p>
            <a:r>
              <a:rPr lang="en-US" altLang="en-US" sz="3200" b="1" dirty="0">
                <a:latin typeface="Times New Roman" panose="02020603050405020304" pitchFamily="18" charset="0"/>
                <a:cs typeface="Times New Roman" panose="02020603050405020304" pitchFamily="18" charset="0"/>
              </a:rPr>
              <a:t>Scheduling in </a:t>
            </a:r>
            <a:r>
              <a:rPr lang="en-US" altLang="en-US" sz="3200" b="1" dirty="0">
                <a:solidFill>
                  <a:srgbClr val="FF0000"/>
                </a:solidFill>
                <a:latin typeface="Times New Roman" panose="02020603050405020304" pitchFamily="18" charset="0"/>
                <a:cs typeface="Times New Roman" panose="02020603050405020304" pitchFamily="18" charset="0"/>
              </a:rPr>
              <a:t>Batch System</a:t>
            </a:r>
            <a:br>
              <a:rPr lang="en-US" altLang="en-US" sz="32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First-Come First Served (FCFS)</a:t>
            </a:r>
          </a:p>
        </p:txBody>
      </p:sp>
      <p:sp>
        <p:nvSpPr>
          <p:cNvPr id="18435" name="Rectangle 3"/>
          <p:cNvSpPr>
            <a:spLocks noGrp="1"/>
          </p:cNvSpPr>
          <p:nvPr>
            <p:ph type="body" idx="1"/>
          </p:nvPr>
        </p:nvSpPr>
        <p:spPr>
          <a:xfrm>
            <a:off x="13317" y="1295400"/>
            <a:ext cx="8839200" cy="4267200"/>
          </a:xfrm>
        </p:spPr>
        <p:txBody>
          <a:bodyPr/>
          <a:lstStyle/>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simplest CPU scheduling algorithm!</a:t>
            </a:r>
          </a:p>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a:t>
            </a:r>
            <a:r>
              <a:rPr lang="en-US" altLang="en-US" sz="2000" b="1" dirty="0">
                <a:solidFill>
                  <a:srgbClr val="FF0000"/>
                </a:solidFill>
                <a:latin typeface="Times New Roman" panose="02020603050405020304" pitchFamily="18" charset="0"/>
                <a:cs typeface="Times New Roman" panose="02020603050405020304" pitchFamily="18" charset="0"/>
              </a:rPr>
              <a:t>non-preemptive</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process that </a:t>
            </a:r>
            <a:r>
              <a:rPr lang="en-US" altLang="en-US" sz="2000" b="1" dirty="0">
                <a:latin typeface="Times New Roman" panose="02020603050405020304" pitchFamily="18" charset="0"/>
                <a:cs typeface="Times New Roman" panose="02020603050405020304" pitchFamily="18" charset="0"/>
              </a:rPr>
              <a:t>entered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ready state first</a:t>
            </a:r>
            <a:r>
              <a:rPr lang="en-US" altLang="en-US" sz="2000" dirty="0">
                <a:latin typeface="Times New Roman" panose="02020603050405020304" pitchFamily="18" charset="0"/>
                <a:cs typeface="Times New Roman" panose="02020603050405020304" pitchFamily="18" charset="0"/>
              </a:rPr>
              <a:t>, will </a:t>
            </a:r>
            <a:r>
              <a:rPr lang="en-US" altLang="en-US" sz="2000" b="1" dirty="0">
                <a:latin typeface="Times New Roman" panose="02020603050405020304" pitchFamily="18" charset="0"/>
                <a:cs typeface="Times New Roman" panose="02020603050405020304" pitchFamily="18" charset="0"/>
              </a:rPr>
              <a:t>get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CPU first </a:t>
            </a:r>
            <a:r>
              <a:rPr lang="en-US" altLang="en-US" sz="2000" dirty="0">
                <a:latin typeface="Times New Roman" panose="02020603050405020304" pitchFamily="18" charset="0"/>
                <a:cs typeface="Times New Roman" panose="02020603050405020304" pitchFamily="18" charset="0"/>
              </a:rPr>
              <a:t>and will </a:t>
            </a:r>
            <a:r>
              <a:rPr lang="en-US" altLang="en-US" sz="2000" b="1" dirty="0">
                <a:latin typeface="Times New Roman" panose="02020603050405020304" pitchFamily="18" charset="0"/>
                <a:cs typeface="Times New Roman" panose="02020603050405020304" pitchFamily="18" charset="0"/>
              </a:rPr>
              <a:t>hold</a:t>
            </a:r>
            <a:r>
              <a:rPr lang="en-US" altLang="en-US" sz="2000" dirty="0">
                <a:latin typeface="Times New Roman" panose="02020603050405020304" pitchFamily="18" charset="0"/>
                <a:cs typeface="Times New Roman" panose="02020603050405020304" pitchFamily="18" charset="0"/>
              </a:rPr>
              <a:t> it </a:t>
            </a:r>
            <a:r>
              <a:rPr lang="en-US" altLang="en-US" sz="2000" b="1" dirty="0">
                <a:latin typeface="Times New Roman" panose="02020603050405020304" pitchFamily="18"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it is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finished</a:t>
            </a:r>
            <a:r>
              <a:rPr lang="en-US" altLang="en-US" sz="2000"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Simple to understand and implement</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requires a </a:t>
            </a:r>
            <a:r>
              <a:rPr lang="en-US" altLang="en-US" sz="2000" b="1" dirty="0">
                <a:solidFill>
                  <a:srgbClr val="FF0000"/>
                </a:solidFill>
                <a:latin typeface="Times New Roman" panose="02020603050405020304" pitchFamily="18" charset="0"/>
                <a:cs typeface="Times New Roman" panose="02020603050405020304" pitchFamily="18" charset="0"/>
              </a:rPr>
              <a:t>single queue </a:t>
            </a:r>
            <a:r>
              <a:rPr lang="en-US" altLang="en-US" sz="2000" dirty="0">
                <a:latin typeface="Times New Roman" panose="02020603050405020304" pitchFamily="18" charset="0"/>
                <a:cs typeface="Times New Roman" panose="02020603050405020304" pitchFamily="18" charset="0"/>
              </a:rPr>
              <a:t>of ready processes: </a:t>
            </a:r>
          </a:p>
          <a:p>
            <a:pPr marL="514350" lvl="1" algn="just">
              <a:lnSpc>
                <a:spcPct val="90000"/>
              </a:lnSpc>
            </a:pPr>
            <a:r>
              <a:rPr lang="en-US" altLang="en-US" sz="2000" dirty="0">
                <a:latin typeface="Times New Roman" panose="02020603050405020304" pitchFamily="18" charset="0"/>
                <a:cs typeface="Times New Roman" panose="02020603050405020304" pitchFamily="18" charset="0"/>
              </a:rPr>
              <a:t>If a process </a:t>
            </a:r>
            <a:r>
              <a:rPr lang="en-US" altLang="en-US" sz="2000" b="1" dirty="0">
                <a:latin typeface="Times New Roman" panose="02020603050405020304" pitchFamily="18" charset="0"/>
                <a:cs typeface="Times New Roman" panose="02020603050405020304" pitchFamily="18" charset="0"/>
              </a:rPr>
              <a:t>enters</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ready state</a:t>
            </a:r>
            <a:r>
              <a:rPr lang="en-US" altLang="en-US" sz="2000" dirty="0">
                <a:latin typeface="Times New Roman" panose="02020603050405020304" pitchFamily="18" charset="0"/>
                <a:cs typeface="Times New Roman" panose="02020603050405020304" pitchFamily="18" charset="0"/>
              </a:rPr>
              <a:t>, it is </a:t>
            </a:r>
            <a:r>
              <a:rPr lang="en-US" altLang="en-US" sz="2000" b="1" dirty="0">
                <a:latin typeface="Times New Roman" panose="02020603050405020304" pitchFamily="18" charset="0"/>
                <a:cs typeface="Times New Roman" panose="02020603050405020304" pitchFamily="18" charset="0"/>
              </a:rPr>
              <a:t>linked</a:t>
            </a:r>
            <a:r>
              <a:rPr lang="en-US" altLang="en-US" sz="2000" dirty="0">
                <a:latin typeface="Times New Roman" panose="02020603050405020304" pitchFamily="18" charset="0"/>
                <a:cs typeface="Times New Roman" panose="02020603050405020304" pitchFamily="18" charset="0"/>
              </a:rPr>
              <a:t> onto the </a:t>
            </a:r>
            <a:r>
              <a:rPr lang="en-US" altLang="en-US" sz="2000" b="1" dirty="0">
                <a:latin typeface="Times New Roman" panose="02020603050405020304" pitchFamily="18" charset="0"/>
                <a:cs typeface="Times New Roman" panose="02020603050405020304" pitchFamily="18" charset="0"/>
              </a:rPr>
              <a:t>tail of the ready queue.</a:t>
            </a:r>
          </a:p>
          <a:p>
            <a:pPr marL="514350" lvl="1" algn="just">
              <a:lnSpc>
                <a:spcPct val="90000"/>
              </a:lnSpc>
            </a:pPr>
            <a:r>
              <a:rPr lang="en-US" altLang="en-US" sz="2000" dirty="0">
                <a:latin typeface="Times New Roman" panose="02020603050405020304" pitchFamily="18" charset="0"/>
                <a:cs typeface="Times New Roman" panose="02020603050405020304" pitchFamily="18" charset="0"/>
              </a:rPr>
              <a:t>If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it </a:t>
            </a:r>
            <a:r>
              <a:rPr lang="en-US" altLang="en-US" sz="2000" b="1" dirty="0">
                <a:latin typeface="Times New Roman" panose="02020603050405020304" pitchFamily="18" charset="0"/>
                <a:cs typeface="Times New Roman" panose="02020603050405020304" pitchFamily="18" charset="0"/>
              </a:rPr>
              <a:t>takes</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the head</a:t>
            </a:r>
            <a:r>
              <a:rPr lang="en-US"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5716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533400" y="0"/>
            <a:ext cx="8229600" cy="990600"/>
          </a:xfrm>
        </p:spPr>
        <p:txBody>
          <a:bodyPr/>
          <a:lstStyle/>
          <a:p>
            <a:r>
              <a:rPr lang="en-US" altLang="en-US" sz="4000" b="1">
                <a:latin typeface="Times New Roman" panose="02020603050405020304" pitchFamily="18" charset="0"/>
                <a:cs typeface="Times New Roman" panose="02020603050405020304" pitchFamily="18" charset="0"/>
              </a:rPr>
              <a:t>Processes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Termination</a:t>
            </a:r>
          </a:p>
        </p:txBody>
      </p:sp>
      <p:sp>
        <p:nvSpPr>
          <p:cNvPr id="12291" name="Rectangle 3"/>
          <p:cNvSpPr>
            <a:spLocks noGrp="1"/>
          </p:cNvSpPr>
          <p:nvPr>
            <p:ph type="body" idx="1"/>
          </p:nvPr>
        </p:nvSpPr>
        <p:spPr>
          <a:xfrm>
            <a:off x="152400" y="1066800"/>
            <a:ext cx="8839200" cy="4267200"/>
          </a:xfrm>
        </p:spPr>
        <p:txBody>
          <a:bodyPr/>
          <a:lstStyle/>
          <a:p>
            <a:pPr algn="just">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After a process has been created, it may </a:t>
            </a:r>
            <a:r>
              <a:rPr lang="en-US" altLang="en-US" sz="2000" b="1">
                <a:latin typeface="Times New Roman" panose="02020603050405020304" pitchFamily="18" charset="0"/>
                <a:cs typeface="Times New Roman" panose="02020603050405020304" pitchFamily="18" charset="0"/>
              </a:rPr>
              <a:t>terminate</a:t>
            </a:r>
            <a:r>
              <a:rPr lang="en-US" altLang="en-US" sz="2000">
                <a:latin typeface="Times New Roman" panose="02020603050405020304" pitchFamily="18" charset="0"/>
                <a:cs typeface="Times New Roman" panose="02020603050405020304" pitchFamily="18" charset="0"/>
              </a:rPr>
              <a:t> usually </a:t>
            </a:r>
            <a:r>
              <a:rPr lang="en-US" altLang="en-US" sz="2000" b="1">
                <a:latin typeface="Times New Roman" panose="02020603050405020304" pitchFamily="18" charset="0"/>
                <a:cs typeface="Times New Roman" panose="02020603050405020304" pitchFamily="18" charset="0"/>
              </a:rPr>
              <a:t>due to </a:t>
            </a:r>
            <a:r>
              <a:rPr lang="en-US" altLang="en-US" sz="2000">
                <a:latin typeface="Times New Roman" panose="02020603050405020304" pitchFamily="18" charset="0"/>
                <a:cs typeface="Times New Roman" panose="02020603050405020304" pitchFamily="18" charset="0"/>
              </a:rPr>
              <a:t>one of the following:</a:t>
            </a:r>
          </a:p>
          <a:p>
            <a:pPr lvl="1" algn="just">
              <a:lnSpc>
                <a:spcPct val="90000"/>
              </a:lnSpc>
            </a:pPr>
            <a:r>
              <a:rPr lang="en-US" altLang="en-US" sz="2000" b="1">
                <a:solidFill>
                  <a:srgbClr val="FF0000"/>
                </a:solidFill>
                <a:latin typeface="Times New Roman" panose="02020603050405020304" pitchFamily="18" charset="0"/>
                <a:cs typeface="Times New Roman" panose="02020603050405020304" pitchFamily="18" charset="0"/>
              </a:rPr>
              <a:t>Normal</a:t>
            </a:r>
            <a:r>
              <a:rPr lang="en-US" altLang="en-US" sz="2000">
                <a:solidFill>
                  <a:srgbClr val="FF0000"/>
                </a:solidFill>
                <a:latin typeface="Times New Roman" panose="02020603050405020304" pitchFamily="18" charset="0"/>
                <a:cs typeface="Times New Roman" panose="02020603050405020304" pitchFamily="18" charset="0"/>
              </a:rPr>
              <a:t> exit </a:t>
            </a:r>
            <a:r>
              <a:rPr lang="en-US" altLang="en-US" sz="2000">
                <a:latin typeface="Times New Roman" panose="02020603050405020304" pitchFamily="18" charset="0"/>
                <a:cs typeface="Times New Roman" panose="02020603050405020304" pitchFamily="18" charset="0"/>
              </a:rPr>
              <a:t>(task </a:t>
            </a:r>
            <a:r>
              <a:rPr lang="en-US" altLang="en-US" sz="2000" b="1">
                <a:latin typeface="Times New Roman" panose="02020603050405020304" pitchFamily="18" charset="0"/>
                <a:cs typeface="Times New Roman" panose="02020603050405020304" pitchFamily="18" charset="0"/>
              </a:rPr>
              <a:t>accomplished</a:t>
            </a:r>
            <a:r>
              <a:rPr lang="en-US" altLang="en-US" sz="2000">
                <a:latin typeface="Times New Roman" panose="02020603050405020304" pitchFamily="18" charset="0"/>
                <a:cs typeface="Times New Roman" panose="02020603050405020304" pitchFamily="18" charset="0"/>
              </a:rPr>
              <a:t>) (voluntary)</a:t>
            </a:r>
          </a:p>
          <a:p>
            <a:pPr lvl="1" algn="just">
              <a:lnSpc>
                <a:spcPct val="90000"/>
              </a:lnSpc>
            </a:pPr>
            <a:r>
              <a:rPr lang="en-US" altLang="en-US" sz="2000" b="1">
                <a:solidFill>
                  <a:srgbClr val="FF0000"/>
                </a:solidFill>
                <a:latin typeface="Times New Roman" panose="02020603050405020304" pitchFamily="18" charset="0"/>
                <a:cs typeface="Times New Roman" panose="02020603050405020304" pitchFamily="18" charset="0"/>
              </a:rPr>
              <a:t>Error</a:t>
            </a:r>
            <a:r>
              <a:rPr lang="en-US" altLang="en-US" sz="2000">
                <a:solidFill>
                  <a:srgbClr val="FF0000"/>
                </a:solidFill>
                <a:latin typeface="Times New Roman" panose="02020603050405020304" pitchFamily="18" charset="0"/>
                <a:cs typeface="Times New Roman" panose="02020603050405020304" pitchFamily="18" charset="0"/>
              </a:rPr>
              <a:t> exit </a:t>
            </a:r>
            <a:r>
              <a:rPr lang="en-US" altLang="en-US" sz="2000">
                <a:latin typeface="Times New Roman" panose="02020603050405020304" pitchFamily="18" charset="0"/>
                <a:cs typeface="Times New Roman" panose="02020603050405020304" pitchFamily="18" charset="0"/>
              </a:rPr>
              <a:t>(voluntary)</a:t>
            </a:r>
          </a:p>
          <a:p>
            <a:pPr lvl="2" algn="just">
              <a:lnSpc>
                <a:spcPct val="90000"/>
              </a:lnSpc>
            </a:pPr>
            <a:r>
              <a:rPr lang="en-US" altLang="en-US" sz="2000" b="1">
                <a:latin typeface="Times New Roman" panose="02020603050405020304" pitchFamily="18" charset="0"/>
                <a:cs typeface="Times New Roman" panose="02020603050405020304" pitchFamily="18" charset="0"/>
              </a:rPr>
              <a:t>Ex</a:t>
            </a:r>
            <a:r>
              <a:rPr lang="en-US" altLang="en-US" sz="2000">
                <a:latin typeface="Times New Roman" panose="02020603050405020304" pitchFamily="18" charset="0"/>
                <a:cs typeface="Times New Roman" panose="02020603050405020304" pitchFamily="18" charset="0"/>
              </a:rPr>
              <a:t>: nonexistent files, insufficient or incorrect input</a:t>
            </a:r>
          </a:p>
          <a:p>
            <a:pPr lvl="1" algn="just">
              <a:lnSpc>
                <a:spcPct val="90000"/>
              </a:lnSpc>
            </a:pPr>
            <a:r>
              <a:rPr lang="en-US" altLang="en-US" sz="2000" b="1">
                <a:solidFill>
                  <a:srgbClr val="FF0000"/>
                </a:solidFill>
                <a:latin typeface="Times New Roman" panose="02020603050405020304" pitchFamily="18" charset="0"/>
                <a:cs typeface="Times New Roman" panose="02020603050405020304" pitchFamily="18" charset="0"/>
              </a:rPr>
              <a:t>Fatal</a:t>
            </a:r>
            <a:r>
              <a:rPr lang="en-US" altLang="en-US" sz="2000">
                <a:solidFill>
                  <a:srgbClr val="FF0000"/>
                </a:solidFill>
                <a:latin typeface="Times New Roman" panose="02020603050405020304" pitchFamily="18" charset="0"/>
                <a:cs typeface="Times New Roman" panose="02020603050405020304" pitchFamily="18" charset="0"/>
              </a:rPr>
              <a:t> error </a:t>
            </a:r>
            <a:r>
              <a:rPr lang="en-US" altLang="en-US" sz="2000">
                <a:latin typeface="Times New Roman" panose="02020603050405020304" pitchFamily="18" charset="0"/>
                <a:cs typeface="Times New Roman" panose="02020603050405020304" pitchFamily="18" charset="0"/>
              </a:rPr>
              <a:t>(involuntary)</a:t>
            </a:r>
          </a:p>
          <a:p>
            <a:pPr lvl="2" algn="just">
              <a:lnSpc>
                <a:spcPct val="90000"/>
              </a:lnSpc>
            </a:pPr>
            <a:r>
              <a:rPr lang="en-US" altLang="en-US" sz="2000" b="1">
                <a:latin typeface="Times New Roman" panose="02020603050405020304" pitchFamily="18" charset="0"/>
                <a:cs typeface="Times New Roman" panose="02020603050405020304" pitchFamily="18" charset="0"/>
              </a:rPr>
              <a:t>Ex</a:t>
            </a:r>
            <a:r>
              <a:rPr lang="en-US" altLang="en-US" sz="2000">
                <a:latin typeface="Times New Roman" panose="02020603050405020304" pitchFamily="18" charset="0"/>
                <a:cs typeface="Times New Roman" panose="02020603050405020304" pitchFamily="18" charset="0"/>
              </a:rPr>
              <a:t>: illegal instructions, division by zero etc.</a:t>
            </a:r>
          </a:p>
          <a:p>
            <a:pPr lvl="1" algn="just">
              <a:lnSpc>
                <a:spcPct val="90000"/>
              </a:lnSpc>
            </a:pPr>
            <a:r>
              <a:rPr lang="en-US" altLang="en-US" sz="2000" b="1">
                <a:solidFill>
                  <a:srgbClr val="FF0000"/>
                </a:solidFill>
                <a:latin typeface="Times New Roman" panose="02020603050405020304" pitchFamily="18" charset="0"/>
                <a:cs typeface="Times New Roman" panose="02020603050405020304" pitchFamily="18" charset="0"/>
              </a:rPr>
              <a:t>Killed</a:t>
            </a:r>
            <a:r>
              <a:rPr lang="en-US" altLang="en-US" sz="2000">
                <a:solidFill>
                  <a:srgbClr val="FF0000"/>
                </a:solidFill>
                <a:latin typeface="Times New Roman" panose="02020603050405020304" pitchFamily="18" charset="0"/>
                <a:cs typeface="Times New Roman" panose="02020603050405020304" pitchFamily="18" charset="0"/>
              </a:rPr>
              <a:t> by another process </a:t>
            </a:r>
            <a:r>
              <a:rPr lang="en-US" altLang="en-US" sz="2000">
                <a:latin typeface="Times New Roman" panose="02020603050405020304" pitchFamily="18" charset="0"/>
                <a:cs typeface="Times New Roman" panose="02020603050405020304" pitchFamily="18" charset="0"/>
              </a:rPr>
              <a:t>(involuntary)</a:t>
            </a:r>
          </a:p>
          <a:p>
            <a:pPr lvl="2" algn="just">
              <a:lnSpc>
                <a:spcPct val="90000"/>
              </a:lnSpc>
            </a:pPr>
            <a:r>
              <a:rPr lang="en-US" altLang="en-US" sz="2000">
                <a:latin typeface="Times New Roman" panose="02020603050405020304" pitchFamily="18" charset="0"/>
                <a:cs typeface="Times New Roman" panose="02020603050405020304" pitchFamily="18" charset="0"/>
              </a:rPr>
              <a:t>kill system call in Unix, or TerminateProcess in Win32.(</a:t>
            </a:r>
            <a:r>
              <a:rPr lang="en-US" altLang="en-US" sz="2000" i="1">
                <a:latin typeface="Times New Roman" panose="02020603050405020304" pitchFamily="18" charset="0"/>
                <a:cs typeface="Times New Roman" panose="02020603050405020304" pitchFamily="18" charset="0"/>
              </a:rPr>
              <a:t>in some systems, if the parent terminates</a:t>
            </a:r>
            <a:r>
              <a:rPr lang="en-US" altLang="en-US" sz="2000">
                <a:latin typeface="Times New Roman" panose="02020603050405020304" pitchFamily="18" charset="0"/>
                <a:cs typeface="Times New Roman" panose="02020603050405020304" pitchFamily="18" charset="0"/>
              </a:rPr>
              <a:t>)</a:t>
            </a: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algn="just">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Voluntary</a:t>
            </a:r>
            <a:r>
              <a:rPr lang="en-US" altLang="en-US" sz="2000">
                <a:latin typeface="Times New Roman" panose="02020603050405020304" pitchFamily="18" charset="0"/>
                <a:cs typeface="Times New Roman" panose="02020603050405020304" pitchFamily="18" charset="0"/>
              </a:rPr>
              <a:t> – using a special system call</a:t>
            </a:r>
          </a:p>
          <a:p>
            <a:pPr algn="just">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Involuntary</a:t>
            </a:r>
            <a:r>
              <a:rPr lang="en-US" altLang="en-US" sz="2000">
                <a:latin typeface="Times New Roman" panose="02020603050405020304" pitchFamily="18" charset="0"/>
                <a:cs typeface="Times New Roman" panose="02020603050405020304" pitchFamily="18" charset="0"/>
              </a:rPr>
              <a:t> – receiving an interruption</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956541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5346325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482044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945856"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81227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955756" y="2243138"/>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7813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6387" name="Rectangle 3"/>
          <p:cNvSpPr>
            <a:spLocks noGrp="1"/>
          </p:cNvSpPr>
          <p:nvPr>
            <p:ph type="body" idx="1"/>
          </p:nvPr>
        </p:nvSpPr>
        <p:spPr>
          <a:xfrm>
            <a:off x="301841" y="2757488"/>
            <a:ext cx="8839200" cy="2438400"/>
          </a:xfrm>
        </p:spPr>
        <p:txBody>
          <a:bodyPr/>
          <a:lstStyle/>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Waiting time of each process: </a:t>
            </a:r>
            <a:r>
              <a:rPr lang="en-US" altLang="en-US" sz="2000" b="1" dirty="0">
                <a:latin typeface="Times New Roman" panose="02020603050405020304" pitchFamily="18" charset="0"/>
                <a:cs typeface="Times New Roman" panose="02020603050405020304" pitchFamily="18" charset="0"/>
              </a:rPr>
              <a:t>started process time – arrival time</a:t>
            </a:r>
            <a:r>
              <a:rPr lang="en-US" altLang="en-US" sz="2000" dirty="0">
                <a:latin typeface="Times New Roman" panose="02020603050405020304" pitchFamily="18" charset="0"/>
                <a:cs typeface="Times New Roman" panose="02020603050405020304" pitchFamily="18" charset="0"/>
              </a:rPr>
              <a:t> </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Ex</a:t>
            </a:r>
            <a:r>
              <a:rPr lang="en-US" altLang="en-US" sz="2000" dirty="0">
                <a:latin typeface="Times New Roman" panose="02020603050405020304" pitchFamily="18" charset="0"/>
                <a:cs typeface="Times New Roman" panose="02020603050405020304" pitchFamily="18" charset="0"/>
              </a:rPr>
              <a:t>: </a:t>
            </a:r>
          </a:p>
          <a:p>
            <a:pPr lvl="1" algn="just">
              <a:lnSpc>
                <a:spcPct val="90000"/>
              </a:lnSpc>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Process:BurstTime</a:t>
            </a:r>
            <a:r>
              <a:rPr lang="en-US" altLang="en-US" sz="1800" dirty="0">
                <a:latin typeface="Times New Roman" panose="02020603050405020304" pitchFamily="18" charset="0"/>
                <a:cs typeface="Times New Roman" panose="02020603050405020304" pitchFamily="18" charset="0"/>
              </a:rPr>
              <a:t>) in order (P1:24), (P2:3), (P3:3)</a:t>
            </a:r>
          </a:p>
          <a:p>
            <a:pPr lvl="1" algn="just">
              <a:lnSpc>
                <a:spcPct val="90000"/>
              </a:lnSpc>
            </a:pPr>
            <a:r>
              <a:rPr lang="en-US" altLang="en-US" sz="1800" dirty="0">
                <a:latin typeface="Times New Roman" panose="02020603050405020304" pitchFamily="18" charset="0"/>
                <a:cs typeface="Times New Roman" panose="02020603050405020304" pitchFamily="18" charset="0"/>
              </a:rPr>
              <a:t>Waiting time for P1 = 0; P2 = 24; P3 = 27</a:t>
            </a:r>
          </a:p>
          <a:p>
            <a:pPr lvl="1" algn="just">
              <a:lnSpc>
                <a:spcPct val="90000"/>
              </a:lnSpc>
            </a:pPr>
            <a:r>
              <a:rPr lang="en-US" altLang="en-US" sz="1800" dirty="0">
                <a:latin typeface="Times New Roman" panose="02020603050405020304" pitchFamily="18" charset="0"/>
                <a:cs typeface="Times New Roman" panose="02020603050405020304" pitchFamily="18" charset="0"/>
              </a:rPr>
              <a:t>Average waiting time:  (0 + 24 + 27)/3 = 17</a:t>
            </a:r>
          </a:p>
          <a:p>
            <a:pPr lvl="1" algn="just">
              <a:lnSpc>
                <a:spcPct val="90000"/>
              </a:lnSpc>
            </a:pPr>
            <a:r>
              <a:rPr lang="en-US" altLang="en-US" sz="1800" dirty="0">
                <a:latin typeface="Times New Roman" panose="02020603050405020304" pitchFamily="18" charset="0"/>
                <a:cs typeface="Times New Roman" panose="02020603050405020304" pitchFamily="18" charset="0"/>
              </a:rPr>
              <a:t>Average Turnaround time: (24 + 27 + 30)/3 = 27</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029200"/>
            <a:ext cx="525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cxnSpLocks/>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638800"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7974806" y="2209800"/>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8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8" y="97646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7"/>
          <p:cNvGrpSpPr>
            <a:grpSpLocks/>
          </p:cNvGrpSpPr>
          <p:nvPr/>
        </p:nvGrpSpPr>
        <p:grpSpPr bwMode="auto">
          <a:xfrm>
            <a:off x="1524000" y="3857625"/>
            <a:ext cx="6403975" cy="692150"/>
            <a:chOff x="903" y="960"/>
            <a:chExt cx="4034" cy="436"/>
          </a:xfrm>
        </p:grpSpPr>
        <p:sp>
          <p:nvSpPr>
            <p:cNvPr id="20516" name="Line 8"/>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9"/>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10"/>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11"/>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12"/>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13"/>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14"/>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15"/>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16"/>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17"/>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18"/>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19"/>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20"/>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21"/>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22"/>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23"/>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24"/>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25"/>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26"/>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27"/>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28"/>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29"/>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8" name="Rectangle 30"/>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0539" name="Rectangle 31"/>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0540" name="Rectangle 32"/>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0541" name="Rectangle 33"/>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0542" name="Rectangle 34"/>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60"/>
          <p:cNvGrpSpPr>
            <a:grpSpLocks/>
          </p:cNvGrpSpPr>
          <p:nvPr/>
        </p:nvGrpSpPr>
        <p:grpSpPr bwMode="auto">
          <a:xfrm>
            <a:off x="1690688" y="4772025"/>
            <a:ext cx="914400" cy="304800"/>
            <a:chOff x="1065" y="3006"/>
            <a:chExt cx="576" cy="192"/>
          </a:xfrm>
        </p:grpSpPr>
        <p:sp>
          <p:nvSpPr>
            <p:cNvPr id="20512" name="Line 35"/>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6"/>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4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61"/>
          <p:cNvGrpSpPr>
            <a:grpSpLocks/>
          </p:cNvGrpSpPr>
          <p:nvPr/>
        </p:nvGrpSpPr>
        <p:grpSpPr bwMode="auto">
          <a:xfrm>
            <a:off x="2605088" y="5076825"/>
            <a:ext cx="1828800" cy="304800"/>
            <a:chOff x="1641" y="3198"/>
            <a:chExt cx="1152" cy="192"/>
          </a:xfrm>
        </p:grpSpPr>
        <p:sp>
          <p:nvSpPr>
            <p:cNvPr id="20508" name="Line 37"/>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8"/>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47"/>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48"/>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2"/>
          <p:cNvGrpSpPr>
            <a:grpSpLocks/>
          </p:cNvGrpSpPr>
          <p:nvPr/>
        </p:nvGrpSpPr>
        <p:grpSpPr bwMode="auto">
          <a:xfrm>
            <a:off x="4433888" y="5381625"/>
            <a:ext cx="1295400" cy="304800"/>
            <a:chOff x="2793" y="3390"/>
            <a:chExt cx="816" cy="192"/>
          </a:xfrm>
        </p:grpSpPr>
        <p:sp>
          <p:nvSpPr>
            <p:cNvPr id="20504" name="Line 39"/>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40"/>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49"/>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50"/>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3"/>
          <p:cNvGrpSpPr>
            <a:grpSpLocks/>
          </p:cNvGrpSpPr>
          <p:nvPr/>
        </p:nvGrpSpPr>
        <p:grpSpPr bwMode="auto">
          <a:xfrm>
            <a:off x="5729288" y="5686425"/>
            <a:ext cx="1447800" cy="304800"/>
            <a:chOff x="3609" y="3582"/>
            <a:chExt cx="912" cy="192"/>
          </a:xfrm>
        </p:grpSpPr>
        <p:sp>
          <p:nvSpPr>
            <p:cNvPr id="20500" name="Line 41"/>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42"/>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51"/>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52"/>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64"/>
          <p:cNvGrpSpPr>
            <a:grpSpLocks/>
          </p:cNvGrpSpPr>
          <p:nvPr/>
        </p:nvGrpSpPr>
        <p:grpSpPr bwMode="auto">
          <a:xfrm>
            <a:off x="7177088" y="5991225"/>
            <a:ext cx="609600" cy="304800"/>
            <a:chOff x="4521" y="3774"/>
            <a:chExt cx="384" cy="192"/>
          </a:xfrm>
        </p:grpSpPr>
        <p:sp>
          <p:nvSpPr>
            <p:cNvPr id="20496" name="Line 4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4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53"/>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54"/>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4791" name="Rectangle 55"/>
          <p:cNvSpPr>
            <a:spLocks noChangeArrowheads="1"/>
          </p:cNvSpPr>
          <p:nvPr/>
        </p:nvSpPr>
        <p:spPr bwMode="auto">
          <a:xfrm>
            <a:off x="1219200" y="4772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4792" name="Rectangle 56"/>
          <p:cNvSpPr>
            <a:spLocks noChangeArrowheads="1"/>
          </p:cNvSpPr>
          <p:nvPr/>
        </p:nvSpPr>
        <p:spPr bwMode="auto">
          <a:xfrm>
            <a:off x="1219200" y="51530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4793" name="Rectangle 57"/>
          <p:cNvSpPr>
            <a:spLocks noChangeArrowheads="1"/>
          </p:cNvSpPr>
          <p:nvPr/>
        </p:nvSpPr>
        <p:spPr bwMode="auto">
          <a:xfrm>
            <a:off x="1219200" y="545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4794" name="Rectangle 58"/>
          <p:cNvSpPr>
            <a:spLocks noChangeArrowheads="1"/>
          </p:cNvSpPr>
          <p:nvPr/>
        </p:nvSpPr>
        <p:spPr bwMode="auto">
          <a:xfrm>
            <a:off x="1219200" y="5762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4795" name="Rectangle 59"/>
          <p:cNvSpPr>
            <a:spLocks noChangeArrowheads="1"/>
          </p:cNvSpPr>
          <p:nvPr/>
        </p:nvSpPr>
        <p:spPr bwMode="auto">
          <a:xfrm>
            <a:off x="1219200" y="6067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18497" name="Text Box 65"/>
          <p:cNvSpPr txBox="1">
            <a:spLocks noChangeArrowheads="1"/>
          </p:cNvSpPr>
          <p:nvPr/>
        </p:nvSpPr>
        <p:spPr bwMode="auto">
          <a:xfrm>
            <a:off x="5943600" y="2057400"/>
            <a:ext cx="29718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Times New Roman" panose="02020603050405020304" pitchFamily="18" charset="0"/>
                <a:cs typeface="Times New Roman" panose="02020603050405020304" pitchFamily="18" charset="0"/>
              </a:rPr>
              <a:t>Avg waiting time = 4.6</a:t>
            </a:r>
          </a:p>
          <a:p>
            <a:pPr eaLnBrk="1" hangingPunct="1">
              <a:spcBef>
                <a:spcPct val="50000"/>
              </a:spcBef>
            </a:pPr>
            <a:r>
              <a:rPr lang="en-US" altLang="en-US">
                <a:latin typeface="Times New Roman" panose="02020603050405020304" pitchFamily="18" charset="0"/>
                <a:cs typeface="Times New Roman" panose="02020603050405020304" pitchFamily="18" charset="0"/>
              </a:rPr>
              <a:t>Avg turnaround time = 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91"/>
                                        </p:tgtEl>
                                        <p:attrNameLst>
                                          <p:attrName>style.visibility</p:attrName>
                                        </p:attrNameLst>
                                      </p:cBhvr>
                                      <p:to>
                                        <p:strVal val="visible"/>
                                      </p:to>
                                    </p:set>
                                    <p:animEffect transition="in" filter="box(in)">
                                      <p:cBhvr>
                                        <p:cTn id="7" dur="500"/>
                                        <p:tgtEl>
                                          <p:spTgt spid="244791"/>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4792"/>
                                        </p:tgtEl>
                                        <p:attrNameLst>
                                          <p:attrName>style.visibility</p:attrName>
                                        </p:attrNameLst>
                                      </p:cBhvr>
                                      <p:to>
                                        <p:strVal val="visible"/>
                                      </p:to>
                                    </p:set>
                                    <p:animEffect transition="in" filter="box(in)">
                                      <p:cBhvr>
                                        <p:cTn id="15" dur="500"/>
                                        <p:tgtEl>
                                          <p:spTgt spid="244792"/>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4793"/>
                                        </p:tgtEl>
                                        <p:attrNameLst>
                                          <p:attrName>style.visibility</p:attrName>
                                        </p:attrNameLst>
                                      </p:cBhvr>
                                      <p:to>
                                        <p:strVal val="visible"/>
                                      </p:to>
                                    </p:set>
                                    <p:animEffect transition="in" filter="box(in)">
                                      <p:cBhvr>
                                        <p:cTn id="26" dur="500"/>
                                        <p:tgtEl>
                                          <p:spTgt spid="244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4794"/>
                                        </p:tgtEl>
                                        <p:attrNameLst>
                                          <p:attrName>style.visibility</p:attrName>
                                        </p:attrNameLst>
                                      </p:cBhvr>
                                      <p:to>
                                        <p:strVal val="visible"/>
                                      </p:to>
                                    </p:set>
                                    <p:animEffect transition="in" filter="blinds(horizontal)">
                                      <p:cBhvr>
                                        <p:cTn id="34" dur="500"/>
                                        <p:tgtEl>
                                          <p:spTgt spid="2447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4795"/>
                                        </p:tgtEl>
                                        <p:attrNameLst>
                                          <p:attrName>style.visibility</p:attrName>
                                        </p:attrNameLst>
                                      </p:cBhvr>
                                      <p:to>
                                        <p:strVal val="visible"/>
                                      </p:to>
                                    </p:set>
                                    <p:animEffect transition="in" filter="checkerboard(across)">
                                      <p:cBhvr>
                                        <p:cTn id="42" dur="500"/>
                                        <p:tgtEl>
                                          <p:spTgt spid="244795"/>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8497"/>
                                        </p:tgtEl>
                                        <p:attrNameLst>
                                          <p:attrName>style.visibility</p:attrName>
                                        </p:attrNameLst>
                                      </p:cBhvr>
                                      <p:to>
                                        <p:strVal val="visible"/>
                                      </p:to>
                                    </p:set>
                                    <p:animEffect transition="in" filter="box(in)">
                                      <p:cBhvr>
                                        <p:cTn id="46" dur="500"/>
                                        <p:tgtEl>
                                          <p:spTgt spid="1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1" grpId="0"/>
      <p:bldP spid="244792" grpId="0"/>
      <p:bldP spid="244793" grpId="0"/>
      <p:bldP spid="244794" grpId="0"/>
      <p:bldP spid="244795" grpId="0"/>
      <p:bldP spid="1849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219200"/>
          </a:xfrm>
        </p:spPr>
        <p:txBody>
          <a:bodyPr/>
          <a:lstStyle/>
          <a:p>
            <a:r>
              <a:rPr lang="en-US" altLang="en-US" sz="4000" dirty="0">
                <a:latin typeface="Times New Roman" panose="02020603050405020304" pitchFamily="18" charset="0"/>
                <a:cs typeface="Times New Roman" panose="02020603050405020304" pitchFamily="18" charset="0"/>
              </a:rPr>
              <a:t>Scheduling in Batch System</a:t>
            </a:r>
            <a:br>
              <a:rPr lang="en-US" altLang="en-US" sz="40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Shortest Job First (SJF)</a:t>
            </a:r>
          </a:p>
        </p:txBody>
      </p:sp>
      <p:sp>
        <p:nvSpPr>
          <p:cNvPr id="19459" name="Rectangle 3"/>
          <p:cNvSpPr>
            <a:spLocks noGrp="1"/>
          </p:cNvSpPr>
          <p:nvPr>
            <p:ph type="body" idx="1"/>
          </p:nvPr>
        </p:nvSpPr>
        <p:spPr>
          <a:xfrm>
            <a:off x="0" y="1295400"/>
            <a:ext cx="9144000" cy="4267200"/>
          </a:xfrm>
        </p:spPr>
        <p:txBody>
          <a:bodyPr/>
          <a:lstStyle/>
          <a:p>
            <a:pPr algn="just" eaLnBrk="1" hangingPunct="1">
              <a:lnSpc>
                <a:spcPct val="80000"/>
              </a:lnSpc>
              <a:buClrTx/>
              <a:buSzTx/>
              <a:buFont typeface="Arial" panose="020B0604020202020204" pitchFamily="34" charset="0"/>
              <a:buChar char="•"/>
            </a:pPr>
            <a:r>
              <a:rPr lang="en-US" altLang="en-US" sz="2000" dirty="0">
                <a:solidFill>
                  <a:srgbClr val="FF0000"/>
                </a:solidFill>
                <a:latin typeface="Times New Roman" panose="02020603050405020304" pitchFamily="18" charset="0"/>
                <a:cs typeface="Times New Roman" panose="02020603050405020304" pitchFamily="18" charset="0"/>
              </a:rPr>
              <a:t>Runtime is known </a:t>
            </a:r>
            <a:r>
              <a:rPr lang="en-US" altLang="en-US" sz="2000" dirty="0">
                <a:latin typeface="Times New Roman" panose="02020603050405020304" pitchFamily="18" charset="0"/>
                <a:cs typeface="Times New Roman" panose="02020603050405020304" pitchFamily="18" charset="0"/>
              </a:rPr>
              <a:t>in advance (</a:t>
            </a:r>
            <a:r>
              <a:rPr lang="en-US" altLang="en-US" sz="2000" dirty="0" err="1">
                <a:latin typeface="Times New Roman" panose="02020603050405020304" pitchFamily="18" charset="0"/>
                <a:cs typeface="Times New Roman" panose="02020603050405020304" pitchFamily="18" charset="0"/>
              </a:rPr>
              <a:t>nonpreemptive</a:t>
            </a:r>
            <a:r>
              <a:rPr lang="en-US" altLang="en-US" sz="2000"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When </a:t>
            </a:r>
            <a:r>
              <a:rPr lang="en-US" altLang="en-US" sz="2000" dirty="0">
                <a:solidFill>
                  <a:srgbClr val="FF0000"/>
                </a:solidFill>
                <a:latin typeface="Times New Roman" panose="02020603050405020304" pitchFamily="18" charset="0"/>
                <a:cs typeface="Times New Roman" panose="02020603050405020304" pitchFamily="18" charset="0"/>
              </a:rPr>
              <a:t>several equally important jobs are sitting in the input queue</a:t>
            </a:r>
            <a:r>
              <a:rPr lang="en-US" altLang="en-US" sz="2000" dirty="0">
                <a:latin typeface="Times New Roman" panose="02020603050405020304" pitchFamily="18" charset="0"/>
                <a:cs typeface="Times New Roman" panose="02020603050405020304" pitchFamily="18" charset="0"/>
              </a:rPr>
              <a:t> waiting to be started, the scheduler picks the shorted job first</a:t>
            </a:r>
          </a:p>
          <a:p>
            <a:pPr lvl="1" algn="just">
              <a:lnSpc>
                <a:spcPct val="80000"/>
              </a:lnSpc>
            </a:pPr>
            <a:r>
              <a:rPr lang="en-US" altLang="en-US" sz="1800" dirty="0">
                <a:latin typeface="Times New Roman" panose="02020603050405020304" pitchFamily="18" charset="0"/>
                <a:cs typeface="Times New Roman" panose="02020603050405020304" pitchFamily="18" charset="0"/>
              </a:rPr>
              <a:t>Another more appropriate term – shortest-next-CPU-burst scheduling algorithm </a:t>
            </a:r>
          </a:p>
          <a:p>
            <a:pPr lvl="1" algn="just">
              <a:lnSpc>
                <a:spcPct val="80000"/>
              </a:lnSpc>
            </a:pPr>
            <a:r>
              <a:rPr lang="en-US" altLang="en-US" sz="1800" dirty="0">
                <a:latin typeface="Times New Roman" panose="02020603050405020304" pitchFamily="18" charset="0"/>
                <a:cs typeface="Times New Roman" panose="02020603050405020304" pitchFamily="18" charset="0"/>
              </a:rPr>
              <a:t>When the CPU is available, it is assigned to the process that has </a:t>
            </a:r>
            <a:r>
              <a:rPr lang="en-US" altLang="en-US" sz="1800" b="1" dirty="0">
                <a:latin typeface="Times New Roman" panose="02020603050405020304" pitchFamily="18" charset="0"/>
                <a:cs typeface="Times New Roman" panose="02020603050405020304" pitchFamily="18" charset="0"/>
              </a:rPr>
              <a:t>the smallest next CPU burst</a:t>
            </a:r>
          </a:p>
          <a:p>
            <a:pPr algn="just" eaLnBrk="1" hangingPunct="1">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the </a:t>
            </a:r>
            <a:r>
              <a:rPr lang="en-US" altLang="en-US" sz="2000" dirty="0">
                <a:solidFill>
                  <a:srgbClr val="FF3300"/>
                </a:solidFill>
                <a:latin typeface="Times New Roman" panose="02020603050405020304" pitchFamily="18" charset="0"/>
                <a:cs typeface="Times New Roman" panose="02020603050405020304" pitchFamily="18" charset="0"/>
              </a:rPr>
              <a:t>optimal algorithm (only) when all the jobs are available simultaneously</a:t>
            </a:r>
          </a:p>
          <a:p>
            <a:pPr algn="just" eaLnBrk="1" hangingPunct="1">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Ex:</a:t>
            </a:r>
          </a:p>
          <a:p>
            <a:pPr lvl="1" algn="just">
              <a:lnSpc>
                <a:spcPct val="80000"/>
              </a:lnSpc>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Process:BurstTime</a:t>
            </a:r>
            <a:r>
              <a:rPr lang="en-US" altLang="en-US" sz="1800" dirty="0">
                <a:latin typeface="Times New Roman" panose="02020603050405020304" pitchFamily="18" charset="0"/>
                <a:cs typeface="Times New Roman" panose="02020603050405020304" pitchFamily="18" charset="0"/>
              </a:rPr>
              <a:t>) (P1:6), (P2:8), (P3:7), (P4: 3)</a:t>
            </a:r>
          </a:p>
          <a:p>
            <a:pPr lvl="1" algn="just">
              <a:lnSpc>
                <a:spcPct val="80000"/>
              </a:lnSpc>
            </a:pPr>
            <a:r>
              <a:rPr lang="en-US" altLang="en-US" sz="1800" dirty="0">
                <a:latin typeface="Times New Roman" panose="02020603050405020304" pitchFamily="18" charset="0"/>
                <a:cs typeface="Times New Roman" panose="02020603050405020304" pitchFamily="18" charset="0"/>
              </a:rPr>
              <a:t>Average waiting time:  (3+ 16 + 9 + 0)/4 = 7</a:t>
            </a:r>
          </a:p>
          <a:p>
            <a:pPr lvl="1" algn="just">
              <a:lnSpc>
                <a:spcPct val="80000"/>
              </a:lnSpc>
            </a:pPr>
            <a:r>
              <a:rPr lang="en-US" altLang="en-US" sz="1800" dirty="0">
                <a:latin typeface="Times New Roman" panose="02020603050405020304" pitchFamily="18" charset="0"/>
                <a:cs typeface="Times New Roman" panose="02020603050405020304" pitchFamily="18" charset="0"/>
              </a:rPr>
              <a:t>Average turnaround time: (3 + 9 + 16 + 24)/4 = 13</a:t>
            </a:r>
          </a:p>
        </p:txBody>
      </p:sp>
      <p:pic>
        <p:nvPicPr>
          <p:cNvPr id="194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4443412"/>
            <a:ext cx="6019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animEffect transition="in" filter="box(in)">
                                      <p:cBhvr>
                                        <p:cTn id="11" dur="500"/>
                                        <p:tgtEl>
                                          <p:spTgt spid="19459">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animEffect transition="in" filter="box(in)">
                                      <p:cBhvr>
                                        <p:cTn id="15"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66678"/>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4"/>
          <p:cNvGrpSpPr>
            <a:grpSpLocks/>
          </p:cNvGrpSpPr>
          <p:nvPr/>
        </p:nvGrpSpPr>
        <p:grpSpPr bwMode="auto">
          <a:xfrm>
            <a:off x="1524000" y="3857625"/>
            <a:ext cx="6403975" cy="692150"/>
            <a:chOff x="903" y="960"/>
            <a:chExt cx="4034" cy="436"/>
          </a:xfrm>
        </p:grpSpPr>
        <p:sp>
          <p:nvSpPr>
            <p:cNvPr id="23588"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9"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3611"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3612"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3613"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3614"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23584"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5"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90800" y="4953000"/>
            <a:ext cx="1828800" cy="304800"/>
            <a:chOff x="1641" y="3198"/>
            <a:chExt cx="1152" cy="192"/>
          </a:xfrm>
        </p:grpSpPr>
        <p:sp>
          <p:nvSpPr>
            <p:cNvPr id="23580"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1"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5029200" y="5257800"/>
            <a:ext cx="1295400" cy="304800"/>
            <a:chOff x="2793" y="3390"/>
            <a:chExt cx="816" cy="192"/>
          </a:xfrm>
        </p:grpSpPr>
        <p:sp>
          <p:nvSpPr>
            <p:cNvPr id="23576"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8"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9"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6324600" y="5562600"/>
            <a:ext cx="1447800" cy="304800"/>
            <a:chOff x="3609" y="3582"/>
            <a:chExt cx="912" cy="192"/>
          </a:xfrm>
        </p:grpSpPr>
        <p:sp>
          <p:nvSpPr>
            <p:cNvPr id="23572"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4419600" y="5943600"/>
            <a:ext cx="609600" cy="304800"/>
            <a:chOff x="4521" y="3774"/>
            <a:chExt cx="384" cy="192"/>
          </a:xfrm>
        </p:grpSpPr>
        <p:sp>
          <p:nvSpPr>
            <p:cNvPr id="2356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5821"/>
                                        </p:tgtEl>
                                        <p:attrNameLst>
                                          <p:attrName>style.visibility</p:attrName>
                                        </p:attrNameLst>
                                      </p:cBhvr>
                                      <p:to>
                                        <p:strVal val="visible"/>
                                      </p:to>
                                    </p:set>
                                    <p:animEffect transition="in" filter="diamond(in)">
                                      <p:cBhvr>
                                        <p:cTn id="23" dur="2000"/>
                                        <p:tgtEl>
                                          <p:spTgt spid="245821"/>
                                        </p:tgtEl>
                                      </p:cBhvr>
                                    </p:animEffect>
                                  </p:childTnLst>
                                </p:cTn>
                              </p:par>
                              <p:par>
                                <p:cTn id="24" presetID="8"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5819"/>
                                        </p:tgtEl>
                                        <p:attrNameLst>
                                          <p:attrName>style.visibility</p:attrName>
                                        </p:attrNameLst>
                                      </p:cBhvr>
                                      <p:to>
                                        <p:strVal val="visible"/>
                                      </p:to>
                                    </p:set>
                                    <p:animEffect transition="in" filter="circle(in)">
                                      <p:cBhvr>
                                        <p:cTn id="34" dur="2000"/>
                                        <p:tgtEl>
                                          <p:spTgt spid="245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295400"/>
          </a:xfrm>
        </p:spPr>
        <p:txBody>
          <a:bodyPr/>
          <a:lstStyle/>
          <a:p>
            <a:r>
              <a:rPr lang="en-US" altLang="en-US" sz="4000" dirty="0">
                <a:latin typeface="Times New Roman" panose="02020603050405020304" pitchFamily="18" charset="0"/>
                <a:cs typeface="Times New Roman" panose="02020603050405020304" pitchFamily="18" charset="0"/>
              </a:rPr>
              <a:t>Scheduling in </a:t>
            </a:r>
            <a:r>
              <a:rPr lang="en-US" altLang="en-US" sz="4000" dirty="0">
                <a:solidFill>
                  <a:srgbClr val="FF0000"/>
                </a:solidFill>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Shortest Remaining Time Next </a:t>
            </a:r>
            <a:r>
              <a:rPr lang="en-US" altLang="en-US" sz="3200" dirty="0">
                <a:latin typeface="Times New Roman" panose="02020603050405020304" pitchFamily="18" charset="0"/>
                <a:cs typeface="Times New Roman" panose="02020603050405020304" pitchFamily="18" charset="0"/>
              </a:rPr>
              <a:t>(SRT)</a:t>
            </a:r>
          </a:p>
        </p:txBody>
      </p:sp>
      <p:sp>
        <p:nvSpPr>
          <p:cNvPr id="21507" name="Rectangle 3"/>
          <p:cNvSpPr>
            <a:spLocks noGrp="1"/>
          </p:cNvSpPr>
          <p:nvPr>
            <p:ph type="body" sz="half" idx="1"/>
          </p:nvPr>
        </p:nvSpPr>
        <p:spPr>
          <a:xfrm>
            <a:off x="0" y="1295400"/>
            <a:ext cx="8839200" cy="4648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Is a preemptive version of shortest job first</a:t>
            </a:r>
          </a:p>
          <a:p>
            <a:pPr algn="just">
              <a:lnSpc>
                <a:spcPct val="80000"/>
              </a:lnSpc>
            </a:pPr>
            <a:r>
              <a:rPr lang="en-US" altLang="en-US" sz="2000" dirty="0">
                <a:latin typeface="Times New Roman" panose="02020603050405020304" pitchFamily="18" charset="0"/>
                <a:cs typeface="Times New Roman" panose="02020603050405020304" pitchFamily="18" charset="0"/>
              </a:rPr>
              <a:t>The scheduler always chooses the process whose </a:t>
            </a:r>
            <a:r>
              <a:rPr lang="en-US" altLang="en-US" sz="2000" dirty="0">
                <a:solidFill>
                  <a:srgbClr val="FF0000"/>
                </a:solidFill>
                <a:latin typeface="Times New Roman" panose="02020603050405020304" pitchFamily="18" charset="0"/>
                <a:cs typeface="Times New Roman" panose="02020603050405020304" pitchFamily="18" charset="0"/>
              </a:rPr>
              <a:t>remaining runtime is the shortest</a:t>
            </a:r>
          </a:p>
          <a:p>
            <a:pPr algn="just">
              <a:lnSpc>
                <a:spcPct val="80000"/>
              </a:lnSpc>
            </a:pPr>
            <a:r>
              <a:rPr lang="en-US" altLang="en-US" sz="2000" dirty="0">
                <a:latin typeface="Times New Roman" panose="02020603050405020304" pitchFamily="18" charset="0"/>
                <a:cs typeface="Times New Roman" panose="02020603050405020304" pitchFamily="18" charset="0"/>
              </a:rPr>
              <a:t>Preempt the currently executing process, if the next CPU burst of the newly arrived process is shorter than “what is left” of the currently executing process</a:t>
            </a:r>
          </a:p>
          <a:p>
            <a:pPr algn="just">
              <a:lnSpc>
                <a:spcPct val="80000"/>
              </a:lnSpc>
            </a:pPr>
            <a:r>
              <a:rPr lang="en-US" altLang="en-US" sz="2000" dirty="0">
                <a:latin typeface="Times New Roman" panose="02020603050405020304" pitchFamily="18" charset="0"/>
                <a:cs typeface="Times New Roman" panose="02020603050405020304" pitchFamily="18" charset="0"/>
              </a:rPr>
              <a:t>When a new job arrives, its total is compared to the current process’s remaining time.</a:t>
            </a:r>
          </a:p>
          <a:p>
            <a:pPr algn="just">
              <a:lnSpc>
                <a:spcPct val="80000"/>
              </a:lnSpc>
            </a:pPr>
            <a:r>
              <a:rPr lang="en-US" altLang="en-US" sz="2000" dirty="0">
                <a:latin typeface="Times New Roman" panose="02020603050405020304" pitchFamily="18" charset="0"/>
                <a:cs typeface="Times New Roman" panose="02020603050405020304" pitchFamily="18" charset="0"/>
              </a:rPr>
              <a:t>If the new job needs less time to finish than the current process, the current process is suspended and the new job started</a:t>
            </a:r>
          </a:p>
          <a:p>
            <a:pPr algn="just" eaLnBrk="1" hangingPunct="1">
              <a:lnSpc>
                <a:spcPct val="80000"/>
              </a:lnSpc>
            </a:pPr>
            <a:r>
              <a:rPr lang="en-US" altLang="en-US" sz="2000" b="1" dirty="0">
                <a:highlight>
                  <a:srgbClr val="FFFF00"/>
                </a:highlight>
                <a:latin typeface="Times New Roman" panose="02020603050405020304" pitchFamily="18" charset="0"/>
                <a:cs typeface="Times New Roman" panose="02020603050405020304" pitchFamily="18" charset="0"/>
              </a:rPr>
              <a:t>Ex</a:t>
            </a:r>
            <a:r>
              <a:rPr lang="en-US" altLang="en-US" sz="2000" dirty="0">
                <a:highlight>
                  <a:srgbClr val="FFFF00"/>
                </a:highlight>
                <a:latin typeface="Times New Roman" panose="02020603050405020304" pitchFamily="18" charset="0"/>
                <a:cs typeface="Times New Roman" panose="02020603050405020304" pitchFamily="18" charset="0"/>
              </a:rPr>
              <a:t>:</a:t>
            </a:r>
          </a:p>
          <a:p>
            <a:pPr lvl="1" algn="just">
              <a:lnSpc>
                <a:spcPct val="80000"/>
              </a:lnSpc>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Process:ArrivalTime:BurstTime</a:t>
            </a:r>
            <a:r>
              <a:rPr lang="en-US" altLang="en-US" sz="1800" dirty="0">
                <a:latin typeface="Times New Roman" panose="02020603050405020304" pitchFamily="18" charset="0"/>
                <a:cs typeface="Times New Roman" panose="02020603050405020304" pitchFamily="18" charset="0"/>
              </a:rPr>
              <a:t>) (P1:0:9), (P2:2:4), (P3:4:1), (P4:5:4)</a:t>
            </a:r>
          </a:p>
          <a:p>
            <a:pPr lvl="1" algn="just">
              <a:lnSpc>
                <a:spcPct val="80000"/>
              </a:lnSpc>
            </a:pPr>
            <a:r>
              <a:rPr lang="en-US" altLang="en-US" sz="1800" dirty="0">
                <a:latin typeface="Times New Roman" panose="02020603050405020304" pitchFamily="18" charset="0"/>
                <a:cs typeface="Times New Roman" panose="02020603050405020304" pitchFamily="18" charset="0"/>
              </a:rPr>
              <a:t>Average waiting time:  (9+ 1+ 0 + 2)/4 = 3</a:t>
            </a:r>
          </a:p>
          <a:p>
            <a:pPr lvl="1" algn="just">
              <a:lnSpc>
                <a:spcPct val="80000"/>
              </a:lnSpc>
            </a:pPr>
            <a:r>
              <a:rPr lang="en-US" altLang="en-US" sz="1800" dirty="0">
                <a:latin typeface="Times New Roman" panose="02020603050405020304" pitchFamily="18" charset="0"/>
                <a:cs typeface="Times New Roman" panose="02020603050405020304" pitchFamily="18" charset="0"/>
              </a:rPr>
              <a:t>Average turnaround time: (18 + 5 + 1 + 6)/4 = 7.5</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4958800"/>
            <a:ext cx="5514975" cy="12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Effect transition="in" filter="box(in)">
                                      <p:cBhvr>
                                        <p:cTn id="11" dur="500"/>
                                        <p:tgtEl>
                                          <p:spTgt spid="21507">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animEffect transition="in" filter="box(in)">
                                      <p:cBhvr>
                                        <p:cTn id="15"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6966</TotalTime>
  <Words>10037</Words>
  <Application>Microsoft Office PowerPoint</Application>
  <PresentationFormat>On-screen Show (4:3)</PresentationFormat>
  <Paragraphs>1163</Paragraphs>
  <Slides>125</Slides>
  <Notes>116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125</vt:i4>
      </vt:variant>
    </vt:vector>
  </HeadingPairs>
  <TitlesOfParts>
    <vt:vector size="131" baseType="lpstr">
      <vt:lpstr>Arial</vt:lpstr>
      <vt:lpstr>Arial Narrow</vt:lpstr>
      <vt:lpstr>Calibri</vt:lpstr>
      <vt:lpstr>Times New Roman</vt:lpstr>
      <vt:lpstr>Wingdings</vt:lpstr>
      <vt:lpstr>Office Theme</vt:lpstr>
      <vt:lpstr>Processes &amp; Threads   Processes </vt:lpstr>
      <vt:lpstr>Objectives</vt:lpstr>
      <vt:lpstr>Definition</vt:lpstr>
      <vt:lpstr>Processes</vt:lpstr>
      <vt:lpstr> Example</vt:lpstr>
      <vt:lpstr>Processes The process model (cont)</vt:lpstr>
      <vt:lpstr>Processes Process Creation</vt:lpstr>
      <vt:lpstr>Processes Process Hierarchies</vt:lpstr>
      <vt:lpstr>Processes Process Termination</vt:lpstr>
      <vt:lpstr>Processes Process States</vt:lpstr>
      <vt:lpstr>Processes Transition States</vt:lpstr>
      <vt:lpstr>Processes Implementation of Processes</vt:lpstr>
      <vt:lpstr>Processes  Implementation of Processes (cont) </vt:lpstr>
      <vt:lpstr>Processes Implementation of Processes (cont)</vt:lpstr>
      <vt:lpstr>Processes  Implementation of Processes (cont)</vt:lpstr>
      <vt:lpstr>Processes Degree of multiprogramming</vt:lpstr>
      <vt:lpstr>Processes &amp; Threads   Threads</vt:lpstr>
      <vt:lpstr>Review</vt:lpstr>
      <vt:lpstr>Objectives…</vt:lpstr>
      <vt:lpstr>Threads Context</vt:lpstr>
      <vt:lpstr>Threads Overview</vt:lpstr>
      <vt:lpstr>Threads Models</vt:lpstr>
      <vt:lpstr>Threads Model (cont)</vt:lpstr>
      <vt:lpstr>Threads Model – Example </vt:lpstr>
      <vt:lpstr>Threads Model – Example </vt:lpstr>
      <vt:lpstr>Threads Benefits</vt:lpstr>
      <vt:lpstr>Threads Multithreading</vt:lpstr>
      <vt:lpstr>Threads Implementing Threads in User Space</vt:lpstr>
      <vt:lpstr>Threads Implementing Threads in User Space (cont)</vt:lpstr>
      <vt:lpstr>Threads Implementing Threads in the Kernel</vt:lpstr>
      <vt:lpstr>Threads Implementing Threads in the Kernel (cont)</vt:lpstr>
      <vt:lpstr>Threads Libraries</vt:lpstr>
      <vt:lpstr>Threads Hybrid Implementations</vt:lpstr>
      <vt:lpstr>Threads Scheduler Activations</vt:lpstr>
      <vt:lpstr>Threads Scheduler Activations</vt:lpstr>
      <vt:lpstr>Threads Scheduler Activations – Example </vt:lpstr>
      <vt:lpstr>Threads Scheduler Activations – Example </vt:lpstr>
      <vt:lpstr>Threads Scheduler Activations – Example </vt:lpstr>
      <vt:lpstr>Threads Scheduler Activations – Example </vt:lpstr>
      <vt:lpstr>Threads Pop-Up Threads</vt:lpstr>
      <vt:lpstr>Threads Making Single-Threaded Code Multithreaded</vt:lpstr>
      <vt:lpstr>Threads Making Single-Threaded Code Multithreaded (2)</vt:lpstr>
      <vt:lpstr>Processes &amp; Threads   InterProcess Communication (IPC)</vt:lpstr>
      <vt:lpstr>Objectives…</vt:lpstr>
      <vt:lpstr>InterProcess Communication (IPC) Overview</vt:lpstr>
      <vt:lpstr>Race Conditions</vt:lpstr>
      <vt:lpstr>Critical Regions</vt:lpstr>
      <vt:lpstr>Mutual Exclusion with Busy Waiting</vt:lpstr>
      <vt:lpstr>A study problem</vt:lpstr>
      <vt:lpstr>Disabling Interrupts</vt:lpstr>
      <vt:lpstr>InterProcess Communication (IPC) Lock Variables</vt:lpstr>
      <vt:lpstr>Lock Variables</vt:lpstr>
      <vt:lpstr>Strict Alternation</vt:lpstr>
      <vt:lpstr>InterProcess Communication (IPC) Peterson’s Solution</vt:lpstr>
      <vt:lpstr>InterProcess Communication (IPC) Peterson’s Solution</vt:lpstr>
      <vt:lpstr>InterProcess Communication (IPC) Peterson’s Solution</vt:lpstr>
      <vt:lpstr>InterProcess Communication (IPC) The TSL (Test and Set Lock) Instruction</vt:lpstr>
      <vt:lpstr>InterProcess Communication (IPC) The TSL (Test and Set Lock) Instruction</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Producer-Consumer Problem</vt:lpstr>
      <vt:lpstr>InterProcess Communication (IPC) Semaphores</vt:lpstr>
      <vt:lpstr>InterProcess Communication (IPC) Solving Producer-Consumer Problem</vt:lpstr>
      <vt:lpstr>InterProcess Communication (IPC) Mutexes</vt:lpstr>
      <vt:lpstr>InterProcess Communication (IPC) Monitors</vt:lpstr>
      <vt:lpstr>InterProcess Communication (IPC) Condition Variables</vt:lpstr>
      <vt:lpstr>InterProcess Communication (IPC) Monitor functions</vt:lpstr>
      <vt:lpstr>InterProcess Communication (IPC) Message Passing</vt:lpstr>
      <vt:lpstr>InterProcess Communication (IPC) Barriers</vt:lpstr>
      <vt:lpstr>Processes &amp; Threads    Scheduling </vt:lpstr>
      <vt:lpstr>Objectives</vt:lpstr>
      <vt:lpstr>Scheduling Introduction</vt:lpstr>
      <vt:lpstr>Scheduling Process Behavior</vt:lpstr>
      <vt:lpstr>Scheduling Process Behavior</vt:lpstr>
      <vt:lpstr>Scheduling When to schedule</vt:lpstr>
      <vt:lpstr>Scheduling When to schedule</vt:lpstr>
      <vt:lpstr>Scheduling When to schedule</vt:lpstr>
      <vt:lpstr>Scheduling Categories of Scheduling Algorithms</vt:lpstr>
      <vt:lpstr>Scheduling Criteria/ Properties Term</vt:lpstr>
      <vt:lpstr>Scheduling Criteria/ Properties Term</vt:lpstr>
      <vt:lpstr>Scheduling Criteria/ Properties Term</vt:lpstr>
      <vt:lpstr>Scheduling Categories of Scheduling Algorithms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Example</vt:lpstr>
      <vt:lpstr>Scheduling in Batch System Shortest Job First (SJF)</vt:lpstr>
      <vt:lpstr>Scheduling in Batch System Example</vt:lpstr>
      <vt:lpstr>Scheduling in Batch System Shortest Remaining Time Next (SRT)</vt:lpstr>
      <vt:lpstr>Scheduling in Batch System Example</vt:lpstr>
      <vt:lpstr>Processes &amp; Threads    Scheduling  Classical IPC Problem</vt:lpstr>
      <vt:lpstr>Objectives</vt:lpstr>
      <vt:lpstr>Round-Robin Scheduling (RR)</vt:lpstr>
      <vt:lpstr>Scheduling in Interactive Systems Example (quantum = 1)</vt:lpstr>
      <vt:lpstr>Scheduling in Interactive Systems Priority Scheduling</vt:lpstr>
      <vt:lpstr>Priority Scheduling</vt:lpstr>
      <vt:lpstr>Scheduling in Interactive Systems  Example</vt:lpstr>
      <vt:lpstr>Scheduling in Interactive Systems Multiple Queues</vt:lpstr>
      <vt:lpstr>Scheduling in Interactive Systems Multiple Queues</vt:lpstr>
      <vt:lpstr>Scheduling in Interactive Systems Shortest Process Next (SPT)</vt:lpstr>
      <vt:lpstr>Scheduling in Interactive Systems  Example</vt:lpstr>
      <vt:lpstr>Scheduling in Interactive Systems  Example</vt:lpstr>
      <vt:lpstr>Scheduling in Interactive Systems Guaranteed Scheduling</vt:lpstr>
      <vt:lpstr>Scheduling in Interactive Systems Lottery Scheduling</vt:lpstr>
      <vt:lpstr>Scheduling in Interactive Systems Fair-Share Scheduling</vt:lpstr>
      <vt:lpstr>PowerPoint Presentation</vt:lpstr>
      <vt:lpstr>Scheduling in Real-Time Systems</vt:lpstr>
      <vt:lpstr>Thread Scheduling User-level Threads</vt:lpstr>
      <vt:lpstr>Thread Scheduling Kernel-level Threads</vt:lpstr>
      <vt:lpstr>The Dining Philosophers Problem</vt:lpstr>
      <vt:lpstr>The Dining Philosophers Problem</vt:lpstr>
      <vt:lpstr>Classical IPC Problems</vt:lpstr>
      <vt:lpstr>Classical IPC Problems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1938</cp:revision>
  <dcterms:created xsi:type="dcterms:W3CDTF">2007-08-21T04:43:22Z</dcterms:created>
  <dcterms:modified xsi:type="dcterms:W3CDTF">2021-07-28T14:21:07Z</dcterms:modified>
</cp:coreProperties>
</file>