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95"/>
  </p:notesMasterIdLst>
  <p:sldIdLst>
    <p:sldId id="256" r:id="rId2"/>
    <p:sldId id="480" r:id="rId3"/>
    <p:sldId id="478" r:id="rId4"/>
    <p:sldId id="479" r:id="rId5"/>
    <p:sldId id="481" r:id="rId6"/>
    <p:sldId id="359" r:id="rId7"/>
    <p:sldId id="361" r:id="rId8"/>
    <p:sldId id="362" r:id="rId9"/>
    <p:sldId id="401" r:id="rId10"/>
    <p:sldId id="455" r:id="rId11"/>
    <p:sldId id="400" r:id="rId12"/>
    <p:sldId id="407" r:id="rId13"/>
    <p:sldId id="474" r:id="rId14"/>
    <p:sldId id="473" r:id="rId15"/>
    <p:sldId id="482" r:id="rId16"/>
    <p:sldId id="483" r:id="rId17"/>
    <p:sldId id="484" r:id="rId18"/>
    <p:sldId id="406" r:id="rId19"/>
    <p:sldId id="456" r:id="rId20"/>
    <p:sldId id="409" r:id="rId21"/>
    <p:sldId id="408" r:id="rId22"/>
    <p:sldId id="410" r:id="rId23"/>
    <p:sldId id="411" r:id="rId24"/>
    <p:sldId id="412" r:id="rId25"/>
    <p:sldId id="413" r:id="rId26"/>
    <p:sldId id="374" r:id="rId27"/>
    <p:sldId id="375" r:id="rId28"/>
    <p:sldId id="376" r:id="rId29"/>
    <p:sldId id="415" r:id="rId30"/>
    <p:sldId id="416" r:id="rId31"/>
    <p:sldId id="425" r:id="rId32"/>
    <p:sldId id="417" r:id="rId33"/>
    <p:sldId id="485" r:id="rId34"/>
    <p:sldId id="486" r:id="rId35"/>
    <p:sldId id="487" r:id="rId36"/>
    <p:sldId id="490" r:id="rId37"/>
    <p:sldId id="492" r:id="rId38"/>
    <p:sldId id="493" r:id="rId39"/>
    <p:sldId id="414" r:id="rId40"/>
    <p:sldId id="419" r:id="rId41"/>
    <p:sldId id="377" r:id="rId42"/>
    <p:sldId id="382" r:id="rId43"/>
    <p:sldId id="379" r:id="rId44"/>
    <p:sldId id="378" r:id="rId45"/>
    <p:sldId id="472" r:id="rId46"/>
    <p:sldId id="466" r:id="rId47"/>
    <p:sldId id="402" r:id="rId48"/>
    <p:sldId id="467" r:id="rId49"/>
    <p:sldId id="403" r:id="rId50"/>
    <p:sldId id="405" r:id="rId51"/>
    <p:sldId id="404" r:id="rId52"/>
    <p:sldId id="494" r:id="rId53"/>
    <p:sldId id="495" r:id="rId54"/>
    <p:sldId id="496" r:id="rId55"/>
    <p:sldId id="497" r:id="rId56"/>
    <p:sldId id="498" r:id="rId57"/>
    <p:sldId id="499" r:id="rId58"/>
    <p:sldId id="500" r:id="rId59"/>
    <p:sldId id="501" r:id="rId60"/>
    <p:sldId id="502" r:id="rId61"/>
    <p:sldId id="503" r:id="rId62"/>
    <p:sldId id="504" r:id="rId63"/>
    <p:sldId id="505" r:id="rId64"/>
    <p:sldId id="508" r:id="rId65"/>
    <p:sldId id="510" r:id="rId66"/>
    <p:sldId id="511" r:id="rId67"/>
    <p:sldId id="512" r:id="rId68"/>
    <p:sldId id="436" r:id="rId69"/>
    <p:sldId id="437" r:id="rId70"/>
    <p:sldId id="438" r:id="rId71"/>
    <p:sldId id="439" r:id="rId72"/>
    <p:sldId id="475" r:id="rId73"/>
    <p:sldId id="440" r:id="rId74"/>
    <p:sldId id="441" r:id="rId75"/>
    <p:sldId id="476" r:id="rId76"/>
    <p:sldId id="442" r:id="rId77"/>
    <p:sldId id="443" r:id="rId78"/>
    <p:sldId id="444" r:id="rId79"/>
    <p:sldId id="445" r:id="rId80"/>
    <p:sldId id="477" r:id="rId81"/>
    <p:sldId id="446" r:id="rId82"/>
    <p:sldId id="447" r:id="rId83"/>
    <p:sldId id="448" r:id="rId84"/>
    <p:sldId id="459" r:id="rId85"/>
    <p:sldId id="460" r:id="rId86"/>
    <p:sldId id="461" r:id="rId87"/>
    <p:sldId id="462" r:id="rId88"/>
    <p:sldId id="463" r:id="rId89"/>
    <p:sldId id="451" r:id="rId90"/>
    <p:sldId id="452" r:id="rId91"/>
    <p:sldId id="453" r:id="rId92"/>
    <p:sldId id="513" r:id="rId93"/>
    <p:sldId id="514" r:id="rId9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3FE8C6DA-CB92-4933-9539-0020740FBC67}">
          <p14:sldIdLst>
            <p14:sldId id="256"/>
            <p14:sldId id="480"/>
            <p14:sldId id="478"/>
            <p14:sldId id="479"/>
            <p14:sldId id="481"/>
            <p14:sldId id="359"/>
          </p14:sldIdLst>
        </p14:section>
        <p14:section name="Overview" id="{071FBB50-6DFE-49FD-946E-25CB7424C057}">
          <p14:sldIdLst>
            <p14:sldId id="361"/>
          </p14:sldIdLst>
        </p14:section>
        <p14:section name="No memory abstraction" id="{C7690467-8CB6-4276-B42C-DC48A6627A5E}">
          <p14:sldIdLst>
            <p14:sldId id="362"/>
            <p14:sldId id="401"/>
            <p14:sldId id="455"/>
            <p14:sldId id="400"/>
            <p14:sldId id="407"/>
            <p14:sldId id="474"/>
            <p14:sldId id="473"/>
            <p14:sldId id="482"/>
            <p14:sldId id="483"/>
            <p14:sldId id="484"/>
          </p14:sldIdLst>
        </p14:section>
        <p14:section name="Address space" id="{41ACFD5E-0C44-4FBB-B1B8-F1DE56356167}">
          <p14:sldIdLst>
            <p14:sldId id="406"/>
          </p14:sldIdLst>
        </p14:section>
        <p14:section name="Base &amp; Limit reg" id="{C61A646D-62C2-4C83-86D7-B82EF3478C19}">
          <p14:sldIdLst>
            <p14:sldId id="456"/>
            <p14:sldId id="409"/>
            <p14:sldId id="408"/>
          </p14:sldIdLst>
        </p14:section>
        <p14:section name="Swapping" id="{6077095A-F12F-4F4E-A582-CFC4587BA79D}">
          <p14:sldIdLst>
            <p14:sldId id="410"/>
            <p14:sldId id="411"/>
            <p14:sldId id="412"/>
            <p14:sldId id="413"/>
            <p14:sldId id="374"/>
          </p14:sldIdLst>
        </p14:section>
        <p14:section name="MM with Bitmaps" id="{F2CC1E4D-7D0C-4AED-BD6B-A350B068206D}">
          <p14:sldIdLst>
            <p14:sldId id="375"/>
            <p14:sldId id="376"/>
          </p14:sldIdLst>
        </p14:section>
        <p14:section name="MM with LInked Lists" id="{DA97D7C3-2B42-4D54-ABDC-B5630760FAAB}">
          <p14:sldIdLst>
            <p14:sldId id="415"/>
            <p14:sldId id="416"/>
            <p14:sldId id="425"/>
            <p14:sldId id="417"/>
          </p14:sldIdLst>
        </p14:section>
        <p14:section name="Virtual Mem" id="{3BA032C2-FDD9-42F0-B4AE-40C7554F63FD}">
          <p14:sldIdLst>
            <p14:sldId id="485"/>
            <p14:sldId id="486"/>
            <p14:sldId id="487"/>
            <p14:sldId id="490"/>
            <p14:sldId id="492"/>
            <p14:sldId id="493"/>
            <p14:sldId id="414"/>
          </p14:sldIdLst>
        </p14:section>
        <p14:section name="Virtual mem definition" id="{75C03861-1474-491A-B85F-C33FC5D15AFC}">
          <p14:sldIdLst>
            <p14:sldId id="419"/>
            <p14:sldId id="377"/>
            <p14:sldId id="382"/>
          </p14:sldIdLst>
        </p14:section>
        <p14:section name="Pagin" id="{BB6EFA86-3CF9-46EF-B8FD-592F2B42F025}">
          <p14:sldIdLst>
            <p14:sldId id="379"/>
            <p14:sldId id="378"/>
            <p14:sldId id="472"/>
            <p14:sldId id="466"/>
            <p14:sldId id="402"/>
            <p14:sldId id="467"/>
            <p14:sldId id="403"/>
            <p14:sldId id="405"/>
            <p14:sldId id="404"/>
            <p14:sldId id="494"/>
            <p14:sldId id="495"/>
            <p14:sldId id="496"/>
          </p14:sldIdLst>
        </p14:section>
        <p14:section name="TLB" id="{8611B37F-BA2D-4398-8C38-F43B63F29538}">
          <p14:sldIdLst>
            <p14:sldId id="497"/>
            <p14:sldId id="498"/>
            <p14:sldId id="499"/>
            <p14:sldId id="500"/>
          </p14:sldIdLst>
        </p14:section>
        <p14:section name="Multilevel Page Tables" id="{3CFF4C6A-B0DC-4BC0-BC60-25AB9A4AA7C1}">
          <p14:sldIdLst>
            <p14:sldId id="501"/>
            <p14:sldId id="502"/>
            <p14:sldId id="503"/>
            <p14:sldId id="504"/>
            <p14:sldId id="505"/>
            <p14:sldId id="508"/>
            <p14:sldId id="510"/>
            <p14:sldId id="511"/>
            <p14:sldId id="512"/>
          </p14:sldIdLst>
        </p14:section>
        <p14:section name="Page Replacement Algo" id="{CA56C105-A059-48DF-AAF1-F475A490A401}">
          <p14:sldIdLst>
            <p14:sldId id="436"/>
            <p14:sldId id="437"/>
            <p14:sldId id="438"/>
          </p14:sldIdLst>
        </p14:section>
        <p14:section name="NRU" id="{70F1571F-E7CC-4D77-9E77-7FBDB0C255F0}">
          <p14:sldIdLst>
            <p14:sldId id="439"/>
            <p14:sldId id="475"/>
          </p14:sldIdLst>
        </p14:section>
        <p14:section name="FIFO" id="{8AC4EE97-D52E-4B62-9824-51103FF150EF}">
          <p14:sldIdLst>
            <p14:sldId id="440"/>
          </p14:sldIdLst>
        </p14:section>
        <p14:section name="Second-chance" id="{5608DAB3-5DBC-4080-A411-6A3DB7A16E4E}">
          <p14:sldIdLst>
            <p14:sldId id="441"/>
            <p14:sldId id="476"/>
          </p14:sldIdLst>
        </p14:section>
        <p14:section name="Clock" id="{15F6883F-AD88-448E-8A1D-56CD8E9458FC}">
          <p14:sldIdLst>
            <p14:sldId id="442"/>
            <p14:sldId id="443"/>
          </p14:sldIdLst>
        </p14:section>
        <p14:section name="LRU" id="{D111D77D-D85B-435A-AA1B-08FC1475F436}">
          <p14:sldIdLst>
            <p14:sldId id="444"/>
            <p14:sldId id="445"/>
            <p14:sldId id="477"/>
          </p14:sldIdLst>
        </p14:section>
        <p14:section name="NFU" id="{7BF5B476-FA7E-4451-B8C3-56BEF6DF6ED3}">
          <p14:sldIdLst>
            <p14:sldId id="446"/>
          </p14:sldIdLst>
        </p14:section>
        <p14:section name="Aging" id="{2F29F0E9-290D-46F3-97FF-CF3B3D32A717}">
          <p14:sldIdLst>
            <p14:sldId id="447"/>
            <p14:sldId id="448"/>
          </p14:sldIdLst>
        </p14:section>
        <p14:section name="Thrashing" id="{C542922D-9D46-4787-AE4C-45E65375BE2C}">
          <p14:sldIdLst>
            <p14:sldId id="459"/>
            <p14:sldId id="460"/>
            <p14:sldId id="461"/>
            <p14:sldId id="462"/>
            <p14:sldId id="463"/>
          </p14:sldIdLst>
        </p14:section>
        <p14:section name="WSClock" id="{44EDFB0F-EB57-44DB-ACB1-2E63906A19E1}">
          <p14:sldIdLst>
            <p14:sldId id="451"/>
            <p14:sldId id="452"/>
          </p14:sldIdLst>
        </p14:section>
        <p14:section name="Summary Algo" id="{094903CB-0AF0-45B9-9EA1-1B2FB5D5BB7E}">
          <p14:sldIdLst>
            <p14:sldId id="453"/>
            <p14:sldId id="513"/>
            <p14:sldId id="5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6600"/>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6479" autoAdjust="0"/>
  </p:normalViewPr>
  <p:slideViewPr>
    <p:cSldViewPr>
      <p:cViewPr varScale="1">
        <p:scale>
          <a:sx n="111" d="100"/>
          <a:sy n="111" d="100"/>
        </p:scale>
        <p:origin x="1848" y="14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444C9E7-7644-48F7-9D31-8524A7045315}" type="datetimeFigureOut">
              <a:rPr lang="en-US"/>
              <a:pPr>
                <a:defRPr/>
              </a:pPr>
              <a:t>7/28/2021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F959E70-9C8F-43B0-88FF-A827B982617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90000"/>
              </a:lnSpc>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756625-7F33-4C42-AF0D-AD3B571F5AAF}" type="slidenum">
              <a:rPr lang="en-US" altLang="en-US"/>
              <a:pPr eaLnBrk="1" hangingPunct="1"/>
              <a:t>41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469F7E-229A-42BB-B15E-F5CF82B20FCD}" type="slidenum">
              <a:rPr lang="en-US" altLang="en-US"/>
              <a:pPr eaLnBrk="1" hangingPunct="1"/>
              <a:t>43</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D91F10-2184-46F7-8BDA-AE9C7EB66A29}" type="slidenum">
              <a:rPr lang="en-US" altLang="en-US"/>
              <a:pPr eaLnBrk="1" hangingPunct="1"/>
              <a:t>44</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47FC21F-A0CB-4E16-9DB1-6B60B5FD7FD3}" type="slidenum">
              <a:rPr lang="en-US" altLang="en-US" sz="1200"/>
              <a:pPr algn="r" eaLnBrk="1" hangingPunct="1"/>
              <a:t>46</a:t>
            </a:fld>
            <a:endParaRPr lang="en-US"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52155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155367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200">
                <a:latin typeface="Times New Roman" panose="02020603050405020304" pitchFamily="18" charset="0"/>
                <a:cs typeface="Times New Roman" panose="02020603050405020304" pitchFamily="18" charset="0"/>
              </a:rPr>
              <a:t>Cumbersome: cồng kềnh</a:t>
            </a:r>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55A6AA8-5E6C-4F9C-835A-CE35CEB2F485}"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9637EC0D-C66F-4FA7-9636-209727C2734F}" type="slidenum">
              <a:rPr lang="en-US" altLang="en-US"/>
              <a:pPr/>
              <a:t>‹#›</a:t>
            </a:fld>
            <a:r>
              <a:rPr lang="en-US" altLang="en-US"/>
              <a:t>/40</a:t>
            </a:r>
          </a:p>
        </p:txBody>
      </p:sp>
    </p:spTree>
    <p:extLst>
      <p:ext uri="{BB962C8B-B14F-4D97-AF65-F5344CB8AC3E}">
        <p14:creationId xmlns:p14="http://schemas.microsoft.com/office/powerpoint/2010/main" val="125398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886760-2BF2-4A15-BE4B-D9D8C9379AD7}"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A938BF4-DF2F-44B0-8A17-901A29C561B2}" type="slidenum">
              <a:rPr lang="en-US" altLang="en-US"/>
              <a:pPr/>
              <a:t>‹#›</a:t>
            </a:fld>
            <a:r>
              <a:rPr lang="en-US" altLang="en-US"/>
              <a:t>/40</a:t>
            </a:r>
          </a:p>
        </p:txBody>
      </p:sp>
    </p:spTree>
    <p:extLst>
      <p:ext uri="{BB962C8B-B14F-4D97-AF65-F5344CB8AC3E}">
        <p14:creationId xmlns:p14="http://schemas.microsoft.com/office/powerpoint/2010/main" val="80801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1C9ADCE-74A1-4152-A2C8-3A225B37942B}"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0254E7E1-8BC9-47C3-8167-6358A2EBEA96}" type="slidenum">
              <a:rPr lang="en-US" altLang="en-US"/>
              <a:pPr/>
              <a:t>‹#›</a:t>
            </a:fld>
            <a:r>
              <a:rPr lang="en-US" altLang="en-US"/>
              <a:t>/40</a:t>
            </a:r>
          </a:p>
        </p:txBody>
      </p:sp>
    </p:spTree>
    <p:extLst>
      <p:ext uri="{BB962C8B-B14F-4D97-AF65-F5344CB8AC3E}">
        <p14:creationId xmlns:p14="http://schemas.microsoft.com/office/powerpoint/2010/main" val="2654354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B82EDF31-69D2-48D2-B5BD-DCF035F0026C}" type="datetime1">
              <a:rPr lang="en-US"/>
              <a:pPr>
                <a:defRPr/>
              </a:pPr>
              <a:t>7/28/2021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8882AD58-7072-4980-ADCC-7EDEDCA81256}" type="slidenum">
              <a:rPr lang="en-US" altLang="en-US"/>
              <a:pPr/>
              <a:t>‹#›</a:t>
            </a:fld>
            <a:r>
              <a:rPr lang="en-US" altLang="en-US"/>
              <a:t>/40</a:t>
            </a:r>
          </a:p>
        </p:txBody>
      </p:sp>
    </p:spTree>
    <p:extLst>
      <p:ext uri="{BB962C8B-B14F-4D97-AF65-F5344CB8AC3E}">
        <p14:creationId xmlns:p14="http://schemas.microsoft.com/office/powerpoint/2010/main" val="13262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C2A9336-97B3-4132-B0A6-A213710FEE43}"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8FE2D2F9-74A3-4D78-A4E2-09ECD3D4BA5D}" type="slidenum">
              <a:rPr lang="en-US" altLang="en-US"/>
              <a:pPr/>
              <a:t>‹#›</a:t>
            </a:fld>
            <a:r>
              <a:rPr lang="en-US" altLang="en-US"/>
              <a:t>/40</a:t>
            </a:r>
          </a:p>
        </p:txBody>
      </p:sp>
    </p:spTree>
    <p:extLst>
      <p:ext uri="{BB962C8B-B14F-4D97-AF65-F5344CB8AC3E}">
        <p14:creationId xmlns:p14="http://schemas.microsoft.com/office/powerpoint/2010/main" val="17091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3BFE327-89C6-4A95-9384-0FB56E1DF896}"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5E64E30A-7FA6-4E7F-98BB-9D3732C6C30F}" type="slidenum">
              <a:rPr lang="en-US" altLang="en-US"/>
              <a:pPr/>
              <a:t>‹#›</a:t>
            </a:fld>
            <a:r>
              <a:rPr lang="en-US" altLang="en-US"/>
              <a:t>/40</a:t>
            </a:r>
          </a:p>
        </p:txBody>
      </p:sp>
    </p:spTree>
    <p:extLst>
      <p:ext uri="{BB962C8B-B14F-4D97-AF65-F5344CB8AC3E}">
        <p14:creationId xmlns:p14="http://schemas.microsoft.com/office/powerpoint/2010/main" val="397845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3160B06E-1367-4975-ACE7-27F8F1D71DA4}"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6F89932-5D0C-4E43-9BA3-711FE1FD69F1}" type="slidenum">
              <a:rPr lang="en-US" altLang="en-US"/>
              <a:pPr/>
              <a:t>‹#›</a:t>
            </a:fld>
            <a:r>
              <a:rPr lang="en-US" altLang="en-US"/>
              <a:t>/40</a:t>
            </a:r>
          </a:p>
        </p:txBody>
      </p:sp>
    </p:spTree>
    <p:extLst>
      <p:ext uri="{BB962C8B-B14F-4D97-AF65-F5344CB8AC3E}">
        <p14:creationId xmlns:p14="http://schemas.microsoft.com/office/powerpoint/2010/main" val="367759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B0A20E9-9638-4D45-80D4-8B63B3B3C3EB}"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B5A0E64-96EE-4994-A809-72C1A867D804}" type="slidenum">
              <a:rPr lang="en-US" altLang="en-US"/>
              <a:pPr/>
              <a:t>‹#›</a:t>
            </a:fld>
            <a:r>
              <a:rPr lang="en-US" altLang="en-US"/>
              <a:t>/40</a:t>
            </a:r>
          </a:p>
        </p:txBody>
      </p:sp>
    </p:spTree>
    <p:extLst>
      <p:ext uri="{BB962C8B-B14F-4D97-AF65-F5344CB8AC3E}">
        <p14:creationId xmlns:p14="http://schemas.microsoft.com/office/powerpoint/2010/main" val="266708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DEF7B9C-183A-47C7-B2B8-CED496E4AB53}" type="datetime1">
              <a:rPr lang="en-US"/>
              <a:pPr>
                <a:defRPr/>
              </a:pPr>
              <a:t>7/28/2021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2545066A-C257-4DEE-833B-6D2329DDBA65}" type="slidenum">
              <a:rPr lang="en-US" altLang="en-US"/>
              <a:pPr/>
              <a:t>‹#›</a:t>
            </a:fld>
            <a:r>
              <a:rPr lang="en-US" altLang="en-US"/>
              <a:t>/40</a:t>
            </a:r>
          </a:p>
        </p:txBody>
      </p:sp>
    </p:spTree>
    <p:extLst>
      <p:ext uri="{BB962C8B-B14F-4D97-AF65-F5344CB8AC3E}">
        <p14:creationId xmlns:p14="http://schemas.microsoft.com/office/powerpoint/2010/main" val="406025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C651838-370A-4A9C-9706-3EAAD88DB818}" type="datetime1">
              <a:rPr lang="en-US"/>
              <a:pPr>
                <a:defRPr/>
              </a:pPr>
              <a:t>7/28/2021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9003F8FC-3B84-4F4A-9BA5-AB12177B6FDC}" type="slidenum">
              <a:rPr lang="en-US" altLang="en-US"/>
              <a:pPr/>
              <a:t>‹#›</a:t>
            </a:fld>
            <a:r>
              <a:rPr lang="en-US" altLang="en-US"/>
              <a:t>/40</a:t>
            </a:r>
          </a:p>
        </p:txBody>
      </p:sp>
    </p:spTree>
    <p:extLst>
      <p:ext uri="{BB962C8B-B14F-4D97-AF65-F5344CB8AC3E}">
        <p14:creationId xmlns:p14="http://schemas.microsoft.com/office/powerpoint/2010/main" val="404058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7C234A-16C5-4152-A1FF-EE10A155C8B3}" type="datetime1">
              <a:rPr lang="en-US"/>
              <a:pPr>
                <a:defRPr/>
              </a:pPr>
              <a:t>7/28/2021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61574EF7-1666-49BB-B084-5A939D89018C}" type="slidenum">
              <a:rPr lang="en-US" altLang="en-US"/>
              <a:pPr/>
              <a:t>‹#›</a:t>
            </a:fld>
            <a:r>
              <a:rPr lang="en-US" altLang="en-US"/>
              <a:t>/40</a:t>
            </a:r>
          </a:p>
        </p:txBody>
      </p:sp>
    </p:spTree>
    <p:extLst>
      <p:ext uri="{BB962C8B-B14F-4D97-AF65-F5344CB8AC3E}">
        <p14:creationId xmlns:p14="http://schemas.microsoft.com/office/powerpoint/2010/main" val="101312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1443F60-6B32-474A-8077-131339B7E27C}"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12885B2-9FCA-48A7-8ECE-110E5FB3DD2A}" type="slidenum">
              <a:rPr lang="en-US" altLang="en-US"/>
              <a:pPr/>
              <a:t>‹#›</a:t>
            </a:fld>
            <a:r>
              <a:rPr lang="en-US" altLang="en-US"/>
              <a:t>/40</a:t>
            </a:r>
          </a:p>
        </p:txBody>
      </p:sp>
    </p:spTree>
    <p:extLst>
      <p:ext uri="{BB962C8B-B14F-4D97-AF65-F5344CB8AC3E}">
        <p14:creationId xmlns:p14="http://schemas.microsoft.com/office/powerpoint/2010/main" val="393353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FA5B87-5799-4E30-B7DE-E7E7B351DE5F}"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54D5BF4-0769-4F99-ADD6-3DD80C25BE9E}" type="slidenum">
              <a:rPr lang="en-US" altLang="en-US"/>
              <a:pPr/>
              <a:t>‹#›</a:t>
            </a:fld>
            <a:r>
              <a:rPr lang="en-US" altLang="en-US"/>
              <a:t>/40</a:t>
            </a:r>
          </a:p>
        </p:txBody>
      </p:sp>
    </p:spTree>
    <p:extLst>
      <p:ext uri="{BB962C8B-B14F-4D97-AF65-F5344CB8AC3E}">
        <p14:creationId xmlns:p14="http://schemas.microsoft.com/office/powerpoint/2010/main" val="331641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CCF28927-C7B6-421C-B407-0E910F966941}" type="datetime1">
              <a:rPr lang="en-US"/>
              <a:pPr>
                <a:defRPr/>
              </a:pPr>
              <a:t>7/28/2021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AA4FB7A-8025-4FF6-9707-42340A69F5F7}"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Memory Management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No Memory Abstraction</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No Memory Abstractions</a:t>
            </a:r>
          </a:p>
        </p:txBody>
      </p:sp>
      <p:sp>
        <p:nvSpPr>
          <p:cNvPr id="139267" name="Rectangle 3"/>
          <p:cNvSpPr>
            <a:spLocks noGrp="1"/>
          </p:cNvSpPr>
          <p:nvPr>
            <p:ph type="body" idx="4294967295"/>
          </p:nvPr>
        </p:nvSpPr>
        <p:spPr>
          <a:xfrm>
            <a:off x="4198308" y="1447800"/>
            <a:ext cx="4876800" cy="5410200"/>
          </a:xfrm>
        </p:spPr>
        <p:txBody>
          <a:bodyPr/>
          <a:lstStyle/>
          <a:p>
            <a:pPr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Protection</a:t>
            </a:r>
            <a:r>
              <a:rPr lang="en-US" altLang="en-US" sz="1800" dirty="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is needed</a:t>
            </a: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Solution</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Using the </a:t>
            </a:r>
            <a:r>
              <a:rPr lang="en-US" altLang="en-US" sz="1800" dirty="0">
                <a:highlight>
                  <a:srgbClr val="FFFF00"/>
                </a:highlight>
                <a:latin typeface="Times New Roman" panose="02020603050405020304" pitchFamily="18" charset="0"/>
                <a:cs typeface="Times New Roman" panose="02020603050405020304" pitchFamily="18" charset="0"/>
              </a:rPr>
              <a:t>special register </a:t>
            </a:r>
            <a:r>
              <a:rPr lang="en-US" altLang="en-US" sz="1800" dirty="0">
                <a:latin typeface="Times New Roman" panose="02020603050405020304" pitchFamily="18" charset="0"/>
                <a:cs typeface="Times New Roman" panose="02020603050405020304" pitchFamily="18" charset="0"/>
              </a:rPr>
              <a:t>stores the highest address of OS (in the other words, </a:t>
            </a:r>
            <a:r>
              <a:rPr lang="en-US" altLang="en-US" sz="1800" dirty="0">
                <a:highlight>
                  <a:srgbClr val="FFFF00"/>
                </a:highlight>
                <a:latin typeface="Times New Roman" panose="02020603050405020304" pitchFamily="18" charset="0"/>
                <a:cs typeface="Times New Roman" panose="02020603050405020304" pitchFamily="18" charset="0"/>
              </a:rPr>
              <a:t>the address is less than the lowest address of  user program</a:t>
            </a:r>
            <a:r>
              <a:rPr lang="en-US" altLang="en-US" sz="18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In runtime, the accessing must be checking via the special register.</a:t>
            </a:r>
          </a:p>
          <a:p>
            <a:pPr lvl="1" algn="just" eaLnBrk="1" hangingPunct="1">
              <a:lnSpc>
                <a:spcPct val="90000"/>
              </a:lnSpc>
            </a:pPr>
            <a:r>
              <a:rPr lang="en-US" altLang="en-US" sz="1800" dirty="0">
                <a:highlight>
                  <a:srgbClr val="FFFF00"/>
                </a:highlight>
                <a:latin typeface="Times New Roman" panose="02020603050405020304" pitchFamily="18" charset="0"/>
                <a:cs typeface="Times New Roman" panose="02020603050405020304" pitchFamily="18" charset="0"/>
              </a:rPr>
              <a:t>If the accessing </a:t>
            </a:r>
            <a:r>
              <a:rPr lang="en-US" altLang="en-US" sz="1800" dirty="0">
                <a:solidFill>
                  <a:srgbClr val="FF0000"/>
                </a:solidFill>
                <a:highlight>
                  <a:srgbClr val="FFFF00"/>
                </a:highlight>
                <a:latin typeface="Times New Roman" panose="02020603050405020304" pitchFamily="18" charset="0"/>
                <a:cs typeface="Times New Roman" panose="02020603050405020304" pitchFamily="18" charset="0"/>
              </a:rPr>
              <a:t>address is larger </a:t>
            </a:r>
            <a:r>
              <a:rPr lang="en-US" altLang="en-US" sz="1800" dirty="0">
                <a:highlight>
                  <a:srgbClr val="FFFF00"/>
                </a:highlight>
                <a:latin typeface="Times New Roman" panose="02020603050405020304" pitchFamily="18" charset="0"/>
                <a:cs typeface="Times New Roman" panose="02020603050405020304" pitchFamily="18" charset="0"/>
              </a:rPr>
              <a:t>than the special register values, the access is accepted</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Otherwise, the </a:t>
            </a:r>
            <a:r>
              <a:rPr lang="en-US" altLang="en-US" sz="1800" dirty="0">
                <a:solidFill>
                  <a:srgbClr val="FF0000"/>
                </a:solidFill>
                <a:latin typeface="Times New Roman" panose="02020603050405020304" pitchFamily="18" charset="0"/>
                <a:cs typeface="Times New Roman" panose="02020603050405020304" pitchFamily="18" charset="0"/>
              </a:rPr>
              <a:t>interrupt occurs </a:t>
            </a:r>
            <a:r>
              <a:rPr lang="en-US" altLang="en-US" sz="1800">
                <a:latin typeface="Times New Roman" panose="02020603050405020304" pitchFamily="18" charset="0"/>
                <a:cs typeface="Times New Roman" panose="02020603050405020304" pitchFamily="18" charset="0"/>
              </a:rPr>
              <a:t>to intercept</a:t>
            </a:r>
          </a:p>
          <a:p>
            <a:pPr marL="457200" lvl="1" indent="0" algn="just" eaLnBrk="1" hangingPunct="1">
              <a:lnSpc>
                <a:spcPct val="90000"/>
              </a:lnSpc>
              <a:buNone/>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The special register is created</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Slow</a:t>
            </a:r>
          </a:p>
        </p:txBody>
      </p:sp>
      <p:sp>
        <p:nvSpPr>
          <p:cNvPr id="11268" name="Rectangle 4"/>
          <p:cNvSpPr>
            <a:spLocks/>
          </p:cNvSpPr>
          <p:nvPr/>
        </p:nvSpPr>
        <p:spPr bwMode="auto">
          <a:xfrm>
            <a:off x="613225" y="54712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cs typeface="Times New Roman" panose="02020603050405020304" pitchFamily="18" charset="0"/>
              </a:rPr>
              <a:t>Simplest</a:t>
            </a:r>
          </a:p>
        </p:txBody>
      </p:sp>
      <p:grpSp>
        <p:nvGrpSpPr>
          <p:cNvPr id="11269" name="Group 22"/>
          <p:cNvGrpSpPr>
            <a:grpSpLocks/>
          </p:cNvGrpSpPr>
          <p:nvPr/>
        </p:nvGrpSpPr>
        <p:grpSpPr bwMode="auto">
          <a:xfrm>
            <a:off x="0" y="2475780"/>
            <a:ext cx="3992343" cy="3010619"/>
            <a:chOff x="0" y="1981200"/>
            <a:chExt cx="4648200" cy="3505200"/>
          </a:xfrm>
        </p:grpSpPr>
        <p:pic>
          <p:nvPicPr>
            <p:cNvPr id="11270"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0" y="3910012"/>
              <a:ext cx="301625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Line 8"/>
            <p:cNvSpPr>
              <a:spLocks noChangeShapeType="1"/>
            </p:cNvSpPr>
            <p:nvPr/>
          </p:nvSpPr>
          <p:spPr bwMode="auto">
            <a:xfrm>
              <a:off x="76200" y="3717925"/>
              <a:ext cx="1219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2" name="Text Box 9"/>
            <p:cNvSpPr txBox="1">
              <a:spLocks noChangeArrowheads="1"/>
            </p:cNvSpPr>
            <p:nvPr/>
          </p:nvSpPr>
          <p:spPr bwMode="auto">
            <a:xfrm>
              <a:off x="0" y="3336925"/>
              <a:ext cx="106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Real address</a:t>
              </a:r>
            </a:p>
          </p:txBody>
        </p:sp>
        <p:sp>
          <p:nvSpPr>
            <p:cNvPr id="11273" name="Text Box 13"/>
            <p:cNvSpPr txBox="1">
              <a:spLocks noChangeArrowheads="1"/>
            </p:cNvSpPr>
            <p:nvPr/>
          </p:nvSpPr>
          <p:spPr bwMode="auto">
            <a:xfrm rot="5400000">
              <a:off x="922337" y="41671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False</a:t>
              </a:r>
            </a:p>
          </p:txBody>
        </p:sp>
        <p:sp>
          <p:nvSpPr>
            <p:cNvPr id="11274" name="Line 23"/>
            <p:cNvSpPr>
              <a:spLocks noChangeShapeType="1"/>
            </p:cNvSpPr>
            <p:nvPr/>
          </p:nvSpPr>
          <p:spPr bwMode="auto">
            <a:xfrm>
              <a:off x="1905000" y="3717925"/>
              <a:ext cx="23622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AutoShape 24"/>
            <p:cNvSpPr>
              <a:spLocks noChangeArrowheads="1"/>
            </p:cNvSpPr>
            <p:nvPr/>
          </p:nvSpPr>
          <p:spPr bwMode="auto">
            <a:xfrm>
              <a:off x="1295400" y="3336925"/>
              <a:ext cx="609600" cy="7620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cs typeface="Times New Roman" panose="02020603050405020304" pitchFamily="18" charset="0"/>
                </a:rPr>
                <a:t>&gt;</a:t>
              </a:r>
            </a:p>
          </p:txBody>
        </p:sp>
        <p:sp>
          <p:nvSpPr>
            <p:cNvPr id="11276" name="Rectangle 25"/>
            <p:cNvSpPr>
              <a:spLocks noChangeArrowheads="1"/>
            </p:cNvSpPr>
            <p:nvPr/>
          </p:nvSpPr>
          <p:spPr bwMode="auto">
            <a:xfrm>
              <a:off x="304800" y="1981200"/>
              <a:ext cx="3505200" cy="365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Times New Roman" panose="02020603050405020304" pitchFamily="18" charset="0"/>
                  <a:cs typeface="Times New Roman" panose="02020603050405020304" pitchFamily="18" charset="0"/>
                </a:rPr>
                <a:t>Special Register stores limit addr</a:t>
              </a:r>
            </a:p>
          </p:txBody>
        </p:sp>
        <p:cxnSp>
          <p:nvCxnSpPr>
            <p:cNvPr id="11277" name="AutoShape 27"/>
            <p:cNvCxnSpPr>
              <a:cxnSpLocks noChangeShapeType="1"/>
              <a:endCxn id="11275" idx="0"/>
            </p:cNvCxnSpPr>
            <p:nvPr/>
          </p:nvCxnSpPr>
          <p:spPr bwMode="auto">
            <a:xfrm>
              <a:off x="1600200" y="2346325"/>
              <a:ext cx="0" cy="9906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78" name="Line 28"/>
            <p:cNvSpPr>
              <a:spLocks noChangeShapeType="1"/>
            </p:cNvSpPr>
            <p:nvPr/>
          </p:nvSpPr>
          <p:spPr bwMode="auto">
            <a:xfrm>
              <a:off x="1600200" y="4098925"/>
              <a:ext cx="0" cy="762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Text Box 29"/>
            <p:cNvSpPr txBox="1">
              <a:spLocks noChangeArrowheads="1"/>
            </p:cNvSpPr>
            <p:nvPr/>
          </p:nvSpPr>
          <p:spPr bwMode="auto">
            <a:xfrm rot="5400000">
              <a:off x="3763962" y="4129088"/>
              <a:ext cx="106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Real address</a:t>
              </a:r>
            </a:p>
          </p:txBody>
        </p:sp>
        <p:sp>
          <p:nvSpPr>
            <p:cNvPr id="11280" name="Text Box 30"/>
            <p:cNvSpPr txBox="1">
              <a:spLocks noChangeArrowheads="1"/>
            </p:cNvSpPr>
            <p:nvPr/>
          </p:nvSpPr>
          <p:spPr bwMode="auto">
            <a:xfrm>
              <a:off x="0" y="4784725"/>
              <a:ext cx="175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Address error; trap/ interrupt</a:t>
              </a:r>
            </a:p>
          </p:txBody>
        </p:sp>
        <p:cxnSp>
          <p:nvCxnSpPr>
            <p:cNvPr id="11281" name="AutoShape 31"/>
            <p:cNvCxnSpPr>
              <a:cxnSpLocks noChangeShapeType="1"/>
            </p:cNvCxnSpPr>
            <p:nvPr/>
          </p:nvCxnSpPr>
          <p:spPr bwMode="auto">
            <a:xfrm>
              <a:off x="4267200" y="3717925"/>
              <a:ext cx="0" cy="15240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82" name="Text Box 32"/>
            <p:cNvSpPr txBox="1">
              <a:spLocks noChangeArrowheads="1"/>
            </p:cNvSpPr>
            <p:nvPr/>
          </p:nvSpPr>
          <p:spPr bwMode="auto">
            <a:xfrm>
              <a:off x="1981200" y="31845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True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ox(in)">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ox(in)">
                                      <p:cBhvr>
                                        <p:cTn id="12" dur="500"/>
                                        <p:tgtEl>
                                          <p:spTgt spid="139267">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animEffect transition="in" filter="box(in)">
                                      <p:cBhvr>
                                        <p:cTn id="15" dur="500"/>
                                        <p:tgtEl>
                                          <p:spTgt spid="139267">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9267">
                                            <p:txEl>
                                              <p:pRg st="3" end="3"/>
                                            </p:txEl>
                                          </p:spTgt>
                                        </p:tgtEl>
                                        <p:attrNameLst>
                                          <p:attrName>style.visibility</p:attrName>
                                        </p:attrNameLst>
                                      </p:cBhvr>
                                      <p:to>
                                        <p:strVal val="visible"/>
                                      </p:to>
                                    </p:set>
                                    <p:animEffect transition="in" filter="box(in)">
                                      <p:cBhvr>
                                        <p:cTn id="18" dur="500"/>
                                        <p:tgtEl>
                                          <p:spTgt spid="139267">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39267">
                                            <p:txEl>
                                              <p:pRg st="4" end="4"/>
                                            </p:txEl>
                                          </p:spTgt>
                                        </p:tgtEl>
                                        <p:attrNameLst>
                                          <p:attrName>style.visibility</p:attrName>
                                        </p:attrNameLst>
                                      </p:cBhvr>
                                      <p:to>
                                        <p:strVal val="visible"/>
                                      </p:to>
                                    </p:set>
                                    <p:animEffect transition="in" filter="box(in)">
                                      <p:cBhvr>
                                        <p:cTn id="21" dur="500"/>
                                        <p:tgtEl>
                                          <p:spTgt spid="139267">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39267">
                                            <p:txEl>
                                              <p:pRg st="5" end="5"/>
                                            </p:txEl>
                                          </p:spTgt>
                                        </p:tgtEl>
                                        <p:attrNameLst>
                                          <p:attrName>style.visibility</p:attrName>
                                        </p:attrNameLst>
                                      </p:cBhvr>
                                      <p:to>
                                        <p:strVal val="visible"/>
                                      </p:to>
                                    </p:set>
                                    <p:animEffect transition="in" filter="box(in)">
                                      <p:cBhvr>
                                        <p:cTn id="24" dur="500"/>
                                        <p:tgtEl>
                                          <p:spTgt spid="13926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39267">
                                            <p:txEl>
                                              <p:pRg st="7" end="7"/>
                                            </p:txEl>
                                          </p:spTgt>
                                        </p:tgtEl>
                                        <p:attrNameLst>
                                          <p:attrName>style.visibility</p:attrName>
                                        </p:attrNameLst>
                                      </p:cBhvr>
                                      <p:to>
                                        <p:strVal val="visible"/>
                                      </p:to>
                                    </p:set>
                                    <p:animEffect transition="in" filter="box(in)">
                                      <p:cBhvr>
                                        <p:cTn id="29" dur="500"/>
                                        <p:tgtEl>
                                          <p:spTgt spid="139267">
                                            <p:txEl>
                                              <p:pRg st="7" end="7"/>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39267">
                                            <p:txEl>
                                              <p:pRg st="8" end="8"/>
                                            </p:txEl>
                                          </p:spTgt>
                                        </p:tgtEl>
                                        <p:attrNameLst>
                                          <p:attrName>style.visibility</p:attrName>
                                        </p:attrNameLst>
                                      </p:cBhvr>
                                      <p:to>
                                        <p:strVal val="visible"/>
                                      </p:to>
                                    </p:set>
                                    <p:animEffect transition="in" filter="box(in)">
                                      <p:cBhvr>
                                        <p:cTn id="32" dur="500"/>
                                        <p:tgtEl>
                                          <p:spTgt spid="139267">
                                            <p:txEl>
                                              <p:pRg st="8" end="8"/>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39267">
                                            <p:txEl>
                                              <p:pRg st="9" end="9"/>
                                            </p:txEl>
                                          </p:spTgt>
                                        </p:tgtEl>
                                        <p:attrNameLst>
                                          <p:attrName>style.visibility</p:attrName>
                                        </p:attrNameLst>
                                      </p:cBhvr>
                                      <p:to>
                                        <p:strVal val="visible"/>
                                      </p:to>
                                    </p:set>
                                    <p:animEffect transition="in" filter="box(in)">
                                      <p:cBhvr>
                                        <p:cTn id="35" dur="500"/>
                                        <p:tgtEl>
                                          <p:spTgt spid="139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5751"/>
            <a:ext cx="8229600" cy="762000"/>
          </a:xfrm>
        </p:spPr>
        <p:txBody>
          <a:bodyPr/>
          <a:lstStyle/>
          <a:p>
            <a:r>
              <a:rPr lang="en-US" altLang="en-US" sz="2400" b="1">
                <a:latin typeface="Times New Roman" panose="02020603050405020304" pitchFamily="18" charset="0"/>
                <a:cs typeface="Times New Roman" panose="02020603050405020304" pitchFamily="18" charset="0"/>
              </a:rPr>
              <a:t>No Memory Abstractions</a:t>
            </a:r>
          </a:p>
        </p:txBody>
      </p:sp>
      <p:sp>
        <p:nvSpPr>
          <p:cNvPr id="190467" name="Rectangle 3"/>
          <p:cNvSpPr>
            <a:spLocks noGrp="1"/>
          </p:cNvSpPr>
          <p:nvPr>
            <p:ph type="body" idx="1"/>
          </p:nvPr>
        </p:nvSpPr>
        <p:spPr>
          <a:xfrm>
            <a:off x="76200" y="1066800"/>
            <a:ext cx="8915400" cy="5791200"/>
          </a:xfrm>
        </p:spPr>
        <p:txBody>
          <a:bodyPr/>
          <a:lstStyle/>
          <a:p>
            <a:pPr algn="just" eaLnBrk="1" hangingPunct="1">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It is possible to </a:t>
            </a:r>
            <a:r>
              <a:rPr lang="en-US" altLang="en-US" sz="1800" b="1" dirty="0">
                <a:latin typeface="Times New Roman" panose="02020603050405020304" pitchFamily="18" charset="0"/>
                <a:cs typeface="Times New Roman" panose="02020603050405020304" pitchFamily="18" charset="0"/>
              </a:rPr>
              <a:t>run</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multiple programs </a:t>
            </a:r>
            <a:r>
              <a:rPr lang="en-US" altLang="en-US" sz="1800" dirty="0">
                <a:latin typeface="Times New Roman" panose="02020603050405020304" pitchFamily="18" charset="0"/>
                <a:cs typeface="Times New Roman" panose="02020603050405020304" pitchFamily="18" charset="0"/>
              </a:rPr>
              <a:t>at the </a:t>
            </a:r>
            <a:r>
              <a:rPr lang="en-US" altLang="en-US" sz="1800" b="1" dirty="0">
                <a:latin typeface="Times New Roman" panose="02020603050405020304" pitchFamily="18" charset="0"/>
                <a:cs typeface="Times New Roman" panose="02020603050405020304" pitchFamily="18" charset="0"/>
              </a:rPr>
              <a:t>same time</a:t>
            </a:r>
          </a:p>
          <a:p>
            <a:pPr algn="just" eaLnBrk="1" hangingPunct="1">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The </a:t>
            </a:r>
            <a:r>
              <a:rPr lang="en-US" altLang="en-US" sz="1800" dirty="0">
                <a:highlight>
                  <a:srgbClr val="FFFF00"/>
                </a:highlight>
                <a:latin typeface="Times New Roman" panose="02020603050405020304" pitchFamily="18" charset="0"/>
                <a:cs typeface="Times New Roman" panose="02020603050405020304" pitchFamily="18" charset="0"/>
              </a:rPr>
              <a:t>OS saves </a:t>
            </a:r>
            <a:r>
              <a:rPr lang="en-US" altLang="en-US" sz="1800" dirty="0">
                <a:latin typeface="Times New Roman" panose="02020603050405020304" pitchFamily="18" charset="0"/>
                <a:cs typeface="Times New Roman" panose="02020603050405020304" pitchFamily="18" charset="0"/>
              </a:rPr>
              <a:t>the </a:t>
            </a:r>
            <a:r>
              <a:rPr lang="en-US" altLang="en-US" sz="1800" dirty="0">
                <a:highlight>
                  <a:srgbClr val="FFFF00"/>
                </a:highlight>
                <a:latin typeface="Times New Roman" panose="02020603050405020304" pitchFamily="18" charset="0"/>
                <a:cs typeface="Times New Roman" panose="02020603050405020304" pitchFamily="18" charset="0"/>
              </a:rPr>
              <a:t>entire contents of memory </a:t>
            </a:r>
            <a:r>
              <a:rPr lang="en-US" altLang="en-US" sz="1800" dirty="0">
                <a:latin typeface="Times New Roman" panose="02020603050405020304" pitchFamily="18" charset="0"/>
                <a:cs typeface="Times New Roman" panose="02020603050405020304" pitchFamily="18" charset="0"/>
              </a:rPr>
              <a:t>to a disk file, then bring in and run the next program</a:t>
            </a:r>
          </a:p>
          <a:p>
            <a:pPr algn="just" eaLnBrk="1" hangingPunct="1">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Solution</a:t>
            </a:r>
          </a:p>
          <a:p>
            <a:pPr lvl="1" algn="just" eaLnBrk="1" hangingPunct="1"/>
            <a:r>
              <a:rPr lang="en-US" altLang="en-US" sz="1800" dirty="0">
                <a:latin typeface="Times New Roman" panose="02020603050405020304" pitchFamily="18" charset="0"/>
                <a:cs typeface="Times New Roman" panose="02020603050405020304" pitchFamily="18" charset="0"/>
              </a:rPr>
              <a:t>Memory was divided into </a:t>
            </a:r>
            <a:r>
              <a:rPr lang="en-US" altLang="en-US" sz="1800" b="1" dirty="0">
                <a:latin typeface="Times New Roman" panose="02020603050405020304" pitchFamily="18" charset="0"/>
                <a:cs typeface="Times New Roman" panose="02020603050405020304" pitchFamily="18" charset="0"/>
              </a:rPr>
              <a:t>fixed size block </a:t>
            </a:r>
            <a:r>
              <a:rPr lang="en-US" altLang="en-US" sz="1800" dirty="0">
                <a:latin typeface="Times New Roman" panose="02020603050405020304" pitchFamily="18" charset="0"/>
                <a:cs typeface="Times New Roman" panose="02020603050405020304" pitchFamily="18" charset="0"/>
              </a:rPr>
              <a:t>and each one was assigned a </a:t>
            </a:r>
            <a:r>
              <a:rPr lang="en-US" altLang="en-US" sz="1800" b="1" dirty="0">
                <a:latin typeface="Times New Roman" panose="02020603050405020304" pitchFamily="18" charset="0"/>
                <a:cs typeface="Times New Roman" panose="02020603050405020304" pitchFamily="18" charset="0"/>
              </a:rPr>
              <a:t>fixed bit protection key</a:t>
            </a:r>
            <a:r>
              <a:rPr lang="en-US" altLang="en-US" sz="1800" dirty="0">
                <a:latin typeface="Times New Roman" panose="02020603050405020304" pitchFamily="18" charset="0"/>
                <a:cs typeface="Times New Roman" panose="02020603050405020304" pitchFamily="18" charset="0"/>
              </a:rPr>
              <a:t> held in special registers inside the CPU</a:t>
            </a:r>
          </a:p>
          <a:p>
            <a:pPr lvl="2" algn="just" eaLnBrk="1" hangingPunct="1"/>
            <a:r>
              <a:rPr lang="en-US" altLang="en-US" sz="1800" dirty="0">
                <a:latin typeface="Times New Roman" panose="02020603050405020304" pitchFamily="18" charset="0"/>
                <a:cs typeface="Times New Roman" panose="02020603050405020304" pitchFamily="18" charset="0"/>
              </a:rPr>
              <a:t>Protect the code of OS against the processes</a:t>
            </a:r>
          </a:p>
          <a:p>
            <a:pPr lvl="2" algn="just" eaLnBrk="1" hangingPunct="1"/>
            <a:r>
              <a:rPr lang="en-US" altLang="en-US" sz="1800" dirty="0">
                <a:latin typeface="Times New Roman" panose="02020603050405020304" pitchFamily="18" charset="0"/>
                <a:cs typeface="Times New Roman" panose="02020603050405020304" pitchFamily="18" charset="0"/>
              </a:rPr>
              <a:t>Protect one process against other processes</a:t>
            </a:r>
          </a:p>
          <a:p>
            <a:pPr lvl="1" algn="just" eaLnBrk="1" hangingPunct="1"/>
            <a:r>
              <a:rPr lang="en-US" altLang="en-US" sz="1800" dirty="0">
                <a:latin typeface="Times New Roman" panose="02020603050405020304" pitchFamily="18" charset="0"/>
                <a:cs typeface="Times New Roman" panose="02020603050405020304" pitchFamily="18" charset="0"/>
              </a:rPr>
              <a:t>Problem: </a:t>
            </a:r>
          </a:p>
          <a:p>
            <a:pPr lvl="2" algn="just" eaLnBrk="1" hangingPunct="1"/>
            <a:r>
              <a:rPr lang="en-US" altLang="en-US" sz="1800" b="1" dirty="0">
                <a:latin typeface="Times New Roman" panose="02020603050405020304" pitchFamily="18" charset="0"/>
                <a:cs typeface="Times New Roman" panose="02020603050405020304" pitchFamily="18" charset="0"/>
              </a:rPr>
              <a:t>Internal fragmentation</a:t>
            </a:r>
            <a:r>
              <a:rPr lang="en-US" altLang="en-US" sz="1800" dirty="0">
                <a:latin typeface="Times New Roman" panose="02020603050405020304" pitchFamily="18" charset="0"/>
                <a:cs typeface="Times New Roman" panose="02020603050405020304" pitchFamily="18" charset="0"/>
              </a:rPr>
              <a:t>. </a:t>
            </a:r>
          </a:p>
          <a:p>
            <a:pPr lvl="2" algn="just" eaLnBrk="1" hangingPunct="1"/>
            <a:r>
              <a:rPr lang="en-US" altLang="en-US" sz="1800" dirty="0">
                <a:latin typeface="Times New Roman" panose="02020603050405020304" pitchFamily="18" charset="0"/>
                <a:cs typeface="Times New Roman" panose="02020603050405020304" pitchFamily="18" charset="0"/>
              </a:rPr>
              <a:t>After the programs are loaded to run, the two programs both </a:t>
            </a:r>
            <a:r>
              <a:rPr lang="en-US" altLang="en-US" sz="1800" b="1" dirty="0">
                <a:latin typeface="Times New Roman" panose="02020603050405020304" pitchFamily="18" charset="0"/>
                <a:cs typeface="Times New Roman" panose="02020603050405020304" pitchFamily="18" charset="0"/>
              </a:rPr>
              <a:t>reference absolute physical memory</a:t>
            </a:r>
            <a:r>
              <a:rPr lang="en-US" altLang="en-US" sz="1800" dirty="0">
                <a:latin typeface="Times New Roman" panose="02020603050405020304" pitchFamily="18" charset="0"/>
                <a:cs typeface="Times New Roman" panose="02020603050405020304" pitchFamily="18" charset="0"/>
              </a:rPr>
              <a:t> → we want each program to reference a private set of addresses local to it. Number of programs are limited.</a:t>
            </a:r>
          </a:p>
        </p:txBody>
      </p:sp>
      <p:sp>
        <p:nvSpPr>
          <p:cNvPr id="12292" name="Rectangle 4"/>
          <p:cNvSpPr>
            <a:spLocks/>
          </p:cNvSpPr>
          <p:nvPr/>
        </p:nvSpPr>
        <p:spPr bwMode="auto">
          <a:xfrm>
            <a:off x="457200" y="38243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latin typeface="Times New Roman" panose="02020603050405020304" pitchFamily="18" charset="0"/>
                <a:cs typeface="Times New Roman" panose="02020603050405020304" pitchFamily="18" charset="0"/>
              </a:rPr>
              <a:t>Multiple 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linds(horizontal)">
                                      <p:cBhvr>
                                        <p:cTn id="7" dur="500"/>
                                        <p:tgtEl>
                                          <p:spTgt spid="19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12" dur="500"/>
                                        <p:tgtEl>
                                          <p:spTgt spid="190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7" dur="500"/>
                                        <p:tgtEl>
                                          <p:spTgt spid="190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22" dur="500"/>
                                        <p:tgtEl>
                                          <p:spTgt spid="190467">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25" dur="500"/>
                                        <p:tgtEl>
                                          <p:spTgt spid="190467">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0467">
                                            <p:txEl>
                                              <p:pRg st="5" end="5"/>
                                            </p:txEl>
                                          </p:spTgt>
                                        </p:tgtEl>
                                        <p:attrNameLst>
                                          <p:attrName>style.visibility</p:attrName>
                                        </p:attrNameLst>
                                      </p:cBhvr>
                                      <p:to>
                                        <p:strVal val="visible"/>
                                      </p:to>
                                    </p:set>
                                    <p:animEffect transition="in" filter="blinds(horizontal)">
                                      <p:cBhvr>
                                        <p:cTn id="28" dur="500"/>
                                        <p:tgtEl>
                                          <p:spTgt spid="19046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33" dur="500"/>
                                        <p:tgtEl>
                                          <p:spTgt spid="190467">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90467">
                                            <p:txEl>
                                              <p:pRg st="7" end="7"/>
                                            </p:txEl>
                                          </p:spTgt>
                                        </p:tgtEl>
                                        <p:attrNameLst>
                                          <p:attrName>style.visibility</p:attrName>
                                        </p:attrNameLst>
                                      </p:cBhvr>
                                      <p:to>
                                        <p:strVal val="visible"/>
                                      </p:to>
                                    </p:set>
                                    <p:animEffect transition="in" filter="blinds(horizontal)">
                                      <p:cBhvr>
                                        <p:cTn id="36" dur="500"/>
                                        <p:tgtEl>
                                          <p:spTgt spid="190467">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90467">
                                            <p:txEl>
                                              <p:pRg st="8" end="8"/>
                                            </p:txEl>
                                          </p:spTgt>
                                        </p:tgtEl>
                                        <p:attrNameLst>
                                          <p:attrName>style.visibility</p:attrName>
                                        </p:attrNameLst>
                                      </p:cBhvr>
                                      <p:to>
                                        <p:strVal val="visible"/>
                                      </p:to>
                                    </p:set>
                                    <p:animEffect transition="in" filter="blinds(horizontal)">
                                      <p:cBhvr>
                                        <p:cTn id="39" dur="500"/>
                                        <p:tgtEl>
                                          <p:spTgt spid="190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No Memory Abstractions</a:t>
            </a:r>
          </a:p>
        </p:txBody>
      </p:sp>
      <p:sp>
        <p:nvSpPr>
          <p:cNvPr id="13315" name="Rectangle 4"/>
          <p:cNvSpPr>
            <a:spLocks/>
          </p:cNvSpPr>
          <p:nvPr/>
        </p:nvSpPr>
        <p:spPr bwMode="auto">
          <a:xfrm>
            <a:off x="7620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Multiple Programs</a:t>
            </a:r>
          </a:p>
        </p:txBody>
      </p:sp>
      <p:pic>
        <p:nvPicPr>
          <p:cNvPr id="13316" name="Picture 7" descr="03-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57150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4"/>
          <p:cNvSpPr txBox="1">
            <a:spLocks noChangeArrowheads="1"/>
          </p:cNvSpPr>
          <p:nvPr/>
        </p:nvSpPr>
        <p:spPr bwMode="auto">
          <a:xfrm>
            <a:off x="6858000" y="26670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97766" y="1905000"/>
            <a:ext cx="5509284" cy="4532313"/>
            <a:chOff x="97766" y="1905000"/>
            <a:chExt cx="5509284" cy="4532313"/>
          </a:xfrm>
        </p:grpSpPr>
        <p:pic>
          <p:nvPicPr>
            <p:cNvPr id="14342"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029200"/>
              <a:ext cx="301625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Line 8"/>
            <p:cNvSpPr>
              <a:spLocks noChangeShapeType="1"/>
            </p:cNvSpPr>
            <p:nvPr/>
          </p:nvSpPr>
          <p:spPr bwMode="auto">
            <a:xfrm>
              <a:off x="152400" y="3733800"/>
              <a:ext cx="1219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4" name="Text Box 9"/>
            <p:cNvSpPr txBox="1">
              <a:spLocks noChangeArrowheads="1"/>
            </p:cNvSpPr>
            <p:nvPr/>
          </p:nvSpPr>
          <p:spPr bwMode="auto">
            <a:xfrm>
              <a:off x="97766" y="3437950"/>
              <a:ext cx="106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Relative address</a:t>
              </a:r>
            </a:p>
          </p:txBody>
        </p:sp>
        <p:sp>
          <p:nvSpPr>
            <p:cNvPr id="14345" name="Oval 11"/>
            <p:cNvSpPr>
              <a:spLocks noChangeArrowheads="1"/>
            </p:cNvSpPr>
            <p:nvPr/>
          </p:nvSpPr>
          <p:spPr bwMode="auto">
            <a:xfrm>
              <a:off x="1371600" y="35052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cs typeface="Times New Roman" panose="02020603050405020304" pitchFamily="18" charset="0"/>
                </a:rPr>
                <a:t>+</a:t>
              </a:r>
            </a:p>
          </p:txBody>
        </p:sp>
        <p:cxnSp>
          <p:nvCxnSpPr>
            <p:cNvPr id="14346" name="AutoShape 22"/>
            <p:cNvCxnSpPr>
              <a:cxnSpLocks noChangeShapeType="1"/>
            </p:cNvCxnSpPr>
            <p:nvPr/>
          </p:nvCxnSpPr>
          <p:spPr bwMode="auto">
            <a:xfrm>
              <a:off x="1600200" y="2362200"/>
              <a:ext cx="0" cy="11430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7" name="Line 23"/>
            <p:cNvSpPr>
              <a:spLocks noChangeShapeType="1"/>
            </p:cNvSpPr>
            <p:nvPr/>
          </p:nvSpPr>
          <p:spPr bwMode="auto">
            <a:xfrm>
              <a:off x="1905000" y="3733800"/>
              <a:ext cx="24384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Rectangle 25"/>
            <p:cNvSpPr>
              <a:spLocks noChangeArrowheads="1"/>
            </p:cNvSpPr>
            <p:nvPr/>
          </p:nvSpPr>
          <p:spPr bwMode="auto">
            <a:xfrm>
              <a:off x="609600" y="1905000"/>
              <a:ext cx="2133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Times New Roman" panose="02020603050405020304" pitchFamily="18" charset="0"/>
                  <a:cs typeface="Times New Roman" panose="02020603050405020304" pitchFamily="18" charset="0"/>
                </a:rPr>
                <a:t>Loaded address n</a:t>
              </a:r>
            </a:p>
          </p:txBody>
        </p:sp>
        <p:cxnSp>
          <p:nvCxnSpPr>
            <p:cNvPr id="14349" name="AutoShape 31"/>
            <p:cNvCxnSpPr>
              <a:cxnSpLocks noChangeShapeType="1"/>
            </p:cNvCxnSpPr>
            <p:nvPr/>
          </p:nvCxnSpPr>
          <p:spPr bwMode="auto">
            <a:xfrm>
              <a:off x="4343400" y="3733800"/>
              <a:ext cx="0" cy="15240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0" name="Text Box 32"/>
            <p:cNvSpPr txBox="1">
              <a:spLocks noChangeArrowheads="1"/>
            </p:cNvSpPr>
            <p:nvPr/>
          </p:nvSpPr>
          <p:spPr bwMode="auto">
            <a:xfrm>
              <a:off x="1926566" y="3429000"/>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Times New Roman" panose="02020603050405020304" pitchFamily="18" charset="0"/>
                </a:rPr>
                <a:t>To load at real added addresses</a:t>
              </a:r>
            </a:p>
          </p:txBody>
        </p:sp>
      </p:grpSp>
      <p:sp>
        <p:nvSpPr>
          <p:cNvPr id="14339"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No Memory Abstractions</a:t>
            </a:r>
          </a:p>
        </p:txBody>
      </p:sp>
      <p:sp>
        <p:nvSpPr>
          <p:cNvPr id="14340" name="Rectangle 4"/>
          <p:cNvSpPr>
            <a:spLocks/>
          </p:cNvSpPr>
          <p:nvPr/>
        </p:nvSpPr>
        <p:spPr bwMode="auto">
          <a:xfrm>
            <a:off x="7620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Multiple Programs</a:t>
            </a:r>
          </a:p>
        </p:txBody>
      </p:sp>
      <p:sp>
        <p:nvSpPr>
          <p:cNvPr id="10247" name="Text Box 7"/>
          <p:cNvSpPr txBox="1">
            <a:spLocks noChangeArrowheads="1"/>
          </p:cNvSpPr>
          <p:nvPr/>
        </p:nvSpPr>
        <p:spPr bwMode="auto">
          <a:xfrm>
            <a:off x="4724400" y="1317625"/>
            <a:ext cx="44196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a:latin typeface="Times New Roman" panose="02020603050405020304" pitchFamily="18" charset="0"/>
                <a:cs typeface="Times New Roman" panose="02020603050405020304" pitchFamily="18" charset="0"/>
              </a:rPr>
              <a:t>Solution: </a:t>
            </a:r>
            <a:r>
              <a:rPr lang="en-US" altLang="en-US" b="1">
                <a:latin typeface="Times New Roman" panose="02020603050405020304" pitchFamily="18" charset="0"/>
                <a:cs typeface="Times New Roman" panose="02020603050405020304" pitchFamily="18" charset="0"/>
              </a:rPr>
              <a:t>Static</a:t>
            </a:r>
            <a:r>
              <a:rPr lang="en-US" altLang="en-US">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relocation</a:t>
            </a:r>
            <a:r>
              <a:rPr lang="en-US" altLang="en-US" dirty="0">
                <a:latin typeface="Times New Roman" panose="02020603050405020304" pitchFamily="18" charset="0"/>
                <a:cs typeface="Times New Roman" panose="02020603050405020304" pitchFamily="18" charset="0"/>
              </a:rPr>
              <a:t> technique</a:t>
            </a:r>
          </a:p>
          <a:p>
            <a:pPr marL="233363" lvl="2" indent="111125" algn="just" eaLnBrk="1" hangingPunct="1">
              <a:spcBef>
                <a:spcPct val="20000"/>
              </a:spcBef>
              <a:buFontTx/>
              <a:buChar char="•"/>
            </a:pPr>
            <a:r>
              <a:rPr lang="en-US" altLang="en-US" dirty="0">
                <a:latin typeface="Times New Roman" panose="02020603050405020304" pitchFamily="18" charset="0"/>
                <a:cs typeface="Times New Roman" panose="02020603050405020304" pitchFamily="18" charset="0"/>
              </a:rPr>
              <a:t>At the compile time, the address of program is a relative addresses.</a:t>
            </a:r>
          </a:p>
          <a:p>
            <a:pPr marL="233363" lvl="2" indent="111125" algn="just" eaLnBrk="1" hangingPunct="1">
              <a:spcBef>
                <a:spcPct val="20000"/>
              </a:spcBef>
              <a:buFontTx/>
              <a:buChar char="•"/>
            </a:pPr>
            <a:r>
              <a:rPr lang="en-US" altLang="en-US" dirty="0">
                <a:latin typeface="Times New Roman" panose="02020603050405020304" pitchFamily="18" charset="0"/>
                <a:cs typeface="Times New Roman" panose="02020603050405020304" pitchFamily="18" charset="0"/>
              </a:rPr>
              <a:t>At the time when the program is loaded into the memory at address n, the </a:t>
            </a:r>
            <a:r>
              <a:rPr lang="en-US" altLang="en-US" dirty="0">
                <a:solidFill>
                  <a:srgbClr val="FF0000"/>
                </a:solidFill>
                <a:latin typeface="Times New Roman" panose="02020603050405020304" pitchFamily="18" charset="0"/>
                <a:cs typeface="Times New Roman" panose="02020603050405020304" pitchFamily="18" charset="0"/>
              </a:rPr>
              <a:t>constant n</a:t>
            </a:r>
            <a:r>
              <a:rPr lang="en-US" altLang="en-US" dirty="0">
                <a:latin typeface="Times New Roman" panose="02020603050405020304" pitchFamily="18" charset="0"/>
                <a:cs typeface="Times New Roman" panose="02020603050405020304" pitchFamily="18" charset="0"/>
              </a:rPr>
              <a:t> was added to every program address </a:t>
            </a:r>
            <a:r>
              <a:rPr lang="en-US" altLang="en-US" dirty="0">
                <a:solidFill>
                  <a:srgbClr val="FF0000"/>
                </a:solidFill>
                <a:latin typeface="Times New Roman" panose="02020603050405020304" pitchFamily="18" charset="0"/>
                <a:cs typeface="Times New Roman" panose="02020603050405020304" pitchFamily="18" charset="0"/>
              </a:rPr>
              <a:t>during the load process </a:t>
            </a:r>
          </a:p>
          <a:p>
            <a:pPr marL="233363" lvl="2" indent="111125" algn="just" eaLnBrk="1" hangingPunct="1">
              <a:spcBef>
                <a:spcPct val="20000"/>
              </a:spcBef>
            </a:pPr>
            <a:r>
              <a:rPr lang="en-US" altLang="en-US" dirty="0">
                <a:latin typeface="Times New Roman" panose="02020603050405020304" pitchFamily="18" charset="0"/>
                <a:cs typeface="Times New Roman" panose="02020603050405020304" pitchFamily="18" charset="0"/>
              </a:rPr>
              <a:t>→ After loaded, </a:t>
            </a:r>
            <a:r>
              <a:rPr lang="en-US" altLang="en-US" dirty="0">
                <a:highlight>
                  <a:srgbClr val="00FFFF"/>
                </a:highlight>
                <a:latin typeface="Times New Roman" panose="02020603050405020304" pitchFamily="18" charset="0"/>
                <a:cs typeface="Times New Roman" panose="02020603050405020304" pitchFamily="18" charset="0"/>
              </a:rPr>
              <a:t>the process cannot change its location in memory (static address)</a:t>
            </a:r>
          </a:p>
          <a:p>
            <a:pPr marL="233363" lvl="2" indent="111125" algn="just" eaLnBrk="1" hangingPunct="1">
              <a:spcBef>
                <a:spcPct val="20000"/>
              </a:spcBef>
            </a:pPr>
            <a:r>
              <a:rPr lang="en-US" altLang="en-US" dirty="0">
                <a:latin typeface="Times New Roman" panose="02020603050405020304" pitchFamily="18" charset="0"/>
                <a:cs typeface="Times New Roman" panose="02020603050405020304" pitchFamily="18" charset="0"/>
              </a:rPr>
              <a:t>→ Slow down loading</a:t>
            </a:r>
          </a:p>
          <a:p>
            <a:pPr marL="233363" lvl="2" indent="111125" algn="just" eaLnBrk="1" hangingPunct="1">
              <a:spcBef>
                <a:spcPct val="20000"/>
              </a:spcBef>
            </a:pPr>
            <a:r>
              <a:rPr lang="en-US" altLang="en-US" dirty="0">
                <a:latin typeface="Times New Roman" panose="02020603050405020304" pitchFamily="18" charset="0"/>
                <a:cs typeface="Times New Roman" panose="02020603050405020304" pitchFamily="18" charset="0"/>
              </a:rPr>
              <a:t>→ Not protection inside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7">
                                            <p:txEl>
                                              <p:pRg st="1" end="1"/>
                                            </p:txEl>
                                          </p:spTgt>
                                        </p:tgtEl>
                                        <p:attrNameLst>
                                          <p:attrName>style.visibility</p:attrName>
                                        </p:attrNameLst>
                                      </p:cBhvr>
                                      <p:to>
                                        <p:strVal val="visible"/>
                                      </p:to>
                                    </p:set>
                                    <p:animEffect transition="in" filter="box(in)">
                                      <p:cBhvr>
                                        <p:cTn id="12" dur="500"/>
                                        <p:tgtEl>
                                          <p:spTgt spid="1024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0247">
                                            <p:txEl>
                                              <p:pRg st="2" end="2"/>
                                            </p:txEl>
                                          </p:spTgt>
                                        </p:tgtEl>
                                        <p:attrNameLst>
                                          <p:attrName>style.visibility</p:attrName>
                                        </p:attrNameLst>
                                      </p:cBhvr>
                                      <p:to>
                                        <p:strVal val="visible"/>
                                      </p:to>
                                    </p:set>
                                    <p:animEffect transition="in" filter="box(in)">
                                      <p:cBhvr>
                                        <p:cTn id="15" dur="500"/>
                                        <p:tgtEl>
                                          <p:spTgt spid="1024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0247">
                                            <p:txEl>
                                              <p:pRg st="3" end="3"/>
                                            </p:txEl>
                                          </p:spTgt>
                                        </p:tgtEl>
                                        <p:attrNameLst>
                                          <p:attrName>style.visibility</p:attrName>
                                        </p:attrNameLst>
                                      </p:cBhvr>
                                      <p:to>
                                        <p:strVal val="visible"/>
                                      </p:to>
                                    </p:set>
                                    <p:animEffect transition="in" filter="box(in)">
                                      <p:cBhvr>
                                        <p:cTn id="18" dur="500"/>
                                        <p:tgtEl>
                                          <p:spTgt spid="10247">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0247">
                                            <p:txEl>
                                              <p:pRg st="4" end="4"/>
                                            </p:txEl>
                                          </p:spTgt>
                                        </p:tgtEl>
                                        <p:attrNameLst>
                                          <p:attrName>style.visibility</p:attrName>
                                        </p:attrNameLst>
                                      </p:cBhvr>
                                      <p:to>
                                        <p:strVal val="visible"/>
                                      </p:to>
                                    </p:set>
                                    <p:animEffect transition="in" filter="box(in)">
                                      <p:cBhvr>
                                        <p:cTn id="21" dur="500"/>
                                        <p:tgtEl>
                                          <p:spTgt spid="10247">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0247">
                                            <p:txEl>
                                              <p:pRg st="5" end="5"/>
                                            </p:txEl>
                                          </p:spTgt>
                                        </p:tgtEl>
                                        <p:attrNameLst>
                                          <p:attrName>style.visibility</p:attrName>
                                        </p:attrNameLst>
                                      </p:cBhvr>
                                      <p:to>
                                        <p:strVal val="visible"/>
                                      </p:to>
                                    </p:set>
                                    <p:animEffect transition="in" filter="box(in)">
                                      <p:cBhvr>
                                        <p:cTn id="24" dur="500"/>
                                        <p:tgtEl>
                                          <p:spTgt spid="102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1638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A Memory Abstraction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Memory Management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Memory Abstraction</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Address Space</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762000"/>
            <a:ext cx="8382000" cy="6248400"/>
          </a:xfrm>
        </p:spPr>
        <p:txBody>
          <a:bodyPr/>
          <a:lstStyle/>
          <a:p>
            <a:pPr algn="just" eaLnBrk="1" hangingPunct="1">
              <a:lnSpc>
                <a:spcPct val="90000"/>
              </a:lnSpc>
              <a:buClrTx/>
              <a:buSzTx/>
              <a:buFont typeface="Arial" panose="020B0604020202020204" pitchFamily="34" charset="0"/>
              <a:buChar char="•"/>
            </a:pPr>
            <a:r>
              <a:rPr lang="en-US" altLang="en-US" sz="1800" b="1" dirty="0">
                <a:solidFill>
                  <a:srgbClr val="C00000"/>
                </a:solidFill>
                <a:latin typeface="Times New Roman" panose="02020603050405020304" pitchFamily="18" charset="0"/>
                <a:cs typeface="Times New Roman" panose="02020603050405020304" pitchFamily="18" charset="0"/>
              </a:rPr>
              <a:t>Memory Manager</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coordinate</a:t>
            </a:r>
            <a:r>
              <a:rPr lang="en-US" altLang="en-US" sz="1800" dirty="0">
                <a:latin typeface="Times New Roman" panose="02020603050405020304" pitchFamily="18" charset="0"/>
                <a:cs typeface="Times New Roman" panose="02020603050405020304" pitchFamily="18" charset="0"/>
              </a:rPr>
              <a:t> how the different types of memory are used</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keep track memory </a:t>
            </a:r>
            <a:r>
              <a:rPr lang="en-US" altLang="en-US" sz="1800" dirty="0">
                <a:latin typeface="Times New Roman" panose="02020603050405020304" pitchFamily="18" charset="0"/>
                <a:cs typeface="Times New Roman" panose="02020603050405020304" pitchFamily="18" charset="0"/>
              </a:rPr>
              <a:t>to </a:t>
            </a:r>
            <a:r>
              <a:rPr lang="en-US" altLang="en-US" sz="1800" b="1" dirty="0">
                <a:latin typeface="Times New Roman" panose="02020603050405020304" pitchFamily="18" charset="0"/>
                <a:cs typeface="Times New Roman" panose="02020603050405020304" pitchFamily="18" charset="0"/>
              </a:rPr>
              <a:t>allocate</a:t>
            </a:r>
            <a:r>
              <a:rPr lang="en-US" altLang="en-US" sz="1800" dirty="0">
                <a:latin typeface="Times New Roman" panose="02020603050405020304" pitchFamily="18" charset="0"/>
                <a:cs typeface="Times New Roman" panose="02020603050405020304" pitchFamily="18" charset="0"/>
              </a:rPr>
              <a:t> and </a:t>
            </a:r>
            <a:r>
              <a:rPr lang="en-US" altLang="en-US" sz="1800" b="1" dirty="0">
                <a:latin typeface="Times New Roman" panose="02020603050405020304" pitchFamily="18" charset="0"/>
                <a:cs typeface="Times New Roman" panose="02020603050405020304" pitchFamily="18" charset="0"/>
              </a:rPr>
              <a:t>release</a:t>
            </a:r>
            <a:r>
              <a:rPr lang="en-US" altLang="en-US" sz="1800" dirty="0">
                <a:latin typeface="Times New Roman" panose="02020603050405020304" pitchFamily="18" charset="0"/>
                <a:cs typeface="Times New Roman" panose="02020603050405020304" pitchFamily="18" charset="0"/>
              </a:rPr>
              <a:t> areas of main memory to processes</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manage swapping </a:t>
            </a:r>
            <a:r>
              <a:rPr lang="en-US" altLang="en-US" sz="1800" dirty="0">
                <a:latin typeface="Times New Roman" panose="02020603050405020304" pitchFamily="18" charset="0"/>
                <a:cs typeface="Times New Roman" panose="02020603050405020304" pitchFamily="18" charset="0"/>
              </a:rPr>
              <a:t>between main memory and </a:t>
            </a:r>
            <a:r>
              <a:rPr lang="en-US" altLang="en-US" sz="1800">
                <a:latin typeface="Times New Roman" panose="02020603050405020304" pitchFamily="18" charset="0"/>
                <a:cs typeface="Times New Roman" panose="02020603050405020304" pitchFamily="18" charset="0"/>
              </a:rPr>
              <a:t>disk </a:t>
            </a:r>
          </a:p>
          <a:p>
            <a:pPr marL="457200" lvl="1" indent="0" algn="just" eaLnBrk="1" hangingPunct="1">
              <a:lnSpc>
                <a:spcPct val="90000"/>
              </a:lnSpc>
              <a:buNone/>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en-US" altLang="en-US" sz="1800" b="1" dirty="0">
                <a:solidFill>
                  <a:srgbClr val="C00000"/>
                </a:solidFill>
                <a:latin typeface="Times New Roman" panose="02020603050405020304" pitchFamily="18" charset="0"/>
                <a:cs typeface="Times New Roman" panose="02020603050405020304" pitchFamily="18" charset="0"/>
              </a:rPr>
              <a:t>No Memory Abstractions</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Single program </a:t>
            </a:r>
          </a:p>
          <a:p>
            <a:pPr marL="854075" lvl="2" algn="just" eaLnBrk="1" hangingPunct="1">
              <a:lnSpc>
                <a:spcPct val="90000"/>
              </a:lnSpc>
            </a:pPr>
            <a:r>
              <a:rPr lang="en-US" altLang="en-US" sz="1800" dirty="0">
                <a:latin typeface="Times New Roman" panose="02020603050405020304" pitchFamily="18" charset="0"/>
                <a:cs typeface="Times New Roman" panose="02020603050405020304" pitchFamily="18" charset="0"/>
              </a:rPr>
              <a:t>One OS, only one process</a:t>
            </a:r>
          </a:p>
          <a:p>
            <a:pPr marL="854075" lvl="2" algn="just" eaLnBrk="1" hangingPunct="1">
              <a:lnSpc>
                <a:spcPct val="90000"/>
              </a:lnSpc>
            </a:pPr>
            <a:r>
              <a:rPr lang="en-US" altLang="en-US" sz="1800" dirty="0">
                <a:latin typeface="Times New Roman" panose="02020603050405020304" pitchFamily="18" charset="0"/>
                <a:cs typeface="Times New Roman" panose="02020603050405020304" pitchFamily="18" charset="0"/>
              </a:rPr>
              <a:t>Special register is used to protection between OS and process</a:t>
            </a:r>
          </a:p>
          <a:p>
            <a:pPr marL="854075" lvl="2" algn="just" eaLnBrk="1" hangingPunct="1">
              <a:lnSpc>
                <a:spcPct val="90000"/>
              </a:lnSpc>
            </a:pPr>
            <a:r>
              <a:rPr lang="en-US" altLang="en-US" sz="1800" dirty="0">
                <a:latin typeface="Times New Roman" panose="02020603050405020304" pitchFamily="18" charset="0"/>
                <a:cs typeface="Times New Roman" panose="02020603050405020304" pitchFamily="18" charset="0"/>
              </a:rPr>
              <a:t>Disadvantages</a:t>
            </a:r>
            <a:r>
              <a:rPr lang="en-US" altLang="en-US" sz="1800">
                <a:latin typeface="Times New Roman" panose="02020603050405020304" pitchFamily="18" charset="0"/>
                <a:cs typeface="Times New Roman" panose="02020603050405020304" pitchFamily="18" charset="0"/>
              </a:rPr>
              <a:t>: slow</a:t>
            </a:r>
          </a:p>
          <a:p>
            <a:pPr marL="625475" lvl="2" indent="0" algn="just" eaLnBrk="1" hangingPunct="1">
              <a:lnSpc>
                <a:spcPct val="90000"/>
              </a:lnSpc>
              <a:buNone/>
            </a:pPr>
            <a:endParaRPr lang="en-US" altLang="en-US" sz="18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Multiple program: </a:t>
            </a:r>
          </a:p>
          <a:p>
            <a:pPr marL="854075" lvl="2" algn="just" eaLnBrk="1" hangingPunct="1">
              <a:lnSpc>
                <a:spcPct val="90000"/>
              </a:lnSpc>
            </a:pPr>
            <a:r>
              <a:rPr lang="en-US" altLang="en-US" sz="1800" dirty="0">
                <a:latin typeface="Times New Roman" panose="02020603050405020304" pitchFamily="18" charset="0"/>
                <a:cs typeface="Times New Roman" panose="02020603050405020304" pitchFamily="18" charset="0"/>
              </a:rPr>
              <a:t>Divided into fixed size block </a:t>
            </a:r>
          </a:p>
          <a:p>
            <a:pPr marL="854075" lvl="2" algn="just" eaLnBrk="1" hangingPunct="1">
              <a:lnSpc>
                <a:spcPct val="90000"/>
              </a:lnSpc>
            </a:pPr>
            <a:r>
              <a:rPr lang="en-US" altLang="en-US" sz="1800" dirty="0">
                <a:latin typeface="Times New Roman" panose="02020603050405020304" pitchFamily="18" charset="0"/>
                <a:cs typeface="Times New Roman" panose="02020603050405020304" pitchFamily="18" charset="0"/>
              </a:rPr>
              <a:t>Disadvantages</a:t>
            </a:r>
          </a:p>
          <a:p>
            <a:pPr marL="914400" lvl="3" indent="171450" algn="just" eaLnBrk="1" hangingPunct="1">
              <a:lnSpc>
                <a:spcPct val="90000"/>
              </a:lnSpc>
            </a:pPr>
            <a:r>
              <a:rPr lang="en-US" altLang="en-US" sz="1800" dirty="0">
                <a:latin typeface="Times New Roman" panose="02020603050405020304" pitchFamily="18" charset="0"/>
                <a:cs typeface="Times New Roman" panose="02020603050405020304" pitchFamily="18" charset="0"/>
              </a:rPr>
              <a:t>Internal fragmentations</a:t>
            </a:r>
          </a:p>
          <a:p>
            <a:pPr marL="914400" lvl="3" indent="171450" algn="just" eaLnBrk="1" hangingPunct="1">
              <a:lnSpc>
                <a:spcPct val="90000"/>
              </a:lnSpc>
            </a:pPr>
            <a:r>
              <a:rPr lang="en-US" altLang="en-US" sz="1800" dirty="0">
                <a:latin typeface="Times New Roman" panose="02020603050405020304" pitchFamily="18" charset="0"/>
                <a:cs typeface="Times New Roman" panose="02020603050405020304" pitchFamily="18" charset="0"/>
              </a:rPr>
              <a:t>Two programs both reference absolute </a:t>
            </a:r>
            <a:r>
              <a:rPr lang="en-US" altLang="en-US" sz="1800">
                <a:latin typeface="Times New Roman" panose="02020603050405020304" pitchFamily="18" charset="0"/>
                <a:cs typeface="Times New Roman" panose="02020603050405020304" pitchFamily="18" charset="0"/>
              </a:rPr>
              <a:t>physical memory </a:t>
            </a:r>
            <a:r>
              <a:rPr lang="en-US" altLang="en-US" sz="1800">
                <a:latin typeface="Times New Roman" panose="02020603050405020304" pitchFamily="18" charset="0"/>
                <a:cs typeface="Times New Roman" panose="02020603050405020304" pitchFamily="18" charset="0"/>
                <a:sym typeface="Symbol" panose="05050102010706020507" pitchFamily="18" charset="2"/>
              </a:rPr>
              <a:t> </a:t>
            </a:r>
            <a:r>
              <a:rPr lang="en-US" altLang="en-US" sz="1800" dirty="0">
                <a:latin typeface="Times New Roman" panose="02020603050405020304" pitchFamily="18" charset="0"/>
                <a:cs typeface="Times New Roman" panose="02020603050405020304" pitchFamily="18" charset="0"/>
                <a:sym typeface="Symbol" panose="05050102010706020507" pitchFamily="18" charset="2"/>
              </a:rPr>
              <a:t>static relocation</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0" dur="500"/>
                                        <p:tgtEl>
                                          <p:spTgt spid="14029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3" dur="500"/>
                                        <p:tgtEl>
                                          <p:spTgt spid="140291">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6" dur="500"/>
                                        <p:tgtEl>
                                          <p:spTgt spid="1402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1" dur="500"/>
                                        <p:tgtEl>
                                          <p:spTgt spid="140291">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6" dur="500"/>
                                        <p:tgtEl>
                                          <p:spTgt spid="140291">
                                            <p:txEl>
                                              <p:pRg st="6" end="6"/>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9" dur="500"/>
                                        <p:tgtEl>
                                          <p:spTgt spid="140291">
                                            <p:txEl>
                                              <p:pRg st="7" end="7"/>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2" dur="500"/>
                                        <p:tgtEl>
                                          <p:spTgt spid="140291">
                                            <p:txEl>
                                              <p:pRg st="8" end="8"/>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5" dur="500"/>
                                        <p:tgtEl>
                                          <p:spTgt spid="140291">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0" dur="500"/>
                                        <p:tgtEl>
                                          <p:spTgt spid="140291">
                                            <p:txEl>
                                              <p:pRg st="11" end="11"/>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3" dur="500"/>
                                        <p:tgtEl>
                                          <p:spTgt spid="140291">
                                            <p:txEl>
                                              <p:pRg st="12" end="12"/>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46" dur="500"/>
                                        <p:tgtEl>
                                          <p:spTgt spid="140291">
                                            <p:txEl>
                                              <p:pRg st="13" end="13"/>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49" dur="500"/>
                                        <p:tgtEl>
                                          <p:spTgt spid="140291">
                                            <p:txEl>
                                              <p:pRg st="14" end="14"/>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5" end="15"/>
                                            </p:txEl>
                                          </p:spTgt>
                                        </p:tgtEl>
                                        <p:attrNameLst>
                                          <p:attrName>style.visibility</p:attrName>
                                        </p:attrNameLst>
                                      </p:cBhvr>
                                      <p:to>
                                        <p:strVal val="visible"/>
                                      </p:to>
                                    </p:set>
                                    <p:animEffect transition="in" filter="checkerboard(across)">
                                      <p:cBhvr>
                                        <p:cTn id="52" dur="500"/>
                                        <p:tgtEl>
                                          <p:spTgt spid="14029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457200" y="762000"/>
            <a:ext cx="8686800" cy="6096000"/>
          </a:xfrm>
        </p:spPr>
        <p:txBody>
          <a:bodyPr/>
          <a:lstStyle/>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 Memory Abstraction</a:t>
            </a:r>
          </a:p>
          <a:p>
            <a:pPr lvl="1"/>
            <a:r>
              <a:rPr lang="en-US" altLang="en-US" dirty="0">
                <a:highlight>
                  <a:srgbClr val="FFFF00"/>
                </a:highlight>
                <a:latin typeface="Times New Roman" panose="02020603050405020304" pitchFamily="18" charset="0"/>
                <a:cs typeface="Times New Roman" panose="02020603050405020304" pitchFamily="18" charset="0"/>
              </a:rPr>
              <a:t>Address Space</a:t>
            </a:r>
          </a:p>
          <a:p>
            <a:pPr lvl="1"/>
            <a:r>
              <a:rPr lang="en-US" altLang="en-US" dirty="0">
                <a:highlight>
                  <a:srgbClr val="FFFF00"/>
                </a:highlight>
                <a:latin typeface="Times New Roman" panose="02020603050405020304" pitchFamily="18" charset="0"/>
                <a:cs typeface="Times New Roman" panose="02020603050405020304" pitchFamily="18" charset="0"/>
              </a:rPr>
              <a:t>Base and Limit Registers</a:t>
            </a:r>
          </a:p>
          <a:p>
            <a:pPr lvl="1"/>
            <a:r>
              <a:rPr lang="en-US" altLang="en-US" dirty="0">
                <a:highlight>
                  <a:srgbClr val="FFFF00"/>
                </a:highlight>
                <a:latin typeface="Times New Roman" panose="02020603050405020304" pitchFamily="18" charset="0"/>
                <a:cs typeface="Times New Roman" panose="02020603050405020304" pitchFamily="18" charset="0"/>
              </a:rPr>
              <a:t>Swapping</a:t>
            </a:r>
          </a:p>
          <a:p>
            <a:pPr lvl="1"/>
            <a:r>
              <a:rPr lang="en-US" altLang="en-US" dirty="0">
                <a:latin typeface="Times New Roman" panose="02020603050405020304" pitchFamily="18" charset="0"/>
                <a:cs typeface="Times New Roman" panose="02020603050405020304" pitchFamily="18" charset="0"/>
              </a:rPr>
              <a:t>Memory Management </a:t>
            </a:r>
            <a:r>
              <a:rPr lang="en-US" altLang="en-US" dirty="0">
                <a:highlight>
                  <a:srgbClr val="FFFF00"/>
                </a:highlight>
                <a:latin typeface="Times New Roman" panose="02020603050405020304" pitchFamily="18" charset="0"/>
                <a:cs typeface="Times New Roman" panose="02020603050405020304" pitchFamily="18" charset="0"/>
              </a:rPr>
              <a:t>with Bitmaps</a:t>
            </a:r>
          </a:p>
          <a:p>
            <a:pPr lvl="1"/>
            <a:r>
              <a:rPr lang="en-US" altLang="en-US" dirty="0">
                <a:latin typeface="Times New Roman" panose="02020603050405020304" pitchFamily="18" charset="0"/>
                <a:cs typeface="Times New Roman" panose="02020603050405020304" pitchFamily="18" charset="0"/>
              </a:rPr>
              <a:t>Memory Management with </a:t>
            </a:r>
            <a:r>
              <a:rPr lang="en-US" altLang="en-US" dirty="0">
                <a:highlight>
                  <a:srgbClr val="FFFF00"/>
                </a:highlight>
                <a:latin typeface="Times New Roman" panose="02020603050405020304" pitchFamily="18" charset="0"/>
                <a:cs typeface="Times New Roman" panose="02020603050405020304" pitchFamily="18" charset="0"/>
              </a:rPr>
              <a:t>Linked Lists</a:t>
            </a:r>
          </a:p>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Virtual Memory</a:t>
            </a:r>
          </a:p>
          <a:p>
            <a:pPr lvl="1"/>
            <a:r>
              <a:rPr lang="en-US" altLang="en-US" dirty="0">
                <a:latin typeface="Times New Roman" panose="02020603050405020304" pitchFamily="18" charset="0"/>
                <a:cs typeface="Times New Roman" panose="02020603050405020304" pitchFamily="18" charset="0"/>
              </a:rPr>
              <a:t>Problems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A Memory Abstraction</a:t>
            </a:r>
          </a:p>
        </p:txBody>
      </p:sp>
      <p:sp>
        <p:nvSpPr>
          <p:cNvPr id="208899" name="Rectangle 3"/>
          <p:cNvSpPr>
            <a:spLocks noGrp="1"/>
          </p:cNvSpPr>
          <p:nvPr>
            <p:ph type="body" idx="1"/>
          </p:nvPr>
        </p:nvSpPr>
        <p:spPr>
          <a:xfrm>
            <a:off x="381000" y="1752600"/>
            <a:ext cx="7924800" cy="2057400"/>
          </a:xfrm>
        </p:spPr>
        <p:txBody>
          <a:bodyPr/>
          <a:lstStyle/>
          <a:p>
            <a:pPr algn="just" eaLnBrk="1" hangingPunct="1">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Is the abstraction that is </a:t>
            </a:r>
            <a:r>
              <a:rPr lang="en-US" altLang="en-US" sz="2000" dirty="0">
                <a:highlight>
                  <a:srgbClr val="FFFF00"/>
                </a:highlight>
                <a:latin typeface="Times New Roman" panose="02020603050405020304" pitchFamily="18" charset="0"/>
                <a:cs typeface="Times New Roman" panose="02020603050405020304" pitchFamily="18" charset="0"/>
              </a:rPr>
              <a:t>referenced</a:t>
            </a:r>
            <a:r>
              <a:rPr lang="en-US" altLang="en-US" sz="2000" dirty="0">
                <a:latin typeface="Times New Roman" panose="02020603050405020304" pitchFamily="18" charset="0"/>
                <a:cs typeface="Times New Roman" panose="02020603050405020304" pitchFamily="18" charset="0"/>
              </a:rPr>
              <a:t> to the set of addresses for a process</a:t>
            </a:r>
          </a:p>
          <a:p>
            <a:pPr algn="just" eaLnBrk="1" hangingPunct="1">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Is the set of addresses that a process can use to address memory</a:t>
            </a:r>
          </a:p>
          <a:p>
            <a:pPr algn="just" eaLnBrk="1" hangingPunct="1">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Is </a:t>
            </a:r>
            <a:r>
              <a:rPr lang="en-US" altLang="en-US" sz="2000" dirty="0">
                <a:highlight>
                  <a:srgbClr val="FFFF00"/>
                </a:highlight>
                <a:latin typeface="Times New Roman" panose="02020603050405020304" pitchFamily="18" charset="0"/>
                <a:cs typeface="Times New Roman" panose="02020603050405020304" pitchFamily="18" charset="0"/>
              </a:rPr>
              <a:t>decoupled from the physical memory </a:t>
            </a:r>
            <a:r>
              <a:rPr lang="en-US" altLang="en-US" sz="2000" dirty="0">
                <a:latin typeface="Times New Roman" panose="02020603050405020304" pitchFamily="18" charset="0"/>
                <a:cs typeface="Times New Roman" panose="02020603050405020304" pitchFamily="18" charset="0"/>
              </a:rPr>
              <a:t>(larger or smaller)</a:t>
            </a:r>
          </a:p>
          <a:p>
            <a:pPr algn="just" eaLnBrk="1" hangingPunct="1">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Is a very general concept and occurs in many contexts</a:t>
            </a:r>
          </a:p>
          <a:p>
            <a:pPr algn="just" eaLnBrk="1" hangingPunct="1">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Do not have to be numeric (ex: .com Internet domain)</a:t>
            </a:r>
          </a:p>
        </p:txBody>
      </p:sp>
      <p:sp>
        <p:nvSpPr>
          <p:cNvPr id="5124" name="Rectangle 4"/>
          <p:cNvSpPr>
            <a:spLocks/>
          </p:cNvSpPr>
          <p:nvPr/>
        </p:nvSpPr>
        <p:spPr bwMode="auto">
          <a:xfrm>
            <a:off x="7620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Address 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ox(in)">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box(in)">
                                      <p:cBhvr>
                                        <p:cTn id="12" dur="500"/>
                                        <p:tgtEl>
                                          <p:spTgt spid="208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box(in)">
                                      <p:cBhvr>
                                        <p:cTn id="17" dur="500"/>
                                        <p:tgtEl>
                                          <p:spTgt spid="208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box(in)">
                                      <p:cBhvr>
                                        <p:cTn id="22" dur="500"/>
                                        <p:tgtEl>
                                          <p:spTgt spid="208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8899">
                                            <p:txEl>
                                              <p:pRg st="4" end="4"/>
                                            </p:txEl>
                                          </p:spTgt>
                                        </p:tgtEl>
                                        <p:attrNameLst>
                                          <p:attrName>style.visibility</p:attrName>
                                        </p:attrNameLst>
                                      </p:cBhvr>
                                      <p:to>
                                        <p:strVal val="visible"/>
                                      </p:to>
                                    </p:set>
                                    <p:animEffect transition="in" filter="box(in)">
                                      <p:cBhvr>
                                        <p:cTn id="27" dur="500"/>
                                        <p:tgtEl>
                                          <p:spTgt spid="208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14400" y="-73325"/>
            <a:ext cx="8229600" cy="685800"/>
          </a:xfrm>
        </p:spPr>
        <p:txBody>
          <a:bodyPr/>
          <a:lstStyle/>
          <a:p>
            <a:r>
              <a:rPr lang="en-US" altLang="en-US" sz="3200" b="1">
                <a:latin typeface="Times New Roman" panose="02020603050405020304" pitchFamily="18" charset="0"/>
                <a:cs typeface="Times New Roman" panose="02020603050405020304" pitchFamily="18" charset="0"/>
              </a:rPr>
              <a:t>A Memory Abstraction</a:t>
            </a:r>
          </a:p>
        </p:txBody>
      </p:sp>
      <p:sp>
        <p:nvSpPr>
          <p:cNvPr id="212995" name="Rectangle 3"/>
          <p:cNvSpPr>
            <a:spLocks noGrp="1"/>
          </p:cNvSpPr>
          <p:nvPr>
            <p:ph type="body" idx="4294967295"/>
          </p:nvPr>
        </p:nvSpPr>
        <p:spPr>
          <a:xfrm>
            <a:off x="0" y="990600"/>
            <a:ext cx="9144000" cy="5524500"/>
          </a:xfrm>
        </p:spPr>
        <p:txBody>
          <a:bodyPr/>
          <a:lstStyle/>
          <a:p>
            <a:pPr algn="just">
              <a:lnSpc>
                <a:spcPct val="80000"/>
              </a:lnSpc>
            </a:pPr>
            <a:r>
              <a:rPr lang="en-US" altLang="en-US" sz="1800" b="1" dirty="0">
                <a:latin typeface="Times New Roman" panose="02020603050405020304" pitchFamily="18" charset="0"/>
                <a:cs typeface="Times New Roman" panose="02020603050405020304" pitchFamily="18" charset="0"/>
              </a:rPr>
              <a:t>Issues</a:t>
            </a:r>
          </a:p>
          <a:p>
            <a:pPr lvl="1" algn="just">
              <a:lnSpc>
                <a:spcPct val="80000"/>
              </a:lnSpc>
            </a:pPr>
            <a:r>
              <a:rPr lang="en-US" altLang="en-US" sz="1800" dirty="0">
                <a:latin typeface="Times New Roman" panose="02020603050405020304" pitchFamily="18" charset="0"/>
                <a:cs typeface="Times New Roman" panose="02020603050405020304" pitchFamily="18" charset="0"/>
              </a:rPr>
              <a:t>Multiple programs (processes)</a:t>
            </a:r>
          </a:p>
          <a:p>
            <a:pPr lvl="1" algn="just">
              <a:lnSpc>
                <a:spcPct val="80000"/>
              </a:lnSpc>
            </a:pPr>
            <a:r>
              <a:rPr lang="en-US" altLang="en-US" sz="1800" dirty="0">
                <a:latin typeface="Times New Roman" panose="02020603050405020304" pitchFamily="18" charset="0"/>
                <a:cs typeface="Times New Roman" panose="02020603050405020304" pitchFamily="18" charset="0"/>
              </a:rPr>
              <a:t>To ensure correct operation in order </a:t>
            </a:r>
            <a:r>
              <a:rPr lang="en-US" altLang="en-US" sz="1800" dirty="0">
                <a:solidFill>
                  <a:srgbClr val="FF0000"/>
                </a:solidFill>
                <a:latin typeface="Times New Roman" panose="02020603050405020304" pitchFamily="18" charset="0"/>
                <a:cs typeface="Times New Roman" panose="02020603050405020304" pitchFamily="18" charset="0"/>
              </a:rPr>
              <a:t>to protect the operating system from access </a:t>
            </a:r>
            <a:r>
              <a:rPr lang="en-US" altLang="en-US" sz="1800" dirty="0">
                <a:latin typeface="Times New Roman" panose="02020603050405020304" pitchFamily="18" charset="0"/>
                <a:cs typeface="Times New Roman" panose="02020603050405020304" pitchFamily="18" charset="0"/>
              </a:rPr>
              <a:t>by user processes and to protect user processes from one another</a:t>
            </a:r>
          </a:p>
          <a:p>
            <a:pPr lvl="2" algn="just">
              <a:lnSpc>
                <a:spcPct val="80000"/>
              </a:lnSpc>
            </a:pPr>
            <a:r>
              <a:rPr lang="en-US" altLang="en-US" sz="1800" dirty="0">
                <a:latin typeface="Times New Roman" panose="02020603050405020304" pitchFamily="18" charset="0"/>
                <a:cs typeface="Times New Roman" panose="02020603050405020304" pitchFamily="18" charset="0"/>
              </a:rPr>
              <a:t>Each process has a range of legal addresses.</a:t>
            </a:r>
          </a:p>
          <a:p>
            <a:pPr lvl="2" algn="just">
              <a:lnSpc>
                <a:spcPct val="80000"/>
              </a:lnSpc>
            </a:pPr>
            <a:r>
              <a:rPr lang="en-US" altLang="en-US" sz="1800" dirty="0">
                <a:latin typeface="Times New Roman" panose="02020603050405020304" pitchFamily="18" charset="0"/>
                <a:cs typeface="Times New Roman" panose="02020603050405020304" pitchFamily="18" charset="0"/>
              </a:rPr>
              <a:t>Process can access only these legal addresses</a:t>
            </a:r>
          </a:p>
          <a:p>
            <a:pPr lvl="1" algn="just">
              <a:lnSpc>
                <a:spcPct val="80000"/>
              </a:lnSpc>
            </a:pPr>
            <a:r>
              <a:rPr lang="en-US" altLang="en-US" sz="1800" dirty="0">
                <a:latin typeface="Times New Roman" panose="02020603050405020304" pitchFamily="18" charset="0"/>
                <a:cs typeface="Times New Roman" panose="02020603050405020304" pitchFamily="18" charset="0"/>
              </a:rPr>
              <a:t>Improve </a:t>
            </a:r>
            <a:r>
              <a:rPr lang="en-US" altLang="en-US" sz="1800" b="1" dirty="0">
                <a:latin typeface="Times New Roman" panose="02020603050405020304" pitchFamily="18" charset="0"/>
                <a:cs typeface="Times New Roman" panose="02020603050405020304" pitchFamily="18" charset="0"/>
              </a:rPr>
              <a:t>static relocation</a:t>
            </a:r>
          </a:p>
          <a:p>
            <a:pPr algn="just">
              <a:lnSpc>
                <a:spcPct val="80000"/>
              </a:lnSpc>
            </a:pPr>
            <a:r>
              <a:rPr lang="en-US" altLang="en-US" sz="1800" b="1" dirty="0">
                <a:latin typeface="Times New Roman" panose="02020603050405020304" pitchFamily="18" charset="0"/>
                <a:cs typeface="Times New Roman" panose="02020603050405020304" pitchFamily="18" charset="0"/>
              </a:rPr>
              <a:t>Solution</a:t>
            </a:r>
          </a:p>
          <a:p>
            <a:pPr lvl="1" algn="just">
              <a:lnSpc>
                <a:spcPct val="80000"/>
              </a:lnSpc>
            </a:pPr>
            <a:r>
              <a:rPr lang="en-US" altLang="en-US" sz="1800" dirty="0">
                <a:latin typeface="Times New Roman" panose="02020603050405020304" pitchFamily="18" charset="0"/>
                <a:cs typeface="Times New Roman" panose="02020603050405020304" pitchFamily="18" charset="0"/>
              </a:rPr>
              <a:t>Give a two supplementary registers into the hardware</a:t>
            </a:r>
          </a:p>
          <a:p>
            <a:pPr lvl="2" algn="just">
              <a:lnSpc>
                <a:spcPct val="80000"/>
              </a:lnSpc>
            </a:pPr>
            <a:r>
              <a:rPr lang="en-US" altLang="en-US" sz="1800" dirty="0">
                <a:highlight>
                  <a:srgbClr val="FFFF66"/>
                </a:highlight>
                <a:latin typeface="Times New Roman" panose="02020603050405020304" pitchFamily="18" charset="0"/>
                <a:cs typeface="Times New Roman" panose="02020603050405020304" pitchFamily="18" charset="0"/>
              </a:rPr>
              <a:t>Base register: hold the physical address where the program begins in memory.</a:t>
            </a:r>
          </a:p>
          <a:p>
            <a:pPr lvl="2" algn="just">
              <a:lnSpc>
                <a:spcPct val="80000"/>
              </a:lnSpc>
            </a:pPr>
            <a:r>
              <a:rPr lang="en-US" altLang="en-US" sz="1800" dirty="0">
                <a:highlight>
                  <a:srgbClr val="FFFF66"/>
                </a:highlight>
                <a:latin typeface="Times New Roman" panose="02020603050405020304" pitchFamily="18" charset="0"/>
                <a:cs typeface="Times New Roman" panose="02020603050405020304" pitchFamily="18" charset="0"/>
              </a:rPr>
              <a:t>Limit register: specify the length of program</a:t>
            </a:r>
          </a:p>
          <a:p>
            <a:pPr lvl="1" algn="just">
              <a:lnSpc>
                <a:spcPct val="80000"/>
              </a:lnSpc>
            </a:pPr>
            <a:r>
              <a:rPr lang="en-US" altLang="en-US" sz="1800" dirty="0">
                <a:latin typeface="Times New Roman" panose="02020603050405020304" pitchFamily="18" charset="0"/>
                <a:cs typeface="Times New Roman" panose="02020603050405020304" pitchFamily="18" charset="0"/>
              </a:rPr>
              <a:t>When the process is allocated in the memory</a:t>
            </a:r>
          </a:p>
          <a:p>
            <a:pPr lvl="2" algn="just">
              <a:lnSpc>
                <a:spcPct val="80000"/>
              </a:lnSpc>
            </a:pPr>
            <a:r>
              <a:rPr lang="en-US" altLang="en-US" sz="1800" dirty="0">
                <a:latin typeface="Times New Roman" panose="02020603050405020304" pitchFamily="18" charset="0"/>
                <a:cs typeface="Times New Roman" panose="02020603050405020304" pitchFamily="18" charset="0"/>
              </a:rPr>
              <a:t>The base register loads the physical address where the program begins</a:t>
            </a:r>
          </a:p>
          <a:p>
            <a:pPr lvl="2" algn="just">
              <a:lnSpc>
                <a:spcPct val="80000"/>
              </a:lnSpc>
            </a:pPr>
            <a:r>
              <a:rPr lang="en-US" altLang="en-US" sz="1800" dirty="0">
                <a:latin typeface="Times New Roman" panose="02020603050405020304" pitchFamily="18" charset="0"/>
                <a:cs typeface="Times New Roman" panose="02020603050405020304" pitchFamily="18" charset="0"/>
              </a:rPr>
              <a:t>The limit register loads the length of process</a:t>
            </a:r>
          </a:p>
          <a:p>
            <a:pPr lvl="2" algn="just">
              <a:lnSpc>
                <a:spcPct val="80000"/>
              </a:lnSpc>
            </a:pPr>
            <a:r>
              <a:rPr lang="en-US" altLang="en-US" sz="1800" dirty="0">
                <a:latin typeface="Times New Roman" panose="02020603050405020304" pitchFamily="18" charset="0"/>
                <a:cs typeface="Times New Roman" panose="02020603050405020304" pitchFamily="18" charset="0"/>
              </a:rPr>
              <a:t>The address of process is relative (that is not compiled)</a:t>
            </a:r>
          </a:p>
          <a:p>
            <a:pPr lvl="1" algn="just">
              <a:lnSpc>
                <a:spcPct val="80000"/>
              </a:lnSpc>
            </a:pPr>
            <a:r>
              <a:rPr lang="en-US" altLang="en-US" sz="1800" dirty="0">
                <a:latin typeface="Times New Roman" panose="02020603050405020304" pitchFamily="18" charset="0"/>
                <a:cs typeface="Times New Roman" panose="02020603050405020304" pitchFamily="18" charset="0"/>
              </a:rPr>
              <a:t>Every time, a process references memory, </a:t>
            </a:r>
          </a:p>
          <a:p>
            <a:pPr lvl="2" algn="just">
              <a:lnSpc>
                <a:spcPct val="80000"/>
              </a:lnSpc>
            </a:pPr>
            <a:r>
              <a:rPr lang="en-US" altLang="en-US" sz="1800" dirty="0">
                <a:latin typeface="Times New Roman" panose="02020603050405020304" pitchFamily="18" charset="0"/>
                <a:cs typeface="Times New Roman" panose="02020603050405020304" pitchFamily="18" charset="0"/>
              </a:rPr>
              <a:t>The CPU hardware automatically adds the base register’s value to the address generated by the process to generate the real address</a:t>
            </a:r>
          </a:p>
          <a:p>
            <a:pPr lvl="2" algn="just">
              <a:lnSpc>
                <a:spcPct val="80000"/>
              </a:lnSpc>
            </a:pPr>
            <a:r>
              <a:rPr lang="en-US" altLang="en-US" sz="1800" dirty="0">
                <a:latin typeface="Times New Roman" panose="02020603050405020304" pitchFamily="18" charset="0"/>
                <a:cs typeface="Times New Roman" panose="02020603050405020304" pitchFamily="18" charset="0"/>
              </a:rPr>
              <a:t>Simultaneously, it checks if the address offered is equal to or greater than the value in the limit register, in which case a fault is generated and the access </a:t>
            </a:r>
            <a:r>
              <a:rPr lang="en-US" altLang="en-US" sz="1800">
                <a:latin typeface="Times New Roman" panose="02020603050405020304" pitchFamily="18" charset="0"/>
                <a:cs typeface="Times New Roman" panose="02020603050405020304" pitchFamily="18" charset="0"/>
              </a:rPr>
              <a:t>is aborted.</a:t>
            </a:r>
            <a:endParaRPr lang="en-US" altLang="en-US" sz="1800" dirty="0">
              <a:latin typeface="Times New Roman" panose="02020603050405020304" pitchFamily="18" charset="0"/>
              <a:cs typeface="Times New Roman" panose="02020603050405020304" pitchFamily="18" charset="0"/>
            </a:endParaRPr>
          </a:p>
        </p:txBody>
      </p:sp>
      <p:sp>
        <p:nvSpPr>
          <p:cNvPr id="6148" name="Rectangle 4"/>
          <p:cNvSpPr>
            <a:spLocks/>
          </p:cNvSpPr>
          <p:nvPr/>
        </p:nvSpPr>
        <p:spPr bwMode="auto">
          <a:xfrm>
            <a:off x="762000" y="26957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cs typeface="Times New Roman" panose="02020603050405020304" pitchFamily="18" charset="0"/>
              </a:rPr>
              <a:t>Base and Limit Registers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diamond(in)">
                                      <p:cBhvr>
                                        <p:cTn id="7" dur="2000"/>
                                        <p:tgtEl>
                                          <p:spTgt spid="212995">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diamond(in)">
                                      <p:cBhvr>
                                        <p:cTn id="10" dur="2000"/>
                                        <p:tgtEl>
                                          <p:spTgt spid="212995">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diamond(in)">
                                      <p:cBhvr>
                                        <p:cTn id="13" dur="2000"/>
                                        <p:tgtEl>
                                          <p:spTgt spid="212995">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diamond(in)">
                                      <p:cBhvr>
                                        <p:cTn id="16" dur="2000"/>
                                        <p:tgtEl>
                                          <p:spTgt spid="212995">
                                            <p:txEl>
                                              <p:pRg st="3" end="3"/>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212995">
                                            <p:txEl>
                                              <p:pRg st="4" end="4"/>
                                            </p:txEl>
                                          </p:spTgt>
                                        </p:tgtEl>
                                        <p:attrNameLst>
                                          <p:attrName>style.visibility</p:attrName>
                                        </p:attrNameLst>
                                      </p:cBhvr>
                                      <p:to>
                                        <p:strVal val="visible"/>
                                      </p:to>
                                    </p:set>
                                    <p:animEffect transition="in" filter="diamond(in)">
                                      <p:cBhvr>
                                        <p:cTn id="19" dur="2000"/>
                                        <p:tgtEl>
                                          <p:spTgt spid="212995">
                                            <p:txEl>
                                              <p:pRg st="4" end="4"/>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212995">
                                            <p:txEl>
                                              <p:pRg st="5" end="5"/>
                                            </p:txEl>
                                          </p:spTgt>
                                        </p:tgtEl>
                                        <p:attrNameLst>
                                          <p:attrName>style.visibility</p:attrName>
                                        </p:attrNameLst>
                                      </p:cBhvr>
                                      <p:to>
                                        <p:strVal val="visible"/>
                                      </p:to>
                                    </p:set>
                                    <p:animEffect transition="in" filter="diamond(in)">
                                      <p:cBhvr>
                                        <p:cTn id="22" dur="2000"/>
                                        <p:tgtEl>
                                          <p:spTgt spid="21299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12995">
                                            <p:txEl>
                                              <p:pRg st="6" end="6"/>
                                            </p:txEl>
                                          </p:spTgt>
                                        </p:tgtEl>
                                        <p:attrNameLst>
                                          <p:attrName>style.visibility</p:attrName>
                                        </p:attrNameLst>
                                      </p:cBhvr>
                                      <p:to>
                                        <p:strVal val="visible"/>
                                      </p:to>
                                    </p:set>
                                    <p:animEffect transition="in" filter="diamond(in)">
                                      <p:cBhvr>
                                        <p:cTn id="27" dur="2000"/>
                                        <p:tgtEl>
                                          <p:spTgt spid="212995">
                                            <p:txEl>
                                              <p:pRg st="6" end="6"/>
                                            </p:txEl>
                                          </p:spTgt>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212995">
                                            <p:txEl>
                                              <p:pRg st="7" end="7"/>
                                            </p:txEl>
                                          </p:spTgt>
                                        </p:tgtEl>
                                        <p:attrNameLst>
                                          <p:attrName>style.visibility</p:attrName>
                                        </p:attrNameLst>
                                      </p:cBhvr>
                                      <p:to>
                                        <p:strVal val="visible"/>
                                      </p:to>
                                    </p:set>
                                    <p:animEffect transition="in" filter="diamond(in)">
                                      <p:cBhvr>
                                        <p:cTn id="30" dur="2000"/>
                                        <p:tgtEl>
                                          <p:spTgt spid="212995">
                                            <p:txEl>
                                              <p:pRg st="7" end="7"/>
                                            </p:txEl>
                                          </p:spTgt>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212995">
                                            <p:txEl>
                                              <p:pRg st="8" end="8"/>
                                            </p:txEl>
                                          </p:spTgt>
                                        </p:tgtEl>
                                        <p:attrNameLst>
                                          <p:attrName>style.visibility</p:attrName>
                                        </p:attrNameLst>
                                      </p:cBhvr>
                                      <p:to>
                                        <p:strVal val="visible"/>
                                      </p:to>
                                    </p:set>
                                    <p:animEffect transition="in" filter="diamond(in)">
                                      <p:cBhvr>
                                        <p:cTn id="33" dur="2000"/>
                                        <p:tgtEl>
                                          <p:spTgt spid="212995">
                                            <p:txEl>
                                              <p:pRg st="8" end="8"/>
                                            </p:txEl>
                                          </p:spTgt>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212995">
                                            <p:txEl>
                                              <p:pRg st="9" end="9"/>
                                            </p:txEl>
                                          </p:spTgt>
                                        </p:tgtEl>
                                        <p:attrNameLst>
                                          <p:attrName>style.visibility</p:attrName>
                                        </p:attrNameLst>
                                      </p:cBhvr>
                                      <p:to>
                                        <p:strVal val="visible"/>
                                      </p:to>
                                    </p:set>
                                    <p:animEffect transition="in" filter="diamond(in)">
                                      <p:cBhvr>
                                        <p:cTn id="36" dur="2000"/>
                                        <p:tgtEl>
                                          <p:spTgt spid="212995">
                                            <p:txEl>
                                              <p:pRg st="9" end="9"/>
                                            </p:txEl>
                                          </p:spTgt>
                                        </p:tgtEl>
                                      </p:cBhvr>
                                    </p:animEffect>
                                  </p:childTnLst>
                                </p:cTn>
                              </p:par>
                              <p:par>
                                <p:cTn id="37" presetID="8" presetClass="entr" presetSubtype="16" fill="hold" grpId="0" nodeType="withEffect">
                                  <p:stCondLst>
                                    <p:cond delay="0"/>
                                  </p:stCondLst>
                                  <p:childTnLst>
                                    <p:set>
                                      <p:cBhvr>
                                        <p:cTn id="38" dur="1" fill="hold">
                                          <p:stCondLst>
                                            <p:cond delay="0"/>
                                          </p:stCondLst>
                                        </p:cTn>
                                        <p:tgtEl>
                                          <p:spTgt spid="212995">
                                            <p:txEl>
                                              <p:pRg st="10" end="10"/>
                                            </p:txEl>
                                          </p:spTgt>
                                        </p:tgtEl>
                                        <p:attrNameLst>
                                          <p:attrName>style.visibility</p:attrName>
                                        </p:attrNameLst>
                                      </p:cBhvr>
                                      <p:to>
                                        <p:strVal val="visible"/>
                                      </p:to>
                                    </p:set>
                                    <p:animEffect transition="in" filter="diamond(in)">
                                      <p:cBhvr>
                                        <p:cTn id="39" dur="2000"/>
                                        <p:tgtEl>
                                          <p:spTgt spid="212995">
                                            <p:txEl>
                                              <p:pRg st="10" end="10"/>
                                            </p:txEl>
                                          </p:spTgt>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212995">
                                            <p:txEl>
                                              <p:pRg st="11" end="11"/>
                                            </p:txEl>
                                          </p:spTgt>
                                        </p:tgtEl>
                                        <p:attrNameLst>
                                          <p:attrName>style.visibility</p:attrName>
                                        </p:attrNameLst>
                                      </p:cBhvr>
                                      <p:to>
                                        <p:strVal val="visible"/>
                                      </p:to>
                                    </p:set>
                                    <p:animEffect transition="in" filter="diamond(in)">
                                      <p:cBhvr>
                                        <p:cTn id="42" dur="2000"/>
                                        <p:tgtEl>
                                          <p:spTgt spid="212995">
                                            <p:txEl>
                                              <p:pRg st="11" end="11"/>
                                            </p:txEl>
                                          </p:spTgt>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212995">
                                            <p:txEl>
                                              <p:pRg st="12" end="12"/>
                                            </p:txEl>
                                          </p:spTgt>
                                        </p:tgtEl>
                                        <p:attrNameLst>
                                          <p:attrName>style.visibility</p:attrName>
                                        </p:attrNameLst>
                                      </p:cBhvr>
                                      <p:to>
                                        <p:strVal val="visible"/>
                                      </p:to>
                                    </p:set>
                                    <p:animEffect transition="in" filter="diamond(in)">
                                      <p:cBhvr>
                                        <p:cTn id="45" dur="2000"/>
                                        <p:tgtEl>
                                          <p:spTgt spid="212995">
                                            <p:txEl>
                                              <p:pRg st="12" end="12"/>
                                            </p:txEl>
                                          </p:spTgt>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212995">
                                            <p:txEl>
                                              <p:pRg st="13" end="13"/>
                                            </p:txEl>
                                          </p:spTgt>
                                        </p:tgtEl>
                                        <p:attrNameLst>
                                          <p:attrName>style.visibility</p:attrName>
                                        </p:attrNameLst>
                                      </p:cBhvr>
                                      <p:to>
                                        <p:strVal val="visible"/>
                                      </p:to>
                                    </p:set>
                                    <p:animEffect transition="in" filter="diamond(in)">
                                      <p:cBhvr>
                                        <p:cTn id="48" dur="2000"/>
                                        <p:tgtEl>
                                          <p:spTgt spid="212995">
                                            <p:txEl>
                                              <p:pRg st="13" end="13"/>
                                            </p:txEl>
                                          </p:spTgt>
                                        </p:tgtEl>
                                      </p:cBhvr>
                                    </p:animEffect>
                                  </p:childTnLst>
                                </p:cTn>
                              </p:par>
                              <p:par>
                                <p:cTn id="49" presetID="8" presetClass="entr" presetSubtype="16" fill="hold" grpId="0" nodeType="withEffect">
                                  <p:stCondLst>
                                    <p:cond delay="0"/>
                                  </p:stCondLst>
                                  <p:childTnLst>
                                    <p:set>
                                      <p:cBhvr>
                                        <p:cTn id="50" dur="1" fill="hold">
                                          <p:stCondLst>
                                            <p:cond delay="0"/>
                                          </p:stCondLst>
                                        </p:cTn>
                                        <p:tgtEl>
                                          <p:spTgt spid="212995">
                                            <p:txEl>
                                              <p:pRg st="14" end="14"/>
                                            </p:txEl>
                                          </p:spTgt>
                                        </p:tgtEl>
                                        <p:attrNameLst>
                                          <p:attrName>style.visibility</p:attrName>
                                        </p:attrNameLst>
                                      </p:cBhvr>
                                      <p:to>
                                        <p:strVal val="visible"/>
                                      </p:to>
                                    </p:set>
                                    <p:animEffect transition="in" filter="diamond(in)">
                                      <p:cBhvr>
                                        <p:cTn id="51" dur="2000"/>
                                        <p:tgtEl>
                                          <p:spTgt spid="212995">
                                            <p:txEl>
                                              <p:pRg st="14" end="14"/>
                                            </p:txEl>
                                          </p:spTgt>
                                        </p:tgtEl>
                                      </p:cBhvr>
                                    </p:animEffect>
                                  </p:childTnLst>
                                </p:cTn>
                              </p:par>
                              <p:par>
                                <p:cTn id="52" presetID="8" presetClass="entr" presetSubtype="16" fill="hold" grpId="0" nodeType="withEffect">
                                  <p:stCondLst>
                                    <p:cond delay="0"/>
                                  </p:stCondLst>
                                  <p:childTnLst>
                                    <p:set>
                                      <p:cBhvr>
                                        <p:cTn id="53" dur="1" fill="hold">
                                          <p:stCondLst>
                                            <p:cond delay="0"/>
                                          </p:stCondLst>
                                        </p:cTn>
                                        <p:tgtEl>
                                          <p:spTgt spid="212995">
                                            <p:txEl>
                                              <p:pRg st="15" end="15"/>
                                            </p:txEl>
                                          </p:spTgt>
                                        </p:tgtEl>
                                        <p:attrNameLst>
                                          <p:attrName>style.visibility</p:attrName>
                                        </p:attrNameLst>
                                      </p:cBhvr>
                                      <p:to>
                                        <p:strVal val="visible"/>
                                      </p:to>
                                    </p:set>
                                    <p:animEffect transition="in" filter="diamond(in)">
                                      <p:cBhvr>
                                        <p:cTn id="54" dur="2000"/>
                                        <p:tgtEl>
                                          <p:spTgt spid="212995">
                                            <p:txEl>
                                              <p:pRg st="15" end="15"/>
                                            </p:txEl>
                                          </p:spTgt>
                                        </p:tgtEl>
                                      </p:cBhvr>
                                    </p:animEffect>
                                  </p:childTnLst>
                                </p:cTn>
                              </p:par>
                              <p:par>
                                <p:cTn id="55" presetID="8" presetClass="entr" presetSubtype="16" fill="hold" grpId="0" nodeType="withEffect">
                                  <p:stCondLst>
                                    <p:cond delay="0"/>
                                  </p:stCondLst>
                                  <p:childTnLst>
                                    <p:set>
                                      <p:cBhvr>
                                        <p:cTn id="56" dur="1" fill="hold">
                                          <p:stCondLst>
                                            <p:cond delay="0"/>
                                          </p:stCondLst>
                                        </p:cTn>
                                        <p:tgtEl>
                                          <p:spTgt spid="212995">
                                            <p:txEl>
                                              <p:pRg st="16" end="16"/>
                                            </p:txEl>
                                          </p:spTgt>
                                        </p:tgtEl>
                                        <p:attrNameLst>
                                          <p:attrName>style.visibility</p:attrName>
                                        </p:attrNameLst>
                                      </p:cBhvr>
                                      <p:to>
                                        <p:strVal val="visible"/>
                                      </p:to>
                                    </p:set>
                                    <p:animEffect transition="in" filter="diamond(in)">
                                      <p:cBhvr>
                                        <p:cTn id="57" dur="2000"/>
                                        <p:tgtEl>
                                          <p:spTgt spid="21299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762000"/>
            <a:ext cx="9144000" cy="5943600"/>
          </a:xfrm>
        </p:spPr>
        <p:txBody>
          <a:bodyPr/>
          <a:lstStyle/>
          <a:p>
            <a:pPr marL="0" indent="0" algn="just" eaLnBrk="1" hangingPunct="1">
              <a:lnSpc>
                <a:spcPct val="90000"/>
              </a:lnSpc>
              <a:buClrTx/>
              <a:buSzTx/>
              <a:buNone/>
            </a:pPr>
            <a:r>
              <a:rPr lang="en-US" altLang="en-US" sz="16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1600" dirty="0">
                <a:latin typeface="Times New Roman" panose="02020603050405020304" pitchFamily="18" charset="0"/>
                <a:cs typeface="Times New Roman" panose="02020603050405020304" pitchFamily="18" charset="0"/>
              </a:rPr>
              <a:t>Pseudo-parallelism (</a:t>
            </a:r>
            <a:r>
              <a:rPr lang="en-US" altLang="en-US" sz="1600" b="1" i="1" dirty="0">
                <a:latin typeface="Times New Roman" panose="02020603050405020304" pitchFamily="18" charset="0"/>
                <a:cs typeface="Times New Roman" panose="02020603050405020304" pitchFamily="18" charset="0"/>
              </a:rPr>
              <a:t>Multi-programming, quantum or time slice</a:t>
            </a:r>
            <a:r>
              <a:rPr lang="en-US" altLang="en-US" sz="1600" dirty="0">
                <a:latin typeface="Times New Roman" panose="02020603050405020304" pitchFamily="18" charset="0"/>
                <a:cs typeface="Times New Roman" panose="02020603050405020304" pitchFamily="18" charset="0"/>
              </a:rPr>
              <a:t>)</a:t>
            </a:r>
            <a:endParaRPr lang="en-US" altLang="en-US" sz="1600" b="1"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1600" dirty="0">
                <a:latin typeface="Times New Roman" panose="02020603050405020304" pitchFamily="18" charset="0"/>
                <a:cs typeface="Times New Roman" panose="02020603050405020304" pitchFamily="18" charset="0"/>
              </a:rPr>
              <a:t>Context Switch (</a:t>
            </a:r>
            <a:r>
              <a:rPr lang="en-US" altLang="en-US" sz="1600" b="1" i="1" dirty="0">
                <a:latin typeface="Times New Roman" panose="02020603050405020304" pitchFamily="18" charset="0"/>
                <a:cs typeface="Times New Roman" panose="02020603050405020304" pitchFamily="18" charset="0"/>
              </a:rPr>
              <a:t>user mode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a:t>
            </a:r>
            <a:r>
              <a:rPr lang="en-US" altLang="en-US" sz="1600" b="1" i="1">
                <a:latin typeface="Times New Roman" panose="02020603050405020304" pitchFamily="18" charset="0"/>
                <a:cs typeface="Times New Roman" panose="02020603050405020304" pitchFamily="18" charset="0"/>
                <a:sym typeface="Symbol" panose="05050102010706020507" pitchFamily="18" charset="2"/>
              </a:rPr>
              <a:t>store PCB</a:t>
            </a:r>
            <a:r>
              <a:rPr lang="en-US" altLang="en-US" sz="1600">
                <a:latin typeface="Times New Roman" panose="02020603050405020304" pitchFamily="18" charset="0"/>
                <a:cs typeface="Times New Roman" panose="02020603050405020304" pitchFamily="18" charset="0"/>
              </a:rPr>
              <a:t>)</a:t>
            </a:r>
            <a:endParaRPr lang="en-US" altLang="en-US" sz="1600" b="1">
              <a:latin typeface="Times New Roman" panose="02020603050405020304" pitchFamily="18" charset="0"/>
              <a:cs typeface="Times New Roman" panose="02020603050405020304" pitchFamily="18" charset="0"/>
            </a:endParaRPr>
          </a:p>
          <a:p>
            <a:pPr lvl="1" algn="just" eaLnBrk="1" hangingPunct="1">
              <a:lnSpc>
                <a:spcPct val="90000"/>
              </a:lnSpc>
            </a:pPr>
            <a:endParaRPr lang="en-US" altLang="en-US" sz="1600" b="1">
              <a:latin typeface="Times New Roman" panose="02020603050405020304" pitchFamily="18" charset="0"/>
              <a:cs typeface="Times New Roman" panose="02020603050405020304" pitchFamily="18" charset="0"/>
            </a:endParaRPr>
          </a:p>
          <a:p>
            <a:pPr marL="0" lvl="1" indent="0" algn="just" eaLnBrk="1" hangingPunct="1">
              <a:lnSpc>
                <a:spcPct val="90000"/>
              </a:lnSpc>
              <a:buNone/>
            </a:pPr>
            <a:r>
              <a:rPr lang="en-US" altLang="en-US" sz="1600" b="1">
                <a:latin typeface="Times New Roman" panose="02020603050405020304" pitchFamily="18" charset="0"/>
                <a:cs typeface="Times New Roman" panose="02020603050405020304" pitchFamily="18" charset="0"/>
              </a:rPr>
              <a:t>Scheduling algorithm</a:t>
            </a:r>
          </a:p>
          <a:p>
            <a:pPr marL="396875" lvl="2" algn="just" eaLnBrk="1" hangingPunct="1">
              <a:lnSpc>
                <a:spcPct val="90000"/>
              </a:lnSpc>
            </a:pPr>
            <a:r>
              <a:rPr lang="en-US" altLang="en-US" sz="1600" b="1">
                <a:latin typeface="Times New Roman" panose="02020603050405020304" pitchFamily="18" charset="0"/>
                <a:cs typeface="Times New Roman" panose="02020603050405020304" pitchFamily="18" charset="0"/>
              </a:rPr>
              <a:t>Batch</a:t>
            </a:r>
            <a:endParaRPr lang="en-US" altLang="en-US" sz="1600" b="1" dirty="0">
              <a:latin typeface="Times New Roman" panose="02020603050405020304" pitchFamily="18" charset="0"/>
              <a:cs typeface="Times New Roman" panose="02020603050405020304" pitchFamily="18" charset="0"/>
            </a:endParaRPr>
          </a:p>
          <a:p>
            <a:pPr marL="741363" lvl="3"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FCFS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non-preemptive</a:t>
            </a:r>
            <a:r>
              <a:rPr lang="en-US" altLang="en-US" sz="1600" dirty="0">
                <a:latin typeface="Times New Roman" panose="02020603050405020304" pitchFamily="18" charset="0"/>
                <a:cs typeface="Times New Roman" panose="02020603050405020304" pitchFamily="18" charset="0"/>
              </a:rPr>
              <a:t>, process enters ready state first, it will get CPU first, event occurs when the process is terminal state, convey effect</a:t>
            </a:r>
          </a:p>
          <a:p>
            <a:pPr marL="741363" lvl="3"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SJF</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non-preemptive</a:t>
            </a:r>
            <a:r>
              <a:rPr lang="en-US" altLang="en-US" sz="1600" dirty="0">
                <a:latin typeface="Times New Roman" panose="02020603050405020304" pitchFamily="18" charset="0"/>
                <a:cs typeface="Times New Roman" panose="02020603050405020304" pitchFamily="18" charset="0"/>
              </a:rPr>
              <a:t>, the scheduler picks the shorted job first, event occurs when the process is terminal state, optimal algorithms but it not realism</a:t>
            </a:r>
          </a:p>
          <a:p>
            <a:pPr marL="741363" lvl="3"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SRT: preemptive, </a:t>
            </a:r>
            <a:r>
              <a:rPr lang="en-US" altLang="en-US" sz="1600" dirty="0">
                <a:latin typeface="Times New Roman" panose="02020603050405020304" pitchFamily="18" charset="0"/>
                <a:cs typeface="Times New Roman" panose="02020603050405020304" pitchFamily="18" charset="0"/>
              </a:rPr>
              <a:t>the scheduler chooses the process whose remaining runtime is the shortest, event occurs when the process is new (priority) or terminal</a:t>
            </a:r>
          </a:p>
          <a:p>
            <a:pPr marL="396875" lvl="2"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Interactive</a:t>
            </a:r>
          </a:p>
          <a:p>
            <a:pPr marL="741363" lvl="3"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RR: preemptive</a:t>
            </a:r>
            <a:r>
              <a:rPr lang="en-US" altLang="en-US" sz="1600" dirty="0">
                <a:latin typeface="Times New Roman" panose="02020603050405020304" pitchFamily="18" charset="0"/>
                <a:cs typeface="Times New Roman" panose="02020603050405020304" pitchFamily="18" charset="0"/>
              </a:rPr>
              <a:t>, A process can hold the CPU for a maximum of quantum, event occurs when the process is process ending quantum or terminal, FCFS or context switch</a:t>
            </a:r>
          </a:p>
          <a:p>
            <a:pPr marL="741363" lvl="3" algn="just" eaLnBrk="1" hangingPunct="1">
              <a:lnSpc>
                <a:spcPct val="90000"/>
              </a:lnSpc>
            </a:pPr>
            <a:r>
              <a:rPr lang="en-US" altLang="en-US" sz="1600" b="1">
                <a:latin typeface="Times New Roman" panose="02020603050405020304" pitchFamily="18" charset="0"/>
                <a:cs typeface="Times New Roman" panose="02020603050405020304" pitchFamily="18" charset="0"/>
              </a:rPr>
              <a:t>Priority </a:t>
            </a:r>
            <a:r>
              <a:rPr lang="en-US" altLang="en-US" sz="1600">
                <a:latin typeface="Times New Roman" panose="02020603050405020304" pitchFamily="18" charset="0"/>
                <a:cs typeface="Times New Roman" panose="02020603050405020304" pitchFamily="18" charset="0"/>
              </a:rPr>
              <a:t>Scheduling: 4 class 1 – 4 that use any scheduling with statically or dynamic priority, the greatest priority runnable process is always run, starvation (aging)</a:t>
            </a:r>
          </a:p>
          <a:p>
            <a:pPr marL="741363" lvl="3" algn="just" eaLnBrk="1" hangingPunct="1">
              <a:lnSpc>
                <a:spcPct val="90000"/>
              </a:lnSpc>
            </a:pPr>
            <a:r>
              <a:rPr lang="en-US" altLang="en-US" sz="1600" b="1">
                <a:latin typeface="Times New Roman" panose="02020603050405020304" pitchFamily="18" charset="0"/>
                <a:cs typeface="Times New Roman" panose="02020603050405020304" pitchFamily="18" charset="0"/>
              </a:rPr>
              <a:t>SPT: non-preemptive, </a:t>
            </a:r>
            <a:r>
              <a:rPr lang="en-US" altLang="en-US" sz="1600">
                <a:latin typeface="Times New Roman" panose="02020603050405020304" pitchFamily="18" charset="0"/>
                <a:cs typeface="Times New Roman" panose="02020603050405020304" pitchFamily="18" charset="0"/>
              </a:rPr>
              <a:t>estimate the next value in a series by taking the weighted average of the current measured value and the previous estimate then applying to SJF</a:t>
            </a:r>
          </a:p>
          <a:p>
            <a:pPr marL="741363" lvl="3" algn="just" eaLnBrk="1" hangingPunct="1">
              <a:lnSpc>
                <a:spcPct val="90000"/>
              </a:lnSpc>
            </a:pPr>
            <a:r>
              <a:rPr lang="en-US" altLang="en-US" sz="1600">
                <a:latin typeface="Times New Roman" panose="02020603050405020304" pitchFamily="18" charset="0"/>
                <a:cs typeface="Times New Roman" panose="02020603050405020304" pitchFamily="18" charset="0"/>
              </a:rPr>
              <a:t>Multiple </a:t>
            </a:r>
            <a:r>
              <a:rPr lang="en-US" altLang="en-US" sz="1600" dirty="0">
                <a:latin typeface="Times New Roman" panose="02020603050405020304" pitchFamily="18" charset="0"/>
                <a:cs typeface="Times New Roman" panose="02020603050405020304" pitchFamily="18" charset="0"/>
              </a:rPr>
              <a:t>Queues</a:t>
            </a: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Guaranteed Scheduling, Lottery Scheduling, Fair-Share Scheduling</a:t>
            </a:r>
          </a:p>
          <a:p>
            <a:pPr marL="396875" lvl="2"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Real time: meeting deadline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2" dur="500"/>
                                        <p:tgtEl>
                                          <p:spTgt spid="1402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2" dur="500"/>
                                        <p:tgtEl>
                                          <p:spTgt spid="14029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7" dur="500"/>
                                        <p:tgtEl>
                                          <p:spTgt spid="14029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2" dur="500"/>
                                        <p:tgtEl>
                                          <p:spTgt spid="14029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7" dur="500"/>
                                        <p:tgtEl>
                                          <p:spTgt spid="140291">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2" dur="500"/>
                                        <p:tgtEl>
                                          <p:spTgt spid="140291">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57" dur="500"/>
                                        <p:tgtEl>
                                          <p:spTgt spid="140291">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62" dur="500"/>
                                        <p:tgtEl>
                                          <p:spTgt spid="140291">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67" dur="500"/>
                                        <p:tgtEl>
                                          <p:spTgt spid="140291">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72"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A Memory Abstraction</a:t>
            </a:r>
          </a:p>
        </p:txBody>
      </p:sp>
      <p:sp>
        <p:nvSpPr>
          <p:cNvPr id="7171" name="Rectangle 4"/>
          <p:cNvSpPr>
            <a:spLocks/>
          </p:cNvSpPr>
          <p:nvPr/>
        </p:nvSpPr>
        <p:spPr bwMode="auto">
          <a:xfrm>
            <a:off x="7620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Base and Limit Registers</a:t>
            </a:r>
          </a:p>
        </p:txBody>
      </p:sp>
      <p:pic>
        <p:nvPicPr>
          <p:cNvPr id="7172" name="Picture 7" descr="03-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362743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4"/>
          <p:cNvSpPr txBox="1">
            <a:spLocks noChangeArrowheads="1"/>
          </p:cNvSpPr>
          <p:nvPr/>
        </p:nvSpPr>
        <p:spPr bwMode="auto">
          <a:xfrm>
            <a:off x="0" y="51054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a:t>
            </a:r>
          </a:p>
        </p:txBody>
      </p:sp>
      <p:grpSp>
        <p:nvGrpSpPr>
          <p:cNvPr id="7174" name="Group 22"/>
          <p:cNvGrpSpPr>
            <a:grpSpLocks/>
          </p:cNvGrpSpPr>
          <p:nvPr/>
        </p:nvGrpSpPr>
        <p:grpSpPr bwMode="auto">
          <a:xfrm>
            <a:off x="3657600" y="2133600"/>
            <a:ext cx="5410200" cy="3617913"/>
            <a:chOff x="3657600" y="2133600"/>
            <a:chExt cx="5410200" cy="3617913"/>
          </a:xfrm>
        </p:grpSpPr>
        <p:pic>
          <p:nvPicPr>
            <p:cNvPr id="7175"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343400"/>
              <a:ext cx="301625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Line 8"/>
            <p:cNvSpPr>
              <a:spLocks noChangeShapeType="1"/>
            </p:cNvSpPr>
            <p:nvPr/>
          </p:nvSpPr>
          <p:spPr bwMode="auto">
            <a:xfrm>
              <a:off x="3733800" y="3886200"/>
              <a:ext cx="1219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7" name="Text Box 9"/>
            <p:cNvSpPr txBox="1">
              <a:spLocks noChangeArrowheads="1"/>
            </p:cNvSpPr>
            <p:nvPr/>
          </p:nvSpPr>
          <p:spPr bwMode="auto">
            <a:xfrm>
              <a:off x="3657600" y="3505200"/>
              <a:ext cx="106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Relative address</a:t>
              </a:r>
            </a:p>
          </p:txBody>
        </p:sp>
        <p:sp>
          <p:nvSpPr>
            <p:cNvPr id="7178" name="Rectangle 10"/>
            <p:cNvSpPr>
              <a:spLocks noChangeArrowheads="1"/>
            </p:cNvSpPr>
            <p:nvPr/>
          </p:nvSpPr>
          <p:spPr bwMode="auto">
            <a:xfrm>
              <a:off x="7315200" y="2133600"/>
              <a:ext cx="1752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Times New Roman" panose="02020603050405020304" pitchFamily="18" charset="0"/>
                  <a:cs typeface="Times New Roman" panose="02020603050405020304" pitchFamily="18" charset="0"/>
                </a:rPr>
                <a:t>Base Register</a:t>
              </a:r>
            </a:p>
          </p:txBody>
        </p:sp>
        <p:sp>
          <p:nvSpPr>
            <p:cNvPr id="7179" name="Oval 11"/>
            <p:cNvSpPr>
              <a:spLocks noChangeArrowheads="1"/>
            </p:cNvSpPr>
            <p:nvPr/>
          </p:nvSpPr>
          <p:spPr bwMode="auto">
            <a:xfrm>
              <a:off x="7924800" y="3657600"/>
              <a:ext cx="5334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cs typeface="Times New Roman" panose="02020603050405020304" pitchFamily="18" charset="0"/>
                </a:rPr>
                <a:t>+</a:t>
              </a:r>
            </a:p>
          </p:txBody>
        </p:sp>
        <p:sp>
          <p:nvSpPr>
            <p:cNvPr id="7180" name="Text Box 13"/>
            <p:cNvSpPr txBox="1">
              <a:spLocks noChangeArrowheads="1"/>
            </p:cNvSpPr>
            <p:nvPr/>
          </p:nvSpPr>
          <p:spPr bwMode="auto">
            <a:xfrm rot="5400000">
              <a:off x="4579937" y="433546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False</a:t>
              </a:r>
            </a:p>
          </p:txBody>
        </p:sp>
        <p:cxnSp>
          <p:nvCxnSpPr>
            <p:cNvPr id="7181" name="AutoShape 22"/>
            <p:cNvCxnSpPr>
              <a:cxnSpLocks noChangeShapeType="1"/>
              <a:stCxn id="7178" idx="2"/>
              <a:endCxn id="7179" idx="0"/>
            </p:cNvCxnSpPr>
            <p:nvPr/>
          </p:nvCxnSpPr>
          <p:spPr bwMode="auto">
            <a:xfrm>
              <a:off x="8191500" y="2514600"/>
              <a:ext cx="0" cy="11430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82" name="Line 23"/>
            <p:cNvSpPr>
              <a:spLocks noChangeShapeType="1"/>
            </p:cNvSpPr>
            <p:nvPr/>
          </p:nvSpPr>
          <p:spPr bwMode="auto">
            <a:xfrm>
              <a:off x="5562600" y="3886200"/>
              <a:ext cx="2362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3" name="AutoShape 24"/>
            <p:cNvSpPr>
              <a:spLocks noChangeArrowheads="1"/>
            </p:cNvSpPr>
            <p:nvPr/>
          </p:nvSpPr>
          <p:spPr bwMode="auto">
            <a:xfrm>
              <a:off x="4953000" y="3505200"/>
              <a:ext cx="609600" cy="7620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latin typeface="Times New Roman" panose="02020603050405020304" pitchFamily="18" charset="0"/>
                  <a:cs typeface="Times New Roman" panose="02020603050405020304" pitchFamily="18" charset="0"/>
                </a:rPr>
                <a:t>&lt;</a:t>
              </a:r>
            </a:p>
          </p:txBody>
        </p:sp>
        <p:sp>
          <p:nvSpPr>
            <p:cNvPr id="7184" name="Rectangle 25"/>
            <p:cNvSpPr>
              <a:spLocks noChangeArrowheads="1"/>
            </p:cNvSpPr>
            <p:nvPr/>
          </p:nvSpPr>
          <p:spPr bwMode="auto">
            <a:xfrm>
              <a:off x="4495800" y="2133600"/>
              <a:ext cx="1524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a:latin typeface="Times New Roman" panose="02020603050405020304" pitchFamily="18" charset="0"/>
                  <a:cs typeface="Times New Roman" panose="02020603050405020304" pitchFamily="18" charset="0"/>
                </a:rPr>
                <a:t>Limit Register</a:t>
              </a:r>
            </a:p>
          </p:txBody>
        </p:sp>
        <p:cxnSp>
          <p:nvCxnSpPr>
            <p:cNvPr id="7185" name="AutoShape 27"/>
            <p:cNvCxnSpPr>
              <a:cxnSpLocks noChangeShapeType="1"/>
              <a:endCxn id="7183" idx="0"/>
            </p:cNvCxnSpPr>
            <p:nvPr/>
          </p:nvCxnSpPr>
          <p:spPr bwMode="auto">
            <a:xfrm>
              <a:off x="5257800" y="2514600"/>
              <a:ext cx="0" cy="9906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86" name="Line 28"/>
            <p:cNvSpPr>
              <a:spLocks noChangeShapeType="1"/>
            </p:cNvSpPr>
            <p:nvPr/>
          </p:nvSpPr>
          <p:spPr bwMode="auto">
            <a:xfrm>
              <a:off x="5257800" y="4267200"/>
              <a:ext cx="0" cy="762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7" name="Text Box 29"/>
            <p:cNvSpPr txBox="1">
              <a:spLocks noChangeArrowheads="1"/>
            </p:cNvSpPr>
            <p:nvPr/>
          </p:nvSpPr>
          <p:spPr bwMode="auto">
            <a:xfrm rot="5400000">
              <a:off x="7650162" y="4602163"/>
              <a:ext cx="106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Real address</a:t>
              </a:r>
            </a:p>
          </p:txBody>
        </p:sp>
        <p:sp>
          <p:nvSpPr>
            <p:cNvPr id="7188" name="Text Box 30"/>
            <p:cNvSpPr txBox="1">
              <a:spLocks noChangeArrowheads="1"/>
            </p:cNvSpPr>
            <p:nvPr/>
          </p:nvSpPr>
          <p:spPr bwMode="auto">
            <a:xfrm>
              <a:off x="3657600" y="4953000"/>
              <a:ext cx="175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Address error; trap/ interrupt</a:t>
              </a:r>
            </a:p>
          </p:txBody>
        </p:sp>
        <p:cxnSp>
          <p:nvCxnSpPr>
            <p:cNvPr id="7189" name="AutoShape 31"/>
            <p:cNvCxnSpPr>
              <a:cxnSpLocks noChangeShapeType="1"/>
            </p:cNvCxnSpPr>
            <p:nvPr/>
          </p:nvCxnSpPr>
          <p:spPr bwMode="auto">
            <a:xfrm>
              <a:off x="8153400" y="4191000"/>
              <a:ext cx="0" cy="1524000"/>
            </a:xfrm>
            <a:prstGeom prst="straightConnector1">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0" name="Text Box 32"/>
            <p:cNvSpPr txBox="1">
              <a:spLocks noChangeArrowheads="1"/>
            </p:cNvSpPr>
            <p:nvPr/>
          </p:nvSpPr>
          <p:spPr bwMode="auto">
            <a:xfrm>
              <a:off x="5638800" y="3352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True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p:cNvSpPr>
          <p:nvPr>
            <p:ph type="body" idx="1"/>
          </p:nvPr>
        </p:nvSpPr>
        <p:spPr>
          <a:xfrm>
            <a:off x="0" y="1219200"/>
            <a:ext cx="5867400" cy="5867400"/>
          </a:xfrm>
        </p:spPr>
        <p:txBody>
          <a:bodyPr/>
          <a:lstStyle/>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This solution is an easy way to </a:t>
            </a:r>
            <a:r>
              <a:rPr lang="en-US" altLang="en-US" sz="2000" b="1" dirty="0">
                <a:latin typeface="Times New Roman" panose="02020603050405020304" pitchFamily="18" charset="0"/>
                <a:cs typeface="Times New Roman" panose="02020603050405020304" pitchFamily="18" charset="0"/>
              </a:rPr>
              <a:t>give each process its own private address space.</a:t>
            </a:r>
          </a:p>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Advantages</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process can move to new location in the memory at runtime</a:t>
            </a:r>
          </a:p>
          <a:p>
            <a:pPr lvl="1" algn="just">
              <a:lnSpc>
                <a:spcPct val="90000"/>
              </a:lnSpc>
            </a:pPr>
            <a:r>
              <a:rPr lang="en-US" altLang="en-US" sz="1800" dirty="0">
                <a:latin typeface="Times New Roman" panose="02020603050405020304" pitchFamily="18" charset="0"/>
                <a:cs typeface="Times New Roman" panose="02020603050405020304" pitchFamily="18" charset="0"/>
              </a:rPr>
              <a:t>When it moves, the base register’s value is reloaded</a:t>
            </a:r>
          </a:p>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Disadvantages</a:t>
            </a:r>
            <a:endParaRPr lang="en-US" altLang="en-US" sz="2000" dirty="0">
              <a:latin typeface="Times New Roman" panose="02020603050405020304" pitchFamily="18" charset="0"/>
              <a:cs typeface="Times New Roman" panose="02020603050405020304" pitchFamily="18" charset="0"/>
            </a:endParaRPr>
          </a:p>
          <a:p>
            <a:pPr lvl="1" algn="just">
              <a:lnSpc>
                <a:spcPct val="90000"/>
              </a:lnSpc>
            </a:pPr>
            <a:r>
              <a:rPr lang="en-US" altLang="en-US" sz="1800" dirty="0">
                <a:latin typeface="Times New Roman" panose="02020603050405020304" pitchFamily="18" charset="0"/>
                <a:cs typeface="Times New Roman" panose="02020603050405020304" pitchFamily="18" charset="0"/>
              </a:rPr>
              <a:t>Need to </a:t>
            </a:r>
            <a:r>
              <a:rPr lang="en-US" altLang="en-US" sz="1800" b="1" dirty="0">
                <a:latin typeface="Times New Roman" panose="02020603050405020304" pitchFamily="18" charset="0"/>
                <a:cs typeface="Times New Roman" panose="02020603050405020304" pitchFamily="18" charset="0"/>
              </a:rPr>
              <a:t>perform an addition and a comparison </a:t>
            </a:r>
            <a:r>
              <a:rPr lang="en-US" altLang="en-US" sz="1800" dirty="0">
                <a:latin typeface="Times New Roman" panose="02020603050405020304" pitchFamily="18" charset="0"/>
                <a:cs typeface="Times New Roman" panose="02020603050405020304" pitchFamily="18" charset="0"/>
              </a:rPr>
              <a:t>on every memory reference (update the registers’ value when the location of memory changes)</a:t>
            </a:r>
          </a:p>
        </p:txBody>
      </p:sp>
      <p:pic>
        <p:nvPicPr>
          <p:cNvPr id="122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733800"/>
            <a:ext cx="29718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682BC614-B795-48F6-9979-BD14884EEF41}"/>
              </a:ext>
            </a:extLst>
          </p:cNvPr>
          <p:cNvSpPr txBox="1">
            <a:spLocks/>
          </p:cNvSpPr>
          <p:nvPr/>
        </p:nvSpPr>
        <p:spPr bwMode="auto">
          <a:xfrm>
            <a:off x="914400" y="-73325"/>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en-US" sz="3200" b="1">
                <a:latin typeface="Times New Roman" panose="02020603050405020304" pitchFamily="18" charset="0"/>
                <a:cs typeface="Times New Roman" panose="02020603050405020304" pitchFamily="18" charset="0"/>
              </a:rPr>
              <a:t>A Memory Abstraction</a:t>
            </a:r>
          </a:p>
        </p:txBody>
      </p:sp>
      <p:sp>
        <p:nvSpPr>
          <p:cNvPr id="8" name="Rectangle 4">
            <a:extLst>
              <a:ext uri="{FF2B5EF4-FFF2-40B4-BE49-F238E27FC236}">
                <a16:creationId xmlns:a16="http://schemas.microsoft.com/office/drawing/2014/main" id="{1919A0D9-9C38-434A-AD78-8EBCB191225E}"/>
              </a:ext>
            </a:extLst>
          </p:cNvPr>
          <p:cNvSpPr>
            <a:spLocks/>
          </p:cNvSpPr>
          <p:nvPr/>
        </p:nvSpPr>
        <p:spPr bwMode="auto">
          <a:xfrm>
            <a:off x="762000" y="26957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cs typeface="Times New Roman" panose="02020603050405020304" pitchFamily="18" charset="0"/>
              </a:rPr>
              <a:t>Base and Limit Registers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diamond(in)">
                                      <p:cBhvr>
                                        <p:cTn id="7" dur="20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diamond(in)">
                                      <p:cBhvr>
                                        <p:cTn id="12" dur="2000"/>
                                        <p:tgtEl>
                                          <p:spTgt spid="212995">
                                            <p:txEl>
                                              <p:pRg st="1" end="1"/>
                                            </p:tx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212995">
                                            <p:txEl>
                                              <p:pRg st="2" end="2"/>
                                            </p:txEl>
                                          </p:spTgt>
                                        </p:tgtEl>
                                        <p:attrNameLst>
                                          <p:attrName>style.visibility</p:attrName>
                                        </p:attrNameLst>
                                      </p:cBhvr>
                                      <p:to>
                                        <p:strVal val="visible"/>
                                      </p:to>
                                    </p:set>
                                    <p:animEffect transition="in" filter="diamond(in)">
                                      <p:cBhvr>
                                        <p:cTn id="15" dur="2000"/>
                                        <p:tgtEl>
                                          <p:spTgt spid="212995">
                                            <p:txEl>
                                              <p:pRg st="2" end="2"/>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212995">
                                            <p:txEl>
                                              <p:pRg st="3" end="3"/>
                                            </p:txEl>
                                          </p:spTgt>
                                        </p:tgtEl>
                                        <p:attrNameLst>
                                          <p:attrName>style.visibility</p:attrName>
                                        </p:attrNameLst>
                                      </p:cBhvr>
                                      <p:to>
                                        <p:strVal val="visible"/>
                                      </p:to>
                                    </p:set>
                                    <p:animEffect transition="in" filter="diamond(in)">
                                      <p:cBhvr>
                                        <p:cTn id="18" dur="2000"/>
                                        <p:tgtEl>
                                          <p:spTgt spid="2129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12995">
                                            <p:txEl>
                                              <p:pRg st="4" end="4"/>
                                            </p:txEl>
                                          </p:spTgt>
                                        </p:tgtEl>
                                        <p:attrNameLst>
                                          <p:attrName>style.visibility</p:attrName>
                                        </p:attrNameLst>
                                      </p:cBhvr>
                                      <p:to>
                                        <p:strVal val="visible"/>
                                      </p:to>
                                    </p:set>
                                    <p:animEffect transition="in" filter="diamond(in)">
                                      <p:cBhvr>
                                        <p:cTn id="23" dur="2000"/>
                                        <p:tgtEl>
                                          <p:spTgt spid="212995">
                                            <p:txEl>
                                              <p:pRg st="4" end="4"/>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212995">
                                            <p:txEl>
                                              <p:pRg st="5" end="5"/>
                                            </p:txEl>
                                          </p:spTgt>
                                        </p:tgtEl>
                                        <p:attrNameLst>
                                          <p:attrName>style.visibility</p:attrName>
                                        </p:attrNameLst>
                                      </p:cBhvr>
                                      <p:to>
                                        <p:strVal val="visible"/>
                                      </p:to>
                                    </p:set>
                                    <p:animEffect transition="in" filter="diamond(in)">
                                      <p:cBhvr>
                                        <p:cTn id="26" dur="2000"/>
                                        <p:tgtEl>
                                          <p:spTgt spid="212995">
                                            <p:txEl>
                                              <p:pRg st="5" end="5"/>
                                            </p:txEl>
                                          </p:spTgt>
                                        </p:tgtEl>
                                      </p:cBhvr>
                                    </p:animEffect>
                                  </p:childTnLst>
                                </p:cTn>
                              </p:par>
                            </p:childTnLst>
                          </p:cTn>
                        </p:par>
                        <p:par>
                          <p:cTn id="27" fill="hold" nodeType="afterGroup">
                            <p:stCondLst>
                              <p:cond delay="2000"/>
                            </p:stCondLst>
                            <p:childTnLst>
                              <p:par>
                                <p:cTn id="28" presetID="4" presetClass="entr" presetSubtype="16" fill="hold" nodeType="afterEffect">
                                  <p:stCondLst>
                                    <p:cond delay="0"/>
                                  </p:stCondLst>
                                  <p:childTnLst>
                                    <p:set>
                                      <p:cBhvr>
                                        <p:cTn id="29" dur="1" fill="hold">
                                          <p:stCondLst>
                                            <p:cond delay="0"/>
                                          </p:stCondLst>
                                        </p:cTn>
                                        <p:tgtEl>
                                          <p:spTgt spid="12296"/>
                                        </p:tgtEl>
                                        <p:attrNameLst>
                                          <p:attrName>style.visibility</p:attrName>
                                        </p:attrNameLst>
                                      </p:cBhvr>
                                      <p:to>
                                        <p:strVal val="visible"/>
                                      </p:to>
                                    </p:set>
                                    <p:animEffect transition="in" filter="box(in)">
                                      <p:cBhvr>
                                        <p:cTn id="30"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914400"/>
          </a:xfrm>
        </p:spPr>
        <p:txBody>
          <a:bodyPr/>
          <a:lstStyle/>
          <a:p>
            <a:r>
              <a:rPr lang="en-US" altLang="en-US" sz="4000" b="1" dirty="0">
                <a:latin typeface="Times New Roman" panose="02020603050405020304" pitchFamily="18" charset="0"/>
                <a:cs typeface="Times New Roman" panose="02020603050405020304" pitchFamily="18" charset="0"/>
              </a:rPr>
              <a:t>A Memory Abstraction</a:t>
            </a:r>
          </a:p>
        </p:txBody>
      </p:sp>
      <p:sp>
        <p:nvSpPr>
          <p:cNvPr id="217091" name="Rectangle 3"/>
          <p:cNvSpPr>
            <a:spLocks noGrp="1"/>
          </p:cNvSpPr>
          <p:nvPr>
            <p:ph type="body" idx="1"/>
          </p:nvPr>
        </p:nvSpPr>
        <p:spPr>
          <a:xfrm>
            <a:off x="76200" y="1341408"/>
            <a:ext cx="8915400" cy="5410200"/>
          </a:xfrm>
        </p:spPr>
        <p:txBody>
          <a:bodyPr/>
          <a:lstStyle/>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reason</a:t>
            </a:r>
          </a:p>
          <a:p>
            <a:pPr lvl="1" algn="just" eaLnBrk="1" hangingPunct="1">
              <a:spcBef>
                <a:spcPts val="0"/>
              </a:spcBef>
            </a:pPr>
            <a:r>
              <a:rPr lang="en-US" altLang="en-US" sz="2000" b="1" dirty="0">
                <a:latin typeface="Times New Roman" panose="02020603050405020304" pitchFamily="18" charset="0"/>
                <a:cs typeface="Times New Roman" panose="02020603050405020304" pitchFamily="18" charset="0"/>
              </a:rPr>
              <a:t>No more space </a:t>
            </a:r>
            <a:r>
              <a:rPr lang="en-US" altLang="en-US" sz="2000" dirty="0">
                <a:latin typeface="Times New Roman" panose="02020603050405020304" pitchFamily="18" charset="0"/>
                <a:cs typeface="Times New Roman" panose="02020603050405020304" pitchFamily="18" charset="0"/>
              </a:rPr>
              <a:t>in memory to </a:t>
            </a:r>
            <a:r>
              <a:rPr lang="en-US" altLang="en-US" sz="2000" b="1" dirty="0">
                <a:latin typeface="Times New Roman" panose="02020603050405020304" pitchFamily="18" charset="0"/>
                <a:cs typeface="Times New Roman" panose="02020603050405020304" pitchFamily="18" charset="0"/>
              </a:rPr>
              <a:t>keep</a:t>
            </a:r>
            <a:r>
              <a:rPr lang="en-US" altLang="en-US" sz="2000" dirty="0">
                <a:latin typeface="Times New Roman" panose="02020603050405020304" pitchFamily="18" charset="0"/>
                <a:cs typeface="Times New Roman" panose="02020603050405020304" pitchFamily="18" charset="0"/>
              </a:rPr>
              <a:t> all the </a:t>
            </a:r>
            <a:r>
              <a:rPr lang="en-US" altLang="en-US" sz="2000" b="1" dirty="0">
                <a:latin typeface="Times New Roman" panose="02020603050405020304" pitchFamily="18" charset="0"/>
                <a:cs typeface="Times New Roman" panose="02020603050405020304" pitchFamily="18" charset="0"/>
              </a:rPr>
              <a:t>active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processes</a:t>
            </a:r>
          </a:p>
          <a:p>
            <a:pPr lvl="1" algn="just" eaLnBrk="1" hangingPunct="1">
              <a:spcBef>
                <a:spcPts val="0"/>
              </a:spcBef>
            </a:pPr>
            <a:r>
              <a:rPr lang="en-US" altLang="en-US" sz="2000" dirty="0">
                <a:latin typeface="Times New Roman" panose="02020603050405020304" pitchFamily="18" charset="0"/>
                <a:cs typeface="Times New Roman" panose="02020603050405020304" pitchFamily="18" charset="0"/>
              </a:rPr>
              <a:t>Keeping all processes in memory all the time requires a huge amount of memory and cannot be done if there is insufficient memory</a:t>
            </a:r>
          </a:p>
          <a:p>
            <a:pPr algn="just" eaLnBrk="1" hangingPunct="1">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simplest strategy is </a:t>
            </a:r>
            <a:r>
              <a:rPr lang="en-US" altLang="en-US" sz="2000" b="1" dirty="0">
                <a:latin typeface="Times New Roman" panose="02020603050405020304" pitchFamily="18" charset="0"/>
                <a:cs typeface="Times New Roman" panose="02020603050405020304" pitchFamily="18" charset="0"/>
              </a:rPr>
              <a:t>swapping</a:t>
            </a:r>
          </a:p>
          <a:p>
            <a:pPr lvl="1" algn="just" eaLnBrk="1" hangingPunct="1">
              <a:spcBef>
                <a:spcPts val="0"/>
              </a:spcBef>
            </a:pPr>
            <a:r>
              <a:rPr lang="en-US" altLang="en-US" sz="2000" b="1" dirty="0">
                <a:latin typeface="Times New Roman" panose="02020603050405020304" pitchFamily="18" charset="0"/>
                <a:cs typeface="Times New Roman" panose="02020603050405020304" pitchFamily="18" charset="0"/>
              </a:rPr>
              <a:t>Bringing in </a:t>
            </a:r>
            <a:r>
              <a:rPr lang="en-US" altLang="en-US" sz="2000" dirty="0">
                <a:latin typeface="Times New Roman" panose="02020603050405020304" pitchFamily="18" charset="0"/>
                <a:cs typeface="Times New Roman" panose="02020603050405020304" pitchFamily="18" charset="0"/>
              </a:rPr>
              <a:t>each process in its </a:t>
            </a:r>
            <a:r>
              <a:rPr lang="en-US" altLang="en-US" sz="2000" b="1" dirty="0">
                <a:latin typeface="Times New Roman" panose="02020603050405020304" pitchFamily="18" charset="0"/>
                <a:cs typeface="Times New Roman" panose="02020603050405020304" pitchFamily="18" charset="0"/>
              </a:rPr>
              <a:t>entirety</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running</a:t>
            </a:r>
            <a:r>
              <a:rPr lang="en-US" altLang="en-US" sz="2000" dirty="0">
                <a:latin typeface="Times New Roman" panose="02020603050405020304" pitchFamily="18" charset="0"/>
                <a:cs typeface="Times New Roman" panose="02020603050405020304" pitchFamily="18" charset="0"/>
              </a:rPr>
              <a:t> it for a while, </a:t>
            </a:r>
            <a:r>
              <a:rPr lang="en-US" altLang="en-US" sz="2000" b="1" dirty="0">
                <a:latin typeface="Times New Roman" panose="02020603050405020304" pitchFamily="18" charset="0"/>
                <a:cs typeface="Times New Roman" panose="02020603050405020304" pitchFamily="18" charset="0"/>
              </a:rPr>
              <a:t>then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putting</a:t>
            </a:r>
            <a:r>
              <a:rPr lang="en-US" altLang="en-US" sz="2000" dirty="0">
                <a:latin typeface="Times New Roman" panose="02020603050405020304" pitchFamily="18" charset="0"/>
                <a:cs typeface="Times New Roman" panose="02020603050405020304" pitchFamily="18" charset="0"/>
              </a:rPr>
              <a:t> it </a:t>
            </a:r>
            <a:r>
              <a:rPr lang="en-US" altLang="en-US" sz="2000" b="1" dirty="0">
                <a:latin typeface="Times New Roman" panose="02020603050405020304" pitchFamily="18" charset="0"/>
                <a:cs typeface="Times New Roman" panose="02020603050405020304" pitchFamily="18" charset="0"/>
              </a:rPr>
              <a:t>back</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on</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disk</a:t>
            </a:r>
          </a:p>
          <a:p>
            <a:pPr lvl="1" algn="just" eaLnBrk="1" hangingPunct="1">
              <a:spcBef>
                <a:spcPts val="0"/>
              </a:spcBef>
            </a:pPr>
            <a:r>
              <a:rPr lang="en-US" altLang="en-US" sz="2000" b="1" dirty="0">
                <a:latin typeface="Times New Roman" panose="02020603050405020304" pitchFamily="18" charset="0"/>
                <a:cs typeface="Times New Roman" panose="02020603050405020304" pitchFamily="18" charset="0"/>
              </a:rPr>
              <a:t>Operation</a:t>
            </a:r>
          </a:p>
          <a:p>
            <a:pPr lvl="2" algn="just" eaLnBrk="1" hangingPunct="1">
              <a:spcBef>
                <a:spcPts val="0"/>
              </a:spcBef>
            </a:pPr>
            <a:r>
              <a:rPr lang="en-US" altLang="en-US" sz="2000" b="1" dirty="0">
                <a:highlight>
                  <a:srgbClr val="FFFF00"/>
                </a:highlight>
                <a:latin typeface="Times New Roman" panose="02020603050405020304" pitchFamily="18" charset="0"/>
                <a:cs typeface="Times New Roman" panose="02020603050405020304" pitchFamily="18" charset="0"/>
              </a:rPr>
              <a:t>swap out </a:t>
            </a:r>
            <a:r>
              <a:rPr lang="en-US" altLang="en-US" sz="2000" dirty="0">
                <a:latin typeface="Times New Roman" panose="02020603050405020304" pitchFamily="18" charset="0"/>
                <a:cs typeface="Times New Roman" panose="02020603050405020304" pitchFamily="18" charset="0"/>
              </a:rPr>
              <a:t>(memory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HDD</a:t>
            </a:r>
            <a:r>
              <a:rPr lang="en-US" altLang="en-US" sz="2000" dirty="0">
                <a:latin typeface="Times New Roman" panose="02020603050405020304" pitchFamily="18" charset="0"/>
                <a:cs typeface="Times New Roman" panose="02020603050405020304" pitchFamily="18" charset="0"/>
              </a:rPr>
              <a:t>)</a:t>
            </a:r>
          </a:p>
          <a:p>
            <a:pPr lvl="2" algn="just" eaLnBrk="1" hangingPunct="1">
              <a:spcBef>
                <a:spcPts val="0"/>
              </a:spcBef>
            </a:pPr>
            <a:r>
              <a:rPr lang="en-US" altLang="en-US" sz="2000" b="1" dirty="0">
                <a:highlight>
                  <a:srgbClr val="FFFF00"/>
                </a:highlight>
                <a:latin typeface="Times New Roman" panose="02020603050405020304" pitchFamily="18" charset="0"/>
                <a:cs typeface="Times New Roman" panose="02020603050405020304" pitchFamily="18" charset="0"/>
              </a:rPr>
              <a:t>swap in </a:t>
            </a:r>
            <a:r>
              <a:rPr lang="en-US" altLang="en-US" sz="2000" dirty="0">
                <a:latin typeface="Times New Roman" panose="02020603050405020304" pitchFamily="18" charset="0"/>
                <a:cs typeface="Times New Roman" panose="02020603050405020304" pitchFamily="18" charset="0"/>
              </a:rPr>
              <a:t>(memory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HDD</a:t>
            </a:r>
            <a:r>
              <a:rPr lang="en-US" altLang="en-US" sz="2000" dirty="0">
                <a:latin typeface="Times New Roman" panose="02020603050405020304" pitchFamily="18" charset="0"/>
                <a:cs typeface="Times New Roman" panose="02020603050405020304" pitchFamily="18" charset="0"/>
              </a:rPr>
              <a:t>)</a:t>
            </a:r>
          </a:p>
          <a:p>
            <a:pPr lvl="1" algn="just" eaLnBrk="1" hangingPunct="1">
              <a:spcBef>
                <a:spcPts val="0"/>
              </a:spcBef>
            </a:pPr>
            <a:r>
              <a:rPr lang="en-US" altLang="en-US" sz="2000" dirty="0">
                <a:latin typeface="Times New Roman" panose="02020603050405020304" pitchFamily="18" charset="0"/>
                <a:cs typeface="Times New Roman" panose="02020603050405020304" pitchFamily="18" charset="0"/>
              </a:rPr>
              <a:t>At one moment,  a process is entirely in the memory to be run or entirely on the HDD</a:t>
            </a:r>
          </a:p>
        </p:txBody>
      </p:sp>
      <p:sp>
        <p:nvSpPr>
          <p:cNvPr id="9220" name="Rectangle 4"/>
          <p:cNvSpPr>
            <a:spLocks/>
          </p:cNvSpPr>
          <p:nvPr/>
        </p:nvSpPr>
        <p:spPr bwMode="auto">
          <a:xfrm>
            <a:off x="762000" y="6096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dirty="0">
                <a:highlight>
                  <a:srgbClr val="FFFF00"/>
                </a:highlight>
                <a:latin typeface="Times New Roman" panose="02020603050405020304" pitchFamily="18" charset="0"/>
                <a:cs typeface="Times New Roman" panose="02020603050405020304" pitchFamily="18" charset="0"/>
              </a:rPr>
              <a:t>Swapping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7091">
                                            <p:txEl>
                                              <p:pRg st="1" end="1"/>
                                            </p:txEl>
                                          </p:spTgt>
                                        </p:tgtEl>
                                        <p:attrNameLst>
                                          <p:attrName>style.visibility</p:attrName>
                                        </p:attrNameLst>
                                      </p:cBhvr>
                                      <p:to>
                                        <p:strVal val="visible"/>
                                      </p:to>
                                    </p:set>
                                    <p:anim calcmode="lin" valueType="num">
                                      <p:cBhvr additive="base">
                                        <p:cTn id="11" dur="500" fill="hold"/>
                                        <p:tgtEl>
                                          <p:spTgt spid="2170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70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anim calcmode="lin" valueType="num">
                                      <p:cBhvr additive="base">
                                        <p:cTn id="15" dur="500" fill="hold"/>
                                        <p:tgtEl>
                                          <p:spTgt spid="2170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7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17091">
                                            <p:txEl>
                                              <p:pRg st="3" end="3"/>
                                            </p:txEl>
                                          </p:spTgt>
                                        </p:tgtEl>
                                        <p:attrNameLst>
                                          <p:attrName>style.visibility</p:attrName>
                                        </p:attrNameLst>
                                      </p:cBhvr>
                                      <p:to>
                                        <p:strVal val="visible"/>
                                      </p:to>
                                    </p:set>
                                    <p:anim calcmode="lin" valueType="num">
                                      <p:cBhvr additive="base">
                                        <p:cTn id="21" dur="500" fill="hold"/>
                                        <p:tgtEl>
                                          <p:spTgt spid="2170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709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7091">
                                            <p:txEl>
                                              <p:pRg st="4" end="4"/>
                                            </p:txEl>
                                          </p:spTgt>
                                        </p:tgtEl>
                                        <p:attrNameLst>
                                          <p:attrName>style.visibility</p:attrName>
                                        </p:attrNameLst>
                                      </p:cBhvr>
                                      <p:to>
                                        <p:strVal val="visible"/>
                                      </p:to>
                                    </p:set>
                                    <p:anim calcmode="lin" valueType="num">
                                      <p:cBhvr additive="base">
                                        <p:cTn id="25" dur="500" fill="hold"/>
                                        <p:tgtEl>
                                          <p:spTgt spid="2170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70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7091">
                                            <p:txEl>
                                              <p:pRg st="5" end="5"/>
                                            </p:txEl>
                                          </p:spTgt>
                                        </p:tgtEl>
                                        <p:attrNameLst>
                                          <p:attrName>style.visibility</p:attrName>
                                        </p:attrNameLst>
                                      </p:cBhvr>
                                      <p:to>
                                        <p:strVal val="visible"/>
                                      </p:to>
                                    </p:set>
                                    <p:anim calcmode="lin" valueType="num">
                                      <p:cBhvr additive="base">
                                        <p:cTn id="29" dur="500" fill="hold"/>
                                        <p:tgtEl>
                                          <p:spTgt spid="2170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70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7091">
                                            <p:txEl>
                                              <p:pRg st="6" end="6"/>
                                            </p:txEl>
                                          </p:spTgt>
                                        </p:tgtEl>
                                        <p:attrNameLst>
                                          <p:attrName>style.visibility</p:attrName>
                                        </p:attrNameLst>
                                      </p:cBhvr>
                                      <p:to>
                                        <p:strVal val="visible"/>
                                      </p:to>
                                    </p:set>
                                    <p:anim calcmode="lin" valueType="num">
                                      <p:cBhvr additive="base">
                                        <p:cTn id="33" dur="500" fill="hold"/>
                                        <p:tgtEl>
                                          <p:spTgt spid="2170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70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7091">
                                            <p:txEl>
                                              <p:pRg st="7" end="7"/>
                                            </p:txEl>
                                          </p:spTgt>
                                        </p:tgtEl>
                                        <p:attrNameLst>
                                          <p:attrName>style.visibility</p:attrName>
                                        </p:attrNameLst>
                                      </p:cBhvr>
                                      <p:to>
                                        <p:strVal val="visible"/>
                                      </p:to>
                                    </p:set>
                                    <p:anim calcmode="lin" valueType="num">
                                      <p:cBhvr additive="base">
                                        <p:cTn id="37" dur="500" fill="hold"/>
                                        <p:tgtEl>
                                          <p:spTgt spid="2170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709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7091">
                                            <p:txEl>
                                              <p:pRg st="8" end="8"/>
                                            </p:txEl>
                                          </p:spTgt>
                                        </p:tgtEl>
                                        <p:attrNameLst>
                                          <p:attrName>style.visibility</p:attrName>
                                        </p:attrNameLst>
                                      </p:cBhvr>
                                      <p:to>
                                        <p:strVal val="visible"/>
                                      </p:to>
                                    </p:set>
                                    <p:anim calcmode="lin" valueType="num">
                                      <p:cBhvr additive="base">
                                        <p:cTn id="41" dur="500" fill="hold"/>
                                        <p:tgtEl>
                                          <p:spTgt spid="2170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70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A Memory Abstraction</a:t>
            </a:r>
          </a:p>
        </p:txBody>
      </p:sp>
      <p:sp>
        <p:nvSpPr>
          <p:cNvPr id="10243" name="Rectangle 4"/>
          <p:cNvSpPr>
            <a:spLocks/>
          </p:cNvSpPr>
          <p:nvPr/>
        </p:nvSpPr>
        <p:spPr bwMode="auto">
          <a:xfrm>
            <a:off x="7620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Swapping</a:t>
            </a:r>
          </a:p>
        </p:txBody>
      </p:sp>
      <p:pic>
        <p:nvPicPr>
          <p:cNvPr id="10244" name="Picture 7" descr="03-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8915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4"/>
          <p:cNvSpPr txBox="1">
            <a:spLocks noChangeArrowheads="1"/>
          </p:cNvSpPr>
          <p:nvPr/>
        </p:nvSpPr>
        <p:spPr bwMode="auto">
          <a:xfrm>
            <a:off x="4267200" y="58674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A Memory Abstraction</a:t>
            </a:r>
          </a:p>
        </p:txBody>
      </p:sp>
      <p:sp>
        <p:nvSpPr>
          <p:cNvPr id="221187" name="Rectangle 3"/>
          <p:cNvSpPr>
            <a:spLocks noGrp="1"/>
          </p:cNvSpPr>
          <p:nvPr>
            <p:ph type="body" idx="1"/>
          </p:nvPr>
        </p:nvSpPr>
        <p:spPr>
          <a:xfrm>
            <a:off x="114300" y="1524000"/>
            <a:ext cx="8915400" cy="3810000"/>
          </a:xfrm>
        </p:spPr>
        <p:txBody>
          <a:bodyPr/>
          <a:lstStyle/>
          <a:p>
            <a:pPr algn="just" eaLnBrk="1" hangingPunct="1">
              <a:lnSpc>
                <a:spcPct val="9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Memory compaction technique (</a:t>
            </a:r>
            <a:r>
              <a:rPr lang="en-US" altLang="en-US" sz="1800" b="1" dirty="0">
                <a:highlight>
                  <a:srgbClr val="FFFF00"/>
                </a:highlight>
                <a:latin typeface="Times New Roman" panose="02020603050405020304" pitchFamily="18" charset="0"/>
                <a:cs typeface="Times New Roman" panose="02020603050405020304" pitchFamily="18" charset="0"/>
              </a:rPr>
              <a:t>external defragment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compaction</a:t>
            </a:r>
            <a:r>
              <a:rPr lang="en-US" altLang="en-US" sz="18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When swapping </a:t>
            </a:r>
            <a:r>
              <a:rPr lang="en-US" altLang="en-US" sz="1800" b="1" dirty="0">
                <a:highlight>
                  <a:srgbClr val="FFFF00"/>
                </a:highlight>
                <a:latin typeface="Times New Roman" panose="02020603050405020304" pitchFamily="18" charset="0"/>
                <a:cs typeface="Times New Roman" panose="02020603050405020304" pitchFamily="18" charset="0"/>
              </a:rPr>
              <a:t>creates multiple holes in memory</a:t>
            </a:r>
            <a:r>
              <a:rPr lang="en-US" altLang="en-US" sz="1800" dirty="0">
                <a:latin typeface="Times New Roman" panose="02020603050405020304" pitchFamily="18" charset="0"/>
                <a:cs typeface="Times New Roman" panose="02020603050405020304" pitchFamily="18" charset="0"/>
              </a:rPr>
              <a:t>, it is possible to combine all into one big one by moving all the processes downward as far as possible</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Disadvantages</a:t>
            </a:r>
            <a:r>
              <a:rPr lang="en-US" altLang="en-US" sz="1800" dirty="0">
                <a:latin typeface="Times New Roman" panose="02020603050405020304" pitchFamily="18" charset="0"/>
                <a:cs typeface="Times New Roman" panose="02020603050405020304" pitchFamily="18" charset="0"/>
              </a:rPr>
              <a:t>: slow and complexity (the addresses are changed and updated)</a:t>
            </a:r>
          </a:p>
          <a:p>
            <a:pPr algn="just" eaLnBrk="1" hangingPunct="1">
              <a:lnSpc>
                <a:spcPct val="90000"/>
              </a:lnSpc>
              <a:buClrTx/>
              <a:buSzTx/>
              <a:buFont typeface="Arial" panose="020B0604020202020204" pitchFamily="34" charset="0"/>
              <a:buChar char="•"/>
            </a:pPr>
            <a:endParaRPr lang="en-US" altLang="en-US" sz="1800">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If </a:t>
            </a:r>
            <a:r>
              <a:rPr lang="en-US" altLang="en-US" sz="1800" dirty="0">
                <a:latin typeface="Times New Roman" panose="02020603050405020304" pitchFamily="18" charset="0"/>
                <a:cs typeface="Times New Roman" panose="02020603050405020304" pitchFamily="18" charset="0"/>
              </a:rPr>
              <a:t>processes are created with fixed size that never changes, the OS allocates exactly what is needed</a:t>
            </a:r>
          </a:p>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Problem</a:t>
            </a:r>
            <a:r>
              <a:rPr lang="en-US" altLang="en-US" sz="1800" dirty="0">
                <a:latin typeface="Times New Roman" panose="02020603050405020304" pitchFamily="18" charset="0"/>
                <a:cs typeface="Times New Roman" panose="02020603050405020304" pitchFamily="18" charset="0"/>
              </a:rPr>
              <a:t>: the processes’ data segments can grow → </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If the process is adjacent to another process, the growing process will either have to be moved to a hole on memory large enough for it, or one or more processes will have to be swapped out to create a large enough hole</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If a process can not grow in memory and the swap area on the disk is full, the process will have to suspended until some space is freed up (or it can be killed)</a:t>
            </a:r>
          </a:p>
        </p:txBody>
      </p:sp>
      <p:sp>
        <p:nvSpPr>
          <p:cNvPr id="11268" name="Rectangle 4"/>
          <p:cNvSpPr>
            <a:spLocks/>
          </p:cNvSpPr>
          <p:nvPr/>
        </p:nvSpPr>
        <p:spPr bwMode="auto">
          <a:xfrm>
            <a:off x="7620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Swapping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ox(in)">
                                      <p:cBhvr>
                                        <p:cTn id="7" dur="500"/>
                                        <p:tgtEl>
                                          <p:spTgt spid="22118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1187">
                                            <p:txEl>
                                              <p:pRg st="1" end="1"/>
                                            </p:txEl>
                                          </p:spTgt>
                                        </p:tgtEl>
                                        <p:attrNameLst>
                                          <p:attrName>style.visibility</p:attrName>
                                        </p:attrNameLst>
                                      </p:cBhvr>
                                      <p:to>
                                        <p:strVal val="visible"/>
                                      </p:to>
                                    </p:set>
                                    <p:animEffect transition="in" filter="box(in)">
                                      <p:cBhvr>
                                        <p:cTn id="10" dur="500"/>
                                        <p:tgtEl>
                                          <p:spTgt spid="221187">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1187">
                                            <p:txEl>
                                              <p:pRg st="2" end="2"/>
                                            </p:txEl>
                                          </p:spTgt>
                                        </p:tgtEl>
                                        <p:attrNameLst>
                                          <p:attrName>style.visibility</p:attrName>
                                        </p:attrNameLst>
                                      </p:cBhvr>
                                      <p:to>
                                        <p:strVal val="visible"/>
                                      </p:to>
                                    </p:set>
                                    <p:animEffect transition="in" filter="box(in)">
                                      <p:cBhvr>
                                        <p:cTn id="13" dur="500"/>
                                        <p:tgtEl>
                                          <p:spTgt spid="2211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1187">
                                            <p:txEl>
                                              <p:pRg st="4" end="4"/>
                                            </p:txEl>
                                          </p:spTgt>
                                        </p:tgtEl>
                                        <p:attrNameLst>
                                          <p:attrName>style.visibility</p:attrName>
                                        </p:attrNameLst>
                                      </p:cBhvr>
                                      <p:to>
                                        <p:strVal val="visible"/>
                                      </p:to>
                                    </p:set>
                                    <p:animEffect transition="in" filter="box(in)">
                                      <p:cBhvr>
                                        <p:cTn id="18" dur="500"/>
                                        <p:tgtEl>
                                          <p:spTgt spid="22118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21187">
                                            <p:txEl>
                                              <p:pRg st="5" end="5"/>
                                            </p:txEl>
                                          </p:spTgt>
                                        </p:tgtEl>
                                        <p:attrNameLst>
                                          <p:attrName>style.visibility</p:attrName>
                                        </p:attrNameLst>
                                      </p:cBhvr>
                                      <p:to>
                                        <p:strVal val="visible"/>
                                      </p:to>
                                    </p:set>
                                    <p:animEffect transition="in" filter="box(in)">
                                      <p:cBhvr>
                                        <p:cTn id="23" dur="500"/>
                                        <p:tgtEl>
                                          <p:spTgt spid="221187">
                                            <p:txEl>
                                              <p:pRg st="5" end="5"/>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21187">
                                            <p:txEl>
                                              <p:pRg st="6" end="6"/>
                                            </p:txEl>
                                          </p:spTgt>
                                        </p:tgtEl>
                                        <p:attrNameLst>
                                          <p:attrName>style.visibility</p:attrName>
                                        </p:attrNameLst>
                                      </p:cBhvr>
                                      <p:to>
                                        <p:strVal val="visible"/>
                                      </p:to>
                                    </p:set>
                                    <p:animEffect transition="in" filter="box(in)">
                                      <p:cBhvr>
                                        <p:cTn id="26" dur="500"/>
                                        <p:tgtEl>
                                          <p:spTgt spid="221187">
                                            <p:txEl>
                                              <p:pRg st="6" end="6"/>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21187">
                                            <p:txEl>
                                              <p:pRg st="7" end="7"/>
                                            </p:txEl>
                                          </p:spTgt>
                                        </p:tgtEl>
                                        <p:attrNameLst>
                                          <p:attrName>style.visibility</p:attrName>
                                        </p:attrNameLst>
                                      </p:cBhvr>
                                      <p:to>
                                        <p:strVal val="visible"/>
                                      </p:to>
                                    </p:set>
                                    <p:animEffect transition="in" filter="box(in)">
                                      <p:cBhvr>
                                        <p:cTn id="29" dur="500"/>
                                        <p:tgtEl>
                                          <p:spTgt spid="2211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A Memory Abstraction</a:t>
            </a:r>
          </a:p>
        </p:txBody>
      </p:sp>
      <p:sp>
        <p:nvSpPr>
          <p:cNvPr id="223235" name="Rectangle 3"/>
          <p:cNvSpPr>
            <a:spLocks noGrp="1"/>
          </p:cNvSpPr>
          <p:nvPr>
            <p:ph type="body" idx="1"/>
          </p:nvPr>
        </p:nvSpPr>
        <p:spPr>
          <a:xfrm>
            <a:off x="152400" y="1295400"/>
            <a:ext cx="8915400" cy="5486400"/>
          </a:xfrm>
        </p:spPr>
        <p:txBody>
          <a:bodyPr/>
          <a:lstStyle/>
          <a:p>
            <a:pPr marL="0" indent="0" algn="just" eaLnBrk="1" hangingPunct="1">
              <a:buClrTx/>
              <a:buSzTx/>
              <a:buNone/>
            </a:pPr>
            <a:r>
              <a:rPr lang="en-US" altLang="en-US" sz="2000" b="1" dirty="0">
                <a:latin typeface="Times New Roman" panose="02020603050405020304" pitchFamily="18" charset="0"/>
                <a:cs typeface="Times New Roman" panose="02020603050405020304" pitchFamily="18" charset="0"/>
              </a:rPr>
              <a:t>Solutions</a:t>
            </a:r>
          </a:p>
          <a:p>
            <a:pPr marL="457200" lvl="1" algn="just" eaLnBrk="1" hangingPunct="1"/>
            <a:r>
              <a:rPr lang="en-US" altLang="en-US" sz="2000" dirty="0">
                <a:latin typeface="Times New Roman" panose="02020603050405020304" pitchFamily="18" charset="0"/>
                <a:cs typeface="Times New Roman" panose="02020603050405020304" pitchFamily="18" charset="0"/>
              </a:rPr>
              <a:t>Allocate </a:t>
            </a:r>
            <a:r>
              <a:rPr lang="en-US" altLang="en-US" sz="2000" b="1" dirty="0">
                <a:highlight>
                  <a:srgbClr val="FFFF00"/>
                </a:highlight>
                <a:latin typeface="Times New Roman" panose="02020603050405020304" pitchFamily="18" charset="0"/>
                <a:cs typeface="Times New Roman" panose="02020603050405020304" pitchFamily="18" charset="0"/>
              </a:rPr>
              <a:t>a little </a:t>
            </a:r>
            <a:r>
              <a:rPr lang="en-US" altLang="en-US" sz="2000" b="1">
                <a:highlight>
                  <a:srgbClr val="FFFF00"/>
                </a:highlight>
                <a:latin typeface="Times New Roman" panose="02020603050405020304" pitchFamily="18" charset="0"/>
                <a:cs typeface="Times New Roman" panose="02020603050405020304" pitchFamily="18" charset="0"/>
              </a:rPr>
              <a:t>extra memory </a:t>
            </a:r>
            <a:r>
              <a:rPr lang="en-US" altLang="en-US" sz="2000" b="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whenever a process is swapped in or moved</a:t>
            </a:r>
          </a:p>
          <a:p>
            <a:pPr marL="457200" lvl="1" algn="just" eaLnBrk="1" hangingPunct="1"/>
            <a:r>
              <a:rPr lang="en-US" altLang="en-US" sz="2000" b="1" dirty="0">
                <a:latin typeface="Times New Roman" panose="02020603050405020304" pitchFamily="18" charset="0"/>
                <a:cs typeface="Times New Roman" panose="02020603050405020304" pitchFamily="18" charset="0"/>
              </a:rPr>
              <a:t>Others</a:t>
            </a:r>
          </a:p>
          <a:p>
            <a:pPr marL="741363" lvl="2" algn="just" eaLnBrk="1" hangingPunct="1"/>
            <a:r>
              <a:rPr lang="en-US" altLang="en-US" sz="2000" dirty="0">
                <a:latin typeface="Times New Roman" panose="02020603050405020304" pitchFamily="18" charset="0"/>
                <a:cs typeface="Times New Roman" panose="02020603050405020304" pitchFamily="18" charset="0"/>
              </a:rPr>
              <a:t>Each process has a </a:t>
            </a:r>
            <a:r>
              <a:rPr lang="en-US" altLang="en-US" sz="2000" dirty="0">
                <a:solidFill>
                  <a:srgbClr val="FF0000"/>
                </a:solidFill>
                <a:latin typeface="Times New Roman" panose="02020603050405020304" pitchFamily="18" charset="0"/>
                <a:cs typeface="Times New Roman" panose="02020603050405020304" pitchFamily="18" charset="0"/>
              </a:rPr>
              <a:t>stack of top of its allocated memory </a:t>
            </a:r>
            <a:r>
              <a:rPr lang="en-US" altLang="en-US" sz="2000" dirty="0">
                <a:latin typeface="Times New Roman" panose="02020603050405020304" pitchFamily="18" charset="0"/>
                <a:cs typeface="Times New Roman" panose="02020603050405020304" pitchFamily="18" charset="0"/>
              </a:rPr>
              <a:t>that is </a:t>
            </a:r>
            <a:r>
              <a:rPr lang="en-US" altLang="en-US" sz="2000">
                <a:latin typeface="Times New Roman" panose="02020603050405020304" pitchFamily="18" charset="0"/>
                <a:cs typeface="Times New Roman" panose="02020603050405020304" pitchFamily="18" charset="0"/>
              </a:rPr>
              <a:t>growing downward</a:t>
            </a:r>
            <a:endParaRPr lang="en-US" altLang="en-US" sz="2000" dirty="0">
              <a:latin typeface="Times New Roman" panose="02020603050405020304" pitchFamily="18" charset="0"/>
              <a:cs typeface="Times New Roman" panose="02020603050405020304" pitchFamily="18" charset="0"/>
            </a:endParaRPr>
          </a:p>
          <a:p>
            <a:pPr marL="741363" lvl="2" algn="just" eaLnBrk="1" hangingPunct="1"/>
            <a:r>
              <a:rPr lang="en-US" altLang="en-US" sz="2000" dirty="0">
                <a:latin typeface="Times New Roman" panose="02020603050405020304" pitchFamily="18" charset="0"/>
                <a:cs typeface="Times New Roman" panose="02020603050405020304" pitchFamily="18" charset="0"/>
              </a:rPr>
              <a:t>A data segment just beyond the program text that is growing upward</a:t>
            </a:r>
          </a:p>
          <a:p>
            <a:pPr marL="741363" lvl="2" algn="just" eaLnBrk="1" hangingPunct="1"/>
            <a:r>
              <a:rPr lang="en-US" altLang="en-US" sz="2000" dirty="0">
                <a:latin typeface="Times New Roman" panose="02020603050405020304" pitchFamily="18" charset="0"/>
                <a:cs typeface="Times New Roman" panose="02020603050405020304" pitchFamily="18" charset="0"/>
              </a:rPr>
              <a:t>The memory between them can be used for either segment.</a:t>
            </a:r>
          </a:p>
          <a:p>
            <a:pPr marL="741363" lvl="2" algn="just" eaLnBrk="1" hangingPunct="1"/>
            <a:r>
              <a:rPr lang="en-US" altLang="en-US" sz="2000" dirty="0">
                <a:latin typeface="Times New Roman" panose="02020603050405020304" pitchFamily="18" charset="0"/>
                <a:cs typeface="Times New Roman" panose="02020603050405020304" pitchFamily="18" charset="0"/>
              </a:rPr>
              <a:t>If it runs out, the process will either have to be moved to a hole with sufficient space swapped out of memory until a large enough hole can be created, or killed</a:t>
            </a:r>
          </a:p>
        </p:txBody>
      </p:sp>
      <p:sp>
        <p:nvSpPr>
          <p:cNvPr id="12292" name="Rectangle 4"/>
          <p:cNvSpPr>
            <a:spLocks/>
          </p:cNvSpPr>
          <p:nvPr/>
        </p:nvSpPr>
        <p:spPr bwMode="auto">
          <a:xfrm>
            <a:off x="762000" y="685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Swapping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box(in)">
                                      <p:cBhvr>
                                        <p:cTn id="7" dur="500"/>
                                        <p:tgtEl>
                                          <p:spTgt spid="223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box(in)">
                                      <p:cBhvr>
                                        <p:cTn id="12" dur="500"/>
                                        <p:tgtEl>
                                          <p:spTgt spid="223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23235">
                                            <p:txEl>
                                              <p:pRg st="2" end="2"/>
                                            </p:txEl>
                                          </p:spTgt>
                                        </p:tgtEl>
                                        <p:attrNameLst>
                                          <p:attrName>style.visibility</p:attrName>
                                        </p:attrNameLst>
                                      </p:cBhvr>
                                      <p:to>
                                        <p:strVal val="visible"/>
                                      </p:to>
                                    </p:set>
                                    <p:animEffect transition="in" filter="box(in)">
                                      <p:cBhvr>
                                        <p:cTn id="17" dur="500"/>
                                        <p:tgtEl>
                                          <p:spTgt spid="223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23235">
                                            <p:txEl>
                                              <p:pRg st="3" end="3"/>
                                            </p:txEl>
                                          </p:spTgt>
                                        </p:tgtEl>
                                        <p:attrNameLst>
                                          <p:attrName>style.visibility</p:attrName>
                                        </p:attrNameLst>
                                      </p:cBhvr>
                                      <p:to>
                                        <p:strVal val="visible"/>
                                      </p:to>
                                    </p:set>
                                    <p:animEffect transition="in" filter="box(in)">
                                      <p:cBhvr>
                                        <p:cTn id="22" dur="500"/>
                                        <p:tgtEl>
                                          <p:spTgt spid="223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23235">
                                            <p:txEl>
                                              <p:pRg st="4" end="4"/>
                                            </p:txEl>
                                          </p:spTgt>
                                        </p:tgtEl>
                                        <p:attrNameLst>
                                          <p:attrName>style.visibility</p:attrName>
                                        </p:attrNameLst>
                                      </p:cBhvr>
                                      <p:to>
                                        <p:strVal val="visible"/>
                                      </p:to>
                                    </p:set>
                                    <p:animEffect transition="in" filter="box(in)">
                                      <p:cBhvr>
                                        <p:cTn id="27" dur="500"/>
                                        <p:tgtEl>
                                          <p:spTgt spid="223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23235">
                                            <p:txEl>
                                              <p:pRg st="5" end="5"/>
                                            </p:txEl>
                                          </p:spTgt>
                                        </p:tgtEl>
                                        <p:attrNameLst>
                                          <p:attrName>style.visibility</p:attrName>
                                        </p:attrNameLst>
                                      </p:cBhvr>
                                      <p:to>
                                        <p:strVal val="visible"/>
                                      </p:to>
                                    </p:set>
                                    <p:animEffect transition="in" filter="box(in)">
                                      <p:cBhvr>
                                        <p:cTn id="32" dur="500"/>
                                        <p:tgtEl>
                                          <p:spTgt spid="2232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23235">
                                            <p:txEl>
                                              <p:pRg st="6" end="6"/>
                                            </p:txEl>
                                          </p:spTgt>
                                        </p:tgtEl>
                                        <p:attrNameLst>
                                          <p:attrName>style.visibility</p:attrName>
                                        </p:attrNameLst>
                                      </p:cBhvr>
                                      <p:to>
                                        <p:strVal val="visible"/>
                                      </p:to>
                                    </p:set>
                                    <p:animEffect transition="in" filter="box(in)">
                                      <p:cBhvr>
                                        <p:cTn id="37" dur="500"/>
                                        <p:tgtEl>
                                          <p:spTgt spid="223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1417638"/>
          </a:xfrm>
        </p:spPr>
        <p:txBody>
          <a:bodyPr/>
          <a:lstStyle/>
          <a:p>
            <a:r>
              <a:rPr lang="en-US" altLang="en-US" sz="4000" b="1">
                <a:latin typeface="Times New Roman" panose="02020603050405020304" pitchFamily="18" charset="0"/>
                <a:cs typeface="Times New Roman" panose="02020603050405020304" pitchFamily="18" charset="0"/>
              </a:rPr>
              <a:t>A Memory Abstraction </a:t>
            </a:r>
            <a:br>
              <a:rPr lang="en-US" altLang="en-US"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Swapping</a:t>
            </a:r>
            <a:r>
              <a:rPr lang="en-US" altLang="en-US" sz="3600" b="1">
                <a:latin typeface="Times New Roman" panose="02020603050405020304" pitchFamily="18" charset="0"/>
                <a:cs typeface="Times New Roman" panose="02020603050405020304" pitchFamily="18" charset="0"/>
              </a:rPr>
              <a:t> </a:t>
            </a:r>
          </a:p>
        </p:txBody>
      </p:sp>
      <p:sp>
        <p:nvSpPr>
          <p:cNvPr id="151558" name="Text Box 4"/>
          <p:cNvSpPr txBox="1">
            <a:spLocks noChangeArrowheads="1"/>
          </p:cNvSpPr>
          <p:nvPr/>
        </p:nvSpPr>
        <p:spPr bwMode="auto">
          <a:xfrm>
            <a:off x="3581400" y="62484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3-5.</a:t>
            </a:r>
          </a:p>
        </p:txBody>
      </p:sp>
      <p:pic>
        <p:nvPicPr>
          <p:cNvPr id="13316" name="Picture 8" descr="03-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6705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A Memory Abstraction </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Memory Management </a:t>
            </a:r>
            <a:r>
              <a:rPr lang="en-US" altLang="en-US" sz="3200" dirty="0">
                <a:highlight>
                  <a:srgbClr val="FFFF00"/>
                </a:highlight>
                <a:latin typeface="Times New Roman" panose="02020603050405020304" pitchFamily="18" charset="0"/>
                <a:cs typeface="Times New Roman" panose="02020603050405020304" pitchFamily="18" charset="0"/>
              </a:rPr>
              <a:t>with Bitmaps</a:t>
            </a:r>
          </a:p>
        </p:txBody>
      </p:sp>
      <p:sp>
        <p:nvSpPr>
          <p:cNvPr id="22531" name="Rectangle 3"/>
          <p:cNvSpPr>
            <a:spLocks noGrp="1"/>
          </p:cNvSpPr>
          <p:nvPr>
            <p:ph type="body" sz="half" idx="1"/>
          </p:nvPr>
        </p:nvSpPr>
        <p:spPr>
          <a:xfrm>
            <a:off x="0" y="1295400"/>
            <a:ext cx="9144000" cy="5562600"/>
          </a:xfrm>
        </p:spPr>
        <p:txBody>
          <a:bodyPr/>
          <a:lstStyle/>
          <a:p>
            <a:pPr indent="-230188" algn="just" eaLnBrk="1" hangingPunct="1"/>
            <a:r>
              <a:rPr lang="en-US" altLang="en-US" sz="2000" b="1" dirty="0">
                <a:latin typeface="Times New Roman" panose="02020603050405020304" pitchFamily="18" charset="0"/>
                <a:cs typeface="Times New Roman" panose="02020603050405020304" pitchFamily="18" charset="0"/>
              </a:rPr>
              <a:t>The memory is divided up </a:t>
            </a:r>
            <a:r>
              <a:rPr lang="en-US" altLang="en-US" sz="2000" b="1" dirty="0">
                <a:highlight>
                  <a:srgbClr val="FFFF00"/>
                </a:highlight>
                <a:latin typeface="Times New Roman" panose="02020603050405020304" pitchFamily="18" charset="0"/>
                <a:cs typeface="Times New Roman" panose="02020603050405020304" pitchFamily="18" charset="0"/>
              </a:rPr>
              <a:t>into allocation units</a:t>
            </a:r>
            <a:r>
              <a:rPr lang="en-US" altLang="en-US" sz="2000" b="1" dirty="0">
                <a:latin typeface="Times New Roman" panose="02020603050405020304" pitchFamily="18" charset="0"/>
                <a:cs typeface="Times New Roman" panose="02020603050405020304" pitchFamily="18" charset="0"/>
              </a:rPr>
              <a:t> of the </a:t>
            </a:r>
            <a:r>
              <a:rPr lang="en-US" altLang="en-US" sz="2000" b="1" dirty="0">
                <a:highlight>
                  <a:srgbClr val="FFFF00"/>
                </a:highlight>
                <a:latin typeface="Times New Roman" panose="02020603050405020304" pitchFamily="18" charset="0"/>
                <a:cs typeface="Times New Roman" panose="02020603050405020304" pitchFamily="18" charset="0"/>
              </a:rPr>
              <a:t>same size </a:t>
            </a:r>
          </a:p>
          <a:p>
            <a:pPr indent="-230188" algn="just" eaLnBrk="1" hangingPunct="1"/>
            <a:r>
              <a:rPr lang="en-US" altLang="en-US" sz="2000" dirty="0">
                <a:latin typeface="Times New Roman" panose="02020603050405020304" pitchFamily="18" charset="0"/>
                <a:cs typeface="Times New Roman" panose="02020603050405020304" pitchFamily="18" charset="0"/>
              </a:rPr>
              <a:t>Each allocation unit has a bit corresponding bit in the bitmap</a:t>
            </a:r>
          </a:p>
          <a:p>
            <a:pPr marL="630238" lvl="1" indent="-230188" algn="just" eaLnBrk="1" hangingPunct="1"/>
            <a:r>
              <a:rPr lang="en-US" altLang="en-US" sz="2000" dirty="0">
                <a:latin typeface="Times New Roman" panose="02020603050405020304" pitchFamily="18" charset="0"/>
                <a:cs typeface="Times New Roman" panose="02020603050405020304" pitchFamily="18" charset="0"/>
              </a:rPr>
              <a:t>0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the unit is free</a:t>
            </a:r>
          </a:p>
          <a:p>
            <a:pPr marL="630238" lvl="1" indent="-230188" algn="just" eaLnBrk="1" hangingPunct="1"/>
            <a:r>
              <a:rPr lang="en-US" altLang="en-US" sz="2000" dirty="0">
                <a:latin typeface="Times New Roman" panose="02020603050405020304" pitchFamily="18" charset="0"/>
                <a:cs typeface="Times New Roman" panose="02020603050405020304" pitchFamily="18" charset="0"/>
              </a:rPr>
              <a:t>1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the unit is occupied</a:t>
            </a:r>
          </a:p>
          <a:p>
            <a:pPr indent="-230188" algn="just" eaLnBrk="1" hangingPunct="1"/>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The size of the allocation unit is an important design issue</a:t>
            </a:r>
          </a:p>
          <a:p>
            <a:pPr marL="630238" lvl="1" indent="-230188" algn="just" eaLnBrk="1" hangingPunct="1"/>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The smaller the size, the greater the bitmap</a:t>
            </a:r>
          </a:p>
          <a:p>
            <a:pPr marL="630238" lvl="1" indent="-230188" algn="just" eaLnBrk="1" hangingPunct="1"/>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The greater the size, the smaller the bitmap, but results in waste of memory (internal fragmentation)</a:t>
            </a:r>
          </a:p>
          <a:p>
            <a:pPr indent="-230188" algn="just" eaLnBrk="1" hangingPunct="1"/>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 Bitmap provides a simple way to keep track memory words in a fixed amount of memory because the size of the bitmap depends only on the size of memory and the allocation units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ox(in)">
                                      <p:cBhvr>
                                        <p:cTn id="12" dur="500"/>
                                        <p:tgtEl>
                                          <p:spTgt spid="22531">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box(in)">
                                      <p:cBhvr>
                                        <p:cTn id="15" dur="500"/>
                                        <p:tgtEl>
                                          <p:spTgt spid="22531">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box(in)">
                                      <p:cBhvr>
                                        <p:cTn id="18" dur="500"/>
                                        <p:tgtEl>
                                          <p:spTgt spid="2253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box(in)">
                                      <p:cBhvr>
                                        <p:cTn id="23" dur="500"/>
                                        <p:tgtEl>
                                          <p:spTgt spid="22531">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box(in)">
                                      <p:cBhvr>
                                        <p:cTn id="26" dur="500"/>
                                        <p:tgtEl>
                                          <p:spTgt spid="22531">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2531">
                                            <p:txEl>
                                              <p:pRg st="6" end="6"/>
                                            </p:txEl>
                                          </p:spTgt>
                                        </p:tgtEl>
                                        <p:attrNameLst>
                                          <p:attrName>style.visibility</p:attrName>
                                        </p:attrNameLst>
                                      </p:cBhvr>
                                      <p:to>
                                        <p:strVal val="visible"/>
                                      </p:to>
                                    </p:set>
                                    <p:animEffect transition="in" filter="box(in)">
                                      <p:cBhvr>
                                        <p:cTn id="29" dur="500"/>
                                        <p:tgtEl>
                                          <p:spTgt spid="2253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box(in)">
                                      <p:cBhvr>
                                        <p:cTn id="34" dur="5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A Memory Abstraction </a:t>
            </a:r>
            <a:br>
              <a:rPr lang="en-US" altLang="en-US" sz="4000" b="1">
                <a:latin typeface="Times New Roman" panose="02020603050405020304" pitchFamily="18" charset="0"/>
                <a:cs typeface="Times New Roman" panose="02020603050405020304" pitchFamily="18" charset="0"/>
              </a:rPr>
            </a:br>
            <a:r>
              <a:rPr lang="en-US" altLang="en-US" sz="40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Memory Management with Bitmaps</a:t>
            </a:r>
          </a:p>
        </p:txBody>
      </p:sp>
      <p:pic>
        <p:nvPicPr>
          <p:cNvPr id="15363" name="Picture 7"/>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7127"/>
          <a:stretch/>
        </p:blipFill>
        <p:spPr bwMode="auto">
          <a:xfrm>
            <a:off x="381000" y="1295400"/>
            <a:ext cx="7848600" cy="335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Text Box 4"/>
          <p:cNvSpPr txBox="1">
            <a:spLocks noChangeArrowheads="1"/>
          </p:cNvSpPr>
          <p:nvPr/>
        </p:nvSpPr>
        <p:spPr bwMode="auto">
          <a:xfrm>
            <a:off x="3581400" y="23622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3-6.</a:t>
            </a:r>
          </a:p>
        </p:txBody>
      </p:sp>
      <p:sp>
        <p:nvSpPr>
          <p:cNvPr id="5" name="Rectangle 3"/>
          <p:cNvSpPr txBox="1">
            <a:spLocks/>
          </p:cNvSpPr>
          <p:nvPr/>
        </p:nvSpPr>
        <p:spPr bwMode="auto">
          <a:xfrm>
            <a:off x="0" y="4572000"/>
            <a:ext cx="9135374" cy="1371600"/>
          </a:xfrm>
          <a:prstGeom prst="rect">
            <a:avLst/>
          </a:prstGeom>
          <a:noFill/>
          <a:ln w="9525">
            <a:noFill/>
            <a:miter lim="800000"/>
            <a:headEnd/>
            <a:tailEnd/>
          </a:ln>
        </p:spPr>
        <p:txBody>
          <a:bodyPr/>
          <a:lstStyle/>
          <a:p>
            <a:pPr algn="just">
              <a:spcBef>
                <a:spcPct val="20000"/>
              </a:spcBef>
              <a:buClr>
                <a:schemeClr val="tx2">
                  <a:lumMod val="60000"/>
                  <a:lumOff val="40000"/>
                </a:schemeClr>
              </a:buClr>
              <a:buSzPct val="80000"/>
              <a:defRPr/>
            </a:pPr>
            <a:r>
              <a:rPr lang="en-US" b="1" dirty="0">
                <a:latin typeface="Times New Roman" pitchFamily="18" charset="0"/>
                <a:cs typeface="Times New Roman" pitchFamily="18" charset="0"/>
                <a:sym typeface="Wingdings" pitchFamily="2" charset="2"/>
              </a:rPr>
              <a:t>Problem</a:t>
            </a:r>
            <a:r>
              <a:rPr lang="en-US" dirty="0">
                <a:latin typeface="Times New Roman" pitchFamily="18" charset="0"/>
                <a:cs typeface="Times New Roman" pitchFamily="18" charset="0"/>
                <a:sym typeface="Wingdings" pitchFamily="2" charset="2"/>
              </a:rPr>
              <a:t>: when it has been decided to bring a k unit process into memory, the memory manager </a:t>
            </a:r>
            <a:r>
              <a:rPr lang="en-US" dirty="0">
                <a:highlight>
                  <a:srgbClr val="FFFF00"/>
                </a:highlight>
                <a:latin typeface="Times New Roman" pitchFamily="18" charset="0"/>
                <a:cs typeface="Times New Roman" pitchFamily="18" charset="0"/>
                <a:sym typeface="Wingdings" pitchFamily="2" charset="2"/>
              </a:rPr>
              <a:t>must search the bitmap to find a run of k consecutive 0 bits in the map  slow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a:xfrm>
            <a:off x="9144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A Memory Abstraction</a:t>
            </a:r>
            <a:r>
              <a:rPr lang="en-US" altLang="en-US" b="1" dirty="0">
                <a:latin typeface="Times New Roman" panose="02020603050405020304" pitchFamily="18" charset="0"/>
                <a:cs typeface="Times New Roman" panose="02020603050405020304" pitchFamily="18" charset="0"/>
              </a:rPr>
              <a:t> </a:t>
            </a:r>
            <a:br>
              <a:rPr lang="en-US" altLang="en-US"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Memory Management with </a:t>
            </a:r>
            <a:r>
              <a:rPr lang="en-US" altLang="en-US" sz="3200" dirty="0">
                <a:highlight>
                  <a:srgbClr val="FFFF00"/>
                </a:highlight>
                <a:latin typeface="Times New Roman" panose="02020603050405020304" pitchFamily="18" charset="0"/>
                <a:cs typeface="Times New Roman" panose="02020603050405020304" pitchFamily="18" charset="0"/>
              </a:rPr>
              <a:t>Linked Lists</a:t>
            </a:r>
          </a:p>
        </p:txBody>
      </p:sp>
      <p:sp>
        <p:nvSpPr>
          <p:cNvPr id="16388" name="Rectangle 3"/>
          <p:cNvSpPr>
            <a:spLocks noGrp="1"/>
          </p:cNvSpPr>
          <p:nvPr>
            <p:ph type="body" idx="1"/>
          </p:nvPr>
        </p:nvSpPr>
        <p:spPr>
          <a:xfrm>
            <a:off x="0" y="1295400"/>
            <a:ext cx="9144000" cy="5715000"/>
          </a:xfrm>
        </p:spPr>
        <p:txBody>
          <a:bodyPr/>
          <a:lstStyle/>
          <a:p>
            <a:pPr algn="just">
              <a:lnSpc>
                <a:spcPct val="8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Maintain a linked list of allocated and free </a:t>
            </a:r>
            <a:r>
              <a:rPr lang="en-US" altLang="en-US" sz="2000" dirty="0">
                <a:latin typeface="Times New Roman" panose="02020603050405020304" pitchFamily="18" charset="0"/>
                <a:cs typeface="Times New Roman" panose="02020603050405020304" pitchFamily="18" charset="0"/>
              </a:rPr>
              <a:t>memory segments, where a segment either contains a process or is an empty hole between two processes, to keep track of memory</a:t>
            </a:r>
          </a:p>
          <a:p>
            <a:pPr algn="just">
              <a:lnSpc>
                <a:spcPct val="8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Each entry in the list specifies </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a hole (H</a:t>
            </a:r>
            <a:r>
              <a:rPr lang="en-US" altLang="en-US" sz="2000" dirty="0">
                <a:latin typeface="Times New Roman" panose="02020603050405020304" pitchFamily="18" charset="0"/>
                <a:cs typeface="Times New Roman" panose="02020603050405020304" pitchFamily="18" charset="0"/>
              </a:rPr>
              <a:t>) or </a:t>
            </a:r>
            <a:r>
              <a:rPr lang="en-US" altLang="en-US" sz="2000" dirty="0">
                <a:highlight>
                  <a:srgbClr val="FFFF00"/>
                </a:highlight>
                <a:latin typeface="Times New Roman" panose="02020603050405020304" pitchFamily="18" charset="0"/>
                <a:cs typeface="Times New Roman" panose="02020603050405020304" pitchFamily="18" charset="0"/>
              </a:rPr>
              <a:t>process (P)</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address at which its starts</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length</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pointer to the next entry</a:t>
            </a:r>
          </a:p>
          <a:p>
            <a:pPr lvl="1" algn="just">
              <a:lnSpc>
                <a:spcPct val="80000"/>
              </a:lnSpc>
            </a:pPr>
            <a:endParaRPr lang="en-US" altLang="en-US" sz="2000" dirty="0">
              <a:latin typeface="Times New Roman" panose="02020603050405020304" pitchFamily="18" charset="0"/>
              <a:cs typeface="Times New Roman" panose="02020603050405020304" pitchFamily="18" charset="0"/>
            </a:endParaRPr>
          </a:p>
          <a:p>
            <a:pPr lvl="1" algn="just">
              <a:lnSpc>
                <a:spcPct val="80000"/>
              </a:lnSpc>
            </a:pPr>
            <a:endParaRPr lang="en-US" altLang="en-US" sz="2000" dirty="0">
              <a:latin typeface="Times New Roman" panose="02020603050405020304" pitchFamily="18" charset="0"/>
              <a:cs typeface="Times New Roman" panose="02020603050405020304" pitchFamily="18" charset="0"/>
            </a:endParaRPr>
          </a:p>
          <a:p>
            <a:pPr lvl="1" algn="just">
              <a:lnSpc>
                <a:spcPct val="80000"/>
              </a:lnSpc>
            </a:pPr>
            <a:endParaRPr lang="en-US" altLang="en-US" sz="2000" dirty="0">
              <a:latin typeface="Times New Roman" panose="02020603050405020304" pitchFamily="18" charset="0"/>
              <a:cs typeface="Times New Roman" panose="02020603050405020304" pitchFamily="18" charset="0"/>
            </a:endParaRPr>
          </a:p>
          <a:p>
            <a:pPr lvl="1" algn="just">
              <a:lnSpc>
                <a:spcPct val="80000"/>
              </a:lnSpc>
            </a:pPr>
            <a:endParaRPr lang="en-US" altLang="en-US" sz="2000" dirty="0">
              <a:latin typeface="Times New Roman" panose="02020603050405020304" pitchFamily="18" charset="0"/>
              <a:cs typeface="Times New Roman" panose="02020603050405020304" pitchFamily="18" charset="0"/>
            </a:endParaRPr>
          </a:p>
          <a:p>
            <a:pPr lvl="1" algn="just">
              <a:lnSpc>
                <a:spcPct val="80000"/>
              </a:lnSpc>
            </a:pPr>
            <a:endParaRPr lang="en-US" altLang="en-US" sz="2000" dirty="0">
              <a:latin typeface="Times New Roman" panose="02020603050405020304" pitchFamily="18" charset="0"/>
              <a:cs typeface="Times New Roman" panose="02020603050405020304" pitchFamily="18" charset="0"/>
            </a:endParaRPr>
          </a:p>
          <a:p>
            <a:pPr eaLnBrk="1" hangingPunct="1">
              <a:lnSpc>
                <a:spcPct val="80000"/>
              </a:lnSpc>
              <a:buClrTx/>
              <a:buSzTx/>
              <a:buFont typeface="Arial" panose="020B0604020202020204" pitchFamily="34" charset="0"/>
              <a:buChar char="•"/>
            </a:pPr>
            <a:endParaRPr lang="en-US" altLang="en-US" sz="2000">
              <a:latin typeface="Times New Roman" panose="02020603050405020304" pitchFamily="18" charset="0"/>
              <a:cs typeface="Times New Roman" panose="02020603050405020304" pitchFamily="18" charset="0"/>
            </a:endParaRPr>
          </a:p>
          <a:p>
            <a:pPr eaLnBrk="1" hangingPunct="1">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List </a:t>
            </a:r>
            <a:r>
              <a:rPr lang="en-US" altLang="en-US" sz="2000" dirty="0">
                <a:latin typeface="Times New Roman" panose="02020603050405020304" pitchFamily="18" charset="0"/>
                <a:cs typeface="Times New Roman" panose="02020603050405020304" pitchFamily="18" charset="0"/>
              </a:rPr>
              <a:t>sorted by the memory address</a:t>
            </a:r>
          </a:p>
          <a:p>
            <a:pPr lvl="1" eaLnBrk="1" hangingPunct="1">
              <a:lnSpc>
                <a:spcPct val="80000"/>
              </a:lnSpc>
            </a:pPr>
            <a:r>
              <a:rPr lang="en-US" altLang="en-US" sz="2000" dirty="0">
                <a:latin typeface="Times New Roman" panose="02020603050405020304" pitchFamily="18" charset="0"/>
                <a:cs typeface="Times New Roman" panose="02020603050405020304" pitchFamily="18" charset="0"/>
              </a:rPr>
              <a:t>updating the list is simple and fast </a:t>
            </a:r>
          </a:p>
        </p:txBody>
      </p:sp>
      <p:pic>
        <p:nvPicPr>
          <p:cNvPr id="16389" name="Picture 6" descr="0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688" y="3581400"/>
            <a:ext cx="37338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6" name="Picture 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7488" y="3738113"/>
            <a:ext cx="4811712" cy="162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6172200"/>
          </a:xfrm>
        </p:spPr>
        <p:txBody>
          <a:bodyPr/>
          <a:lstStyle/>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State (</a:t>
            </a:r>
            <a:r>
              <a:rPr lang="en-US" altLang="en-US" sz="1800" b="1" i="1" dirty="0">
                <a:latin typeface="Times New Roman" panose="02020603050405020304" pitchFamily="18" charset="0"/>
                <a:cs typeface="Times New Roman" panose="02020603050405020304" pitchFamily="18" charset="0"/>
              </a:rPr>
              <a:t>New, Running, Ready, Blocked, Terminal</a:t>
            </a:r>
            <a:r>
              <a:rPr lang="en-US" altLang="en-US" sz="18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Shows the </a:t>
            </a:r>
            <a:r>
              <a:rPr lang="en-US" altLang="en-US" sz="1800" b="1" dirty="0">
                <a:latin typeface="Times New Roman" panose="02020603050405020304" pitchFamily="18" charset="0"/>
                <a:cs typeface="Times New Roman" panose="02020603050405020304" pitchFamily="18" charset="0"/>
              </a:rPr>
              <a:t>CPU utilization</a:t>
            </a:r>
            <a:endParaRPr lang="en-US" altLang="en-US" sz="18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1 – </a:t>
            </a:r>
            <a:r>
              <a:rPr lang="en-US" altLang="en-US" sz="1800" dirty="0" err="1">
                <a:latin typeface="Times New Roman" panose="02020603050405020304" pitchFamily="18" charset="0"/>
                <a:cs typeface="Times New Roman" panose="02020603050405020304" pitchFamily="18" charset="0"/>
              </a:rPr>
              <a:t>p</a:t>
            </a:r>
            <a:r>
              <a:rPr lang="en-US" altLang="en-US" sz="1800" baseline="30000" dirty="0" err="1">
                <a:latin typeface="Times New Roman" panose="02020603050405020304" pitchFamily="18" charset="0"/>
                <a:cs typeface="Times New Roman" panose="02020603050405020304" pitchFamily="18" charset="0"/>
              </a:rPr>
              <a:t>n</a:t>
            </a:r>
            <a:endParaRPr lang="en-US" altLang="en-US" sz="1800" baseline="30000" dirty="0">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Share the same address space and resources of the process</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Each thread has its own PC, registers and stack of execution</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There is no protection between threads in one process</a:t>
            </a:r>
          </a:p>
          <a:p>
            <a:pPr lvl="1" algn="just" eaLnBrk="1" hangingPunct="1">
              <a:lnSpc>
                <a:spcPct val="90000"/>
              </a:lnSpc>
            </a:pPr>
            <a:r>
              <a:rPr lang="de-DE" altLang="en-US" sz="1800" dirty="0">
                <a:latin typeface="Times New Roman" panose="02020603050405020304" pitchFamily="18" charset="0"/>
                <a:cs typeface="Times New Roman" panose="02020603050405020304" pitchFamily="18" charset="0"/>
              </a:rPr>
              <a:t>Have its own stack</a:t>
            </a:r>
          </a:p>
          <a:p>
            <a:pPr lvl="1" algn="just" eaLnBrk="1" hangingPunct="1">
              <a:lnSpc>
                <a:spcPct val="90000"/>
              </a:lnSpc>
              <a:buFont typeface="Symbol" panose="05050102010706020507" pitchFamily="18" charset="2"/>
              <a:buChar char="®"/>
            </a:pPr>
            <a:r>
              <a:rPr lang="de-DE" altLang="en-US" sz="1800" b="1" dirty="0">
                <a:latin typeface="Times New Roman" panose="02020603050405020304" pitchFamily="18" charset="0"/>
                <a:cs typeface="Times New Roman" panose="02020603050405020304" pitchFamily="18" charset="0"/>
                <a:sym typeface="Symbol" panose="05050102010706020507" pitchFamily="18" charset="2"/>
              </a:rPr>
              <a:t>Improve context switch among processes, optimize quantum</a:t>
            </a:r>
          </a:p>
          <a:p>
            <a:pPr lvl="1" algn="just" eaLnBrk="1" hangingPunct="1">
              <a:lnSpc>
                <a:spcPct val="90000"/>
              </a:lnSpc>
            </a:pPr>
            <a:r>
              <a:rPr lang="de-DE" altLang="en-US" sz="1800" dirty="0">
                <a:latin typeface="Times New Roman" panose="02020603050405020304" pitchFamily="18" charset="0"/>
                <a:cs typeface="Times New Roman" panose="02020603050405020304" pitchFamily="18" charset="0"/>
              </a:rPr>
              <a:t>Are implemented in </a:t>
            </a:r>
            <a:r>
              <a:rPr lang="de-DE" altLang="en-US" sz="1800" b="1" dirty="0">
                <a:latin typeface="Times New Roman" panose="02020603050405020304" pitchFamily="18" charset="0"/>
                <a:cs typeface="Times New Roman" panose="02020603050405020304" pitchFamily="18" charset="0"/>
              </a:rPr>
              <a:t>3 modes: user, kernel, hybrid</a:t>
            </a:r>
          </a:p>
          <a:p>
            <a:pPr lvl="1" algn="just" eaLnBrk="1" hangingPunct="1">
              <a:lnSpc>
                <a:spcPct val="90000"/>
              </a:lnSpc>
            </a:pPr>
            <a:r>
              <a:rPr lang="de-DE" altLang="en-US" sz="1800" b="1" dirty="0">
                <a:latin typeface="Times New Roman" panose="02020603050405020304" pitchFamily="18" charset="0"/>
                <a:cs typeface="Times New Roman" panose="02020603050405020304" pitchFamily="18" charset="0"/>
              </a:rPr>
              <a:t>Scheduling</a:t>
            </a:r>
            <a:r>
              <a:rPr lang="de-DE" altLang="en-US" sz="1800" dirty="0">
                <a:latin typeface="Times New Roman" panose="02020603050405020304" pitchFamily="18" charset="0"/>
                <a:cs typeface="Times New Roman" panose="02020603050405020304" pitchFamily="18" charset="0"/>
              </a:rPr>
              <a:t>: same as process in 3 modes combination</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62" dur="500"/>
                                        <p:tgtEl>
                                          <p:spTgt spid="14029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67" dur="500"/>
                                        <p:tgtEl>
                                          <p:spTgt spid="140291">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7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A Memory Abstraction</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Memory Management with Linked Lists</a:t>
            </a:r>
          </a:p>
        </p:txBody>
      </p:sp>
      <p:sp>
        <p:nvSpPr>
          <p:cNvPr id="25603" name="Rectangle 3"/>
          <p:cNvSpPr>
            <a:spLocks noGrp="1"/>
          </p:cNvSpPr>
          <p:nvPr>
            <p:ph type="body" idx="1"/>
          </p:nvPr>
        </p:nvSpPr>
        <p:spPr>
          <a:xfrm>
            <a:off x="0" y="1295400"/>
            <a:ext cx="9144000" cy="5867400"/>
          </a:xfrm>
        </p:spPr>
        <p:txBody>
          <a:bodyPr/>
          <a:lstStyle/>
          <a:p>
            <a:pPr marL="0" indent="0" algn="just" eaLnBrk="1" hangingPunct="1">
              <a:lnSpc>
                <a:spcPct val="90000"/>
              </a:lnSpc>
              <a:buClrTx/>
              <a:buSzTx/>
              <a:buNone/>
            </a:pPr>
            <a:r>
              <a:rPr lang="en-US" altLang="en-US" sz="1800" b="1" dirty="0">
                <a:latin typeface="Times New Roman" panose="02020603050405020304" pitchFamily="18" charset="0"/>
                <a:cs typeface="Times New Roman" panose="02020603050405020304" pitchFamily="18" charset="0"/>
              </a:rPr>
              <a:t>Allocation of memory </a:t>
            </a:r>
          </a:p>
          <a:p>
            <a:pPr marL="457200" lvl="1" indent="-228600" algn="just" eaLnBrk="1" hangingPunct="1">
              <a:lnSpc>
                <a:spcPct val="90000"/>
              </a:lnSpc>
            </a:pPr>
            <a:r>
              <a:rPr lang="en-US" altLang="en-US" sz="1600" b="1" dirty="0">
                <a:solidFill>
                  <a:srgbClr val="C00000"/>
                </a:solidFill>
                <a:latin typeface="Times New Roman" panose="02020603050405020304" pitchFamily="18" charset="0"/>
                <a:cs typeface="Times New Roman" panose="02020603050405020304" pitchFamily="18" charset="0"/>
              </a:rPr>
              <a:t>First fit </a:t>
            </a:r>
            <a:r>
              <a:rPr lang="en-US" altLang="en-US" sz="1600" dirty="0">
                <a:latin typeface="Times New Roman" panose="02020603050405020304" pitchFamily="18" charset="0"/>
                <a:cs typeface="Times New Roman" panose="02020603050405020304" pitchFamily="18" charset="0"/>
              </a:rPr>
              <a:t>– fast</a:t>
            </a:r>
          </a:p>
          <a:p>
            <a:pPr marL="457200"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The memory manager scans along the list of segments until it finds a hole that </a:t>
            </a:r>
            <a:r>
              <a:rPr lang="en-US" altLang="en-US" sz="1600" b="1" dirty="0">
                <a:latin typeface="Times New Roman" panose="02020603050405020304" pitchFamily="18" charset="0"/>
                <a:cs typeface="Times New Roman" panose="02020603050405020304" pitchFamily="18" charset="0"/>
              </a:rPr>
              <a:t>a big enough</a:t>
            </a:r>
          </a:p>
          <a:p>
            <a:pPr marL="457200"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The hole is then broken up into pieces, one for the process and one for the unused memory</a:t>
            </a:r>
          </a:p>
          <a:p>
            <a:pPr marL="457200" lvl="1" indent="-228600" algn="just" eaLnBrk="1" hangingPunct="1">
              <a:lnSpc>
                <a:spcPct val="90000"/>
              </a:lnSpc>
              <a:spcBef>
                <a:spcPts val="600"/>
              </a:spcBef>
            </a:pPr>
            <a:r>
              <a:rPr lang="en-US" altLang="en-US" sz="1600" b="1" dirty="0">
                <a:solidFill>
                  <a:srgbClr val="C00000"/>
                </a:solidFill>
                <a:latin typeface="Times New Roman" panose="02020603050405020304" pitchFamily="18" charset="0"/>
                <a:cs typeface="Times New Roman" panose="02020603050405020304" pitchFamily="18" charset="0"/>
              </a:rPr>
              <a:t>Next fit </a:t>
            </a:r>
            <a:r>
              <a:rPr lang="en-US" altLang="en-US" sz="1600" dirty="0">
                <a:latin typeface="Times New Roman" panose="02020603050405020304" pitchFamily="18" charset="0"/>
                <a:cs typeface="Times New Roman" panose="02020603050405020304" pitchFamily="18" charset="0"/>
              </a:rPr>
              <a:t>– slightly worse performance than first fit</a:t>
            </a:r>
          </a:p>
          <a:p>
            <a:pPr marL="457200"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Works same as first fit except that it </a:t>
            </a:r>
            <a:r>
              <a:rPr lang="en-US" altLang="en-US" sz="1600" b="1" dirty="0">
                <a:latin typeface="Times New Roman" panose="02020603050405020304" pitchFamily="18" charset="0"/>
                <a:cs typeface="Times New Roman" panose="02020603050405020304" pitchFamily="18" charset="0"/>
              </a:rPr>
              <a:t>keep tracks of where it is </a:t>
            </a:r>
            <a:r>
              <a:rPr lang="en-US" altLang="en-US" sz="1600" dirty="0">
                <a:latin typeface="Times New Roman" panose="02020603050405020304" pitchFamily="18" charset="0"/>
                <a:cs typeface="Times New Roman" panose="02020603050405020304" pitchFamily="18" charset="0"/>
              </a:rPr>
              <a:t>whenever it finds a suitable hole</a:t>
            </a:r>
          </a:p>
          <a:p>
            <a:pPr marL="457200"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The next time it is called to find a hole, it </a:t>
            </a:r>
            <a:r>
              <a:rPr lang="en-US" altLang="en-US" sz="1600" b="1" dirty="0">
                <a:latin typeface="Times New Roman" panose="02020603050405020304" pitchFamily="18" charset="0"/>
                <a:cs typeface="Times New Roman" panose="02020603050405020304" pitchFamily="18" charset="0"/>
              </a:rPr>
              <a:t>starts searching the list from the place where it left off last time</a:t>
            </a:r>
            <a:r>
              <a:rPr lang="en-US" altLang="en-US" sz="1600" dirty="0">
                <a:latin typeface="Times New Roman" panose="02020603050405020304" pitchFamily="18" charset="0"/>
                <a:cs typeface="Times New Roman" panose="02020603050405020304" pitchFamily="18" charset="0"/>
              </a:rPr>
              <a:t>, instead of always at the beginning</a:t>
            </a:r>
          </a:p>
          <a:p>
            <a:pPr marL="457200" lvl="1" indent="-228600" algn="just" eaLnBrk="1" hangingPunct="1">
              <a:lnSpc>
                <a:spcPct val="90000"/>
              </a:lnSpc>
              <a:spcBef>
                <a:spcPts val="600"/>
              </a:spcBef>
            </a:pPr>
            <a:r>
              <a:rPr lang="en-US" altLang="en-US" sz="1600" b="1" dirty="0">
                <a:solidFill>
                  <a:srgbClr val="C00000"/>
                </a:solidFill>
                <a:latin typeface="Times New Roman" panose="02020603050405020304" pitchFamily="18" charset="0"/>
                <a:cs typeface="Times New Roman" panose="02020603050405020304" pitchFamily="18" charset="0"/>
              </a:rPr>
              <a:t>Best fit </a:t>
            </a:r>
            <a:r>
              <a:rPr lang="en-US" altLang="en-US" sz="1600" dirty="0">
                <a:latin typeface="Times New Roman" panose="02020603050405020304" pitchFamily="18" charset="0"/>
                <a:cs typeface="Times New Roman" panose="02020603050405020304" pitchFamily="18" charset="0"/>
              </a:rPr>
              <a:t>– slower; tends to fill up memory with tiny, useless holes</a:t>
            </a:r>
          </a:p>
          <a:p>
            <a:pPr marL="457200"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Search the entire list, from beginning to end, and takes the </a:t>
            </a:r>
            <a:r>
              <a:rPr lang="en-US" altLang="en-US" sz="1600" b="1" dirty="0">
                <a:latin typeface="Times New Roman" panose="02020603050405020304" pitchFamily="18" charset="0"/>
                <a:cs typeface="Times New Roman" panose="02020603050405020304" pitchFamily="18" charset="0"/>
              </a:rPr>
              <a:t>smallest hole that is adequate</a:t>
            </a:r>
          </a:p>
          <a:p>
            <a:pPr marL="457200"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Rather than breaking up a big hole that might be needed later, best fit tries to find a hole that is close to the actual size needed, to best match the request and the available holes</a:t>
            </a:r>
          </a:p>
          <a:p>
            <a:pPr marL="457200" lvl="1" indent="-228600" algn="just" eaLnBrk="1" hangingPunct="1">
              <a:lnSpc>
                <a:spcPct val="90000"/>
              </a:lnSpc>
              <a:spcBef>
                <a:spcPts val="600"/>
              </a:spcBef>
            </a:pPr>
            <a:r>
              <a:rPr lang="en-US" altLang="en-US" sz="1600" b="1" dirty="0">
                <a:solidFill>
                  <a:srgbClr val="C00000"/>
                </a:solidFill>
                <a:latin typeface="Times New Roman" panose="02020603050405020304" pitchFamily="18" charset="0"/>
                <a:cs typeface="Times New Roman" panose="02020603050405020304" pitchFamily="18" charset="0"/>
              </a:rPr>
              <a:t>Worst fit – </a:t>
            </a:r>
            <a:r>
              <a:rPr lang="en-US" altLang="en-US" sz="1600" dirty="0">
                <a:latin typeface="Times New Roman" panose="02020603050405020304" pitchFamily="18" charset="0"/>
                <a:cs typeface="Times New Roman" panose="02020603050405020304" pitchFamily="18" charset="0"/>
              </a:rPr>
              <a:t>is not a very good idea</a:t>
            </a:r>
          </a:p>
          <a:p>
            <a:pPr marL="457200" lvl="2" algn="just" eaLnBrk="1" hangingPunct="1">
              <a:lnSpc>
                <a:spcPct val="90000"/>
              </a:lnSpc>
            </a:pPr>
            <a:r>
              <a:rPr lang="en-US" altLang="en-US" sz="1600" dirty="0">
                <a:latin typeface="Times New Roman" panose="02020603050405020304" pitchFamily="18" charset="0"/>
                <a:cs typeface="Times New Roman" panose="02020603050405020304" pitchFamily="18" charset="0"/>
              </a:rPr>
              <a:t>Take </a:t>
            </a:r>
            <a:r>
              <a:rPr lang="en-US" altLang="en-US" sz="1600" b="1" dirty="0">
                <a:latin typeface="Times New Roman" panose="02020603050405020304" pitchFamily="18" charset="0"/>
                <a:cs typeface="Times New Roman" panose="02020603050405020304" pitchFamily="18" charset="0"/>
              </a:rPr>
              <a:t>a largest available hole</a:t>
            </a:r>
            <a:r>
              <a:rPr lang="en-US" altLang="en-US" sz="1600" dirty="0">
                <a:latin typeface="Times New Roman" panose="02020603050405020304" pitchFamily="18" charset="0"/>
                <a:cs typeface="Times New Roman" panose="02020603050405020304" pitchFamily="18" charset="0"/>
              </a:rPr>
              <a:t>, so that the new hole will be big enough to be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ox(in)">
                                      <p:cBhvr>
                                        <p:cTn id="7" dur="500"/>
                                        <p:tgtEl>
                                          <p:spTgt spid="2560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5603">
                                            <p:txEl>
                                              <p:pRg st="2" end="2"/>
                                            </p:txEl>
                                          </p:spTgt>
                                        </p:tgtEl>
                                        <p:attrNameLst>
                                          <p:attrName>style.visibility</p:attrName>
                                        </p:attrNameLst>
                                      </p:cBhvr>
                                      <p:to>
                                        <p:strVal val="visible"/>
                                      </p:to>
                                    </p:set>
                                    <p:animEffect transition="in" filter="box(in)">
                                      <p:cBhvr>
                                        <p:cTn id="10" dur="500"/>
                                        <p:tgtEl>
                                          <p:spTgt spid="2560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animEffect transition="in" filter="box(in)">
                                      <p:cBhvr>
                                        <p:cTn id="13" dur="500"/>
                                        <p:tgtEl>
                                          <p:spTgt spid="2560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5603">
                                            <p:txEl>
                                              <p:pRg st="4" end="4"/>
                                            </p:txEl>
                                          </p:spTgt>
                                        </p:tgtEl>
                                        <p:attrNameLst>
                                          <p:attrName>style.visibility</p:attrName>
                                        </p:attrNameLst>
                                      </p:cBhvr>
                                      <p:to>
                                        <p:strVal val="visible"/>
                                      </p:to>
                                    </p:set>
                                    <p:animEffect transition="in" filter="box(in)">
                                      <p:cBhvr>
                                        <p:cTn id="16" dur="500"/>
                                        <p:tgtEl>
                                          <p:spTgt spid="2560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animEffect transition="in" filter="box(in)">
                                      <p:cBhvr>
                                        <p:cTn id="19" dur="500"/>
                                        <p:tgtEl>
                                          <p:spTgt spid="25603">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5603">
                                            <p:txEl>
                                              <p:pRg st="6" end="6"/>
                                            </p:txEl>
                                          </p:spTgt>
                                        </p:tgtEl>
                                        <p:attrNameLst>
                                          <p:attrName>style.visibility</p:attrName>
                                        </p:attrNameLst>
                                      </p:cBhvr>
                                      <p:to>
                                        <p:strVal val="visible"/>
                                      </p:to>
                                    </p:set>
                                    <p:animEffect transition="in" filter="box(in)">
                                      <p:cBhvr>
                                        <p:cTn id="22" dur="500"/>
                                        <p:tgtEl>
                                          <p:spTgt spid="25603">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5603">
                                            <p:txEl>
                                              <p:pRg st="7" end="7"/>
                                            </p:txEl>
                                          </p:spTgt>
                                        </p:tgtEl>
                                        <p:attrNameLst>
                                          <p:attrName>style.visibility</p:attrName>
                                        </p:attrNameLst>
                                      </p:cBhvr>
                                      <p:to>
                                        <p:strVal val="visible"/>
                                      </p:to>
                                    </p:set>
                                    <p:animEffect transition="in" filter="box(in)">
                                      <p:cBhvr>
                                        <p:cTn id="25" dur="500"/>
                                        <p:tgtEl>
                                          <p:spTgt spid="25603">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5603">
                                            <p:txEl>
                                              <p:pRg st="8" end="8"/>
                                            </p:txEl>
                                          </p:spTgt>
                                        </p:tgtEl>
                                        <p:attrNameLst>
                                          <p:attrName>style.visibility</p:attrName>
                                        </p:attrNameLst>
                                      </p:cBhvr>
                                      <p:to>
                                        <p:strVal val="visible"/>
                                      </p:to>
                                    </p:set>
                                    <p:animEffect transition="in" filter="box(in)">
                                      <p:cBhvr>
                                        <p:cTn id="28" dur="500"/>
                                        <p:tgtEl>
                                          <p:spTgt spid="25603">
                                            <p:txEl>
                                              <p:pRg st="8" end="8"/>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5603">
                                            <p:txEl>
                                              <p:pRg st="9" end="9"/>
                                            </p:txEl>
                                          </p:spTgt>
                                        </p:tgtEl>
                                        <p:attrNameLst>
                                          <p:attrName>style.visibility</p:attrName>
                                        </p:attrNameLst>
                                      </p:cBhvr>
                                      <p:to>
                                        <p:strVal val="visible"/>
                                      </p:to>
                                    </p:set>
                                    <p:animEffect transition="in" filter="box(in)">
                                      <p:cBhvr>
                                        <p:cTn id="31" dur="500"/>
                                        <p:tgtEl>
                                          <p:spTgt spid="25603">
                                            <p:txEl>
                                              <p:pRg st="9" end="9"/>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25603">
                                            <p:txEl>
                                              <p:pRg st="10" end="10"/>
                                            </p:txEl>
                                          </p:spTgt>
                                        </p:tgtEl>
                                        <p:attrNameLst>
                                          <p:attrName>style.visibility</p:attrName>
                                        </p:attrNameLst>
                                      </p:cBhvr>
                                      <p:to>
                                        <p:strVal val="visible"/>
                                      </p:to>
                                    </p:set>
                                    <p:animEffect transition="in" filter="box(in)">
                                      <p:cBhvr>
                                        <p:cTn id="34" dur="500"/>
                                        <p:tgtEl>
                                          <p:spTgt spid="25603">
                                            <p:txEl>
                                              <p:pRg st="10" end="10"/>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25603">
                                            <p:txEl>
                                              <p:pRg st="11" end="11"/>
                                            </p:txEl>
                                          </p:spTgt>
                                        </p:tgtEl>
                                        <p:attrNameLst>
                                          <p:attrName>style.visibility</p:attrName>
                                        </p:attrNameLst>
                                      </p:cBhvr>
                                      <p:to>
                                        <p:strVal val="visible"/>
                                      </p:to>
                                    </p:set>
                                    <p:animEffect transition="in" filter="box(in)">
                                      <p:cBhvr>
                                        <p:cTn id="37" dur="500"/>
                                        <p:tgtEl>
                                          <p:spTgt spid="256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A Memory Abstraction</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Memory Management with Linked Lists</a:t>
            </a:r>
          </a:p>
        </p:txBody>
      </p:sp>
      <p:sp>
        <p:nvSpPr>
          <p:cNvPr id="18435" name="Rectangle 4"/>
          <p:cNvSpPr>
            <a:spLocks noChangeArrowheads="1"/>
          </p:cNvSpPr>
          <p:nvPr/>
        </p:nvSpPr>
        <p:spPr bwMode="auto">
          <a:xfrm>
            <a:off x="3657600" y="1447800"/>
            <a:ext cx="533400" cy="2286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6" name="Rectangle 5"/>
          <p:cNvSpPr>
            <a:spLocks noChangeArrowheads="1"/>
          </p:cNvSpPr>
          <p:nvPr/>
        </p:nvSpPr>
        <p:spPr bwMode="auto">
          <a:xfrm>
            <a:off x="3657600" y="1828800"/>
            <a:ext cx="533400" cy="1524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7" name="Rectangle 6"/>
          <p:cNvSpPr>
            <a:spLocks noChangeArrowheads="1"/>
          </p:cNvSpPr>
          <p:nvPr/>
        </p:nvSpPr>
        <p:spPr bwMode="auto">
          <a:xfrm>
            <a:off x="3657600" y="2362200"/>
            <a:ext cx="533400" cy="2286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8" name="Rectangle 7"/>
          <p:cNvSpPr>
            <a:spLocks noChangeArrowheads="1"/>
          </p:cNvSpPr>
          <p:nvPr/>
        </p:nvSpPr>
        <p:spPr bwMode="auto">
          <a:xfrm>
            <a:off x="3657600" y="2895600"/>
            <a:ext cx="533400" cy="4572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9" name="Line 8"/>
          <p:cNvSpPr>
            <a:spLocks noChangeShapeType="1"/>
          </p:cNvSpPr>
          <p:nvPr/>
        </p:nvSpPr>
        <p:spPr bwMode="auto">
          <a:xfrm>
            <a:off x="3659188" y="3124200"/>
            <a:ext cx="531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0" name="Rectangle 9"/>
          <p:cNvSpPr>
            <a:spLocks noChangeArrowheads="1"/>
          </p:cNvSpPr>
          <p:nvPr/>
        </p:nvSpPr>
        <p:spPr bwMode="auto">
          <a:xfrm>
            <a:off x="3657600" y="3505200"/>
            <a:ext cx="533400" cy="1524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1" name="Rectangle 10"/>
          <p:cNvSpPr>
            <a:spLocks noChangeArrowheads="1"/>
          </p:cNvSpPr>
          <p:nvPr/>
        </p:nvSpPr>
        <p:spPr bwMode="auto">
          <a:xfrm>
            <a:off x="3657600" y="3733800"/>
            <a:ext cx="533400" cy="6858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2" name="Rectangle 11"/>
          <p:cNvSpPr>
            <a:spLocks noChangeArrowheads="1"/>
          </p:cNvSpPr>
          <p:nvPr/>
        </p:nvSpPr>
        <p:spPr bwMode="auto">
          <a:xfrm>
            <a:off x="3657600" y="4648200"/>
            <a:ext cx="533400" cy="3048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3" name="Line 12"/>
          <p:cNvSpPr>
            <a:spLocks noChangeShapeType="1"/>
          </p:cNvSpPr>
          <p:nvPr/>
        </p:nvSpPr>
        <p:spPr bwMode="auto">
          <a:xfrm flipV="1">
            <a:off x="3657600" y="12969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3"/>
          <p:cNvSpPr>
            <a:spLocks noChangeShapeType="1"/>
          </p:cNvSpPr>
          <p:nvPr/>
        </p:nvSpPr>
        <p:spPr bwMode="auto">
          <a:xfrm>
            <a:off x="3659188" y="1295400"/>
            <a:ext cx="531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4"/>
          <p:cNvSpPr>
            <a:spLocks noChangeShapeType="1"/>
          </p:cNvSpPr>
          <p:nvPr/>
        </p:nvSpPr>
        <p:spPr bwMode="auto">
          <a:xfrm>
            <a:off x="4191000" y="12969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5"/>
          <p:cNvSpPr>
            <a:spLocks noChangeShapeType="1"/>
          </p:cNvSpPr>
          <p:nvPr/>
        </p:nvSpPr>
        <p:spPr bwMode="auto">
          <a:xfrm>
            <a:off x="3657600" y="16779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16"/>
          <p:cNvSpPr>
            <a:spLocks noChangeShapeType="1"/>
          </p:cNvSpPr>
          <p:nvPr/>
        </p:nvSpPr>
        <p:spPr bwMode="auto">
          <a:xfrm>
            <a:off x="4191000" y="16779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17"/>
          <p:cNvSpPr>
            <a:spLocks noChangeShapeType="1"/>
          </p:cNvSpPr>
          <p:nvPr/>
        </p:nvSpPr>
        <p:spPr bwMode="auto">
          <a:xfrm>
            <a:off x="3657600" y="1982788"/>
            <a:ext cx="0" cy="379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8"/>
          <p:cNvSpPr>
            <a:spLocks noChangeShapeType="1"/>
          </p:cNvSpPr>
          <p:nvPr/>
        </p:nvSpPr>
        <p:spPr bwMode="auto">
          <a:xfrm>
            <a:off x="4191000" y="1982788"/>
            <a:ext cx="0" cy="379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9"/>
          <p:cNvSpPr>
            <a:spLocks noChangeShapeType="1"/>
          </p:cNvSpPr>
          <p:nvPr/>
        </p:nvSpPr>
        <p:spPr bwMode="auto">
          <a:xfrm>
            <a:off x="3657600" y="2592388"/>
            <a:ext cx="0"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20"/>
          <p:cNvSpPr>
            <a:spLocks noChangeShapeType="1"/>
          </p:cNvSpPr>
          <p:nvPr/>
        </p:nvSpPr>
        <p:spPr bwMode="auto">
          <a:xfrm>
            <a:off x="4191000" y="2592388"/>
            <a:ext cx="0"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1"/>
          <p:cNvSpPr>
            <a:spLocks noChangeShapeType="1"/>
          </p:cNvSpPr>
          <p:nvPr/>
        </p:nvSpPr>
        <p:spPr bwMode="auto">
          <a:xfrm>
            <a:off x="3657600" y="33543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2"/>
          <p:cNvSpPr>
            <a:spLocks noChangeShapeType="1"/>
          </p:cNvSpPr>
          <p:nvPr/>
        </p:nvSpPr>
        <p:spPr bwMode="auto">
          <a:xfrm>
            <a:off x="4191000" y="33543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3"/>
          <p:cNvSpPr>
            <a:spLocks noChangeShapeType="1"/>
          </p:cNvSpPr>
          <p:nvPr/>
        </p:nvSpPr>
        <p:spPr bwMode="auto">
          <a:xfrm>
            <a:off x="3657600" y="3659188"/>
            <a:ext cx="0"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4"/>
          <p:cNvSpPr>
            <a:spLocks noChangeShapeType="1"/>
          </p:cNvSpPr>
          <p:nvPr/>
        </p:nvSpPr>
        <p:spPr bwMode="auto">
          <a:xfrm>
            <a:off x="4191000" y="3659188"/>
            <a:ext cx="0"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5"/>
          <p:cNvSpPr>
            <a:spLocks noChangeShapeType="1"/>
          </p:cNvSpPr>
          <p:nvPr/>
        </p:nvSpPr>
        <p:spPr bwMode="auto">
          <a:xfrm>
            <a:off x="3657600" y="4421188"/>
            <a:ext cx="0" cy="227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6"/>
          <p:cNvSpPr>
            <a:spLocks noChangeShapeType="1"/>
          </p:cNvSpPr>
          <p:nvPr/>
        </p:nvSpPr>
        <p:spPr bwMode="auto">
          <a:xfrm>
            <a:off x="4191000" y="4421188"/>
            <a:ext cx="0" cy="227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7"/>
          <p:cNvSpPr>
            <a:spLocks noChangeShapeType="1"/>
          </p:cNvSpPr>
          <p:nvPr/>
        </p:nvSpPr>
        <p:spPr bwMode="auto">
          <a:xfrm>
            <a:off x="3657600" y="4954588"/>
            <a:ext cx="0" cy="608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8"/>
          <p:cNvSpPr>
            <a:spLocks noChangeShapeType="1"/>
          </p:cNvSpPr>
          <p:nvPr/>
        </p:nvSpPr>
        <p:spPr bwMode="auto">
          <a:xfrm>
            <a:off x="3659188" y="5562600"/>
            <a:ext cx="531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0" name="Line 29"/>
          <p:cNvSpPr>
            <a:spLocks noChangeShapeType="1"/>
          </p:cNvSpPr>
          <p:nvPr/>
        </p:nvSpPr>
        <p:spPr bwMode="auto">
          <a:xfrm flipV="1">
            <a:off x="4191000" y="4954588"/>
            <a:ext cx="0" cy="608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1" name="Line 30"/>
          <p:cNvSpPr>
            <a:spLocks noChangeShapeType="1"/>
          </p:cNvSpPr>
          <p:nvPr/>
        </p:nvSpPr>
        <p:spPr bwMode="auto">
          <a:xfrm>
            <a:off x="2895600" y="3049588"/>
            <a:ext cx="0" cy="227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62" name="Line 31"/>
          <p:cNvSpPr>
            <a:spLocks noChangeShapeType="1"/>
          </p:cNvSpPr>
          <p:nvPr/>
        </p:nvSpPr>
        <p:spPr bwMode="auto">
          <a:xfrm>
            <a:off x="2897188" y="3276600"/>
            <a:ext cx="7604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63" name="Rectangle 32"/>
          <p:cNvSpPr>
            <a:spLocks noChangeArrowheads="1"/>
          </p:cNvSpPr>
          <p:nvPr/>
        </p:nvSpPr>
        <p:spPr bwMode="auto">
          <a:xfrm>
            <a:off x="1828800" y="3886200"/>
            <a:ext cx="152400" cy="1524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84" name="Rectangle 33"/>
          <p:cNvSpPr>
            <a:spLocks noChangeArrowheads="1"/>
          </p:cNvSpPr>
          <p:nvPr/>
        </p:nvSpPr>
        <p:spPr bwMode="auto">
          <a:xfrm>
            <a:off x="6096000" y="1447800"/>
            <a:ext cx="533400" cy="2286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85" name="Rectangle 34"/>
          <p:cNvSpPr>
            <a:spLocks noChangeArrowheads="1"/>
          </p:cNvSpPr>
          <p:nvPr/>
        </p:nvSpPr>
        <p:spPr bwMode="auto">
          <a:xfrm>
            <a:off x="6096000" y="1828800"/>
            <a:ext cx="533400" cy="1524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86" name="Rectangle 35"/>
          <p:cNvSpPr>
            <a:spLocks noChangeArrowheads="1"/>
          </p:cNvSpPr>
          <p:nvPr/>
        </p:nvSpPr>
        <p:spPr bwMode="auto">
          <a:xfrm>
            <a:off x="6096000" y="2362200"/>
            <a:ext cx="533400" cy="2286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87" name="Rectangle 36"/>
          <p:cNvSpPr>
            <a:spLocks noChangeArrowheads="1"/>
          </p:cNvSpPr>
          <p:nvPr/>
        </p:nvSpPr>
        <p:spPr bwMode="auto">
          <a:xfrm>
            <a:off x="6096000" y="2819400"/>
            <a:ext cx="533400" cy="5334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88" name="Rectangle 37"/>
          <p:cNvSpPr>
            <a:spLocks noChangeArrowheads="1"/>
          </p:cNvSpPr>
          <p:nvPr/>
        </p:nvSpPr>
        <p:spPr bwMode="auto">
          <a:xfrm>
            <a:off x="6096000" y="3505200"/>
            <a:ext cx="533400" cy="1524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89" name="Rectangle 38"/>
          <p:cNvSpPr>
            <a:spLocks noChangeArrowheads="1"/>
          </p:cNvSpPr>
          <p:nvPr/>
        </p:nvSpPr>
        <p:spPr bwMode="auto">
          <a:xfrm>
            <a:off x="6096000" y="3733800"/>
            <a:ext cx="533400" cy="6858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90" name="Rectangle 39"/>
          <p:cNvSpPr>
            <a:spLocks noChangeArrowheads="1"/>
          </p:cNvSpPr>
          <p:nvPr/>
        </p:nvSpPr>
        <p:spPr bwMode="auto">
          <a:xfrm>
            <a:off x="6096000" y="4648200"/>
            <a:ext cx="533400" cy="304800"/>
          </a:xfrm>
          <a:prstGeom prst="rect">
            <a:avLst/>
          </a:prstGeom>
          <a:solidFill>
            <a:srgbClr val="DDDDDD"/>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91" name="Rectangle 40"/>
          <p:cNvSpPr>
            <a:spLocks noChangeArrowheads="1"/>
          </p:cNvSpPr>
          <p:nvPr/>
        </p:nvSpPr>
        <p:spPr bwMode="auto">
          <a:xfrm>
            <a:off x="6096000" y="1981200"/>
            <a:ext cx="533400" cy="304800"/>
          </a:xfrm>
          <a:prstGeom prst="rect">
            <a:avLst/>
          </a:prstGeom>
          <a:solidFill>
            <a:srgbClr val="B2B2B2"/>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92" name="Rectangle 41"/>
          <p:cNvSpPr>
            <a:spLocks noChangeArrowheads="1"/>
          </p:cNvSpPr>
          <p:nvPr/>
        </p:nvSpPr>
        <p:spPr bwMode="auto">
          <a:xfrm>
            <a:off x="6096000" y="2590800"/>
            <a:ext cx="533400" cy="228600"/>
          </a:xfrm>
          <a:prstGeom prst="rect">
            <a:avLst/>
          </a:prstGeom>
          <a:solidFill>
            <a:srgbClr val="B2B2B2"/>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93" name="Rectangle 42"/>
          <p:cNvSpPr>
            <a:spLocks noChangeArrowheads="1"/>
          </p:cNvSpPr>
          <p:nvPr/>
        </p:nvSpPr>
        <p:spPr bwMode="auto">
          <a:xfrm>
            <a:off x="6096000" y="4953000"/>
            <a:ext cx="533400" cy="304800"/>
          </a:xfrm>
          <a:prstGeom prst="rect">
            <a:avLst/>
          </a:prstGeom>
          <a:solidFill>
            <a:srgbClr val="B2B2B2"/>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94" name="Line 43"/>
          <p:cNvSpPr>
            <a:spLocks noChangeShapeType="1"/>
          </p:cNvSpPr>
          <p:nvPr/>
        </p:nvSpPr>
        <p:spPr bwMode="auto">
          <a:xfrm flipV="1">
            <a:off x="6096000" y="12969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5" name="Line 44"/>
          <p:cNvSpPr>
            <a:spLocks noChangeShapeType="1"/>
          </p:cNvSpPr>
          <p:nvPr/>
        </p:nvSpPr>
        <p:spPr bwMode="auto">
          <a:xfrm>
            <a:off x="6097588" y="1295400"/>
            <a:ext cx="531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45"/>
          <p:cNvSpPr>
            <a:spLocks noChangeShapeType="1"/>
          </p:cNvSpPr>
          <p:nvPr/>
        </p:nvSpPr>
        <p:spPr bwMode="auto">
          <a:xfrm flipV="1">
            <a:off x="6629400" y="12969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46"/>
          <p:cNvSpPr>
            <a:spLocks noChangeShapeType="1"/>
          </p:cNvSpPr>
          <p:nvPr/>
        </p:nvSpPr>
        <p:spPr bwMode="auto">
          <a:xfrm>
            <a:off x="6096000" y="16779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8" name="Line 47"/>
          <p:cNvSpPr>
            <a:spLocks noChangeShapeType="1"/>
          </p:cNvSpPr>
          <p:nvPr/>
        </p:nvSpPr>
        <p:spPr bwMode="auto">
          <a:xfrm>
            <a:off x="6629400" y="16779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9" name="Line 48"/>
          <p:cNvSpPr>
            <a:spLocks noChangeShapeType="1"/>
          </p:cNvSpPr>
          <p:nvPr/>
        </p:nvSpPr>
        <p:spPr bwMode="auto">
          <a:xfrm>
            <a:off x="6096000" y="2287588"/>
            <a:ext cx="0"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0" name="Line 49"/>
          <p:cNvSpPr>
            <a:spLocks noChangeShapeType="1"/>
          </p:cNvSpPr>
          <p:nvPr/>
        </p:nvSpPr>
        <p:spPr bwMode="auto">
          <a:xfrm>
            <a:off x="6629400" y="2287588"/>
            <a:ext cx="0"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1" name="Line 50"/>
          <p:cNvSpPr>
            <a:spLocks noChangeShapeType="1"/>
          </p:cNvSpPr>
          <p:nvPr/>
        </p:nvSpPr>
        <p:spPr bwMode="auto">
          <a:xfrm>
            <a:off x="6096000" y="33543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2" name="Line 51"/>
          <p:cNvSpPr>
            <a:spLocks noChangeShapeType="1"/>
          </p:cNvSpPr>
          <p:nvPr/>
        </p:nvSpPr>
        <p:spPr bwMode="auto">
          <a:xfrm>
            <a:off x="6629400" y="33543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3" name="Line 52"/>
          <p:cNvSpPr>
            <a:spLocks noChangeShapeType="1"/>
          </p:cNvSpPr>
          <p:nvPr/>
        </p:nvSpPr>
        <p:spPr bwMode="auto">
          <a:xfrm>
            <a:off x="6096000" y="3659188"/>
            <a:ext cx="0"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53"/>
          <p:cNvSpPr>
            <a:spLocks noChangeShapeType="1"/>
          </p:cNvSpPr>
          <p:nvPr/>
        </p:nvSpPr>
        <p:spPr bwMode="auto">
          <a:xfrm>
            <a:off x="6629400" y="3659188"/>
            <a:ext cx="0" cy="74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54"/>
          <p:cNvSpPr>
            <a:spLocks noChangeShapeType="1"/>
          </p:cNvSpPr>
          <p:nvPr/>
        </p:nvSpPr>
        <p:spPr bwMode="auto">
          <a:xfrm>
            <a:off x="6096000" y="4421188"/>
            <a:ext cx="0" cy="227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6" name="Line 55"/>
          <p:cNvSpPr>
            <a:spLocks noChangeShapeType="1"/>
          </p:cNvSpPr>
          <p:nvPr/>
        </p:nvSpPr>
        <p:spPr bwMode="auto">
          <a:xfrm>
            <a:off x="6629400" y="4421188"/>
            <a:ext cx="0" cy="227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7" name="Line 56"/>
          <p:cNvSpPr>
            <a:spLocks noChangeShapeType="1"/>
          </p:cNvSpPr>
          <p:nvPr/>
        </p:nvSpPr>
        <p:spPr bwMode="auto">
          <a:xfrm>
            <a:off x="6096000" y="5259388"/>
            <a:ext cx="0"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57"/>
          <p:cNvSpPr>
            <a:spLocks noChangeShapeType="1"/>
          </p:cNvSpPr>
          <p:nvPr/>
        </p:nvSpPr>
        <p:spPr bwMode="auto">
          <a:xfrm>
            <a:off x="6629400" y="5259388"/>
            <a:ext cx="0"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9" name="Line 58"/>
          <p:cNvSpPr>
            <a:spLocks noChangeShapeType="1"/>
          </p:cNvSpPr>
          <p:nvPr/>
        </p:nvSpPr>
        <p:spPr bwMode="auto">
          <a:xfrm>
            <a:off x="6097588" y="5562600"/>
            <a:ext cx="531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0" name="Line 59"/>
          <p:cNvSpPr>
            <a:spLocks noChangeShapeType="1"/>
          </p:cNvSpPr>
          <p:nvPr/>
        </p:nvSpPr>
        <p:spPr bwMode="auto">
          <a:xfrm>
            <a:off x="5257800" y="4954588"/>
            <a:ext cx="0" cy="15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1" name="Line 60"/>
          <p:cNvSpPr>
            <a:spLocks noChangeShapeType="1"/>
          </p:cNvSpPr>
          <p:nvPr/>
        </p:nvSpPr>
        <p:spPr bwMode="auto">
          <a:xfrm>
            <a:off x="5259388" y="5105400"/>
            <a:ext cx="7604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612" name="Line 61"/>
          <p:cNvSpPr>
            <a:spLocks noChangeShapeType="1"/>
          </p:cNvSpPr>
          <p:nvPr/>
        </p:nvSpPr>
        <p:spPr bwMode="auto">
          <a:xfrm>
            <a:off x="5257800" y="2516188"/>
            <a:ext cx="0" cy="227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3" name="Line 62"/>
          <p:cNvSpPr>
            <a:spLocks noChangeShapeType="1"/>
          </p:cNvSpPr>
          <p:nvPr/>
        </p:nvSpPr>
        <p:spPr bwMode="auto">
          <a:xfrm>
            <a:off x="5259388" y="2743200"/>
            <a:ext cx="7604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614" name="Line 63"/>
          <p:cNvSpPr>
            <a:spLocks noChangeShapeType="1"/>
          </p:cNvSpPr>
          <p:nvPr/>
        </p:nvSpPr>
        <p:spPr bwMode="auto">
          <a:xfrm>
            <a:off x="5257800" y="1906588"/>
            <a:ext cx="0" cy="2270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5" name="Line 64"/>
          <p:cNvSpPr>
            <a:spLocks noChangeShapeType="1"/>
          </p:cNvSpPr>
          <p:nvPr/>
        </p:nvSpPr>
        <p:spPr bwMode="auto">
          <a:xfrm>
            <a:off x="5259388" y="2133600"/>
            <a:ext cx="7604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96" name="Rectangle 65"/>
          <p:cNvSpPr>
            <a:spLocks noChangeArrowheads="1"/>
          </p:cNvSpPr>
          <p:nvPr/>
        </p:nvSpPr>
        <p:spPr bwMode="auto">
          <a:xfrm>
            <a:off x="2362200" y="2362200"/>
            <a:ext cx="9509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latin typeface="Times New Roman" panose="02020603050405020304" pitchFamily="18" charset="0"/>
              </a:rPr>
              <a:t>Last</a:t>
            </a:r>
          </a:p>
          <a:p>
            <a:r>
              <a:rPr lang="en-US" altLang="en-US" sz="1200" b="1">
                <a:latin typeface="Times New Roman" panose="02020603050405020304" pitchFamily="18" charset="0"/>
              </a:rPr>
              <a:t>allocated</a:t>
            </a:r>
          </a:p>
          <a:p>
            <a:r>
              <a:rPr lang="en-US" altLang="en-US" sz="1200" b="1">
                <a:latin typeface="Times New Roman" panose="02020603050405020304" pitchFamily="18" charset="0"/>
              </a:rPr>
              <a:t>block (14K)</a:t>
            </a:r>
          </a:p>
        </p:txBody>
      </p:sp>
      <p:sp>
        <p:nvSpPr>
          <p:cNvPr id="18497" name="Rectangle 66"/>
          <p:cNvSpPr>
            <a:spLocks noChangeArrowheads="1"/>
          </p:cNvSpPr>
          <p:nvPr/>
        </p:nvSpPr>
        <p:spPr bwMode="auto">
          <a:xfrm>
            <a:off x="3657600" y="5562600"/>
            <a:ext cx="6175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Before</a:t>
            </a:r>
          </a:p>
        </p:txBody>
      </p:sp>
      <p:sp>
        <p:nvSpPr>
          <p:cNvPr id="23618" name="Rectangle 67"/>
          <p:cNvSpPr>
            <a:spLocks noChangeArrowheads="1"/>
          </p:cNvSpPr>
          <p:nvPr/>
        </p:nvSpPr>
        <p:spPr bwMode="auto">
          <a:xfrm>
            <a:off x="6096000" y="5638800"/>
            <a:ext cx="5318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After</a:t>
            </a:r>
          </a:p>
        </p:txBody>
      </p:sp>
      <p:sp>
        <p:nvSpPr>
          <p:cNvPr id="18499" name="Rectangle 68"/>
          <p:cNvSpPr>
            <a:spLocks noChangeArrowheads="1"/>
          </p:cNvSpPr>
          <p:nvPr/>
        </p:nvSpPr>
        <p:spPr bwMode="auto">
          <a:xfrm>
            <a:off x="1828800" y="4191000"/>
            <a:ext cx="152400" cy="152400"/>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500" name="Rectangle 69"/>
          <p:cNvSpPr>
            <a:spLocks noChangeArrowheads="1"/>
          </p:cNvSpPr>
          <p:nvPr/>
        </p:nvSpPr>
        <p:spPr bwMode="auto">
          <a:xfrm>
            <a:off x="3354388" y="1219200"/>
            <a:ext cx="379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8K</a:t>
            </a:r>
          </a:p>
        </p:txBody>
      </p:sp>
      <p:sp>
        <p:nvSpPr>
          <p:cNvPr id="23621" name="Rectangle 70"/>
          <p:cNvSpPr>
            <a:spLocks noChangeArrowheads="1"/>
          </p:cNvSpPr>
          <p:nvPr/>
        </p:nvSpPr>
        <p:spPr bwMode="auto">
          <a:xfrm>
            <a:off x="5791200" y="1219200"/>
            <a:ext cx="379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8K</a:t>
            </a:r>
          </a:p>
        </p:txBody>
      </p:sp>
      <p:sp>
        <p:nvSpPr>
          <p:cNvPr id="18502" name="Rectangle 71"/>
          <p:cNvSpPr>
            <a:spLocks noChangeArrowheads="1"/>
          </p:cNvSpPr>
          <p:nvPr/>
        </p:nvSpPr>
        <p:spPr bwMode="auto">
          <a:xfrm>
            <a:off x="3278188" y="1630363"/>
            <a:ext cx="455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12K</a:t>
            </a:r>
          </a:p>
        </p:txBody>
      </p:sp>
      <p:sp>
        <p:nvSpPr>
          <p:cNvPr id="23623" name="Rectangle 72"/>
          <p:cNvSpPr>
            <a:spLocks noChangeArrowheads="1"/>
          </p:cNvSpPr>
          <p:nvPr/>
        </p:nvSpPr>
        <p:spPr bwMode="auto">
          <a:xfrm>
            <a:off x="5716588" y="1630363"/>
            <a:ext cx="455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12K</a:t>
            </a:r>
          </a:p>
        </p:txBody>
      </p:sp>
      <p:sp>
        <p:nvSpPr>
          <p:cNvPr id="18504" name="Rectangle 73"/>
          <p:cNvSpPr>
            <a:spLocks noChangeArrowheads="1"/>
          </p:cNvSpPr>
          <p:nvPr/>
        </p:nvSpPr>
        <p:spPr bwMode="auto">
          <a:xfrm>
            <a:off x="3278188" y="2011363"/>
            <a:ext cx="455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22K</a:t>
            </a:r>
          </a:p>
        </p:txBody>
      </p:sp>
      <p:sp>
        <p:nvSpPr>
          <p:cNvPr id="18505" name="Rectangle 74"/>
          <p:cNvSpPr>
            <a:spLocks noChangeArrowheads="1"/>
          </p:cNvSpPr>
          <p:nvPr/>
        </p:nvSpPr>
        <p:spPr bwMode="auto">
          <a:xfrm>
            <a:off x="3278188" y="2590800"/>
            <a:ext cx="4556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18K</a:t>
            </a:r>
          </a:p>
        </p:txBody>
      </p:sp>
      <p:sp>
        <p:nvSpPr>
          <p:cNvPr id="18506" name="Rectangle 75"/>
          <p:cNvSpPr>
            <a:spLocks noChangeArrowheads="1"/>
          </p:cNvSpPr>
          <p:nvPr/>
        </p:nvSpPr>
        <p:spPr bwMode="auto">
          <a:xfrm>
            <a:off x="3387725" y="35814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00" b="1">
                <a:latin typeface="Times New Roman" panose="02020603050405020304" pitchFamily="18" charset="0"/>
              </a:rPr>
              <a:t>6K</a:t>
            </a:r>
          </a:p>
        </p:txBody>
      </p:sp>
      <p:sp>
        <p:nvSpPr>
          <p:cNvPr id="23627" name="Rectangle 76"/>
          <p:cNvSpPr>
            <a:spLocks noChangeArrowheads="1"/>
          </p:cNvSpPr>
          <p:nvPr/>
        </p:nvSpPr>
        <p:spPr bwMode="auto">
          <a:xfrm>
            <a:off x="5749925" y="35814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00" b="1">
                <a:latin typeface="Times New Roman" panose="02020603050405020304" pitchFamily="18" charset="0"/>
              </a:rPr>
              <a:t>6K</a:t>
            </a:r>
          </a:p>
        </p:txBody>
      </p:sp>
      <p:sp>
        <p:nvSpPr>
          <p:cNvPr id="18508" name="Rectangle 77"/>
          <p:cNvSpPr>
            <a:spLocks noChangeArrowheads="1"/>
          </p:cNvSpPr>
          <p:nvPr/>
        </p:nvSpPr>
        <p:spPr bwMode="auto">
          <a:xfrm>
            <a:off x="3352800" y="3306763"/>
            <a:ext cx="379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8K</a:t>
            </a:r>
          </a:p>
        </p:txBody>
      </p:sp>
      <p:sp>
        <p:nvSpPr>
          <p:cNvPr id="23629" name="Rectangle 78"/>
          <p:cNvSpPr>
            <a:spLocks noChangeArrowheads="1"/>
          </p:cNvSpPr>
          <p:nvPr/>
        </p:nvSpPr>
        <p:spPr bwMode="auto">
          <a:xfrm>
            <a:off x="5791200" y="3276600"/>
            <a:ext cx="379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8K</a:t>
            </a:r>
          </a:p>
        </p:txBody>
      </p:sp>
      <p:sp>
        <p:nvSpPr>
          <p:cNvPr id="18510" name="Rectangle 79"/>
          <p:cNvSpPr>
            <a:spLocks noChangeArrowheads="1"/>
          </p:cNvSpPr>
          <p:nvPr/>
        </p:nvSpPr>
        <p:spPr bwMode="auto">
          <a:xfrm>
            <a:off x="3278188" y="4373563"/>
            <a:ext cx="455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14K</a:t>
            </a:r>
          </a:p>
        </p:txBody>
      </p:sp>
      <p:sp>
        <p:nvSpPr>
          <p:cNvPr id="23631" name="Rectangle 80"/>
          <p:cNvSpPr>
            <a:spLocks noChangeArrowheads="1"/>
          </p:cNvSpPr>
          <p:nvPr/>
        </p:nvSpPr>
        <p:spPr bwMode="auto">
          <a:xfrm>
            <a:off x="5638800" y="4373563"/>
            <a:ext cx="455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14K</a:t>
            </a:r>
          </a:p>
        </p:txBody>
      </p:sp>
      <p:sp>
        <p:nvSpPr>
          <p:cNvPr id="23632" name="Rectangle 81"/>
          <p:cNvSpPr>
            <a:spLocks noChangeArrowheads="1"/>
          </p:cNvSpPr>
          <p:nvPr/>
        </p:nvSpPr>
        <p:spPr bwMode="auto">
          <a:xfrm>
            <a:off x="5749925" y="2209800"/>
            <a:ext cx="346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00" b="1">
                <a:latin typeface="Times New Roman" panose="02020603050405020304" pitchFamily="18" charset="0"/>
              </a:rPr>
              <a:t>6K</a:t>
            </a:r>
          </a:p>
        </p:txBody>
      </p:sp>
      <p:sp>
        <p:nvSpPr>
          <p:cNvPr id="23633" name="Rectangle 82"/>
          <p:cNvSpPr>
            <a:spLocks noChangeArrowheads="1"/>
          </p:cNvSpPr>
          <p:nvPr/>
        </p:nvSpPr>
        <p:spPr bwMode="auto">
          <a:xfrm>
            <a:off x="5791200" y="2743200"/>
            <a:ext cx="379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2K</a:t>
            </a:r>
          </a:p>
        </p:txBody>
      </p:sp>
      <p:sp>
        <p:nvSpPr>
          <p:cNvPr id="18514" name="Rectangle 83"/>
          <p:cNvSpPr>
            <a:spLocks noChangeArrowheads="1"/>
          </p:cNvSpPr>
          <p:nvPr/>
        </p:nvSpPr>
        <p:spPr bwMode="auto">
          <a:xfrm>
            <a:off x="3278188" y="5135563"/>
            <a:ext cx="455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36K</a:t>
            </a:r>
          </a:p>
        </p:txBody>
      </p:sp>
      <p:sp>
        <p:nvSpPr>
          <p:cNvPr id="23635" name="Rectangle 84"/>
          <p:cNvSpPr>
            <a:spLocks noChangeArrowheads="1"/>
          </p:cNvSpPr>
          <p:nvPr/>
        </p:nvSpPr>
        <p:spPr bwMode="auto">
          <a:xfrm>
            <a:off x="5640388" y="5257800"/>
            <a:ext cx="4556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20K</a:t>
            </a:r>
          </a:p>
        </p:txBody>
      </p:sp>
      <p:sp>
        <p:nvSpPr>
          <p:cNvPr id="23636" name="Rectangle 85"/>
          <p:cNvSpPr>
            <a:spLocks noChangeArrowheads="1"/>
          </p:cNvSpPr>
          <p:nvPr/>
        </p:nvSpPr>
        <p:spPr bwMode="auto">
          <a:xfrm>
            <a:off x="4876800" y="4678363"/>
            <a:ext cx="714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latin typeface="Times New Roman" panose="02020603050405020304" pitchFamily="18" charset="0"/>
              </a:rPr>
              <a:t>Next Fit</a:t>
            </a:r>
          </a:p>
        </p:txBody>
      </p:sp>
      <p:sp>
        <p:nvSpPr>
          <p:cNvPr id="18517" name="Rectangle 86"/>
          <p:cNvSpPr>
            <a:spLocks noChangeArrowheads="1"/>
          </p:cNvSpPr>
          <p:nvPr/>
        </p:nvSpPr>
        <p:spPr bwMode="auto">
          <a:xfrm>
            <a:off x="1925638" y="4114800"/>
            <a:ext cx="876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latin typeface="Times New Roman" panose="02020603050405020304" pitchFamily="18" charset="0"/>
              </a:rPr>
              <a:t>Free block</a:t>
            </a:r>
          </a:p>
        </p:txBody>
      </p:sp>
      <p:sp>
        <p:nvSpPr>
          <p:cNvPr id="18518" name="Rectangle 87"/>
          <p:cNvSpPr>
            <a:spLocks noChangeArrowheads="1"/>
          </p:cNvSpPr>
          <p:nvPr/>
        </p:nvSpPr>
        <p:spPr bwMode="auto">
          <a:xfrm>
            <a:off x="1905000" y="3810000"/>
            <a:ext cx="1196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latin typeface="Times New Roman" panose="02020603050405020304" pitchFamily="18" charset="0"/>
              </a:rPr>
              <a:t>Allocated block</a:t>
            </a:r>
          </a:p>
        </p:txBody>
      </p:sp>
      <p:sp>
        <p:nvSpPr>
          <p:cNvPr id="23639" name="Rectangle 88"/>
          <p:cNvSpPr>
            <a:spLocks noChangeArrowheads="1"/>
          </p:cNvSpPr>
          <p:nvPr/>
        </p:nvSpPr>
        <p:spPr bwMode="auto">
          <a:xfrm>
            <a:off x="4953000" y="2286000"/>
            <a:ext cx="688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Best Fit</a:t>
            </a:r>
          </a:p>
        </p:txBody>
      </p:sp>
      <p:sp>
        <p:nvSpPr>
          <p:cNvPr id="23640" name="Rectangle 89"/>
          <p:cNvSpPr>
            <a:spLocks noChangeArrowheads="1"/>
          </p:cNvSpPr>
          <p:nvPr/>
        </p:nvSpPr>
        <p:spPr bwMode="auto">
          <a:xfrm>
            <a:off x="4953000" y="1676400"/>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latin typeface="Times New Roman" panose="02020603050405020304" pitchFamily="18" charset="0"/>
              </a:rPr>
              <a:t>First Fit</a:t>
            </a:r>
          </a:p>
        </p:txBody>
      </p:sp>
      <p:sp>
        <p:nvSpPr>
          <p:cNvPr id="18521" name="Text Box 90"/>
          <p:cNvSpPr txBox="1">
            <a:spLocks noChangeArrowheads="1"/>
          </p:cNvSpPr>
          <p:nvPr/>
        </p:nvSpPr>
        <p:spPr bwMode="auto">
          <a:xfrm>
            <a:off x="1371600" y="6096000"/>
            <a:ext cx="640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latin typeface="Times New Roman" panose="02020603050405020304" pitchFamily="18" charset="0"/>
                <a:cs typeface="Times New Roman" panose="02020603050405020304" pitchFamily="18" charset="0"/>
              </a:rPr>
              <a:t>Allocate to block (16K) using First Fit, Best Fit, or Next Fit </a:t>
            </a:r>
          </a:p>
        </p:txBody>
      </p:sp>
      <p:sp>
        <p:nvSpPr>
          <p:cNvPr id="18522" name="Line 92"/>
          <p:cNvSpPr>
            <a:spLocks noChangeShapeType="1"/>
          </p:cNvSpPr>
          <p:nvPr/>
        </p:nvSpPr>
        <p:spPr bwMode="auto">
          <a:xfrm>
            <a:off x="4800600" y="1295400"/>
            <a:ext cx="0" cy="449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23" name="Text Box 93"/>
          <p:cNvSpPr txBox="1">
            <a:spLocks noChangeArrowheads="1"/>
          </p:cNvSpPr>
          <p:nvPr/>
        </p:nvSpPr>
        <p:spPr bwMode="auto">
          <a:xfrm rot="-5400000">
            <a:off x="3002757" y="3169443"/>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Times New Roman" panose="02020603050405020304" pitchFamily="18" charset="0"/>
                <a:cs typeface="Times New Roman" panose="02020603050405020304" pitchFamily="18" charset="0"/>
              </a:rPr>
              <a:t>Memory direct access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84"/>
                                        </p:tgtEl>
                                        <p:attrNameLst>
                                          <p:attrName>style.visibility</p:attrName>
                                        </p:attrNameLst>
                                      </p:cBhvr>
                                      <p:to>
                                        <p:strVal val="visible"/>
                                      </p:to>
                                    </p:set>
                                    <p:animEffect transition="in" filter="box(in)">
                                      <p:cBhvr>
                                        <p:cTn id="7" dur="500"/>
                                        <p:tgtEl>
                                          <p:spTgt spid="2358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585"/>
                                        </p:tgtEl>
                                        <p:attrNameLst>
                                          <p:attrName>style.visibility</p:attrName>
                                        </p:attrNameLst>
                                      </p:cBhvr>
                                      <p:to>
                                        <p:strVal val="visible"/>
                                      </p:to>
                                    </p:set>
                                    <p:animEffect transition="in" filter="box(in)">
                                      <p:cBhvr>
                                        <p:cTn id="10" dur="500"/>
                                        <p:tgtEl>
                                          <p:spTgt spid="2358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586"/>
                                        </p:tgtEl>
                                        <p:attrNameLst>
                                          <p:attrName>style.visibility</p:attrName>
                                        </p:attrNameLst>
                                      </p:cBhvr>
                                      <p:to>
                                        <p:strVal val="visible"/>
                                      </p:to>
                                    </p:set>
                                    <p:animEffect transition="in" filter="box(in)">
                                      <p:cBhvr>
                                        <p:cTn id="13" dur="500"/>
                                        <p:tgtEl>
                                          <p:spTgt spid="2358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3587"/>
                                        </p:tgtEl>
                                        <p:attrNameLst>
                                          <p:attrName>style.visibility</p:attrName>
                                        </p:attrNameLst>
                                      </p:cBhvr>
                                      <p:to>
                                        <p:strVal val="visible"/>
                                      </p:to>
                                    </p:set>
                                    <p:animEffect transition="in" filter="box(in)">
                                      <p:cBhvr>
                                        <p:cTn id="16" dur="500"/>
                                        <p:tgtEl>
                                          <p:spTgt spid="2358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3588"/>
                                        </p:tgtEl>
                                        <p:attrNameLst>
                                          <p:attrName>style.visibility</p:attrName>
                                        </p:attrNameLst>
                                      </p:cBhvr>
                                      <p:to>
                                        <p:strVal val="visible"/>
                                      </p:to>
                                    </p:set>
                                    <p:animEffect transition="in" filter="box(in)">
                                      <p:cBhvr>
                                        <p:cTn id="19" dur="500"/>
                                        <p:tgtEl>
                                          <p:spTgt spid="2358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3589"/>
                                        </p:tgtEl>
                                        <p:attrNameLst>
                                          <p:attrName>style.visibility</p:attrName>
                                        </p:attrNameLst>
                                      </p:cBhvr>
                                      <p:to>
                                        <p:strVal val="visible"/>
                                      </p:to>
                                    </p:set>
                                    <p:animEffect transition="in" filter="box(in)">
                                      <p:cBhvr>
                                        <p:cTn id="22" dur="500"/>
                                        <p:tgtEl>
                                          <p:spTgt spid="2358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590"/>
                                        </p:tgtEl>
                                        <p:attrNameLst>
                                          <p:attrName>style.visibility</p:attrName>
                                        </p:attrNameLst>
                                      </p:cBhvr>
                                      <p:to>
                                        <p:strVal val="visible"/>
                                      </p:to>
                                    </p:set>
                                    <p:animEffect transition="in" filter="box(in)">
                                      <p:cBhvr>
                                        <p:cTn id="25" dur="500"/>
                                        <p:tgtEl>
                                          <p:spTgt spid="2359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3591"/>
                                        </p:tgtEl>
                                        <p:attrNameLst>
                                          <p:attrName>style.visibility</p:attrName>
                                        </p:attrNameLst>
                                      </p:cBhvr>
                                      <p:to>
                                        <p:strVal val="visible"/>
                                      </p:to>
                                    </p:set>
                                    <p:animEffect transition="in" filter="box(in)">
                                      <p:cBhvr>
                                        <p:cTn id="28" dur="500"/>
                                        <p:tgtEl>
                                          <p:spTgt spid="2359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592"/>
                                        </p:tgtEl>
                                        <p:attrNameLst>
                                          <p:attrName>style.visibility</p:attrName>
                                        </p:attrNameLst>
                                      </p:cBhvr>
                                      <p:to>
                                        <p:strVal val="visible"/>
                                      </p:to>
                                    </p:set>
                                    <p:animEffect transition="in" filter="box(in)">
                                      <p:cBhvr>
                                        <p:cTn id="31" dur="500"/>
                                        <p:tgtEl>
                                          <p:spTgt spid="2359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3593"/>
                                        </p:tgtEl>
                                        <p:attrNameLst>
                                          <p:attrName>style.visibility</p:attrName>
                                        </p:attrNameLst>
                                      </p:cBhvr>
                                      <p:to>
                                        <p:strVal val="visible"/>
                                      </p:to>
                                    </p:set>
                                    <p:animEffect transition="in" filter="box(in)">
                                      <p:cBhvr>
                                        <p:cTn id="34" dur="500"/>
                                        <p:tgtEl>
                                          <p:spTgt spid="23593"/>
                                        </p:tgtEl>
                                      </p:cBhvr>
                                    </p:animEffect>
                                  </p:childTnLst>
                                </p:cTn>
                              </p:par>
                              <p:par>
                                <p:cTn id="35" presetID="4" presetClass="entr" presetSubtype="16" fill="hold" nodeType="withEffect">
                                  <p:stCondLst>
                                    <p:cond delay="0"/>
                                  </p:stCondLst>
                                  <p:childTnLst>
                                    <p:set>
                                      <p:cBhvr>
                                        <p:cTn id="36" dur="1" fill="hold">
                                          <p:stCondLst>
                                            <p:cond delay="0"/>
                                          </p:stCondLst>
                                        </p:cTn>
                                        <p:tgtEl>
                                          <p:spTgt spid="23594"/>
                                        </p:tgtEl>
                                        <p:attrNameLst>
                                          <p:attrName>style.visibility</p:attrName>
                                        </p:attrNameLst>
                                      </p:cBhvr>
                                      <p:to>
                                        <p:strVal val="visible"/>
                                      </p:to>
                                    </p:set>
                                    <p:animEffect transition="in" filter="box(in)">
                                      <p:cBhvr>
                                        <p:cTn id="37" dur="500"/>
                                        <p:tgtEl>
                                          <p:spTgt spid="23594"/>
                                        </p:tgtEl>
                                      </p:cBhvr>
                                    </p:animEffect>
                                  </p:childTnLst>
                                </p:cTn>
                              </p:par>
                              <p:par>
                                <p:cTn id="38" presetID="4" presetClass="entr" presetSubtype="16" fill="hold" nodeType="withEffect">
                                  <p:stCondLst>
                                    <p:cond delay="0"/>
                                  </p:stCondLst>
                                  <p:childTnLst>
                                    <p:set>
                                      <p:cBhvr>
                                        <p:cTn id="39" dur="1" fill="hold">
                                          <p:stCondLst>
                                            <p:cond delay="0"/>
                                          </p:stCondLst>
                                        </p:cTn>
                                        <p:tgtEl>
                                          <p:spTgt spid="23595"/>
                                        </p:tgtEl>
                                        <p:attrNameLst>
                                          <p:attrName>style.visibility</p:attrName>
                                        </p:attrNameLst>
                                      </p:cBhvr>
                                      <p:to>
                                        <p:strVal val="visible"/>
                                      </p:to>
                                    </p:set>
                                    <p:animEffect transition="in" filter="box(in)">
                                      <p:cBhvr>
                                        <p:cTn id="40" dur="500"/>
                                        <p:tgtEl>
                                          <p:spTgt spid="23595"/>
                                        </p:tgtEl>
                                      </p:cBhvr>
                                    </p:animEffect>
                                  </p:childTnLst>
                                </p:cTn>
                              </p:par>
                              <p:par>
                                <p:cTn id="41" presetID="4" presetClass="entr" presetSubtype="16" fill="hold" nodeType="withEffect">
                                  <p:stCondLst>
                                    <p:cond delay="0"/>
                                  </p:stCondLst>
                                  <p:childTnLst>
                                    <p:set>
                                      <p:cBhvr>
                                        <p:cTn id="42" dur="1" fill="hold">
                                          <p:stCondLst>
                                            <p:cond delay="0"/>
                                          </p:stCondLst>
                                        </p:cTn>
                                        <p:tgtEl>
                                          <p:spTgt spid="23596"/>
                                        </p:tgtEl>
                                        <p:attrNameLst>
                                          <p:attrName>style.visibility</p:attrName>
                                        </p:attrNameLst>
                                      </p:cBhvr>
                                      <p:to>
                                        <p:strVal val="visible"/>
                                      </p:to>
                                    </p:set>
                                    <p:animEffect transition="in" filter="box(in)">
                                      <p:cBhvr>
                                        <p:cTn id="43" dur="500"/>
                                        <p:tgtEl>
                                          <p:spTgt spid="23596"/>
                                        </p:tgtEl>
                                      </p:cBhvr>
                                    </p:animEffect>
                                  </p:childTnLst>
                                </p:cTn>
                              </p:par>
                              <p:par>
                                <p:cTn id="44" presetID="4" presetClass="entr" presetSubtype="16" fill="hold" nodeType="withEffect">
                                  <p:stCondLst>
                                    <p:cond delay="0"/>
                                  </p:stCondLst>
                                  <p:childTnLst>
                                    <p:set>
                                      <p:cBhvr>
                                        <p:cTn id="45" dur="1" fill="hold">
                                          <p:stCondLst>
                                            <p:cond delay="0"/>
                                          </p:stCondLst>
                                        </p:cTn>
                                        <p:tgtEl>
                                          <p:spTgt spid="23597"/>
                                        </p:tgtEl>
                                        <p:attrNameLst>
                                          <p:attrName>style.visibility</p:attrName>
                                        </p:attrNameLst>
                                      </p:cBhvr>
                                      <p:to>
                                        <p:strVal val="visible"/>
                                      </p:to>
                                    </p:set>
                                    <p:animEffect transition="in" filter="box(in)">
                                      <p:cBhvr>
                                        <p:cTn id="46" dur="500"/>
                                        <p:tgtEl>
                                          <p:spTgt spid="23597"/>
                                        </p:tgtEl>
                                      </p:cBhvr>
                                    </p:animEffect>
                                  </p:childTnLst>
                                </p:cTn>
                              </p:par>
                              <p:par>
                                <p:cTn id="47" presetID="4" presetClass="entr" presetSubtype="16" fill="hold" nodeType="withEffect">
                                  <p:stCondLst>
                                    <p:cond delay="0"/>
                                  </p:stCondLst>
                                  <p:childTnLst>
                                    <p:set>
                                      <p:cBhvr>
                                        <p:cTn id="48" dur="1" fill="hold">
                                          <p:stCondLst>
                                            <p:cond delay="0"/>
                                          </p:stCondLst>
                                        </p:cTn>
                                        <p:tgtEl>
                                          <p:spTgt spid="23598"/>
                                        </p:tgtEl>
                                        <p:attrNameLst>
                                          <p:attrName>style.visibility</p:attrName>
                                        </p:attrNameLst>
                                      </p:cBhvr>
                                      <p:to>
                                        <p:strVal val="visible"/>
                                      </p:to>
                                    </p:set>
                                    <p:animEffect transition="in" filter="box(in)">
                                      <p:cBhvr>
                                        <p:cTn id="49" dur="500"/>
                                        <p:tgtEl>
                                          <p:spTgt spid="23598"/>
                                        </p:tgtEl>
                                      </p:cBhvr>
                                    </p:animEffect>
                                  </p:childTnLst>
                                </p:cTn>
                              </p:par>
                              <p:par>
                                <p:cTn id="50" presetID="4" presetClass="entr" presetSubtype="16" fill="hold" nodeType="withEffect">
                                  <p:stCondLst>
                                    <p:cond delay="0"/>
                                  </p:stCondLst>
                                  <p:childTnLst>
                                    <p:set>
                                      <p:cBhvr>
                                        <p:cTn id="51" dur="1" fill="hold">
                                          <p:stCondLst>
                                            <p:cond delay="0"/>
                                          </p:stCondLst>
                                        </p:cTn>
                                        <p:tgtEl>
                                          <p:spTgt spid="23599"/>
                                        </p:tgtEl>
                                        <p:attrNameLst>
                                          <p:attrName>style.visibility</p:attrName>
                                        </p:attrNameLst>
                                      </p:cBhvr>
                                      <p:to>
                                        <p:strVal val="visible"/>
                                      </p:to>
                                    </p:set>
                                    <p:animEffect transition="in" filter="box(in)">
                                      <p:cBhvr>
                                        <p:cTn id="52" dur="500"/>
                                        <p:tgtEl>
                                          <p:spTgt spid="23599"/>
                                        </p:tgtEl>
                                      </p:cBhvr>
                                    </p:animEffect>
                                  </p:childTnLst>
                                </p:cTn>
                              </p:par>
                              <p:par>
                                <p:cTn id="53" presetID="4" presetClass="entr" presetSubtype="16" fill="hold" nodeType="withEffect">
                                  <p:stCondLst>
                                    <p:cond delay="0"/>
                                  </p:stCondLst>
                                  <p:childTnLst>
                                    <p:set>
                                      <p:cBhvr>
                                        <p:cTn id="54" dur="1" fill="hold">
                                          <p:stCondLst>
                                            <p:cond delay="0"/>
                                          </p:stCondLst>
                                        </p:cTn>
                                        <p:tgtEl>
                                          <p:spTgt spid="23600"/>
                                        </p:tgtEl>
                                        <p:attrNameLst>
                                          <p:attrName>style.visibility</p:attrName>
                                        </p:attrNameLst>
                                      </p:cBhvr>
                                      <p:to>
                                        <p:strVal val="visible"/>
                                      </p:to>
                                    </p:set>
                                    <p:animEffect transition="in" filter="box(in)">
                                      <p:cBhvr>
                                        <p:cTn id="55" dur="500"/>
                                        <p:tgtEl>
                                          <p:spTgt spid="23600"/>
                                        </p:tgtEl>
                                      </p:cBhvr>
                                    </p:animEffect>
                                  </p:childTnLst>
                                </p:cTn>
                              </p:par>
                              <p:par>
                                <p:cTn id="56" presetID="4" presetClass="entr" presetSubtype="16" fill="hold" nodeType="withEffect">
                                  <p:stCondLst>
                                    <p:cond delay="0"/>
                                  </p:stCondLst>
                                  <p:childTnLst>
                                    <p:set>
                                      <p:cBhvr>
                                        <p:cTn id="57" dur="1" fill="hold">
                                          <p:stCondLst>
                                            <p:cond delay="0"/>
                                          </p:stCondLst>
                                        </p:cTn>
                                        <p:tgtEl>
                                          <p:spTgt spid="23601"/>
                                        </p:tgtEl>
                                        <p:attrNameLst>
                                          <p:attrName>style.visibility</p:attrName>
                                        </p:attrNameLst>
                                      </p:cBhvr>
                                      <p:to>
                                        <p:strVal val="visible"/>
                                      </p:to>
                                    </p:set>
                                    <p:animEffect transition="in" filter="box(in)">
                                      <p:cBhvr>
                                        <p:cTn id="58" dur="500"/>
                                        <p:tgtEl>
                                          <p:spTgt spid="23601"/>
                                        </p:tgtEl>
                                      </p:cBhvr>
                                    </p:animEffect>
                                  </p:childTnLst>
                                </p:cTn>
                              </p:par>
                              <p:par>
                                <p:cTn id="59" presetID="4" presetClass="entr" presetSubtype="16" fill="hold" nodeType="withEffect">
                                  <p:stCondLst>
                                    <p:cond delay="0"/>
                                  </p:stCondLst>
                                  <p:childTnLst>
                                    <p:set>
                                      <p:cBhvr>
                                        <p:cTn id="60" dur="1" fill="hold">
                                          <p:stCondLst>
                                            <p:cond delay="0"/>
                                          </p:stCondLst>
                                        </p:cTn>
                                        <p:tgtEl>
                                          <p:spTgt spid="23602"/>
                                        </p:tgtEl>
                                        <p:attrNameLst>
                                          <p:attrName>style.visibility</p:attrName>
                                        </p:attrNameLst>
                                      </p:cBhvr>
                                      <p:to>
                                        <p:strVal val="visible"/>
                                      </p:to>
                                    </p:set>
                                    <p:animEffect transition="in" filter="box(in)">
                                      <p:cBhvr>
                                        <p:cTn id="61" dur="500"/>
                                        <p:tgtEl>
                                          <p:spTgt spid="23602"/>
                                        </p:tgtEl>
                                      </p:cBhvr>
                                    </p:animEffect>
                                  </p:childTnLst>
                                </p:cTn>
                              </p:par>
                              <p:par>
                                <p:cTn id="62" presetID="4" presetClass="entr" presetSubtype="16" fill="hold" nodeType="withEffect">
                                  <p:stCondLst>
                                    <p:cond delay="0"/>
                                  </p:stCondLst>
                                  <p:childTnLst>
                                    <p:set>
                                      <p:cBhvr>
                                        <p:cTn id="63" dur="1" fill="hold">
                                          <p:stCondLst>
                                            <p:cond delay="0"/>
                                          </p:stCondLst>
                                        </p:cTn>
                                        <p:tgtEl>
                                          <p:spTgt spid="23603"/>
                                        </p:tgtEl>
                                        <p:attrNameLst>
                                          <p:attrName>style.visibility</p:attrName>
                                        </p:attrNameLst>
                                      </p:cBhvr>
                                      <p:to>
                                        <p:strVal val="visible"/>
                                      </p:to>
                                    </p:set>
                                    <p:animEffect transition="in" filter="box(in)">
                                      <p:cBhvr>
                                        <p:cTn id="64" dur="500"/>
                                        <p:tgtEl>
                                          <p:spTgt spid="23603"/>
                                        </p:tgtEl>
                                      </p:cBhvr>
                                    </p:animEffect>
                                  </p:childTnLst>
                                </p:cTn>
                              </p:par>
                              <p:par>
                                <p:cTn id="65" presetID="4" presetClass="entr" presetSubtype="16" fill="hold" nodeType="withEffect">
                                  <p:stCondLst>
                                    <p:cond delay="0"/>
                                  </p:stCondLst>
                                  <p:childTnLst>
                                    <p:set>
                                      <p:cBhvr>
                                        <p:cTn id="66" dur="1" fill="hold">
                                          <p:stCondLst>
                                            <p:cond delay="0"/>
                                          </p:stCondLst>
                                        </p:cTn>
                                        <p:tgtEl>
                                          <p:spTgt spid="23604"/>
                                        </p:tgtEl>
                                        <p:attrNameLst>
                                          <p:attrName>style.visibility</p:attrName>
                                        </p:attrNameLst>
                                      </p:cBhvr>
                                      <p:to>
                                        <p:strVal val="visible"/>
                                      </p:to>
                                    </p:set>
                                    <p:animEffect transition="in" filter="box(in)">
                                      <p:cBhvr>
                                        <p:cTn id="67" dur="500"/>
                                        <p:tgtEl>
                                          <p:spTgt spid="23604"/>
                                        </p:tgtEl>
                                      </p:cBhvr>
                                    </p:animEffect>
                                  </p:childTnLst>
                                </p:cTn>
                              </p:par>
                              <p:par>
                                <p:cTn id="68" presetID="4" presetClass="entr" presetSubtype="16" fill="hold" nodeType="withEffect">
                                  <p:stCondLst>
                                    <p:cond delay="0"/>
                                  </p:stCondLst>
                                  <p:childTnLst>
                                    <p:set>
                                      <p:cBhvr>
                                        <p:cTn id="69" dur="1" fill="hold">
                                          <p:stCondLst>
                                            <p:cond delay="0"/>
                                          </p:stCondLst>
                                        </p:cTn>
                                        <p:tgtEl>
                                          <p:spTgt spid="23605"/>
                                        </p:tgtEl>
                                        <p:attrNameLst>
                                          <p:attrName>style.visibility</p:attrName>
                                        </p:attrNameLst>
                                      </p:cBhvr>
                                      <p:to>
                                        <p:strVal val="visible"/>
                                      </p:to>
                                    </p:set>
                                    <p:animEffect transition="in" filter="box(in)">
                                      <p:cBhvr>
                                        <p:cTn id="70" dur="500"/>
                                        <p:tgtEl>
                                          <p:spTgt spid="23605"/>
                                        </p:tgtEl>
                                      </p:cBhvr>
                                    </p:animEffect>
                                  </p:childTnLst>
                                </p:cTn>
                              </p:par>
                              <p:par>
                                <p:cTn id="71" presetID="4" presetClass="entr" presetSubtype="16" fill="hold" nodeType="withEffect">
                                  <p:stCondLst>
                                    <p:cond delay="0"/>
                                  </p:stCondLst>
                                  <p:childTnLst>
                                    <p:set>
                                      <p:cBhvr>
                                        <p:cTn id="72" dur="1" fill="hold">
                                          <p:stCondLst>
                                            <p:cond delay="0"/>
                                          </p:stCondLst>
                                        </p:cTn>
                                        <p:tgtEl>
                                          <p:spTgt spid="23606"/>
                                        </p:tgtEl>
                                        <p:attrNameLst>
                                          <p:attrName>style.visibility</p:attrName>
                                        </p:attrNameLst>
                                      </p:cBhvr>
                                      <p:to>
                                        <p:strVal val="visible"/>
                                      </p:to>
                                    </p:set>
                                    <p:animEffect transition="in" filter="box(in)">
                                      <p:cBhvr>
                                        <p:cTn id="73" dur="500"/>
                                        <p:tgtEl>
                                          <p:spTgt spid="23606"/>
                                        </p:tgtEl>
                                      </p:cBhvr>
                                    </p:animEffect>
                                  </p:childTnLst>
                                </p:cTn>
                              </p:par>
                              <p:par>
                                <p:cTn id="74" presetID="4" presetClass="entr" presetSubtype="16" fill="hold" nodeType="withEffect">
                                  <p:stCondLst>
                                    <p:cond delay="0"/>
                                  </p:stCondLst>
                                  <p:childTnLst>
                                    <p:set>
                                      <p:cBhvr>
                                        <p:cTn id="75" dur="1" fill="hold">
                                          <p:stCondLst>
                                            <p:cond delay="0"/>
                                          </p:stCondLst>
                                        </p:cTn>
                                        <p:tgtEl>
                                          <p:spTgt spid="23607"/>
                                        </p:tgtEl>
                                        <p:attrNameLst>
                                          <p:attrName>style.visibility</p:attrName>
                                        </p:attrNameLst>
                                      </p:cBhvr>
                                      <p:to>
                                        <p:strVal val="visible"/>
                                      </p:to>
                                    </p:set>
                                    <p:animEffect transition="in" filter="box(in)">
                                      <p:cBhvr>
                                        <p:cTn id="76" dur="500"/>
                                        <p:tgtEl>
                                          <p:spTgt spid="23607"/>
                                        </p:tgtEl>
                                      </p:cBhvr>
                                    </p:animEffect>
                                  </p:childTnLst>
                                </p:cTn>
                              </p:par>
                              <p:par>
                                <p:cTn id="77" presetID="4" presetClass="entr" presetSubtype="16" fill="hold" nodeType="withEffect">
                                  <p:stCondLst>
                                    <p:cond delay="0"/>
                                  </p:stCondLst>
                                  <p:childTnLst>
                                    <p:set>
                                      <p:cBhvr>
                                        <p:cTn id="78" dur="1" fill="hold">
                                          <p:stCondLst>
                                            <p:cond delay="0"/>
                                          </p:stCondLst>
                                        </p:cTn>
                                        <p:tgtEl>
                                          <p:spTgt spid="23608"/>
                                        </p:tgtEl>
                                        <p:attrNameLst>
                                          <p:attrName>style.visibility</p:attrName>
                                        </p:attrNameLst>
                                      </p:cBhvr>
                                      <p:to>
                                        <p:strVal val="visible"/>
                                      </p:to>
                                    </p:set>
                                    <p:animEffect transition="in" filter="box(in)">
                                      <p:cBhvr>
                                        <p:cTn id="79" dur="500"/>
                                        <p:tgtEl>
                                          <p:spTgt spid="23608"/>
                                        </p:tgtEl>
                                      </p:cBhvr>
                                    </p:animEffect>
                                  </p:childTnLst>
                                </p:cTn>
                              </p:par>
                              <p:par>
                                <p:cTn id="80" presetID="4" presetClass="entr" presetSubtype="16" fill="hold" nodeType="withEffect">
                                  <p:stCondLst>
                                    <p:cond delay="0"/>
                                  </p:stCondLst>
                                  <p:childTnLst>
                                    <p:set>
                                      <p:cBhvr>
                                        <p:cTn id="81" dur="1" fill="hold">
                                          <p:stCondLst>
                                            <p:cond delay="0"/>
                                          </p:stCondLst>
                                        </p:cTn>
                                        <p:tgtEl>
                                          <p:spTgt spid="23609"/>
                                        </p:tgtEl>
                                        <p:attrNameLst>
                                          <p:attrName>style.visibility</p:attrName>
                                        </p:attrNameLst>
                                      </p:cBhvr>
                                      <p:to>
                                        <p:strVal val="visible"/>
                                      </p:to>
                                    </p:set>
                                    <p:animEffect transition="in" filter="box(in)">
                                      <p:cBhvr>
                                        <p:cTn id="82" dur="500"/>
                                        <p:tgtEl>
                                          <p:spTgt spid="23609"/>
                                        </p:tgtEl>
                                      </p:cBhvr>
                                    </p:animEffect>
                                  </p:childTnLst>
                                </p:cTn>
                              </p:par>
                              <p:par>
                                <p:cTn id="83" presetID="4" presetClass="entr" presetSubtype="16" fill="hold" nodeType="withEffect">
                                  <p:stCondLst>
                                    <p:cond delay="0"/>
                                  </p:stCondLst>
                                  <p:childTnLst>
                                    <p:set>
                                      <p:cBhvr>
                                        <p:cTn id="84" dur="1" fill="hold">
                                          <p:stCondLst>
                                            <p:cond delay="0"/>
                                          </p:stCondLst>
                                        </p:cTn>
                                        <p:tgtEl>
                                          <p:spTgt spid="23610"/>
                                        </p:tgtEl>
                                        <p:attrNameLst>
                                          <p:attrName>style.visibility</p:attrName>
                                        </p:attrNameLst>
                                      </p:cBhvr>
                                      <p:to>
                                        <p:strVal val="visible"/>
                                      </p:to>
                                    </p:set>
                                    <p:animEffect transition="in" filter="box(in)">
                                      <p:cBhvr>
                                        <p:cTn id="85" dur="500"/>
                                        <p:tgtEl>
                                          <p:spTgt spid="23610"/>
                                        </p:tgtEl>
                                      </p:cBhvr>
                                    </p:animEffect>
                                  </p:childTnLst>
                                </p:cTn>
                              </p:par>
                              <p:par>
                                <p:cTn id="86" presetID="4" presetClass="entr" presetSubtype="16" fill="hold" nodeType="withEffect">
                                  <p:stCondLst>
                                    <p:cond delay="0"/>
                                  </p:stCondLst>
                                  <p:childTnLst>
                                    <p:set>
                                      <p:cBhvr>
                                        <p:cTn id="87" dur="1" fill="hold">
                                          <p:stCondLst>
                                            <p:cond delay="0"/>
                                          </p:stCondLst>
                                        </p:cTn>
                                        <p:tgtEl>
                                          <p:spTgt spid="23611"/>
                                        </p:tgtEl>
                                        <p:attrNameLst>
                                          <p:attrName>style.visibility</p:attrName>
                                        </p:attrNameLst>
                                      </p:cBhvr>
                                      <p:to>
                                        <p:strVal val="visible"/>
                                      </p:to>
                                    </p:set>
                                    <p:animEffect transition="in" filter="box(in)">
                                      <p:cBhvr>
                                        <p:cTn id="88" dur="500"/>
                                        <p:tgtEl>
                                          <p:spTgt spid="23611"/>
                                        </p:tgtEl>
                                      </p:cBhvr>
                                    </p:animEffect>
                                  </p:childTnLst>
                                </p:cTn>
                              </p:par>
                              <p:par>
                                <p:cTn id="89" presetID="4" presetClass="entr" presetSubtype="16" fill="hold" nodeType="withEffect">
                                  <p:stCondLst>
                                    <p:cond delay="0"/>
                                  </p:stCondLst>
                                  <p:childTnLst>
                                    <p:set>
                                      <p:cBhvr>
                                        <p:cTn id="90" dur="1" fill="hold">
                                          <p:stCondLst>
                                            <p:cond delay="0"/>
                                          </p:stCondLst>
                                        </p:cTn>
                                        <p:tgtEl>
                                          <p:spTgt spid="23612"/>
                                        </p:tgtEl>
                                        <p:attrNameLst>
                                          <p:attrName>style.visibility</p:attrName>
                                        </p:attrNameLst>
                                      </p:cBhvr>
                                      <p:to>
                                        <p:strVal val="visible"/>
                                      </p:to>
                                    </p:set>
                                    <p:animEffect transition="in" filter="box(in)">
                                      <p:cBhvr>
                                        <p:cTn id="91" dur="500"/>
                                        <p:tgtEl>
                                          <p:spTgt spid="23612"/>
                                        </p:tgtEl>
                                      </p:cBhvr>
                                    </p:animEffect>
                                  </p:childTnLst>
                                </p:cTn>
                              </p:par>
                              <p:par>
                                <p:cTn id="92" presetID="4" presetClass="entr" presetSubtype="16" fill="hold" nodeType="withEffect">
                                  <p:stCondLst>
                                    <p:cond delay="0"/>
                                  </p:stCondLst>
                                  <p:childTnLst>
                                    <p:set>
                                      <p:cBhvr>
                                        <p:cTn id="93" dur="1" fill="hold">
                                          <p:stCondLst>
                                            <p:cond delay="0"/>
                                          </p:stCondLst>
                                        </p:cTn>
                                        <p:tgtEl>
                                          <p:spTgt spid="23613"/>
                                        </p:tgtEl>
                                        <p:attrNameLst>
                                          <p:attrName>style.visibility</p:attrName>
                                        </p:attrNameLst>
                                      </p:cBhvr>
                                      <p:to>
                                        <p:strVal val="visible"/>
                                      </p:to>
                                    </p:set>
                                    <p:animEffect transition="in" filter="box(in)">
                                      <p:cBhvr>
                                        <p:cTn id="94" dur="500"/>
                                        <p:tgtEl>
                                          <p:spTgt spid="23613"/>
                                        </p:tgtEl>
                                      </p:cBhvr>
                                    </p:animEffect>
                                  </p:childTnLst>
                                </p:cTn>
                              </p:par>
                              <p:par>
                                <p:cTn id="95" presetID="4" presetClass="entr" presetSubtype="16" fill="hold" nodeType="withEffect">
                                  <p:stCondLst>
                                    <p:cond delay="0"/>
                                  </p:stCondLst>
                                  <p:childTnLst>
                                    <p:set>
                                      <p:cBhvr>
                                        <p:cTn id="96" dur="1" fill="hold">
                                          <p:stCondLst>
                                            <p:cond delay="0"/>
                                          </p:stCondLst>
                                        </p:cTn>
                                        <p:tgtEl>
                                          <p:spTgt spid="23614"/>
                                        </p:tgtEl>
                                        <p:attrNameLst>
                                          <p:attrName>style.visibility</p:attrName>
                                        </p:attrNameLst>
                                      </p:cBhvr>
                                      <p:to>
                                        <p:strVal val="visible"/>
                                      </p:to>
                                    </p:set>
                                    <p:animEffect transition="in" filter="box(in)">
                                      <p:cBhvr>
                                        <p:cTn id="97" dur="500"/>
                                        <p:tgtEl>
                                          <p:spTgt spid="23614"/>
                                        </p:tgtEl>
                                      </p:cBhvr>
                                    </p:animEffect>
                                  </p:childTnLst>
                                </p:cTn>
                              </p:par>
                              <p:par>
                                <p:cTn id="98" presetID="4" presetClass="entr" presetSubtype="16" fill="hold" nodeType="withEffect">
                                  <p:stCondLst>
                                    <p:cond delay="0"/>
                                  </p:stCondLst>
                                  <p:childTnLst>
                                    <p:set>
                                      <p:cBhvr>
                                        <p:cTn id="99" dur="1" fill="hold">
                                          <p:stCondLst>
                                            <p:cond delay="0"/>
                                          </p:stCondLst>
                                        </p:cTn>
                                        <p:tgtEl>
                                          <p:spTgt spid="23615"/>
                                        </p:tgtEl>
                                        <p:attrNameLst>
                                          <p:attrName>style.visibility</p:attrName>
                                        </p:attrNameLst>
                                      </p:cBhvr>
                                      <p:to>
                                        <p:strVal val="visible"/>
                                      </p:to>
                                    </p:set>
                                    <p:animEffect transition="in" filter="box(in)">
                                      <p:cBhvr>
                                        <p:cTn id="100" dur="500"/>
                                        <p:tgtEl>
                                          <p:spTgt spid="23615"/>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23621"/>
                                        </p:tgtEl>
                                        <p:attrNameLst>
                                          <p:attrName>style.visibility</p:attrName>
                                        </p:attrNameLst>
                                      </p:cBhvr>
                                      <p:to>
                                        <p:strVal val="visible"/>
                                      </p:to>
                                    </p:set>
                                    <p:animEffect transition="in" filter="box(in)">
                                      <p:cBhvr>
                                        <p:cTn id="103" dur="500"/>
                                        <p:tgtEl>
                                          <p:spTgt spid="23621"/>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23623"/>
                                        </p:tgtEl>
                                        <p:attrNameLst>
                                          <p:attrName>style.visibility</p:attrName>
                                        </p:attrNameLst>
                                      </p:cBhvr>
                                      <p:to>
                                        <p:strVal val="visible"/>
                                      </p:to>
                                    </p:set>
                                    <p:animEffect transition="in" filter="box(in)">
                                      <p:cBhvr>
                                        <p:cTn id="106" dur="500"/>
                                        <p:tgtEl>
                                          <p:spTgt spid="23623"/>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23627"/>
                                        </p:tgtEl>
                                        <p:attrNameLst>
                                          <p:attrName>style.visibility</p:attrName>
                                        </p:attrNameLst>
                                      </p:cBhvr>
                                      <p:to>
                                        <p:strVal val="visible"/>
                                      </p:to>
                                    </p:set>
                                    <p:animEffect transition="in" filter="box(in)">
                                      <p:cBhvr>
                                        <p:cTn id="109" dur="500"/>
                                        <p:tgtEl>
                                          <p:spTgt spid="23627"/>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23629"/>
                                        </p:tgtEl>
                                        <p:attrNameLst>
                                          <p:attrName>style.visibility</p:attrName>
                                        </p:attrNameLst>
                                      </p:cBhvr>
                                      <p:to>
                                        <p:strVal val="visible"/>
                                      </p:to>
                                    </p:set>
                                    <p:animEffect transition="in" filter="box(in)">
                                      <p:cBhvr>
                                        <p:cTn id="112" dur="500"/>
                                        <p:tgtEl>
                                          <p:spTgt spid="23629"/>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23631"/>
                                        </p:tgtEl>
                                        <p:attrNameLst>
                                          <p:attrName>style.visibility</p:attrName>
                                        </p:attrNameLst>
                                      </p:cBhvr>
                                      <p:to>
                                        <p:strVal val="visible"/>
                                      </p:to>
                                    </p:set>
                                    <p:animEffect transition="in" filter="box(in)">
                                      <p:cBhvr>
                                        <p:cTn id="115" dur="500"/>
                                        <p:tgtEl>
                                          <p:spTgt spid="23631"/>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23632"/>
                                        </p:tgtEl>
                                        <p:attrNameLst>
                                          <p:attrName>style.visibility</p:attrName>
                                        </p:attrNameLst>
                                      </p:cBhvr>
                                      <p:to>
                                        <p:strVal val="visible"/>
                                      </p:to>
                                    </p:set>
                                    <p:animEffect transition="in" filter="box(in)">
                                      <p:cBhvr>
                                        <p:cTn id="118" dur="500"/>
                                        <p:tgtEl>
                                          <p:spTgt spid="23632"/>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23633"/>
                                        </p:tgtEl>
                                        <p:attrNameLst>
                                          <p:attrName>style.visibility</p:attrName>
                                        </p:attrNameLst>
                                      </p:cBhvr>
                                      <p:to>
                                        <p:strVal val="visible"/>
                                      </p:to>
                                    </p:set>
                                    <p:animEffect transition="in" filter="box(in)">
                                      <p:cBhvr>
                                        <p:cTn id="121" dur="500"/>
                                        <p:tgtEl>
                                          <p:spTgt spid="23633"/>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23635"/>
                                        </p:tgtEl>
                                        <p:attrNameLst>
                                          <p:attrName>style.visibility</p:attrName>
                                        </p:attrNameLst>
                                      </p:cBhvr>
                                      <p:to>
                                        <p:strVal val="visible"/>
                                      </p:to>
                                    </p:set>
                                    <p:animEffect transition="in" filter="box(in)">
                                      <p:cBhvr>
                                        <p:cTn id="124" dur="500"/>
                                        <p:tgtEl>
                                          <p:spTgt spid="23635"/>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23636"/>
                                        </p:tgtEl>
                                        <p:attrNameLst>
                                          <p:attrName>style.visibility</p:attrName>
                                        </p:attrNameLst>
                                      </p:cBhvr>
                                      <p:to>
                                        <p:strVal val="visible"/>
                                      </p:to>
                                    </p:set>
                                    <p:animEffect transition="in" filter="box(in)">
                                      <p:cBhvr>
                                        <p:cTn id="127" dur="500"/>
                                        <p:tgtEl>
                                          <p:spTgt spid="23636"/>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23639"/>
                                        </p:tgtEl>
                                        <p:attrNameLst>
                                          <p:attrName>style.visibility</p:attrName>
                                        </p:attrNameLst>
                                      </p:cBhvr>
                                      <p:to>
                                        <p:strVal val="visible"/>
                                      </p:to>
                                    </p:set>
                                    <p:animEffect transition="in" filter="box(in)">
                                      <p:cBhvr>
                                        <p:cTn id="130" dur="500"/>
                                        <p:tgtEl>
                                          <p:spTgt spid="23639"/>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23640"/>
                                        </p:tgtEl>
                                        <p:attrNameLst>
                                          <p:attrName>style.visibility</p:attrName>
                                        </p:attrNameLst>
                                      </p:cBhvr>
                                      <p:to>
                                        <p:strVal val="visible"/>
                                      </p:to>
                                    </p:set>
                                    <p:animEffect transition="in" filter="box(in)">
                                      <p:cBhvr>
                                        <p:cTn id="133" dur="500"/>
                                        <p:tgtEl>
                                          <p:spTgt spid="23640"/>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23618"/>
                                        </p:tgtEl>
                                        <p:attrNameLst>
                                          <p:attrName>style.visibility</p:attrName>
                                        </p:attrNameLst>
                                      </p:cBhvr>
                                      <p:to>
                                        <p:strVal val="visible"/>
                                      </p:to>
                                    </p:set>
                                    <p:animEffect transition="in" filter="box(in)">
                                      <p:cBhvr>
                                        <p:cTn id="136" dur="500"/>
                                        <p:tgtEl>
                                          <p:spTgt spid="23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4" grpId="0" animBg="1"/>
      <p:bldP spid="23585" grpId="0" animBg="1"/>
      <p:bldP spid="23586" grpId="0" animBg="1"/>
      <p:bldP spid="23587" grpId="0" animBg="1"/>
      <p:bldP spid="23588" grpId="0" animBg="1"/>
      <p:bldP spid="23589" grpId="0" animBg="1"/>
      <p:bldP spid="23590" grpId="0" animBg="1"/>
      <p:bldP spid="23591" grpId="0" animBg="1"/>
      <p:bldP spid="23592" grpId="0" animBg="1"/>
      <p:bldP spid="23593" grpId="0" animBg="1"/>
      <p:bldP spid="23618" grpId="0"/>
      <p:bldP spid="23621" grpId="0"/>
      <p:bldP spid="23623" grpId="0"/>
      <p:bldP spid="23627" grpId="0"/>
      <p:bldP spid="23629" grpId="0"/>
      <p:bldP spid="23631" grpId="0"/>
      <p:bldP spid="23632" grpId="0"/>
      <p:bldP spid="23633" grpId="0"/>
      <p:bldP spid="23635" grpId="0"/>
      <p:bldP spid="23636" grpId="0"/>
      <p:bldP spid="23639" grpId="0"/>
      <p:bldP spid="236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A Memory Abstraction</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Memory Management with Linked Lists</a:t>
            </a:r>
          </a:p>
        </p:txBody>
      </p:sp>
      <p:sp>
        <p:nvSpPr>
          <p:cNvPr id="19459" name="Rectangle 3"/>
          <p:cNvSpPr>
            <a:spLocks noGrp="1"/>
          </p:cNvSpPr>
          <p:nvPr>
            <p:ph type="body" idx="1"/>
          </p:nvPr>
        </p:nvSpPr>
        <p:spPr>
          <a:xfrm>
            <a:off x="304800" y="1219200"/>
            <a:ext cx="8839200" cy="5638800"/>
          </a:xfrm>
        </p:spPr>
        <p:txBody>
          <a:bodyPr/>
          <a:lstStyle/>
          <a:p>
            <a:pPr marL="0" indent="0" algn="just" eaLnBrk="1" hangingPunct="1">
              <a:lnSpc>
                <a:spcPct val="80000"/>
              </a:lnSpc>
              <a:buClrTx/>
              <a:buSzTx/>
              <a:buNone/>
            </a:pPr>
            <a:r>
              <a:rPr lang="en-US" altLang="en-US" sz="2000" b="1" dirty="0">
                <a:solidFill>
                  <a:srgbClr val="FF0000"/>
                </a:solidFill>
                <a:latin typeface="Times New Roman" panose="02020603050405020304" pitchFamily="18" charset="0"/>
                <a:cs typeface="Times New Roman" panose="02020603050405020304" pitchFamily="18" charset="0"/>
              </a:rPr>
              <a:t>Separate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lists</a:t>
            </a:r>
            <a:r>
              <a:rPr lang="en-US" altLang="en-US" sz="2000" dirty="0">
                <a:solidFill>
                  <a:srgbClr val="FF0000"/>
                </a:solidFill>
                <a:latin typeface="Times New Roman" panose="02020603050405020304" pitchFamily="18" charset="0"/>
                <a:cs typeface="Times New Roman" panose="02020603050405020304" pitchFamily="18" charset="0"/>
              </a:rPr>
              <a:t> for processes and holes</a:t>
            </a:r>
          </a:p>
          <a:p>
            <a:pPr marL="396875" lvl="1" algn="just" eaLnBrk="1" hangingPunct="1">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Speed up searching </a:t>
            </a:r>
            <a:r>
              <a:rPr lang="en-US" altLang="en-US" sz="2000" dirty="0">
                <a:latin typeface="Times New Roman" panose="02020603050405020304" pitchFamily="18" charset="0"/>
                <a:cs typeface="Times New Roman" panose="02020603050405020304" pitchFamily="18" charset="0"/>
              </a:rPr>
              <a:t>for a hole at allocation</a:t>
            </a:r>
          </a:p>
          <a:p>
            <a:pPr marL="396875"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Complicates releasing of memory (additional complexity and slowdown because a freed segment has to be removed from the process list and inserted into the hole list)</a:t>
            </a:r>
          </a:p>
          <a:p>
            <a:pPr marL="396875"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Holes list can be sorted by the size </a:t>
            </a:r>
            <a:r>
              <a:rPr lang="en-US" altLang="en-US" sz="2000" dirty="0">
                <a:latin typeface="Times New Roman" panose="02020603050405020304" pitchFamily="18" charset="0"/>
                <a:cs typeface="Times New Roman" panose="02020603050405020304" pitchFamily="18" charset="0"/>
              </a:rPr>
              <a:t>(to make best fit faster same as first fit)</a:t>
            </a:r>
          </a:p>
          <a:p>
            <a:pPr marL="396875"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A small optimization is possible. Instead of having a separate set of data structures maintaining the hole list, the information can be stored in the holes (the first word hold hole size, the second word a pointer to the following entry)</a:t>
            </a:r>
          </a:p>
          <a:p>
            <a:pPr marL="396875"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Quick fit</a:t>
            </a:r>
          </a:p>
          <a:p>
            <a:pPr marL="630238" lvl="2" algn="just" eaLnBrk="1" hangingPunct="1">
              <a:lnSpc>
                <a:spcPct val="80000"/>
              </a:lnSpc>
            </a:pPr>
            <a:r>
              <a:rPr lang="en-US" altLang="en-US" sz="2000" dirty="0">
                <a:latin typeface="Times New Roman" panose="02020603050405020304" pitchFamily="18" charset="0"/>
                <a:cs typeface="Times New Roman" panose="02020603050405020304" pitchFamily="18" charset="0"/>
              </a:rPr>
              <a:t>Finding a hole of the required size is extremely fast, but it has the same disadvantage as all schemes that sort by hole size, namely, when process terminates or is swapped out, finding its neighbors to see if </a:t>
            </a:r>
            <a:r>
              <a:rPr lang="en-US" altLang="en-US" sz="2000" dirty="0">
                <a:highlight>
                  <a:srgbClr val="FFFF00"/>
                </a:highlight>
                <a:latin typeface="Times New Roman" panose="02020603050405020304" pitchFamily="18" charset="0"/>
                <a:cs typeface="Times New Roman" panose="02020603050405020304" pitchFamily="18" charset="0"/>
              </a:rPr>
              <a:t>a merge</a:t>
            </a:r>
            <a:r>
              <a:rPr lang="en-US" altLang="en-US" sz="2000" dirty="0">
                <a:latin typeface="Times New Roman" panose="02020603050405020304" pitchFamily="18" charset="0"/>
                <a:cs typeface="Times New Roman" panose="02020603050405020304" pitchFamily="18" charset="0"/>
              </a:rPr>
              <a:t> is possible expensive</a:t>
            </a:r>
          </a:p>
          <a:p>
            <a:pPr marL="630238" lvl="2" algn="just" eaLnBrk="1" hangingPunct="1">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If merging is not done, memory quickly gets fragmented </a:t>
            </a:r>
            <a:r>
              <a:rPr lang="en-US" altLang="en-US" sz="2000" dirty="0">
                <a:latin typeface="Times New Roman" panose="02020603050405020304" pitchFamily="18" charset="0"/>
                <a:cs typeface="Times New Roman" panose="02020603050405020304" pitchFamily="18" charset="0"/>
              </a:rPr>
              <a:t>into a large number of small holes into which no process fits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1143000"/>
          </a:xfrm>
        </p:spPr>
        <p:txBody>
          <a:bodyPr/>
          <a:lstStyle/>
          <a:p>
            <a:r>
              <a:rPr lang="en-US" altLang="en-US" sz="4000" b="1" dirty="0">
                <a:highlight>
                  <a:srgbClr val="FFFF00"/>
                </a:highlight>
                <a:latin typeface="Times New Roman" panose="02020603050405020304" pitchFamily="18" charset="0"/>
                <a:cs typeface="Times New Roman" panose="02020603050405020304" pitchFamily="18" charset="0"/>
              </a:rPr>
              <a:t>Virtual Memory</a:t>
            </a:r>
            <a:br>
              <a:rPr lang="en-US" altLang="en-US"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Problems</a:t>
            </a:r>
          </a:p>
        </p:txBody>
      </p:sp>
      <p:sp>
        <p:nvSpPr>
          <p:cNvPr id="20483" name="Rectangle 3"/>
          <p:cNvSpPr>
            <a:spLocks noGrp="1"/>
          </p:cNvSpPr>
          <p:nvPr>
            <p:ph type="body" idx="1"/>
          </p:nvPr>
        </p:nvSpPr>
        <p:spPr>
          <a:xfrm>
            <a:off x="304800" y="1108494"/>
            <a:ext cx="8839200" cy="5867400"/>
          </a:xfrm>
        </p:spPr>
        <p:txBody>
          <a:bodyPr/>
          <a:lstStyle/>
          <a:p>
            <a:pPr marL="233363" indent="-169863" algn="just">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Managing bloat ware</a:t>
            </a:r>
          </a:p>
          <a:p>
            <a:pPr lvl="1" algn="just">
              <a:lnSpc>
                <a:spcPct val="90000"/>
              </a:lnSpc>
            </a:pPr>
            <a:r>
              <a:rPr lang="en-US" altLang="en-US" sz="1800" dirty="0">
                <a:latin typeface="Times New Roman" panose="02020603050405020304" pitchFamily="18" charset="0"/>
                <a:cs typeface="Times New Roman" panose="02020603050405020304" pitchFamily="18" charset="0"/>
              </a:rPr>
              <a:t>While memory sizes are increasing rapidly, software sizes are increasing much faster</a:t>
            </a:r>
          </a:p>
          <a:p>
            <a:pPr lvl="1" algn="just">
              <a:lnSpc>
                <a:spcPct val="90000"/>
              </a:lnSpc>
            </a:pPr>
            <a:r>
              <a:rPr lang="en-US" altLang="en-US" sz="1800" dirty="0">
                <a:latin typeface="Times New Roman" panose="02020603050405020304" pitchFamily="18" charset="0"/>
                <a:cs typeface="Times New Roman" panose="02020603050405020304" pitchFamily="18" charset="0"/>
              </a:rPr>
              <a:t>There is need to run programs that are too large to fit in memory, and there is certainly a need to have a systems that can support multiple programs run simultaneously</a:t>
            </a:r>
          </a:p>
          <a:p>
            <a:pPr marL="233363" indent="-169863" algn="just">
              <a:lnSpc>
                <a:spcPct val="90000"/>
              </a:lnSpc>
              <a:buClrTx/>
              <a:buSz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Swapping is </a:t>
            </a:r>
            <a:r>
              <a:rPr lang="en-US" altLang="en-US" sz="1800" b="1" dirty="0">
                <a:latin typeface="Times New Roman" panose="02020603050405020304" pitchFamily="18" charset="0"/>
                <a:cs typeface="Times New Roman" panose="02020603050405020304" pitchFamily="18" charset="0"/>
              </a:rPr>
              <a:t>not an attractive </a:t>
            </a:r>
            <a:r>
              <a:rPr lang="en-US" altLang="en-US" sz="1800" dirty="0">
                <a:latin typeface="Times New Roman" panose="02020603050405020304" pitchFamily="18" charset="0"/>
                <a:cs typeface="Times New Roman" panose="02020603050405020304" pitchFamily="18" charset="0"/>
              </a:rPr>
              <a:t>option (</a:t>
            </a:r>
            <a:r>
              <a:rPr lang="en-US" altLang="en-US" sz="1800" b="1" dirty="0">
                <a:latin typeface="Times New Roman" panose="02020603050405020304" pitchFamily="18" charset="0"/>
                <a:cs typeface="Times New Roman" panose="02020603050405020304" pitchFamily="18" charset="0"/>
              </a:rPr>
              <a:t>SATA disk</a:t>
            </a:r>
            <a:r>
              <a:rPr lang="en-US" altLang="en-US" sz="1800" dirty="0">
                <a:latin typeface="Times New Roman" panose="02020603050405020304" pitchFamily="18" charset="0"/>
                <a:cs typeface="Times New Roman" panose="02020603050405020304" pitchFamily="18" charset="0"/>
              </a:rPr>
              <a:t>)</a:t>
            </a:r>
          </a:p>
          <a:p>
            <a:pPr marL="0" indent="0" algn="just">
              <a:lnSpc>
                <a:spcPct val="90000"/>
              </a:lnSpc>
              <a:buClrTx/>
              <a:buSzTx/>
              <a:buNone/>
            </a:pPr>
            <a:r>
              <a:rPr lang="en-US" altLang="en-US" sz="1800" b="1" dirty="0">
                <a:latin typeface="Times New Roman" panose="02020603050405020304" pitchFamily="18" charset="0"/>
                <a:cs typeface="Times New Roman" panose="02020603050405020304" pitchFamily="18" charset="0"/>
              </a:rPr>
              <a:t>	SATA == </a:t>
            </a:r>
            <a:r>
              <a:rPr lang="vi-VN" sz="1800" b="1" dirty="0" err="1"/>
              <a:t>Serial</a:t>
            </a:r>
            <a:r>
              <a:rPr lang="vi-VN" sz="1800" b="1" dirty="0"/>
              <a:t> </a:t>
            </a:r>
            <a:r>
              <a:rPr lang="vi-VN" sz="1800" b="1" dirty="0" err="1"/>
              <a:t>Advanced</a:t>
            </a:r>
            <a:r>
              <a:rPr lang="vi-VN" sz="1800" b="1" dirty="0"/>
              <a:t> </a:t>
            </a:r>
            <a:r>
              <a:rPr lang="vi-VN" sz="1800" b="1" dirty="0" err="1"/>
              <a:t>Technology</a:t>
            </a:r>
            <a:r>
              <a:rPr lang="vi-VN" sz="1800" b="1" dirty="0"/>
              <a:t> </a:t>
            </a:r>
            <a:r>
              <a:rPr lang="vi-VN" sz="1800" b="1" dirty="0" err="1"/>
              <a:t>Attachment</a:t>
            </a:r>
            <a:r>
              <a:rPr lang="vi-VN" sz="1800" b="1" dirty="0"/>
              <a:t>	</a:t>
            </a:r>
            <a:endParaRPr lang="en-US" altLang="en-US" sz="1800" b="1" dirty="0">
              <a:latin typeface="Times New Roman" panose="02020603050405020304" pitchFamily="18" charset="0"/>
              <a:cs typeface="Times New Roman" panose="02020603050405020304" pitchFamily="18" charset="0"/>
            </a:endParaRPr>
          </a:p>
          <a:p>
            <a:pPr marL="233363" indent="-169863" algn="just">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Solutions</a:t>
            </a:r>
          </a:p>
          <a:p>
            <a:pPr lvl="1" algn="just">
              <a:lnSpc>
                <a:spcPct val="90000"/>
              </a:lnSpc>
            </a:pPr>
            <a:r>
              <a:rPr lang="en-US" altLang="en-US" sz="1800" dirty="0">
                <a:latin typeface="Times New Roman" panose="02020603050405020304" pitchFamily="18" charset="0"/>
                <a:cs typeface="Times New Roman" panose="02020603050405020304" pitchFamily="18" charset="0"/>
              </a:rPr>
              <a:t>Keep in memory only the program of instructions and data (a part of program, not entire program) that are needed at any given time</a:t>
            </a:r>
          </a:p>
          <a:p>
            <a:pPr lvl="1" algn="just">
              <a:lnSpc>
                <a:spcPct val="90000"/>
              </a:lnSpc>
            </a:pPr>
            <a:r>
              <a:rPr lang="en-US" altLang="en-US" sz="1800" dirty="0">
                <a:latin typeface="Times New Roman" panose="02020603050405020304" pitchFamily="18" charset="0"/>
                <a:cs typeface="Times New Roman" panose="02020603050405020304" pitchFamily="18" charset="0"/>
              </a:rPr>
              <a:t>When other instructions are needed, they are loaded into space occupied previously by instructions that are no longer needed</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overlays and paging are proposed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381000" y="76200"/>
            <a:ext cx="8229600" cy="1143000"/>
          </a:xfrm>
        </p:spPr>
        <p:txBody>
          <a:bodyPr/>
          <a:lstStyle/>
          <a:p>
            <a:r>
              <a:rPr lang="en-US" altLang="en-US" sz="3200" b="1" dirty="0">
                <a:latin typeface="Times New Roman" panose="02020603050405020304" pitchFamily="18" charset="0"/>
                <a:cs typeface="Times New Roman" panose="02020603050405020304" pitchFamily="18" charset="0"/>
              </a:rPr>
              <a:t>Virtual Memory</a:t>
            </a:r>
            <a:br>
              <a:rPr lang="en-US" altLang="en-US" sz="3600" b="1"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Overlays</a:t>
            </a:r>
          </a:p>
        </p:txBody>
      </p:sp>
      <p:sp>
        <p:nvSpPr>
          <p:cNvPr id="29699" name="Rectangle 3"/>
          <p:cNvSpPr>
            <a:spLocks noGrp="1"/>
          </p:cNvSpPr>
          <p:nvPr>
            <p:ph type="body" idx="4294967295"/>
          </p:nvPr>
        </p:nvSpPr>
        <p:spPr>
          <a:xfrm>
            <a:off x="152400" y="1143000"/>
            <a:ext cx="8839200" cy="5867400"/>
          </a:xfrm>
        </p:spPr>
        <p:txBody>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dirty="0">
                <a:solidFill>
                  <a:srgbClr val="FF0000"/>
                </a:solidFill>
                <a:latin typeface="Times New Roman" panose="02020603050405020304" pitchFamily="18" charset="0"/>
                <a:cs typeface="Times New Roman" panose="02020603050405020304" pitchFamily="18" charset="0"/>
              </a:rPr>
              <a:t>developer must manually split </a:t>
            </a:r>
            <a:r>
              <a:rPr lang="en-US" altLang="en-US" sz="2000" dirty="0">
                <a:latin typeface="Times New Roman" panose="02020603050405020304" pitchFamily="18" charset="0"/>
                <a:cs typeface="Times New Roman" panose="02020603050405020304" pitchFamily="18" charset="0"/>
              </a:rPr>
              <a:t>programs into little pieces</a:t>
            </a:r>
          </a:p>
          <a:p>
            <a:pPr algn="just">
              <a:lnSpc>
                <a:spcPct val="80000"/>
              </a:lnSpc>
            </a:pPr>
            <a:r>
              <a:rPr lang="en-US" altLang="en-US" sz="2000" dirty="0">
                <a:latin typeface="Times New Roman" panose="02020603050405020304" pitchFamily="18" charset="0"/>
                <a:cs typeface="Times New Roman" panose="02020603050405020304" pitchFamily="18" charset="0"/>
              </a:rPr>
              <a:t>The overlays were </a:t>
            </a:r>
            <a:r>
              <a:rPr lang="en-US" altLang="en-US" sz="2000" dirty="0">
                <a:solidFill>
                  <a:srgbClr val="FF0000"/>
                </a:solidFill>
                <a:latin typeface="Times New Roman" panose="02020603050405020304" pitchFamily="18" charset="0"/>
                <a:cs typeface="Times New Roman" panose="02020603050405020304" pitchFamily="18" charset="0"/>
              </a:rPr>
              <a:t>kept on the disk </a:t>
            </a:r>
            <a:r>
              <a:rPr lang="en-US" altLang="en-US" sz="2000" dirty="0">
                <a:latin typeface="Times New Roman" panose="02020603050405020304" pitchFamily="18" charset="0"/>
                <a:cs typeface="Times New Roman" panose="02020603050405020304" pitchFamily="18" charset="0"/>
              </a:rPr>
              <a:t>and swapped in and out of memory by overlay manager </a:t>
            </a:r>
          </a:p>
          <a:p>
            <a:pPr algn="just">
              <a:lnSpc>
                <a:spcPct val="80000"/>
              </a:lnSpc>
            </a:pPr>
            <a:r>
              <a:rPr lang="en-US" altLang="en-US" sz="2000" dirty="0">
                <a:latin typeface="Times New Roman" panose="02020603050405020304" pitchFamily="18" charset="0"/>
                <a:cs typeface="Times New Roman" panose="02020603050405020304" pitchFamily="18" charset="0"/>
              </a:rPr>
              <a:t>When a program started, </a:t>
            </a:r>
          </a:p>
          <a:p>
            <a:pPr lvl="1" algn="just">
              <a:lnSpc>
                <a:spcPct val="80000"/>
              </a:lnSpc>
            </a:pPr>
            <a:r>
              <a:rPr lang="en-US" altLang="en-US" sz="2000" dirty="0">
                <a:latin typeface="Times New Roman" panose="02020603050405020304" pitchFamily="18" charset="0"/>
                <a:cs typeface="Times New Roman" panose="02020603050405020304" pitchFamily="18" charset="0"/>
              </a:rPr>
              <a:t>First, the overlay manager (overlay 0) is loaded into the memory</a:t>
            </a:r>
          </a:p>
          <a:p>
            <a:pPr lvl="1" algn="just">
              <a:lnSpc>
                <a:spcPct val="80000"/>
              </a:lnSpc>
            </a:pPr>
            <a:r>
              <a:rPr lang="en-US" altLang="en-US" sz="2000" dirty="0">
                <a:latin typeface="Times New Roman" panose="02020603050405020304" pitchFamily="18" charset="0"/>
                <a:cs typeface="Times New Roman" panose="02020603050405020304" pitchFamily="18" charset="0"/>
              </a:rPr>
              <a:t>Then, the overlay 0 is informed to load the little pieces (overlay 1) into memory either above overlay 0 in memory (if there was space for it) or on top overlay 0 (if there was no space)</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the overlay 1 finished, the overlay 0 is informed to load the overlay 2 into memory either above overlay 1 in memory (if there was space for it) or on top overlay 0 (if there was no space), and so on</a:t>
            </a:r>
          </a:p>
          <a:p>
            <a:pPr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dirty="0">
                <a:solidFill>
                  <a:srgbClr val="FF0000"/>
                </a:solidFill>
                <a:latin typeface="Times New Roman" panose="02020603050405020304" pitchFamily="18" charset="0"/>
                <a:cs typeface="Times New Roman" panose="02020603050405020304" pitchFamily="18" charset="0"/>
              </a:rPr>
              <a:t>all code of overlays are kept on disk as absolute memory images</a:t>
            </a:r>
            <a:r>
              <a:rPr lang="en-US" altLang="en-US" sz="2000" dirty="0">
                <a:latin typeface="Times New Roman" panose="02020603050405020304" pitchFamily="18" charset="0"/>
                <a:cs typeface="Times New Roman" panose="02020603050405020304" pitchFamily="18" charset="0"/>
              </a:rPr>
              <a:t>, and are read by the overlay0 as needed. Special relocation and linking algorithms are needed to construct the overlays</a:t>
            </a:r>
          </a:p>
          <a:p>
            <a:pPr algn="just">
              <a:lnSpc>
                <a:spcPct val="80000"/>
              </a:lnSpc>
            </a:pPr>
            <a:r>
              <a:rPr lang="en-US" altLang="en-US" sz="2000" b="1" dirty="0">
                <a:latin typeface="Times New Roman" panose="02020603050405020304" pitchFamily="18" charset="0"/>
                <a:cs typeface="Times New Roman" panose="02020603050405020304" pitchFamily="18" charset="0"/>
              </a:rPr>
              <a:t>Advantages</a:t>
            </a:r>
          </a:p>
          <a:p>
            <a:pPr lvl="1" algn="just">
              <a:lnSpc>
                <a:spcPct val="80000"/>
              </a:lnSpc>
            </a:pPr>
            <a:r>
              <a:rPr lang="en-US" altLang="en-US" sz="2000" dirty="0">
                <a:latin typeface="Times New Roman" panose="02020603050405020304" pitchFamily="18" charset="0"/>
                <a:cs typeface="Times New Roman" panose="02020603050405020304" pitchFamily="18" charset="0"/>
              </a:rPr>
              <a:t>Do not require any special support from the OS</a:t>
            </a:r>
          </a:p>
          <a:p>
            <a:pPr algn="just">
              <a:lnSpc>
                <a:spcPct val="80000"/>
              </a:lnSpc>
            </a:pPr>
            <a:r>
              <a:rPr lang="en-US" altLang="en-US" sz="2000" b="1" dirty="0">
                <a:latin typeface="Times New Roman" panose="02020603050405020304" pitchFamily="18" charset="0"/>
                <a:cs typeface="Times New Roman" panose="02020603050405020304" pitchFamily="18" charset="0"/>
              </a:rPr>
              <a:t>Disadvantages</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developers must burden the knowledge of the structure of program, its code, the size of pieces (overlays) that are split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7" dur="500"/>
                                        <p:tgtEl>
                                          <p:spTgt spid="29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2" dur="500"/>
                                        <p:tgtEl>
                                          <p:spTgt spid="29699">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animEffect transition="in" filter="checkerboard(across)">
                                      <p:cBhvr>
                                        <p:cTn id="15" dur="500"/>
                                        <p:tgtEl>
                                          <p:spTgt spid="2969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20" dur="500"/>
                                        <p:tgtEl>
                                          <p:spTgt spid="2969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animEffect transition="in" filter="checkerboard(across)">
                                      <p:cBhvr>
                                        <p:cTn id="25" dur="500"/>
                                        <p:tgtEl>
                                          <p:spTgt spid="2969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9699">
                                            <p:txEl>
                                              <p:pRg st="6" end="6"/>
                                            </p:txEl>
                                          </p:spTgt>
                                        </p:tgtEl>
                                        <p:attrNameLst>
                                          <p:attrName>style.visibility</p:attrName>
                                        </p:attrNameLst>
                                      </p:cBhvr>
                                      <p:to>
                                        <p:strVal val="visible"/>
                                      </p:to>
                                    </p:set>
                                    <p:animEffect transition="in" filter="box(in)">
                                      <p:cBhvr>
                                        <p:cTn id="30" dur="500"/>
                                        <p:tgtEl>
                                          <p:spTgt spid="29699">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animEffect transition="in" filter="diamond(in)">
                                      <p:cBhvr>
                                        <p:cTn id="35" dur="2000"/>
                                        <p:tgtEl>
                                          <p:spTgt spid="29699">
                                            <p:txEl>
                                              <p:pRg st="7" end="7"/>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29699">
                                            <p:txEl>
                                              <p:pRg st="8" end="8"/>
                                            </p:txEl>
                                          </p:spTgt>
                                        </p:tgtEl>
                                        <p:attrNameLst>
                                          <p:attrName>style.visibility</p:attrName>
                                        </p:attrNameLst>
                                      </p:cBhvr>
                                      <p:to>
                                        <p:strVal val="visible"/>
                                      </p:to>
                                    </p:set>
                                    <p:animEffect transition="in" filter="diamond(in)">
                                      <p:cBhvr>
                                        <p:cTn id="38" dur="2000"/>
                                        <p:tgtEl>
                                          <p:spTgt spid="29699">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animEffect transition="in" filter="blinds(horizontal)">
                                      <p:cBhvr>
                                        <p:cTn id="43" dur="500"/>
                                        <p:tgtEl>
                                          <p:spTgt spid="29699">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9699">
                                            <p:txEl>
                                              <p:pRg st="10" end="10"/>
                                            </p:txEl>
                                          </p:spTgt>
                                        </p:tgtEl>
                                        <p:attrNameLst>
                                          <p:attrName>style.visibility</p:attrName>
                                        </p:attrNameLst>
                                      </p:cBhvr>
                                      <p:to>
                                        <p:strVal val="visible"/>
                                      </p:to>
                                    </p:set>
                                    <p:animEffect transition="in" filter="blinds(horizontal)">
                                      <p:cBhvr>
                                        <p:cTn id="46" dur="500"/>
                                        <p:tgtEl>
                                          <p:spTgt spid="296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Virtual Memory</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Overlays</a:t>
            </a:r>
          </a:p>
        </p:txBody>
      </p:sp>
      <p:sp>
        <p:nvSpPr>
          <p:cNvPr id="29699" name="Rectangle 3"/>
          <p:cNvSpPr>
            <a:spLocks noGrp="1"/>
          </p:cNvSpPr>
          <p:nvPr>
            <p:ph type="body" idx="4294967295"/>
          </p:nvPr>
        </p:nvSpPr>
        <p:spPr>
          <a:xfrm>
            <a:off x="0" y="990600"/>
            <a:ext cx="9144000" cy="5867400"/>
          </a:xfrm>
        </p:spPr>
        <p:txBody>
          <a:bodyPr/>
          <a:lstStyle/>
          <a:p>
            <a:pPr algn="just">
              <a:lnSpc>
                <a:spcPct val="90000"/>
              </a:lnSpc>
            </a:pPr>
            <a:r>
              <a:rPr lang="en-US" altLang="en-US" sz="2000" b="1" dirty="0">
                <a:latin typeface="Times New Roman" panose="02020603050405020304" pitchFamily="18" charset="0"/>
                <a:cs typeface="Times New Roman" panose="02020603050405020304" pitchFamily="18" charset="0"/>
              </a:rPr>
              <a:t>Example</a:t>
            </a:r>
          </a:p>
          <a:p>
            <a:pPr lvl="1" algn="just">
              <a:lnSpc>
                <a:spcPct val="90000"/>
              </a:lnSpc>
            </a:pPr>
            <a:r>
              <a:rPr lang="en-US" altLang="en-US" sz="1800" b="1" dirty="0">
                <a:latin typeface="Times New Roman" panose="02020603050405020304" pitchFamily="18" charset="0"/>
                <a:cs typeface="Times New Roman" panose="02020603050405020304" pitchFamily="18" charset="0"/>
              </a:rPr>
              <a:t>The program is partitioned such as assembler into pass 1 code (70KB), pass 2 code (80KB), and the symbol table (20KB) and common routines (30KB) used by both pass 1 and pass 2.</a:t>
            </a:r>
          </a:p>
          <a:p>
            <a:pPr lvl="1" algn="just">
              <a:lnSpc>
                <a:spcPct val="90000"/>
              </a:lnSpc>
            </a:pPr>
            <a:r>
              <a:rPr lang="en-US" altLang="en-US" sz="1800" b="1" dirty="0">
                <a:latin typeface="Times New Roman" panose="02020603050405020304" pitchFamily="18" charset="0"/>
                <a:cs typeface="Times New Roman" panose="02020603050405020304" pitchFamily="18" charset="0"/>
              </a:rPr>
              <a:t>The memory has </a:t>
            </a:r>
            <a:r>
              <a:rPr lang="en-US" altLang="en-US" sz="1800" b="1" dirty="0">
                <a:solidFill>
                  <a:srgbClr val="FF0000"/>
                </a:solidFill>
                <a:latin typeface="Times New Roman" panose="02020603050405020304" pitchFamily="18" charset="0"/>
                <a:cs typeface="Times New Roman" panose="02020603050405020304" pitchFamily="18" charset="0"/>
              </a:rPr>
              <a:t>only 150 KB</a:t>
            </a:r>
            <a:r>
              <a:rPr lang="en-US" altLang="en-US" sz="1800" b="1" dirty="0">
                <a:latin typeface="Times New Roman" panose="02020603050405020304" pitchFamily="18" charset="0"/>
                <a:cs typeface="Times New Roman" panose="02020603050405020304" pitchFamily="18" charset="0"/>
              </a:rPr>
              <a:t>. The overlay0 has its size as 10KB</a:t>
            </a:r>
          </a:p>
          <a:p>
            <a:pPr lvl="1" algn="just">
              <a:lnSpc>
                <a:spcPct val="90000"/>
              </a:lnSpc>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It is impossible to load everything of program into memory because the required program size is </a:t>
            </a:r>
            <a:r>
              <a:rPr lang="en-US" altLang="en-US" sz="1800" dirty="0">
                <a:highlight>
                  <a:srgbClr val="FFFF00"/>
                </a:highlight>
                <a:latin typeface="Times New Roman" panose="02020603050405020304" pitchFamily="18" charset="0"/>
                <a:cs typeface="Times New Roman" panose="02020603050405020304" pitchFamily="18" charset="0"/>
              </a:rPr>
              <a:t>200KB</a:t>
            </a:r>
          </a:p>
          <a:p>
            <a:pPr lvl="1" algn="just">
              <a:lnSpc>
                <a:spcPct val="90000"/>
              </a:lnSpc>
            </a:pPr>
            <a:r>
              <a:rPr lang="en-US" altLang="en-US" sz="1800" dirty="0">
                <a:latin typeface="Times New Roman" panose="02020603050405020304" pitchFamily="18" charset="0"/>
                <a:cs typeface="Times New Roman" panose="02020603050405020304" pitchFamily="18" charset="0"/>
              </a:rPr>
              <a:t>Therefore, the overlays is applied to </a:t>
            </a:r>
            <a:r>
              <a:rPr lang="en-US" altLang="en-US" sz="1800" dirty="0">
                <a:highlight>
                  <a:srgbClr val="FFFF00"/>
                </a:highlight>
                <a:latin typeface="Times New Roman" panose="02020603050405020304" pitchFamily="18" charset="0"/>
                <a:cs typeface="Times New Roman" panose="02020603050405020304" pitchFamily="18" charset="0"/>
              </a:rPr>
              <a:t>overlay1 with 120KB </a:t>
            </a:r>
            <a:r>
              <a:rPr lang="en-US" altLang="en-US" sz="1800" dirty="0">
                <a:latin typeface="Times New Roman" panose="02020603050405020304" pitchFamily="18" charset="0"/>
                <a:cs typeface="Times New Roman" panose="02020603050405020304" pitchFamily="18" charset="0"/>
              </a:rPr>
              <a:t>(pass 1, symbol table, and common routines) and </a:t>
            </a:r>
            <a:r>
              <a:rPr lang="en-US" altLang="en-US" sz="1800" dirty="0">
                <a:highlight>
                  <a:srgbClr val="FFFF00"/>
                </a:highlight>
                <a:latin typeface="Times New Roman" panose="02020603050405020304" pitchFamily="18" charset="0"/>
                <a:cs typeface="Times New Roman" panose="02020603050405020304" pitchFamily="18" charset="0"/>
              </a:rPr>
              <a:t>the overlay2 with 130KB </a:t>
            </a:r>
            <a:r>
              <a:rPr lang="en-US" altLang="en-US" sz="1800" dirty="0">
                <a:latin typeface="Times New Roman" panose="02020603050405020304" pitchFamily="18" charset="0"/>
                <a:cs typeface="Times New Roman" panose="02020603050405020304" pitchFamily="18" charset="0"/>
              </a:rPr>
              <a:t>(pass 2, symbol table, and common routines) </a:t>
            </a:r>
          </a:p>
          <a:p>
            <a:pPr lvl="1" algn="just">
              <a:lnSpc>
                <a:spcPct val="90000"/>
              </a:lnSpc>
            </a:pPr>
            <a:r>
              <a:rPr lang="en-US" altLang="en-US" sz="1800" dirty="0">
                <a:latin typeface="Times New Roman" panose="02020603050405020304" pitchFamily="18" charset="0"/>
                <a:cs typeface="Times New Roman" panose="02020603050405020304" pitchFamily="18" charset="0"/>
              </a:rPr>
              <a:t>First, the overlay0 is loaded into memory. Then, overlay1 is also loaded above the overlay 0</a:t>
            </a:r>
          </a:p>
          <a:p>
            <a:pPr lvl="1" algn="just">
              <a:lnSpc>
                <a:spcPct val="90000"/>
              </a:lnSpc>
            </a:pPr>
            <a:r>
              <a:rPr lang="en-US" altLang="en-US" sz="1800" dirty="0">
                <a:latin typeface="Times New Roman" panose="02020603050405020304" pitchFamily="18" charset="0"/>
                <a:cs typeface="Times New Roman" panose="02020603050405020304" pitchFamily="18" charset="0"/>
              </a:rPr>
              <a:t>When the overlay1 has finished, the control return the overlay0 that reads overlay2 into memory, </a:t>
            </a:r>
            <a:r>
              <a:rPr lang="en-US" altLang="en-US" sz="1800" b="1" dirty="0">
                <a:solidFill>
                  <a:srgbClr val="FF0000"/>
                </a:solidFill>
                <a:latin typeface="Times New Roman" panose="02020603050405020304" pitchFamily="18" charset="0"/>
                <a:cs typeface="Times New Roman" panose="02020603050405020304" pitchFamily="18" charset="0"/>
              </a:rPr>
              <a:t>overwriting</a:t>
            </a:r>
            <a:r>
              <a:rPr lang="en-US" altLang="en-US" sz="1800" dirty="0">
                <a:latin typeface="Times New Roman" panose="02020603050405020304" pitchFamily="18" charset="0"/>
                <a:cs typeface="Times New Roman" panose="02020603050405020304" pitchFamily="18" charset="0"/>
              </a:rPr>
              <a:t> overlay1, and transfer control to overlay2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animEffect transition="in" filter="checkerboard(across)">
                                      <p:cBhvr>
                                        <p:cTn id="7" dur="500"/>
                                        <p:tgtEl>
                                          <p:spTgt spid="29699">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10" dur="500"/>
                                        <p:tgtEl>
                                          <p:spTgt spid="29699">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animEffect transition="in" filter="checkerboard(across)">
                                      <p:cBhvr>
                                        <p:cTn id="13" dur="500"/>
                                        <p:tgtEl>
                                          <p:spTgt spid="29699">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9699">
                                            <p:txEl>
                                              <p:pRg st="6" end="6"/>
                                            </p:txEl>
                                          </p:spTgt>
                                        </p:tgtEl>
                                        <p:attrNameLst>
                                          <p:attrName>style.visibility</p:attrName>
                                        </p:attrNameLst>
                                      </p:cBhvr>
                                      <p:to>
                                        <p:strVal val="visible"/>
                                      </p:to>
                                    </p:set>
                                    <p:animEffect transition="in" filter="checkerboard(across)">
                                      <p:cBhvr>
                                        <p:cTn id="16"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Memory Management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Virtual Memory</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60198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processes locate in memory (both primary and secondary)</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Base and Limit Registers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locate in memory and protection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Base</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first address </a:t>
            </a:r>
            <a:r>
              <a:rPr lang="en-US" altLang="en-US" sz="2000" dirty="0">
                <a:latin typeface="Times New Roman" panose="02020603050405020304" pitchFamily="18" charset="0"/>
                <a:cs typeface="Times New Roman" panose="02020603050405020304" pitchFamily="18" charset="0"/>
              </a:rPr>
              <a:t>of process in memory, </a:t>
            </a:r>
            <a:r>
              <a:rPr lang="en-US" altLang="en-US" sz="2000" b="1" dirty="0">
                <a:latin typeface="Times New Roman" panose="02020603050405020304" pitchFamily="18" charset="0"/>
                <a:cs typeface="Times New Roman" panose="02020603050405020304" pitchFamily="18" charset="0"/>
              </a:rPr>
              <a:t>Limit</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length of process, the process owns private address space</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 (Defragment)</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Slow</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Swapping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with </a:t>
            </a:r>
            <a:r>
              <a:rPr lang="en-US" altLang="en-US" sz="2000" b="1" dirty="0">
                <a:latin typeface="Times New Roman" panose="02020603050405020304" pitchFamily="18" charset="0"/>
                <a:cs typeface="Times New Roman" panose="02020603050405020304" pitchFamily="18" charset="0"/>
              </a:rPr>
              <a:t>ready processes </a:t>
            </a:r>
            <a:r>
              <a:rPr lang="en-US" altLang="en-US" sz="2000" dirty="0">
                <a:latin typeface="Times New Roman" panose="02020603050405020304" pitchFamily="18" charset="0"/>
                <a:cs typeface="Times New Roman" panose="02020603050405020304" pitchFamily="18" charset="0"/>
              </a:rPr>
              <a:t>locate in </a:t>
            </a:r>
            <a:r>
              <a:rPr lang="en-US" altLang="en-US" sz="2000" b="1" dirty="0">
                <a:latin typeface="Times New Roman" panose="02020603050405020304" pitchFamily="18" charset="0"/>
                <a:cs typeface="Times New Roman" panose="02020603050405020304" pitchFamily="18" charset="0"/>
              </a:rPr>
              <a:t>memory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passive</a:t>
            </a:r>
            <a:r>
              <a:rPr lang="en-US" altLang="en-US" sz="2000" dirty="0">
                <a:latin typeface="Times New Roman" panose="02020603050405020304" pitchFamily="18" charset="0"/>
                <a:cs typeface="Times New Roman" panose="02020603050405020304" pitchFamily="18" charset="0"/>
              </a:rPr>
              <a:t> processes locate </a:t>
            </a:r>
            <a:r>
              <a:rPr lang="en-US" altLang="en-US" sz="2000" b="1" dirty="0">
                <a:latin typeface="Times New Roman" panose="02020603050405020304" pitchFamily="18" charset="0"/>
                <a:cs typeface="Times New Roman" panose="02020603050405020304" pitchFamily="18" charset="0"/>
              </a:rPr>
              <a:t>in HDD – swap file area</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Swap out/ in operator</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Process can not grow in memory and the swap area on the disk is full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data segment upward, stack  segment downward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0" dur="500"/>
                                        <p:tgtEl>
                                          <p:spTgt spid="140291">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2" dur="500"/>
                                        <p:tgtEl>
                                          <p:spTgt spid="1402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3" dur="500"/>
                                        <p:tgtEl>
                                          <p:spTgt spid="14029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9" dur="500"/>
                                        <p:tgtEl>
                                          <p:spTgt spid="140291">
                                            <p:txEl>
                                              <p:pRg st="12" end="12"/>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Memory Management with Bitmaps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The memory divides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units</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with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same size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that </a:t>
            </a:r>
            <a:r>
              <a:rPr lang="en-US" altLang="en-US" sz="2000" b="1" dirty="0">
                <a:latin typeface="Times New Roman" panose="02020603050405020304" pitchFamily="18" charset="0"/>
                <a:cs typeface="Times New Roman" panose="02020603050405020304" pitchFamily="18" charset="0"/>
              </a:rPr>
              <a:t>has</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bit corresponding </a:t>
            </a:r>
            <a:r>
              <a:rPr lang="en-US" altLang="en-US" sz="2000" dirty="0">
                <a:latin typeface="Times New Roman" panose="02020603050405020304" pitchFamily="18" charset="0"/>
                <a:cs typeface="Times New Roman" panose="02020603050405020304" pitchFamily="18" charset="0"/>
              </a:rPr>
              <a:t>bit in the bitmap (0: free, 1: occupied)</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Slow when searching the bitmap to find a run of k consecutive 0 bits in the map (small)</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Internal fragment (large size)</a:t>
            </a:r>
            <a:endParaRPr lang="en-US" altLang="en-US"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Memory Management with Linked Lists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Maintain</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linked list </a:t>
            </a:r>
            <a:r>
              <a:rPr lang="en-US" altLang="en-US" sz="2000" dirty="0">
                <a:latin typeface="Times New Roman" panose="02020603050405020304" pitchFamily="18" charset="0"/>
                <a:cs typeface="Times New Roman" panose="02020603050405020304" pitchFamily="18" charset="0"/>
              </a:rPr>
              <a:t>of </a:t>
            </a:r>
            <a:r>
              <a:rPr lang="en-US" altLang="en-US" sz="2000" b="1" dirty="0">
                <a:latin typeface="Times New Roman" panose="02020603050405020304" pitchFamily="18" charset="0"/>
                <a:cs typeface="Times New Roman" panose="02020603050405020304" pitchFamily="18" charset="0"/>
              </a:rPr>
              <a:t>allocated</a:t>
            </a:r>
            <a:r>
              <a:rPr lang="en-US" altLang="en-US" sz="2000" dirty="0">
                <a:latin typeface="Times New Roman" panose="02020603050405020304" pitchFamily="18" charset="0"/>
                <a:cs typeface="Times New Roman" panose="02020603050405020304" pitchFamily="18" charset="0"/>
              </a:rPr>
              <a:t>  (P)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memory (H)</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Allocating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algorithms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First, Next, Best, Worst, Quick Fit</a:t>
            </a:r>
            <a:endParaRPr lang="de-DE" altLang="en-US" dirty="0">
              <a:latin typeface="Times New Roman" panose="02020603050405020304" pitchFamily="18" charset="0"/>
              <a:cs typeface="Times New Roman" panose="02020603050405020304" pitchFamily="18" charset="0"/>
              <a:sym typeface="Wingdings" panose="05000000000000000000" pitchFamily="2" charset="2"/>
            </a:endParaRP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Software/ Process sizes larger than memory</a:t>
            </a:r>
            <a:endParaRPr lang="de-DE" altLang="en-US" sz="2000" dirty="0">
              <a:latin typeface="Times New Roman" panose="02020603050405020304" pitchFamily="18" charset="0"/>
              <a:cs typeface="Times New Roman" panose="02020603050405020304" pitchFamily="18" charset="0"/>
            </a:endParaRPr>
          </a:p>
          <a:p>
            <a:pPr lvl="2" algn="just" eaLnBrk="1" hangingPunct="1">
              <a:lnSpc>
                <a:spcPct val="90000"/>
              </a:lnSpc>
            </a:pPr>
            <a:r>
              <a:rPr lang="de-DE" altLang="en-US" sz="2000" b="1" dirty="0">
                <a:latin typeface="Times New Roman" panose="02020603050405020304" pitchFamily="18" charset="0"/>
                <a:cs typeface="Times New Roman" panose="02020603050405020304" pitchFamily="18" charset="0"/>
              </a:rPr>
              <a:t>Overlays</a:t>
            </a:r>
          </a:p>
          <a:p>
            <a:pPr lvl="3" algn="just" eaLnBrk="1" hangingPunct="1">
              <a:lnSpc>
                <a:spcPct val="90000"/>
              </a:lnSpc>
            </a:pPr>
            <a:r>
              <a:rPr lang="de-DE" altLang="en-US" dirty="0">
                <a:latin typeface="Times New Roman" panose="02020603050405020304" pitchFamily="18" charset="0"/>
                <a:cs typeface="Times New Roman" panose="02020603050405020304" pitchFamily="18" charset="0"/>
              </a:rPr>
              <a:t>Developer splits program to many overlays </a:t>
            </a:r>
          </a:p>
          <a:p>
            <a:pPr lvl="3" algn="just" eaLnBrk="1" hangingPunct="1">
              <a:lnSpc>
                <a:spcPct val="90000"/>
              </a:lnSpc>
            </a:pPr>
            <a:r>
              <a:rPr lang="de-DE" altLang="en-US" b="1" dirty="0">
                <a:latin typeface="Times New Roman" panose="02020603050405020304" pitchFamily="18" charset="0"/>
                <a:cs typeface="Times New Roman" panose="02020603050405020304" pitchFamily="18" charset="0"/>
              </a:rPr>
              <a:t>Disadvantages</a:t>
            </a:r>
            <a:r>
              <a:rPr lang="de-DE" altLang="en-US" dirty="0">
                <a:latin typeface="Times New Roman" panose="02020603050405020304" pitchFamily="18" charset="0"/>
                <a:cs typeface="Times New Roman" panose="02020603050405020304" pitchFamily="18" charset="0"/>
              </a:rPr>
              <a:t>: developer‘s knowledge is important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7" dur="500"/>
                                        <p:tgtEl>
                                          <p:spTgt spid="14029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0" dur="500"/>
                                        <p:tgtEl>
                                          <p:spTgt spid="140291">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3" dur="500"/>
                                        <p:tgtEl>
                                          <p:spTgt spid="140291">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6" dur="500"/>
                                        <p:tgtEl>
                                          <p:spTgt spid="140291">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9" dur="500"/>
                                        <p:tgtEl>
                                          <p:spTgt spid="1402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4" dur="500"/>
                                        <p:tgtEl>
                                          <p:spTgt spid="140291">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7" dur="500"/>
                                        <p:tgtEl>
                                          <p:spTgt spid="140291">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0" dur="500"/>
                                        <p:tgtEl>
                                          <p:spTgt spid="140291">
                                            <p:txEl>
                                              <p:pRg st="8" end="8"/>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3" dur="500"/>
                                        <p:tgtEl>
                                          <p:spTgt spid="1402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8" dur="500"/>
                                        <p:tgtEl>
                                          <p:spTgt spid="140291">
                                            <p:txEl>
                                              <p:pRg st="10" end="10"/>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1" dur="500"/>
                                        <p:tgtEl>
                                          <p:spTgt spid="140291">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4" dur="500"/>
                                        <p:tgtEl>
                                          <p:spTgt spid="140291">
                                            <p:txEl>
                                              <p:pRg st="12" end="12"/>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47" dur="500"/>
                                        <p:tgtEl>
                                          <p:spTgt spid="140291">
                                            <p:txEl>
                                              <p:pRg st="13" end="13"/>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0"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0"/>
            <a:ext cx="8229600" cy="762000"/>
          </a:xfrm>
        </p:spPr>
        <p:txBody>
          <a:bodyPr/>
          <a:lstStyle/>
          <a:p>
            <a:r>
              <a:rPr lang="en-US" altLang="en-US">
                <a:latin typeface="Times New Roman" panose="02020603050405020304" pitchFamily="18" charset="0"/>
                <a:cs typeface="Times New Roman" panose="02020603050405020304" pitchFamily="18" charset="0"/>
              </a:rPr>
              <a:t>Objectives…</a:t>
            </a:r>
          </a:p>
        </p:txBody>
      </p:sp>
      <p:sp>
        <p:nvSpPr>
          <p:cNvPr id="6147" name="Rectangle 3"/>
          <p:cNvSpPr>
            <a:spLocks noGrp="1"/>
          </p:cNvSpPr>
          <p:nvPr>
            <p:ph type="body" idx="1"/>
          </p:nvPr>
        </p:nvSpPr>
        <p:spPr>
          <a:xfrm>
            <a:off x="457200" y="838200"/>
            <a:ext cx="8229600" cy="6019800"/>
          </a:xfrm>
        </p:spPr>
        <p:txBody>
          <a:bodyPr/>
          <a:lstStyle/>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Virtual Memory</a:t>
            </a:r>
          </a:p>
          <a:p>
            <a:pPr lvl="1"/>
            <a:r>
              <a:rPr lang="en-US" altLang="en-US" dirty="0">
                <a:latin typeface="Times New Roman" panose="02020603050405020304" pitchFamily="18" charset="0"/>
                <a:cs typeface="Times New Roman" panose="02020603050405020304" pitchFamily="18" charset="0"/>
              </a:rPr>
              <a:t>…</a:t>
            </a:r>
          </a:p>
          <a:p>
            <a:pPr lvl="1"/>
            <a:r>
              <a:rPr lang="en-US" altLang="en-US" dirty="0">
                <a:highlight>
                  <a:srgbClr val="FFFF00"/>
                </a:highlight>
                <a:latin typeface="Times New Roman" panose="02020603050405020304" pitchFamily="18" charset="0"/>
                <a:cs typeface="Times New Roman" panose="02020603050405020304" pitchFamily="18" charset="0"/>
              </a:rPr>
              <a:t>Definitions</a:t>
            </a:r>
          </a:p>
          <a:p>
            <a:pPr lvl="1"/>
            <a:r>
              <a:rPr lang="en-US" altLang="en-US" dirty="0">
                <a:highlight>
                  <a:srgbClr val="FFFF00"/>
                </a:highlight>
                <a:latin typeface="Times New Roman" panose="02020603050405020304" pitchFamily="18" charset="0"/>
                <a:cs typeface="Times New Roman" panose="02020603050405020304" pitchFamily="18" charset="0"/>
              </a:rPr>
              <a:t>Terminologies</a:t>
            </a:r>
          </a:p>
          <a:p>
            <a:pPr lvl="1"/>
            <a:r>
              <a:rPr lang="en-US" altLang="en-US" dirty="0">
                <a:highlight>
                  <a:srgbClr val="FFFF00"/>
                </a:highlight>
                <a:latin typeface="Times New Roman" panose="02020603050405020304" pitchFamily="18" charset="0"/>
                <a:cs typeface="Times New Roman" panose="02020603050405020304" pitchFamily="18" charset="0"/>
              </a:rPr>
              <a:t>MMU</a:t>
            </a:r>
          </a:p>
          <a:p>
            <a:pPr lvl="1"/>
            <a:r>
              <a:rPr lang="en-US" altLang="en-US" dirty="0">
                <a:highlight>
                  <a:srgbClr val="FFFF00"/>
                </a:highlight>
                <a:latin typeface="Times New Roman" panose="02020603050405020304" pitchFamily="18" charset="0"/>
                <a:cs typeface="Times New Roman" panose="02020603050405020304" pitchFamily="18" charset="0"/>
              </a:rPr>
              <a:t>Paging</a:t>
            </a:r>
          </a:p>
          <a:p>
            <a:pPr lvl="1"/>
            <a:r>
              <a:rPr lang="en-US" altLang="en-US" dirty="0">
                <a:latin typeface="Times New Roman" panose="02020603050405020304" pitchFamily="18" charset="0"/>
                <a:cs typeface="Times New Roman" panose="02020603050405020304" pitchFamily="18" charset="0"/>
              </a:rPr>
              <a:t>Page Tables</a:t>
            </a:r>
          </a:p>
          <a:p>
            <a:pPr lvl="1"/>
            <a:r>
              <a:rPr lang="en-US" altLang="en-US" dirty="0">
                <a:latin typeface="Times New Roman" panose="02020603050405020304" pitchFamily="18" charset="0"/>
                <a:cs typeface="Times New Roman" panose="02020603050405020304" pitchFamily="18" charset="0"/>
              </a:rPr>
              <a:t>Speeding up Paging</a:t>
            </a:r>
          </a:p>
          <a:p>
            <a:pPr lvl="1"/>
            <a:r>
              <a:rPr lang="en-US" altLang="en-US" dirty="0">
                <a:latin typeface="Times New Roman" panose="02020603050405020304" pitchFamily="18" charset="0"/>
                <a:cs typeface="Times New Roman" panose="02020603050405020304" pitchFamily="18" charset="0"/>
              </a:rPr>
              <a:t>TLBs</a:t>
            </a:r>
          </a:p>
          <a:p>
            <a:pPr lvl="1"/>
            <a:r>
              <a:rPr lang="en-US" altLang="en-US" dirty="0">
                <a:latin typeface="Times New Roman" panose="02020603050405020304" pitchFamily="18" charset="0"/>
                <a:cs typeface="Times New Roman" panose="02020603050405020304" pitchFamily="18" charset="0"/>
              </a:rPr>
              <a:t>Multilevel page tables</a:t>
            </a:r>
          </a:p>
          <a:p>
            <a:pPr lvl="1"/>
            <a:r>
              <a:rPr lang="en-US" altLang="en-US" dirty="0">
                <a:latin typeface="Times New Roman" panose="02020603050405020304" pitchFamily="18" charset="0"/>
                <a:cs typeface="Times New Roman" panose="02020603050405020304" pitchFamily="18" charset="0"/>
              </a:rPr>
              <a:t>Inverted Page tables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14377" y="667109"/>
            <a:ext cx="9144000" cy="6248400"/>
          </a:xfrm>
        </p:spPr>
        <p:txBody>
          <a:bodyPr/>
          <a:lstStyle/>
          <a:p>
            <a:pPr algn="just" eaLnBrk="1" hangingPunct="1">
              <a:lnSpc>
                <a:spcPct val="90000"/>
              </a:lnSpc>
              <a:buClrTx/>
              <a:buSzTx/>
              <a:buFont typeface="Arial" panose="020B0604020202020204" pitchFamily="34" charset="0"/>
              <a:buChar char="•"/>
            </a:pPr>
            <a:r>
              <a:rPr lang="en-US" altLang="en-US" sz="2000" b="1">
                <a:solidFill>
                  <a:srgbClr val="C00000"/>
                </a:solidFill>
                <a:latin typeface="Times New Roman" panose="02020603050405020304" pitchFamily="18" charset="0"/>
                <a:cs typeface="Times New Roman" panose="02020603050405020304" pitchFamily="18" charset="0"/>
              </a:rPr>
              <a:t>IPC</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Resolving</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Race condition (Critical Region)</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Busy waiting (Priority Inversion)</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Good solution </a:t>
            </a:r>
            <a:r>
              <a:rPr lang="en-US" altLang="en-US" sz="1800">
                <a:latin typeface="Times New Roman" panose="02020603050405020304" pitchFamily="18" charset="0"/>
                <a:cs typeface="Times New Roman" panose="02020603050405020304" pitchFamily="18" charset="0"/>
              </a:rPr>
              <a:t>for race condition</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Software</a:t>
            </a:r>
            <a:r>
              <a:rPr lang="en-US" altLang="en-US" sz="1600">
                <a:latin typeface="Times New Roman" panose="02020603050405020304" pitchFamily="18" charset="0"/>
                <a:cs typeface="Times New Roman" panose="02020603050405020304" pitchFamily="18" charset="0"/>
              </a:rPr>
              <a:t>: Peterson solution (2 control variables)</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Hardware</a:t>
            </a:r>
            <a:r>
              <a:rPr lang="en-US" altLang="en-US" sz="1600">
                <a:latin typeface="Times New Roman" panose="02020603050405020304" pitchFamily="18" charset="0"/>
                <a:cs typeface="Times New Roman" panose="02020603050405020304" pitchFamily="18" charset="0"/>
              </a:rPr>
              <a:t>: TSL (atomically, individual)</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Good solution </a:t>
            </a:r>
            <a:r>
              <a:rPr lang="en-US" altLang="en-US" sz="1800">
                <a:latin typeface="Times New Roman" panose="02020603050405020304" pitchFamily="18" charset="0"/>
                <a:cs typeface="Times New Roman" panose="02020603050405020304" pitchFamily="18" charset="0"/>
              </a:rPr>
              <a:t>for </a:t>
            </a:r>
            <a:r>
              <a:rPr lang="en-US" altLang="en-US" sz="1800" b="1">
                <a:latin typeface="Times New Roman" panose="02020603050405020304" pitchFamily="18" charset="0"/>
                <a:cs typeface="Times New Roman" panose="02020603050405020304" pitchFamily="18" charset="0"/>
              </a:rPr>
              <a:t>race condition and busy waiting</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Software</a:t>
            </a:r>
            <a:r>
              <a:rPr lang="en-US" altLang="en-US" sz="1600">
                <a:latin typeface="Times New Roman" panose="02020603050405020304" pitchFamily="18" charset="0"/>
                <a:cs typeface="Times New Roman" panose="02020603050405020304" pitchFamily="18" charset="0"/>
              </a:rPr>
              <a:t>: binary semaphore (</a:t>
            </a:r>
            <a:r>
              <a:rPr lang="en-US" altLang="en-US" sz="1600" b="1">
                <a:latin typeface="Times New Roman" panose="02020603050405020304" pitchFamily="18" charset="0"/>
                <a:cs typeface="Times New Roman" panose="02020603050405020304" pitchFamily="18" charset="0"/>
              </a:rPr>
              <a:t>recommending about order in using</a:t>
            </a:r>
            <a:r>
              <a:rPr lang="en-US" altLang="en-US" sz="1600">
                <a:latin typeface="Times New Roman" panose="02020603050405020304" pitchFamily="18" charset="0"/>
                <a:cs typeface="Times New Roman" panose="02020603050405020304" pitchFamily="18" charset="0"/>
              </a:rPr>
              <a:t>), monitors</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Hardware</a:t>
            </a:r>
            <a:r>
              <a:rPr lang="en-US" altLang="en-US" sz="1600">
                <a:latin typeface="Times New Roman" panose="02020603050405020304" pitchFamily="18" charset="0"/>
                <a:cs typeface="Times New Roman" panose="02020603050405020304" pitchFamily="18" charset="0"/>
              </a:rPr>
              <a:t>: mutexes </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With </a:t>
            </a:r>
            <a:r>
              <a:rPr lang="en-US" altLang="en-US" sz="1800" b="1">
                <a:latin typeface="Times New Roman" panose="02020603050405020304" pitchFamily="18" charset="0"/>
                <a:cs typeface="Times New Roman" panose="02020603050405020304" pitchFamily="18" charset="0"/>
              </a:rPr>
              <a:t>multiple process</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Dinning Philosopher problems: </a:t>
            </a:r>
            <a:r>
              <a:rPr lang="en-US" altLang="en-US" sz="1600" b="1">
                <a:latin typeface="Times New Roman" panose="02020603050405020304" pitchFamily="18" charset="0"/>
                <a:cs typeface="Times New Roman" panose="02020603050405020304" pitchFamily="18" charset="0"/>
              </a:rPr>
              <a:t>starvation, deadlock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array of semaphore</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sym typeface="Symbol" panose="05050102010706020507" pitchFamily="18" charset="2"/>
              </a:rPr>
              <a:t>Readers and Writer problems: </a:t>
            </a:r>
          </a:p>
          <a:p>
            <a:pPr lvl="3" algn="just" eaLnBrk="1" hangingPunct="1">
              <a:lnSpc>
                <a:spcPct val="90000"/>
              </a:lnSpc>
            </a:pPr>
            <a:r>
              <a:rPr lang="en-US" altLang="en-US" sz="1200">
                <a:latin typeface="Times New Roman" panose="02020603050405020304" pitchFamily="18" charset="0"/>
                <a:cs typeface="Times New Roman" panose="02020603050405020304" pitchFamily="18" charset="0"/>
              </a:rPr>
              <a:t>No reader will be kept waiting</a:t>
            </a:r>
          </a:p>
          <a:p>
            <a:pPr lvl="3" algn="just" eaLnBrk="1" hangingPunct="1">
              <a:lnSpc>
                <a:spcPct val="90000"/>
              </a:lnSpc>
            </a:pPr>
            <a:r>
              <a:rPr lang="en-US" altLang="en-US" sz="1200">
                <a:latin typeface="Times New Roman" panose="02020603050405020304" pitchFamily="18" charset="0"/>
                <a:cs typeface="Times New Roman" panose="02020603050405020304" pitchFamily="18" charset="0"/>
              </a:rPr>
              <a:t>Only writer can be written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8" dur="500"/>
                                        <p:tgtEl>
                                          <p:spTgt spid="1402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4" dur="500"/>
                                        <p:tgtEl>
                                          <p:spTgt spid="140291">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5" dur="500"/>
                                        <p:tgtEl>
                                          <p:spTgt spid="140291">
                                            <p:txEl>
                                              <p:pRg st="10" end="10"/>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8" dur="500"/>
                                        <p:tgtEl>
                                          <p:spTgt spid="140291">
                                            <p:txEl>
                                              <p:pRg st="11" end="11"/>
                                            </p:txEl>
                                          </p:spTgt>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1" dur="500"/>
                                        <p:tgtEl>
                                          <p:spTgt spid="140291">
                                            <p:txEl>
                                              <p:pRg st="12" end="12"/>
                                            </p:txEl>
                                          </p:spTgt>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4" dur="500"/>
                                        <p:tgtEl>
                                          <p:spTgt spid="140291">
                                            <p:txEl>
                                              <p:pRg st="13" end="13"/>
                                            </p:txEl>
                                          </p:spTgt>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7"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Definitions</a:t>
            </a:r>
          </a:p>
        </p:txBody>
      </p:sp>
      <p:sp>
        <p:nvSpPr>
          <p:cNvPr id="7171" name="Rectangle 3"/>
          <p:cNvSpPr>
            <a:spLocks noGrp="1"/>
          </p:cNvSpPr>
          <p:nvPr>
            <p:ph type="body" idx="1"/>
          </p:nvPr>
        </p:nvSpPr>
        <p:spPr>
          <a:xfrm>
            <a:off x="76200" y="1105619"/>
            <a:ext cx="8839200" cy="4572000"/>
          </a:xfrm>
        </p:spPr>
        <p:txBody>
          <a:bodyPr/>
          <a:lstStyle/>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Each program has its own address space, which is broken up into chunks called </a:t>
            </a:r>
            <a:r>
              <a:rPr lang="en-US" altLang="en-US" sz="2000" dirty="0">
                <a:solidFill>
                  <a:srgbClr val="FF0000"/>
                </a:solidFill>
                <a:latin typeface="Times New Roman" panose="02020603050405020304" pitchFamily="18" charset="0"/>
                <a:cs typeface="Times New Roman" panose="02020603050405020304" pitchFamily="18" charset="0"/>
              </a:rPr>
              <a:t>pages</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Each page</a:t>
            </a:r>
          </a:p>
          <a:p>
            <a:pPr lvl="1" algn="just">
              <a:lnSpc>
                <a:spcPct val="90000"/>
              </a:lnSpc>
            </a:pPr>
            <a:r>
              <a:rPr lang="en-US" altLang="en-US" sz="1800" dirty="0">
                <a:latin typeface="Times New Roman" panose="02020603050405020304" pitchFamily="18" charset="0"/>
                <a:cs typeface="Times New Roman" panose="02020603050405020304" pitchFamily="18" charset="0"/>
              </a:rPr>
              <a:t>Is a contiguous range of addresses</a:t>
            </a:r>
          </a:p>
          <a:p>
            <a:pPr lvl="1" algn="just">
              <a:lnSpc>
                <a:spcPct val="90000"/>
              </a:lnSpc>
            </a:pPr>
            <a:r>
              <a:rPr lang="en-US" altLang="en-US" sz="1800" dirty="0">
                <a:latin typeface="Times New Roman" panose="02020603050405020304" pitchFamily="18" charset="0"/>
                <a:cs typeface="Times New Roman" panose="02020603050405020304" pitchFamily="18" charset="0"/>
              </a:rPr>
              <a:t>Is mapped onto physical memory, but </a:t>
            </a:r>
            <a:r>
              <a:rPr lang="en-US" altLang="en-US" sz="1800" dirty="0">
                <a:solidFill>
                  <a:srgbClr val="FF0000"/>
                </a:solidFill>
                <a:latin typeface="Times New Roman" panose="02020603050405020304" pitchFamily="18" charset="0"/>
                <a:cs typeface="Times New Roman" panose="02020603050405020304" pitchFamily="18" charset="0"/>
              </a:rPr>
              <a:t>not all pages have to be in physical memory to run program</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When the program references a part of its address space that is in physical memory, the hardware performs the necessary mapping on the fly (</a:t>
            </a:r>
            <a:r>
              <a:rPr lang="en-US" altLang="en-US" sz="2000" dirty="0">
                <a:solidFill>
                  <a:srgbClr val="FF0000"/>
                </a:solidFill>
                <a:latin typeface="Times New Roman" panose="02020603050405020304" pitchFamily="18" charset="0"/>
                <a:cs typeface="Times New Roman" panose="02020603050405020304" pitchFamily="18" charset="0"/>
              </a:rPr>
              <a:t>runtime</a:t>
            </a:r>
            <a:r>
              <a:rPr lang="en-US" altLang="en-US" sz="2000" dirty="0">
                <a:latin typeface="Times New Roman" panose="02020603050405020304" pitchFamily="18" charset="0"/>
                <a:cs typeface="Times New Roman" panose="02020603050405020304" pitchFamily="18" charset="0"/>
              </a:rPr>
              <a:t>)</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When the program references a part of its address space that is not in physical memory, </a:t>
            </a:r>
            <a:r>
              <a:rPr lang="en-US" altLang="en-US" sz="2000" dirty="0">
                <a:solidFill>
                  <a:srgbClr val="FF0000"/>
                </a:solidFill>
                <a:latin typeface="Times New Roman" panose="02020603050405020304" pitchFamily="18" charset="0"/>
                <a:cs typeface="Times New Roman" panose="02020603050405020304" pitchFamily="18" charset="0"/>
              </a:rPr>
              <a:t>the OS is alerted to go get the missing piece and re-execute the instruction that failed (page fault)</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Is a generalization of the base and limit register idea</a:t>
            </a:r>
          </a:p>
          <a:p>
            <a:pPr algn="just">
              <a:lnSpc>
                <a:spcPct val="90000"/>
              </a:lnSpc>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Instead of having separate relocation onto physical memory and data segments, the entire address space can be mapped onto physical memory in fairly small units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533400" y="0"/>
            <a:ext cx="8229600" cy="9144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Terminologies</a:t>
            </a:r>
          </a:p>
        </p:txBody>
      </p:sp>
      <p:sp>
        <p:nvSpPr>
          <p:cNvPr id="8195" name="Rectangle 3"/>
          <p:cNvSpPr>
            <a:spLocks noGrp="1"/>
          </p:cNvSpPr>
          <p:nvPr>
            <p:ph type="body" idx="1"/>
          </p:nvPr>
        </p:nvSpPr>
        <p:spPr>
          <a:xfrm>
            <a:off x="0" y="1066800"/>
            <a:ext cx="9144000" cy="5943600"/>
          </a:xfrm>
        </p:spPr>
        <p:txBody>
          <a:bodyPr/>
          <a:lstStyle/>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Virtual Memory</a:t>
            </a:r>
          </a:p>
          <a:p>
            <a:pPr lvl="1" algn="just" eaLnBrk="1" hangingPunct="1">
              <a:lnSpc>
                <a:spcPct val="90000"/>
              </a:lnSpc>
            </a:pPr>
            <a:r>
              <a:rPr lang="en-US" altLang="en-US" sz="2000" dirty="0">
                <a:highlight>
                  <a:srgbClr val="FFFF66"/>
                </a:highlight>
                <a:latin typeface="Times New Roman" panose="02020603050405020304" pitchFamily="18" charset="0"/>
                <a:cs typeface="Times New Roman" panose="02020603050405020304" pitchFamily="18" charset="0"/>
              </a:rPr>
              <a:t>Is the separation of user logical memory from physical memory</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This separation </a:t>
            </a:r>
            <a:r>
              <a:rPr lang="en-US" altLang="en-US" sz="2000" b="1" dirty="0">
                <a:latin typeface="Times New Roman" panose="02020603050405020304" pitchFamily="18" charset="0"/>
                <a:cs typeface="Times New Roman" panose="02020603050405020304" pitchFamily="18" charset="0"/>
              </a:rPr>
              <a:t>allows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an extremely large virtual memory </a:t>
            </a:r>
            <a:r>
              <a:rPr lang="en-US" altLang="en-US" sz="2000" dirty="0">
                <a:latin typeface="Times New Roman" panose="02020603050405020304" pitchFamily="18" charset="0"/>
                <a:cs typeface="Times New Roman" panose="02020603050405020304" pitchFamily="18" charset="0"/>
              </a:rPr>
              <a:t>to be </a:t>
            </a:r>
            <a:r>
              <a:rPr lang="en-US" altLang="en-US" sz="2000" b="1" dirty="0">
                <a:latin typeface="Times New Roman" panose="02020603050405020304" pitchFamily="18" charset="0"/>
                <a:cs typeface="Times New Roman" panose="02020603050405020304" pitchFamily="18" charset="0"/>
              </a:rPr>
              <a:t>provided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for developers when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only</a:t>
            </a:r>
            <a:r>
              <a:rPr lang="en-US" altLang="en-US" sz="2000" dirty="0">
                <a:latin typeface="Times New Roman" panose="02020603050405020304" pitchFamily="18" charset="0"/>
                <a:cs typeface="Times New Roman" panose="02020603050405020304" pitchFamily="18" charset="0"/>
              </a:rPr>
              <a:t> a smaller physical memory is available (→developer concentrates solving the problem domain)</a:t>
            </a:r>
          </a:p>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Virtual (logical</a:t>
            </a:r>
            <a:r>
              <a:rPr lang="en-US" altLang="en-US" sz="2000" b="1">
                <a:latin typeface="Times New Roman" panose="02020603050405020304" pitchFamily="18" charset="0"/>
                <a:cs typeface="Times New Roman" panose="02020603050405020304" pitchFamily="18" charset="0"/>
              </a:rPr>
              <a:t>) addresses</a:t>
            </a:r>
            <a:r>
              <a:rPr lang="en-US" altLang="en-US" sz="2000">
                <a:latin typeface="Times New Roman" panose="02020603050405020304" pitchFamily="18" charset="0"/>
                <a:cs typeface="Times New Roman" panose="02020603050405020304" pitchFamily="18" charset="0"/>
              </a:rPr>
              <a:t>: Program </a:t>
            </a:r>
            <a:r>
              <a:rPr lang="en-US" altLang="en-US" sz="2000" dirty="0">
                <a:latin typeface="Times New Roman" panose="02020603050405020304" pitchFamily="18" charset="0"/>
                <a:cs typeface="Times New Roman" panose="02020603050405020304" pitchFamily="18" charset="0"/>
              </a:rPr>
              <a:t>memory addresses</a:t>
            </a:r>
          </a:p>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Virtual address space</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All the (virtual) addresses a program can generate</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Is given by the number of bytes used to specify an address</a:t>
            </a:r>
          </a:p>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Physical (real) addresses</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Addresses in main memory (on memory bus)</a:t>
            </a:r>
          </a:p>
          <a:p>
            <a:pPr algn="just" eaLnBrk="1" hangingPunct="1">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Memory Management Unit </a:t>
            </a:r>
            <a:r>
              <a:rPr lang="en-US" altLang="en-US" sz="2000" dirty="0">
                <a:latin typeface="Times New Roman" panose="02020603050405020304" pitchFamily="18" charset="0"/>
                <a:cs typeface="Times New Roman" panose="02020603050405020304" pitchFamily="18" charset="0"/>
              </a:rPr>
              <a:t>(MMU)</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A </a:t>
            </a:r>
            <a:r>
              <a:rPr lang="en-US" altLang="en-US" sz="2000" b="1" dirty="0">
                <a:solidFill>
                  <a:srgbClr val="FF0000"/>
                </a:solidFill>
                <a:latin typeface="Times New Roman" panose="02020603050405020304" pitchFamily="18" charset="0"/>
                <a:cs typeface="Times New Roman" panose="02020603050405020304" pitchFamily="18" charset="0"/>
              </a:rPr>
              <a:t>mapping unit</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from virtual addresses into physical addresses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Memory Management Unit (MMU)</a:t>
            </a:r>
          </a:p>
        </p:txBody>
      </p:sp>
      <p:sp>
        <p:nvSpPr>
          <p:cNvPr id="160370" name="Text Box 4"/>
          <p:cNvSpPr txBox="1">
            <a:spLocks noChangeArrowheads="1"/>
          </p:cNvSpPr>
          <p:nvPr/>
        </p:nvSpPr>
        <p:spPr bwMode="auto">
          <a:xfrm>
            <a:off x="3810000" y="62484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3-8.</a:t>
            </a:r>
          </a:p>
        </p:txBody>
      </p:sp>
      <p:pic>
        <p:nvPicPr>
          <p:cNvPr id="9220" name="Picture 8" descr="0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7620000"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381000" y="0"/>
            <a:ext cx="8229600" cy="1143000"/>
          </a:xfrm>
        </p:spPr>
        <p:txBody>
          <a:bodyPr/>
          <a:lstStyle/>
          <a:p>
            <a:r>
              <a:rPr lang="en-US" altLang="en-US" sz="2800" b="1">
                <a:latin typeface="Times New Roman" panose="02020603050405020304" pitchFamily="18" charset="0"/>
                <a:cs typeface="Times New Roman" panose="02020603050405020304" pitchFamily="18" charset="0"/>
              </a:rPr>
              <a:t>Virtual Memory</a:t>
            </a:r>
            <a:br>
              <a:rPr lang="en-US" altLang="en-US" sz="2800" b="1">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Paging</a:t>
            </a:r>
            <a:r>
              <a:rPr lang="en-US" altLang="en-US" sz="2800">
                <a:latin typeface="Times New Roman" panose="02020603050405020304" pitchFamily="18" charset="0"/>
                <a:cs typeface="Times New Roman" panose="02020603050405020304" pitchFamily="18" charset="0"/>
              </a:rPr>
              <a:t> </a:t>
            </a:r>
          </a:p>
        </p:txBody>
      </p:sp>
      <p:sp>
        <p:nvSpPr>
          <p:cNvPr id="10243" name="Rectangle 3"/>
          <p:cNvSpPr>
            <a:spLocks noGrp="1"/>
          </p:cNvSpPr>
          <p:nvPr>
            <p:ph type="body" sz="half" idx="1"/>
          </p:nvPr>
        </p:nvSpPr>
        <p:spPr>
          <a:xfrm>
            <a:off x="0" y="1219200"/>
            <a:ext cx="5257800" cy="5638800"/>
          </a:xfrm>
        </p:spPr>
        <p:txBody>
          <a:bodyPr/>
          <a:lstStyle/>
          <a:p>
            <a:pPr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Virtual address space </a:t>
            </a:r>
          </a:p>
          <a:p>
            <a:pPr marL="517525"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Is divided into fixed-size units called </a:t>
            </a:r>
            <a:r>
              <a:rPr lang="en-US" altLang="en-US" sz="2000" dirty="0">
                <a:solidFill>
                  <a:srgbClr val="FF0000"/>
                </a:solidFill>
                <a:latin typeface="Times New Roman" panose="02020603050405020304" pitchFamily="18" charset="0"/>
                <a:cs typeface="Times New Roman" panose="02020603050405020304" pitchFamily="18" charset="0"/>
              </a:rPr>
              <a:t>pages</a:t>
            </a:r>
          </a:p>
          <a:p>
            <a:pPr marL="517525" lvl="1" eaLnBrk="1" hangingPunct="1">
              <a:lnSpc>
                <a:spcPct val="90000"/>
              </a:lnSpc>
            </a:pPr>
            <a:r>
              <a:rPr lang="en-US" altLang="en-US" sz="2000" dirty="0">
                <a:latin typeface="Times New Roman" panose="02020603050405020304" pitchFamily="18" charset="0"/>
                <a:cs typeface="Times New Roman" panose="02020603050405020304" pitchFamily="18" charset="0"/>
              </a:rPr>
              <a:t>pages from </a:t>
            </a:r>
            <a:r>
              <a:rPr lang="en-US" altLang="en-US" sz="2000">
                <a:latin typeface="Times New Roman" panose="02020603050405020304" pitchFamily="18" charset="0"/>
                <a:cs typeface="Times New Roman" panose="02020603050405020304" pitchFamily="18" charset="0"/>
              </a:rPr>
              <a:t>0 to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AddressSpaceSize </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PageSize</a:t>
            </a:r>
            <a:r>
              <a:rPr lang="en-US" altLang="en-US" sz="2000" dirty="0">
                <a:latin typeface="Times New Roman" panose="02020603050405020304" pitchFamily="18" charset="0"/>
                <a:cs typeface="Times New Roman" panose="02020603050405020304" pitchFamily="18" charset="0"/>
              </a:rPr>
              <a:t> - 1</a:t>
            </a:r>
          </a:p>
          <a:p>
            <a:pPr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The physical memory</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Is divided up into </a:t>
            </a:r>
            <a:r>
              <a:rPr lang="en-US" altLang="en-US" sz="2000" dirty="0">
                <a:solidFill>
                  <a:srgbClr val="FF0000"/>
                </a:solidFill>
                <a:latin typeface="Times New Roman" panose="02020603050405020304" pitchFamily="18" charset="0"/>
                <a:cs typeface="Times New Roman" panose="02020603050405020304" pitchFamily="18" charset="0"/>
              </a:rPr>
              <a:t>units of the same size </a:t>
            </a:r>
            <a:r>
              <a:rPr lang="en-US" altLang="en-US" sz="2000" dirty="0">
                <a:latin typeface="Times New Roman" panose="02020603050405020304" pitchFamily="18" charset="0"/>
                <a:cs typeface="Times New Roman" panose="02020603050405020304" pitchFamily="18" charset="0"/>
              </a:rPr>
              <a:t>corresponding in the physical memory called </a:t>
            </a:r>
            <a:r>
              <a:rPr lang="en-US" altLang="en-US" sz="2000" dirty="0">
                <a:solidFill>
                  <a:srgbClr val="FF0000"/>
                </a:solidFill>
                <a:latin typeface="Times New Roman" panose="02020603050405020304" pitchFamily="18" charset="0"/>
                <a:cs typeface="Times New Roman" panose="02020603050405020304" pitchFamily="18" charset="0"/>
              </a:rPr>
              <a:t>page frames</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page frames from 0 to </a:t>
            </a:r>
            <a:br>
              <a:rPr lang="en-US" altLang="en-US" sz="2000" dirty="0">
                <a:latin typeface="Times New Roman" panose="02020603050405020304" pitchFamily="18" charset="0"/>
                <a:cs typeface="Times New Roman" panose="02020603050405020304" pitchFamily="18" charset="0"/>
              </a:rPr>
            </a:br>
            <a:r>
              <a:rPr lang="en-US" altLang="en-US" sz="2000" dirty="0" err="1">
                <a:latin typeface="Times New Roman" panose="02020603050405020304" pitchFamily="18" charset="0"/>
                <a:cs typeface="Times New Roman" panose="02020603050405020304" pitchFamily="18" charset="0"/>
              </a:rPr>
              <a:t>PhysicalMemSize</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PageFrames</a:t>
            </a:r>
            <a:r>
              <a:rPr lang="en-US" altLang="en-US" sz="2000" dirty="0">
                <a:latin typeface="Times New Roman" panose="02020603050405020304" pitchFamily="18" charset="0"/>
                <a:cs typeface="Times New Roman" panose="02020603050405020304" pitchFamily="18" charset="0"/>
              </a:rPr>
              <a:t> - 1</a:t>
            </a:r>
          </a:p>
          <a:p>
            <a:pPr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Pages and frames are the same size </a:t>
            </a:r>
          </a:p>
          <a:p>
            <a:pPr lvl="1" algn="just" eaLnBrk="1" hangingPunct="1">
              <a:lnSpc>
                <a:spcPct val="90000"/>
              </a:lnSpc>
            </a:pPr>
            <a:r>
              <a:rPr lang="en-US" altLang="en-US" sz="2000" dirty="0" err="1">
                <a:latin typeface="Times New Roman" panose="02020603050405020304" pitchFamily="18" charset="0"/>
                <a:cs typeface="Times New Roman" panose="02020603050405020304" pitchFamily="18" charset="0"/>
              </a:rPr>
              <a:t>PageSize</a:t>
            </a:r>
            <a:r>
              <a:rPr lang="en-US" altLang="en-US" sz="2000" dirty="0">
                <a:latin typeface="Times New Roman" panose="02020603050405020304" pitchFamily="18" charset="0"/>
                <a:cs typeface="Times New Roman" panose="02020603050405020304" pitchFamily="18" charset="0"/>
              </a:rPr>
              <a:t> is typically be a value between 512 bytes and 64KB</a:t>
            </a:r>
          </a:p>
          <a:p>
            <a:pPr algn="just" eaLnBrk="1" hangingPunct="1">
              <a:lnSpc>
                <a:spcPct val="90000"/>
              </a:lnSpc>
            </a:pPr>
            <a:r>
              <a:rPr lang="en-US" altLang="en-US" sz="2000" dirty="0">
                <a:latin typeface="Times New Roman" panose="02020603050405020304" pitchFamily="18" charset="0"/>
                <a:cs typeface="Times New Roman" panose="02020603050405020304" pitchFamily="18" charset="0"/>
              </a:rPr>
              <a:t>Transfers between RAM and disk are in units of a page</a:t>
            </a:r>
          </a:p>
        </p:txBody>
      </p:sp>
      <p:sp>
        <p:nvSpPr>
          <p:cNvPr id="155653" name="Text Box 4"/>
          <p:cNvSpPr txBox="1">
            <a:spLocks noChangeArrowheads="1"/>
          </p:cNvSpPr>
          <p:nvPr/>
        </p:nvSpPr>
        <p:spPr bwMode="auto">
          <a:xfrm>
            <a:off x="6400800" y="63246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3-9.</a:t>
            </a:r>
          </a:p>
        </p:txBody>
      </p:sp>
      <p:pic>
        <p:nvPicPr>
          <p:cNvPr id="10245" name="Picture 8" descr="0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1143000"/>
            <a:ext cx="371951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589" y="2667000"/>
            <a:ext cx="6252117" cy="39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p:cNvSpPr>
          <p:nvPr>
            <p:ph type="title"/>
          </p:nvPr>
        </p:nvSpPr>
        <p:spPr>
          <a:xfrm>
            <a:off x="609600" y="0"/>
            <a:ext cx="8229600" cy="914400"/>
          </a:xfrm>
        </p:spPr>
        <p:txBody>
          <a:bodyPr/>
          <a:lstStyle/>
          <a:p>
            <a:r>
              <a:rPr lang="en-US" altLang="en-US" sz="3200" b="1" dirty="0">
                <a:latin typeface="Times New Roman" panose="02020603050405020304" pitchFamily="18" charset="0"/>
                <a:cs typeface="Times New Roman" panose="02020603050405020304" pitchFamily="18" charset="0"/>
              </a:rPr>
              <a:t>Virtual Memory</a:t>
            </a:r>
            <a:br>
              <a:rPr lang="en-US" altLang="en-US" sz="3200" b="1" dirty="0">
                <a:latin typeface="Times New Roman" panose="02020603050405020304" pitchFamily="18" charset="0"/>
                <a:cs typeface="Times New Roman" panose="02020603050405020304" pitchFamily="18" charset="0"/>
              </a:rPr>
            </a:br>
            <a:r>
              <a:rPr lang="en-US" altLang="en-US" sz="2400" dirty="0">
                <a:highlight>
                  <a:srgbClr val="FFFF00"/>
                </a:highlight>
                <a:latin typeface="Times New Roman" panose="02020603050405020304" pitchFamily="18" charset="0"/>
                <a:cs typeface="Times New Roman" panose="02020603050405020304" pitchFamily="18" charset="0"/>
              </a:rPr>
              <a:t>Paging</a:t>
            </a:r>
          </a:p>
        </p:txBody>
      </p:sp>
      <p:sp>
        <p:nvSpPr>
          <p:cNvPr id="30723" name="Rectangle 3"/>
          <p:cNvSpPr>
            <a:spLocks noGrp="1"/>
          </p:cNvSpPr>
          <p:nvPr>
            <p:ph type="body" idx="1"/>
          </p:nvPr>
        </p:nvSpPr>
        <p:spPr>
          <a:xfrm>
            <a:off x="0" y="1066800"/>
            <a:ext cx="9144000" cy="2286000"/>
          </a:xfrm>
        </p:spPr>
        <p:txBody>
          <a:bodyPr/>
          <a:lstStyle/>
          <a:p>
            <a:pPr algn="just">
              <a:lnSpc>
                <a:spcPct val="9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In traditional, the paging has been handled by hardware</a:t>
            </a:r>
          </a:p>
          <a:p>
            <a:pPr lvl="1" algn="just">
              <a:lnSpc>
                <a:spcPct val="90000"/>
              </a:lnSpc>
            </a:pPr>
            <a:r>
              <a:rPr lang="de-DE" altLang="en-US" sz="1800">
                <a:latin typeface="Times New Roman" panose="02020603050405020304" pitchFamily="18" charset="0"/>
                <a:cs typeface="Times New Roman" panose="02020603050405020304" pitchFamily="18" charset="0"/>
                <a:sym typeface="Wingdings" panose="05000000000000000000" pitchFamily="2" charset="2"/>
              </a:rPr>
              <a:t>The </a:t>
            </a:r>
            <a:r>
              <a:rPr lang="de-DE" altLang="en-US" sz="1800" b="1">
                <a:latin typeface="Times New Roman" panose="02020603050405020304" pitchFamily="18" charset="0"/>
                <a:cs typeface="Times New Roman" panose="02020603050405020304" pitchFamily="18" charset="0"/>
                <a:sym typeface="Wingdings" panose="05000000000000000000" pitchFamily="2" charset="2"/>
              </a:rPr>
              <a:t>virtual (logical) address </a:t>
            </a:r>
            <a:r>
              <a:rPr lang="de-DE" altLang="en-US" sz="1800">
                <a:latin typeface="Times New Roman" panose="02020603050405020304" pitchFamily="18" charset="0"/>
                <a:cs typeface="Times New Roman" panose="02020603050405020304" pitchFamily="18" charset="0"/>
                <a:sym typeface="Wingdings" panose="05000000000000000000" pitchFamily="2" charset="2"/>
              </a:rPr>
              <a:t>is </a:t>
            </a:r>
            <a:r>
              <a:rPr lang="de-DE" altLang="en-US" sz="1800" b="1">
                <a:latin typeface="Times New Roman" panose="02020603050405020304" pitchFamily="18" charset="0"/>
                <a:cs typeface="Times New Roman" panose="02020603050405020304" pitchFamily="18" charset="0"/>
                <a:sym typeface="Wingdings" panose="05000000000000000000" pitchFamily="2" charset="2"/>
              </a:rPr>
              <a:t>divided into 2 parts</a:t>
            </a:r>
            <a:endParaRPr lang="de-DE" altLang="en-US" sz="1800">
              <a:latin typeface="Times New Roman" panose="02020603050405020304" pitchFamily="18" charset="0"/>
              <a:cs typeface="Times New Roman" panose="02020603050405020304" pitchFamily="18" charset="0"/>
              <a:sym typeface="Wingdings" panose="05000000000000000000" pitchFamily="2" charset="2"/>
            </a:endParaRPr>
          </a:p>
          <a:p>
            <a:pPr lvl="2" algn="just">
              <a:lnSpc>
                <a:spcPct val="90000"/>
              </a:lnSpc>
            </a:pPr>
            <a:r>
              <a:rPr lang="de-DE" altLang="en-US" sz="1400">
                <a:latin typeface="Times New Roman" panose="02020603050405020304" pitchFamily="18" charset="0"/>
                <a:cs typeface="Times New Roman" panose="02020603050405020304" pitchFamily="18" charset="0"/>
                <a:sym typeface="Wingdings" panose="05000000000000000000" pitchFamily="2" charset="2"/>
              </a:rPr>
              <a:t>a virtual page (p) </a:t>
            </a:r>
          </a:p>
          <a:p>
            <a:pPr lvl="2" algn="just">
              <a:lnSpc>
                <a:spcPct val="90000"/>
              </a:lnSpc>
            </a:pPr>
            <a:r>
              <a:rPr lang="de-DE" altLang="en-US" sz="1400">
                <a:latin typeface="Times New Roman" panose="02020603050405020304" pitchFamily="18" charset="0"/>
                <a:cs typeface="Times New Roman" panose="02020603050405020304" pitchFamily="18" charset="0"/>
                <a:sym typeface="Wingdings" panose="05000000000000000000" pitchFamily="2" charset="2"/>
              </a:rPr>
              <a:t>a page offset (d)</a:t>
            </a:r>
          </a:p>
          <a:p>
            <a:pPr lvl="1">
              <a:lnSpc>
                <a:spcPct val="90000"/>
              </a:lnSpc>
            </a:pPr>
            <a:r>
              <a:rPr lang="de-DE" altLang="en-US" sz="1800">
                <a:latin typeface="Times New Roman" panose="02020603050405020304" pitchFamily="18" charset="0"/>
                <a:cs typeface="Times New Roman" panose="02020603050405020304" pitchFamily="18" charset="0"/>
                <a:sym typeface="Wingdings" panose="05000000000000000000" pitchFamily="2" charset="2"/>
              </a:rPr>
              <a:t>The </a:t>
            </a:r>
            <a:r>
              <a:rPr lang="de-DE" altLang="en-US" sz="1800" b="1">
                <a:latin typeface="Times New Roman" panose="02020603050405020304" pitchFamily="18" charset="0"/>
                <a:cs typeface="Times New Roman" panose="02020603050405020304" pitchFamily="18" charset="0"/>
                <a:sym typeface="Wingdings" panose="05000000000000000000" pitchFamily="2" charset="2"/>
              </a:rPr>
              <a:t>p</a:t>
            </a:r>
            <a:r>
              <a:rPr lang="de-DE" altLang="en-US" sz="1800">
                <a:latin typeface="Times New Roman" panose="02020603050405020304" pitchFamily="18" charset="0"/>
                <a:cs typeface="Times New Roman" panose="02020603050405020304" pitchFamily="18" charset="0"/>
                <a:sym typeface="Wingdings" panose="05000000000000000000" pitchFamily="2" charset="2"/>
              </a:rPr>
              <a:t> is used indexed into the page table that </a:t>
            </a:r>
            <a:br>
              <a:rPr lang="de-DE" altLang="en-US" sz="1800">
                <a:latin typeface="Times New Roman" panose="02020603050405020304" pitchFamily="18" charset="0"/>
                <a:cs typeface="Times New Roman" panose="02020603050405020304" pitchFamily="18" charset="0"/>
                <a:sym typeface="Wingdings" panose="05000000000000000000" pitchFamily="2" charset="2"/>
              </a:rPr>
            </a:br>
            <a:r>
              <a:rPr lang="de-DE" altLang="en-US" sz="1800">
                <a:latin typeface="Times New Roman" panose="02020603050405020304" pitchFamily="18" charset="0"/>
                <a:cs typeface="Times New Roman" panose="02020603050405020304" pitchFamily="18" charset="0"/>
                <a:sym typeface="Wingdings" panose="05000000000000000000" pitchFamily="2" charset="2"/>
              </a:rPr>
              <a:t>maps the page frame (f) in memory</a:t>
            </a:r>
          </a:p>
          <a:p>
            <a:pPr lvl="1">
              <a:lnSpc>
                <a:spcPct val="90000"/>
              </a:lnSpc>
            </a:pPr>
            <a:r>
              <a:rPr lang="de-DE" altLang="en-US" sz="1800">
                <a:latin typeface="Times New Roman" panose="02020603050405020304" pitchFamily="18" charset="0"/>
                <a:cs typeface="Times New Roman" panose="02020603050405020304" pitchFamily="18" charset="0"/>
                <a:sym typeface="Wingdings" panose="05000000000000000000" pitchFamily="2" charset="2"/>
              </a:rPr>
              <a:t>The </a:t>
            </a:r>
            <a:r>
              <a:rPr lang="de-DE" altLang="en-US" sz="1800" b="1">
                <a:latin typeface="Times New Roman" panose="02020603050405020304" pitchFamily="18" charset="0"/>
                <a:cs typeface="Times New Roman" panose="02020603050405020304" pitchFamily="18" charset="0"/>
                <a:sym typeface="Wingdings" panose="05000000000000000000" pitchFamily="2" charset="2"/>
              </a:rPr>
              <a:t>f</a:t>
            </a:r>
            <a:r>
              <a:rPr lang="de-DE" altLang="en-US" sz="1800">
                <a:latin typeface="Times New Roman" panose="02020603050405020304" pitchFamily="18" charset="0"/>
                <a:cs typeface="Times New Roman" panose="02020603050405020304" pitchFamily="18" charset="0"/>
                <a:sym typeface="Wingdings" panose="05000000000000000000" pitchFamily="2" charset="2"/>
              </a:rPr>
              <a:t> is combined with d to define the physical </a:t>
            </a:r>
            <a:br>
              <a:rPr lang="de-DE" altLang="en-US" sz="1800">
                <a:latin typeface="Times New Roman" panose="02020603050405020304" pitchFamily="18" charset="0"/>
                <a:cs typeface="Times New Roman" panose="02020603050405020304" pitchFamily="18" charset="0"/>
                <a:sym typeface="Wingdings" panose="05000000000000000000" pitchFamily="2" charset="2"/>
              </a:rPr>
            </a:br>
            <a:r>
              <a:rPr lang="de-DE" altLang="en-US" sz="1800">
                <a:latin typeface="Times New Roman" panose="02020603050405020304" pitchFamily="18" charset="0"/>
                <a:cs typeface="Times New Roman" panose="02020603050405020304" pitchFamily="18" charset="0"/>
                <a:sym typeface="Wingdings" panose="05000000000000000000" pitchFamily="2" charset="2"/>
              </a:rPr>
              <a:t>memory address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in)">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in)">
                                      <p:cBhvr>
                                        <p:cTn id="12" dur="500"/>
                                        <p:tgtEl>
                                          <p:spTgt spid="30723">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box(in)">
                                      <p:cBhvr>
                                        <p:cTn id="15" dur="500"/>
                                        <p:tgtEl>
                                          <p:spTgt spid="30723">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box(in)">
                                      <p:cBhvr>
                                        <p:cTn id="18" dur="500"/>
                                        <p:tgtEl>
                                          <p:spTgt spid="307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animEffect transition="in" filter="box(in)">
                                      <p:cBhvr>
                                        <p:cTn id="23" dur="500"/>
                                        <p:tgtEl>
                                          <p:spTgt spid="3072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0723">
                                            <p:txEl>
                                              <p:pRg st="5" end="5"/>
                                            </p:txEl>
                                          </p:spTgt>
                                        </p:tgtEl>
                                        <p:attrNameLst>
                                          <p:attrName>style.visibility</p:attrName>
                                        </p:attrNameLst>
                                      </p:cBhvr>
                                      <p:to>
                                        <p:strVal val="visible"/>
                                      </p:to>
                                    </p:set>
                                    <p:animEffect transition="in" filter="box(in)">
                                      <p:cBhvr>
                                        <p:cTn id="28"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8" descr="0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371951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Paging – General formula</a:t>
            </a:r>
          </a:p>
        </p:txBody>
      </p:sp>
      <p:sp>
        <p:nvSpPr>
          <p:cNvPr id="32771" name="Rectangle 3"/>
          <p:cNvSpPr>
            <a:spLocks noGrp="1"/>
          </p:cNvSpPr>
          <p:nvPr>
            <p:ph type="body" sz="half" idx="1"/>
          </p:nvPr>
        </p:nvSpPr>
        <p:spPr>
          <a:xfrm>
            <a:off x="4267200" y="1676400"/>
            <a:ext cx="5334000" cy="5791200"/>
          </a:xfrm>
        </p:spPr>
        <p:txBody>
          <a:bodyPr/>
          <a:lstStyle/>
          <a:p>
            <a:pPr marL="0" indent="0" algn="just">
              <a:buNone/>
            </a:pPr>
            <a:r>
              <a:rPr lang="en-US" altLang="en-US" sz="2400" b="1">
                <a:latin typeface="Times New Roman" panose="02020603050405020304" pitchFamily="18" charset="0"/>
                <a:cs typeface="Times New Roman" panose="02020603050405020304" pitchFamily="18" charset="0"/>
              </a:rPr>
              <a:t>Assume</a:t>
            </a:r>
          </a:p>
          <a:p>
            <a:pPr marL="457200" lvl="1" algn="just"/>
            <a:r>
              <a:rPr lang="en-US" altLang="en-US" sz="2000" b="1">
                <a:latin typeface="Times New Roman" panose="02020603050405020304" pitchFamily="18" charset="0"/>
                <a:cs typeface="Times New Roman" panose="02020603050405020304" pitchFamily="18" charset="0"/>
              </a:rPr>
              <a:t>s</a:t>
            </a:r>
            <a:r>
              <a:rPr lang="en-US" altLang="en-US" sz="2000">
                <a:latin typeface="Times New Roman" panose="02020603050405020304" pitchFamily="18" charset="0"/>
                <a:cs typeface="Times New Roman" panose="02020603050405020304" pitchFamily="18" charset="0"/>
              </a:rPr>
              <a:t> is a page size</a:t>
            </a:r>
          </a:p>
          <a:p>
            <a:pPr marL="457200" lvl="1" algn="just"/>
            <a:r>
              <a:rPr lang="en-US" altLang="en-US" sz="2000" b="1">
                <a:latin typeface="Times New Roman" panose="02020603050405020304" pitchFamily="18" charset="0"/>
                <a:cs typeface="Times New Roman" panose="02020603050405020304" pitchFamily="18" charset="0"/>
              </a:rPr>
              <a:t>[p] = virtual address/s</a:t>
            </a:r>
          </a:p>
          <a:p>
            <a:pPr marL="457200"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 = virtual address – p x s</a:t>
            </a:r>
          </a:p>
          <a:p>
            <a:pPr marL="457200" lvl="1" algn="just"/>
            <a:r>
              <a:rPr lang="en-US" altLang="en-US" sz="2000" b="1">
                <a:latin typeface="Times New Roman" panose="02020603050405020304" pitchFamily="18" charset="0"/>
                <a:cs typeface="Times New Roman" panose="02020603050405020304" pitchFamily="18" charset="0"/>
              </a:rPr>
              <a:t>f</a:t>
            </a:r>
            <a:r>
              <a:rPr lang="en-US" altLang="en-US" sz="2000">
                <a:latin typeface="Times New Roman" panose="02020603050405020304" pitchFamily="18" charset="0"/>
                <a:cs typeface="Times New Roman" panose="02020603050405020304" pitchFamily="18" charset="0"/>
              </a:rPr>
              <a:t> is a page frame mapping page p</a:t>
            </a:r>
          </a:p>
          <a:p>
            <a:pPr marL="457200"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physical addr = f x s + d</a:t>
            </a:r>
          </a:p>
          <a:p>
            <a:pPr lvl="1" algn="just"/>
            <a:endParaRPr lang="en-US" altLang="en-US" sz="2000">
              <a:latin typeface="Times New Roman" panose="02020603050405020304" pitchFamily="18" charset="0"/>
              <a:cs typeface="Times New Roman" panose="02020603050405020304" pitchFamily="18" charset="0"/>
            </a:endParaRPr>
          </a:p>
        </p:txBody>
      </p:sp>
      <p:sp>
        <p:nvSpPr>
          <p:cNvPr id="155653" name="Text Box 4"/>
          <p:cNvSpPr txBox="1">
            <a:spLocks noChangeArrowheads="1"/>
          </p:cNvSpPr>
          <p:nvPr/>
        </p:nvSpPr>
        <p:spPr bwMode="auto">
          <a:xfrm>
            <a:off x="685800" y="61722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Effect transition="in" filter="box(in)">
                                      <p:cBhvr>
                                        <p:cTn id="12" dur="500"/>
                                        <p:tgtEl>
                                          <p:spTgt spid="327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71">
                                            <p:txEl>
                                              <p:pRg st="1" end="1"/>
                                            </p:txEl>
                                          </p:spTgt>
                                        </p:tgtEl>
                                        <p:attrNameLst>
                                          <p:attrName>style.visibility</p:attrName>
                                        </p:attrNameLst>
                                      </p:cBhvr>
                                      <p:to>
                                        <p:strVal val="visible"/>
                                      </p:to>
                                    </p:set>
                                    <p:animEffect transition="in" filter="box(in)">
                                      <p:cBhvr>
                                        <p:cTn id="17" dur="500"/>
                                        <p:tgtEl>
                                          <p:spTgt spid="327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771">
                                            <p:txEl>
                                              <p:pRg st="2" end="2"/>
                                            </p:txEl>
                                          </p:spTgt>
                                        </p:tgtEl>
                                        <p:attrNameLst>
                                          <p:attrName>style.visibility</p:attrName>
                                        </p:attrNameLst>
                                      </p:cBhvr>
                                      <p:to>
                                        <p:strVal val="visible"/>
                                      </p:to>
                                    </p:set>
                                    <p:animEffect transition="in" filter="box(in)">
                                      <p:cBhvr>
                                        <p:cTn id="22" dur="500"/>
                                        <p:tgtEl>
                                          <p:spTgt spid="327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2771">
                                            <p:txEl>
                                              <p:pRg st="3" end="3"/>
                                            </p:txEl>
                                          </p:spTgt>
                                        </p:tgtEl>
                                        <p:attrNameLst>
                                          <p:attrName>style.visibility</p:attrName>
                                        </p:attrNameLst>
                                      </p:cBhvr>
                                      <p:to>
                                        <p:strVal val="visible"/>
                                      </p:to>
                                    </p:set>
                                    <p:animEffect transition="in" filter="box(in)">
                                      <p:cBhvr>
                                        <p:cTn id="27" dur="500"/>
                                        <p:tgtEl>
                                          <p:spTgt spid="3277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2771">
                                            <p:txEl>
                                              <p:pRg st="4" end="4"/>
                                            </p:txEl>
                                          </p:spTgt>
                                        </p:tgtEl>
                                        <p:attrNameLst>
                                          <p:attrName>style.visibility</p:attrName>
                                        </p:attrNameLst>
                                      </p:cBhvr>
                                      <p:to>
                                        <p:strVal val="visible"/>
                                      </p:to>
                                    </p:set>
                                    <p:animEffect transition="in" filter="box(in)">
                                      <p:cBhvr>
                                        <p:cTn id="32" dur="500"/>
                                        <p:tgtEl>
                                          <p:spTgt spid="3277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771">
                                            <p:txEl>
                                              <p:pRg st="5" end="5"/>
                                            </p:txEl>
                                          </p:spTgt>
                                        </p:tgtEl>
                                        <p:attrNameLst>
                                          <p:attrName>style.visibility</p:attrName>
                                        </p:attrNameLst>
                                      </p:cBhvr>
                                      <p:to>
                                        <p:strVal val="visible"/>
                                      </p:to>
                                    </p:set>
                                    <p:animEffect transition="in" filter="box(in)">
                                      <p:cBhvr>
                                        <p:cTn id="37"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3"/>
      <p:bldP spid="15565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Paging</a:t>
            </a:r>
          </a:p>
        </p:txBody>
      </p:sp>
      <p:sp>
        <p:nvSpPr>
          <p:cNvPr id="30723" name="Rectangle 3"/>
          <p:cNvSpPr>
            <a:spLocks noGrp="1"/>
          </p:cNvSpPr>
          <p:nvPr>
            <p:ph type="body" idx="4294967295"/>
          </p:nvPr>
        </p:nvSpPr>
        <p:spPr>
          <a:xfrm>
            <a:off x="3956649" y="1295400"/>
            <a:ext cx="5181600" cy="5867400"/>
          </a:xfrm>
        </p:spPr>
        <p:txBody>
          <a:bodyPr/>
          <a:lstStyle/>
          <a:p>
            <a:r>
              <a:rPr lang="en-US" altLang="en-US" sz="1800" b="1">
                <a:latin typeface="Times New Roman" panose="02020603050405020304" pitchFamily="18" charset="0"/>
                <a:cs typeface="Times New Roman" panose="02020603050405020304" pitchFamily="18" charset="0"/>
              </a:rPr>
              <a:t>move REG, 0 </a:t>
            </a:r>
          </a:p>
          <a:p>
            <a:pPr>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sym typeface="Wingdings" panose="05000000000000000000" pitchFamily="2" charset="2"/>
              </a:rPr>
              <a:t> 	 move REG, 8192</a:t>
            </a:r>
            <a:endParaRPr lang="en-US" altLang="en-US" sz="1800">
              <a:latin typeface="Times New Roman" panose="02020603050405020304" pitchFamily="18" charset="0"/>
              <a:cs typeface="Times New Roman" panose="02020603050405020304" pitchFamily="18" charset="0"/>
            </a:endParaRPr>
          </a:p>
          <a:p>
            <a:pPr lvl="1" algn="just"/>
            <a:r>
              <a:rPr lang="en-US" altLang="en-US" sz="1600">
                <a:latin typeface="Times New Roman" panose="02020603050405020304" pitchFamily="18" charset="0"/>
                <a:cs typeface="Times New Roman" panose="02020603050405020304" pitchFamily="18" charset="0"/>
              </a:rPr>
              <a:t>virtual address 0 is sent to the MMU</a:t>
            </a:r>
          </a:p>
          <a:p>
            <a:pPr lvl="2"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 (virtual page 0, offset 0)</a:t>
            </a:r>
          </a:p>
          <a:p>
            <a:pPr lvl="1"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virtual page 0 mapping is page frame 2</a:t>
            </a:r>
          </a:p>
          <a:p>
            <a:pPr lvl="1"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physical address 8192 (8K)</a:t>
            </a:r>
          </a:p>
          <a:p>
            <a:pPr lvl="2"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 (page frames 2, offset 0)</a:t>
            </a:r>
          </a:p>
          <a:p>
            <a:pPr lvl="1"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→Memory processes at address 8192</a:t>
            </a:r>
          </a:p>
          <a:p>
            <a:r>
              <a:rPr lang="en-US" altLang="en-US" sz="1800" b="1">
                <a:latin typeface="Times New Roman" panose="02020603050405020304" pitchFamily="18" charset="0"/>
                <a:cs typeface="Times New Roman" panose="02020603050405020304" pitchFamily="18" charset="0"/>
                <a:sym typeface="Wingdings" panose="05000000000000000000" pitchFamily="2" charset="2"/>
              </a:rPr>
              <a:t>move REG, 20500 </a:t>
            </a:r>
          </a:p>
          <a:p>
            <a:pPr>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sym typeface="Wingdings" panose="05000000000000000000" pitchFamily="2" charset="2"/>
              </a:rPr>
              <a:t>	 move REG, 12308</a:t>
            </a:r>
          </a:p>
          <a:p>
            <a:pPr lvl="1"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virtual address 20500 (20K)</a:t>
            </a:r>
          </a:p>
          <a:p>
            <a:pPr lvl="2"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 (virtual page 5, offset 20)</a:t>
            </a:r>
          </a:p>
          <a:p>
            <a:pPr lvl="1"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virtual page 5 mapping is page frame 3</a:t>
            </a:r>
          </a:p>
          <a:p>
            <a:pPr lvl="1"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physical address 12308 (12K)</a:t>
            </a:r>
          </a:p>
          <a:p>
            <a:pPr lvl="2" algn="just"/>
            <a:r>
              <a:rPr lang="en-US" altLang="en-US" sz="1600">
                <a:latin typeface="Times New Roman" panose="02020603050405020304" pitchFamily="18" charset="0"/>
                <a:cs typeface="Times New Roman" panose="02020603050405020304" pitchFamily="18" charset="0"/>
                <a:sym typeface="Wingdings" panose="05000000000000000000" pitchFamily="2" charset="2"/>
              </a:rPr>
              <a:t>= (page frame 3, offset 20)</a:t>
            </a:r>
            <a:endParaRPr lang="de-DE" altLang="en-US" sz="160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55653" name="Text Box 4"/>
          <p:cNvSpPr txBox="1">
            <a:spLocks noChangeArrowheads="1"/>
          </p:cNvSpPr>
          <p:nvPr/>
        </p:nvSpPr>
        <p:spPr bwMode="auto">
          <a:xfrm>
            <a:off x="685800" y="61722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3-9.</a:t>
            </a:r>
          </a:p>
        </p:txBody>
      </p:sp>
      <p:pic>
        <p:nvPicPr>
          <p:cNvPr id="13317" name="Picture 8" descr="0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371951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in)">
                                      <p:cBhvr>
                                        <p:cTn id="12" dur="500"/>
                                        <p:tgtEl>
                                          <p:spTgt spid="3072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box(in)">
                                      <p:cBhvr>
                                        <p:cTn id="15" dur="500"/>
                                        <p:tgtEl>
                                          <p:spTgt spid="3072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box(in)">
                                      <p:cBhvr>
                                        <p:cTn id="18" dur="500"/>
                                        <p:tgtEl>
                                          <p:spTgt spid="3072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box(in)">
                                      <p:cBhvr>
                                        <p:cTn id="21" dur="500"/>
                                        <p:tgtEl>
                                          <p:spTgt spid="3072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box(in)">
                                      <p:cBhvr>
                                        <p:cTn id="24" dur="500"/>
                                        <p:tgtEl>
                                          <p:spTgt spid="30723">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box(in)">
                                      <p:cBhvr>
                                        <p:cTn id="27" dur="500"/>
                                        <p:tgtEl>
                                          <p:spTgt spid="30723">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box(in)">
                                      <p:cBhvr>
                                        <p:cTn id="30" dur="500"/>
                                        <p:tgtEl>
                                          <p:spTgt spid="3072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box(in)">
                                      <p:cBhvr>
                                        <p:cTn id="35" dur="500"/>
                                        <p:tgtEl>
                                          <p:spTgt spid="3072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30723">
                                            <p:txEl>
                                              <p:pRg st="9" end="9"/>
                                            </p:txEl>
                                          </p:spTgt>
                                        </p:tgtEl>
                                        <p:attrNameLst>
                                          <p:attrName>style.visibility</p:attrName>
                                        </p:attrNameLst>
                                      </p:cBhvr>
                                      <p:to>
                                        <p:strVal val="visible"/>
                                      </p:to>
                                    </p:set>
                                    <p:animEffect transition="in" filter="checkerboard(across)">
                                      <p:cBhvr>
                                        <p:cTn id="40" dur="500"/>
                                        <p:tgtEl>
                                          <p:spTgt spid="30723">
                                            <p:txEl>
                                              <p:pRg st="9" end="9"/>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0723">
                                            <p:txEl>
                                              <p:pRg st="10" end="10"/>
                                            </p:txEl>
                                          </p:spTgt>
                                        </p:tgtEl>
                                        <p:attrNameLst>
                                          <p:attrName>style.visibility</p:attrName>
                                        </p:attrNameLst>
                                      </p:cBhvr>
                                      <p:to>
                                        <p:strVal val="visible"/>
                                      </p:to>
                                    </p:set>
                                    <p:animEffect transition="in" filter="checkerboard(across)">
                                      <p:cBhvr>
                                        <p:cTn id="43" dur="500"/>
                                        <p:tgtEl>
                                          <p:spTgt spid="30723">
                                            <p:txEl>
                                              <p:pRg st="10" end="10"/>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0723">
                                            <p:txEl>
                                              <p:pRg st="11" end="11"/>
                                            </p:txEl>
                                          </p:spTgt>
                                        </p:tgtEl>
                                        <p:attrNameLst>
                                          <p:attrName>style.visibility</p:attrName>
                                        </p:attrNameLst>
                                      </p:cBhvr>
                                      <p:to>
                                        <p:strVal val="visible"/>
                                      </p:to>
                                    </p:set>
                                    <p:animEffect transition="in" filter="checkerboard(across)">
                                      <p:cBhvr>
                                        <p:cTn id="46" dur="500"/>
                                        <p:tgtEl>
                                          <p:spTgt spid="30723">
                                            <p:txEl>
                                              <p:pRg st="11" end="11"/>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30723">
                                            <p:txEl>
                                              <p:pRg st="12" end="12"/>
                                            </p:txEl>
                                          </p:spTgt>
                                        </p:tgtEl>
                                        <p:attrNameLst>
                                          <p:attrName>style.visibility</p:attrName>
                                        </p:attrNameLst>
                                      </p:cBhvr>
                                      <p:to>
                                        <p:strVal val="visible"/>
                                      </p:to>
                                    </p:set>
                                    <p:animEffect transition="in" filter="checkerboard(across)">
                                      <p:cBhvr>
                                        <p:cTn id="49" dur="500"/>
                                        <p:tgtEl>
                                          <p:spTgt spid="30723">
                                            <p:txEl>
                                              <p:pRg st="12" end="12"/>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30723">
                                            <p:txEl>
                                              <p:pRg st="13" end="13"/>
                                            </p:txEl>
                                          </p:spTgt>
                                        </p:tgtEl>
                                        <p:attrNameLst>
                                          <p:attrName>style.visibility</p:attrName>
                                        </p:attrNameLst>
                                      </p:cBhvr>
                                      <p:to>
                                        <p:strVal val="visible"/>
                                      </p:to>
                                    </p:set>
                                    <p:animEffect transition="in" filter="checkerboard(across)">
                                      <p:cBhvr>
                                        <p:cTn id="52" dur="500"/>
                                        <p:tgtEl>
                                          <p:spTgt spid="30723">
                                            <p:txEl>
                                              <p:pRg st="13" end="13"/>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30723">
                                            <p:txEl>
                                              <p:pRg st="14" end="14"/>
                                            </p:txEl>
                                          </p:spTgt>
                                        </p:tgtEl>
                                        <p:attrNameLst>
                                          <p:attrName>style.visibility</p:attrName>
                                        </p:attrNameLst>
                                      </p:cBhvr>
                                      <p:to>
                                        <p:strVal val="visible"/>
                                      </p:to>
                                    </p:set>
                                    <p:animEffect transition="in" filter="checkerboard(across)">
                                      <p:cBhvr>
                                        <p:cTn id="55" dur="500"/>
                                        <p:tgtEl>
                                          <p:spTgt spid="3072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Paging</a:t>
            </a:r>
          </a:p>
        </p:txBody>
      </p:sp>
      <p:sp>
        <p:nvSpPr>
          <p:cNvPr id="14339" name="Rectangle 3"/>
          <p:cNvSpPr>
            <a:spLocks noGrp="1"/>
          </p:cNvSpPr>
          <p:nvPr>
            <p:ph type="body" sz="half" idx="1"/>
          </p:nvPr>
        </p:nvSpPr>
        <p:spPr>
          <a:xfrm>
            <a:off x="228600" y="1066800"/>
            <a:ext cx="8915400" cy="5791200"/>
          </a:xfrm>
        </p:spPr>
        <p:txBody>
          <a:bodyPr/>
          <a:lstStyle/>
          <a:p>
            <a:pPr algn="just" eaLnBrk="1" hangingPunct="1"/>
            <a:r>
              <a:rPr lang="en-US" altLang="en-US" sz="2000" b="1" dirty="0">
                <a:latin typeface="Times New Roman" panose="02020603050405020304" pitchFamily="18" charset="0"/>
                <a:cs typeface="Times New Roman" panose="02020603050405020304" pitchFamily="18" charset="0"/>
              </a:rPr>
              <a:t>Problems</a:t>
            </a:r>
          </a:p>
          <a:p>
            <a:pPr lvl="1" algn="just" eaLnBrk="1" hangingPunct="1">
              <a:spcBef>
                <a:spcPts val="0"/>
              </a:spcBef>
            </a:pPr>
            <a:r>
              <a:rPr lang="en-US" altLang="en-US" sz="2000" dirty="0">
                <a:latin typeface="Times New Roman" panose="02020603050405020304" pitchFamily="18" charset="0"/>
                <a:cs typeface="Times New Roman" panose="02020603050405020304" pitchFamily="18" charset="0"/>
              </a:rPr>
              <a:t>Only </a:t>
            </a:r>
            <a:r>
              <a:rPr lang="en-US" altLang="en-US" sz="2000" dirty="0">
                <a:highlight>
                  <a:srgbClr val="FFFF00"/>
                </a:highlight>
                <a:latin typeface="Times New Roman" panose="02020603050405020304" pitchFamily="18" charset="0"/>
                <a:cs typeface="Times New Roman" panose="02020603050405020304" pitchFamily="18" charset="0"/>
              </a:rPr>
              <a:t>some virtual pages are mapped onto physical memory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e.g</a:t>
            </a:r>
            <a:r>
              <a:rPr lang="en-US" altLang="en-US" sz="2000" dirty="0">
                <a:latin typeface="Times New Roman" panose="02020603050405020304" pitchFamily="18" charset="0"/>
                <a:cs typeface="Times New Roman" panose="02020603050405020304" pitchFamily="18" charset="0"/>
              </a:rPr>
              <a:t> 16 pages maps 8 page frames) </a:t>
            </a:r>
          </a:p>
          <a:p>
            <a:pPr lvl="1" algn="just" eaLnBrk="1" hangingPunct="1">
              <a:spcBef>
                <a:spcPts val="0"/>
              </a:spcBef>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virtual address space </a:t>
            </a:r>
            <a:r>
              <a:rPr lang="en-US" altLang="en-US" sz="2000" dirty="0">
                <a:highlight>
                  <a:srgbClr val="FFFF00"/>
                </a:highlight>
                <a:latin typeface="Times New Roman" panose="02020603050405020304" pitchFamily="18" charset="0"/>
                <a:cs typeface="Times New Roman" panose="02020603050405020304" pitchFamily="18" charset="0"/>
              </a:rPr>
              <a:t>is </a:t>
            </a:r>
            <a:r>
              <a:rPr lang="en-US" altLang="en-US" sz="2000" b="1" dirty="0">
                <a:highlight>
                  <a:srgbClr val="FFFF00"/>
                </a:highlight>
                <a:latin typeface="Times New Roman" panose="02020603050405020304" pitchFamily="18" charset="0"/>
                <a:cs typeface="Times New Roman" panose="02020603050405020304" pitchFamily="18" charset="0"/>
              </a:rPr>
              <a:t>larger</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than</a:t>
            </a:r>
            <a:r>
              <a:rPr lang="en-US" altLang="en-US" sz="2000" dirty="0">
                <a:highlight>
                  <a:srgbClr val="FFFF00"/>
                </a:highlight>
                <a:latin typeface="Times New Roman" panose="02020603050405020304" pitchFamily="18" charset="0"/>
                <a:cs typeface="Times New Roman" panose="02020603050405020304" pitchFamily="18" charset="0"/>
              </a:rPr>
              <a:t> the </a:t>
            </a:r>
            <a:r>
              <a:rPr lang="en-US" altLang="en-US" sz="2000" b="1" dirty="0">
                <a:highlight>
                  <a:srgbClr val="FFFF00"/>
                </a:highlight>
                <a:latin typeface="Times New Roman" panose="02020603050405020304" pitchFamily="18" charset="0"/>
                <a:cs typeface="Times New Roman" panose="02020603050405020304" pitchFamily="18" charset="0"/>
              </a:rPr>
              <a:t>physical memory</a:t>
            </a:r>
          </a:p>
          <a:p>
            <a:pPr algn="just" eaLnBrk="1" hangingPunct="1"/>
            <a:r>
              <a:rPr lang="en-US" altLang="en-US" sz="2000" b="1" dirty="0">
                <a:latin typeface="Times New Roman" panose="02020603050405020304" pitchFamily="18" charset="0"/>
                <a:cs typeface="Times New Roman" panose="02020603050405020304" pitchFamily="18" charset="0"/>
              </a:rPr>
              <a:t>Present/Absent bit</a:t>
            </a:r>
          </a:p>
          <a:p>
            <a:pPr lvl="1" algn="just" eaLnBrk="1" hangingPunct="1"/>
            <a:r>
              <a:rPr lang="en-US" altLang="en-US" sz="2000" dirty="0">
                <a:latin typeface="Times New Roman" panose="02020603050405020304" pitchFamily="18" charset="0"/>
                <a:cs typeface="Times New Roman" panose="02020603050405020304" pitchFamily="18" charset="0"/>
              </a:rPr>
              <a:t>Keeps track of which pages are physically present in memory</a:t>
            </a:r>
          </a:p>
          <a:p>
            <a:pPr algn="just" eaLnBrk="1" hangingPunct="1"/>
            <a:r>
              <a:rPr lang="en-US" altLang="en-US" sz="2000" b="1" dirty="0">
                <a:latin typeface="Times New Roman" panose="02020603050405020304" pitchFamily="18" charset="0"/>
                <a:cs typeface="Times New Roman" panose="02020603050405020304" pitchFamily="18" charset="0"/>
              </a:rPr>
              <a:t>Page fault</a:t>
            </a:r>
          </a:p>
          <a:p>
            <a:pPr lvl="1" algn="just" eaLnBrk="1" hangingPunct="1"/>
            <a:r>
              <a:rPr lang="en-US" altLang="en-US" sz="2000" dirty="0">
                <a:latin typeface="Times New Roman" panose="02020603050405020304" pitchFamily="18" charset="0"/>
                <a:cs typeface="Times New Roman" panose="02020603050405020304" pitchFamily="18" charset="0"/>
              </a:rPr>
              <a:t>a trap into the OS because of a reference to an address located in a page not in memory</a:t>
            </a:r>
          </a:p>
          <a:p>
            <a:pPr lvl="1" algn="just" eaLnBrk="1" hangingPunct="1"/>
            <a:r>
              <a:rPr lang="en-US" altLang="en-US" sz="2000" dirty="0">
                <a:latin typeface="Times New Roman" panose="02020603050405020304" pitchFamily="18" charset="0"/>
                <a:cs typeface="Times New Roman" panose="02020603050405020304" pitchFamily="18" charset="0"/>
              </a:rPr>
              <a:t>generated by the MMU</a:t>
            </a:r>
          </a:p>
          <a:p>
            <a:pPr lvl="1" algn="just" eaLnBrk="1" hangingPunct="1"/>
            <a:r>
              <a:rPr lang="en-US" altLang="en-US" sz="2000" dirty="0">
                <a:latin typeface="Times New Roman" panose="02020603050405020304" pitchFamily="18" charset="0"/>
                <a:cs typeface="Times New Roman" panose="02020603050405020304" pitchFamily="18" charset="0"/>
              </a:rPr>
              <a:t>result in a swap between physical memory and disk</a:t>
            </a:r>
          </a:p>
          <a:p>
            <a:pPr lvl="1" algn="just" eaLnBrk="1" hangingPunct="1"/>
            <a:r>
              <a:rPr lang="en-US" altLang="en-US" sz="2000" dirty="0">
                <a:latin typeface="Times New Roman" panose="02020603050405020304" pitchFamily="18" charset="0"/>
                <a:cs typeface="Times New Roman" panose="02020603050405020304" pitchFamily="18" charset="0"/>
              </a:rPr>
              <a:t>the referenced page is loaded from disk into memory</a:t>
            </a:r>
          </a:p>
          <a:p>
            <a:pPr lvl="1" algn="just" eaLnBrk="1" hangingPunct="1"/>
            <a:r>
              <a:rPr lang="en-US" altLang="en-US" sz="2000" dirty="0">
                <a:latin typeface="Times New Roman" panose="02020603050405020304" pitchFamily="18" charset="0"/>
                <a:cs typeface="Times New Roman" panose="02020603050405020304" pitchFamily="18" charset="0"/>
              </a:rPr>
              <a:t>the trapped instruction is re-executed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Paging</a:t>
            </a:r>
          </a:p>
        </p:txBody>
      </p:sp>
      <p:pic>
        <p:nvPicPr>
          <p:cNvPr id="153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0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371951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Paging</a:t>
            </a:r>
          </a:p>
        </p:txBody>
      </p:sp>
      <p:sp>
        <p:nvSpPr>
          <p:cNvPr id="32771" name="Rectangle 3"/>
          <p:cNvSpPr>
            <a:spLocks noGrp="1"/>
          </p:cNvSpPr>
          <p:nvPr>
            <p:ph type="body" sz="half" idx="1"/>
          </p:nvPr>
        </p:nvSpPr>
        <p:spPr>
          <a:xfrm>
            <a:off x="3810000" y="1066800"/>
            <a:ext cx="5334000" cy="5791200"/>
          </a:xfrm>
        </p:spPr>
        <p:txBody>
          <a:bodyPr/>
          <a:lstStyle/>
          <a:p>
            <a:pPr algn="just"/>
            <a:r>
              <a:rPr lang="en-US" altLang="en-US" sz="2800" b="1">
                <a:latin typeface="Times New Roman" panose="02020603050405020304" pitchFamily="18" charset="0"/>
                <a:cs typeface="Times New Roman" panose="02020603050405020304" pitchFamily="18" charset="0"/>
              </a:rPr>
              <a:t>Example</a:t>
            </a:r>
          </a:p>
          <a:p>
            <a:pPr lvl="1" algn="just"/>
            <a:r>
              <a:rPr lang="en-US" altLang="en-US" sz="2400" b="1">
                <a:latin typeface="Times New Roman" panose="02020603050405020304" pitchFamily="18" charset="0"/>
                <a:cs typeface="Times New Roman" panose="02020603050405020304" pitchFamily="18" charset="0"/>
              </a:rPr>
              <a:t>MOV REG, 32780 (32K)</a:t>
            </a:r>
          </a:p>
          <a:p>
            <a:pPr lvl="2" algn="just"/>
            <a:r>
              <a:rPr lang="en-US" altLang="en-US" sz="2000">
                <a:latin typeface="Times New Roman" panose="02020603050405020304" pitchFamily="18" charset="0"/>
                <a:cs typeface="Times New Roman" panose="02020603050405020304" pitchFamily="18" charset="0"/>
              </a:rPr>
              <a:t>virtual address 8</a:t>
            </a:r>
          </a:p>
          <a:p>
            <a:pPr lvl="3" algn="just"/>
            <a:r>
              <a:rPr lang="en-US" altLang="en-US" sz="1800">
                <a:latin typeface="Times New Roman" panose="02020603050405020304" pitchFamily="18" charset="0"/>
                <a:cs typeface="Times New Roman" panose="02020603050405020304" pitchFamily="18" charset="0"/>
              </a:rPr>
              <a:t>=(virtual page 8, offset 12)</a:t>
            </a:r>
          </a:p>
          <a:p>
            <a:pPr lvl="2" algn="just"/>
            <a:r>
              <a:rPr lang="en-US" altLang="en-US" sz="2000">
                <a:latin typeface="Times New Roman" panose="02020603050405020304" pitchFamily="18" charset="0"/>
                <a:cs typeface="Times New Roman" panose="02020603050405020304" pitchFamily="18" charset="0"/>
              </a:rPr>
              <a:t>virtual address 8 is unmapped with any page frame</a:t>
            </a:r>
          </a:p>
          <a:p>
            <a:pPr lvl="2" algn="just"/>
            <a:r>
              <a:rPr lang="en-US" altLang="en-US" sz="2000">
                <a:latin typeface="Times New Roman" panose="02020603050405020304" pitchFamily="18" charset="0"/>
                <a:cs typeface="Times New Roman" panose="02020603050405020304" pitchFamily="18" charset="0"/>
              </a:rPr>
              <a:t>→ the page fault is executed</a:t>
            </a:r>
          </a:p>
          <a:p>
            <a:pPr lvl="3" algn="just"/>
            <a:r>
              <a:rPr lang="en-US" altLang="en-US" sz="1800">
                <a:latin typeface="Times New Roman" panose="02020603050405020304" pitchFamily="18" charset="0"/>
                <a:cs typeface="Times New Roman" panose="02020603050405020304" pitchFamily="18" charset="0"/>
              </a:rPr>
              <a:t>OS decided to evict page frame 1</a:t>
            </a:r>
          </a:p>
          <a:p>
            <a:pPr lvl="3" algn="just"/>
            <a:r>
              <a:rPr lang="en-US" altLang="en-US" sz="1800">
                <a:latin typeface="Times New Roman" panose="02020603050405020304" pitchFamily="18" charset="0"/>
                <a:cs typeface="Times New Roman" panose="02020603050405020304" pitchFamily="18" charset="0"/>
              </a:rPr>
              <a:t>OS load page 8 at page frame 1 and make to changes to the MMU map</a:t>
            </a:r>
          </a:p>
          <a:p>
            <a:pPr lvl="3" algn="just"/>
            <a:r>
              <a:rPr lang="en-US" altLang="en-US" sz="1800">
                <a:latin typeface="Times New Roman" panose="02020603050405020304" pitchFamily="18" charset="0"/>
                <a:cs typeface="Times New Roman" panose="02020603050405020304" pitchFamily="18" charset="0"/>
              </a:rPr>
              <a:t>OS re-executed the instruction</a:t>
            </a:r>
          </a:p>
          <a:p>
            <a:pPr lvl="2" algn="just"/>
            <a:r>
              <a:rPr lang="en-US" altLang="en-US" sz="2000">
                <a:latin typeface="Times New Roman" panose="02020603050405020304" pitchFamily="18" charset="0"/>
                <a:cs typeface="Times New Roman" panose="02020603050405020304" pitchFamily="18" charset="0"/>
              </a:rPr>
              <a:t>virtual address 8 mapping is page frame 1</a:t>
            </a:r>
          </a:p>
          <a:p>
            <a:pPr lvl="2" algn="just"/>
            <a:r>
              <a:rPr lang="en-US" altLang="en-US" sz="2000">
                <a:latin typeface="Times New Roman" panose="02020603050405020304" pitchFamily="18" charset="0"/>
                <a:cs typeface="Times New Roman" panose="02020603050405020304" pitchFamily="18" charset="0"/>
              </a:rPr>
              <a:t>physical address 4108 (4K)</a:t>
            </a:r>
          </a:p>
          <a:p>
            <a:pPr lvl="3" algn="just"/>
            <a:r>
              <a:rPr lang="en-US" altLang="en-US" sz="1800">
                <a:latin typeface="Times New Roman" panose="02020603050405020304" pitchFamily="18" charset="0"/>
                <a:cs typeface="Times New Roman" panose="02020603050405020304" pitchFamily="18" charset="0"/>
              </a:rPr>
              <a:t>(page frame 1, offset 12)</a:t>
            </a:r>
          </a:p>
        </p:txBody>
      </p:sp>
      <p:sp>
        <p:nvSpPr>
          <p:cNvPr id="155653" name="Text Box 4"/>
          <p:cNvSpPr txBox="1">
            <a:spLocks noChangeArrowheads="1"/>
          </p:cNvSpPr>
          <p:nvPr/>
        </p:nvSpPr>
        <p:spPr bwMode="auto">
          <a:xfrm>
            <a:off x="685800" y="61722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Effect transition="in" filter="box(in)">
                                      <p:cBhvr>
                                        <p:cTn id="12" dur="500"/>
                                        <p:tgtEl>
                                          <p:spTgt spid="327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71">
                                            <p:txEl>
                                              <p:pRg st="1" end="1"/>
                                            </p:txEl>
                                          </p:spTgt>
                                        </p:tgtEl>
                                        <p:attrNameLst>
                                          <p:attrName>style.visibility</p:attrName>
                                        </p:attrNameLst>
                                      </p:cBhvr>
                                      <p:to>
                                        <p:strVal val="visible"/>
                                      </p:to>
                                    </p:set>
                                    <p:animEffect transition="in" filter="box(in)">
                                      <p:cBhvr>
                                        <p:cTn id="17" dur="500"/>
                                        <p:tgtEl>
                                          <p:spTgt spid="327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771">
                                            <p:txEl>
                                              <p:pRg st="2" end="2"/>
                                            </p:txEl>
                                          </p:spTgt>
                                        </p:tgtEl>
                                        <p:attrNameLst>
                                          <p:attrName>style.visibility</p:attrName>
                                        </p:attrNameLst>
                                      </p:cBhvr>
                                      <p:to>
                                        <p:strVal val="visible"/>
                                      </p:to>
                                    </p:set>
                                    <p:animEffect transition="in" filter="box(in)">
                                      <p:cBhvr>
                                        <p:cTn id="22" dur="500"/>
                                        <p:tgtEl>
                                          <p:spTgt spid="32771">
                                            <p:txEl>
                                              <p:pRg st="2" end="2"/>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Effect transition="in" filter="box(in)">
                                      <p:cBhvr>
                                        <p:cTn id="25" dur="500"/>
                                        <p:tgtEl>
                                          <p:spTgt spid="3277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2771">
                                            <p:txEl>
                                              <p:pRg st="4" end="4"/>
                                            </p:txEl>
                                          </p:spTgt>
                                        </p:tgtEl>
                                        <p:attrNameLst>
                                          <p:attrName>style.visibility</p:attrName>
                                        </p:attrNameLst>
                                      </p:cBhvr>
                                      <p:to>
                                        <p:strVal val="visible"/>
                                      </p:to>
                                    </p:set>
                                    <p:animEffect transition="in" filter="box(in)">
                                      <p:cBhvr>
                                        <p:cTn id="30" dur="500"/>
                                        <p:tgtEl>
                                          <p:spTgt spid="3277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2771">
                                            <p:txEl>
                                              <p:pRg st="5" end="5"/>
                                            </p:txEl>
                                          </p:spTgt>
                                        </p:tgtEl>
                                        <p:attrNameLst>
                                          <p:attrName>style.visibility</p:attrName>
                                        </p:attrNameLst>
                                      </p:cBhvr>
                                      <p:to>
                                        <p:strVal val="visible"/>
                                      </p:to>
                                    </p:set>
                                    <p:animEffect transition="in" filter="box(in)">
                                      <p:cBhvr>
                                        <p:cTn id="35" dur="500"/>
                                        <p:tgtEl>
                                          <p:spTgt spid="32771">
                                            <p:txEl>
                                              <p:pRg st="5" end="5"/>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2771">
                                            <p:txEl>
                                              <p:pRg st="6" end="6"/>
                                            </p:txEl>
                                          </p:spTgt>
                                        </p:tgtEl>
                                        <p:attrNameLst>
                                          <p:attrName>style.visibility</p:attrName>
                                        </p:attrNameLst>
                                      </p:cBhvr>
                                      <p:to>
                                        <p:strVal val="visible"/>
                                      </p:to>
                                    </p:set>
                                    <p:animEffect transition="in" filter="box(in)">
                                      <p:cBhvr>
                                        <p:cTn id="38" dur="500"/>
                                        <p:tgtEl>
                                          <p:spTgt spid="32771">
                                            <p:txEl>
                                              <p:pRg st="6" end="6"/>
                                            </p:txEl>
                                          </p:spTgt>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2771">
                                            <p:txEl>
                                              <p:pRg st="7" end="7"/>
                                            </p:txEl>
                                          </p:spTgt>
                                        </p:tgtEl>
                                        <p:attrNameLst>
                                          <p:attrName>style.visibility</p:attrName>
                                        </p:attrNameLst>
                                      </p:cBhvr>
                                      <p:to>
                                        <p:strVal val="visible"/>
                                      </p:to>
                                    </p:set>
                                    <p:animEffect transition="in" filter="box(in)">
                                      <p:cBhvr>
                                        <p:cTn id="41" dur="500"/>
                                        <p:tgtEl>
                                          <p:spTgt spid="32771">
                                            <p:txEl>
                                              <p:pRg st="7" end="7"/>
                                            </p:txEl>
                                          </p:spTgt>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2771">
                                            <p:txEl>
                                              <p:pRg st="8" end="8"/>
                                            </p:txEl>
                                          </p:spTgt>
                                        </p:tgtEl>
                                        <p:attrNameLst>
                                          <p:attrName>style.visibility</p:attrName>
                                        </p:attrNameLst>
                                      </p:cBhvr>
                                      <p:to>
                                        <p:strVal val="visible"/>
                                      </p:to>
                                    </p:set>
                                    <p:animEffect transition="in" filter="box(in)">
                                      <p:cBhvr>
                                        <p:cTn id="44" dur="500"/>
                                        <p:tgtEl>
                                          <p:spTgt spid="32771">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32771">
                                            <p:txEl>
                                              <p:pRg st="9" end="9"/>
                                            </p:txEl>
                                          </p:spTgt>
                                        </p:tgtEl>
                                        <p:attrNameLst>
                                          <p:attrName>style.visibility</p:attrName>
                                        </p:attrNameLst>
                                      </p:cBhvr>
                                      <p:to>
                                        <p:strVal val="visible"/>
                                      </p:to>
                                    </p:set>
                                    <p:animEffect transition="in" filter="box(in)">
                                      <p:cBhvr>
                                        <p:cTn id="49" dur="500"/>
                                        <p:tgtEl>
                                          <p:spTgt spid="32771">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32771">
                                            <p:txEl>
                                              <p:pRg st="10" end="10"/>
                                            </p:txEl>
                                          </p:spTgt>
                                        </p:tgtEl>
                                        <p:attrNameLst>
                                          <p:attrName>style.visibility</p:attrName>
                                        </p:attrNameLst>
                                      </p:cBhvr>
                                      <p:to>
                                        <p:strVal val="visible"/>
                                      </p:to>
                                    </p:set>
                                    <p:animEffect transition="in" filter="box(in)">
                                      <p:cBhvr>
                                        <p:cTn id="54" dur="500"/>
                                        <p:tgtEl>
                                          <p:spTgt spid="32771">
                                            <p:txEl>
                                              <p:pRg st="10" end="10"/>
                                            </p:txEl>
                                          </p:spTgt>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32771">
                                            <p:txEl>
                                              <p:pRg st="11" end="11"/>
                                            </p:txEl>
                                          </p:spTgt>
                                        </p:tgtEl>
                                        <p:attrNameLst>
                                          <p:attrName>style.visibility</p:attrName>
                                        </p:attrNameLst>
                                      </p:cBhvr>
                                      <p:to>
                                        <p:strVal val="visible"/>
                                      </p:to>
                                    </p:set>
                                    <p:animEffect transition="in" filter="box(in)">
                                      <p:cBhvr>
                                        <p:cTn id="57" dur="500"/>
                                        <p:tgtEl>
                                          <p:spTgt spid="327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3"/>
      <p:bldP spid="1556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762000"/>
            <a:ext cx="9144000" cy="6248400"/>
          </a:xfrm>
        </p:spPr>
        <p:txBody>
          <a:bodyPr/>
          <a:lstStyle/>
          <a:p>
            <a:pPr algn="just" eaLnBrk="1" hangingPunct="1">
              <a:lnSpc>
                <a:spcPct val="90000"/>
              </a:lnSpc>
              <a:buClrTx/>
              <a:buSzTx/>
              <a:buFont typeface="Arial" panose="020B0604020202020204" pitchFamily="34" charset="0"/>
              <a:buChar char="•"/>
            </a:pPr>
            <a:r>
              <a:rPr lang="en-US" altLang="en-US" sz="1800" b="1">
                <a:solidFill>
                  <a:srgbClr val="C00000"/>
                </a:solidFill>
                <a:latin typeface="Times New Roman" panose="02020603050405020304" pitchFamily="18" charset="0"/>
                <a:cs typeface="Times New Roman" panose="02020603050405020304" pitchFamily="18" charset="0"/>
              </a:rPr>
              <a:t>Scheduling</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Scheduler component</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Event: </a:t>
            </a:r>
            <a:r>
              <a:rPr lang="en-US" altLang="en-US" sz="1800">
                <a:latin typeface="Times New Roman" panose="02020603050405020304" pitchFamily="18" charset="0"/>
                <a:cs typeface="Times New Roman" panose="02020603050405020304" pitchFamily="18" charset="0"/>
              </a:rPr>
              <a:t>creation, termination, blocking, Interrupt </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Type</a:t>
            </a:r>
            <a:r>
              <a:rPr lang="en-US" altLang="en-US" sz="1800">
                <a:latin typeface="Times New Roman" panose="02020603050405020304" pitchFamily="18" charset="0"/>
                <a:cs typeface="Times New Roman" panose="02020603050405020304" pitchFamily="18" charset="0"/>
              </a:rPr>
              <a:t>: non-preemptive, preemptive </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Criteria</a:t>
            </a:r>
            <a:endParaRPr lang="en-US" altLang="en-US" sz="180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sz="1800">
                <a:latin typeface="Times New Roman" panose="02020603050405020304" pitchFamily="18" charset="0"/>
                <a:cs typeface="Times New Roman" panose="02020603050405020304" pitchFamily="18" charset="0"/>
              </a:rPr>
              <a:t>Fairness, Policy enforcement, Throughput, Turnaround time, CPU utilization, Response time, Proportionality</a:t>
            </a:r>
          </a:p>
          <a:p>
            <a:pPr lvl="3" algn="just" eaLnBrk="1" hangingPunct="1">
              <a:lnSpc>
                <a:spcPct val="90000"/>
              </a:lnSpc>
            </a:pPr>
            <a:r>
              <a:rPr lang="en-US" altLang="en-US" sz="1800" b="1">
                <a:latin typeface="Times New Roman" panose="02020603050405020304" pitchFamily="18" charset="0"/>
                <a:cs typeface="Times New Roman" panose="02020603050405020304" pitchFamily="18" charset="0"/>
              </a:rPr>
              <a:t>Turnaround time</a:t>
            </a:r>
            <a:r>
              <a:rPr lang="en-US" altLang="en-US" sz="1800">
                <a:latin typeface="Times New Roman" panose="02020603050405020304" pitchFamily="18" charset="0"/>
                <a:cs typeface="Times New Roman" panose="02020603050405020304" pitchFamily="18" charset="0"/>
              </a:rPr>
              <a:t>: terminal time – ready time</a:t>
            </a:r>
          </a:p>
          <a:p>
            <a:pPr lvl="3" algn="just" eaLnBrk="1" hangingPunct="1">
              <a:lnSpc>
                <a:spcPct val="90000"/>
              </a:lnSpc>
            </a:pPr>
            <a:r>
              <a:rPr lang="en-US" altLang="en-US" sz="1800" b="1">
                <a:latin typeface="Times New Roman" panose="02020603050405020304" pitchFamily="18" charset="0"/>
                <a:cs typeface="Times New Roman" panose="02020603050405020304" pitchFamily="18" charset="0"/>
              </a:rPr>
              <a:t>Waiting time</a:t>
            </a:r>
            <a:r>
              <a:rPr lang="en-US" altLang="en-US" sz="1800">
                <a:latin typeface="Times New Roman" panose="02020603050405020304" pitchFamily="18" charset="0"/>
                <a:cs typeface="Times New Roman" panose="02020603050405020304" pitchFamily="18" charset="0"/>
              </a:rPr>
              <a:t>: ∑ (running time – ready/blocked time)</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Process</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State</a:t>
            </a:r>
            <a:r>
              <a:rPr lang="en-US" altLang="en-US" sz="1800">
                <a:latin typeface="Times New Roman" panose="02020603050405020304" pitchFamily="18" charset="0"/>
                <a:cs typeface="Times New Roman" panose="02020603050405020304" pitchFamily="18" charset="0"/>
              </a:rPr>
              <a:t> (New, Running, Ready, Blocked, Terminal)</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Behavior</a:t>
            </a:r>
            <a:r>
              <a:rPr lang="en-US" altLang="en-US" sz="1800">
                <a:latin typeface="Times New Roman" panose="02020603050405020304" pitchFamily="18" charset="0"/>
                <a:cs typeface="Times New Roman" panose="02020603050405020304" pitchFamily="18" charset="0"/>
              </a:rPr>
              <a:t> (Compute-bound, I/O-bound)</a:t>
            </a:r>
          </a:p>
          <a:p>
            <a:pPr algn="just" eaLnBrk="1" hangingPunct="1">
              <a:lnSpc>
                <a:spcPct val="90000"/>
              </a:lnSpc>
              <a:buClrTx/>
              <a:buSzTx/>
              <a:buFont typeface="Arial" panose="020B0604020202020204" pitchFamily="34" charset="0"/>
              <a:buChar char="•"/>
            </a:pPr>
            <a:r>
              <a:rPr lang="en-US" altLang="en-US" sz="1800" b="1">
                <a:solidFill>
                  <a:srgbClr val="C00000"/>
                </a:solidFill>
                <a:latin typeface="Times New Roman" panose="02020603050405020304" pitchFamily="18" charset="0"/>
                <a:cs typeface="Times New Roman" panose="02020603050405020304" pitchFamily="18" charset="0"/>
              </a:rPr>
              <a:t>Address Spaces</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The abstraction that is referenced to the set of addresses a process (</a:t>
            </a:r>
            <a:r>
              <a:rPr lang="en-US" altLang="en-US" sz="1800" b="1" i="1">
                <a:latin typeface="Times New Roman" panose="02020603050405020304" pitchFamily="18" charset="0"/>
                <a:cs typeface="Times New Roman" panose="02020603050405020304" pitchFamily="18" charset="0"/>
              </a:rPr>
              <a:t>The address of process is always calculated from 0</a:t>
            </a:r>
            <a:r>
              <a:rPr lang="en-US" altLang="en-US" sz="180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4" dur="500"/>
                                        <p:tgtEl>
                                          <p:spTgt spid="140291">
                                            <p:txEl>
                                              <p:pRg st="2" end="2"/>
                                            </p:txEl>
                                          </p:spTgt>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7" dur="500"/>
                                        <p:tgtEl>
                                          <p:spTgt spid="140291">
                                            <p:txEl>
                                              <p:pRg st="3" end="3"/>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0" dur="500"/>
                                        <p:tgtEl>
                                          <p:spTgt spid="140291">
                                            <p:txEl>
                                              <p:pRg st="4" end="4"/>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3" dur="500"/>
                                        <p:tgtEl>
                                          <p:spTgt spid="140291">
                                            <p:txEl>
                                              <p:pRg st="5" end="5"/>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6" dur="500"/>
                                        <p:tgtEl>
                                          <p:spTgt spid="140291">
                                            <p:txEl>
                                              <p:pRg st="6" end="6"/>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9" dur="500"/>
                                        <p:tgtEl>
                                          <p:spTgt spid="140291">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4" dur="500"/>
                                        <p:tgtEl>
                                          <p:spTgt spid="140291">
                                            <p:txEl>
                                              <p:pRg st="8" end="8"/>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7" dur="500"/>
                                        <p:tgtEl>
                                          <p:spTgt spid="140291">
                                            <p:txEl>
                                              <p:pRg st="9" end="9"/>
                                            </p:txEl>
                                          </p:spTgt>
                                        </p:tgtEl>
                                      </p:cBhvr>
                                    </p:animEffect>
                                  </p:childTnLst>
                                </p:cTn>
                              </p:par>
                            </p:childTnLst>
                          </p:cTn>
                        </p:par>
                        <p:par>
                          <p:cTn id="38" fill="hold" nodeType="afterGroup">
                            <p:stCondLst>
                              <p:cond delay="500"/>
                            </p:stCondLst>
                            <p:childTnLst>
                              <p:par>
                                <p:cTn id="39" presetID="5" presetClass="entr" presetSubtype="10" fill="hold" grpId="0" nodeType="afterEffect">
                                  <p:stCondLst>
                                    <p:cond delay="0"/>
                                  </p:stCondLst>
                                  <p:childTnLst>
                                    <p:set>
                                      <p:cBhvr>
                                        <p:cTn id="40"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1" dur="500"/>
                                        <p:tgtEl>
                                          <p:spTgt spid="140291">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1" dur="500"/>
                                        <p:tgtEl>
                                          <p:spTgt spid="140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Virtual Memory</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Page Tables</a:t>
            </a:r>
          </a:p>
        </p:txBody>
      </p:sp>
      <p:sp>
        <p:nvSpPr>
          <p:cNvPr id="17411" name="Rectangle 3"/>
          <p:cNvSpPr>
            <a:spLocks noGrp="1"/>
          </p:cNvSpPr>
          <p:nvPr>
            <p:ph type="body" sz="half" idx="1"/>
          </p:nvPr>
        </p:nvSpPr>
        <p:spPr>
          <a:xfrm>
            <a:off x="0" y="1143000"/>
            <a:ext cx="9144000" cy="5791200"/>
          </a:xfrm>
        </p:spPr>
        <p:txBody>
          <a:bodyPr/>
          <a:lstStyle/>
          <a:p>
            <a:pPr algn="just"/>
            <a:r>
              <a:rPr lang="en-US" altLang="en-US" sz="2000" dirty="0">
                <a:latin typeface="Times New Roman" panose="02020603050405020304" pitchFamily="18" charset="0"/>
                <a:cs typeface="Times New Roman" panose="02020603050405020304" pitchFamily="18" charset="0"/>
              </a:rPr>
              <a:t>The mapping of virtual addresses onto physical addresses can be summarized as following</a:t>
            </a:r>
          </a:p>
          <a:p>
            <a:pPr lvl="1" algn="just"/>
            <a:r>
              <a:rPr lang="en-US" altLang="en-US" sz="2000" dirty="0">
                <a:latin typeface="Times New Roman" panose="02020603050405020304" pitchFamily="18" charset="0"/>
                <a:cs typeface="Times New Roman" panose="02020603050405020304" pitchFamily="18" charset="0"/>
              </a:rPr>
              <a:t>The virtual address is split into a virtual page number (high-order bits) and offset (low-order bits)</a:t>
            </a:r>
          </a:p>
          <a:p>
            <a:pPr lvl="1" algn="just"/>
            <a:r>
              <a:rPr lang="en-US" altLang="en-US" sz="2000" dirty="0">
                <a:latin typeface="Times New Roman" panose="02020603050405020304" pitchFamily="18" charset="0"/>
                <a:cs typeface="Times New Roman" panose="02020603050405020304" pitchFamily="18" charset="0"/>
              </a:rPr>
              <a:t>Ex: 16 bit address and a 4KB page size, 4 bit for 16 pages and 12 bit offset (0 to 4095)</a:t>
            </a:r>
          </a:p>
          <a:p>
            <a:pPr algn="just"/>
            <a:r>
              <a:rPr lang="en-US" altLang="en-US" sz="2000" dirty="0">
                <a:latin typeface="Times New Roman" panose="02020603050405020304" pitchFamily="18" charset="0"/>
                <a:cs typeface="Times New Roman" panose="02020603050405020304" pitchFamily="18" charset="0"/>
              </a:rPr>
              <a:t>The virtual page number is </a:t>
            </a:r>
            <a:r>
              <a:rPr lang="en-US" altLang="en-US" sz="2000" dirty="0">
                <a:solidFill>
                  <a:srgbClr val="FF0000"/>
                </a:solidFill>
                <a:latin typeface="Times New Roman" panose="02020603050405020304" pitchFamily="18" charset="0"/>
                <a:cs typeface="Times New Roman" panose="02020603050405020304" pitchFamily="18" charset="0"/>
              </a:rPr>
              <a:t>used as an index </a:t>
            </a:r>
            <a:r>
              <a:rPr lang="en-US" altLang="en-US" sz="2000" dirty="0">
                <a:latin typeface="Times New Roman" panose="02020603050405020304" pitchFamily="18" charset="0"/>
                <a:cs typeface="Times New Roman" panose="02020603050405020304" pitchFamily="18" charset="0"/>
              </a:rPr>
              <a:t>into page table to find the entry for that virtual page</a:t>
            </a:r>
          </a:p>
          <a:p>
            <a:pPr algn="just"/>
            <a:r>
              <a:rPr lang="en-US" altLang="en-US" sz="2000" dirty="0">
                <a:latin typeface="Times New Roman" panose="02020603050405020304" pitchFamily="18" charset="0"/>
                <a:cs typeface="Times New Roman" panose="02020603050405020304" pitchFamily="18" charset="0"/>
              </a:rPr>
              <a:t>From the </a:t>
            </a:r>
            <a:r>
              <a:rPr lang="en-US" altLang="en-US" sz="2000" dirty="0">
                <a:solidFill>
                  <a:srgbClr val="FF0000"/>
                </a:solidFill>
                <a:latin typeface="Times New Roman" panose="02020603050405020304" pitchFamily="18" charset="0"/>
                <a:cs typeface="Times New Roman" panose="02020603050405020304" pitchFamily="18" charset="0"/>
              </a:rPr>
              <a:t>page table entry, the page frame </a:t>
            </a:r>
            <a:r>
              <a:rPr lang="en-US" altLang="en-US" sz="2000" dirty="0">
                <a:latin typeface="Times New Roman" panose="02020603050405020304" pitchFamily="18" charset="0"/>
                <a:cs typeface="Times New Roman" panose="02020603050405020304" pitchFamily="18" charset="0"/>
              </a:rPr>
              <a:t>number is found</a:t>
            </a:r>
          </a:p>
          <a:p>
            <a:pPr algn="just"/>
            <a:r>
              <a:rPr lang="en-US" altLang="en-US" sz="2000" dirty="0">
                <a:latin typeface="Times New Roman" panose="02020603050405020304" pitchFamily="18" charset="0"/>
                <a:cs typeface="Times New Roman" panose="02020603050405020304" pitchFamily="18" charset="0"/>
              </a:rPr>
              <a:t>The page frame number is attached to the high-order end of the offset, </a:t>
            </a:r>
            <a:r>
              <a:rPr lang="en-US" altLang="en-US" sz="2000" dirty="0">
                <a:solidFill>
                  <a:srgbClr val="FF0000"/>
                </a:solidFill>
                <a:latin typeface="Times New Roman" panose="02020603050405020304" pitchFamily="18" charset="0"/>
                <a:cs typeface="Times New Roman" panose="02020603050405020304" pitchFamily="18" charset="0"/>
              </a:rPr>
              <a:t>replacing the virtual page number</a:t>
            </a:r>
            <a:r>
              <a:rPr lang="en-US" altLang="en-US" sz="2000" dirty="0">
                <a:latin typeface="Times New Roman" panose="02020603050405020304" pitchFamily="18" charset="0"/>
                <a:cs typeface="Times New Roman" panose="02020603050405020304" pitchFamily="18" charset="0"/>
              </a:rPr>
              <a:t>, to form a physical address</a:t>
            </a:r>
          </a:p>
          <a:p>
            <a:pPr algn="just"/>
            <a:r>
              <a:rPr lang="en-US" altLang="en-US" sz="2000" dirty="0">
                <a:latin typeface="Times New Roman" panose="02020603050405020304" pitchFamily="18" charset="0"/>
                <a:cs typeface="Times New Roman" panose="02020603050405020304" pitchFamily="18" charset="0"/>
              </a:rPr>
              <a:t>Is the function with page number is argument and the page frame as result</a:t>
            </a:r>
          </a:p>
          <a:p>
            <a:pPr algn="just"/>
            <a:r>
              <a:rPr lang="en-US" altLang="en-US" sz="2000" dirty="0">
                <a:solidFill>
                  <a:srgbClr val="FF0000"/>
                </a:solidFill>
                <a:latin typeface="Times New Roman" panose="02020603050405020304" pitchFamily="18" charset="0"/>
                <a:cs typeface="Times New Roman" panose="02020603050405020304" pitchFamily="18" charset="0"/>
              </a:rPr>
              <a:t>Each process needs its own page table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Page Tables – Example </a:t>
            </a:r>
          </a:p>
        </p:txBody>
      </p:sp>
      <p:sp>
        <p:nvSpPr>
          <p:cNvPr id="18435" name="Rectangle 3"/>
          <p:cNvSpPr>
            <a:spLocks noGrp="1"/>
          </p:cNvSpPr>
          <p:nvPr>
            <p:ph type="body" sz="half" idx="1"/>
          </p:nvPr>
        </p:nvSpPr>
        <p:spPr>
          <a:xfrm>
            <a:off x="4114800" y="1066800"/>
            <a:ext cx="5029200" cy="5791200"/>
          </a:xfrm>
        </p:spPr>
        <p:txBody>
          <a:bodyPr/>
          <a:lstStyle/>
          <a:p>
            <a:pPr algn="just"/>
            <a:r>
              <a:rPr lang="en-US" altLang="en-US" sz="2800" dirty="0">
                <a:latin typeface="Times New Roman" panose="02020603050405020304" pitchFamily="18" charset="0"/>
                <a:cs typeface="Times New Roman" panose="02020603050405020304" pitchFamily="18" charset="0"/>
              </a:rPr>
              <a:t>using page size is a power of 2</a:t>
            </a:r>
          </a:p>
          <a:p>
            <a:pPr algn="just"/>
            <a:r>
              <a:rPr lang="en-US" altLang="en-US" sz="2800" dirty="0">
                <a:highlight>
                  <a:srgbClr val="FFFF00"/>
                </a:highlight>
                <a:latin typeface="Times New Roman" panose="02020603050405020304" pitchFamily="18" charset="0"/>
                <a:cs typeface="Times New Roman" panose="02020603050405020304" pitchFamily="18" charset="0"/>
              </a:rPr>
              <a:t>16 bit virtual address is split into a 4 bit page numbers (16 page) and 12 bit offset (4096 byte address)</a:t>
            </a:r>
          </a:p>
          <a:p>
            <a:pPr algn="just"/>
            <a:r>
              <a:rPr lang="en-US" altLang="en-US" sz="2800" b="1" dirty="0">
                <a:latin typeface="Times New Roman" panose="02020603050405020304" pitchFamily="18" charset="0"/>
                <a:cs typeface="Times New Roman" panose="02020603050405020304" pitchFamily="18" charset="0"/>
              </a:rPr>
              <a:t>MOV REG, 8196</a:t>
            </a:r>
          </a:p>
          <a:p>
            <a:pPr lvl="1" algn="just"/>
            <a:r>
              <a:rPr lang="en-US" altLang="en-US" sz="2400" dirty="0">
                <a:latin typeface="Times New Roman" panose="02020603050405020304" pitchFamily="18" charset="0"/>
                <a:cs typeface="Times New Roman" panose="02020603050405020304" pitchFamily="18" charset="0"/>
              </a:rPr>
              <a:t>8196 in binary 0010000000000100</a:t>
            </a:r>
          </a:p>
          <a:p>
            <a:pPr lvl="2" algn="just"/>
            <a:r>
              <a:rPr lang="en-US" altLang="en-US" sz="2000" dirty="0">
                <a:latin typeface="Times New Roman" panose="02020603050405020304" pitchFamily="18" charset="0"/>
                <a:cs typeface="Times New Roman" panose="02020603050405020304" pitchFamily="18" charset="0"/>
              </a:rPr>
              <a:t>0010 = page number</a:t>
            </a:r>
          </a:p>
          <a:p>
            <a:pPr lvl="2" algn="just"/>
            <a:r>
              <a:rPr lang="en-US" altLang="en-US" sz="2000" dirty="0">
                <a:latin typeface="Times New Roman" panose="02020603050405020304" pitchFamily="18" charset="0"/>
                <a:cs typeface="Times New Roman" panose="02020603050405020304" pitchFamily="18" charset="0"/>
              </a:rPr>
              <a:t>000000000100 = offset</a:t>
            </a:r>
          </a:p>
          <a:p>
            <a:pPr lvl="2" algn="just"/>
            <a:r>
              <a:rPr lang="en-US" altLang="en-US" sz="2000" dirty="0">
                <a:latin typeface="Times New Roman" panose="02020603050405020304" pitchFamily="18" charset="0"/>
                <a:cs typeface="Times New Roman" panose="02020603050405020304" pitchFamily="18" charset="0"/>
              </a:rPr>
              <a:t>=(virtual page 2, offset 4)</a:t>
            </a:r>
          </a:p>
          <a:p>
            <a:pPr lvl="1" algn="just"/>
            <a:r>
              <a:rPr lang="en-US" altLang="en-US" sz="2400" dirty="0">
                <a:latin typeface="Times New Roman" panose="02020603050405020304" pitchFamily="18" charset="0"/>
                <a:cs typeface="Times New Roman" panose="02020603050405020304" pitchFamily="18" charset="0"/>
              </a:rPr>
              <a:t>Physical address 24580 (24K)</a:t>
            </a:r>
          </a:p>
          <a:p>
            <a:pPr lvl="2" algn="just"/>
            <a:r>
              <a:rPr lang="en-US" altLang="en-US" sz="2000" dirty="0">
                <a:latin typeface="Times New Roman" panose="02020603050405020304" pitchFamily="18" charset="0"/>
                <a:cs typeface="Times New Roman" panose="02020603050405020304" pitchFamily="18" charset="0"/>
              </a:rPr>
              <a:t>(page frame 6, offset 4)</a:t>
            </a:r>
          </a:p>
        </p:txBody>
      </p:sp>
      <p:sp>
        <p:nvSpPr>
          <p:cNvPr id="204807" name="Text Box 4"/>
          <p:cNvSpPr txBox="1">
            <a:spLocks noChangeArrowheads="1"/>
          </p:cNvSpPr>
          <p:nvPr/>
        </p:nvSpPr>
        <p:spPr bwMode="auto">
          <a:xfrm>
            <a:off x="9144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3-10.</a:t>
            </a:r>
          </a:p>
        </p:txBody>
      </p:sp>
      <p:pic>
        <p:nvPicPr>
          <p:cNvPr id="19461" name="Picture 9" descr="03-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413385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3" end="3"/>
                                            </p:txEl>
                                          </p:spTgt>
                                        </p:tgtEl>
                                        <p:attrNameLst>
                                          <p:attrName>style.visibility</p:attrName>
                                        </p:attrNameLst>
                                      </p:cBhvr>
                                      <p:to>
                                        <p:strVal val="visible"/>
                                      </p:to>
                                    </p:set>
                                    <p:animEffect transition="in" filter="box(in)">
                                      <p:cBhvr>
                                        <p:cTn id="12" dur="500"/>
                                        <p:tgtEl>
                                          <p:spTgt spid="18435">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animEffect transition="in" filter="box(in)">
                                      <p:cBhvr>
                                        <p:cTn id="15" dur="500"/>
                                        <p:tgtEl>
                                          <p:spTgt spid="18435">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8435">
                                            <p:txEl>
                                              <p:pRg st="5" end="5"/>
                                            </p:txEl>
                                          </p:spTgt>
                                        </p:tgtEl>
                                        <p:attrNameLst>
                                          <p:attrName>style.visibility</p:attrName>
                                        </p:attrNameLst>
                                      </p:cBhvr>
                                      <p:to>
                                        <p:strVal val="visible"/>
                                      </p:to>
                                    </p:set>
                                    <p:animEffect transition="in" filter="box(in)">
                                      <p:cBhvr>
                                        <p:cTn id="18" dur="500"/>
                                        <p:tgtEl>
                                          <p:spTgt spid="18435">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8435">
                                            <p:txEl>
                                              <p:pRg st="6" end="6"/>
                                            </p:txEl>
                                          </p:spTgt>
                                        </p:tgtEl>
                                        <p:attrNameLst>
                                          <p:attrName>style.visibility</p:attrName>
                                        </p:attrNameLst>
                                      </p:cBhvr>
                                      <p:to>
                                        <p:strVal val="visible"/>
                                      </p:to>
                                    </p:set>
                                    <p:animEffect transition="in" filter="box(in)">
                                      <p:cBhvr>
                                        <p:cTn id="21" dur="500"/>
                                        <p:tgtEl>
                                          <p:spTgt spid="18435">
                                            <p:txEl>
                                              <p:pRg st="6" end="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18435">
                                            <p:txEl>
                                              <p:pRg st="7" end="7"/>
                                            </p:txEl>
                                          </p:spTgt>
                                        </p:tgtEl>
                                        <p:attrNameLst>
                                          <p:attrName>style.visibility</p:attrName>
                                        </p:attrNameLst>
                                      </p:cBhvr>
                                      <p:to>
                                        <p:strVal val="visible"/>
                                      </p:to>
                                    </p:set>
                                    <p:animEffect transition="in" filter="box(in)">
                                      <p:cBhvr>
                                        <p:cTn id="24" dur="500"/>
                                        <p:tgtEl>
                                          <p:spTgt spid="18435">
                                            <p:txEl>
                                              <p:pRg st="7" end="7"/>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animEffect transition="in" filter="box(in)">
                                      <p:cBhvr>
                                        <p:cTn id="27"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Speeding up Paging</a:t>
            </a:r>
          </a:p>
        </p:txBody>
      </p:sp>
      <p:sp>
        <p:nvSpPr>
          <p:cNvPr id="21507" name="Rectangle 3"/>
          <p:cNvSpPr>
            <a:spLocks noGrp="1"/>
          </p:cNvSpPr>
          <p:nvPr>
            <p:ph type="body" sz="half" idx="4294967295"/>
          </p:nvPr>
        </p:nvSpPr>
        <p:spPr>
          <a:xfrm>
            <a:off x="0" y="1157377"/>
            <a:ext cx="9144000" cy="5791200"/>
          </a:xfrm>
        </p:spPr>
        <p:txBody>
          <a:bodyPr/>
          <a:lstStyle/>
          <a:p>
            <a:pPr algn="just"/>
            <a:r>
              <a:rPr lang="en-US" altLang="en-US" sz="1800" b="1" dirty="0">
                <a:latin typeface="Times New Roman" panose="02020603050405020304" pitchFamily="18" charset="0"/>
                <a:cs typeface="Times New Roman" panose="02020603050405020304" pitchFamily="18" charset="0"/>
              </a:rPr>
              <a:t>Paging issues</a:t>
            </a:r>
          </a:p>
          <a:p>
            <a:pPr lvl="1" algn="just"/>
            <a:r>
              <a:rPr lang="en-US" altLang="en-US" sz="1800" dirty="0">
                <a:latin typeface="Times New Roman" panose="02020603050405020304" pitchFamily="18" charset="0"/>
                <a:cs typeface="Times New Roman" panose="02020603050405020304" pitchFamily="18" charset="0"/>
              </a:rPr>
              <a:t>The mapping from virtual address to physical address must be fast</a:t>
            </a:r>
          </a:p>
          <a:p>
            <a:pPr lvl="2" algn="just"/>
            <a:r>
              <a:rPr lang="en-US" altLang="en-US" sz="1800" dirty="0">
                <a:latin typeface="Times New Roman" panose="02020603050405020304" pitchFamily="18" charset="0"/>
                <a:cs typeface="Times New Roman" panose="02020603050405020304" pitchFamily="18" charset="0"/>
              </a:rPr>
              <a:t>Avoid bottleneck</a:t>
            </a:r>
          </a:p>
          <a:p>
            <a:pPr lvl="2" algn="just"/>
            <a:r>
              <a:rPr lang="en-US" altLang="en-US" sz="1800" dirty="0">
                <a:latin typeface="Times New Roman" panose="02020603050405020304" pitchFamily="18" charset="0"/>
                <a:cs typeface="Times New Roman" panose="02020603050405020304" pitchFamily="18" charset="0"/>
              </a:rPr>
              <a:t>If an instruction execution takes 1 </a:t>
            </a:r>
            <a:r>
              <a:rPr lang="en-US" altLang="en-US" sz="1800" dirty="0" err="1">
                <a:latin typeface="Times New Roman" panose="02020603050405020304" pitchFamily="18" charset="0"/>
                <a:cs typeface="Times New Roman" panose="02020603050405020304" pitchFamily="18" charset="0"/>
              </a:rPr>
              <a:t>nsec</a:t>
            </a:r>
            <a:r>
              <a:rPr lang="en-US" altLang="en-US" sz="1800" dirty="0">
                <a:latin typeface="Times New Roman" panose="02020603050405020304" pitchFamily="18" charset="0"/>
                <a:cs typeface="Times New Roman" panose="02020603050405020304" pitchFamily="18" charset="0"/>
              </a:rPr>
              <a:t>, the page table lookup must be done in under 0.2 </a:t>
            </a:r>
            <a:r>
              <a:rPr lang="en-US" altLang="en-US" sz="1800" dirty="0" err="1">
                <a:latin typeface="Times New Roman" panose="02020603050405020304" pitchFamily="18" charset="0"/>
                <a:cs typeface="Times New Roman" panose="02020603050405020304" pitchFamily="18" charset="0"/>
              </a:rPr>
              <a:t>nsec</a:t>
            </a:r>
            <a:endParaRPr lang="en-US" altLang="en-US" sz="1800" dirty="0">
              <a:latin typeface="Times New Roman" panose="02020603050405020304" pitchFamily="18" charset="0"/>
              <a:cs typeface="Times New Roman" panose="02020603050405020304" pitchFamily="18" charset="0"/>
            </a:endParaRPr>
          </a:p>
          <a:p>
            <a:pPr lvl="1" algn="just"/>
            <a:r>
              <a:rPr lang="en-US" altLang="en-US" sz="1800" dirty="0">
                <a:latin typeface="Times New Roman" panose="02020603050405020304" pitchFamily="18" charset="0"/>
                <a:cs typeface="Times New Roman" panose="02020603050405020304" pitchFamily="18" charset="0"/>
              </a:rPr>
              <a:t>If the virtual address space is large, the page table will be large</a:t>
            </a:r>
          </a:p>
          <a:p>
            <a:pPr lvl="2" algn="just"/>
            <a:r>
              <a:rPr lang="en-US" altLang="en-US" sz="1800" dirty="0">
                <a:latin typeface="Times New Roman" panose="02020603050405020304" pitchFamily="18" charset="0"/>
                <a:cs typeface="Times New Roman" panose="02020603050405020304" pitchFamily="18" charset="0"/>
              </a:rPr>
              <a:t>32 bit virtual address, 4 KB page sizes → 1 million pages (entries)</a:t>
            </a:r>
          </a:p>
          <a:p>
            <a:pPr algn="just"/>
            <a:r>
              <a:rPr lang="en-US" altLang="en-US" sz="1800" b="1" dirty="0">
                <a:latin typeface="Times New Roman" panose="02020603050405020304" pitchFamily="18" charset="0"/>
                <a:cs typeface="Times New Roman" panose="02020603050405020304" pitchFamily="18" charset="0"/>
              </a:rPr>
              <a:t>Simplest design</a:t>
            </a:r>
          </a:p>
          <a:p>
            <a:pPr lvl="1" algn="just"/>
            <a:r>
              <a:rPr lang="en-US" altLang="en-US" sz="1800" dirty="0">
                <a:latin typeface="Times New Roman" panose="02020603050405020304" pitchFamily="18" charset="0"/>
                <a:cs typeface="Times New Roman" panose="02020603050405020304" pitchFamily="18" charset="0"/>
              </a:rPr>
              <a:t>Have a single page table consisting of </a:t>
            </a:r>
            <a:r>
              <a:rPr lang="en-US" altLang="en-US" sz="1800" dirty="0">
                <a:highlight>
                  <a:srgbClr val="FFFF00"/>
                </a:highlight>
                <a:latin typeface="Times New Roman" panose="02020603050405020304" pitchFamily="18" charset="0"/>
                <a:cs typeface="Times New Roman" panose="02020603050405020304" pitchFamily="18" charset="0"/>
              </a:rPr>
              <a:t>an array of fast registers</a:t>
            </a:r>
            <a:r>
              <a:rPr lang="en-US" altLang="en-US" sz="1800" dirty="0">
                <a:latin typeface="Times New Roman" panose="02020603050405020304" pitchFamily="18" charset="0"/>
                <a:cs typeface="Times New Roman" panose="02020603050405020304" pitchFamily="18" charset="0"/>
              </a:rPr>
              <a:t>, with one entry for each virtual page, indexed by virtual page number</a:t>
            </a:r>
          </a:p>
          <a:p>
            <a:pPr lvl="1" algn="just"/>
            <a:r>
              <a:rPr lang="en-US" altLang="en-US" sz="1800" dirty="0">
                <a:highlight>
                  <a:srgbClr val="FFFF00"/>
                </a:highlight>
                <a:latin typeface="Times New Roman" panose="02020603050405020304" pitchFamily="18" charset="0"/>
                <a:cs typeface="Times New Roman" panose="02020603050405020304" pitchFamily="18" charset="0"/>
              </a:rPr>
              <a:t>Page table is loaded from memory into registers</a:t>
            </a:r>
            <a:r>
              <a:rPr lang="en-US" altLang="en-US" sz="1800" dirty="0">
                <a:latin typeface="Times New Roman" panose="02020603050405020304" pitchFamily="18" charset="0"/>
                <a:cs typeface="Times New Roman" panose="02020603050405020304" pitchFamily="18" charset="0"/>
              </a:rPr>
              <a:t> (at starting up)</a:t>
            </a:r>
          </a:p>
          <a:p>
            <a:pPr lvl="1" algn="just"/>
            <a:r>
              <a:rPr lang="en-US" altLang="en-US" sz="1800" dirty="0">
                <a:latin typeface="Times New Roman" panose="02020603050405020304" pitchFamily="18" charset="0"/>
                <a:cs typeface="Times New Roman" panose="02020603050405020304" pitchFamily="18" charset="0"/>
              </a:rPr>
              <a:t>No more memory references needed (when processing)</a:t>
            </a:r>
          </a:p>
          <a:p>
            <a:pPr lvl="1" algn="just"/>
            <a:r>
              <a:rPr lang="en-US" altLang="en-US" sz="1800" dirty="0">
                <a:latin typeface="Times New Roman" panose="02020603050405020304" pitchFamily="18" charset="0"/>
                <a:cs typeface="Times New Roman" panose="02020603050405020304" pitchFamily="18" charset="0"/>
              </a:rPr>
              <a:t>Advantages:  no memory</a:t>
            </a:r>
          </a:p>
          <a:p>
            <a:pPr lvl="1" algn="just"/>
            <a:r>
              <a:rPr lang="en-US" altLang="en-US" sz="1800" dirty="0">
                <a:latin typeface="Times New Roman" panose="02020603050405020304" pitchFamily="18" charset="0"/>
                <a:cs typeface="Times New Roman" panose="02020603050405020304" pitchFamily="18" charset="0"/>
              </a:rPr>
              <a:t>Disadvantages: </a:t>
            </a:r>
          </a:p>
          <a:p>
            <a:pPr lvl="2" algn="just"/>
            <a:r>
              <a:rPr lang="en-US" altLang="en-US" sz="1800" dirty="0">
                <a:latin typeface="Times New Roman" panose="02020603050405020304" pitchFamily="18" charset="0"/>
                <a:cs typeface="Times New Roman" panose="02020603050405020304" pitchFamily="18" charset="0"/>
              </a:rPr>
              <a:t>Context switch is expensive (load entire table for each process)</a:t>
            </a:r>
          </a:p>
          <a:p>
            <a:pPr lvl="2" algn="just"/>
            <a:r>
              <a:rPr lang="en-US" altLang="en-US" sz="1800" dirty="0">
                <a:latin typeface="Times New Roman" panose="02020603050405020304" pitchFamily="18" charset="0"/>
                <a:cs typeface="Times New Roman" panose="02020603050405020304" pitchFamily="18" charset="0"/>
              </a:rPr>
              <a:t>Can apply to the small page table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Speeding up Paging – Example </a:t>
            </a:r>
          </a:p>
        </p:txBody>
      </p:sp>
      <p:sp>
        <p:nvSpPr>
          <p:cNvPr id="45059" name="Rectangle 3"/>
          <p:cNvSpPr>
            <a:spLocks noGrp="1"/>
          </p:cNvSpPr>
          <p:nvPr>
            <p:ph type="body" sz="half" idx="4294967295"/>
          </p:nvPr>
        </p:nvSpPr>
        <p:spPr>
          <a:xfrm>
            <a:off x="0" y="1295400"/>
            <a:ext cx="9144000" cy="5791200"/>
          </a:xfrm>
        </p:spPr>
        <p:txBody>
          <a:bodyPr/>
          <a:lstStyle/>
          <a:p>
            <a:pPr algn="just"/>
            <a:r>
              <a:rPr lang="en-US" altLang="en-US" sz="2000">
                <a:latin typeface="Times New Roman" panose="02020603050405020304" pitchFamily="18" charset="0"/>
                <a:cs typeface="Times New Roman" panose="02020603050405020304" pitchFamily="18" charset="0"/>
              </a:rPr>
              <a:t>If there are 64 pages and the page size is 2048 words, what is the length of logical address?</a:t>
            </a:r>
          </a:p>
          <a:p>
            <a:pPr lvl="1" algn="just"/>
            <a:r>
              <a:rPr lang="en-US" altLang="en-US" sz="1800">
                <a:latin typeface="Times New Roman" panose="02020603050405020304" pitchFamily="18" charset="0"/>
                <a:cs typeface="Times New Roman" panose="02020603050405020304" pitchFamily="18" charset="0"/>
              </a:rPr>
              <a:t>64 pages = 2</a:t>
            </a:r>
            <a:r>
              <a:rPr lang="en-US" altLang="en-US" sz="1800" baseline="30000">
                <a:latin typeface="Times New Roman" panose="02020603050405020304" pitchFamily="18" charset="0"/>
                <a:cs typeface="Times New Roman" panose="02020603050405020304" pitchFamily="18" charset="0"/>
              </a:rPr>
              <a:t>6</a:t>
            </a:r>
            <a:r>
              <a:rPr lang="en-US" altLang="en-US" sz="1800">
                <a:latin typeface="Times New Roman" panose="02020603050405020304" pitchFamily="18" charset="0"/>
                <a:cs typeface="Times New Roman" panose="02020603050405020304" pitchFamily="18" charset="0"/>
              </a:rPr>
              <a:t> → 6 bits is used to manage number of page</a:t>
            </a:r>
          </a:p>
          <a:p>
            <a:pPr lvl="1" algn="just"/>
            <a:r>
              <a:rPr lang="en-US" altLang="en-US" sz="1800">
                <a:latin typeface="Times New Roman" panose="02020603050405020304" pitchFamily="18" charset="0"/>
                <a:cs typeface="Times New Roman" panose="02020603050405020304" pitchFamily="18" charset="0"/>
              </a:rPr>
              <a:t>2048 words = 2</a:t>
            </a:r>
            <a:r>
              <a:rPr lang="en-US" altLang="en-US" sz="1800" baseline="30000">
                <a:latin typeface="Times New Roman" panose="02020603050405020304" pitchFamily="18" charset="0"/>
                <a:cs typeface="Times New Roman" panose="02020603050405020304" pitchFamily="18" charset="0"/>
              </a:rPr>
              <a:t>11</a:t>
            </a:r>
            <a:r>
              <a:rPr lang="en-US" altLang="en-US" sz="1800">
                <a:latin typeface="Times New Roman" panose="02020603050405020304" pitchFamily="18" charset="0"/>
                <a:cs typeface="Times New Roman" panose="02020603050405020304" pitchFamily="18" charset="0"/>
              </a:rPr>
              <a:t> → 11 bits used to manage page size</a:t>
            </a:r>
          </a:p>
          <a:p>
            <a:pPr lvl="1" algn="just">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17 bits are a result</a:t>
            </a:r>
          </a:p>
          <a:p>
            <a:pPr algn="just"/>
            <a:r>
              <a:rPr lang="en-US" altLang="en-US" sz="2000">
                <a:latin typeface="Times New Roman" panose="02020603050405020304" pitchFamily="18" charset="0"/>
                <a:cs typeface="Times New Roman" panose="02020603050405020304" pitchFamily="18" charset="0"/>
              </a:rPr>
              <a:t>If there are 128K pages and the page size is 32 K words, what is the length of logical address?</a:t>
            </a:r>
          </a:p>
          <a:p>
            <a:pPr lvl="1" algn="just"/>
            <a:r>
              <a:rPr lang="en-US" altLang="en-US" sz="1800">
                <a:latin typeface="Times New Roman" panose="02020603050405020304" pitchFamily="18" charset="0"/>
                <a:cs typeface="Times New Roman" panose="02020603050405020304" pitchFamily="18" charset="0"/>
              </a:rPr>
              <a:t>128K pages = 2</a:t>
            </a:r>
            <a:r>
              <a:rPr lang="en-US" altLang="en-US" sz="1800" baseline="30000">
                <a:latin typeface="Times New Roman" panose="02020603050405020304" pitchFamily="18" charset="0"/>
                <a:cs typeface="Times New Roman" panose="02020603050405020304" pitchFamily="18" charset="0"/>
              </a:rPr>
              <a:t>17</a:t>
            </a:r>
            <a:r>
              <a:rPr lang="en-US" altLang="en-US" sz="1800">
                <a:latin typeface="Times New Roman" panose="02020603050405020304" pitchFamily="18" charset="0"/>
                <a:cs typeface="Times New Roman" panose="02020603050405020304" pitchFamily="18" charset="0"/>
              </a:rPr>
              <a:t> → 17 bits is used to manage number of page</a:t>
            </a:r>
          </a:p>
          <a:p>
            <a:pPr lvl="1" algn="just"/>
            <a:r>
              <a:rPr lang="en-US" altLang="en-US" sz="1800">
                <a:latin typeface="Times New Roman" panose="02020603050405020304" pitchFamily="18" charset="0"/>
                <a:cs typeface="Times New Roman" panose="02020603050405020304" pitchFamily="18" charset="0"/>
              </a:rPr>
              <a:t>32K words = 32.768 words = 2</a:t>
            </a:r>
            <a:r>
              <a:rPr lang="en-US" altLang="en-US" sz="1800" baseline="30000">
                <a:latin typeface="Times New Roman" panose="02020603050405020304" pitchFamily="18" charset="0"/>
                <a:cs typeface="Times New Roman" panose="02020603050405020304" pitchFamily="18" charset="0"/>
              </a:rPr>
              <a:t>15</a:t>
            </a:r>
            <a:r>
              <a:rPr lang="en-US" altLang="en-US" sz="1800">
                <a:latin typeface="Times New Roman" panose="02020603050405020304" pitchFamily="18" charset="0"/>
                <a:cs typeface="Times New Roman" panose="02020603050405020304" pitchFamily="18" charset="0"/>
              </a:rPr>
              <a:t> → 15 bits used to manage page size</a:t>
            </a:r>
          </a:p>
          <a:p>
            <a:pPr lvl="1" algn="just">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32 bits are a result</a:t>
            </a:r>
          </a:p>
          <a:p>
            <a:pPr lvl="1" algn="just"/>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ox(in)">
                                      <p:cBhvr>
                                        <p:cTn id="7" dur="500"/>
                                        <p:tgtEl>
                                          <p:spTgt spid="4505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box(in)">
                                      <p:cBhvr>
                                        <p:cTn id="10" dur="500"/>
                                        <p:tgtEl>
                                          <p:spTgt spid="4505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animEffect transition="in" filter="box(in)">
                                      <p:cBhvr>
                                        <p:cTn id="13" dur="500"/>
                                        <p:tgtEl>
                                          <p:spTgt spid="45059">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5059">
                                            <p:txEl>
                                              <p:pRg st="4" end="4"/>
                                            </p:txEl>
                                          </p:spTgt>
                                        </p:tgtEl>
                                        <p:attrNameLst>
                                          <p:attrName>style.visibility</p:attrName>
                                        </p:attrNameLst>
                                      </p:cBhvr>
                                      <p:to>
                                        <p:strVal val="visible"/>
                                      </p:to>
                                    </p:set>
                                    <p:animEffect transition="in" filter="checkerboard(across)">
                                      <p:cBhvr>
                                        <p:cTn id="18" dur="500"/>
                                        <p:tgtEl>
                                          <p:spTgt spid="4505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45059">
                                            <p:txEl>
                                              <p:pRg st="5" end="5"/>
                                            </p:txEl>
                                          </p:spTgt>
                                        </p:tgtEl>
                                        <p:attrNameLst>
                                          <p:attrName>style.visibility</p:attrName>
                                        </p:attrNameLst>
                                      </p:cBhvr>
                                      <p:to>
                                        <p:strVal val="visible"/>
                                      </p:to>
                                    </p:set>
                                    <p:animEffect transition="in" filter="diamond(in)">
                                      <p:cBhvr>
                                        <p:cTn id="23" dur="2000"/>
                                        <p:tgtEl>
                                          <p:spTgt spid="45059">
                                            <p:txEl>
                                              <p:pRg st="5" end="5"/>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45059">
                                            <p:txEl>
                                              <p:pRg st="6" end="6"/>
                                            </p:txEl>
                                          </p:spTgt>
                                        </p:tgtEl>
                                        <p:attrNameLst>
                                          <p:attrName>style.visibility</p:attrName>
                                        </p:attrNameLst>
                                      </p:cBhvr>
                                      <p:to>
                                        <p:strVal val="visible"/>
                                      </p:to>
                                    </p:set>
                                    <p:animEffect transition="in" filter="diamond(in)">
                                      <p:cBhvr>
                                        <p:cTn id="26" dur="2000"/>
                                        <p:tgtEl>
                                          <p:spTgt spid="45059">
                                            <p:txEl>
                                              <p:pRg st="6" end="6"/>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45059">
                                            <p:txEl>
                                              <p:pRg st="7" end="7"/>
                                            </p:txEl>
                                          </p:spTgt>
                                        </p:tgtEl>
                                        <p:attrNameLst>
                                          <p:attrName>style.visibility</p:attrName>
                                        </p:attrNameLst>
                                      </p:cBhvr>
                                      <p:to>
                                        <p:strVal val="visible"/>
                                      </p:to>
                                    </p:set>
                                    <p:animEffect transition="in" filter="diamond(in)">
                                      <p:cBhvr>
                                        <p:cTn id="29" dur="20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Speeding up Paging</a:t>
            </a:r>
          </a:p>
        </p:txBody>
      </p:sp>
      <p:sp>
        <p:nvSpPr>
          <p:cNvPr id="23555" name="Rectangle 3"/>
          <p:cNvSpPr>
            <a:spLocks noGrp="1"/>
          </p:cNvSpPr>
          <p:nvPr>
            <p:ph type="body" sz="half" idx="4294967295"/>
          </p:nvPr>
        </p:nvSpPr>
        <p:spPr>
          <a:xfrm>
            <a:off x="0" y="1143000"/>
            <a:ext cx="9144000" cy="3352800"/>
          </a:xfrm>
        </p:spPr>
        <p:txBody>
          <a:bodyPr/>
          <a:lstStyle/>
          <a:p>
            <a:pPr algn="just">
              <a:lnSpc>
                <a:spcPct val="90000"/>
              </a:lnSpc>
            </a:pPr>
            <a:r>
              <a:rPr lang="en-US" altLang="en-US" sz="2000" b="1" dirty="0">
                <a:latin typeface="Times New Roman" panose="02020603050405020304" pitchFamily="18" charset="0"/>
                <a:cs typeface="Times New Roman" panose="02020603050405020304" pitchFamily="18" charset="0"/>
              </a:rPr>
              <a:t>Single Register</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Page table can be entirely in memory</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A single register points to the start of page table</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This register may be located in PCB</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When the process start, this register must be reloaded</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This allows </a:t>
            </a:r>
            <a:r>
              <a:rPr lang="en-US" altLang="en-US" sz="1800" dirty="0">
                <a:solidFill>
                  <a:srgbClr val="FF0000"/>
                </a:solidFill>
                <a:latin typeface="Times New Roman" panose="02020603050405020304" pitchFamily="18" charset="0"/>
                <a:cs typeface="Times New Roman" panose="02020603050405020304" pitchFamily="18" charset="0"/>
              </a:rPr>
              <a:t>the virtual to physical map </a:t>
            </a:r>
            <a:r>
              <a:rPr lang="en-US" altLang="en-US" sz="1800" dirty="0">
                <a:latin typeface="Times New Roman" panose="02020603050405020304" pitchFamily="18" charset="0"/>
                <a:cs typeface="Times New Roman" panose="02020603050405020304" pitchFamily="18" charset="0"/>
              </a:rPr>
              <a:t>to be changed at a context switch by reloading one register</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Advantages: Context switch is fast (reloaded one register)</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Disadvantages: more references to the memory for reading page table entries (slow)</a:t>
            </a:r>
          </a:p>
        </p:txBody>
      </p:sp>
      <p:pic>
        <p:nvPicPr>
          <p:cNvPr id="235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14800"/>
            <a:ext cx="5257800"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6858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Virtual Memory</a:t>
            </a:r>
            <a:br>
              <a:rPr lang="en-US" altLang="en-US"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Translation Lookaside Buffers </a:t>
            </a:r>
            <a:r>
              <a:rPr lang="en-US" altLang="en-US" sz="3200" dirty="0">
                <a:latin typeface="Times New Roman" panose="02020603050405020304" pitchFamily="18" charset="0"/>
                <a:cs typeface="Times New Roman" panose="02020603050405020304" pitchFamily="18" charset="0"/>
              </a:rPr>
              <a:t>(TLB)</a:t>
            </a:r>
          </a:p>
        </p:txBody>
      </p:sp>
      <p:sp>
        <p:nvSpPr>
          <p:cNvPr id="24579" name="Rectangle 3"/>
          <p:cNvSpPr>
            <a:spLocks noGrp="1"/>
          </p:cNvSpPr>
          <p:nvPr>
            <p:ph type="body" sz="half" idx="4294967295"/>
          </p:nvPr>
        </p:nvSpPr>
        <p:spPr>
          <a:xfrm>
            <a:off x="114300" y="1371600"/>
            <a:ext cx="8915400" cy="5029200"/>
          </a:xfrm>
        </p:spPr>
        <p:txBody>
          <a:bodyPr/>
          <a:lstStyle/>
          <a:p>
            <a:pPr algn="just">
              <a:lnSpc>
                <a:spcPct val="80000"/>
              </a:lnSpc>
            </a:pPr>
            <a:r>
              <a:rPr lang="en-US" altLang="en-US" sz="1800" b="1" dirty="0">
                <a:latin typeface="Times New Roman" panose="02020603050405020304" pitchFamily="18" charset="0"/>
                <a:cs typeface="Times New Roman" panose="02020603050405020304" pitchFamily="18" charset="0"/>
              </a:rPr>
              <a:t>Problem</a:t>
            </a:r>
          </a:p>
          <a:p>
            <a:pPr lvl="1" algn="just">
              <a:lnSpc>
                <a:spcPct val="80000"/>
              </a:lnSpc>
            </a:pPr>
            <a:r>
              <a:rPr lang="en-US" altLang="en-US" sz="1600" dirty="0">
                <a:latin typeface="Times New Roman" panose="02020603050405020304" pitchFamily="18" charset="0"/>
                <a:cs typeface="Times New Roman" panose="02020603050405020304" pitchFamily="18" charset="0"/>
              </a:rPr>
              <a:t>The CPU makes a memory access using a virtual address. It requires an address translation to a real address</a:t>
            </a:r>
          </a:p>
          <a:p>
            <a:pPr lvl="1" algn="just">
              <a:lnSpc>
                <a:spcPct val="80000"/>
              </a:lnSpc>
            </a:pPr>
            <a:r>
              <a:rPr lang="en-US" altLang="en-US" sz="1600" dirty="0">
                <a:latin typeface="Times New Roman" panose="02020603050405020304" pitchFamily="18" charset="0"/>
                <a:cs typeface="Times New Roman" panose="02020603050405020304" pitchFamily="18" charset="0"/>
              </a:rPr>
              <a:t>This needs accesses to the page table which is itself in memory i.e. every virtual memory access requires two (or more if 2 level table) real accesses</a:t>
            </a:r>
          </a:p>
          <a:p>
            <a:pPr lvl="1" algn="just">
              <a:lnSpc>
                <a:spcPct val="80000"/>
              </a:lnSpc>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→Slow</a:t>
            </a:r>
          </a:p>
          <a:p>
            <a:pPr lvl="1" algn="just">
              <a:lnSpc>
                <a:spcPct val="80000"/>
              </a:lnSpc>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algn="just">
              <a:lnSpc>
                <a:spcPct val="80000"/>
              </a:lnSpc>
            </a:pPr>
            <a:r>
              <a:rPr lang="en-US" altLang="en-US" sz="1800" b="1" dirty="0">
                <a:latin typeface="Times New Roman" panose="02020603050405020304" pitchFamily="18" charset="0"/>
                <a:cs typeface="Times New Roman" panose="02020603050405020304" pitchFamily="18" charset="0"/>
              </a:rPr>
              <a:t>Observations</a:t>
            </a:r>
          </a:p>
          <a:p>
            <a:pPr lvl="1" algn="just" eaLnBrk="1" hangingPunct="1">
              <a:lnSpc>
                <a:spcPct val="80000"/>
              </a:lnSpc>
            </a:pPr>
            <a:r>
              <a:rPr lang="en-US" altLang="en-US" sz="1600" dirty="0">
                <a:latin typeface="Times New Roman" panose="02020603050405020304" pitchFamily="18" charset="0"/>
                <a:cs typeface="Times New Roman" panose="02020603050405020304" pitchFamily="18" charset="0"/>
              </a:rPr>
              <a:t>Keeping the page tables in memory reduce drastically the performance</a:t>
            </a:r>
          </a:p>
          <a:p>
            <a:pPr lvl="1" algn="just" eaLnBrk="1" hangingPunct="1">
              <a:lnSpc>
                <a:spcPct val="80000"/>
              </a:lnSpc>
            </a:pPr>
            <a:r>
              <a:rPr lang="en-US" altLang="en-US" sz="1600" dirty="0">
                <a:latin typeface="Times New Roman" panose="02020603050405020304" pitchFamily="18" charset="0"/>
                <a:cs typeface="Times New Roman" panose="02020603050405020304" pitchFamily="18" charset="0"/>
              </a:rPr>
              <a:t>Make large number of references to a small number </a:t>
            </a:r>
            <a:r>
              <a:rPr lang="en-US" altLang="en-US" sz="1600">
                <a:latin typeface="Times New Roman" panose="02020603050405020304" pitchFamily="18" charset="0"/>
                <a:cs typeface="Times New Roman" panose="02020603050405020304" pitchFamily="18" charset="0"/>
              </a:rPr>
              <a:t>of pages</a:t>
            </a:r>
          </a:p>
          <a:p>
            <a:pPr lvl="1" algn="just" eaLnBrk="1" hangingPunct="1">
              <a:lnSpc>
                <a:spcPct val="80000"/>
              </a:lnSpc>
            </a:pPr>
            <a:endParaRPr lang="en-US" altLang="en-US" sz="1600" dirty="0">
              <a:latin typeface="Times New Roman" panose="02020603050405020304" pitchFamily="18" charset="0"/>
              <a:cs typeface="Times New Roman" panose="02020603050405020304" pitchFamily="18" charset="0"/>
            </a:endParaRPr>
          </a:p>
          <a:p>
            <a:pPr algn="just">
              <a:lnSpc>
                <a:spcPct val="80000"/>
              </a:lnSpc>
            </a:pPr>
            <a:r>
              <a:rPr lang="en-US" altLang="en-US" sz="1800" b="1" dirty="0">
                <a:latin typeface="Times New Roman" panose="02020603050405020304" pitchFamily="18" charset="0"/>
                <a:cs typeface="Times New Roman" panose="02020603050405020304" pitchFamily="18" charset="0"/>
              </a:rPr>
              <a:t>Solution</a:t>
            </a:r>
            <a:r>
              <a:rPr lang="en-US" altLang="en-US" sz="1800">
                <a:latin typeface="Times New Roman" panose="02020603050405020304" pitchFamily="18" charset="0"/>
                <a:cs typeface="Times New Roman" panose="02020603050405020304" pitchFamily="18" charset="0"/>
              </a:rPr>
              <a:t>: using </a:t>
            </a:r>
            <a:r>
              <a:rPr lang="en-US" altLang="en-US" sz="1800" b="1">
                <a:latin typeface="Times New Roman" panose="02020603050405020304" pitchFamily="18" charset="0"/>
                <a:cs typeface="Times New Roman" panose="02020603050405020304" pitchFamily="18" charset="0"/>
              </a:rPr>
              <a:t>TLB </a:t>
            </a:r>
            <a:r>
              <a:rPr lang="en-US" altLang="en-US" sz="1800">
                <a:latin typeface="Times New Roman" panose="02020603050405020304" pitchFamily="18" charset="0"/>
                <a:cs typeface="Times New Roman" panose="02020603050405020304" pitchFamily="18" charset="0"/>
              </a:rPr>
              <a:t>or </a:t>
            </a:r>
            <a:r>
              <a:rPr lang="en-US" altLang="en-US" sz="1800" b="1">
                <a:latin typeface="Times New Roman" panose="02020603050405020304" pitchFamily="18" charset="0"/>
                <a:cs typeface="Times New Roman" panose="02020603050405020304" pitchFamily="18" charset="0"/>
              </a:rPr>
              <a:t>associative memory</a:t>
            </a:r>
          </a:p>
          <a:p>
            <a:pPr lvl="1" algn="just" eaLnBrk="1" hangingPunct="1">
              <a:lnSpc>
                <a:spcPct val="80000"/>
              </a:lnSpc>
            </a:pPr>
            <a:r>
              <a:rPr lang="en-US" altLang="en-US" sz="1600">
                <a:latin typeface="Times New Roman" panose="02020603050405020304" pitchFamily="18" charset="0"/>
                <a:cs typeface="Times New Roman" panose="02020603050405020304" pitchFamily="18" charset="0"/>
              </a:rPr>
              <a:t>A small fast hardware for mapping virtual addresses to physical addresses without  going through the page table</a:t>
            </a:r>
          </a:p>
          <a:p>
            <a:pPr lvl="1" algn="just" eaLnBrk="1" hangingPunct="1">
              <a:lnSpc>
                <a:spcPct val="80000"/>
              </a:lnSpc>
            </a:pPr>
            <a:r>
              <a:rPr lang="en-US" altLang="en-US" sz="1600">
                <a:latin typeface="Times New Roman" panose="02020603050405020304" pitchFamily="18" charset="0"/>
                <a:cs typeface="Times New Roman" panose="02020603050405020304" pitchFamily="18" charset="0"/>
              </a:rPr>
              <a:t>This device is usually inside in MMU and consists of a small number of entries (usually less than 64)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 maps only a small number of virtual pages</a:t>
            </a:r>
            <a:endParaRPr lang="en-US" altLang="en-US" sz="160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1600">
                <a:latin typeface="Times New Roman" panose="02020603050405020304" pitchFamily="18" charset="0"/>
                <a:cs typeface="Times New Roman" panose="02020603050405020304" pitchFamily="18" charset="0"/>
              </a:rPr>
              <a:t>A </a:t>
            </a:r>
            <a:r>
              <a:rPr lang="en-US" altLang="en-US" sz="1600" dirty="0">
                <a:latin typeface="Times New Roman" panose="02020603050405020304" pitchFamily="18" charset="0"/>
                <a:cs typeface="Times New Roman" panose="02020603050405020304" pitchFamily="18" charset="0"/>
              </a:rPr>
              <a:t>TLB entry contains information about one page (valid bit (that presents the page in use or not use), page number, modified bit, protection bit, page frame)</a:t>
            </a:r>
          </a:p>
          <a:p>
            <a:pPr lvl="1" algn="just" eaLnBrk="1" hangingPunct="1">
              <a:lnSpc>
                <a:spcPct val="80000"/>
              </a:lnSpc>
            </a:pPr>
            <a:r>
              <a:rPr lang="en-US" altLang="en-US" sz="1600" dirty="0">
                <a:latin typeface="Times New Roman" panose="02020603050405020304" pitchFamily="18" charset="0"/>
                <a:cs typeface="Times New Roman" panose="02020603050405020304" pitchFamily="18" charset="0"/>
              </a:rPr>
              <a:t>These fields have a one-to-one correspondence with the fields in page table, except for the page number, which is not need in the page table</a:t>
            </a:r>
          </a:p>
          <a:p>
            <a:pPr lvl="1" algn="just" eaLnBrk="1" hangingPunct="1">
              <a:lnSpc>
                <a:spcPct val="80000"/>
              </a:lnSpc>
            </a:pPr>
            <a:r>
              <a:rPr lang="en-US" altLang="en-US" sz="1600" dirty="0">
                <a:latin typeface="Times New Roman" panose="02020603050405020304" pitchFamily="18" charset="0"/>
                <a:cs typeface="Times New Roman" panose="02020603050405020304" pitchFamily="18" charset="0"/>
              </a:rPr>
              <a:t>A TLB can be also implemented in software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Translation Lookaside Buffers (TLB)</a:t>
            </a:r>
          </a:p>
        </p:txBody>
      </p:sp>
      <p:pic>
        <p:nvPicPr>
          <p:cNvPr id="25603" name="Picture 4" descr="03-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924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962400" y="5791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Translation Lookaside Buffers (TLB)</a:t>
            </a:r>
          </a:p>
        </p:txBody>
      </p:sp>
      <p:sp>
        <p:nvSpPr>
          <p:cNvPr id="26627" name="Rectangle 3"/>
          <p:cNvSpPr>
            <a:spLocks/>
          </p:cNvSpPr>
          <p:nvPr/>
        </p:nvSpPr>
        <p:spPr bwMode="auto">
          <a:xfrm>
            <a:off x="228600" y="1066800"/>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How to the TLB do </a:t>
            </a:r>
          </a:p>
        </p:txBody>
      </p:sp>
      <p:pic>
        <p:nvPicPr>
          <p:cNvPr id="266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1552575"/>
            <a:ext cx="6904037"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Translation Lookaside Buffers (TLB)</a:t>
            </a:r>
          </a:p>
        </p:txBody>
      </p:sp>
      <p:sp>
        <p:nvSpPr>
          <p:cNvPr id="27651" name="Rectangle 3"/>
          <p:cNvSpPr>
            <a:spLocks noGrp="1"/>
          </p:cNvSpPr>
          <p:nvPr>
            <p:ph type="body" sz="half" idx="4294967295"/>
          </p:nvPr>
        </p:nvSpPr>
        <p:spPr>
          <a:xfrm>
            <a:off x="228600" y="1295400"/>
            <a:ext cx="8915400" cy="5791200"/>
          </a:xfrm>
        </p:spPr>
        <p:txBody>
          <a:bodyPr/>
          <a:lstStyle/>
          <a:p>
            <a:pPr marL="0" indent="0" algn="just">
              <a:buNone/>
            </a:pPr>
            <a:r>
              <a:rPr lang="en-US" altLang="en-US" sz="2000" b="1" dirty="0">
                <a:latin typeface="Times New Roman" panose="02020603050405020304" pitchFamily="18" charset="0"/>
                <a:cs typeface="Times New Roman" panose="02020603050405020304" pitchFamily="18" charset="0"/>
              </a:rPr>
              <a:t>How to the TLB do (</a:t>
            </a:r>
            <a:r>
              <a:rPr lang="en-US" altLang="en-US" sz="2000" b="1" dirty="0" err="1">
                <a:latin typeface="Times New Roman" panose="02020603050405020304" pitchFamily="18" charset="0"/>
                <a:cs typeface="Times New Roman" panose="02020603050405020304" pitchFamily="18" charset="0"/>
              </a:rPr>
              <a:t>cont</a:t>
            </a:r>
            <a:r>
              <a:rPr lang="en-US" altLang="en-US" sz="2000" b="1" dirty="0">
                <a:latin typeface="Times New Roman" panose="02020603050405020304" pitchFamily="18" charset="0"/>
                <a:cs typeface="Times New Roman" panose="02020603050405020304" pitchFamily="18" charset="0"/>
              </a:rPr>
              <a:t>)</a:t>
            </a:r>
          </a:p>
          <a:p>
            <a:pPr marL="569913" lvl="1" algn="just"/>
            <a:r>
              <a:rPr lang="en-US" altLang="en-US" sz="1800" dirty="0">
                <a:latin typeface="Times New Roman" panose="02020603050405020304" pitchFamily="18" charset="0"/>
                <a:cs typeface="Times New Roman" panose="02020603050405020304" pitchFamily="18" charset="0"/>
              </a:rPr>
              <a:t>When the virtual address is presented in MMU for translation</a:t>
            </a:r>
          </a:p>
          <a:p>
            <a:pPr marL="569913" lvl="1" algn="just"/>
            <a:r>
              <a:rPr lang="en-US" altLang="en-US" sz="1800" dirty="0">
                <a:latin typeface="Times New Roman" panose="02020603050405020304" pitchFamily="18" charset="0"/>
                <a:cs typeface="Times New Roman" panose="02020603050405020304" pitchFamily="18" charset="0"/>
              </a:rPr>
              <a:t>The </a:t>
            </a:r>
            <a:r>
              <a:rPr lang="en-US" altLang="en-US" sz="1800" dirty="0">
                <a:solidFill>
                  <a:srgbClr val="FF0000"/>
                </a:solidFill>
                <a:latin typeface="Times New Roman" panose="02020603050405020304" pitchFamily="18" charset="0"/>
                <a:cs typeface="Times New Roman" panose="02020603050405020304" pitchFamily="18" charset="0"/>
              </a:rPr>
              <a:t>hardware</a:t>
            </a:r>
            <a:r>
              <a:rPr lang="en-US" altLang="en-US" sz="1800" dirty="0">
                <a:latin typeface="Times New Roman" panose="02020603050405020304" pitchFamily="18" charset="0"/>
                <a:cs typeface="Times New Roman" panose="02020603050405020304" pitchFamily="18" charset="0"/>
              </a:rPr>
              <a:t> search entire TLB to find if the entry is matched</a:t>
            </a:r>
          </a:p>
          <a:p>
            <a:pPr marL="569913" lvl="1" algn="just"/>
            <a:r>
              <a:rPr lang="en-US" altLang="en-US" sz="1800" dirty="0">
                <a:latin typeface="Times New Roman" panose="02020603050405020304" pitchFamily="18" charset="0"/>
                <a:cs typeface="Times New Roman" panose="02020603050405020304" pitchFamily="18" charset="0"/>
              </a:rPr>
              <a:t>If so,</a:t>
            </a:r>
          </a:p>
          <a:p>
            <a:pPr marL="630238" lvl="2" indent="-112713" algn="just"/>
            <a:r>
              <a:rPr lang="en-US" altLang="en-US" sz="1600" dirty="0">
                <a:latin typeface="Times New Roman" panose="02020603050405020304" pitchFamily="18" charset="0"/>
                <a:cs typeface="Times New Roman" panose="02020603050405020304" pitchFamily="18" charset="0"/>
              </a:rPr>
              <a:t>If the access does not violate the protection, the page frame is taken without going to the page table</a:t>
            </a:r>
          </a:p>
          <a:p>
            <a:pPr marL="630238" lvl="2" indent="-112713" algn="just"/>
            <a:r>
              <a:rPr lang="en-US" altLang="en-US" sz="1600" dirty="0">
                <a:latin typeface="Times New Roman" panose="02020603050405020304" pitchFamily="18" charset="0"/>
                <a:cs typeface="Times New Roman" panose="02020603050405020304" pitchFamily="18" charset="0"/>
              </a:rPr>
              <a:t>Otherwise, the protection fault can occur</a:t>
            </a:r>
          </a:p>
          <a:p>
            <a:pPr marL="569913" lvl="1" algn="just"/>
            <a:r>
              <a:rPr lang="en-US" altLang="en-US" sz="1800" dirty="0">
                <a:latin typeface="Times New Roman" panose="02020603050405020304" pitchFamily="18" charset="0"/>
                <a:cs typeface="Times New Roman" panose="02020603050405020304" pitchFamily="18" charset="0"/>
              </a:rPr>
              <a:t>Otherwise, </a:t>
            </a:r>
          </a:p>
          <a:p>
            <a:pPr marL="630238" lvl="2" indent="-112713" algn="just"/>
            <a:r>
              <a:rPr lang="en-US" altLang="en-US" sz="1600" dirty="0">
                <a:latin typeface="Times New Roman" panose="02020603050405020304" pitchFamily="18" charset="0"/>
                <a:cs typeface="Times New Roman" panose="02020603050405020304" pitchFamily="18" charset="0"/>
              </a:rPr>
              <a:t>The MMU detects the miss and does an ordinary page table lookup</a:t>
            </a:r>
          </a:p>
          <a:p>
            <a:pPr marL="630238" lvl="2" indent="-112713" algn="just"/>
            <a:r>
              <a:rPr lang="en-US" altLang="en-US" sz="1600" dirty="0">
                <a:latin typeface="Times New Roman" panose="02020603050405020304" pitchFamily="18" charset="0"/>
                <a:cs typeface="Times New Roman" panose="02020603050405020304" pitchFamily="18" charset="0"/>
              </a:rPr>
              <a:t>The MMU evicts one of the entries from the TLB and replaces it with the page table just looked up</a:t>
            </a:r>
          </a:p>
          <a:p>
            <a:pPr marL="569913" lvl="1" algn="just"/>
            <a:r>
              <a:rPr lang="en-US" altLang="en-US" sz="1800" dirty="0">
                <a:latin typeface="Times New Roman" panose="02020603050405020304" pitchFamily="18" charset="0"/>
                <a:cs typeface="Times New Roman" panose="02020603050405020304" pitchFamily="18" charset="0"/>
              </a:rPr>
              <a:t>After </a:t>
            </a:r>
            <a:r>
              <a:rPr lang="en-US" altLang="en-US" sz="1800" dirty="0">
                <a:solidFill>
                  <a:srgbClr val="FF0000"/>
                </a:solidFill>
                <a:latin typeface="Times New Roman" panose="02020603050405020304" pitchFamily="18" charset="0"/>
                <a:cs typeface="Times New Roman" panose="02020603050405020304" pitchFamily="18" charset="0"/>
              </a:rPr>
              <a:t>the page frame is defined</a:t>
            </a:r>
            <a:r>
              <a:rPr lang="en-US" altLang="en-US" sz="1800" dirty="0">
                <a:latin typeface="Times New Roman" panose="02020603050405020304" pitchFamily="18" charset="0"/>
                <a:cs typeface="Times New Roman" panose="02020603050405020304" pitchFamily="18" charset="0"/>
              </a:rPr>
              <a:t>, the </a:t>
            </a:r>
            <a:r>
              <a:rPr lang="en-US" altLang="en-US" sz="1800" dirty="0">
                <a:solidFill>
                  <a:srgbClr val="FF0000"/>
                </a:solidFill>
                <a:latin typeface="Times New Roman" panose="02020603050405020304" pitchFamily="18" charset="0"/>
                <a:cs typeface="Times New Roman" panose="02020603050405020304" pitchFamily="18" charset="0"/>
              </a:rPr>
              <a:t>physical memory can be accessed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5175"/>
            <a:ext cx="52673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a:xfrm>
            <a:off x="6096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Multilevel Page Tables</a:t>
            </a:r>
          </a:p>
        </p:txBody>
      </p:sp>
      <p:sp>
        <p:nvSpPr>
          <p:cNvPr id="28676" name="Rectangle 3"/>
          <p:cNvSpPr>
            <a:spLocks noGrp="1"/>
          </p:cNvSpPr>
          <p:nvPr>
            <p:ph type="body" sz="half" idx="4294967295"/>
          </p:nvPr>
        </p:nvSpPr>
        <p:spPr>
          <a:xfrm>
            <a:off x="0" y="1066800"/>
            <a:ext cx="9144000" cy="3581400"/>
          </a:xfrm>
        </p:spPr>
        <p:txBody>
          <a:bodyPr/>
          <a:lstStyle/>
          <a:p>
            <a:pPr>
              <a:lnSpc>
                <a:spcPct val="80000"/>
              </a:lnSpc>
            </a:pPr>
            <a:r>
              <a:rPr lang="en-US" altLang="en-US" sz="2000" b="1" dirty="0">
                <a:latin typeface="Times New Roman" panose="02020603050405020304" pitchFamily="18" charset="0"/>
                <a:cs typeface="Times New Roman" panose="02020603050405020304" pitchFamily="18" charset="0"/>
              </a:rPr>
              <a:t>Problem</a:t>
            </a:r>
          </a:p>
          <a:p>
            <a:pPr lvl="1">
              <a:lnSpc>
                <a:spcPct val="80000"/>
              </a:lnSpc>
            </a:pPr>
            <a:r>
              <a:rPr lang="en-US" altLang="en-US" sz="1800" dirty="0">
                <a:latin typeface="Times New Roman" panose="02020603050405020304" pitchFamily="18" charset="0"/>
                <a:cs typeface="Times New Roman" panose="02020603050405020304" pitchFamily="18" charset="0"/>
              </a:rPr>
              <a:t>Most modern computer support a large logical address (2</a:t>
            </a:r>
            <a:r>
              <a:rPr lang="en-US" altLang="en-US" sz="1800" baseline="30000" dirty="0">
                <a:latin typeface="Times New Roman" panose="02020603050405020304" pitchFamily="18" charset="0"/>
                <a:cs typeface="Times New Roman" panose="02020603050405020304" pitchFamily="18" charset="0"/>
              </a:rPr>
              <a:t>32 </a:t>
            </a:r>
            <a:r>
              <a:rPr lang="en-US" altLang="en-US" sz="1800" dirty="0">
                <a:latin typeface="Times New Roman" panose="02020603050405020304" pitchFamily="18" charset="0"/>
                <a:cs typeface="Times New Roman" panose="02020603050405020304" pitchFamily="18" charset="0"/>
              </a:rPr>
              <a:t>to 2</a:t>
            </a:r>
            <a:r>
              <a:rPr lang="en-US" altLang="en-US" sz="1800" baseline="30000" dirty="0">
                <a:latin typeface="Times New Roman" panose="02020603050405020304" pitchFamily="18" charset="0"/>
                <a:cs typeface="Times New Roman" panose="02020603050405020304" pitchFamily="18" charset="0"/>
              </a:rPr>
              <a:t>64</a:t>
            </a:r>
            <a:r>
              <a:rPr lang="en-US" altLang="en-US" sz="1800" dirty="0">
                <a:latin typeface="Times New Roman" panose="02020603050405020304" pitchFamily="18" charset="0"/>
                <a:cs typeface="Times New Roman" panose="02020603050405020304" pitchFamily="18" charset="0"/>
              </a:rPr>
              <a:t>)</a:t>
            </a:r>
          </a:p>
          <a:p>
            <a:pPr lvl="1">
              <a:lnSpc>
                <a:spcPct val="80000"/>
              </a:lnSpc>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page table become excessive large </a:t>
            </a:r>
            <a:r>
              <a:rPr lang="en-US" altLang="en-US" sz="1800" dirty="0">
                <a:latin typeface="Times New Roman" panose="02020603050405020304" pitchFamily="18" charset="0"/>
                <a:cs typeface="Times New Roman" panose="02020603050405020304" pitchFamily="18" charset="0"/>
              </a:rPr>
              <a:t>and the developer would not want to allocate it in memory at a/ all time</a:t>
            </a:r>
          </a:p>
          <a:p>
            <a:pPr>
              <a:lnSpc>
                <a:spcPct val="80000"/>
              </a:lnSpc>
            </a:pPr>
            <a:r>
              <a:rPr lang="en-US" altLang="en-US" sz="2000" b="1" dirty="0">
                <a:latin typeface="Times New Roman" panose="02020603050405020304" pitchFamily="18" charset="0"/>
                <a:cs typeface="Times New Roman" panose="02020603050405020304" pitchFamily="18" charset="0"/>
              </a:rPr>
              <a:t>Solution</a:t>
            </a:r>
          </a:p>
          <a:p>
            <a:pPr lvl="1">
              <a:lnSpc>
                <a:spcPct val="80000"/>
              </a:lnSpc>
            </a:pPr>
            <a:r>
              <a:rPr lang="en-US" altLang="en-US" sz="1800" b="1" dirty="0">
                <a:latin typeface="Times New Roman" panose="02020603050405020304" pitchFamily="18" charset="0"/>
                <a:cs typeface="Times New Roman" panose="02020603050405020304" pitchFamily="18" charset="0"/>
              </a:rPr>
              <a:t>Divide</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page table into smaller pieces</a:t>
            </a:r>
          </a:p>
          <a:p>
            <a:pPr lvl="1">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multilevel Page tables </a:t>
            </a:r>
            <a:r>
              <a:rPr lang="en-US" altLang="en-US" sz="1800" dirty="0">
                <a:latin typeface="Times New Roman" panose="02020603050405020304" pitchFamily="18" charset="0"/>
                <a:cs typeface="Times New Roman" panose="02020603050405020304" pitchFamily="18" charset="0"/>
              </a:rPr>
              <a:t>is used</a:t>
            </a:r>
          </a:p>
          <a:p>
            <a:pPr lvl="2">
              <a:lnSpc>
                <a:spcPct val="80000"/>
              </a:lnSpc>
            </a:pPr>
            <a:r>
              <a:rPr lang="en-US" altLang="en-US" sz="1600" dirty="0">
                <a:latin typeface="Times New Roman" panose="02020603050405020304" pitchFamily="18" charset="0"/>
                <a:cs typeface="Times New Roman" panose="02020603050405020304" pitchFamily="18" charset="0"/>
              </a:rPr>
              <a:t>To avoid keeping all the page tables in memory all the time</a:t>
            </a:r>
          </a:p>
          <a:p>
            <a:pPr lvl="2">
              <a:lnSpc>
                <a:spcPct val="80000"/>
              </a:lnSpc>
            </a:pPr>
            <a:r>
              <a:rPr lang="en-US" altLang="en-US" sz="1600" dirty="0">
                <a:latin typeface="Times New Roman" panose="02020603050405020304" pitchFamily="18" charset="0"/>
                <a:cs typeface="Times New Roman" panose="02020603050405020304" pitchFamily="18" charset="0"/>
              </a:rPr>
              <a:t>The main idea is “</a:t>
            </a:r>
            <a:r>
              <a:rPr lang="en-US" altLang="en-US" sz="1600" b="1" dirty="0">
                <a:latin typeface="Times New Roman" panose="02020603050405020304" pitchFamily="18" charset="0"/>
                <a:cs typeface="Times New Roman" panose="02020603050405020304" pitchFamily="18" charset="0"/>
              </a:rPr>
              <a:t>Paging the page table</a:t>
            </a:r>
            <a:r>
              <a:rPr lang="en-US" altLang="en-US" sz="1600" dirty="0">
                <a:latin typeface="Times New Roman" panose="02020603050405020304" pitchFamily="18" charset="0"/>
                <a:cs typeface="Times New Roman" panose="02020603050405020304" pitchFamily="18" charset="0"/>
              </a:rPr>
              <a:t>”</a:t>
            </a:r>
          </a:p>
          <a:p>
            <a:pPr lvl="2">
              <a:lnSpc>
                <a:spcPct val="80000"/>
              </a:lnSpc>
            </a:pPr>
            <a:r>
              <a:rPr lang="en-US" altLang="en-US" sz="1600" dirty="0">
                <a:latin typeface="Times New Roman" panose="02020603050405020304" pitchFamily="18" charset="0"/>
                <a:cs typeface="Times New Roman" panose="02020603050405020304" pitchFamily="18" charset="0"/>
              </a:rPr>
              <a:t>The virtual address is divided two part: 20 bit page number, and 12 bit offset</a:t>
            </a:r>
          </a:p>
          <a:p>
            <a:pPr lvl="2">
              <a:lnSpc>
                <a:spcPct val="80000"/>
              </a:lnSpc>
            </a:pPr>
            <a:r>
              <a:rPr lang="en-US" altLang="en-US" sz="1600" dirty="0">
                <a:latin typeface="Times New Roman" panose="02020603050405020304" pitchFamily="18" charset="0"/>
                <a:cs typeface="Times New Roman" panose="02020603050405020304" pitchFamily="18" charset="0"/>
              </a:rPr>
              <a:t>Since the page table is paged again, the page number is divided two into: 10 bit page number (PT1), and 10 bit offset (PT2)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7171" name="Rectangle 3"/>
          <p:cNvSpPr>
            <a:spLocks noGrp="1"/>
          </p:cNvSpPr>
          <p:nvPr>
            <p:ph type="body" idx="1"/>
          </p:nvPr>
        </p:nvSpPr>
        <p:spPr>
          <a:xfrm>
            <a:off x="457200" y="762000"/>
            <a:ext cx="8686800" cy="60960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Overview</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No Memory Abstraction</a:t>
            </a:r>
          </a:p>
          <a:p>
            <a:pPr lvl="1"/>
            <a:r>
              <a:rPr lang="en-US" altLang="en-US">
                <a:latin typeface="Times New Roman" panose="02020603050405020304" pitchFamily="18" charset="0"/>
                <a:cs typeface="Times New Roman" panose="02020603050405020304" pitchFamily="18" charset="0"/>
              </a:rPr>
              <a:t>Simplest</a:t>
            </a:r>
          </a:p>
          <a:p>
            <a:pPr lvl="1"/>
            <a:r>
              <a:rPr lang="en-US" altLang="en-US">
                <a:latin typeface="Times New Roman" panose="02020603050405020304" pitchFamily="18" charset="0"/>
                <a:cs typeface="Times New Roman" panose="02020603050405020304" pitchFamily="18" charset="0"/>
              </a:rPr>
              <a:t>Multiple programming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7620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Multilevel Page Tables</a:t>
            </a:r>
          </a:p>
        </p:txBody>
      </p:sp>
      <p:sp>
        <p:nvSpPr>
          <p:cNvPr id="29699" name="Rectangle 3"/>
          <p:cNvSpPr>
            <a:spLocks noGrp="1"/>
          </p:cNvSpPr>
          <p:nvPr>
            <p:ph type="body" sz="half" idx="4294967295"/>
          </p:nvPr>
        </p:nvSpPr>
        <p:spPr>
          <a:xfrm>
            <a:off x="5029200" y="1447800"/>
            <a:ext cx="4114800" cy="5791200"/>
          </a:xfrm>
        </p:spPr>
        <p:txBody>
          <a:bodyPr/>
          <a:lstStyle/>
          <a:p>
            <a:r>
              <a:rPr lang="en-US" altLang="en-US" sz="2000">
                <a:latin typeface="Times New Roman" panose="02020603050405020304" pitchFamily="18" charset="0"/>
                <a:cs typeface="Times New Roman" panose="02020603050405020304" pitchFamily="18" charset="0"/>
              </a:rPr>
              <a:t>32 bit virtual addresses</a:t>
            </a:r>
          </a:p>
          <a:p>
            <a:pPr lvl="1"/>
            <a:r>
              <a:rPr lang="en-US" altLang="en-US" sz="1800">
                <a:latin typeface="Times New Roman" panose="02020603050405020304" pitchFamily="18" charset="0"/>
                <a:cs typeface="Times New Roman" panose="02020603050405020304" pitchFamily="18" charset="0"/>
              </a:rPr>
              <a:t>10 bits – PT1</a:t>
            </a:r>
          </a:p>
          <a:p>
            <a:pPr lvl="1"/>
            <a:r>
              <a:rPr lang="en-US" altLang="en-US" sz="1800">
                <a:latin typeface="Times New Roman" panose="02020603050405020304" pitchFamily="18" charset="0"/>
                <a:cs typeface="Times New Roman" panose="02020603050405020304" pitchFamily="18" charset="0"/>
              </a:rPr>
              <a:t>10 bits – PT2 </a:t>
            </a:r>
          </a:p>
          <a:p>
            <a:pPr lvl="1"/>
            <a:r>
              <a:rPr lang="en-US" altLang="en-US" sz="1800">
                <a:latin typeface="Times New Roman" panose="02020603050405020304" pitchFamily="18" charset="0"/>
                <a:cs typeface="Times New Roman" panose="02020603050405020304" pitchFamily="18" charset="0"/>
              </a:rPr>
              <a:t>12 bits – offset </a:t>
            </a:r>
          </a:p>
          <a:p>
            <a:r>
              <a:rPr lang="en-US" altLang="en-US" sz="2000">
                <a:latin typeface="Times New Roman" panose="02020603050405020304" pitchFamily="18" charset="0"/>
                <a:cs typeface="Times New Roman" panose="02020603050405020304" pitchFamily="18" charset="0"/>
              </a:rPr>
              <a:t>Page size = 4KB</a:t>
            </a:r>
          </a:p>
          <a:p>
            <a:r>
              <a:rPr lang="en-US" altLang="en-US" sz="2000">
                <a:latin typeface="Times New Roman" panose="02020603050405020304" pitchFamily="18" charset="0"/>
                <a:cs typeface="Times New Roman" panose="02020603050405020304" pitchFamily="18" charset="0"/>
              </a:rPr>
              <a:t>No. of pages = 2</a:t>
            </a:r>
            <a:r>
              <a:rPr lang="en-US" altLang="en-US" sz="2000" baseline="30000">
                <a:latin typeface="Times New Roman" panose="02020603050405020304" pitchFamily="18" charset="0"/>
                <a:cs typeface="Times New Roman" panose="02020603050405020304" pitchFamily="18" charset="0"/>
              </a:rPr>
              <a:t>10</a:t>
            </a:r>
          </a:p>
          <a:p>
            <a:r>
              <a:rPr lang="en-US" altLang="en-US" sz="2000">
                <a:latin typeface="Times New Roman" panose="02020603050405020304" pitchFamily="18" charset="0"/>
                <a:cs typeface="Times New Roman" panose="02020603050405020304" pitchFamily="18" charset="0"/>
              </a:rPr>
              <a:t>Top-level page table – 1024 entries</a:t>
            </a:r>
          </a:p>
          <a:p>
            <a:pPr lvl="1"/>
            <a:r>
              <a:rPr lang="en-US" altLang="en-US" sz="1800">
                <a:latin typeface="Times New Roman" panose="02020603050405020304" pitchFamily="18" charset="0"/>
                <a:cs typeface="Times New Roman" panose="02020603050405020304" pitchFamily="18" charset="0"/>
              </a:rPr>
              <a:t>An entry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a:latin typeface="Times New Roman" panose="02020603050405020304" pitchFamily="18" charset="0"/>
                <a:cs typeface="Times New Roman" panose="02020603050405020304" pitchFamily="18" charset="0"/>
              </a:rPr>
              <a:t> 4MB</a:t>
            </a:r>
          </a:p>
          <a:p>
            <a:r>
              <a:rPr lang="en-US" altLang="en-US" sz="2000">
                <a:latin typeface="Times New Roman" panose="02020603050405020304" pitchFamily="18" charset="0"/>
                <a:cs typeface="Times New Roman" panose="02020603050405020304" pitchFamily="18" charset="0"/>
              </a:rPr>
              <a:t>Second-level page table – 1024 entries</a:t>
            </a:r>
          </a:p>
          <a:p>
            <a:pPr lvl="1"/>
            <a:r>
              <a:rPr lang="en-US" altLang="en-US" sz="1800">
                <a:latin typeface="Times New Roman" panose="02020603050405020304" pitchFamily="18" charset="0"/>
                <a:cs typeface="Times New Roman" panose="02020603050405020304" pitchFamily="18" charset="0"/>
              </a:rPr>
              <a:t>An entry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a:t>
            </a:r>
            <a:r>
              <a:rPr lang="en-US" altLang="en-US" sz="1800">
                <a:latin typeface="Times New Roman" panose="02020603050405020304" pitchFamily="18" charset="0"/>
                <a:cs typeface="Times New Roman" panose="02020603050405020304" pitchFamily="18" charset="0"/>
              </a:rPr>
              <a:t> 4KB</a:t>
            </a:r>
          </a:p>
        </p:txBody>
      </p:sp>
      <p:pic>
        <p:nvPicPr>
          <p:cNvPr id="29700" name="Picture 4" descr="0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 y="1066800"/>
            <a:ext cx="49752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762000" y="5715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Multilevel Page Tables</a:t>
            </a:r>
          </a:p>
        </p:txBody>
      </p:sp>
      <p:sp>
        <p:nvSpPr>
          <p:cNvPr id="30723" name="Rectangle 3"/>
          <p:cNvSpPr>
            <a:spLocks noGrp="1"/>
          </p:cNvSpPr>
          <p:nvPr>
            <p:ph type="body" sz="half" idx="4294967295"/>
          </p:nvPr>
        </p:nvSpPr>
        <p:spPr>
          <a:xfrm>
            <a:off x="228600" y="1371600"/>
            <a:ext cx="8915400" cy="2819400"/>
          </a:xfrm>
        </p:spPr>
        <p:txBody>
          <a:bodyPr/>
          <a:lstStyle/>
          <a:p>
            <a:pPr>
              <a:lnSpc>
                <a:spcPct val="80000"/>
              </a:lnSpc>
            </a:pPr>
            <a:r>
              <a:rPr lang="en-US" altLang="en-US" sz="1600" b="1">
                <a:latin typeface="Times New Roman" panose="02020603050405020304" pitchFamily="18" charset="0"/>
                <a:cs typeface="Times New Roman" panose="02020603050405020304" pitchFamily="18" charset="0"/>
              </a:rPr>
              <a:t>How does it work</a:t>
            </a:r>
          </a:p>
          <a:p>
            <a:pPr lvl="1">
              <a:lnSpc>
                <a:spcPct val="80000"/>
              </a:lnSpc>
            </a:pPr>
            <a:r>
              <a:rPr lang="en-US" altLang="en-US" sz="1600">
                <a:latin typeface="Times New Roman" panose="02020603050405020304" pitchFamily="18" charset="0"/>
                <a:cs typeface="Times New Roman" panose="02020603050405020304" pitchFamily="18" charset="0"/>
              </a:rPr>
              <a:t>First, the MMU extracts the PT1 field and uses this value as an index into the top level page table</a:t>
            </a:r>
          </a:p>
          <a:p>
            <a:pPr lvl="1">
              <a:lnSpc>
                <a:spcPct val="80000"/>
              </a:lnSpc>
            </a:pPr>
            <a:r>
              <a:rPr lang="en-US" altLang="en-US" sz="1600">
                <a:latin typeface="Times New Roman" panose="02020603050405020304" pitchFamily="18" charset="0"/>
                <a:cs typeface="Times New Roman" panose="02020603050405020304" pitchFamily="18" charset="0"/>
              </a:rPr>
              <a:t>The entry located by indexing into the top-level page table yields the address or page frame number of a second-level page table</a:t>
            </a:r>
          </a:p>
          <a:p>
            <a:pPr lvl="1">
              <a:lnSpc>
                <a:spcPct val="80000"/>
              </a:lnSpc>
            </a:pPr>
            <a:r>
              <a:rPr lang="en-US" altLang="en-US" sz="1600">
                <a:latin typeface="Times New Roman" panose="02020603050405020304" pitchFamily="18" charset="0"/>
                <a:cs typeface="Times New Roman" panose="02020603050405020304" pitchFamily="18" charset="0"/>
              </a:rPr>
              <a:t>The PT2 field is used as an index into the selected second-level page table to find the page frame number for the page itself</a:t>
            </a:r>
          </a:p>
          <a:p>
            <a:pPr>
              <a:lnSpc>
                <a:spcPct val="80000"/>
              </a:lnSpc>
            </a:pPr>
            <a:r>
              <a:rPr lang="en-US" altLang="en-US" sz="1600">
                <a:latin typeface="Times New Roman" panose="02020603050405020304" pitchFamily="18" charset="0"/>
                <a:cs typeface="Times New Roman" panose="02020603050405020304" pitchFamily="18" charset="0"/>
              </a:rPr>
              <a:t>Ex:</a:t>
            </a:r>
          </a:p>
          <a:p>
            <a:pPr lvl="1">
              <a:lnSpc>
                <a:spcPct val="80000"/>
              </a:lnSpc>
            </a:pPr>
            <a:r>
              <a:rPr lang="en-US" altLang="en-US" sz="1600">
                <a:latin typeface="Times New Roman" panose="02020603050405020304" pitchFamily="18" charset="0"/>
                <a:cs typeface="Times New Roman" panose="02020603050405020304" pitchFamily="18" charset="0"/>
              </a:rPr>
              <a:t>32 bit virtual address 0x00403004 (=4.206.596), 12.292 bytes data</a:t>
            </a:r>
          </a:p>
          <a:p>
            <a:pPr lvl="2">
              <a:lnSpc>
                <a:spcPct val="80000"/>
              </a:lnSpc>
            </a:pPr>
            <a:endParaRPr lang="en-US" altLang="en-US" sz="1600">
              <a:latin typeface="Times New Roman" panose="02020603050405020304" pitchFamily="18" charset="0"/>
              <a:cs typeface="Times New Roman" panose="02020603050405020304" pitchFamily="18" charset="0"/>
            </a:endParaRPr>
          </a:p>
          <a:p>
            <a:pPr lvl="2">
              <a:lnSpc>
                <a:spcPct val="80000"/>
              </a:lnSpc>
            </a:pPr>
            <a:endParaRPr lang="en-US" altLang="en-US" sz="1600">
              <a:latin typeface="Times New Roman" panose="02020603050405020304" pitchFamily="18" charset="0"/>
              <a:cs typeface="Times New Roman" panose="02020603050405020304" pitchFamily="18" charset="0"/>
            </a:endParaRPr>
          </a:p>
        </p:txBody>
      </p:sp>
      <p:pic>
        <p:nvPicPr>
          <p:cNvPr id="430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33750"/>
            <a:ext cx="8229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3"/>
          <p:cNvSpPr>
            <a:spLocks/>
          </p:cNvSpPr>
          <p:nvPr/>
        </p:nvSpPr>
        <p:spPr bwMode="auto">
          <a:xfrm>
            <a:off x="342900" y="3924300"/>
            <a:ext cx="8915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spcBef>
                <a:spcPct val="20000"/>
              </a:spcBef>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PT1=1 → 4M:8M (=4.194.304 bytes) </a:t>
            </a:r>
          </a:p>
          <a:p>
            <a:pPr lvl="1">
              <a:spcBef>
                <a:spcPct val="20000"/>
              </a:spcBef>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PT2=3 → 12KB:16KB(=12.288 byte : 16383 bytes)</a:t>
            </a:r>
          </a:p>
          <a:p>
            <a:pPr lvl="1">
              <a:spcBef>
                <a:spcPct val="20000"/>
              </a:spcBef>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The virtual address is (4.194.304+12.288 = 4.206.592 to 4.210.687) and Offset = 4</a:t>
            </a:r>
          </a:p>
          <a:p>
            <a:pPr lvl="1">
              <a:spcBef>
                <a:spcPct val="2000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→The page frame PT1 = 1, The page frame of PT2 = 0, thus the physical address is 4</a:t>
            </a:r>
          </a:p>
          <a:p>
            <a:pPr>
              <a:spcBef>
                <a:spcPct val="20000"/>
              </a:spcBef>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If the page is not in memory, causing a page fault</a:t>
            </a:r>
          </a:p>
          <a:p>
            <a:pPr>
              <a:spcBef>
                <a:spcPct val="20000"/>
              </a:spcBef>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If the page is in memory, the page frame number taken from the second level page table combined with the offset to construct the physical address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ox(in)">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13">
                                            <p:txEl>
                                              <p:pRg st="0" end="0"/>
                                            </p:txEl>
                                          </p:spTgt>
                                        </p:tgtEl>
                                        <p:attrNameLst>
                                          <p:attrName>style.visibility</p:attrName>
                                        </p:attrNameLst>
                                      </p:cBhvr>
                                      <p:to>
                                        <p:strVal val="visible"/>
                                      </p:to>
                                    </p:set>
                                    <p:animEffect transition="in" filter="box(in)">
                                      <p:cBhvr>
                                        <p:cTn id="12" dur="500"/>
                                        <p:tgtEl>
                                          <p:spTgt spid="430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3013">
                                            <p:txEl>
                                              <p:pRg st="1" end="1"/>
                                            </p:txEl>
                                          </p:spTgt>
                                        </p:tgtEl>
                                        <p:attrNameLst>
                                          <p:attrName>style.visibility</p:attrName>
                                        </p:attrNameLst>
                                      </p:cBhvr>
                                      <p:to>
                                        <p:strVal val="visible"/>
                                      </p:to>
                                    </p:set>
                                    <p:animEffect transition="in" filter="box(in)">
                                      <p:cBhvr>
                                        <p:cTn id="17" dur="500"/>
                                        <p:tgtEl>
                                          <p:spTgt spid="4301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013">
                                            <p:txEl>
                                              <p:pRg st="2" end="2"/>
                                            </p:txEl>
                                          </p:spTgt>
                                        </p:tgtEl>
                                        <p:attrNameLst>
                                          <p:attrName>style.visibility</p:attrName>
                                        </p:attrNameLst>
                                      </p:cBhvr>
                                      <p:to>
                                        <p:strVal val="visible"/>
                                      </p:to>
                                    </p:set>
                                    <p:animEffect transition="in" filter="box(in)">
                                      <p:cBhvr>
                                        <p:cTn id="22" dur="500"/>
                                        <p:tgtEl>
                                          <p:spTgt spid="4301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3013">
                                            <p:txEl>
                                              <p:pRg st="3" end="3"/>
                                            </p:txEl>
                                          </p:spTgt>
                                        </p:tgtEl>
                                        <p:attrNameLst>
                                          <p:attrName>style.visibility</p:attrName>
                                        </p:attrNameLst>
                                      </p:cBhvr>
                                      <p:to>
                                        <p:strVal val="visible"/>
                                      </p:to>
                                    </p:set>
                                    <p:animEffect transition="in" filter="box(in)">
                                      <p:cBhvr>
                                        <p:cTn id="27" dur="500"/>
                                        <p:tgtEl>
                                          <p:spTgt spid="4301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3013">
                                            <p:txEl>
                                              <p:pRg st="4" end="4"/>
                                            </p:txEl>
                                          </p:spTgt>
                                        </p:tgtEl>
                                        <p:attrNameLst>
                                          <p:attrName>style.visibility</p:attrName>
                                        </p:attrNameLst>
                                      </p:cBhvr>
                                      <p:to>
                                        <p:strVal val="visible"/>
                                      </p:to>
                                    </p:set>
                                    <p:animEffect transition="in" filter="box(in)">
                                      <p:cBhvr>
                                        <p:cTn id="32" dur="500"/>
                                        <p:tgtEl>
                                          <p:spTgt spid="4301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3013">
                                            <p:txEl>
                                              <p:pRg st="5" end="5"/>
                                            </p:txEl>
                                          </p:spTgt>
                                        </p:tgtEl>
                                        <p:attrNameLst>
                                          <p:attrName>style.visibility</p:attrName>
                                        </p:attrNameLst>
                                      </p:cBhvr>
                                      <p:to>
                                        <p:strVal val="visible"/>
                                      </p:to>
                                    </p:set>
                                    <p:animEffect transition="in" filter="box(in)">
                                      <p:cBhvr>
                                        <p:cTn id="37" dur="500"/>
                                        <p:tgtEl>
                                          <p:spTgt spid="430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Inverted Page Table</a:t>
            </a:r>
          </a:p>
        </p:txBody>
      </p:sp>
      <p:pic>
        <p:nvPicPr>
          <p:cNvPr id="327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839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Virtual Memory</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Inverted Page Table</a:t>
            </a:r>
          </a:p>
        </p:txBody>
      </p:sp>
      <p:sp>
        <p:nvSpPr>
          <p:cNvPr id="33795" name="Rectangle 3"/>
          <p:cNvSpPr>
            <a:spLocks noGrp="1"/>
          </p:cNvSpPr>
          <p:nvPr>
            <p:ph type="body" sz="half" idx="4294967295"/>
          </p:nvPr>
        </p:nvSpPr>
        <p:spPr>
          <a:xfrm>
            <a:off x="228600" y="1066800"/>
            <a:ext cx="8915400" cy="3429000"/>
          </a:xfrm>
        </p:spPr>
        <p:txBody>
          <a:bodyPr/>
          <a:lstStyle/>
          <a:p>
            <a:pPr algn="just" eaLnBrk="1" hangingPunct="1"/>
            <a:r>
              <a:rPr lang="en-US" altLang="en-US" sz="2400" b="1">
                <a:latin typeface="Times New Roman" panose="02020603050405020304" pitchFamily="18" charset="0"/>
                <a:cs typeface="Times New Roman" panose="02020603050405020304" pitchFamily="18" charset="0"/>
              </a:rPr>
              <a:t>Advantages</a:t>
            </a:r>
          </a:p>
          <a:p>
            <a:pPr lvl="1" algn="just" eaLnBrk="1" hangingPunct="1"/>
            <a:r>
              <a:rPr lang="en-US" altLang="en-US" sz="2000">
                <a:latin typeface="Times New Roman" panose="02020603050405020304" pitchFamily="18" charset="0"/>
                <a:cs typeface="Times New Roman" panose="02020603050405020304" pitchFamily="18" charset="0"/>
              </a:rPr>
              <a:t>64bit virtual addresses, a 4KB page, 1GB RAM, an inverted table only required 262,144 entries (saving vast amount of space)</a:t>
            </a:r>
          </a:p>
          <a:p>
            <a:pPr algn="just" eaLnBrk="1" hangingPunct="1"/>
            <a:r>
              <a:rPr lang="en-US" altLang="en-US" sz="2400" b="1">
                <a:latin typeface="Times New Roman" panose="02020603050405020304" pitchFamily="18" charset="0"/>
                <a:cs typeface="Times New Roman" panose="02020603050405020304" pitchFamily="18" charset="0"/>
              </a:rPr>
              <a:t>Disadvantages</a:t>
            </a:r>
          </a:p>
          <a:p>
            <a:pPr lvl="1" algn="just" eaLnBrk="1" hangingPunct="1"/>
            <a:r>
              <a:rPr lang="en-US" altLang="en-US" sz="2000">
                <a:latin typeface="Times New Roman" panose="02020603050405020304" pitchFamily="18" charset="0"/>
                <a:cs typeface="Times New Roman" panose="02020603050405020304" pitchFamily="18" charset="0"/>
              </a:rPr>
              <a:t>The virtual-to-physical translation becomes much harder and slower </a:t>
            </a:r>
          </a:p>
          <a:p>
            <a:pPr lvl="1" algn="just" eaLnBrk="1" hangingPunct="1"/>
            <a:r>
              <a:rPr lang="en-US" altLang="en-US" sz="2000">
                <a:latin typeface="Times New Roman" panose="02020603050405020304" pitchFamily="18" charset="0"/>
                <a:cs typeface="Times New Roman" panose="02020603050405020304" pitchFamily="18" charset="0"/>
              </a:rPr>
              <a:t>Searching the entire table at every memory reference</a:t>
            </a:r>
          </a:p>
          <a:p>
            <a:pPr algn="just" eaLnBrk="1" hangingPunct="1"/>
            <a:r>
              <a:rPr lang="en-US" altLang="en-US" sz="2400" b="1">
                <a:latin typeface="Times New Roman" panose="02020603050405020304" pitchFamily="18" charset="0"/>
                <a:cs typeface="Times New Roman" panose="02020603050405020304" pitchFamily="18" charset="0"/>
              </a:rPr>
              <a:t>Practically</a:t>
            </a:r>
            <a:r>
              <a:rPr lang="en-US" altLang="en-US" sz="2400">
                <a:latin typeface="Times New Roman" panose="02020603050405020304" pitchFamily="18" charset="0"/>
                <a:cs typeface="Times New Roman" panose="02020603050405020304" pitchFamily="18" charset="0"/>
              </a:rPr>
              <a:t>: use of TLB and hash tables (searching in software)</a:t>
            </a:r>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78250"/>
            <a:ext cx="53340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Memory Management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Page Replacement Algorithms</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60198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processes locate in memory (both primary and secondary)</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Base and Limit Registers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locate in memory and protection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Base</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first address </a:t>
            </a:r>
            <a:r>
              <a:rPr lang="en-US" altLang="en-US" sz="2000" dirty="0">
                <a:latin typeface="Times New Roman" panose="02020603050405020304" pitchFamily="18" charset="0"/>
                <a:cs typeface="Times New Roman" panose="02020603050405020304" pitchFamily="18" charset="0"/>
              </a:rPr>
              <a:t>of process in memory, </a:t>
            </a:r>
            <a:r>
              <a:rPr lang="en-US" altLang="en-US" sz="2000" b="1" dirty="0">
                <a:latin typeface="Times New Roman" panose="02020603050405020304" pitchFamily="18" charset="0"/>
                <a:cs typeface="Times New Roman" panose="02020603050405020304" pitchFamily="18" charset="0"/>
              </a:rPr>
              <a:t>Limit</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length of process, the process owns private address space</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 (Defragment)</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Slow</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Swapping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with </a:t>
            </a:r>
            <a:r>
              <a:rPr lang="en-US" altLang="en-US" sz="2000" b="1" dirty="0">
                <a:latin typeface="Times New Roman" panose="02020603050405020304" pitchFamily="18" charset="0"/>
                <a:cs typeface="Times New Roman" panose="02020603050405020304" pitchFamily="18" charset="0"/>
              </a:rPr>
              <a:t>ready processes </a:t>
            </a:r>
            <a:r>
              <a:rPr lang="en-US" altLang="en-US" sz="2000" dirty="0">
                <a:latin typeface="Times New Roman" panose="02020603050405020304" pitchFamily="18" charset="0"/>
                <a:cs typeface="Times New Roman" panose="02020603050405020304" pitchFamily="18" charset="0"/>
              </a:rPr>
              <a:t>locate in </a:t>
            </a:r>
            <a:r>
              <a:rPr lang="en-US" altLang="en-US" sz="2000" b="1" dirty="0">
                <a:latin typeface="Times New Roman" panose="02020603050405020304" pitchFamily="18" charset="0"/>
                <a:cs typeface="Times New Roman" panose="02020603050405020304" pitchFamily="18" charset="0"/>
              </a:rPr>
              <a:t>memory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passive</a:t>
            </a:r>
            <a:r>
              <a:rPr lang="en-US" altLang="en-US" sz="2000" dirty="0">
                <a:latin typeface="Times New Roman" panose="02020603050405020304" pitchFamily="18" charset="0"/>
                <a:cs typeface="Times New Roman" panose="02020603050405020304" pitchFamily="18" charset="0"/>
              </a:rPr>
              <a:t> processes locate </a:t>
            </a:r>
            <a:r>
              <a:rPr lang="en-US" altLang="en-US" sz="2000" b="1" dirty="0">
                <a:latin typeface="Times New Roman" panose="02020603050405020304" pitchFamily="18" charset="0"/>
                <a:cs typeface="Times New Roman" panose="02020603050405020304" pitchFamily="18" charset="0"/>
              </a:rPr>
              <a:t>in HDD – swap file area</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Swap out/ in operator</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Process can not grow in memory and the swap area on the disk is full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data segment upward, stack  segment downward</a:t>
            </a:r>
          </a:p>
        </p:txBody>
      </p:sp>
    </p:spTree>
    <p:extLst>
      <p:ext uri="{BB962C8B-B14F-4D97-AF65-F5344CB8AC3E}">
        <p14:creationId xmlns:p14="http://schemas.microsoft.com/office/powerpoint/2010/main" val="115014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0" dur="500"/>
                                        <p:tgtEl>
                                          <p:spTgt spid="140291">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2" dur="500"/>
                                        <p:tgtEl>
                                          <p:spTgt spid="1402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3" dur="500"/>
                                        <p:tgtEl>
                                          <p:spTgt spid="14029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9" dur="500"/>
                                        <p:tgtEl>
                                          <p:spTgt spid="140291">
                                            <p:txEl>
                                              <p:pRg st="12" end="12"/>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Memory Management with Bitmaps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The memory divides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units</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with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same size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that </a:t>
            </a:r>
            <a:r>
              <a:rPr lang="en-US" altLang="en-US" sz="2000" b="1" dirty="0">
                <a:latin typeface="Times New Roman" panose="02020603050405020304" pitchFamily="18" charset="0"/>
                <a:cs typeface="Times New Roman" panose="02020603050405020304" pitchFamily="18" charset="0"/>
              </a:rPr>
              <a:t>has</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bit corresponding </a:t>
            </a:r>
            <a:r>
              <a:rPr lang="en-US" altLang="en-US" sz="2000" dirty="0">
                <a:latin typeface="Times New Roman" panose="02020603050405020304" pitchFamily="18" charset="0"/>
                <a:cs typeface="Times New Roman" panose="02020603050405020304" pitchFamily="18" charset="0"/>
              </a:rPr>
              <a:t>bit in the bitmap (0: free, 1: occupied)</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Slow when searching the bitmap to find a run of k consecutive 0 bits in the map (small)</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Internal fragment (large size)</a:t>
            </a:r>
            <a:endParaRPr lang="en-US" altLang="en-US"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Memory Management with Linked Lists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Maintain</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linked list </a:t>
            </a:r>
            <a:r>
              <a:rPr lang="en-US" altLang="en-US" sz="2000" dirty="0">
                <a:latin typeface="Times New Roman" panose="02020603050405020304" pitchFamily="18" charset="0"/>
                <a:cs typeface="Times New Roman" panose="02020603050405020304" pitchFamily="18" charset="0"/>
              </a:rPr>
              <a:t>of </a:t>
            </a:r>
            <a:r>
              <a:rPr lang="en-US" altLang="en-US" sz="2000" b="1" dirty="0">
                <a:latin typeface="Times New Roman" panose="02020603050405020304" pitchFamily="18" charset="0"/>
                <a:cs typeface="Times New Roman" panose="02020603050405020304" pitchFamily="18" charset="0"/>
              </a:rPr>
              <a:t>allocated</a:t>
            </a:r>
            <a:r>
              <a:rPr lang="en-US" altLang="en-US" sz="2000" dirty="0">
                <a:latin typeface="Times New Roman" panose="02020603050405020304" pitchFamily="18" charset="0"/>
                <a:cs typeface="Times New Roman" panose="02020603050405020304" pitchFamily="18" charset="0"/>
              </a:rPr>
              <a:t>  (P)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free</a:t>
            </a:r>
            <a:r>
              <a:rPr lang="en-US" altLang="en-US" sz="2000" dirty="0">
                <a:latin typeface="Times New Roman" panose="02020603050405020304" pitchFamily="18" charset="0"/>
                <a:cs typeface="Times New Roman" panose="02020603050405020304" pitchFamily="18" charset="0"/>
              </a:rPr>
              <a:t> memory (H)</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Allocating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algorithms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First, Next, Best, Worst, Quick Fit</a:t>
            </a:r>
            <a:endParaRPr lang="de-DE" altLang="en-US" dirty="0">
              <a:latin typeface="Times New Roman" panose="02020603050405020304" pitchFamily="18" charset="0"/>
              <a:cs typeface="Times New Roman" panose="02020603050405020304" pitchFamily="18" charset="0"/>
              <a:sym typeface="Wingdings" panose="05000000000000000000" pitchFamily="2" charset="2"/>
            </a:endParaRP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Software/ Process sizes larger than memory</a:t>
            </a:r>
            <a:endParaRPr lang="de-DE" altLang="en-US" sz="2000" dirty="0">
              <a:latin typeface="Times New Roman" panose="02020603050405020304" pitchFamily="18" charset="0"/>
              <a:cs typeface="Times New Roman" panose="02020603050405020304" pitchFamily="18" charset="0"/>
            </a:endParaRPr>
          </a:p>
          <a:p>
            <a:pPr lvl="2" algn="just" eaLnBrk="1" hangingPunct="1">
              <a:lnSpc>
                <a:spcPct val="90000"/>
              </a:lnSpc>
            </a:pPr>
            <a:r>
              <a:rPr lang="de-DE" altLang="en-US" sz="2000" b="1" dirty="0">
                <a:latin typeface="Times New Roman" panose="02020603050405020304" pitchFamily="18" charset="0"/>
                <a:cs typeface="Times New Roman" panose="02020603050405020304" pitchFamily="18" charset="0"/>
              </a:rPr>
              <a:t>Overlays</a:t>
            </a:r>
          </a:p>
          <a:p>
            <a:pPr lvl="3" algn="just" eaLnBrk="1" hangingPunct="1">
              <a:lnSpc>
                <a:spcPct val="90000"/>
              </a:lnSpc>
            </a:pPr>
            <a:r>
              <a:rPr lang="de-DE" altLang="en-US" dirty="0">
                <a:latin typeface="Times New Roman" panose="02020603050405020304" pitchFamily="18" charset="0"/>
                <a:cs typeface="Times New Roman" panose="02020603050405020304" pitchFamily="18" charset="0"/>
              </a:rPr>
              <a:t>Developer splits program to many overlays </a:t>
            </a:r>
          </a:p>
          <a:p>
            <a:pPr lvl="3" algn="just" eaLnBrk="1" hangingPunct="1">
              <a:lnSpc>
                <a:spcPct val="90000"/>
              </a:lnSpc>
            </a:pPr>
            <a:r>
              <a:rPr lang="de-DE" altLang="en-US" b="1" dirty="0">
                <a:latin typeface="Times New Roman" panose="02020603050405020304" pitchFamily="18" charset="0"/>
                <a:cs typeface="Times New Roman" panose="02020603050405020304" pitchFamily="18" charset="0"/>
              </a:rPr>
              <a:t>Disadvantages</a:t>
            </a:r>
            <a:r>
              <a:rPr lang="de-DE" altLang="en-US" dirty="0">
                <a:latin typeface="Times New Roman" panose="02020603050405020304" pitchFamily="18" charset="0"/>
                <a:cs typeface="Times New Roman" panose="02020603050405020304" pitchFamily="18" charset="0"/>
              </a:rPr>
              <a:t>: developer‘s knowledge is important</a:t>
            </a:r>
          </a:p>
        </p:txBody>
      </p:sp>
    </p:spTree>
    <p:extLst>
      <p:ext uri="{BB962C8B-B14F-4D97-AF65-F5344CB8AC3E}">
        <p14:creationId xmlns:p14="http://schemas.microsoft.com/office/powerpoint/2010/main" val="2043002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7" dur="500"/>
                                        <p:tgtEl>
                                          <p:spTgt spid="14029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0" dur="500"/>
                                        <p:tgtEl>
                                          <p:spTgt spid="140291">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3" dur="500"/>
                                        <p:tgtEl>
                                          <p:spTgt spid="140291">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6" dur="500"/>
                                        <p:tgtEl>
                                          <p:spTgt spid="140291">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9" dur="500"/>
                                        <p:tgtEl>
                                          <p:spTgt spid="1402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4" dur="500"/>
                                        <p:tgtEl>
                                          <p:spTgt spid="140291">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7" dur="500"/>
                                        <p:tgtEl>
                                          <p:spTgt spid="140291">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0" dur="500"/>
                                        <p:tgtEl>
                                          <p:spTgt spid="140291">
                                            <p:txEl>
                                              <p:pRg st="8" end="8"/>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3" dur="500"/>
                                        <p:tgtEl>
                                          <p:spTgt spid="1402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8" dur="500"/>
                                        <p:tgtEl>
                                          <p:spTgt spid="140291">
                                            <p:txEl>
                                              <p:pRg st="10" end="10"/>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1" dur="500"/>
                                        <p:tgtEl>
                                          <p:spTgt spid="140291">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4" dur="500"/>
                                        <p:tgtEl>
                                          <p:spTgt spid="140291">
                                            <p:txEl>
                                              <p:pRg st="12" end="12"/>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47" dur="500"/>
                                        <p:tgtEl>
                                          <p:spTgt spid="140291">
                                            <p:txEl>
                                              <p:pRg st="13" end="13"/>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0"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Paging</a:t>
            </a:r>
            <a:endParaRPr lang="de-DE" altLang="en-US" sz="2000" b="1"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Address space is </a:t>
            </a:r>
            <a:r>
              <a:rPr lang="en-US" altLang="en-US" b="1" dirty="0">
                <a:latin typeface="Times New Roman" panose="02020603050405020304" pitchFamily="18" charset="0"/>
                <a:cs typeface="Times New Roman" panose="02020603050405020304" pitchFamily="18" charset="0"/>
              </a:rPr>
              <a:t>broken up into pages </a:t>
            </a:r>
          </a:p>
          <a:p>
            <a:pPr lvl="3" algn="just" eaLnBrk="1" hangingPunct="1">
              <a:lnSpc>
                <a:spcPct val="90000"/>
              </a:lnSpc>
            </a:pPr>
            <a:r>
              <a:rPr lang="en-US" altLang="en-US" b="1" dirty="0">
                <a:latin typeface="Times New Roman" panose="02020603050405020304" pitchFamily="18" charset="0"/>
                <a:cs typeface="Times New Roman" panose="02020603050405020304" pitchFamily="18" charset="0"/>
              </a:rPr>
              <a:t>Physical memory </a:t>
            </a:r>
            <a:r>
              <a:rPr lang="en-US" altLang="en-US" dirty="0">
                <a:latin typeface="Times New Roman" panose="02020603050405020304" pitchFamily="18" charset="0"/>
                <a:cs typeface="Times New Roman" panose="02020603050405020304" pitchFamily="18" charset="0"/>
              </a:rPr>
              <a:t>is divided up into </a:t>
            </a:r>
            <a:r>
              <a:rPr lang="en-US" altLang="en-US" b="1" dirty="0">
                <a:latin typeface="Times New Roman" panose="02020603050405020304" pitchFamily="18" charset="0"/>
                <a:cs typeface="Times New Roman" panose="02020603050405020304" pitchFamily="18" charset="0"/>
              </a:rPr>
              <a:t>page frames</a:t>
            </a:r>
          </a:p>
          <a:p>
            <a:pPr lvl="3" algn="just" eaLnBrk="1" hangingPunct="1">
              <a:lnSpc>
                <a:spcPct val="90000"/>
              </a:lnSpc>
            </a:pPr>
            <a:r>
              <a:rPr lang="de-DE" altLang="en-US" dirty="0">
                <a:latin typeface="Times New Roman" panose="02020603050405020304" pitchFamily="18" charset="0"/>
                <a:cs typeface="Times New Roman" panose="02020603050405020304" pitchFamily="18" charset="0"/>
              </a:rPr>
              <a:t>Virtual address  vs. Physical address, manage address space with bit</a:t>
            </a:r>
            <a:endParaRPr lang="en-US" altLang="en-US" dirty="0">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dirty="0">
                <a:latin typeface="Times New Roman" panose="02020603050405020304" pitchFamily="18" charset="0"/>
                <a:cs typeface="Times New Roman" panose="02020603050405020304" pitchFamily="18" charset="0"/>
              </a:rPr>
              <a:t>MMU transfers Virtual address </a:t>
            </a:r>
            <a:r>
              <a:rPr lang="de-DE" altLang="en-US" dirty="0">
                <a:latin typeface="Times New Roman" panose="02020603050405020304" pitchFamily="18" charset="0"/>
                <a:cs typeface="Times New Roman" panose="02020603050405020304" pitchFamily="18" charset="0"/>
                <a:sym typeface="Symbol" panose="05050102010706020507" pitchFamily="18" charset="2"/>
              </a:rPr>
              <a:t> p, d; then it looks up page table following the index to get the page frame;  the page frame combines with d to determine the physical address</a:t>
            </a:r>
          </a:p>
          <a:p>
            <a:pPr lvl="3" algn="just" eaLnBrk="1" hangingPunct="1">
              <a:lnSpc>
                <a:spcPct val="90000"/>
              </a:lnSpc>
            </a:pPr>
            <a:r>
              <a:rPr lang="de-DE" altLang="en-US" b="1" dirty="0">
                <a:latin typeface="Times New Roman" panose="02020603050405020304" pitchFamily="18" charset="0"/>
                <a:cs typeface="Times New Roman" panose="02020603050405020304" pitchFamily="18" charset="0"/>
                <a:sym typeface="Symbol" panose="05050102010706020507" pitchFamily="18" charset="2"/>
              </a:rPr>
              <a:t>Page fault</a:t>
            </a:r>
            <a:r>
              <a:rPr lang="de-DE"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references</a:t>
            </a:r>
            <a:r>
              <a:rPr lang="en-US" altLang="en-US" dirty="0">
                <a:latin typeface="Times New Roman" panose="02020603050405020304" pitchFamily="18" charset="0"/>
                <a:cs typeface="Times New Roman" panose="02020603050405020304" pitchFamily="18" charset="0"/>
              </a:rPr>
              <a:t> a part of its </a:t>
            </a:r>
            <a:r>
              <a:rPr lang="en-US" altLang="en-US" b="1" dirty="0">
                <a:latin typeface="Times New Roman" panose="02020603050405020304" pitchFamily="18" charset="0"/>
                <a:cs typeface="Times New Roman" panose="02020603050405020304" pitchFamily="18" charset="0"/>
              </a:rPr>
              <a:t>address space </a:t>
            </a:r>
            <a:r>
              <a:rPr lang="en-US" altLang="en-US" dirty="0">
                <a:latin typeface="Times New Roman" panose="02020603050405020304" pitchFamily="18" charset="0"/>
                <a:cs typeface="Times New Roman" panose="02020603050405020304" pitchFamily="18" charset="0"/>
              </a:rPr>
              <a:t>that is </a:t>
            </a:r>
            <a:r>
              <a:rPr lang="en-US" altLang="en-US" b="1" dirty="0">
                <a:latin typeface="Times New Roman" panose="02020603050405020304" pitchFamily="18" charset="0"/>
                <a:cs typeface="Times New Roman" panose="02020603050405020304" pitchFamily="18" charset="0"/>
              </a:rPr>
              <a:t>not in physical memory</a:t>
            </a:r>
            <a:endParaRPr lang="de-DE" altLang="en-US" dirty="0">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b="1" dirty="0">
                <a:latin typeface="Times New Roman" panose="02020603050405020304" pitchFamily="18" charset="0"/>
                <a:cs typeface="Times New Roman" panose="02020603050405020304" pitchFamily="18" charset="0"/>
              </a:rPr>
              <a:t>Page table</a:t>
            </a:r>
            <a:endParaRPr lang="de-DE" altLang="en-US" dirty="0">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dirty="0">
                <a:latin typeface="Times New Roman" panose="02020603050405020304" pitchFamily="18" charset="0"/>
                <a:cs typeface="Times New Roman" panose="02020603050405020304" pitchFamily="18" charset="0"/>
              </a:rPr>
              <a:t>Load</a:t>
            </a:r>
            <a:r>
              <a:rPr lang="de-DE" altLang="en-US" dirty="0">
                <a:latin typeface="Times New Roman" panose="02020603050405020304" pitchFamily="18" charset="0"/>
                <a:cs typeface="Times New Roman" panose="02020603050405020304" pitchFamily="18" charset="0"/>
              </a:rPr>
              <a:t> to collection </a:t>
            </a:r>
            <a:r>
              <a:rPr lang="de-DE" altLang="en-US" b="1" dirty="0">
                <a:latin typeface="Times New Roman" panose="02020603050405020304" pitchFamily="18" charset="0"/>
                <a:cs typeface="Times New Roman" panose="02020603050405020304" pitchFamily="18" charset="0"/>
              </a:rPr>
              <a:t>registers</a:t>
            </a:r>
            <a:r>
              <a:rPr lang="de-DE" altLang="en-US" dirty="0">
                <a:latin typeface="Times New Roman" panose="02020603050405020304" pitchFamily="18" charset="0"/>
                <a:cs typeface="Times New Roman" panose="02020603050405020304" pitchFamily="18" charset="0"/>
              </a:rPr>
              <a:t>, load to </a:t>
            </a:r>
            <a:r>
              <a:rPr lang="de-DE" altLang="en-US" b="1" dirty="0">
                <a:latin typeface="Times New Roman" panose="02020603050405020304" pitchFamily="18" charset="0"/>
                <a:cs typeface="Times New Roman" panose="02020603050405020304" pitchFamily="18" charset="0"/>
              </a:rPr>
              <a:t>memory</a:t>
            </a:r>
            <a:r>
              <a:rPr lang="de-DE" altLang="en-US" dirty="0">
                <a:latin typeface="Times New Roman" panose="02020603050405020304" pitchFamily="18" charset="0"/>
                <a:cs typeface="Times New Roman" panose="02020603050405020304" pitchFamily="18" charset="0"/>
              </a:rPr>
              <a:t> using </a:t>
            </a:r>
            <a:r>
              <a:rPr lang="de-DE" altLang="en-US" b="1" dirty="0">
                <a:latin typeface="Times New Roman" panose="02020603050405020304" pitchFamily="18" charset="0"/>
                <a:cs typeface="Times New Roman" panose="02020603050405020304" pitchFamily="18" charset="0"/>
              </a:rPr>
              <a:t>base register</a:t>
            </a:r>
            <a:r>
              <a:rPr lang="de-DE" altLang="en-US" dirty="0">
                <a:latin typeface="Times New Roman" panose="02020603050405020304" pitchFamily="18" charset="0"/>
                <a:cs typeface="Times New Roman" panose="02020603050405020304" pitchFamily="18" charset="0"/>
              </a:rPr>
              <a:t>, using </a:t>
            </a:r>
            <a:r>
              <a:rPr lang="de-DE" altLang="en-US" b="1" dirty="0">
                <a:latin typeface="Times New Roman" panose="02020603050405020304" pitchFamily="18" charset="0"/>
                <a:cs typeface="Times New Roman" panose="02020603050405020304" pitchFamily="18" charset="0"/>
              </a:rPr>
              <a:t>TLB</a:t>
            </a:r>
          </a:p>
          <a:p>
            <a:pPr lvl="4" algn="just" eaLnBrk="1" hangingPunct="1">
              <a:lnSpc>
                <a:spcPct val="90000"/>
              </a:lnSpc>
            </a:pPr>
            <a:r>
              <a:rPr lang="en-US" altLang="en-US" b="1" dirty="0">
                <a:latin typeface="Times New Roman" panose="02020603050405020304" pitchFamily="18" charset="0"/>
                <a:cs typeface="Times New Roman" panose="02020603050405020304" pitchFamily="18" charset="0"/>
              </a:rPr>
              <a:t>Excessive large page table: </a:t>
            </a:r>
            <a:r>
              <a:rPr lang="en-US" altLang="en-US" dirty="0">
                <a:latin typeface="Times New Roman" panose="02020603050405020304" pitchFamily="18" charset="0"/>
                <a:cs typeface="Times New Roman" panose="02020603050405020304" pitchFamily="18" charset="0"/>
              </a:rPr>
              <a:t>multilevel page, inverted page table, inverted page table with hash or TLB</a:t>
            </a:r>
          </a:p>
          <a:p>
            <a:pPr lvl="4" algn="just" eaLnBrk="1" hangingPunct="1">
              <a:lnSpc>
                <a:spcPct val="90000"/>
              </a:lnSpc>
            </a:pPr>
            <a:r>
              <a:rPr lang="en-US" altLang="en-US" b="1" dirty="0">
                <a:latin typeface="Times New Roman" panose="02020603050405020304" pitchFamily="18" charset="0"/>
                <a:cs typeface="Times New Roman" panose="02020603050405020304" pitchFamily="18" charset="0"/>
              </a:rPr>
              <a:t>Entry</a:t>
            </a:r>
            <a:r>
              <a:rPr lang="en-US" altLang="en-US" dirty="0">
                <a:latin typeface="Times New Roman" panose="02020603050405020304" pitchFamily="18" charset="0"/>
                <a:cs typeface="Times New Roman" panose="02020603050405020304" pitchFamily="18" charset="0"/>
              </a:rPr>
              <a:t>: Caching disabled, Referenced, Modified, Protection, Present/absent, page frame number</a:t>
            </a:r>
            <a:endParaRPr lang="de-DE"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7" dur="500"/>
                                        <p:tgtEl>
                                          <p:spTgt spid="140291">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0" dur="500"/>
                                        <p:tgtEl>
                                          <p:spTgt spid="140291">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3" dur="500"/>
                                        <p:tgtEl>
                                          <p:spTgt spid="140291">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6" dur="500"/>
                                        <p:tgtEl>
                                          <p:spTgt spid="140291">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19" dur="500"/>
                                        <p:tgtEl>
                                          <p:spTgt spid="140291">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2" dur="500"/>
                                        <p:tgtEl>
                                          <p:spTgt spid="140291">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25" dur="500"/>
                                        <p:tgtEl>
                                          <p:spTgt spid="140291">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28" dur="500"/>
                                        <p:tgtEl>
                                          <p:spTgt spid="140291">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1" dur="500"/>
                                        <p:tgtEl>
                                          <p:spTgt spid="140291">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34" dur="500"/>
                                        <p:tgtEl>
                                          <p:spTgt spid="1402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609600" y="76200"/>
            <a:ext cx="7924800" cy="1143000"/>
          </a:xfrm>
        </p:spPr>
        <p:txBody>
          <a:bodyPr/>
          <a:lstStyle/>
          <a:p>
            <a:r>
              <a:rPr lang="en-US" altLang="en-US" sz="3200" b="1">
                <a:latin typeface="Times New Roman" panose="02020603050405020304" pitchFamily="18" charset="0"/>
                <a:cs typeface="Times New Roman" panose="02020603050405020304" pitchFamily="18" charset="0"/>
              </a:rPr>
              <a:t>Page replacement algorithms</a:t>
            </a:r>
            <a:br>
              <a:rPr lang="en-US" altLang="en-US" sz="3600" b="1">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Problems</a:t>
            </a:r>
          </a:p>
        </p:txBody>
      </p:sp>
      <p:sp>
        <p:nvSpPr>
          <p:cNvPr id="7171" name="Rectangle 3"/>
          <p:cNvSpPr>
            <a:spLocks noGrp="1"/>
          </p:cNvSpPr>
          <p:nvPr>
            <p:ph type="body" sz="half" idx="4294967295"/>
          </p:nvPr>
        </p:nvSpPr>
        <p:spPr>
          <a:xfrm>
            <a:off x="0" y="1143000"/>
            <a:ext cx="9144000" cy="5715000"/>
          </a:xfrm>
        </p:spPr>
        <p:txBody>
          <a:bodyPr/>
          <a:lstStyle/>
          <a:p>
            <a:pPr algn="just" eaLnBrk="1" hangingPunct="1"/>
            <a:r>
              <a:rPr lang="en-US" altLang="en-US" sz="2400">
                <a:latin typeface="Times New Roman" panose="02020603050405020304" pitchFamily="18" charset="0"/>
                <a:cs typeface="Times New Roman" panose="02020603050405020304" pitchFamily="18" charset="0"/>
              </a:rPr>
              <a:t>At page fault and full physical memory</a:t>
            </a:r>
          </a:p>
          <a:p>
            <a:pPr lvl="1" algn="just" eaLnBrk="1" hangingPunct="1"/>
            <a:r>
              <a:rPr lang="en-US" altLang="en-US" sz="2000">
                <a:latin typeface="Times New Roman" panose="02020603050405020304" pitchFamily="18" charset="0"/>
                <a:cs typeface="Times New Roman" panose="02020603050405020304" pitchFamily="18" charset="0"/>
              </a:rPr>
              <a:t>Space has to be made </a:t>
            </a:r>
          </a:p>
          <a:p>
            <a:pPr lvl="1" algn="just" eaLnBrk="1" hangingPunct="1"/>
            <a:r>
              <a:rPr lang="en-US" altLang="en-US" sz="2000">
                <a:latin typeface="Times New Roman" panose="02020603050405020304" pitchFamily="18" charset="0"/>
                <a:cs typeface="Times New Roman" panose="02020603050405020304" pitchFamily="18" charset="0"/>
              </a:rPr>
              <a:t>A currently loaded virtual page has to be evicted from memory</a:t>
            </a:r>
          </a:p>
          <a:p>
            <a:pPr algn="just" eaLnBrk="1" hangingPunct="1"/>
            <a:r>
              <a:rPr lang="en-US" altLang="en-US" sz="2400">
                <a:latin typeface="Times New Roman" panose="02020603050405020304" pitchFamily="18" charset="0"/>
                <a:cs typeface="Times New Roman" panose="02020603050405020304" pitchFamily="18" charset="0"/>
              </a:rPr>
              <a:t>Choosing the page to be evicted</a:t>
            </a:r>
          </a:p>
          <a:p>
            <a:pPr lvl="1" algn="just" eaLnBrk="1" hangingPunct="1"/>
            <a:r>
              <a:rPr lang="en-US" altLang="en-US" sz="2000">
                <a:latin typeface="Times New Roman" panose="02020603050405020304" pitchFamily="18" charset="0"/>
                <a:cs typeface="Times New Roman" panose="02020603050405020304" pitchFamily="18" charset="0"/>
              </a:rPr>
              <a:t>Not a heavily used page </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reduce the number of page faults</a:t>
            </a:r>
          </a:p>
          <a:p>
            <a:pPr algn="just" eaLnBrk="1" hangingPunct="1"/>
            <a:r>
              <a:rPr lang="en-US" altLang="en-US" sz="2400">
                <a:latin typeface="Times New Roman" panose="02020603050405020304" pitchFamily="18" charset="0"/>
                <a:cs typeface="Times New Roman" panose="02020603050405020304" pitchFamily="18" charset="0"/>
              </a:rPr>
              <a:t>Page replacement</a:t>
            </a:r>
          </a:p>
          <a:p>
            <a:pPr lvl="1" algn="just" eaLnBrk="1" hangingPunct="1"/>
            <a:r>
              <a:rPr lang="en-US" altLang="en-US" sz="2000">
                <a:latin typeface="Times New Roman" panose="02020603050405020304" pitchFamily="18" charset="0"/>
                <a:cs typeface="Times New Roman" panose="02020603050405020304" pitchFamily="18" charset="0"/>
              </a:rPr>
              <a:t>The old page has to be written on the disk if it was modified</a:t>
            </a:r>
          </a:p>
          <a:p>
            <a:pPr lvl="1" algn="just" eaLnBrk="1" hangingPunct="1"/>
            <a:r>
              <a:rPr lang="en-US" altLang="en-US" sz="2000">
                <a:latin typeface="Times New Roman" panose="02020603050405020304" pitchFamily="18" charset="0"/>
                <a:cs typeface="Times New Roman" panose="02020603050405020304" pitchFamily="18" charset="0"/>
              </a:rPr>
              <a:t>The new virtual page overwrite the old virtual page into the page frame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609600" y="-17253"/>
            <a:ext cx="7924800" cy="1143000"/>
          </a:xfrm>
        </p:spPr>
        <p:txBody>
          <a:bodyPr/>
          <a:lstStyle/>
          <a:p>
            <a:r>
              <a:rPr lang="en-US" altLang="en-US" sz="3200" b="1">
                <a:latin typeface="Times New Roman" panose="02020603050405020304" pitchFamily="18" charset="0"/>
                <a:cs typeface="Times New Roman" panose="02020603050405020304" pitchFamily="18" charset="0"/>
              </a:rPr>
              <a:t>Page replacement algorithms</a:t>
            </a:r>
            <a:br>
              <a:rPr lang="en-US" altLang="en-US" sz="3600" b="1">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Optimal</a:t>
            </a:r>
          </a:p>
        </p:txBody>
      </p:sp>
      <p:sp>
        <p:nvSpPr>
          <p:cNvPr id="8195" name="Rectangle 3"/>
          <p:cNvSpPr>
            <a:spLocks noGrp="1"/>
          </p:cNvSpPr>
          <p:nvPr>
            <p:ph type="body" sz="half" idx="4294967295"/>
          </p:nvPr>
        </p:nvSpPr>
        <p:spPr>
          <a:xfrm>
            <a:off x="0" y="1143000"/>
            <a:ext cx="9144000" cy="5715000"/>
          </a:xfrm>
        </p:spPr>
        <p:txBody>
          <a:bodyPr/>
          <a:lstStyle/>
          <a:p>
            <a:pPr algn="just" eaLnBrk="1" hangingPunct="1">
              <a:lnSpc>
                <a:spcPct val="90000"/>
              </a:lnSpc>
            </a:pPr>
            <a:r>
              <a:rPr lang="en-US" altLang="en-US" sz="2000">
                <a:latin typeface="Times New Roman" panose="02020603050405020304" pitchFamily="18" charset="0"/>
                <a:cs typeface="Times New Roman" panose="02020603050405020304" pitchFamily="18" charset="0"/>
              </a:rPr>
              <a:t>Each page can be labeled with the number of instructions that will be executed before that page is first reference</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Choose the page that will be the latest one accessed in the future between all the pages actually in memory</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Very simple and efficient (</a:t>
            </a:r>
            <a:r>
              <a:rPr lang="en-US" altLang="en-US" sz="2000" b="1">
                <a:latin typeface="Times New Roman" panose="02020603050405020304" pitchFamily="18" charset="0"/>
                <a:cs typeface="Times New Roman" panose="02020603050405020304" pitchFamily="18" charset="0"/>
              </a:rPr>
              <a:t>optimal</a:t>
            </a:r>
            <a:r>
              <a:rPr lang="en-US" altLang="en-US" sz="2000">
                <a:latin typeface="Times New Roman" panose="02020603050405020304" pitchFamily="18" charset="0"/>
                <a:cs typeface="Times New Roman" panose="02020603050405020304" pitchFamily="18" charset="0"/>
              </a:rPr>
              <a:t>)</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Impossible to be implemented in practice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there is no way to know when each page will be referenced next</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It can be simulated </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At </a:t>
            </a:r>
            <a:r>
              <a:rPr lang="en-US" altLang="en-US" sz="2000" b="1">
                <a:latin typeface="Times New Roman" panose="02020603050405020304" pitchFamily="18" charset="0"/>
                <a:cs typeface="Times New Roman" panose="02020603050405020304" pitchFamily="18" charset="0"/>
              </a:rPr>
              <a:t>first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run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collect information </a:t>
            </a:r>
            <a:r>
              <a:rPr lang="en-US" altLang="en-US" sz="2000">
                <a:latin typeface="Times New Roman" panose="02020603050405020304" pitchFamily="18" charset="0"/>
                <a:cs typeface="Times New Roman" panose="02020603050405020304" pitchFamily="18" charset="0"/>
              </a:rPr>
              <a:t>about pages references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At </a:t>
            </a:r>
            <a:r>
              <a:rPr lang="en-US" altLang="en-US" sz="2000" b="1">
                <a:latin typeface="Times New Roman" panose="02020603050405020304" pitchFamily="18" charset="0"/>
                <a:cs typeface="Times New Roman" panose="02020603050405020304" pitchFamily="18" charset="0"/>
              </a:rPr>
              <a:t>second</a:t>
            </a:r>
            <a:r>
              <a:rPr lang="en-US" altLang="en-US" sz="2000">
                <a:latin typeface="Times New Roman" panose="02020603050405020304" pitchFamily="18" charset="0"/>
                <a:cs typeface="Times New Roman" panose="02020603050405020304" pitchFamily="18" charset="0"/>
              </a:rPr>
              <a:t> run </a:t>
            </a:r>
            <a:r>
              <a:rPr lang="en-US" altLang="en-US" sz="2000" b="1">
                <a:latin typeface="Times New Roman" panose="02020603050405020304" pitchFamily="18" charset="0"/>
                <a:cs typeface="Times New Roman" panose="02020603050405020304" pitchFamily="18" charset="0"/>
              </a:rPr>
              <a:t>use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results</a:t>
            </a:r>
            <a:r>
              <a:rPr lang="en-US" altLang="en-US" sz="2000">
                <a:latin typeface="Times New Roman" panose="02020603050405020304" pitchFamily="18" charset="0"/>
                <a:cs typeface="Times New Roman" panose="02020603050405020304" pitchFamily="18" charset="0"/>
              </a:rPr>
              <a:t> of the first run (but with the same input)</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It is used to </a:t>
            </a:r>
            <a:r>
              <a:rPr lang="en-US" altLang="en-US" sz="2000" b="1">
                <a:latin typeface="Times New Roman" panose="02020603050405020304" pitchFamily="18" charset="0"/>
                <a:cs typeface="Times New Roman" panose="02020603050405020304" pitchFamily="18" charset="0"/>
              </a:rPr>
              <a:t>evaluate the performance </a:t>
            </a:r>
            <a:r>
              <a:rPr lang="en-US" altLang="en-US" sz="2000">
                <a:latin typeface="Times New Roman" panose="02020603050405020304" pitchFamily="18" charset="0"/>
                <a:cs typeface="Times New Roman" panose="02020603050405020304" pitchFamily="18" charset="0"/>
              </a:rPr>
              <a:t>of </a:t>
            </a:r>
            <a:r>
              <a:rPr lang="en-US" altLang="en-US" sz="2000" b="1">
                <a:latin typeface="Times New Roman" panose="02020603050405020304" pitchFamily="18" charset="0"/>
                <a:cs typeface="Times New Roman" panose="02020603050405020304" pitchFamily="18" charset="0"/>
              </a:rPr>
              <a:t>other</a:t>
            </a:r>
            <a:r>
              <a:rPr lang="en-US" altLang="en-US" sz="2000">
                <a:latin typeface="Times New Roman" panose="02020603050405020304" pitchFamily="18" charset="0"/>
                <a:cs typeface="Times New Roman" panose="02020603050405020304" pitchFamily="18" charset="0"/>
              </a:rPr>
              <a:t>, practically used,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p:cNvSpPr>
          <p:nvPr>
            <p:ph type="body" idx="1"/>
          </p:nvPr>
        </p:nvSpPr>
        <p:spPr>
          <a:xfrm>
            <a:off x="114300" y="838200"/>
            <a:ext cx="8915400" cy="6324600"/>
          </a:xfrm>
        </p:spPr>
        <p:txBody>
          <a:bodyPr/>
          <a:lstStyle/>
          <a:p>
            <a:pPr algn="just" eaLnBrk="1" hangingPunct="1">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need for a memory to be</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infinitely large</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infinitely fast </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nonvolatile</a:t>
            </a:r>
          </a:p>
          <a:p>
            <a:pPr algn="just" eaLnBrk="1" hangingPunct="1">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Types of memory hierarchy</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A few MBs/GBs, very </a:t>
            </a:r>
            <a:r>
              <a:rPr lang="en-US" altLang="en-US" sz="2000" b="1">
                <a:latin typeface="Times New Roman" panose="02020603050405020304" pitchFamily="18" charset="0"/>
                <a:cs typeface="Times New Roman" panose="02020603050405020304" pitchFamily="18" charset="0"/>
              </a:rPr>
              <a:t>fast</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expensive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volatile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cache</a:t>
            </a:r>
            <a:r>
              <a:rPr lang="en-US" altLang="en-US" sz="2000">
                <a:latin typeface="Times New Roman" panose="02020603050405020304" pitchFamily="18" charset="0"/>
                <a:cs typeface="Times New Roman" panose="02020603050405020304" pitchFamily="18" charset="0"/>
              </a:rPr>
              <a:t> memory</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A few GBs, </a:t>
            </a:r>
            <a:r>
              <a:rPr lang="en-US" altLang="en-US" sz="2000" b="1">
                <a:latin typeface="Times New Roman" panose="02020603050405020304" pitchFamily="18" charset="0"/>
                <a:cs typeface="Times New Roman" panose="02020603050405020304" pitchFamily="18" charset="0"/>
              </a:rPr>
              <a:t>medium-speed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medium-price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volatile</a:t>
            </a:r>
            <a:r>
              <a:rPr lang="en-US" altLang="en-US" sz="2000">
                <a:latin typeface="Times New Roman" panose="02020603050405020304" pitchFamily="18" charset="0"/>
                <a:cs typeface="Times New Roman" panose="02020603050405020304" pitchFamily="18" charset="0"/>
              </a:rPr>
              <a:t> main memory (</a:t>
            </a:r>
            <a:r>
              <a:rPr lang="en-US" altLang="en-US" sz="2000" b="1">
                <a:latin typeface="Times New Roman" panose="02020603050405020304" pitchFamily="18" charset="0"/>
                <a:cs typeface="Times New Roman" panose="02020603050405020304" pitchFamily="18" charset="0"/>
              </a:rPr>
              <a:t>RAM</a:t>
            </a:r>
            <a:r>
              <a:rPr lang="en-US" altLang="en-US" sz="200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A few TBs of </a:t>
            </a:r>
            <a:r>
              <a:rPr lang="en-US" altLang="en-US" sz="2000" b="1">
                <a:latin typeface="Times New Roman" panose="02020603050405020304" pitchFamily="18" charset="0"/>
                <a:cs typeface="Times New Roman" panose="02020603050405020304" pitchFamily="18" charset="0"/>
              </a:rPr>
              <a:t>slow</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cheap</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nonvolatile</a:t>
            </a:r>
            <a:r>
              <a:rPr lang="en-US" altLang="en-US" sz="2000">
                <a:latin typeface="Times New Roman" panose="02020603050405020304" pitchFamily="18" charset="0"/>
                <a:cs typeface="Times New Roman" panose="02020603050405020304" pitchFamily="18" charset="0"/>
              </a:rPr>
              <a:t> disk storage</a:t>
            </a:r>
          </a:p>
          <a:p>
            <a:pPr algn="just" eaLnBrk="1" hangingPunct="1">
              <a:lnSpc>
                <a:spcPct val="8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Memory Manager</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part of the OS manages (part of) the memory hierarchy</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It jobs as</a:t>
            </a:r>
          </a:p>
          <a:p>
            <a:pPr lvl="2" algn="just" eaLnBrk="1" hangingPunct="1">
              <a:lnSpc>
                <a:spcPct val="80000"/>
              </a:lnSpc>
            </a:pPr>
            <a:r>
              <a:rPr lang="en-US" altLang="en-US" sz="2000" b="1">
                <a:latin typeface="Times New Roman" panose="02020603050405020304" pitchFamily="18" charset="0"/>
                <a:cs typeface="Times New Roman" panose="02020603050405020304" pitchFamily="18" charset="0"/>
              </a:rPr>
              <a:t>coordinate</a:t>
            </a:r>
            <a:r>
              <a:rPr lang="en-US" altLang="en-US" sz="2000">
                <a:latin typeface="Times New Roman" panose="02020603050405020304" pitchFamily="18" charset="0"/>
                <a:cs typeface="Times New Roman" panose="02020603050405020304" pitchFamily="18" charset="0"/>
              </a:rPr>
              <a:t> how the </a:t>
            </a:r>
            <a:r>
              <a:rPr lang="en-US" altLang="en-US" sz="2000" b="1">
                <a:latin typeface="Times New Roman" panose="02020603050405020304" pitchFamily="18" charset="0"/>
                <a:cs typeface="Times New Roman" panose="02020603050405020304" pitchFamily="18" charset="0"/>
              </a:rPr>
              <a:t>different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types of memory </a:t>
            </a:r>
            <a:r>
              <a:rPr lang="en-US" altLang="en-US" sz="2000">
                <a:latin typeface="Times New Roman" panose="02020603050405020304" pitchFamily="18" charset="0"/>
                <a:cs typeface="Times New Roman" panose="02020603050405020304" pitchFamily="18" charset="0"/>
              </a:rPr>
              <a:t>are used</a:t>
            </a:r>
          </a:p>
          <a:p>
            <a:pPr lvl="2" algn="just" eaLnBrk="1" hangingPunct="1">
              <a:lnSpc>
                <a:spcPct val="80000"/>
              </a:lnSpc>
            </a:pPr>
            <a:r>
              <a:rPr lang="en-US" altLang="en-US" sz="2000" b="1">
                <a:latin typeface="Times New Roman" panose="02020603050405020304" pitchFamily="18" charset="0"/>
                <a:cs typeface="Times New Roman" panose="02020603050405020304" pitchFamily="18" charset="0"/>
              </a:rPr>
              <a:t>keep track </a:t>
            </a:r>
            <a:r>
              <a:rPr lang="en-US" altLang="en-US" sz="2000">
                <a:latin typeface="Times New Roman" panose="02020603050405020304" pitchFamily="18" charset="0"/>
                <a:cs typeface="Times New Roman" panose="02020603050405020304" pitchFamily="18" charset="0"/>
              </a:rPr>
              <a:t>of which part of memory are in use and which are not</a:t>
            </a:r>
          </a:p>
          <a:p>
            <a:pPr lvl="2" algn="just" eaLnBrk="1" hangingPunct="1">
              <a:lnSpc>
                <a:spcPct val="80000"/>
              </a:lnSpc>
            </a:pPr>
            <a:r>
              <a:rPr lang="en-US" altLang="en-US" sz="2000" b="1">
                <a:latin typeface="Times New Roman" panose="02020603050405020304" pitchFamily="18" charset="0"/>
                <a:cs typeface="Times New Roman" panose="02020603050405020304" pitchFamily="18" charset="0"/>
              </a:rPr>
              <a:t>allocate</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release</a:t>
            </a:r>
            <a:r>
              <a:rPr lang="en-US" altLang="en-US" sz="2000">
                <a:latin typeface="Times New Roman" panose="02020603050405020304" pitchFamily="18" charset="0"/>
                <a:cs typeface="Times New Roman" panose="02020603050405020304" pitchFamily="18" charset="0"/>
              </a:rPr>
              <a:t> areas of main memory to processes</a:t>
            </a:r>
          </a:p>
          <a:p>
            <a:pPr lvl="2" algn="just" eaLnBrk="1" hangingPunct="1">
              <a:lnSpc>
                <a:spcPct val="80000"/>
              </a:lnSpc>
            </a:pPr>
            <a:r>
              <a:rPr lang="en-US" altLang="en-US" sz="2000" b="1">
                <a:latin typeface="Times New Roman" panose="02020603050405020304" pitchFamily="18" charset="0"/>
                <a:cs typeface="Times New Roman" panose="02020603050405020304" pitchFamily="18" charset="0"/>
              </a:rPr>
              <a:t>manage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swapping</a:t>
            </a:r>
            <a:r>
              <a:rPr lang="en-US" altLang="en-US" sz="2000">
                <a:latin typeface="Times New Roman" panose="02020603050405020304" pitchFamily="18" charset="0"/>
                <a:cs typeface="Times New Roman" panose="02020603050405020304" pitchFamily="18" charset="0"/>
              </a:rPr>
              <a:t> between main memory and disk, when main memory is too small to hold all the processes</a:t>
            </a:r>
          </a:p>
        </p:txBody>
      </p:sp>
      <p:sp>
        <p:nvSpPr>
          <p:cNvPr id="8195" name="Rectangle 4"/>
          <p:cNvSpPr>
            <a:spLocks/>
          </p:cNvSpPr>
          <p:nvPr/>
        </p:nvSpPr>
        <p:spPr bwMode="auto">
          <a:xfrm>
            <a:off x="6858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4000" b="1">
                <a:latin typeface="Times New Roman" panose="02020603050405020304" pitchFamily="18" charset="0"/>
                <a:cs typeface="Times New Roman" panose="02020603050405020304" pitchFamily="18" charset="0"/>
              </a:rPr>
              <a:t>Overview</a:t>
            </a:r>
            <a:endParaRPr lang="en-US" altLang="en-US" sz="2800" b="1">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animEffect transition="in" filter="box(in)">
                                      <p:cBhvr>
                                        <p:cTn id="7" dur="500"/>
                                        <p:tgtEl>
                                          <p:spTgt spid="6146">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146">
                                            <p:txEl>
                                              <p:pRg st="5" end="5"/>
                                            </p:txEl>
                                          </p:spTgt>
                                        </p:tgtEl>
                                        <p:attrNameLst>
                                          <p:attrName>style.visibility</p:attrName>
                                        </p:attrNameLst>
                                      </p:cBhvr>
                                      <p:to>
                                        <p:strVal val="visible"/>
                                      </p:to>
                                    </p:set>
                                    <p:animEffect transition="in" filter="box(in)">
                                      <p:cBhvr>
                                        <p:cTn id="10" dur="500"/>
                                        <p:tgtEl>
                                          <p:spTgt spid="6146">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animEffect transition="in" filter="box(in)">
                                      <p:cBhvr>
                                        <p:cTn id="13" dur="500"/>
                                        <p:tgtEl>
                                          <p:spTgt spid="6146">
                                            <p:txEl>
                                              <p:pRg st="6" end="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146">
                                            <p:txEl>
                                              <p:pRg st="7" end="7"/>
                                            </p:txEl>
                                          </p:spTgt>
                                        </p:tgtEl>
                                        <p:attrNameLst>
                                          <p:attrName>style.visibility</p:attrName>
                                        </p:attrNameLst>
                                      </p:cBhvr>
                                      <p:to>
                                        <p:strVal val="visible"/>
                                      </p:to>
                                    </p:set>
                                    <p:animEffect transition="in" filter="box(in)">
                                      <p:cBhvr>
                                        <p:cTn id="16" dur="500"/>
                                        <p:tgtEl>
                                          <p:spTgt spid="6146">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6146">
                                            <p:txEl>
                                              <p:pRg st="8" end="8"/>
                                            </p:txEl>
                                          </p:spTgt>
                                        </p:tgtEl>
                                        <p:attrNameLst>
                                          <p:attrName>style.visibility</p:attrName>
                                        </p:attrNameLst>
                                      </p:cBhvr>
                                      <p:to>
                                        <p:strVal val="visible"/>
                                      </p:to>
                                    </p:set>
                                    <p:animEffect transition="in" filter="checkerboard(across)">
                                      <p:cBhvr>
                                        <p:cTn id="21" dur="500"/>
                                        <p:tgtEl>
                                          <p:spTgt spid="6146">
                                            <p:txEl>
                                              <p:pRg st="8" end="8"/>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6146">
                                            <p:txEl>
                                              <p:pRg st="9" end="9"/>
                                            </p:txEl>
                                          </p:spTgt>
                                        </p:tgtEl>
                                        <p:attrNameLst>
                                          <p:attrName>style.visibility</p:attrName>
                                        </p:attrNameLst>
                                      </p:cBhvr>
                                      <p:to>
                                        <p:strVal val="visible"/>
                                      </p:to>
                                    </p:set>
                                    <p:animEffect transition="in" filter="checkerboard(across)">
                                      <p:cBhvr>
                                        <p:cTn id="24" dur="500"/>
                                        <p:tgtEl>
                                          <p:spTgt spid="6146">
                                            <p:txEl>
                                              <p:pRg st="9" end="9"/>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6146">
                                            <p:txEl>
                                              <p:pRg st="10" end="10"/>
                                            </p:txEl>
                                          </p:spTgt>
                                        </p:tgtEl>
                                        <p:attrNameLst>
                                          <p:attrName>style.visibility</p:attrName>
                                        </p:attrNameLst>
                                      </p:cBhvr>
                                      <p:to>
                                        <p:strVal val="visible"/>
                                      </p:to>
                                    </p:set>
                                    <p:animEffect transition="in" filter="checkerboard(across)">
                                      <p:cBhvr>
                                        <p:cTn id="27" dur="500"/>
                                        <p:tgtEl>
                                          <p:spTgt spid="6146">
                                            <p:txEl>
                                              <p:pRg st="10" end="1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6146">
                                            <p:txEl>
                                              <p:pRg st="11" end="11"/>
                                            </p:txEl>
                                          </p:spTgt>
                                        </p:tgtEl>
                                        <p:attrNameLst>
                                          <p:attrName>style.visibility</p:attrName>
                                        </p:attrNameLst>
                                      </p:cBhvr>
                                      <p:to>
                                        <p:strVal val="visible"/>
                                      </p:to>
                                    </p:set>
                                    <p:animEffect transition="in" filter="checkerboard(across)">
                                      <p:cBhvr>
                                        <p:cTn id="30" dur="500"/>
                                        <p:tgtEl>
                                          <p:spTgt spid="6146">
                                            <p:txEl>
                                              <p:pRg st="11" end="11"/>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6146">
                                            <p:txEl>
                                              <p:pRg st="12" end="12"/>
                                            </p:txEl>
                                          </p:spTgt>
                                        </p:tgtEl>
                                        <p:attrNameLst>
                                          <p:attrName>style.visibility</p:attrName>
                                        </p:attrNameLst>
                                      </p:cBhvr>
                                      <p:to>
                                        <p:strVal val="visible"/>
                                      </p:to>
                                    </p:set>
                                    <p:animEffect transition="in" filter="checkerboard(across)">
                                      <p:cBhvr>
                                        <p:cTn id="33" dur="500"/>
                                        <p:tgtEl>
                                          <p:spTgt spid="6146">
                                            <p:txEl>
                                              <p:pRg st="12" end="12"/>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6146">
                                            <p:txEl>
                                              <p:pRg st="13" end="13"/>
                                            </p:txEl>
                                          </p:spTgt>
                                        </p:tgtEl>
                                        <p:attrNameLst>
                                          <p:attrName>style.visibility</p:attrName>
                                        </p:attrNameLst>
                                      </p:cBhvr>
                                      <p:to>
                                        <p:strVal val="visible"/>
                                      </p:to>
                                    </p:set>
                                    <p:animEffect transition="in" filter="checkerboard(across)">
                                      <p:cBhvr>
                                        <p:cTn id="36" dur="500"/>
                                        <p:tgtEl>
                                          <p:spTgt spid="6146">
                                            <p:txEl>
                                              <p:pRg st="13" end="13"/>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6146">
                                            <p:txEl>
                                              <p:pRg st="14" end="14"/>
                                            </p:txEl>
                                          </p:spTgt>
                                        </p:tgtEl>
                                        <p:attrNameLst>
                                          <p:attrName>style.visibility</p:attrName>
                                        </p:attrNameLst>
                                      </p:cBhvr>
                                      <p:to>
                                        <p:strVal val="visible"/>
                                      </p:to>
                                    </p:set>
                                    <p:animEffect transition="in" filter="checkerboard(across)">
                                      <p:cBhvr>
                                        <p:cTn id="39" dur="500"/>
                                        <p:tgtEl>
                                          <p:spTgt spid="614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Optimal</a:t>
            </a:r>
          </a:p>
        </p:txBody>
      </p:sp>
      <p:sp>
        <p:nvSpPr>
          <p:cNvPr id="48131" name="Rectangle 3"/>
          <p:cNvSpPr>
            <a:spLocks noGrp="1"/>
          </p:cNvSpPr>
          <p:nvPr>
            <p:ph type="body" sz="half" idx="4294967295"/>
          </p:nvPr>
        </p:nvSpPr>
        <p:spPr>
          <a:xfrm>
            <a:off x="0" y="1143000"/>
            <a:ext cx="9144000" cy="5715000"/>
          </a:xfrm>
        </p:spPr>
        <p:txBody>
          <a:bodyPr/>
          <a:lstStyle/>
          <a:p>
            <a:pPr eaLnBrk="1" hangingPunct="1"/>
            <a:r>
              <a:rPr lang="en-US" altLang="en-US" sz="2800" b="1" dirty="0">
                <a:latin typeface="Times New Roman" panose="02020603050405020304" pitchFamily="18" charset="0"/>
                <a:cs typeface="Times New Roman" panose="02020603050405020304" pitchFamily="18" charset="0"/>
              </a:rPr>
              <a:t>Ex</a:t>
            </a:r>
            <a:r>
              <a:rPr lang="en-US" altLang="en-US" sz="2800" dirty="0">
                <a:latin typeface="Times New Roman" panose="02020603050405020304" pitchFamily="18" charset="0"/>
                <a:cs typeface="Times New Roman" panose="02020603050405020304" pitchFamily="18" charset="0"/>
              </a:rPr>
              <a:t>: </a:t>
            </a:r>
          </a:p>
          <a:p>
            <a:pPr lvl="1" eaLnBrk="1" hangingPunct="1"/>
            <a:r>
              <a:rPr lang="en-US" altLang="en-US" sz="2400" dirty="0">
                <a:latin typeface="Times New Roman" panose="02020603050405020304" pitchFamily="18" charset="0"/>
                <a:cs typeface="Times New Roman" panose="02020603050405020304" pitchFamily="18" charset="0"/>
              </a:rPr>
              <a:t>a memory with free three frames</a:t>
            </a:r>
          </a:p>
          <a:p>
            <a:pPr lvl="1" eaLnBrk="1" hangingPunct="1"/>
            <a:r>
              <a:rPr lang="en-US" altLang="en-US" sz="2400" dirty="0">
                <a:latin typeface="Times New Roman" panose="02020603050405020304" pitchFamily="18" charset="0"/>
                <a:cs typeface="Times New Roman" panose="02020603050405020304" pitchFamily="18" charset="0"/>
              </a:rPr>
              <a:t>7    0    1    2   0    3    0    4     2  3    0     3    2  1   2   0  1  0  7 0 1</a:t>
            </a:r>
          </a:p>
          <a:p>
            <a:pPr lvl="1" eaLnBrk="1" hangingPunct="1"/>
            <a:endParaRPr lang="en-US" altLang="en-US" sz="2400" dirty="0">
              <a:latin typeface="Times New Roman" panose="02020603050405020304" pitchFamily="18" charset="0"/>
              <a:cs typeface="Times New Roman" panose="02020603050405020304" pitchFamily="18" charset="0"/>
            </a:endParaRPr>
          </a:p>
          <a:p>
            <a:pPr lvl="1" eaLnBrk="1" hangingPunct="1"/>
            <a:endParaRPr lang="en-US" altLang="en-US" sz="2400" dirty="0">
              <a:latin typeface="Times New Roman" panose="02020603050405020304" pitchFamily="18" charset="0"/>
              <a:cs typeface="Times New Roman" panose="02020603050405020304" pitchFamily="18" charset="0"/>
            </a:endParaRPr>
          </a:p>
          <a:p>
            <a:pPr lvl="1" eaLnBrk="1" hangingPunct="1"/>
            <a:endParaRPr lang="en-US" altLang="en-US" sz="2400" dirty="0">
              <a:latin typeface="Times New Roman" panose="02020603050405020304" pitchFamily="18" charset="0"/>
              <a:cs typeface="Times New Roman" panose="02020603050405020304" pitchFamily="18" charset="0"/>
            </a:endParaRPr>
          </a:p>
          <a:p>
            <a:pPr lvl="1" eaLnBrk="1" hangingPunct="1"/>
            <a:r>
              <a:rPr lang="en-US" altLang="en-US" sz="2400" dirty="0">
                <a:latin typeface="Times New Roman" panose="02020603050405020304" pitchFamily="18" charset="0"/>
                <a:cs typeface="Times New Roman" panose="02020603050405020304" pitchFamily="18" charset="0"/>
              </a:rPr>
              <a:t>Number of </a:t>
            </a:r>
            <a:r>
              <a:rPr lang="en-US" altLang="en-US" sz="2400" b="1" dirty="0">
                <a:latin typeface="Times New Roman" panose="02020603050405020304" pitchFamily="18" charset="0"/>
                <a:cs typeface="Times New Roman" panose="02020603050405020304" pitchFamily="18" charset="0"/>
              </a:rPr>
              <a:t>page faults </a:t>
            </a:r>
            <a:r>
              <a:rPr lang="en-US" altLang="en-US" sz="2400" dirty="0">
                <a:latin typeface="Times New Roman" panose="02020603050405020304" pitchFamily="18" charset="0"/>
                <a:cs typeface="Times New Roman" panose="02020603050405020304" pitchFamily="18" charset="0"/>
              </a:rPr>
              <a:t>are 9 times</a:t>
            </a:r>
          </a:p>
          <a:p>
            <a:pPr lvl="1" eaLnBrk="1" hangingPunct="1"/>
            <a:r>
              <a:rPr lang="en-US" altLang="en-US" sz="2400" dirty="0">
                <a:latin typeface="Times New Roman" panose="02020603050405020304" pitchFamily="18" charset="0"/>
                <a:cs typeface="Times New Roman" panose="02020603050405020304" pitchFamily="18" charset="0"/>
              </a:rPr>
              <a:t>Number of </a:t>
            </a:r>
            <a:r>
              <a:rPr lang="en-US" altLang="en-US" sz="2400" b="1" dirty="0">
                <a:latin typeface="Times New Roman" panose="02020603050405020304" pitchFamily="18" charset="0"/>
                <a:cs typeface="Times New Roman" panose="02020603050405020304" pitchFamily="18" charset="0"/>
              </a:rPr>
              <a:t>page hits </a:t>
            </a:r>
            <a:r>
              <a:rPr lang="en-US" altLang="en-US" sz="2400" dirty="0">
                <a:latin typeface="Times New Roman" panose="02020603050405020304" pitchFamily="18" charset="0"/>
                <a:cs typeface="Times New Roman" panose="02020603050405020304" pitchFamily="18" charset="0"/>
              </a:rPr>
              <a:t>are 12 times</a:t>
            </a:r>
          </a:p>
          <a:p>
            <a:pPr marL="0" indent="0" algn="just" eaLnBrk="1" hangingPunct="1">
              <a:buNone/>
            </a:pP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minimum of page fault </a:t>
            </a:r>
            <a:r>
              <a:rPr lang="en-US" altLang="en-US" sz="2800" dirty="0">
                <a:latin typeface="Times New Roman" panose="02020603050405020304" pitchFamily="18" charset="0"/>
                <a:cs typeface="Times New Roman" panose="02020603050405020304" pitchFamily="18" charset="0"/>
              </a:rPr>
              <a:t>is at least size of page frame that is allocated to process</a:t>
            </a:r>
          </a:p>
          <a:p>
            <a:pPr marL="0" indent="0" algn="just" eaLnBrk="1" hangingPunct="1">
              <a:buNone/>
            </a:pP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principles</a:t>
            </a:r>
            <a:r>
              <a:rPr lang="en-US" altLang="en-US" sz="2800" dirty="0">
                <a:latin typeface="Times New Roman" panose="02020603050405020304" pitchFamily="18" charset="0"/>
                <a:cs typeface="Times New Roman" panose="02020603050405020304" pitchFamily="18" charset="0"/>
              </a:rPr>
              <a:t>: more and more page frame is allocated, less and less page fault occurs</a:t>
            </a:r>
          </a:p>
        </p:txBody>
      </p:sp>
      <p:pic>
        <p:nvPicPr>
          <p:cNvPr id="112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78486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box(in)">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131">
                                            <p:txEl>
                                              <p:pRg st="6" end="6"/>
                                            </p:txEl>
                                          </p:spTgt>
                                        </p:tgtEl>
                                        <p:attrNameLst>
                                          <p:attrName>style.visibility</p:attrName>
                                        </p:attrNameLst>
                                      </p:cBhvr>
                                      <p:to>
                                        <p:strVal val="visible"/>
                                      </p:to>
                                    </p:set>
                                    <p:animEffect transition="in" filter="box(in)">
                                      <p:cBhvr>
                                        <p:cTn id="12" dur="500"/>
                                        <p:tgtEl>
                                          <p:spTgt spid="48131">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131">
                                            <p:txEl>
                                              <p:pRg st="7" end="7"/>
                                            </p:txEl>
                                          </p:spTgt>
                                        </p:tgtEl>
                                        <p:attrNameLst>
                                          <p:attrName>style.visibility</p:attrName>
                                        </p:attrNameLst>
                                      </p:cBhvr>
                                      <p:to>
                                        <p:strVal val="visible"/>
                                      </p:to>
                                    </p:set>
                                    <p:animEffect transition="in" filter="box(in)">
                                      <p:cBhvr>
                                        <p:cTn id="17" dur="500"/>
                                        <p:tgtEl>
                                          <p:spTgt spid="48131">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131">
                                            <p:txEl>
                                              <p:pRg st="8" end="8"/>
                                            </p:txEl>
                                          </p:spTgt>
                                        </p:tgtEl>
                                        <p:attrNameLst>
                                          <p:attrName>style.visibility</p:attrName>
                                        </p:attrNameLst>
                                      </p:cBhvr>
                                      <p:to>
                                        <p:strVal val="visible"/>
                                      </p:to>
                                    </p:set>
                                    <p:animEffect transition="in" filter="box(in)">
                                      <p:cBhvr>
                                        <p:cTn id="22" dur="500"/>
                                        <p:tgtEl>
                                          <p:spTgt spid="48131">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8131">
                                            <p:txEl>
                                              <p:pRg st="9" end="9"/>
                                            </p:txEl>
                                          </p:spTgt>
                                        </p:tgtEl>
                                        <p:attrNameLst>
                                          <p:attrName>style.visibility</p:attrName>
                                        </p:attrNameLst>
                                      </p:cBhvr>
                                      <p:to>
                                        <p:strVal val="visible"/>
                                      </p:to>
                                    </p:set>
                                    <p:animEffect transition="in" filter="box(in)">
                                      <p:cBhvr>
                                        <p:cTn id="27" dur="500"/>
                                        <p:tgtEl>
                                          <p:spTgt spid="48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Not Recently Used (NRU)</a:t>
            </a:r>
          </a:p>
        </p:txBody>
      </p:sp>
      <p:sp>
        <p:nvSpPr>
          <p:cNvPr id="10243" name="Rectangle 3"/>
          <p:cNvSpPr>
            <a:spLocks noGrp="1"/>
          </p:cNvSpPr>
          <p:nvPr>
            <p:ph type="body" sz="half" idx="4294967295"/>
          </p:nvPr>
        </p:nvSpPr>
        <p:spPr>
          <a:xfrm>
            <a:off x="228600" y="1066800"/>
            <a:ext cx="8915400" cy="5791200"/>
          </a:xfrm>
        </p:spPr>
        <p:txBody>
          <a:bodyPr/>
          <a:lstStyle/>
          <a:p>
            <a:pPr algn="just" eaLnBrk="1" hangingPunct="1">
              <a:lnSpc>
                <a:spcPct val="90000"/>
              </a:lnSpc>
            </a:pPr>
            <a:r>
              <a:rPr lang="en-US" altLang="en-US" sz="2000">
                <a:latin typeface="Times New Roman" panose="02020603050405020304" pitchFamily="18" charset="0"/>
                <a:cs typeface="Times New Roman" panose="02020603050405020304" pitchFamily="18" charset="0"/>
              </a:rPr>
              <a:t>Each page has two </a:t>
            </a:r>
            <a:r>
              <a:rPr lang="en-US" altLang="en-US" sz="2000" b="1">
                <a:latin typeface="Times New Roman" panose="02020603050405020304" pitchFamily="18" charset="0"/>
                <a:cs typeface="Times New Roman" panose="02020603050405020304" pitchFamily="18" charset="0"/>
              </a:rPr>
              <a:t>status bits associated</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Referenced bit </a:t>
            </a:r>
            <a:r>
              <a:rPr lang="en-US" altLang="en-US" sz="1800" b="1">
                <a:latin typeface="Times New Roman" panose="02020603050405020304" pitchFamily="18" charset="0"/>
                <a:cs typeface="Times New Roman" panose="02020603050405020304" pitchFamily="18" charset="0"/>
              </a:rPr>
              <a:t>(R)</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Modified bit </a:t>
            </a:r>
            <a:r>
              <a:rPr lang="en-US" altLang="en-US" sz="1800" b="1">
                <a:latin typeface="Times New Roman" panose="02020603050405020304" pitchFamily="18" charset="0"/>
                <a:cs typeface="Times New Roman" panose="02020603050405020304" pitchFamily="18" charset="0"/>
              </a:rPr>
              <a:t>(M)</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two bits</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updated by the hardware at each memory reference </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once set to 1 remain so until they are reset by OS</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can be also simulated in software when the mechanism is not supported by hardware</a:t>
            </a:r>
          </a:p>
          <a:p>
            <a:pPr algn="just" eaLnBrk="1" hangingPunct="1">
              <a:lnSpc>
                <a:spcPct val="90000"/>
              </a:lnSpc>
            </a:pPr>
            <a:r>
              <a:rPr lang="en-US" altLang="en-US" sz="2000" b="1">
                <a:latin typeface="Times New Roman" panose="02020603050405020304" pitchFamily="18" charset="0"/>
                <a:cs typeface="Times New Roman" panose="02020603050405020304" pitchFamily="18" charset="0"/>
              </a:rPr>
              <a:t>Algorithms</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At process start the bits are set to 0</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Periodically (on each clock interrupt) the R bit is cleared</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For page replacement, pages are classified</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Class 0: not referenced, not modified</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Class 1: not referenced, modified</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Class 2: referenced, not modified</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Class 3: referenced, modified</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The algorithm removes a page at random from the lowest numbered nonempty class</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It is easy to understand, moderately efficient to implement, and gives an adequate performance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Not Recently Used (NRU) – Example </a:t>
            </a:r>
          </a:p>
        </p:txBody>
      </p:sp>
      <p:sp>
        <p:nvSpPr>
          <p:cNvPr id="62467" name="Rectangle 3"/>
          <p:cNvSpPr>
            <a:spLocks noGrp="1"/>
          </p:cNvSpPr>
          <p:nvPr>
            <p:ph type="body" sz="half" idx="4294967295"/>
          </p:nvPr>
        </p:nvSpPr>
        <p:spPr>
          <a:xfrm>
            <a:off x="228600" y="1371600"/>
            <a:ext cx="8915400" cy="5791200"/>
          </a:xfrm>
        </p:spPr>
        <p:txBody>
          <a:bodyPr/>
          <a:lstStyle/>
          <a:p>
            <a:pPr algn="just" eaLnBrk="1" hangingPunct="1">
              <a:lnSpc>
                <a:spcPct val="90000"/>
              </a:lnSpc>
            </a:pPr>
            <a:r>
              <a:rPr lang="en-US" altLang="en-US" sz="2400">
                <a:latin typeface="Times New Roman" panose="02020603050405020304" pitchFamily="18" charset="0"/>
                <a:cs typeface="Times New Roman" panose="02020603050405020304" pitchFamily="18" charset="0"/>
              </a:rPr>
              <a:t>A computer has four page frames. The time of loading, time of last access, and the R and M bits for each page are as shown below (the times are in clock ticks). Which page will be replaced?</a:t>
            </a: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The page 0 is replaced </a:t>
            </a:r>
          </a:p>
        </p:txBody>
      </p:sp>
      <p:graphicFrame>
        <p:nvGraphicFramePr>
          <p:cNvPr id="4" name="Table 3"/>
          <p:cNvGraphicFramePr>
            <a:graphicFrameLocks noGrp="1"/>
          </p:cNvGraphicFramePr>
          <p:nvPr/>
        </p:nvGraphicFramePr>
        <p:xfrm>
          <a:off x="1066800" y="2514600"/>
          <a:ext cx="7543800" cy="265165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087880">
                  <a:extLst>
                    <a:ext uri="{9D8B030D-6E8A-4147-A177-3AD203B41FA5}">
                      <a16:colId xmlns:a16="http://schemas.microsoft.com/office/drawing/2014/main" val="20002"/>
                    </a:ext>
                  </a:extLst>
                </a:gridCol>
                <a:gridCol w="1508760">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tblGrid>
              <a:tr h="822763">
                <a:tc>
                  <a:txBody>
                    <a:bodyPr/>
                    <a:lstStyle/>
                    <a:p>
                      <a:pPr algn="ctr"/>
                      <a:r>
                        <a:rPr lang="en-US" sz="2400" b="1" dirty="0">
                          <a:solidFill>
                            <a:schemeClr val="tx1"/>
                          </a:solidFill>
                          <a:latin typeface="Times New Roman" pitchFamily="18" charset="0"/>
                          <a:cs typeface="Times New Roman" pitchFamily="18" charset="0"/>
                        </a:rPr>
                        <a:t>Page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Loaded</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Last Reference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R</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M</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57091">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226</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091">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160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265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091">
                <a:tc>
                  <a:txBody>
                    <a:bodyPr/>
                    <a:lstStyle/>
                    <a:p>
                      <a:pPr algn="r"/>
                      <a:r>
                        <a:rPr lang="en-US" sz="2400" dirty="0">
                          <a:solidFill>
                            <a:schemeClr val="tx1"/>
                          </a:solidFill>
                          <a:latin typeface="Times New Roman" pitchFamily="18" charset="0"/>
                          <a:cs typeface="Times New Roman" pitchFamily="18" charset="0"/>
                        </a:rPr>
                        <a:t>2</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110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270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091">
                <a:tc>
                  <a:txBody>
                    <a:bodyPr/>
                    <a:lstStyle/>
                    <a:p>
                      <a:pPr algn="r"/>
                      <a:r>
                        <a:rPr lang="en-US" sz="2400" dirty="0">
                          <a:solidFill>
                            <a:schemeClr val="tx1"/>
                          </a:solidFill>
                          <a:latin typeface="Times New Roman" pitchFamily="18" charset="0"/>
                          <a:cs typeface="Times New Roman" pitchFamily="18" charset="0"/>
                        </a:rPr>
                        <a:t>3</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120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12" end="12"/>
                                            </p:txEl>
                                          </p:spTgt>
                                        </p:tgtEl>
                                        <p:attrNameLst>
                                          <p:attrName>style.visibility</p:attrName>
                                        </p:attrNameLst>
                                      </p:cBhvr>
                                      <p:to>
                                        <p:strVal val="visible"/>
                                      </p:to>
                                    </p:set>
                                    <p:animEffect transition="in" filter="box(in)">
                                      <p:cBhvr>
                                        <p:cTn id="7"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First-In, First-Out (FIFO)</a:t>
            </a:r>
          </a:p>
        </p:txBody>
      </p:sp>
      <p:sp>
        <p:nvSpPr>
          <p:cNvPr id="12291" name="Rectangle 3"/>
          <p:cNvSpPr>
            <a:spLocks noGrp="1"/>
          </p:cNvSpPr>
          <p:nvPr>
            <p:ph type="body" sz="half" idx="4294967295"/>
          </p:nvPr>
        </p:nvSpPr>
        <p:spPr>
          <a:xfrm>
            <a:off x="0" y="1066800"/>
            <a:ext cx="9144000" cy="5791200"/>
          </a:xfrm>
        </p:spPr>
        <p:txBody>
          <a:bodyPr/>
          <a:lstStyle/>
          <a:p>
            <a:pPr algn="just" eaLnBrk="1" hangingPunct="1"/>
            <a:r>
              <a:rPr lang="en-US" altLang="en-US" sz="2800">
                <a:latin typeface="Times New Roman" panose="02020603050405020304" pitchFamily="18" charset="0"/>
                <a:cs typeface="Times New Roman" panose="02020603050405020304" pitchFamily="18" charset="0"/>
              </a:rPr>
              <a:t>OS maintains a list of all pages currently in memory, with </a:t>
            </a:r>
          </a:p>
          <a:p>
            <a:pPr lvl="1" algn="just" eaLnBrk="1" hangingPunct="1"/>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most</a:t>
            </a:r>
            <a:r>
              <a:rPr lang="en-US" altLang="en-US" sz="2400">
                <a:latin typeface="Times New Roman" panose="02020603050405020304" pitchFamily="18" charset="0"/>
                <a:cs typeface="Times New Roman" panose="02020603050405020304" pitchFamily="18" charset="0"/>
              </a:rPr>
              <a:t> recent </a:t>
            </a:r>
            <a:r>
              <a:rPr lang="en-US" altLang="en-US" sz="2400" b="1">
                <a:latin typeface="Times New Roman" panose="02020603050405020304" pitchFamily="18" charset="0"/>
                <a:cs typeface="Times New Roman" panose="02020603050405020304" pitchFamily="18" charset="0"/>
              </a:rPr>
              <a:t>arrival</a:t>
            </a:r>
            <a:r>
              <a:rPr lang="en-US" altLang="en-US" sz="2400">
                <a:latin typeface="Times New Roman" panose="02020603050405020304" pitchFamily="18" charset="0"/>
                <a:cs typeface="Times New Roman" panose="02020603050405020304" pitchFamily="18" charset="0"/>
              </a:rPr>
              <a:t> at the </a:t>
            </a:r>
            <a:r>
              <a:rPr lang="en-US" altLang="en-US" sz="2400" b="1">
                <a:latin typeface="Times New Roman" panose="02020603050405020304" pitchFamily="18" charset="0"/>
                <a:cs typeface="Times New Roman" panose="02020603050405020304" pitchFamily="18" charset="0"/>
              </a:rPr>
              <a:t>tail</a:t>
            </a:r>
            <a:r>
              <a:rPr lang="en-US" altLang="en-US" sz="2400">
                <a:latin typeface="Times New Roman" panose="02020603050405020304" pitchFamily="18" charset="0"/>
                <a:cs typeface="Times New Roman" panose="02020603050405020304" pitchFamily="18" charset="0"/>
              </a:rPr>
              <a:t> </a:t>
            </a:r>
          </a:p>
          <a:p>
            <a:pPr lvl="1" algn="just" eaLnBrk="1" hangingPunct="1"/>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least</a:t>
            </a:r>
            <a:r>
              <a:rPr lang="en-US" altLang="en-US" sz="2400">
                <a:latin typeface="Times New Roman" panose="02020603050405020304" pitchFamily="18" charset="0"/>
                <a:cs typeface="Times New Roman" panose="02020603050405020304" pitchFamily="18" charset="0"/>
              </a:rPr>
              <a:t> recent </a:t>
            </a:r>
            <a:r>
              <a:rPr lang="en-US" altLang="en-US" sz="2400" b="1">
                <a:latin typeface="Times New Roman" panose="02020603050405020304" pitchFamily="18" charset="0"/>
                <a:cs typeface="Times New Roman" panose="02020603050405020304" pitchFamily="18" charset="0"/>
              </a:rPr>
              <a:t>arrival</a:t>
            </a:r>
            <a:r>
              <a:rPr lang="en-US" altLang="en-US" sz="2400">
                <a:latin typeface="Times New Roman" panose="02020603050405020304" pitchFamily="18" charset="0"/>
                <a:cs typeface="Times New Roman" panose="02020603050405020304" pitchFamily="18" charset="0"/>
              </a:rPr>
              <a:t> at the h</a:t>
            </a:r>
            <a:r>
              <a:rPr lang="en-US" altLang="en-US" sz="2400" b="1">
                <a:latin typeface="Times New Roman" panose="02020603050405020304" pitchFamily="18" charset="0"/>
                <a:cs typeface="Times New Roman" panose="02020603050405020304" pitchFamily="18" charset="0"/>
              </a:rPr>
              <a:t>ead</a:t>
            </a:r>
          </a:p>
          <a:p>
            <a:pPr algn="just" eaLnBrk="1" hangingPunct="1"/>
            <a:r>
              <a:rPr lang="en-US" altLang="en-US" sz="2800" b="1">
                <a:latin typeface="Times New Roman" panose="02020603050405020304" pitchFamily="18" charset="0"/>
                <a:cs typeface="Times New Roman" panose="02020603050405020304" pitchFamily="18" charset="0"/>
              </a:rPr>
              <a:t>On a page fault, the page at the head is removed and the new page added to the tail of the list</a:t>
            </a:r>
          </a:p>
          <a:p>
            <a:pPr algn="just" eaLnBrk="1" hangingPunct="1"/>
            <a:r>
              <a:rPr lang="en-US" altLang="en-US" sz="2800">
                <a:latin typeface="Times New Roman" panose="02020603050405020304" pitchFamily="18" charset="0"/>
                <a:cs typeface="Times New Roman" panose="02020603050405020304" pitchFamily="18" charset="0"/>
              </a:rPr>
              <a:t>It’s rarely used</a:t>
            </a:r>
          </a:p>
          <a:p>
            <a:pPr algn="just" eaLnBrk="1" hangingPunct="1"/>
            <a:r>
              <a:rPr lang="en-US" altLang="en-US" sz="2800" b="1">
                <a:latin typeface="Times New Roman" panose="02020603050405020304" pitchFamily="18" charset="0"/>
                <a:cs typeface="Times New Roman" panose="02020603050405020304" pitchFamily="18" charset="0"/>
              </a:rPr>
              <a:t>Ex</a:t>
            </a:r>
            <a:r>
              <a:rPr lang="en-US" altLang="en-US" sz="2800">
                <a:latin typeface="Times New Roman" panose="02020603050405020304" pitchFamily="18" charset="0"/>
                <a:cs typeface="Times New Roman" panose="02020603050405020304" pitchFamily="18" charset="0"/>
              </a:rPr>
              <a:t>: </a:t>
            </a:r>
          </a:p>
          <a:p>
            <a:pPr lvl="1" eaLnBrk="1" hangingPunct="1"/>
            <a:r>
              <a:rPr lang="en-US" altLang="en-US" sz="2400">
                <a:latin typeface="Times New Roman" panose="02020603050405020304" pitchFamily="18" charset="0"/>
                <a:cs typeface="Times New Roman" panose="02020603050405020304" pitchFamily="18" charset="0"/>
              </a:rPr>
              <a:t>a memory with free three frames</a:t>
            </a:r>
          </a:p>
          <a:p>
            <a:pPr lvl="1" eaLnBrk="1" hangingPunct="1"/>
            <a:r>
              <a:rPr lang="en-US" altLang="en-US" sz="2400">
                <a:latin typeface="Times New Roman" panose="02020603050405020304" pitchFamily="18" charset="0"/>
                <a:cs typeface="Times New Roman" panose="02020603050405020304" pitchFamily="18" charset="0"/>
              </a:rPr>
              <a:t>7    0   1   2   0   3    0   4    2   3   0    3   2   1   2   0 1 0   7   0    1</a:t>
            </a: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334000"/>
            <a:ext cx="80010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ox(in)">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Second-Chance</a:t>
            </a:r>
          </a:p>
        </p:txBody>
      </p:sp>
      <p:sp>
        <p:nvSpPr>
          <p:cNvPr id="13315" name="Rectangle 3"/>
          <p:cNvSpPr>
            <a:spLocks noGrp="1"/>
          </p:cNvSpPr>
          <p:nvPr>
            <p:ph type="body" sz="half" idx="4294967295"/>
          </p:nvPr>
        </p:nvSpPr>
        <p:spPr>
          <a:xfrm>
            <a:off x="0" y="1295400"/>
            <a:ext cx="9144000" cy="3733800"/>
          </a:xfrm>
        </p:spPr>
        <p:txBody>
          <a:bodyPr/>
          <a:lstStyle/>
          <a:p>
            <a:pPr algn="just" eaLnBrk="1" hangingPunct="1">
              <a:lnSpc>
                <a:spcPct val="90000"/>
              </a:lnSpc>
            </a:pPr>
            <a:r>
              <a:rPr lang="en-US" altLang="en-US" sz="2400">
                <a:latin typeface="Times New Roman" panose="02020603050405020304" pitchFamily="18" charset="0"/>
                <a:cs typeface="Times New Roman" panose="02020603050405020304" pitchFamily="18" charset="0"/>
              </a:rPr>
              <a:t>A modification of FIFO to avoid throwing out a heavily used page</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Inspect the R bit of the oldest page</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rPr>
              <a:t>0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 page is old and unused  replaced</a:t>
            </a:r>
          </a:p>
          <a:p>
            <a:pPr lvl="2" algn="just" eaLnBrk="1" hangingPunct="1">
              <a:lnSpc>
                <a:spcPct val="90000"/>
              </a:lnSpc>
            </a:pPr>
            <a:r>
              <a:rPr lang="en-US" altLang="en-US" sz="1800">
                <a:latin typeface="Times New Roman" panose="02020603050405020304" pitchFamily="18" charset="0"/>
                <a:cs typeface="Times New Roman" panose="02020603050405020304" pitchFamily="18" charset="0"/>
                <a:sym typeface="Wingdings" panose="05000000000000000000" pitchFamily="2" charset="2"/>
              </a:rPr>
              <a:t>1  page is old but used  its R bit = 0 and the page is moved at the end of the queue as a new arrived page</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Look for an old page that has not been not referenced in the previous clock interval</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If all the pages have been references </a:t>
            </a:r>
            <a:r>
              <a:rPr lang="en-US" altLang="en-US" sz="2400">
                <a:latin typeface="Times New Roman" panose="02020603050405020304" pitchFamily="18" charset="0"/>
                <a:cs typeface="Times New Roman" panose="02020603050405020304" pitchFamily="18" charset="0"/>
                <a:sym typeface="Wingdings" panose="05000000000000000000" pitchFamily="2" charset="2"/>
              </a:rPr>
              <a:t> FIFO</a:t>
            </a:r>
          </a:p>
        </p:txBody>
      </p:sp>
      <p:pic>
        <p:nvPicPr>
          <p:cNvPr id="13316" name="Picture 5" descr="0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62484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781800" y="5410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Second-Chance – Example </a:t>
            </a:r>
          </a:p>
        </p:txBody>
      </p:sp>
      <p:sp>
        <p:nvSpPr>
          <p:cNvPr id="62467" name="Rectangle 3"/>
          <p:cNvSpPr>
            <a:spLocks noGrp="1"/>
          </p:cNvSpPr>
          <p:nvPr>
            <p:ph type="body" sz="half" idx="4294967295"/>
          </p:nvPr>
        </p:nvSpPr>
        <p:spPr>
          <a:xfrm>
            <a:off x="228600" y="1371600"/>
            <a:ext cx="8915400" cy="5791200"/>
          </a:xfrm>
        </p:spPr>
        <p:txBody>
          <a:bodyPr/>
          <a:lstStyle/>
          <a:p>
            <a:pPr algn="just" eaLnBrk="1" hangingPunct="1">
              <a:lnSpc>
                <a:spcPct val="90000"/>
              </a:lnSpc>
            </a:pPr>
            <a:r>
              <a:rPr lang="en-US" altLang="en-US" sz="2400">
                <a:latin typeface="Times New Roman" panose="02020603050405020304" pitchFamily="18" charset="0"/>
                <a:cs typeface="Times New Roman" panose="02020603050405020304" pitchFamily="18" charset="0"/>
              </a:rPr>
              <a:t>A computer has four page frames. The time of loading, time of last access, and the R and M bits for each page are as shown below (the times are in clock ticks). Which page will be replaced?</a:t>
            </a: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The page 1 is replaced </a:t>
            </a:r>
          </a:p>
        </p:txBody>
      </p:sp>
      <p:graphicFrame>
        <p:nvGraphicFramePr>
          <p:cNvPr id="4" name="Table 3"/>
          <p:cNvGraphicFramePr>
            <a:graphicFrameLocks noGrp="1"/>
          </p:cNvGraphicFramePr>
          <p:nvPr/>
        </p:nvGraphicFramePr>
        <p:xfrm>
          <a:off x="1066800" y="2514600"/>
          <a:ext cx="7543800" cy="265165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087880">
                  <a:extLst>
                    <a:ext uri="{9D8B030D-6E8A-4147-A177-3AD203B41FA5}">
                      <a16:colId xmlns:a16="http://schemas.microsoft.com/office/drawing/2014/main" val="20002"/>
                    </a:ext>
                  </a:extLst>
                </a:gridCol>
                <a:gridCol w="1508760">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tblGrid>
              <a:tr h="822763">
                <a:tc>
                  <a:txBody>
                    <a:bodyPr/>
                    <a:lstStyle/>
                    <a:p>
                      <a:pPr algn="ctr"/>
                      <a:r>
                        <a:rPr lang="en-US" sz="2400" b="1" dirty="0">
                          <a:solidFill>
                            <a:schemeClr val="tx1"/>
                          </a:solidFill>
                          <a:latin typeface="Times New Roman" pitchFamily="18" charset="0"/>
                          <a:cs typeface="Times New Roman" pitchFamily="18" charset="0"/>
                        </a:rPr>
                        <a:t>Page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Loaded</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Last Reference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R</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M</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57091">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226</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091">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160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265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091">
                <a:tc>
                  <a:txBody>
                    <a:bodyPr/>
                    <a:lstStyle/>
                    <a:p>
                      <a:pPr algn="r"/>
                      <a:r>
                        <a:rPr lang="en-US" sz="2400" dirty="0">
                          <a:solidFill>
                            <a:schemeClr val="tx1"/>
                          </a:solidFill>
                          <a:latin typeface="Times New Roman" pitchFamily="18" charset="0"/>
                          <a:cs typeface="Times New Roman" pitchFamily="18" charset="0"/>
                        </a:rPr>
                        <a:t>2</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110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270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091">
                <a:tc>
                  <a:txBody>
                    <a:bodyPr/>
                    <a:lstStyle/>
                    <a:p>
                      <a:pPr algn="r"/>
                      <a:r>
                        <a:rPr lang="en-US" sz="2400" dirty="0">
                          <a:solidFill>
                            <a:schemeClr val="tx1"/>
                          </a:solidFill>
                          <a:latin typeface="Times New Roman" pitchFamily="18" charset="0"/>
                          <a:cs typeface="Times New Roman" pitchFamily="18" charset="0"/>
                        </a:rPr>
                        <a:t>3</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120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12" end="12"/>
                                            </p:txEl>
                                          </p:spTgt>
                                        </p:tgtEl>
                                        <p:attrNameLst>
                                          <p:attrName>style.visibility</p:attrName>
                                        </p:attrNameLst>
                                      </p:cBhvr>
                                      <p:to>
                                        <p:strVal val="visible"/>
                                      </p:to>
                                    </p:set>
                                    <p:animEffect transition="in" filter="box(in)">
                                      <p:cBhvr>
                                        <p:cTn id="7"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Clock</a:t>
            </a:r>
          </a:p>
        </p:txBody>
      </p:sp>
      <p:sp>
        <p:nvSpPr>
          <p:cNvPr id="15363" name="Rectangle 3"/>
          <p:cNvSpPr>
            <a:spLocks noGrp="1"/>
          </p:cNvSpPr>
          <p:nvPr>
            <p:ph type="body" sz="half" idx="4294967295"/>
          </p:nvPr>
        </p:nvSpPr>
        <p:spPr>
          <a:xfrm>
            <a:off x="0" y="1066800"/>
            <a:ext cx="9144000" cy="5791200"/>
          </a:xfrm>
        </p:spPr>
        <p:txBody>
          <a:bodyPr/>
          <a:lstStyle/>
          <a:p>
            <a:pPr algn="just" eaLnBrk="1" hangingPunct="1"/>
            <a:r>
              <a:rPr lang="en-US" altLang="en-US" sz="2400">
                <a:latin typeface="Times New Roman" panose="02020603050405020304" pitchFamily="18" charset="0"/>
                <a:cs typeface="Times New Roman" panose="02020603050405020304" pitchFamily="18" charset="0"/>
              </a:rPr>
              <a:t>In a second chance algorithms, it is unnecessarily inefficiency because it is constantly moving pages around on its list</a:t>
            </a:r>
          </a:p>
          <a:p>
            <a:pPr algn="just" eaLnBrk="1" hangingPunct="1"/>
            <a:r>
              <a:rPr lang="en-US" altLang="en-US" sz="2400">
                <a:latin typeface="Times New Roman" panose="02020603050405020304" pitchFamily="18" charset="0"/>
                <a:cs typeface="Times New Roman" panose="02020603050405020304" pitchFamily="18" charset="0"/>
              </a:rPr>
              <a:t>Keep all the page frames on a circular list in the form of a clock</a:t>
            </a:r>
          </a:p>
          <a:p>
            <a:pPr algn="just"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The hand points to the oldest page</a:t>
            </a:r>
          </a:p>
          <a:p>
            <a:pPr algn="just" eaLnBrk="1" hangingPunct="1"/>
            <a:r>
              <a:rPr lang="en-US" altLang="en-US" sz="2400">
                <a:latin typeface="Times New Roman" panose="02020603050405020304" pitchFamily="18" charset="0"/>
                <a:cs typeface="Times New Roman" panose="02020603050405020304" pitchFamily="18" charset="0"/>
                <a:sym typeface="Wingdings" panose="05000000000000000000" pitchFamily="2" charset="2"/>
              </a:rPr>
              <a:t>How to work</a:t>
            </a:r>
          </a:p>
          <a:p>
            <a:pPr lvl="1" algn="just" eaLnBrk="1" hangingPunct="1"/>
            <a:r>
              <a:rPr lang="en-US" altLang="en-US" sz="2000">
                <a:latin typeface="Times New Roman" panose="02020603050405020304" pitchFamily="18" charset="0"/>
                <a:cs typeface="Times New Roman" panose="02020603050405020304" pitchFamily="18" charset="0"/>
                <a:sym typeface="Wingdings" panose="05000000000000000000" pitchFamily="2" charset="2"/>
              </a:rPr>
              <a:t>When a page fault occurs, the page being pointed to by the hand is inspected</a:t>
            </a:r>
          </a:p>
          <a:p>
            <a:pPr lvl="1" algn="just" eaLnBrk="1" hangingPunct="1"/>
            <a:r>
              <a:rPr lang="en-US" altLang="en-US" sz="2000">
                <a:latin typeface="Times New Roman" panose="02020603050405020304" pitchFamily="18" charset="0"/>
                <a:cs typeface="Times New Roman" panose="02020603050405020304" pitchFamily="18" charset="0"/>
                <a:sym typeface="Wingdings" panose="05000000000000000000" pitchFamily="2" charset="2"/>
              </a:rPr>
              <a:t>If its R bit is 0, the page is evicted, the new page is inserted into the clock in its place, and the hand is advanced one position</a:t>
            </a:r>
          </a:p>
          <a:p>
            <a:pPr lvl="1" algn="just" eaLnBrk="1" hangingPunct="1"/>
            <a:r>
              <a:rPr lang="en-US" altLang="en-US" sz="2000">
                <a:latin typeface="Times New Roman" panose="02020603050405020304" pitchFamily="18" charset="0"/>
                <a:cs typeface="Times New Roman" panose="02020603050405020304" pitchFamily="18" charset="0"/>
                <a:sym typeface="Wingdings" panose="05000000000000000000" pitchFamily="2" charset="2"/>
              </a:rPr>
              <a:t>If R is 1, it is cleared and the hand is advanced to the next page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Clock</a:t>
            </a:r>
          </a:p>
        </p:txBody>
      </p:sp>
      <p:pic>
        <p:nvPicPr>
          <p:cNvPr id="16387" name="Picture 4" descr="03-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20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5410200" y="5638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Least Recently Used (LRU)</a:t>
            </a:r>
          </a:p>
        </p:txBody>
      </p:sp>
      <p:sp>
        <p:nvSpPr>
          <p:cNvPr id="17411" name="Rectangle 3"/>
          <p:cNvSpPr>
            <a:spLocks noGrp="1"/>
          </p:cNvSpPr>
          <p:nvPr>
            <p:ph type="body" sz="half" idx="4294967295"/>
          </p:nvPr>
        </p:nvSpPr>
        <p:spPr>
          <a:xfrm>
            <a:off x="304800" y="1098430"/>
            <a:ext cx="8839200" cy="5791200"/>
          </a:xfrm>
        </p:spPr>
        <p:txBody>
          <a:bodyPr/>
          <a:lstStyle/>
          <a:p>
            <a:pPr algn="just" eaLnBrk="1" hangingPunct="1">
              <a:lnSpc>
                <a:spcPct val="80000"/>
              </a:lnSpc>
            </a:pPr>
            <a:r>
              <a:rPr lang="en-US" altLang="en-US" sz="2000">
                <a:latin typeface="Times New Roman" panose="02020603050405020304" pitchFamily="18" charset="0"/>
                <a:cs typeface="Times New Roman" panose="02020603050405020304" pitchFamily="18" charset="0"/>
              </a:rPr>
              <a:t>Based on the observation that </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pages that have been heavily used in the last few instructions will probably be heavily used again in the next few</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Throw out the page that has been unused for the longest time when a page fault occurs</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The algorithm keeps a linked list</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the referenced page is moved at the front of the list</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at the </a:t>
            </a:r>
            <a:r>
              <a:rPr lang="en-US" altLang="en-US" sz="1800" b="1">
                <a:latin typeface="Times New Roman" panose="02020603050405020304" pitchFamily="18" charset="0"/>
                <a:cs typeface="Times New Roman" panose="02020603050405020304" pitchFamily="18" charset="0"/>
              </a:rPr>
              <a:t>end of the list is replaced</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the list must be updated at each memory reference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 costly</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Implementing LRU with a </a:t>
            </a:r>
            <a:r>
              <a:rPr lang="en-US" altLang="en-US" sz="2000" b="1">
                <a:latin typeface="Times New Roman" panose="02020603050405020304" pitchFamily="18" charset="0"/>
                <a:cs typeface="Times New Roman" panose="02020603050405020304" pitchFamily="18" charset="0"/>
              </a:rPr>
              <a:t>hardware counter</a:t>
            </a:r>
          </a:p>
          <a:p>
            <a:pPr lvl="1" algn="just" eaLnBrk="1" hangingPunct="1">
              <a:lnSpc>
                <a:spcPct val="80000"/>
              </a:lnSpc>
            </a:pPr>
            <a:r>
              <a:rPr lang="en-US" altLang="en-US" sz="1800" b="1">
                <a:latin typeface="Times New Roman" panose="02020603050405020304" pitchFamily="18" charset="0"/>
                <a:cs typeface="Times New Roman" panose="02020603050405020304" pitchFamily="18" charset="0"/>
              </a:rPr>
              <a:t>keep a 64-bit counter </a:t>
            </a:r>
            <a:r>
              <a:rPr lang="en-US" altLang="en-US" sz="1800">
                <a:latin typeface="Times New Roman" panose="02020603050405020304" pitchFamily="18" charset="0"/>
                <a:cs typeface="Times New Roman" panose="02020603050405020304" pitchFamily="18" charset="0"/>
              </a:rPr>
              <a:t>which is </a:t>
            </a:r>
            <a:r>
              <a:rPr lang="en-US" altLang="en-US" sz="1800" b="1">
                <a:latin typeface="Times New Roman" panose="02020603050405020304" pitchFamily="18" charset="0"/>
                <a:cs typeface="Times New Roman" panose="02020603050405020304" pitchFamily="18" charset="0"/>
              </a:rPr>
              <a:t>incremented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after each instruction</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each </a:t>
            </a:r>
            <a:r>
              <a:rPr lang="en-US" altLang="en-US" sz="1800" b="1">
                <a:latin typeface="Times New Roman" panose="02020603050405020304" pitchFamily="18" charset="0"/>
                <a:cs typeface="Times New Roman" panose="02020603050405020304" pitchFamily="18" charset="0"/>
              </a:rPr>
              <a:t>page table entry has</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field large enough </a:t>
            </a:r>
            <a:r>
              <a:rPr lang="en-US" altLang="en-US" sz="1800">
                <a:latin typeface="Times New Roman" panose="02020603050405020304" pitchFamily="18" charset="0"/>
                <a:cs typeface="Times New Roman" panose="02020603050405020304" pitchFamily="18" charset="0"/>
              </a:rPr>
              <a:t>to </a:t>
            </a:r>
            <a:r>
              <a:rPr lang="en-US" altLang="en-US" sz="1800" b="1">
                <a:latin typeface="Times New Roman" panose="02020603050405020304" pitchFamily="18" charset="0"/>
                <a:cs typeface="Times New Roman" panose="02020603050405020304" pitchFamily="18" charset="0"/>
              </a:rPr>
              <a:t>store the counter</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counter</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stored</a:t>
            </a:r>
            <a:r>
              <a:rPr lang="en-US" altLang="en-US" sz="1800">
                <a:latin typeface="Times New Roman" panose="02020603050405020304" pitchFamily="18" charset="0"/>
                <a:cs typeface="Times New Roman" panose="02020603050405020304" pitchFamily="18" charset="0"/>
              </a:rPr>
              <a:t> in the page table entry for the page just referenced</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page with the lowest value </a:t>
            </a:r>
            <a:r>
              <a:rPr lang="en-US" altLang="en-US" sz="1800">
                <a:latin typeface="Times New Roman" panose="02020603050405020304" pitchFamily="18" charset="0"/>
                <a:cs typeface="Times New Roman" panose="02020603050405020304" pitchFamily="18" charset="0"/>
              </a:rPr>
              <a:t>of its counter field </a:t>
            </a:r>
            <a:r>
              <a:rPr lang="en-US" altLang="en-US" sz="1800" b="1">
                <a:latin typeface="Times New Roman" panose="02020603050405020304" pitchFamily="18" charset="0"/>
                <a:cs typeface="Times New Roman" panose="02020603050405020304" pitchFamily="18" charset="0"/>
              </a:rPr>
              <a:t>is replaced</a:t>
            </a:r>
          </a:p>
          <a:p>
            <a:pPr algn="just" eaLnBrk="1" hangingPunct="1">
              <a:lnSpc>
                <a:spcPct val="80000"/>
              </a:lnSpc>
            </a:pPr>
            <a:r>
              <a:rPr lang="en-US" altLang="en-US" sz="2000">
                <a:latin typeface="Times New Roman" panose="02020603050405020304" pitchFamily="18" charset="0"/>
                <a:cs typeface="Times New Roman" panose="02020603050405020304" pitchFamily="18" charset="0"/>
              </a:rPr>
              <a:t>Implementing LRU with a </a:t>
            </a:r>
            <a:r>
              <a:rPr lang="en-US" altLang="en-US" sz="2000" b="1">
                <a:latin typeface="Times New Roman" panose="02020603050405020304" pitchFamily="18" charset="0"/>
                <a:cs typeface="Times New Roman" panose="02020603050405020304" pitchFamily="18" charset="0"/>
              </a:rPr>
              <a:t>hardware bits matrix</a:t>
            </a:r>
          </a:p>
          <a:p>
            <a:pPr lvl="1" algn="just" eaLnBrk="1" hangingPunct="1">
              <a:lnSpc>
                <a:spcPct val="80000"/>
              </a:lnSpc>
            </a:pPr>
            <a:r>
              <a:rPr lang="en-US" altLang="en-US" sz="1800" b="1">
                <a:latin typeface="Times New Roman" panose="02020603050405020304" pitchFamily="18" charset="0"/>
                <a:cs typeface="Times New Roman" panose="02020603050405020304" pitchFamily="18" charset="0"/>
              </a:rPr>
              <a:t>N</a:t>
            </a:r>
            <a:r>
              <a:rPr lang="en-US" altLang="en-US" sz="1800">
                <a:latin typeface="Times New Roman" panose="02020603050405020304" pitchFamily="18" charset="0"/>
                <a:cs typeface="Times New Roman" panose="02020603050405020304" pitchFamily="18" charset="0"/>
              </a:rPr>
              <a:t> page </a:t>
            </a:r>
            <a:r>
              <a:rPr lang="en-US" altLang="en-US" sz="1800" b="1">
                <a:latin typeface="Times New Roman" panose="02020603050405020304" pitchFamily="18" charset="0"/>
                <a:cs typeface="Times New Roman" panose="02020603050405020304" pitchFamily="18" charset="0"/>
              </a:rPr>
              <a:t>frames</a:t>
            </a:r>
            <a:r>
              <a:rPr lang="en-US"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a:latin typeface="Times New Roman" panose="02020603050405020304" pitchFamily="18" charset="0"/>
                <a:cs typeface="Times New Roman" panose="02020603050405020304" pitchFamily="18" charset="0"/>
                <a:sym typeface="Wingdings" panose="05000000000000000000" pitchFamily="2" charset="2"/>
              </a:rPr>
              <a:t>N x N bits matrix</a:t>
            </a:r>
          </a:p>
          <a:p>
            <a:pPr lvl="1" algn="just" eaLnBrk="1" hangingPunct="1">
              <a:lnSpc>
                <a:spcPct val="80000"/>
              </a:lnSpc>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when</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 virtual </a:t>
            </a:r>
            <a:r>
              <a:rPr lang="en-US" altLang="en-US" sz="1800" b="1">
                <a:latin typeface="Times New Roman" panose="02020603050405020304" pitchFamily="18" charset="0"/>
                <a:cs typeface="Times New Roman" panose="02020603050405020304" pitchFamily="18" charset="0"/>
                <a:sym typeface="Wingdings" panose="05000000000000000000" pitchFamily="2" charset="2"/>
              </a:rPr>
              <a:t>page</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i="1">
                <a:latin typeface="Times New Roman" panose="02020603050405020304" pitchFamily="18" charset="0"/>
                <a:cs typeface="Times New Roman" panose="02020603050405020304" pitchFamily="18" charset="0"/>
                <a:sym typeface="Wingdings" panose="05000000000000000000" pitchFamily="2" charset="2"/>
              </a:rPr>
              <a:t>k</a:t>
            </a:r>
            <a:r>
              <a:rPr lang="en-US" altLang="en-US" sz="1800" b="1">
                <a:latin typeface="Times New Roman" panose="02020603050405020304" pitchFamily="18" charset="0"/>
                <a:cs typeface="Times New Roman" panose="02020603050405020304" pitchFamily="18" charset="0"/>
                <a:sym typeface="Wingdings" panose="05000000000000000000" pitchFamily="2" charset="2"/>
              </a:rPr>
              <a:t> is referenced </a:t>
            </a:r>
          </a:p>
          <a:p>
            <a:pPr lvl="2" algn="just" eaLnBrk="1" hangingPunct="1">
              <a:lnSpc>
                <a:spcPct val="80000"/>
              </a:lnSpc>
            </a:pPr>
            <a:r>
              <a:rPr lang="en-US" altLang="en-US" sz="1600">
                <a:latin typeface="Times New Roman" panose="02020603050405020304" pitchFamily="18" charset="0"/>
                <a:cs typeface="Times New Roman" panose="02020603050405020304" pitchFamily="18" charset="0"/>
              </a:rPr>
              <a:t>bits of </a:t>
            </a:r>
            <a:r>
              <a:rPr lang="en-US" altLang="en-US" sz="1600" b="1">
                <a:latin typeface="Times New Roman" panose="02020603050405020304" pitchFamily="18" charset="0"/>
                <a:cs typeface="Times New Roman" panose="02020603050405020304" pitchFamily="18" charset="0"/>
              </a:rPr>
              <a:t>row</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k</a:t>
            </a:r>
            <a:r>
              <a:rPr lang="en-US" altLang="en-US" sz="1600">
                <a:latin typeface="Times New Roman" panose="02020603050405020304" pitchFamily="18" charset="0"/>
                <a:cs typeface="Times New Roman" panose="02020603050405020304" pitchFamily="18" charset="0"/>
              </a:rPr>
              <a:t> are </a:t>
            </a:r>
            <a:r>
              <a:rPr lang="en-US" altLang="en-US" sz="1600" b="1">
                <a:latin typeface="Times New Roman" panose="02020603050405020304" pitchFamily="18" charset="0"/>
                <a:cs typeface="Times New Roman" panose="02020603050405020304" pitchFamily="18" charset="0"/>
              </a:rPr>
              <a:t>set</a:t>
            </a:r>
            <a:r>
              <a:rPr lang="en-US" altLang="en-US" sz="1600">
                <a:latin typeface="Times New Roman" panose="02020603050405020304" pitchFamily="18" charset="0"/>
                <a:cs typeface="Times New Roman" panose="02020603050405020304" pitchFamily="18" charset="0"/>
              </a:rPr>
              <a:t> to </a:t>
            </a:r>
            <a:r>
              <a:rPr lang="en-US" altLang="en-US" sz="1600" b="1">
                <a:latin typeface="Times New Roman" panose="02020603050405020304" pitchFamily="18" charset="0"/>
                <a:cs typeface="Times New Roman" panose="02020603050405020304" pitchFamily="18" charset="0"/>
              </a:rPr>
              <a:t>1</a:t>
            </a:r>
          </a:p>
          <a:p>
            <a:pPr lvl="2" algn="just" eaLnBrk="1" hangingPunct="1">
              <a:lnSpc>
                <a:spcPct val="80000"/>
              </a:lnSpc>
            </a:pPr>
            <a:r>
              <a:rPr lang="en-US" altLang="en-US" sz="1600">
                <a:latin typeface="Times New Roman" panose="02020603050405020304" pitchFamily="18" charset="0"/>
                <a:cs typeface="Times New Roman" panose="02020603050405020304" pitchFamily="18" charset="0"/>
              </a:rPr>
              <a:t>bits of </a:t>
            </a:r>
            <a:r>
              <a:rPr lang="en-US" altLang="en-US" sz="1600" b="1">
                <a:latin typeface="Times New Roman" panose="02020603050405020304" pitchFamily="18" charset="0"/>
                <a:cs typeface="Times New Roman" panose="02020603050405020304" pitchFamily="18" charset="0"/>
              </a:rPr>
              <a:t>column k </a:t>
            </a:r>
            <a:r>
              <a:rPr lang="en-US" altLang="en-US" sz="1600">
                <a:latin typeface="Times New Roman" panose="02020603050405020304" pitchFamily="18" charset="0"/>
                <a:cs typeface="Times New Roman" panose="02020603050405020304" pitchFamily="18" charset="0"/>
              </a:rPr>
              <a:t>are </a:t>
            </a:r>
            <a:r>
              <a:rPr lang="en-US" altLang="en-US" sz="1600" b="1">
                <a:latin typeface="Times New Roman" panose="02020603050405020304" pitchFamily="18" charset="0"/>
                <a:cs typeface="Times New Roman" panose="02020603050405020304" pitchFamily="18" charset="0"/>
              </a:rPr>
              <a:t>set</a:t>
            </a:r>
            <a:r>
              <a:rPr lang="en-US" altLang="en-US" sz="1600">
                <a:latin typeface="Times New Roman" panose="02020603050405020304" pitchFamily="18" charset="0"/>
                <a:cs typeface="Times New Roman" panose="02020603050405020304" pitchFamily="18" charset="0"/>
              </a:rPr>
              <a:t> to </a:t>
            </a:r>
            <a:r>
              <a:rPr lang="en-US" altLang="en-US" sz="1600" b="1">
                <a:latin typeface="Times New Roman" panose="02020603050405020304" pitchFamily="18" charset="0"/>
                <a:cs typeface="Times New Roman" panose="02020603050405020304" pitchFamily="18" charset="0"/>
              </a:rPr>
              <a:t>0</a:t>
            </a:r>
          </a:p>
          <a:p>
            <a:pPr lvl="1" algn="just" eaLnBrk="1" hangingPunct="1">
              <a:lnSpc>
                <a:spcPct val="80000"/>
              </a:lnSpc>
            </a:pPr>
            <a:r>
              <a:rPr lang="en-US" altLang="en-US" sz="1800">
                <a:latin typeface="Times New Roman" panose="02020603050405020304" pitchFamily="18" charset="0"/>
                <a:cs typeface="Times New Roman" panose="02020603050405020304" pitchFamily="18" charset="0"/>
              </a:rPr>
              <a:t>the page with the </a:t>
            </a:r>
            <a:r>
              <a:rPr lang="en-US" altLang="en-US" sz="1800" b="1">
                <a:latin typeface="Times New Roman" panose="02020603050405020304" pitchFamily="18" charset="0"/>
                <a:cs typeface="Times New Roman" panose="02020603050405020304" pitchFamily="18" charset="0"/>
              </a:rPr>
              <a:t>lowest value </a:t>
            </a:r>
            <a:r>
              <a:rPr lang="en-US" altLang="en-US" sz="1800">
                <a:latin typeface="Times New Roman" panose="02020603050405020304" pitchFamily="18" charset="0"/>
                <a:cs typeface="Times New Roman" panose="02020603050405020304" pitchFamily="18" charset="0"/>
              </a:rPr>
              <a:t>is </a:t>
            </a:r>
            <a:r>
              <a:rPr lang="en-US" altLang="en-US" sz="1800" b="1">
                <a:latin typeface="Times New Roman" panose="02020603050405020304" pitchFamily="18" charset="0"/>
                <a:cs typeface="Times New Roman" panose="02020603050405020304" pitchFamily="18" charset="0"/>
              </a:rPr>
              <a:t>removed</a:t>
            </a:r>
            <a:endParaRPr lang="en-US" altLang="en-US" sz="1800" b="1">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Least Recently Used (LRU)</a:t>
            </a:r>
          </a:p>
        </p:txBody>
      </p:sp>
      <p:sp>
        <p:nvSpPr>
          <p:cNvPr id="55299" name="Rectangle 3"/>
          <p:cNvSpPr>
            <a:spLocks noGrp="1"/>
          </p:cNvSpPr>
          <p:nvPr>
            <p:ph type="body" sz="half" idx="4294967295"/>
          </p:nvPr>
        </p:nvSpPr>
        <p:spPr>
          <a:xfrm>
            <a:off x="0" y="1066800"/>
            <a:ext cx="9144000" cy="5791200"/>
          </a:xfrm>
        </p:spPr>
        <p:txBody>
          <a:bodyPr/>
          <a:lstStyle/>
          <a:p>
            <a:pPr eaLnBrk="1" hangingPunct="1"/>
            <a:r>
              <a:rPr lang="en-US" altLang="en-US" sz="2800" b="1">
                <a:latin typeface="Times New Roman" panose="02020603050405020304" pitchFamily="18" charset="0"/>
                <a:cs typeface="Times New Roman" panose="02020603050405020304" pitchFamily="18" charset="0"/>
              </a:rPr>
              <a:t>Ex</a:t>
            </a:r>
            <a:r>
              <a:rPr lang="en-US" altLang="en-US" sz="2800">
                <a:latin typeface="Times New Roman" panose="02020603050405020304" pitchFamily="18" charset="0"/>
                <a:cs typeface="Times New Roman" panose="02020603050405020304" pitchFamily="18" charset="0"/>
              </a:rPr>
              <a:t>: </a:t>
            </a:r>
          </a:p>
          <a:p>
            <a:pPr lvl="1" eaLnBrk="1" hangingPunct="1"/>
            <a:r>
              <a:rPr lang="en-US" altLang="en-US" sz="2400">
                <a:latin typeface="Times New Roman" panose="02020603050405020304" pitchFamily="18" charset="0"/>
                <a:cs typeface="Times New Roman" panose="02020603050405020304" pitchFamily="18" charset="0"/>
              </a:rPr>
              <a:t>a memory with free three frames</a:t>
            </a:r>
          </a:p>
          <a:p>
            <a:pPr lvl="1" eaLnBrk="1" hangingPunct="1"/>
            <a:r>
              <a:rPr lang="en-US" altLang="en-US" sz="2400">
                <a:latin typeface="Times New Roman" panose="02020603050405020304" pitchFamily="18" charset="0"/>
                <a:cs typeface="Times New Roman" panose="02020603050405020304" pitchFamily="18" charset="0"/>
              </a:rPr>
              <a:t>7    0    1    2   0    3    0    4   2    3   0    3    2   1    2    0  1 0  7  0 1</a:t>
            </a:r>
          </a:p>
          <a:p>
            <a:pPr lvl="1" eaLnBrk="1" hangingPunct="1"/>
            <a:endParaRPr lang="en-US" altLang="en-US" sz="2400">
              <a:latin typeface="Times New Roman" panose="02020603050405020304" pitchFamily="18" charset="0"/>
              <a:cs typeface="Times New Roman" panose="02020603050405020304" pitchFamily="18" charset="0"/>
            </a:endParaRPr>
          </a:p>
          <a:p>
            <a:pPr lvl="1" eaLnBrk="1" hangingPunct="1"/>
            <a:endParaRPr lang="en-US" altLang="en-US" sz="2400">
              <a:latin typeface="Times New Roman" panose="02020603050405020304" pitchFamily="18" charset="0"/>
              <a:cs typeface="Times New Roman" panose="02020603050405020304" pitchFamily="18" charset="0"/>
            </a:endParaRPr>
          </a:p>
          <a:p>
            <a:pPr lvl="1" eaLnBrk="1" hangingPunct="1"/>
            <a:endParaRPr lang="en-US" altLang="en-US" sz="1800">
              <a:latin typeface="Times New Roman" panose="02020603050405020304" pitchFamily="18" charset="0"/>
              <a:cs typeface="Times New Roman" panose="02020603050405020304" pitchFamily="18" charset="0"/>
            </a:endParaRPr>
          </a:p>
          <a:p>
            <a:pPr lvl="1" eaLnBrk="1" hangingPunct="1"/>
            <a:r>
              <a:rPr lang="en-US" altLang="en-US" sz="2400">
                <a:latin typeface="Times New Roman" panose="02020603050405020304" pitchFamily="18" charset="0"/>
                <a:cs typeface="Times New Roman" panose="02020603050405020304" pitchFamily="18" charset="0"/>
              </a:rPr>
              <a:t>A memory with four page frames</a:t>
            </a:r>
          </a:p>
          <a:p>
            <a:pPr lvl="1" eaLnBrk="1" hangingPunct="1"/>
            <a:r>
              <a:rPr lang="en-US" altLang="en-US" sz="2400">
                <a:latin typeface="Times New Roman" panose="02020603050405020304" pitchFamily="18" charset="0"/>
                <a:cs typeface="Times New Roman" panose="02020603050405020304" pitchFamily="18" charset="0"/>
              </a:rPr>
              <a:t>0 1 2 3 2 1 0 3 2 3</a:t>
            </a: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76962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descr="03-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038600"/>
            <a:ext cx="49530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990600" y="5410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ox(in)">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5299">
                                            <p:txEl>
                                              <p:pRg st="6" end="6"/>
                                            </p:txEl>
                                          </p:spTgt>
                                        </p:tgtEl>
                                        <p:attrNameLst>
                                          <p:attrName>style.visibility</p:attrName>
                                        </p:attrNameLst>
                                      </p:cBhvr>
                                      <p:to>
                                        <p:strVal val="visible"/>
                                      </p:to>
                                    </p:set>
                                    <p:animEffect transition="in" filter="box(in)">
                                      <p:cBhvr>
                                        <p:cTn id="12" dur="500"/>
                                        <p:tgtEl>
                                          <p:spTgt spid="55299">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5299">
                                            <p:txEl>
                                              <p:pRg st="7" end="7"/>
                                            </p:txEl>
                                          </p:spTgt>
                                        </p:tgtEl>
                                        <p:attrNameLst>
                                          <p:attrName>style.visibility</p:attrName>
                                        </p:attrNameLst>
                                      </p:cBhvr>
                                      <p:to>
                                        <p:strVal val="visible"/>
                                      </p:to>
                                    </p:set>
                                    <p:animEffect transition="in" filter="box(in)">
                                      <p:cBhvr>
                                        <p:cTn id="15" dur="500"/>
                                        <p:tgtEl>
                                          <p:spTgt spid="55299">
                                            <p:txEl>
                                              <p:pRg st="7" end="7"/>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5301"/>
                                        </p:tgtEl>
                                        <p:attrNameLst>
                                          <p:attrName>style.visibility</p:attrName>
                                        </p:attrNameLst>
                                      </p:cBhvr>
                                      <p:to>
                                        <p:strVal val="visible"/>
                                      </p:to>
                                    </p:set>
                                    <p:animEffect transition="in" filter="box(in)">
                                      <p:cBhvr>
                                        <p:cTn id="20" dur="500"/>
                                        <p:tgtEl>
                                          <p:spTgt spid="5530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04807"/>
                                        </p:tgtEl>
                                        <p:attrNameLst>
                                          <p:attrName>style.visibility</p:attrName>
                                        </p:attrNameLst>
                                      </p:cBhvr>
                                      <p:to>
                                        <p:strVal val="visible"/>
                                      </p:to>
                                    </p:set>
                                    <p:animEffect transition="in" filter="box(in)">
                                      <p:cBhvr>
                                        <p:cTn id="23"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p:cNvSpPr>
          <p:nvPr>
            <p:ph type="body" idx="1"/>
          </p:nvPr>
        </p:nvSpPr>
        <p:spPr>
          <a:xfrm>
            <a:off x="208472" y="1295400"/>
            <a:ext cx="8915400" cy="5410200"/>
          </a:xfrm>
        </p:spPr>
        <p:txBody>
          <a:bodyPr/>
          <a:lstStyle/>
          <a:p>
            <a:pPr algn="just" eaLnBrk="1" hangingPunct="1">
              <a:lnSpc>
                <a:spcPct val="9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no abstraction </a:t>
            </a:r>
            <a:r>
              <a:rPr lang="en-US" altLang="en-US" sz="2000">
                <a:latin typeface="Times New Roman" panose="02020603050405020304" pitchFamily="18" charset="0"/>
                <a:cs typeface="Times New Roman" panose="02020603050405020304" pitchFamily="18" charset="0"/>
              </a:rPr>
              <a:t>at all</a:t>
            </a:r>
          </a:p>
          <a:p>
            <a:pPr algn="just" eaLnBrk="1" hangingPunct="1">
              <a:lnSpc>
                <a:spcPct val="9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Mainframe computer (before 1960), early minicomputers (before 1970), and early PC (before 1980)</a:t>
            </a:r>
          </a:p>
          <a:p>
            <a:pPr algn="just" eaLnBrk="1" hangingPunct="1">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No swapping </a:t>
            </a:r>
            <a:r>
              <a:rPr lang="en-US" altLang="en-US" sz="2000">
                <a:latin typeface="Times New Roman" panose="02020603050405020304" pitchFamily="18" charset="0"/>
                <a:cs typeface="Times New Roman" panose="02020603050405020304" pitchFamily="18" charset="0"/>
              </a:rPr>
              <a:t>or </a:t>
            </a:r>
            <a:r>
              <a:rPr lang="en-US" altLang="en-US" sz="2000" b="1">
                <a:latin typeface="Times New Roman" panose="02020603050405020304" pitchFamily="18" charset="0"/>
                <a:cs typeface="Times New Roman" panose="02020603050405020304" pitchFamily="18" charset="0"/>
              </a:rPr>
              <a:t>paging</a:t>
            </a:r>
          </a:p>
          <a:p>
            <a:pPr algn="just" eaLnBrk="1" hangingPunct="1">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Run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only one program at</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time</a:t>
            </a:r>
          </a:p>
          <a:p>
            <a:pPr algn="just" eaLnBrk="1" hangingPunct="1">
              <a:lnSpc>
                <a:spcPct val="9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In memory are loaded the only program that is run the OS</a:t>
            </a:r>
          </a:p>
          <a:p>
            <a:pPr algn="just" eaLnBrk="1" hangingPunct="1">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Way</a:t>
            </a:r>
            <a:r>
              <a:rPr lang="en-US" altLang="en-US" sz="2000">
                <a:latin typeface="Times New Roman" panose="02020603050405020304" pitchFamily="18" charset="0"/>
                <a:cs typeface="Times New Roman" panose="02020603050405020304" pitchFamily="18" charset="0"/>
              </a:rPr>
              <a:t> of memory organization</a:t>
            </a:r>
          </a:p>
          <a:p>
            <a:pPr lvl="1" algn="just" eaLnBrk="1" hangingPunct="1">
              <a:lnSpc>
                <a:spcPct val="90000"/>
              </a:lnSpc>
              <a:buFontTx/>
              <a:buAutoNum type="alphaLcParenR"/>
            </a:pP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at the </a:t>
            </a:r>
            <a:r>
              <a:rPr lang="en-US" altLang="en-US" sz="2000" b="1">
                <a:latin typeface="Times New Roman" panose="02020603050405020304" pitchFamily="18" charset="0"/>
                <a:cs typeface="Times New Roman" panose="02020603050405020304" pitchFamily="18" charset="0"/>
              </a:rPr>
              <a:t>bottom</a:t>
            </a:r>
            <a:r>
              <a:rPr lang="en-US" altLang="en-US" sz="2000">
                <a:latin typeface="Times New Roman" panose="02020603050405020304" pitchFamily="18" charset="0"/>
                <a:cs typeface="Times New Roman" panose="02020603050405020304" pitchFamily="18" charset="0"/>
              </a:rPr>
              <a:t> of memory and the </a:t>
            </a:r>
            <a:r>
              <a:rPr lang="en-US" altLang="en-US" sz="2000" b="1">
                <a:latin typeface="Times New Roman" panose="02020603050405020304" pitchFamily="18" charset="0"/>
                <a:cs typeface="Times New Roman" panose="02020603050405020304" pitchFamily="18" charset="0"/>
              </a:rPr>
              <a:t>user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program</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above</a:t>
            </a:r>
          </a:p>
          <a:p>
            <a:pPr lvl="1" algn="just" eaLnBrk="1" hangingPunct="1">
              <a:lnSpc>
                <a:spcPct val="90000"/>
              </a:lnSpc>
              <a:buFontTx/>
              <a:buAutoNum type="alphaLcParenR"/>
            </a:pP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at the </a:t>
            </a:r>
            <a:r>
              <a:rPr lang="en-US" altLang="en-US" sz="2000" b="1">
                <a:latin typeface="Times New Roman" panose="02020603050405020304" pitchFamily="18" charset="0"/>
                <a:cs typeface="Times New Roman" panose="02020603050405020304" pitchFamily="18" charset="0"/>
              </a:rPr>
              <a:t>top</a:t>
            </a:r>
            <a:r>
              <a:rPr lang="en-US" altLang="en-US" sz="2000">
                <a:latin typeface="Times New Roman" panose="02020603050405020304" pitchFamily="18" charset="0"/>
                <a:cs typeface="Times New Roman" panose="02020603050405020304" pitchFamily="18" charset="0"/>
              </a:rPr>
              <a:t> of memory  (ROM) and the </a:t>
            </a:r>
            <a:r>
              <a:rPr lang="en-US" altLang="en-US" sz="2000" b="1">
                <a:latin typeface="Times New Roman" panose="02020603050405020304" pitchFamily="18" charset="0"/>
                <a:cs typeface="Times New Roman" panose="02020603050405020304" pitchFamily="18" charset="0"/>
              </a:rPr>
              <a:t>user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program</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bellow</a:t>
            </a:r>
          </a:p>
          <a:p>
            <a:pPr lvl="1" algn="just" eaLnBrk="1" hangingPunct="1">
              <a:lnSpc>
                <a:spcPct val="90000"/>
              </a:lnSpc>
              <a:buFontTx/>
              <a:buAutoNum type="alphaLcParenR"/>
            </a:pP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at the </a:t>
            </a:r>
            <a:r>
              <a:rPr lang="en-US" altLang="en-US" sz="2000" b="1">
                <a:latin typeface="Times New Roman" panose="02020603050405020304" pitchFamily="18" charset="0"/>
                <a:cs typeface="Times New Roman" panose="02020603050405020304" pitchFamily="18" charset="0"/>
              </a:rPr>
              <a:t>bottom</a:t>
            </a:r>
            <a:r>
              <a:rPr lang="en-US" altLang="en-US" sz="2000">
                <a:latin typeface="Times New Roman" panose="02020603050405020304" pitchFamily="18" charset="0"/>
                <a:cs typeface="Times New Roman" panose="02020603050405020304" pitchFamily="18" charset="0"/>
              </a:rPr>
              <a:t> of memory, </a:t>
            </a:r>
            <a:r>
              <a:rPr lang="en-US" altLang="en-US" sz="2000" b="1">
                <a:latin typeface="Times New Roman" panose="02020603050405020304" pitchFamily="18" charset="0"/>
                <a:cs typeface="Times New Roman" panose="02020603050405020304" pitchFamily="18" charset="0"/>
              </a:rPr>
              <a:t>device drivers </a:t>
            </a:r>
            <a:r>
              <a:rPr lang="en-US" altLang="en-US" sz="2000">
                <a:latin typeface="Times New Roman" panose="02020603050405020304" pitchFamily="18" charset="0"/>
                <a:cs typeface="Times New Roman" panose="02020603050405020304" pitchFamily="18" charset="0"/>
              </a:rPr>
              <a:t>in </a:t>
            </a:r>
            <a:r>
              <a:rPr lang="en-US" altLang="en-US" sz="2000" b="1">
                <a:latin typeface="Times New Roman" panose="02020603050405020304" pitchFamily="18" charset="0"/>
                <a:cs typeface="Times New Roman" panose="02020603050405020304" pitchFamily="18" charset="0"/>
              </a:rPr>
              <a:t>ROM</a:t>
            </a:r>
            <a:r>
              <a:rPr lang="en-US" altLang="en-US" sz="2000">
                <a:latin typeface="Times New Roman" panose="02020603050405020304" pitchFamily="18" charset="0"/>
                <a:cs typeface="Times New Roman" panose="02020603050405020304" pitchFamily="18" charset="0"/>
              </a:rPr>
              <a:t> (mapped at the top of memory – BIOS) and the </a:t>
            </a:r>
            <a:r>
              <a:rPr lang="en-US" altLang="en-US" sz="2000" b="1">
                <a:latin typeface="Times New Roman" panose="02020603050405020304" pitchFamily="18" charset="0"/>
                <a:cs typeface="Times New Roman" panose="02020603050405020304" pitchFamily="18" charset="0"/>
              </a:rPr>
              <a:t>user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program</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between</a:t>
            </a:r>
            <a:r>
              <a:rPr lang="en-US" altLang="en-US" sz="2000">
                <a:latin typeface="Times New Roman" panose="02020603050405020304" pitchFamily="18" charset="0"/>
                <a:cs typeface="Times New Roman" panose="02020603050405020304" pitchFamily="18" charset="0"/>
              </a:rPr>
              <a:t> them</a:t>
            </a:r>
          </a:p>
        </p:txBody>
      </p:sp>
      <p:sp>
        <p:nvSpPr>
          <p:cNvPr id="6" name="Rectangle 2">
            <a:extLst>
              <a:ext uri="{FF2B5EF4-FFF2-40B4-BE49-F238E27FC236}">
                <a16:creationId xmlns:a16="http://schemas.microsoft.com/office/drawing/2014/main" id="{1AE2631B-A5DB-4B54-92B2-1EB641D13AD6}"/>
              </a:ext>
            </a:extLst>
          </p:cNvPr>
          <p:cNvSpPr txBox="1">
            <a:spLocks/>
          </p:cNvSpPr>
          <p:nvPr/>
        </p:nvSpPr>
        <p:spPr bwMode="auto">
          <a:xfrm>
            <a:off x="914400" y="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en-US" sz="4000" b="1">
                <a:latin typeface="Times New Roman" panose="02020603050405020304" pitchFamily="18" charset="0"/>
                <a:cs typeface="Times New Roman" panose="02020603050405020304" pitchFamily="18" charset="0"/>
              </a:rPr>
              <a:t>No Memory Abstractions</a:t>
            </a:r>
          </a:p>
        </p:txBody>
      </p:sp>
      <p:sp>
        <p:nvSpPr>
          <p:cNvPr id="7" name="Rectangle 4">
            <a:extLst>
              <a:ext uri="{FF2B5EF4-FFF2-40B4-BE49-F238E27FC236}">
                <a16:creationId xmlns:a16="http://schemas.microsoft.com/office/drawing/2014/main" id="{3A4CC9EA-DD48-4588-A124-9BB0040C8FED}"/>
              </a:ext>
            </a:extLst>
          </p:cNvPr>
          <p:cNvSpPr>
            <a:spLocks/>
          </p:cNvSpPr>
          <p:nvPr/>
        </p:nvSpPr>
        <p:spPr bwMode="auto">
          <a:xfrm>
            <a:off x="613225" y="54712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cs typeface="Times New Roman" panose="02020603050405020304" pitchFamily="18" charset="0"/>
              </a:rPr>
              <a:t>Simplest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ox(in)">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ox(in)">
                                      <p:cBhvr>
                                        <p:cTn id="12" dur="500"/>
                                        <p:tgtEl>
                                          <p:spTgt spid="139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box(in)">
                                      <p:cBhvr>
                                        <p:cTn id="17" dur="500"/>
                                        <p:tgtEl>
                                          <p:spTgt spid="139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box(in)">
                                      <p:cBhvr>
                                        <p:cTn id="22" dur="500"/>
                                        <p:tgtEl>
                                          <p:spTgt spid="139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box(in)">
                                      <p:cBhvr>
                                        <p:cTn id="27" dur="500"/>
                                        <p:tgtEl>
                                          <p:spTgt spid="139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9267">
                                            <p:txEl>
                                              <p:pRg st="5" end="5"/>
                                            </p:txEl>
                                          </p:spTgt>
                                        </p:tgtEl>
                                        <p:attrNameLst>
                                          <p:attrName>style.visibility</p:attrName>
                                        </p:attrNameLst>
                                      </p:cBhvr>
                                      <p:to>
                                        <p:strVal val="visible"/>
                                      </p:to>
                                    </p:set>
                                    <p:animEffect transition="in" filter="box(in)">
                                      <p:cBhvr>
                                        <p:cTn id="32" dur="500"/>
                                        <p:tgtEl>
                                          <p:spTgt spid="139267">
                                            <p:txEl>
                                              <p:pRg st="5" end="5"/>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39267">
                                            <p:txEl>
                                              <p:pRg st="6" end="6"/>
                                            </p:txEl>
                                          </p:spTgt>
                                        </p:tgtEl>
                                        <p:attrNameLst>
                                          <p:attrName>style.visibility</p:attrName>
                                        </p:attrNameLst>
                                      </p:cBhvr>
                                      <p:to>
                                        <p:strVal val="visible"/>
                                      </p:to>
                                    </p:set>
                                    <p:animEffect transition="in" filter="box(in)">
                                      <p:cBhvr>
                                        <p:cTn id="35" dur="500"/>
                                        <p:tgtEl>
                                          <p:spTgt spid="139267">
                                            <p:txEl>
                                              <p:pRg st="6" end="6"/>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39267">
                                            <p:txEl>
                                              <p:pRg st="7" end="7"/>
                                            </p:txEl>
                                          </p:spTgt>
                                        </p:tgtEl>
                                        <p:attrNameLst>
                                          <p:attrName>style.visibility</p:attrName>
                                        </p:attrNameLst>
                                      </p:cBhvr>
                                      <p:to>
                                        <p:strVal val="visible"/>
                                      </p:to>
                                    </p:set>
                                    <p:animEffect transition="in" filter="box(in)">
                                      <p:cBhvr>
                                        <p:cTn id="38" dur="500"/>
                                        <p:tgtEl>
                                          <p:spTgt spid="139267">
                                            <p:txEl>
                                              <p:pRg st="7" end="7"/>
                                            </p:txEl>
                                          </p:spTgt>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139267">
                                            <p:txEl>
                                              <p:pRg st="8" end="8"/>
                                            </p:txEl>
                                          </p:spTgt>
                                        </p:tgtEl>
                                        <p:attrNameLst>
                                          <p:attrName>style.visibility</p:attrName>
                                        </p:attrNameLst>
                                      </p:cBhvr>
                                      <p:to>
                                        <p:strVal val="visible"/>
                                      </p:to>
                                    </p:set>
                                    <p:animEffect transition="in" filter="box(in)">
                                      <p:cBhvr>
                                        <p:cTn id="41" dur="500"/>
                                        <p:tgtEl>
                                          <p:spTgt spid="139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Least Recently Used (LRU) – Example </a:t>
            </a:r>
          </a:p>
        </p:txBody>
      </p:sp>
      <p:sp>
        <p:nvSpPr>
          <p:cNvPr id="62467" name="Rectangle 3"/>
          <p:cNvSpPr>
            <a:spLocks noGrp="1"/>
          </p:cNvSpPr>
          <p:nvPr>
            <p:ph type="body" sz="half" idx="4294967295"/>
          </p:nvPr>
        </p:nvSpPr>
        <p:spPr>
          <a:xfrm>
            <a:off x="228600" y="1371600"/>
            <a:ext cx="8915400" cy="5791200"/>
          </a:xfrm>
        </p:spPr>
        <p:txBody>
          <a:bodyPr/>
          <a:lstStyle/>
          <a:p>
            <a:pPr algn="just" eaLnBrk="1" hangingPunct="1">
              <a:lnSpc>
                <a:spcPct val="90000"/>
              </a:lnSpc>
            </a:pPr>
            <a:r>
              <a:rPr lang="en-US" altLang="en-US" sz="2400">
                <a:latin typeface="Times New Roman" panose="02020603050405020304" pitchFamily="18" charset="0"/>
                <a:cs typeface="Times New Roman" panose="02020603050405020304" pitchFamily="18" charset="0"/>
              </a:rPr>
              <a:t>A computer has four page frames. The time of loading, time of last access, and the R and M bits for each page are as shown below (the times are in clock ticks). Which page will be replaced?</a:t>
            </a: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16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00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The page 1 is replaced </a:t>
            </a:r>
          </a:p>
        </p:txBody>
      </p:sp>
      <p:graphicFrame>
        <p:nvGraphicFramePr>
          <p:cNvPr id="4" name="Table 3"/>
          <p:cNvGraphicFramePr>
            <a:graphicFrameLocks noGrp="1"/>
          </p:cNvGraphicFramePr>
          <p:nvPr/>
        </p:nvGraphicFramePr>
        <p:xfrm>
          <a:off x="1066800" y="2514600"/>
          <a:ext cx="7543800" cy="265165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087880">
                  <a:extLst>
                    <a:ext uri="{9D8B030D-6E8A-4147-A177-3AD203B41FA5}">
                      <a16:colId xmlns:a16="http://schemas.microsoft.com/office/drawing/2014/main" val="20002"/>
                    </a:ext>
                  </a:extLst>
                </a:gridCol>
                <a:gridCol w="1508760">
                  <a:extLst>
                    <a:ext uri="{9D8B030D-6E8A-4147-A177-3AD203B41FA5}">
                      <a16:colId xmlns:a16="http://schemas.microsoft.com/office/drawing/2014/main" val="20003"/>
                    </a:ext>
                  </a:extLst>
                </a:gridCol>
                <a:gridCol w="1508760">
                  <a:extLst>
                    <a:ext uri="{9D8B030D-6E8A-4147-A177-3AD203B41FA5}">
                      <a16:colId xmlns:a16="http://schemas.microsoft.com/office/drawing/2014/main" val="20004"/>
                    </a:ext>
                  </a:extLst>
                </a:gridCol>
              </a:tblGrid>
              <a:tr h="822763">
                <a:tc>
                  <a:txBody>
                    <a:bodyPr/>
                    <a:lstStyle/>
                    <a:p>
                      <a:pPr algn="ctr"/>
                      <a:r>
                        <a:rPr lang="en-US" sz="2400" b="1" dirty="0">
                          <a:solidFill>
                            <a:schemeClr val="tx1"/>
                          </a:solidFill>
                          <a:latin typeface="Times New Roman" pitchFamily="18" charset="0"/>
                          <a:cs typeface="Times New Roman" pitchFamily="18" charset="0"/>
                        </a:rPr>
                        <a:t>Page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Loaded</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Last Reference</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R</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tx1"/>
                          </a:solidFill>
                          <a:latin typeface="Times New Roman" pitchFamily="18" charset="0"/>
                          <a:cs typeface="Times New Roman" pitchFamily="18" charset="0"/>
                        </a:rPr>
                        <a:t>M</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57091">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226</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57091">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160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265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57091">
                <a:tc>
                  <a:txBody>
                    <a:bodyPr/>
                    <a:lstStyle/>
                    <a:p>
                      <a:pPr algn="r"/>
                      <a:r>
                        <a:rPr lang="en-US" sz="2400" dirty="0">
                          <a:solidFill>
                            <a:schemeClr val="tx1"/>
                          </a:solidFill>
                          <a:latin typeface="Times New Roman" pitchFamily="18" charset="0"/>
                          <a:cs typeface="Times New Roman" pitchFamily="18" charset="0"/>
                        </a:rPr>
                        <a:t>2</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110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270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57091">
                <a:tc>
                  <a:txBody>
                    <a:bodyPr/>
                    <a:lstStyle/>
                    <a:p>
                      <a:pPr algn="r"/>
                      <a:r>
                        <a:rPr lang="en-US" sz="2400" dirty="0">
                          <a:solidFill>
                            <a:schemeClr val="tx1"/>
                          </a:solidFill>
                          <a:latin typeface="Times New Roman" pitchFamily="18" charset="0"/>
                          <a:cs typeface="Times New Roman" pitchFamily="18" charset="0"/>
                        </a:rPr>
                        <a:t>3</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120</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285</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2400" dirty="0">
                          <a:solidFill>
                            <a:schemeClr val="tx1"/>
                          </a:solidFill>
                          <a:latin typeface="Times New Roman" pitchFamily="18" charset="0"/>
                          <a:cs typeface="Times New Roman" pitchFamily="18" charset="0"/>
                        </a:rPr>
                        <a:t>1</a:t>
                      </a:r>
                    </a:p>
                  </a:txBody>
                  <a:tcPr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12" end="12"/>
                                            </p:txEl>
                                          </p:spTgt>
                                        </p:tgtEl>
                                        <p:attrNameLst>
                                          <p:attrName>style.visibility</p:attrName>
                                        </p:attrNameLst>
                                      </p:cBhvr>
                                      <p:to>
                                        <p:strVal val="visible"/>
                                      </p:to>
                                    </p:set>
                                    <p:animEffect transition="in" filter="box(in)">
                                      <p:cBhvr>
                                        <p:cTn id="7" dur="500"/>
                                        <p:tgtEl>
                                          <p:spTgt spid="624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Not Frequently Used (NFU)</a:t>
            </a:r>
          </a:p>
        </p:txBody>
      </p:sp>
      <p:sp>
        <p:nvSpPr>
          <p:cNvPr id="20483" name="Rectangle 3"/>
          <p:cNvSpPr>
            <a:spLocks noGrp="1"/>
          </p:cNvSpPr>
          <p:nvPr>
            <p:ph type="body" sz="half" idx="4294967295"/>
          </p:nvPr>
        </p:nvSpPr>
        <p:spPr>
          <a:xfrm>
            <a:off x="0" y="1295400"/>
            <a:ext cx="9144000" cy="5791200"/>
          </a:xfrm>
        </p:spPr>
        <p:txBody>
          <a:bodyPr/>
          <a:lstStyle/>
          <a:p>
            <a:pPr algn="just" eaLnBrk="1" hangingPunct="1"/>
            <a:r>
              <a:rPr lang="en-US" altLang="en-US" sz="2400" dirty="0">
                <a:latin typeface="Times New Roman" panose="02020603050405020304" pitchFamily="18" charset="0"/>
                <a:cs typeface="Times New Roman" panose="02020603050405020304" pitchFamily="18" charset="0"/>
              </a:rPr>
              <a:t>A software implementation of LRU</a:t>
            </a:r>
          </a:p>
          <a:p>
            <a:pPr algn="just" eaLnBrk="1" hangingPunct="1"/>
            <a:r>
              <a:rPr lang="en-US" altLang="en-US" sz="2400" dirty="0">
                <a:latin typeface="Times New Roman" panose="02020603050405020304" pitchFamily="18" charset="0"/>
                <a:cs typeface="Times New Roman" panose="02020603050405020304" pitchFamily="18" charset="0"/>
              </a:rPr>
              <a:t>A software counter associated with each page (initially 0)</a:t>
            </a:r>
          </a:p>
          <a:p>
            <a:pPr algn="just" eaLnBrk="1" hangingPunct="1"/>
            <a:r>
              <a:rPr lang="en-US" altLang="en-US" sz="2400">
                <a:latin typeface="Times New Roman" panose="02020603050405020304" pitchFamily="18" charset="0"/>
                <a:cs typeface="Times New Roman" panose="02020603050405020304" pitchFamily="18" charset="0"/>
              </a:rPr>
              <a:t>At </a:t>
            </a:r>
            <a:r>
              <a:rPr lang="en-US" altLang="en-US" sz="2400" b="1">
                <a:latin typeface="Times New Roman" panose="02020603050405020304" pitchFamily="18" charset="0"/>
                <a:cs typeface="Times New Roman" panose="02020603050405020304" pitchFamily="18" charset="0"/>
              </a:rPr>
              <a:t>each clock tick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R</a:t>
            </a:r>
            <a:r>
              <a:rPr lang="en-US" altLang="en-US" sz="2400">
                <a:latin typeface="Times New Roman" panose="02020603050405020304" pitchFamily="18" charset="0"/>
                <a:cs typeface="Times New Roman" panose="02020603050405020304" pitchFamily="18" charset="0"/>
              </a:rPr>
              <a:t> bit is </a:t>
            </a:r>
            <a:r>
              <a:rPr lang="en-US" altLang="en-US" sz="2400" b="1">
                <a:latin typeface="Times New Roman" panose="02020603050405020304" pitchFamily="18" charset="0"/>
                <a:cs typeface="Times New Roman" panose="02020603050405020304" pitchFamily="18" charset="0"/>
              </a:rPr>
              <a:t>added</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counter</a:t>
            </a:r>
            <a:r>
              <a:rPr lang="en-US" altLang="en-US" sz="2400">
                <a:latin typeface="Times New Roman" panose="02020603050405020304" pitchFamily="18" charset="0"/>
                <a:cs typeface="Times New Roman" panose="02020603050405020304" pitchFamily="18" charset="0"/>
              </a:rPr>
              <a:t> for all the pages in memory; </a:t>
            </a:r>
            <a:r>
              <a:rPr lang="en-US" altLang="en-US" sz="2400" b="1">
                <a:latin typeface="Times New Roman" panose="02020603050405020304" pitchFamily="18" charset="0"/>
                <a:cs typeface="Times New Roman" panose="02020603050405020304" pitchFamily="18" charset="0"/>
              </a:rPr>
              <a:t>after</a:t>
            </a:r>
            <a:r>
              <a:rPr lang="en-US" altLang="en-US" sz="2400">
                <a:latin typeface="Times New Roman" panose="02020603050405020304" pitchFamily="18" charset="0"/>
                <a:cs typeface="Times New Roman" panose="02020603050405020304" pitchFamily="18" charset="0"/>
              </a:rPr>
              <a:t> that the R bits are </a:t>
            </a:r>
            <a:r>
              <a:rPr lang="en-US" altLang="en-US" sz="2400" b="1">
                <a:latin typeface="Times New Roman" panose="02020603050405020304" pitchFamily="18" charset="0"/>
                <a:cs typeface="Times New Roman" panose="02020603050405020304" pitchFamily="18" charset="0"/>
              </a:rPr>
              <a:t>reset to 0</a:t>
            </a:r>
          </a:p>
          <a:p>
            <a:pPr algn="just" eaLnBrk="1" hangingPunct="1"/>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page</a:t>
            </a:r>
            <a:r>
              <a:rPr lang="en-US" altLang="en-US" sz="2400" dirty="0">
                <a:latin typeface="Times New Roman" panose="02020603050405020304" pitchFamily="18" charset="0"/>
                <a:cs typeface="Times New Roman" panose="02020603050405020304" pitchFamily="18" charset="0"/>
              </a:rPr>
              <a:t> with the </a:t>
            </a:r>
            <a:r>
              <a:rPr lang="en-US" altLang="en-US" sz="2400" b="1" dirty="0">
                <a:latin typeface="Times New Roman" panose="02020603050405020304" pitchFamily="18" charset="0"/>
                <a:cs typeface="Times New Roman" panose="02020603050405020304" pitchFamily="18" charset="0"/>
              </a:rPr>
              <a:t>lowest counter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chosen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when</a:t>
            </a:r>
            <a:r>
              <a:rPr lang="en-US" altLang="en-US" sz="2400" dirty="0">
                <a:latin typeface="Times New Roman" panose="02020603050405020304" pitchFamily="18" charset="0"/>
                <a:cs typeface="Times New Roman" panose="02020603050405020304" pitchFamily="18" charset="0"/>
              </a:rPr>
              <a:t> a </a:t>
            </a:r>
            <a:r>
              <a:rPr lang="en-US" altLang="en-US" sz="2400" b="1" dirty="0">
                <a:latin typeface="Times New Roman" panose="02020603050405020304" pitchFamily="18" charset="0"/>
                <a:cs typeface="Times New Roman" panose="02020603050405020304" pitchFamily="18" charset="0"/>
              </a:rPr>
              <a:t>page fault occurs</a:t>
            </a:r>
          </a:p>
          <a:p>
            <a:pPr algn="just" eaLnBrk="1" hangingPunct="1"/>
            <a:r>
              <a:rPr lang="en-US" altLang="en-US" sz="2400" b="1" dirty="0">
                <a:latin typeface="Times New Roman" panose="02020603050405020304" pitchFamily="18" charset="0"/>
                <a:cs typeface="Times New Roman" panose="02020603050405020304" pitchFamily="18" charset="0"/>
              </a:rPr>
              <a:t>Problem</a:t>
            </a:r>
            <a:r>
              <a:rPr lang="en-US" altLang="en-US" sz="2400" dirty="0">
                <a:latin typeface="Times New Roman" panose="02020603050405020304" pitchFamily="18" charset="0"/>
                <a:cs typeface="Times New Roman" panose="02020603050405020304" pitchFamily="18" charset="0"/>
              </a:rPr>
              <a:t>: </a:t>
            </a:r>
          </a:p>
          <a:p>
            <a:pPr lvl="1" algn="just" eaLnBrk="1" hangingPunct="1"/>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useful pages </a:t>
            </a:r>
            <a:r>
              <a:rPr lang="en-US" altLang="en-US" sz="2000" dirty="0">
                <a:latin typeface="Times New Roman" panose="02020603050405020304" pitchFamily="18" charset="0"/>
                <a:cs typeface="Times New Roman" panose="02020603050405020304" pitchFamily="18" charset="0"/>
              </a:rPr>
              <a:t>are </a:t>
            </a:r>
            <a:r>
              <a:rPr lang="en-US" altLang="en-US" sz="2000" b="1" dirty="0">
                <a:latin typeface="Times New Roman" panose="02020603050405020304" pitchFamily="18" charset="0"/>
                <a:cs typeface="Times New Roman" panose="02020603050405020304" pitchFamily="18" charset="0"/>
              </a:rPr>
              <a:t>evicted</a:t>
            </a:r>
          </a:p>
          <a:p>
            <a:pPr lvl="1" algn="just" eaLnBrk="1" hangingPunct="1"/>
            <a:r>
              <a:rPr lang="en-US" altLang="en-US" sz="2000" dirty="0">
                <a:latin typeface="Times New Roman" panose="02020603050405020304" pitchFamily="18" charset="0"/>
                <a:cs typeface="Times New Roman" panose="02020603050405020304" pitchFamily="18" charset="0"/>
              </a:rPr>
              <a:t>The bit reference is useful to count the page to be reference, but it is not known the order of reference</a:t>
            </a:r>
          </a:p>
          <a:p>
            <a:pPr algn="just" eaLnBrk="1" hangingPunct="1"/>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Aging</a:t>
            </a:r>
          </a:p>
        </p:txBody>
      </p:sp>
      <p:sp>
        <p:nvSpPr>
          <p:cNvPr id="21507" name="Rectangle 3"/>
          <p:cNvSpPr>
            <a:spLocks noGrp="1"/>
          </p:cNvSpPr>
          <p:nvPr>
            <p:ph type="body" sz="half" idx="4294967295"/>
          </p:nvPr>
        </p:nvSpPr>
        <p:spPr>
          <a:xfrm>
            <a:off x="152400" y="1143000"/>
            <a:ext cx="8839200" cy="5791200"/>
          </a:xfrm>
        </p:spPr>
        <p:txBody>
          <a:bodyPr/>
          <a:lstStyle/>
          <a:p>
            <a:pPr algn="just" eaLnBrk="1" hangingPunct="1"/>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software</a:t>
            </a:r>
            <a:r>
              <a:rPr lang="en-US" altLang="en-US" sz="2400">
                <a:latin typeface="Times New Roman" panose="02020603050405020304" pitchFamily="18" charset="0"/>
                <a:cs typeface="Times New Roman" panose="02020603050405020304" pitchFamily="18" charset="0"/>
              </a:rPr>
              <a:t> implementation of LRU</a:t>
            </a:r>
          </a:p>
          <a:p>
            <a:pPr algn="just" eaLnBrk="1" hangingPunct="1">
              <a:buFontTx/>
              <a:buChar char="•"/>
            </a:pPr>
            <a:r>
              <a:rPr lang="en-US" altLang="en-US" sz="2400" b="1">
                <a:latin typeface="Times New Roman" panose="02020603050405020304" pitchFamily="18" charset="0"/>
                <a:cs typeface="Times New Roman" panose="02020603050405020304" pitchFamily="18" charset="0"/>
              </a:rPr>
              <a:t>modification</a:t>
            </a:r>
            <a:r>
              <a:rPr lang="en-US" altLang="en-US" sz="2400">
                <a:latin typeface="Times New Roman" panose="02020603050405020304" pitchFamily="18" charset="0"/>
                <a:cs typeface="Times New Roman" panose="02020603050405020304" pitchFamily="18" charset="0"/>
              </a:rPr>
              <a:t> of </a:t>
            </a:r>
            <a:r>
              <a:rPr lang="en-US" altLang="en-US" sz="2400" b="1">
                <a:latin typeface="Times New Roman" panose="02020603050405020304" pitchFamily="18" charset="0"/>
                <a:cs typeface="Times New Roman" panose="02020603050405020304" pitchFamily="18" charset="0"/>
              </a:rPr>
              <a:t>NFU</a:t>
            </a:r>
          </a:p>
          <a:p>
            <a:pPr lvl="1" algn="just" eaLnBrk="1" hangingPunct="1"/>
            <a:r>
              <a:rPr lang="en-US" altLang="en-US" sz="2000">
                <a:latin typeface="Times New Roman" panose="02020603050405020304" pitchFamily="18" charset="0"/>
                <a:cs typeface="Times New Roman" panose="02020603050405020304" pitchFamily="18" charset="0"/>
              </a:rPr>
              <a:t>Shift right the counter one position</a:t>
            </a:r>
          </a:p>
          <a:p>
            <a:pPr lvl="1" algn="just" eaLnBrk="1" hangingPunct="1"/>
            <a:r>
              <a:rPr lang="en-US" altLang="en-US" sz="2000" b="1">
                <a:latin typeface="Times New Roman" panose="02020603050405020304" pitchFamily="18" charset="0"/>
                <a:cs typeface="Times New Roman" panose="02020603050405020304" pitchFamily="18" charset="0"/>
              </a:rPr>
              <a:t>R</a:t>
            </a:r>
            <a:r>
              <a:rPr lang="en-US" altLang="en-US" sz="2000">
                <a:latin typeface="Times New Roman" panose="02020603050405020304" pitchFamily="18" charset="0"/>
                <a:cs typeface="Times New Roman" panose="02020603050405020304" pitchFamily="18" charset="0"/>
              </a:rPr>
              <a:t> bit is </a:t>
            </a:r>
            <a:r>
              <a:rPr lang="en-US" altLang="en-US" sz="2000" b="1">
                <a:latin typeface="Times New Roman" panose="02020603050405020304" pitchFamily="18" charset="0"/>
                <a:cs typeface="Times New Roman" panose="02020603050405020304" pitchFamily="18" charset="0"/>
              </a:rPr>
              <a:t>added</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leftmost bit</a:t>
            </a:r>
          </a:p>
          <a:p>
            <a:pPr lvl="1" algn="just" eaLnBrk="1" hangingPunct="1"/>
            <a:r>
              <a:rPr lang="en-US" altLang="en-US" sz="2000">
                <a:latin typeface="Times New Roman" panose="02020603050405020304" pitchFamily="18" charset="0"/>
                <a:cs typeface="Times New Roman" panose="02020603050405020304" pitchFamily="18" charset="0"/>
              </a:rPr>
              <a:t>The page whose counter is the l</a:t>
            </a:r>
            <a:r>
              <a:rPr lang="en-US" altLang="en-US" sz="2000" b="1">
                <a:latin typeface="Times New Roman" panose="02020603050405020304" pitchFamily="18" charset="0"/>
                <a:cs typeface="Times New Roman" panose="02020603050405020304" pitchFamily="18" charset="0"/>
              </a:rPr>
              <a:t>owest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removed</a:t>
            </a:r>
            <a:r>
              <a:rPr lang="en-US" altLang="en-US" sz="2000">
                <a:latin typeface="Times New Roman" panose="02020603050405020304" pitchFamily="18" charset="0"/>
                <a:cs typeface="Times New Roman" panose="02020603050405020304" pitchFamily="18" charset="0"/>
              </a:rPr>
              <a:t> when a </a:t>
            </a:r>
            <a:r>
              <a:rPr lang="en-US" altLang="en-US" sz="2000" b="1">
                <a:latin typeface="Times New Roman" panose="02020603050405020304" pitchFamily="18" charset="0"/>
                <a:cs typeface="Times New Roman" panose="02020603050405020304" pitchFamily="18" charset="0"/>
              </a:rPr>
              <a:t>page fault occurs</a:t>
            </a:r>
          </a:p>
          <a:p>
            <a:pPr lvl="1" algn="just" eaLnBrk="1" hangingPunct="1"/>
            <a:r>
              <a:rPr lang="en-US" altLang="en-US" sz="2000" b="1">
                <a:latin typeface="Times New Roman" panose="02020603050405020304" pitchFamily="18" charset="0"/>
                <a:cs typeface="Times New Roman" panose="02020603050405020304" pitchFamily="18" charset="0"/>
              </a:rPr>
              <a:t>Differences</a:t>
            </a:r>
            <a:r>
              <a:rPr lang="en-US" altLang="en-US" sz="2000">
                <a:latin typeface="Times New Roman" panose="02020603050405020304" pitchFamily="18" charset="0"/>
                <a:cs typeface="Times New Roman" panose="02020603050405020304" pitchFamily="18" charset="0"/>
              </a:rPr>
              <a:t> from LRU</a:t>
            </a:r>
          </a:p>
          <a:p>
            <a:pPr lvl="2" algn="just" eaLnBrk="1" hangingPunct="1"/>
            <a:r>
              <a:rPr lang="en-US" altLang="en-US" sz="1800" b="1">
                <a:latin typeface="Times New Roman" panose="02020603050405020304" pitchFamily="18" charset="0"/>
                <a:cs typeface="Times New Roman" panose="02020603050405020304" pitchFamily="18" charset="0"/>
              </a:rPr>
              <a:t>does not know </a:t>
            </a: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which was </a:t>
            </a:r>
            <a:r>
              <a:rPr lang="en-US" altLang="en-US" sz="1800" b="1">
                <a:latin typeface="Times New Roman" panose="02020603050405020304" pitchFamily="18" charset="0"/>
                <a:cs typeface="Times New Roman" panose="02020603050405020304" pitchFamily="18" charset="0"/>
              </a:rPr>
              <a:t>referenced first between two ticks</a:t>
            </a:r>
            <a:r>
              <a:rPr lang="en-US" altLang="en-US" sz="1800">
                <a:latin typeface="Times New Roman" panose="02020603050405020304" pitchFamily="18" charset="0"/>
                <a:cs typeface="Times New Roman" panose="02020603050405020304" pitchFamily="18" charset="0"/>
              </a:rPr>
              <a:t>; for example pages 3 and 5 at step (e)</a:t>
            </a:r>
          </a:p>
          <a:p>
            <a:pPr lvl="2" algn="just" eaLnBrk="1" hangingPunct="1"/>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finite number of bits of counters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a:latin typeface="Times New Roman" panose="02020603050405020304" pitchFamily="18" charset="0"/>
                <a:cs typeface="Times New Roman" panose="02020603050405020304" pitchFamily="18" charset="0"/>
                <a:sym typeface="Wingdings" panose="05000000000000000000" pitchFamily="2" charset="2"/>
              </a:rPr>
              <a:t>does not differentiate between pages</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 with the value 0 of their counter</a:t>
            </a:r>
            <a:endParaRPr lang="en-US" altLang="en-US" sz="1800">
              <a:latin typeface="Times New Roman" panose="02020603050405020304" pitchFamily="18" charset="0"/>
              <a:cs typeface="Times New Roman" panose="02020603050405020304" pitchFamily="18" charset="0"/>
            </a:endParaRPr>
          </a:p>
          <a:p>
            <a:pPr algn="just" eaLnBrk="1" hangingPunct="1">
              <a:buFontTx/>
              <a:buChar char="•"/>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Aging</a:t>
            </a:r>
          </a:p>
        </p:txBody>
      </p:sp>
      <p:pic>
        <p:nvPicPr>
          <p:cNvPr id="22531" name="Picture 4" descr="03-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001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6576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Thrashing</a:t>
            </a:r>
          </a:p>
        </p:txBody>
      </p:sp>
      <p:sp>
        <p:nvSpPr>
          <p:cNvPr id="23555" name="Rectangle 3"/>
          <p:cNvSpPr>
            <a:spLocks noGrp="1"/>
          </p:cNvSpPr>
          <p:nvPr>
            <p:ph type="body" sz="half" idx="4294967295"/>
          </p:nvPr>
        </p:nvSpPr>
        <p:spPr>
          <a:xfrm>
            <a:off x="0" y="1066800"/>
            <a:ext cx="9144000" cy="5791200"/>
          </a:xfrm>
        </p:spPr>
        <p:txBody>
          <a:bodyPr/>
          <a:lstStyle/>
          <a:p>
            <a:pPr algn="just" eaLnBrk="1" hangingPunct="1"/>
            <a:r>
              <a:rPr lang="en-US" altLang="en-US" sz="2000">
                <a:latin typeface="Times New Roman" panose="02020603050405020304" pitchFamily="18" charset="0"/>
                <a:cs typeface="Times New Roman" panose="02020603050405020304" pitchFamily="18" charset="0"/>
              </a:rPr>
              <a:t>A program </a:t>
            </a:r>
            <a:r>
              <a:rPr lang="en-US" altLang="en-US" sz="2000" b="1">
                <a:latin typeface="Times New Roman" panose="02020603050405020304" pitchFamily="18" charset="0"/>
                <a:cs typeface="Times New Roman" panose="02020603050405020304" pitchFamily="18" charset="0"/>
              </a:rPr>
              <a:t>causing page faults every few instructions</a:t>
            </a:r>
          </a:p>
          <a:p>
            <a:pPr algn="just" eaLnBrk="1" hangingPunct="1"/>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not allocated enough page frames </a:t>
            </a:r>
            <a:r>
              <a:rPr lang="en-US" altLang="en-US" sz="2000">
                <a:latin typeface="Times New Roman" panose="02020603050405020304" pitchFamily="18" charset="0"/>
                <a:cs typeface="Times New Roman" panose="02020603050405020304" pitchFamily="18" charset="0"/>
              </a:rPr>
              <a:t>as its requirements </a:t>
            </a:r>
          </a:p>
          <a:p>
            <a:pPr lvl="1" algn="just" eaLnBrk="1" hangingPunct="1">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Many processes are located in memory, thus, each process is allocated at least page frames </a:t>
            </a:r>
          </a:p>
          <a:p>
            <a:pPr lvl="1" algn="just" eaLnBrk="1" hangingPunct="1">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The page replacement takes more time (than execution)</a:t>
            </a:r>
          </a:p>
          <a:p>
            <a:pPr algn="just" eaLnBrk="1" hangingPunct="1">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The CPU utilization is decreased and some new process is loaded in the memory</a:t>
            </a:r>
          </a:p>
          <a:p>
            <a:pPr algn="just" eaLnBrk="1" hangingPunct="1"/>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impact of thrashing </a:t>
            </a:r>
            <a:r>
              <a:rPr lang="en-US" altLang="en-US" sz="2000">
                <a:latin typeface="Times New Roman" panose="02020603050405020304" pitchFamily="18" charset="0"/>
                <a:cs typeface="Times New Roman" panose="02020603050405020304" pitchFamily="18" charset="0"/>
              </a:rPr>
              <a:t>on system </a:t>
            </a:r>
          </a:p>
          <a:p>
            <a:pPr lvl="1" algn="just" eaLnBrk="1" hangingPunct="1"/>
            <a:r>
              <a:rPr lang="en-US" altLang="en-US" sz="2000">
                <a:latin typeface="Times New Roman" panose="02020603050405020304" pitchFamily="18" charset="0"/>
                <a:cs typeface="Times New Roman" panose="02020603050405020304" pitchFamily="18" charset="0"/>
              </a:rPr>
              <a:t>The system </a:t>
            </a:r>
            <a:r>
              <a:rPr lang="en-US" altLang="en-US" sz="2000" b="1">
                <a:latin typeface="Times New Roman" panose="02020603050405020304" pitchFamily="18" charset="0"/>
                <a:cs typeface="Times New Roman" panose="02020603050405020304" pitchFamily="18" charset="0"/>
              </a:rPr>
              <a:t>can be hanged</a:t>
            </a:r>
          </a:p>
          <a:p>
            <a:pPr lvl="1" algn="just" eaLnBrk="1" hangingPunct="1"/>
            <a:r>
              <a:rPr lang="en-US" altLang="en-US" sz="2000">
                <a:latin typeface="Times New Roman" panose="02020603050405020304" pitchFamily="18" charset="0"/>
                <a:cs typeface="Times New Roman" panose="02020603050405020304" pitchFamily="18" charset="0"/>
              </a:rPr>
              <a:t>The process </a:t>
            </a:r>
            <a:r>
              <a:rPr lang="en-US" altLang="en-US" sz="2000" b="1">
                <a:latin typeface="Times New Roman" panose="02020603050405020304" pitchFamily="18" charset="0"/>
                <a:cs typeface="Times New Roman" panose="02020603050405020304" pitchFamily="18" charset="0"/>
              </a:rPr>
              <a:t>can not continually progress</a:t>
            </a:r>
          </a:p>
          <a:p>
            <a:pPr algn="just" eaLnBrk="1" hangingPunct="1"/>
            <a:r>
              <a:rPr lang="en-US" altLang="en-US" sz="2000" b="1">
                <a:latin typeface="Times New Roman" panose="02020603050405020304" pitchFamily="18" charset="0"/>
                <a:cs typeface="Times New Roman" panose="02020603050405020304" pitchFamily="18" charset="0"/>
              </a:rPr>
              <a:t>Solution</a:t>
            </a:r>
          </a:p>
          <a:p>
            <a:pPr lvl="1" algn="just" eaLnBrk="1" hangingPunct="1"/>
            <a:r>
              <a:rPr lang="en-US" altLang="en-US" sz="2000">
                <a:latin typeface="Times New Roman" panose="02020603050405020304" pitchFamily="18" charset="0"/>
                <a:cs typeface="Times New Roman" panose="02020603050405020304" pitchFamily="18" charset="0"/>
              </a:rPr>
              <a:t>Allocating </a:t>
            </a:r>
            <a:r>
              <a:rPr lang="en-US" altLang="en-US" sz="2000" b="1">
                <a:latin typeface="Times New Roman" panose="02020603050405020304" pitchFamily="18" charset="0"/>
                <a:cs typeface="Times New Roman" panose="02020603050405020304" pitchFamily="18" charset="0"/>
              </a:rPr>
              <a:t>enough page frame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 to the process</a:t>
            </a:r>
          </a:p>
          <a:p>
            <a:pPr lvl="1" algn="just" eaLnBrk="1" hangingPunct="1"/>
            <a:r>
              <a:rPr lang="en-US" altLang="en-US" sz="2000">
                <a:latin typeface="Times New Roman" panose="02020603050405020304" pitchFamily="18" charset="0"/>
                <a:cs typeface="Times New Roman" panose="02020603050405020304" pitchFamily="18" charset="0"/>
              </a:rPr>
              <a:t>How to </a:t>
            </a:r>
            <a:r>
              <a:rPr lang="en-US" altLang="en-US" sz="2000" b="1">
                <a:latin typeface="Times New Roman" panose="02020603050405020304" pitchFamily="18" charset="0"/>
                <a:cs typeface="Times New Roman" panose="02020603050405020304" pitchFamily="18" charset="0"/>
              </a:rPr>
              <a:t>know</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need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number of page frame in progress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Locality of Reference</a:t>
            </a:r>
          </a:p>
        </p:txBody>
      </p:sp>
      <p:sp>
        <p:nvSpPr>
          <p:cNvPr id="24579" name="Rectangle 3"/>
          <p:cNvSpPr>
            <a:spLocks noGrp="1"/>
          </p:cNvSpPr>
          <p:nvPr>
            <p:ph type="body" sz="half" idx="4294967295"/>
          </p:nvPr>
        </p:nvSpPr>
        <p:spPr>
          <a:xfrm>
            <a:off x="304800" y="1066800"/>
            <a:ext cx="8839200" cy="5791200"/>
          </a:xfrm>
        </p:spPr>
        <p:txBody>
          <a:bodyPr/>
          <a:lstStyle/>
          <a:p>
            <a:pPr algn="just" eaLnBrk="1" hangingPunct="1"/>
            <a:r>
              <a:rPr lang="en-US" altLang="en-US" sz="2800">
                <a:latin typeface="Times New Roman" panose="02020603050405020304" pitchFamily="18" charset="0"/>
                <a:cs typeface="Times New Roman" panose="02020603050405020304" pitchFamily="18" charset="0"/>
              </a:rPr>
              <a:t>The process </a:t>
            </a:r>
            <a:r>
              <a:rPr lang="en-US" altLang="en-US" sz="2800" b="1">
                <a:latin typeface="Times New Roman" panose="02020603050405020304" pitchFamily="18" charset="0"/>
                <a:cs typeface="Times New Roman" panose="02020603050405020304" pitchFamily="18" charset="0"/>
              </a:rPr>
              <a:t>references</a:t>
            </a:r>
            <a:r>
              <a:rPr lang="en-US" altLang="en-US" sz="2800">
                <a:latin typeface="Times New Roman" panose="02020603050405020304" pitchFamily="18" charset="0"/>
                <a:cs typeface="Times New Roman" panose="02020603050405020304" pitchFamily="18" charset="0"/>
              </a:rPr>
              <a:t> only a </a:t>
            </a:r>
            <a:r>
              <a:rPr lang="en-US" altLang="en-US" sz="2800" b="1">
                <a:latin typeface="Times New Roman" panose="02020603050405020304" pitchFamily="18" charset="0"/>
                <a:cs typeface="Times New Roman" panose="02020603050405020304" pitchFamily="18" charset="0"/>
              </a:rPr>
              <a:t>relatively small fraction of its pages in execution</a:t>
            </a:r>
          </a:p>
          <a:p>
            <a:pPr lvl="1" algn="just" eaLnBrk="1" hangingPunct="1"/>
            <a:r>
              <a:rPr lang="en-US" altLang="en-US" sz="2400">
                <a:latin typeface="Times New Roman" panose="02020603050405020304" pitchFamily="18" charset="0"/>
                <a:cs typeface="Times New Roman" panose="02020603050405020304" pitchFamily="18" charset="0"/>
              </a:rPr>
              <a:t>A small fraction is a set of pages that a process is currently using</a:t>
            </a:r>
          </a:p>
          <a:p>
            <a:pPr lvl="1" algn="just" eaLnBrk="1" hangingPunct="1"/>
            <a:r>
              <a:rPr lang="en-US" altLang="en-US" sz="2400">
                <a:latin typeface="Times New Roman" panose="02020603050405020304" pitchFamily="18" charset="0"/>
                <a:cs typeface="Times New Roman" panose="02020603050405020304" pitchFamily="18" charset="0"/>
              </a:rPr>
              <a:t>The process moves from small fractions (that is needed in execution in time) to others</a:t>
            </a:r>
          </a:p>
          <a:p>
            <a:pPr algn="just" eaLnBrk="1" hangingPunct="1"/>
            <a:r>
              <a:rPr lang="en-US" altLang="en-US" sz="2800">
                <a:latin typeface="Times New Roman" panose="02020603050405020304" pitchFamily="18" charset="0"/>
                <a:cs typeface="Times New Roman" panose="02020603050405020304" pitchFamily="18" charset="0"/>
              </a:rPr>
              <a:t>The process </a:t>
            </a:r>
            <a:r>
              <a:rPr lang="en-US" altLang="en-US" sz="2800" b="1">
                <a:latin typeface="Times New Roman" panose="02020603050405020304" pitchFamily="18" charset="0"/>
                <a:cs typeface="Times New Roman" panose="02020603050405020304" pitchFamily="18" charset="0"/>
              </a:rPr>
              <a:t>involves many small fractions that can intersected</a:t>
            </a:r>
          </a:p>
          <a:p>
            <a:pPr algn="just" eaLnBrk="1" hangingPunct="1"/>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Demand paging vs. Prepaging</a:t>
            </a:r>
          </a:p>
        </p:txBody>
      </p:sp>
      <p:sp>
        <p:nvSpPr>
          <p:cNvPr id="25603" name="Rectangle 3"/>
          <p:cNvSpPr>
            <a:spLocks noGrp="1"/>
          </p:cNvSpPr>
          <p:nvPr>
            <p:ph type="body" sz="half" idx="4294967295"/>
          </p:nvPr>
        </p:nvSpPr>
        <p:spPr>
          <a:xfrm>
            <a:off x="304800" y="1143000"/>
            <a:ext cx="8839200" cy="5791200"/>
          </a:xfrm>
        </p:spPr>
        <p:txBody>
          <a:bodyPr/>
          <a:lstStyle/>
          <a:p>
            <a:pPr algn="just" eaLnBrk="1" hangingPunct="1"/>
            <a:r>
              <a:rPr lang="en-US" altLang="en-US" sz="2400" b="1">
                <a:latin typeface="Times New Roman" panose="02020603050405020304" pitchFamily="18" charset="0"/>
                <a:cs typeface="Times New Roman" panose="02020603050405020304" pitchFamily="18" charset="0"/>
              </a:rPr>
              <a:t>Demand paging</a:t>
            </a:r>
            <a:r>
              <a:rPr lang="en-US" altLang="en-US" sz="2400">
                <a:latin typeface="Times New Roman" panose="02020603050405020304" pitchFamily="18" charset="0"/>
                <a:cs typeface="Times New Roman" panose="02020603050405020304" pitchFamily="18" charset="0"/>
              </a:rPr>
              <a:t>: Pages </a:t>
            </a:r>
            <a:r>
              <a:rPr lang="en-US" altLang="en-US" sz="2400" b="1">
                <a:latin typeface="Times New Roman" panose="02020603050405020304" pitchFamily="18" charset="0"/>
                <a:cs typeface="Times New Roman" panose="02020603050405020304" pitchFamily="18" charset="0"/>
              </a:rPr>
              <a:t>are loaded only on demand</a:t>
            </a:r>
          </a:p>
          <a:p>
            <a:pPr lvl="1" algn="just" eaLnBrk="1" hangingPunct="1"/>
            <a:r>
              <a:rPr lang="en-US" altLang="en-US" sz="2000">
                <a:latin typeface="Times New Roman" panose="02020603050405020304" pitchFamily="18" charset="0"/>
                <a:cs typeface="Times New Roman" panose="02020603050405020304" pitchFamily="18" charset="0"/>
              </a:rPr>
              <a:t>Processes are started up with none of their pages in memory</a:t>
            </a:r>
          </a:p>
          <a:p>
            <a:pPr lvl="1" algn="just" eaLnBrk="1" hangingPunct="1"/>
            <a:r>
              <a:rPr lang="en-US" altLang="en-US" sz="2000">
                <a:latin typeface="Times New Roman" panose="02020603050405020304" pitchFamily="18" charset="0"/>
                <a:cs typeface="Times New Roman" panose="02020603050405020304" pitchFamily="18" charset="0"/>
              </a:rPr>
              <a:t>CPU tries to fetch the first instruction → page fault</a:t>
            </a:r>
          </a:p>
          <a:p>
            <a:pPr algn="just" eaLnBrk="1" hangingPunct="1"/>
            <a:r>
              <a:rPr lang="en-US" altLang="en-US" sz="2400" b="1">
                <a:latin typeface="Times New Roman" panose="02020603050405020304" pitchFamily="18" charset="0"/>
                <a:cs typeface="Times New Roman" panose="02020603050405020304" pitchFamily="18" charset="0"/>
              </a:rPr>
              <a:t>Prepaging</a:t>
            </a:r>
          </a:p>
          <a:p>
            <a:pPr lvl="1" algn="just" eaLnBrk="1" hangingPunct="1"/>
            <a:r>
              <a:rPr lang="en-US" altLang="en-US" sz="2000" b="1">
                <a:latin typeface="Times New Roman" panose="02020603050405020304" pitchFamily="18" charset="0"/>
                <a:cs typeface="Times New Roman" panose="02020603050405020304" pitchFamily="18" charset="0"/>
              </a:rPr>
              <a:t>Loading</a:t>
            </a:r>
            <a:r>
              <a:rPr lang="en-US" altLang="en-US" sz="2000">
                <a:latin typeface="Times New Roman" panose="02020603050405020304" pitchFamily="18" charset="0"/>
                <a:cs typeface="Times New Roman" panose="02020603050405020304" pitchFamily="18" charset="0"/>
              </a:rPr>
              <a:t> the pages </a:t>
            </a:r>
            <a:r>
              <a:rPr lang="en-US" altLang="en-US" sz="2000" b="1">
                <a:latin typeface="Times New Roman" panose="02020603050405020304" pitchFamily="18" charset="0"/>
                <a:cs typeface="Times New Roman" panose="02020603050405020304" pitchFamily="18" charset="0"/>
              </a:rPr>
              <a:t>before letting processes run</a:t>
            </a:r>
          </a:p>
          <a:p>
            <a:pPr lvl="1" algn="just" eaLnBrk="1" hangingPunct="1"/>
            <a:r>
              <a:rPr lang="en-US" altLang="en-US" sz="2000" b="1">
                <a:latin typeface="Times New Roman" panose="02020603050405020304" pitchFamily="18" charset="0"/>
                <a:cs typeface="Times New Roman" panose="02020603050405020304" pitchFamily="18" charset="0"/>
              </a:rPr>
              <a:t>Loading</a:t>
            </a:r>
            <a:r>
              <a:rPr lang="en-US" altLang="en-US" sz="2000">
                <a:latin typeface="Times New Roman" panose="02020603050405020304" pitchFamily="18" charset="0"/>
                <a:cs typeface="Times New Roman" panose="02020603050405020304" pitchFamily="18" charset="0"/>
              </a:rPr>
              <a:t> the pages </a:t>
            </a:r>
            <a:r>
              <a:rPr lang="en-US" altLang="en-US" sz="2000" b="1">
                <a:latin typeface="Times New Roman" panose="02020603050405020304" pitchFamily="18" charset="0"/>
                <a:cs typeface="Times New Roman" panose="02020603050405020304" pitchFamily="18" charset="0"/>
              </a:rPr>
              <a:t>before resuming the process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Working Set</a:t>
            </a:r>
          </a:p>
        </p:txBody>
      </p:sp>
      <p:sp>
        <p:nvSpPr>
          <p:cNvPr id="26627" name="Rectangle 3"/>
          <p:cNvSpPr>
            <a:spLocks noGrp="1"/>
          </p:cNvSpPr>
          <p:nvPr>
            <p:ph type="body" sz="half" idx="4294967295"/>
          </p:nvPr>
        </p:nvSpPr>
        <p:spPr>
          <a:xfrm>
            <a:off x="304800" y="1143000"/>
            <a:ext cx="8839200" cy="5791200"/>
          </a:xfrm>
        </p:spPr>
        <p:txBody>
          <a:bodyPr/>
          <a:lstStyle/>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The set of pages that a process is currently using</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If the entire working set is in memory, the process will run without causing many faults until it moves into another execution phase</a:t>
            </a:r>
          </a:p>
          <a:p>
            <a:pPr algn="just" eaLnBrk="1" hangingPunct="1">
              <a:lnSpc>
                <a:spcPct val="90000"/>
              </a:lnSpc>
            </a:pPr>
            <a:r>
              <a:rPr lang="en-US" altLang="en-US" sz="2400">
                <a:latin typeface="Times New Roman" panose="02020603050405020304" pitchFamily="18" charset="0"/>
                <a:cs typeface="Times New Roman" panose="02020603050405020304" pitchFamily="18" charset="0"/>
              </a:rPr>
              <a:t>Working set can changes over time</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Problems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If the available memory is too small to hold the entire working set, the process will cause many page faults and run slowly → </a:t>
            </a:r>
            <a:r>
              <a:rPr lang="en-US" altLang="en-US" sz="2000" b="1">
                <a:solidFill>
                  <a:srgbClr val="C00000"/>
                </a:solidFill>
                <a:latin typeface="Times New Roman" panose="02020603050405020304" pitchFamily="18" charset="0"/>
                <a:cs typeface="Times New Roman" panose="02020603050405020304" pitchFamily="18" charset="0"/>
              </a:rPr>
              <a:t>thrashing</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The process will just cause page faults until its working set has been loaded → slow, waste considerable CPU time</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Solutions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Using working set model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Working Set Model</a:t>
            </a:r>
          </a:p>
        </p:txBody>
      </p:sp>
      <p:sp>
        <p:nvSpPr>
          <p:cNvPr id="27651" name="Rectangle 3"/>
          <p:cNvSpPr>
            <a:spLocks noGrp="1"/>
          </p:cNvSpPr>
          <p:nvPr>
            <p:ph type="body" sz="half" idx="4294967295"/>
          </p:nvPr>
        </p:nvSpPr>
        <p:spPr>
          <a:xfrm>
            <a:off x="0" y="1219200"/>
            <a:ext cx="9144000" cy="5943600"/>
          </a:xfrm>
        </p:spPr>
        <p:txBody>
          <a:bodyPr/>
          <a:lstStyle/>
          <a:p>
            <a:pPr algn="just" eaLnBrk="1" hangingPunct="1">
              <a:lnSpc>
                <a:spcPct val="90000"/>
              </a:lnSpc>
            </a:pPr>
            <a:r>
              <a:rPr lang="en-US" altLang="en-US" sz="2000" b="1">
                <a:latin typeface="Times New Roman" panose="02020603050405020304" pitchFamily="18" charset="0"/>
                <a:cs typeface="Times New Roman" panose="02020603050405020304" pitchFamily="18" charset="0"/>
              </a:rPr>
              <a:t>Keep track </a:t>
            </a:r>
            <a:r>
              <a:rPr lang="en-US" altLang="en-US" sz="2000">
                <a:latin typeface="Times New Roman" panose="02020603050405020304" pitchFamily="18" charset="0"/>
                <a:cs typeface="Times New Roman" panose="02020603050405020304" pitchFamily="18" charset="0"/>
              </a:rPr>
              <a:t>of each process’s working set and make sure that it is in memory before letting the process run (</a:t>
            </a:r>
            <a:r>
              <a:rPr lang="en-US" altLang="en-US" sz="2000" b="1">
                <a:latin typeface="Times New Roman" panose="02020603050405020304" pitchFamily="18" charset="0"/>
                <a:cs typeface="Times New Roman" panose="02020603050405020304" pitchFamily="18" charset="0"/>
              </a:rPr>
              <a:t>prepaging</a:t>
            </a:r>
            <a:r>
              <a:rPr lang="en-US" altLang="en-US" sz="2000">
                <a:latin typeface="Times New Roman" panose="02020603050405020304" pitchFamily="18" charset="0"/>
                <a:cs typeface="Times New Roman" panose="02020603050405020304" pitchFamily="18" charset="0"/>
              </a:rPr>
              <a:t>)</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Reduce the page fault rate (</a:t>
            </a:r>
            <a:r>
              <a:rPr lang="en-US" altLang="en-US" sz="2000" b="1">
                <a:latin typeface="Times New Roman" panose="02020603050405020304" pitchFamily="18" charset="0"/>
                <a:cs typeface="Times New Roman" panose="02020603050405020304" pitchFamily="18" charset="0"/>
              </a:rPr>
              <a:t>avoid thrashing</a:t>
            </a:r>
            <a:r>
              <a:rPr lang="en-US" altLang="en-US" sz="2000">
                <a:latin typeface="Times New Roman" panose="02020603050405020304" pitchFamily="18" charset="0"/>
                <a:cs typeface="Times New Roman" panose="02020603050405020304" pitchFamily="18" charset="0"/>
              </a:rPr>
              <a:t>)</a:t>
            </a:r>
          </a:p>
          <a:p>
            <a:pPr algn="just" eaLnBrk="1" hangingPunct="1">
              <a:lnSpc>
                <a:spcPct val="90000"/>
              </a:lnSpc>
            </a:pPr>
            <a:r>
              <a:rPr lang="en-US" altLang="en-US" sz="2000">
                <a:latin typeface="Times New Roman" panose="02020603050405020304" pitchFamily="18" charset="0"/>
                <a:cs typeface="Times New Roman" panose="02020603050405020304" pitchFamily="18" charset="0"/>
              </a:rPr>
              <a:t>Is implemented as</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OS keeps track of which pages are in the working set</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When a page fault occurs, find a page not in the working set and this page is located in</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R bit is examined. </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If R’s value is 1, the current virtual time is written into the Time of last use field</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If R’s value is 0, the page may be a candidate to removal</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The age (the current virtual time – its Time of last use) is computed and compared with </a:t>
            </a:r>
            <a:r>
              <a:rPr lang="el-GR" altLang="en-US" sz="1600">
                <a:latin typeface="Times New Roman" panose="02020603050405020304" pitchFamily="18" charset="0"/>
                <a:cs typeface="Times New Roman" panose="02020603050405020304" pitchFamily="18" charset="0"/>
              </a:rPr>
              <a:t>τ</a:t>
            </a:r>
            <a:r>
              <a:rPr lang="en-US" altLang="en-US" sz="1600">
                <a:latin typeface="Times New Roman" panose="02020603050405020304" pitchFamily="18" charset="0"/>
                <a:cs typeface="Times New Roman" panose="02020603050405020304" pitchFamily="18" charset="0"/>
              </a:rPr>
              <a:t> (span multiple clock ticks).</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If age &gt; </a:t>
            </a:r>
            <a:r>
              <a:rPr lang="el-GR" altLang="en-US" sz="1600">
                <a:latin typeface="Times New Roman" panose="02020603050405020304" pitchFamily="18" charset="0"/>
                <a:cs typeface="Times New Roman" panose="02020603050405020304" pitchFamily="18" charset="0"/>
              </a:rPr>
              <a:t>τ</a:t>
            </a:r>
            <a:r>
              <a:rPr lang="en-US" altLang="en-US" sz="1600">
                <a:latin typeface="Times New Roman" panose="02020603050405020304" pitchFamily="18" charset="0"/>
                <a:cs typeface="Times New Roman" panose="02020603050405020304" pitchFamily="18" charset="0"/>
              </a:rPr>
              <a:t>, the page is no longer in the working set, and the new page replaces it</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Otherwise, the page is still in the working set</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If the entire table is scanned without finding the candidate to evict and one or more pages with R = 0 is founds, the one with the greatest age is evicted. Otherwise, the chosen random is executed (R = 1)</a:t>
            </a:r>
            <a:endParaRPr lang="el-GR"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WSClock</a:t>
            </a:r>
          </a:p>
        </p:txBody>
      </p:sp>
      <p:sp>
        <p:nvSpPr>
          <p:cNvPr id="28675" name="Rectangle 3"/>
          <p:cNvSpPr>
            <a:spLocks noGrp="1"/>
          </p:cNvSpPr>
          <p:nvPr>
            <p:ph type="body" sz="half" idx="4294967295"/>
          </p:nvPr>
        </p:nvSpPr>
        <p:spPr>
          <a:xfrm>
            <a:off x="0" y="1143000"/>
            <a:ext cx="9144000" cy="6019800"/>
          </a:xfrm>
        </p:spPr>
        <p:txBody>
          <a:bodyPr/>
          <a:lstStyle/>
          <a:p>
            <a:pPr algn="just" eaLnBrk="1" hangingPunct="1">
              <a:lnSpc>
                <a:spcPct val="90000"/>
              </a:lnSpc>
            </a:pPr>
            <a:r>
              <a:rPr lang="en-US" altLang="en-US" sz="2000" b="1">
                <a:latin typeface="Times New Roman" panose="02020603050405020304" pitchFamily="18" charset="0"/>
                <a:cs typeface="Times New Roman" panose="02020603050405020304" pitchFamily="18" charset="0"/>
              </a:rPr>
              <a:t>Problem</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Working set algorithm is cumbersome, since the entire page table has to be scanned at each page fault until a suitable candidate is located</a:t>
            </a:r>
          </a:p>
          <a:p>
            <a:pPr algn="just" eaLnBrk="1" hangingPunct="1">
              <a:lnSpc>
                <a:spcPct val="90000"/>
              </a:lnSpc>
            </a:pPr>
            <a:r>
              <a:rPr lang="en-US" altLang="en-US" sz="2000" b="1">
                <a:latin typeface="Times New Roman" panose="02020603050405020304" pitchFamily="18" charset="0"/>
                <a:cs typeface="Times New Roman" panose="02020603050405020304" pitchFamily="18" charset="0"/>
              </a:rPr>
              <a:t>WSClock</a:t>
            </a:r>
          </a:p>
          <a:p>
            <a:pPr lvl="1" algn="just" eaLnBrk="1" hangingPunct="1">
              <a:lnSpc>
                <a:spcPct val="90000"/>
              </a:lnSpc>
            </a:pPr>
            <a:r>
              <a:rPr lang="en-US" altLang="en-US" sz="1800">
                <a:solidFill>
                  <a:srgbClr val="C00000"/>
                </a:solidFill>
                <a:latin typeface="Times New Roman" panose="02020603050405020304" pitchFamily="18" charset="0"/>
                <a:cs typeface="Times New Roman" panose="02020603050405020304" pitchFamily="18" charset="0"/>
              </a:rPr>
              <a:t>Improved WS algorithm is based on the clock algorithm</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Simplicity of implementation and good performance</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A circular list of page frames is used</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How it works</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This list is empty (initially)</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The page is loaded, it is added to the list to form a ring (with Time of last use field and R bit)</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As with the clock program, at each page fault the page pointed to by hand is examined first</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If R is set to 1, the page has been used during the current tick, then R set to 0, the hand advanced to next page</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If R equals 0, </a:t>
            </a:r>
          </a:p>
          <a:p>
            <a:pPr lvl="3" algn="just" eaLnBrk="1" hangingPunct="1">
              <a:lnSpc>
                <a:spcPct val="90000"/>
              </a:lnSpc>
            </a:pPr>
            <a:r>
              <a:rPr lang="en-US" altLang="en-US" sz="1400">
                <a:latin typeface="Times New Roman" panose="02020603050405020304" pitchFamily="18" charset="0"/>
                <a:cs typeface="Times New Roman" panose="02020603050405020304" pitchFamily="18" charset="0"/>
              </a:rPr>
              <a:t>if the age is greater than </a:t>
            </a:r>
            <a:r>
              <a:rPr lang="el-GR" altLang="en-US" sz="1400">
                <a:latin typeface="Times New Roman" panose="02020603050405020304" pitchFamily="18" charset="0"/>
                <a:cs typeface="Times New Roman" panose="02020603050405020304" pitchFamily="18" charset="0"/>
              </a:rPr>
              <a:t>τ</a:t>
            </a:r>
            <a:r>
              <a:rPr lang="en-US" altLang="en-US" sz="1400">
                <a:latin typeface="Times New Roman" panose="02020603050405020304" pitchFamily="18" charset="0"/>
                <a:cs typeface="Times New Roman" panose="02020603050405020304" pitchFamily="18" charset="0"/>
              </a:rPr>
              <a:t> and the page is clean, it is not in working set and a valid copy exists on disk. The page frame is simply claimed and the new page put there</a:t>
            </a:r>
          </a:p>
          <a:p>
            <a:pPr lvl="3" algn="just" eaLnBrk="1" hangingPunct="1">
              <a:lnSpc>
                <a:spcPct val="90000"/>
              </a:lnSpc>
            </a:pPr>
            <a:r>
              <a:rPr lang="en-US" altLang="en-US" sz="1400">
                <a:latin typeface="Times New Roman" panose="02020603050405020304" pitchFamily="18" charset="0"/>
                <a:cs typeface="Times New Roman" panose="02020603050405020304" pitchFamily="18" charset="0"/>
              </a:rPr>
              <a:t>If the page dirty, it cannot claim immediately (clean page is define base on write to disk scheduled)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8" descr="0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7229475"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4"/>
          <p:cNvSpPr txBox="1">
            <a:spLocks noChangeArrowheads="1"/>
          </p:cNvSpPr>
          <p:nvPr/>
        </p:nvSpPr>
        <p:spPr bwMode="auto">
          <a:xfrm>
            <a:off x="4038600" y="14478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3-1.</a:t>
            </a:r>
          </a:p>
        </p:txBody>
      </p:sp>
      <p:sp>
        <p:nvSpPr>
          <p:cNvPr id="8198" name="Text Box 6"/>
          <p:cNvSpPr txBox="1">
            <a:spLocks noChangeArrowheads="1"/>
          </p:cNvSpPr>
          <p:nvPr/>
        </p:nvSpPr>
        <p:spPr bwMode="auto">
          <a:xfrm>
            <a:off x="5638800" y="5499100"/>
            <a:ext cx="35052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a:latin typeface="Times New Roman" panose="02020603050405020304" pitchFamily="18" charset="0"/>
                <a:cs typeface="Times New Roman" panose="02020603050405020304" pitchFamily="18" charset="0"/>
              </a:rPr>
              <a:t>Locate at bottom in RAM, device drives locate at top in ROM</a:t>
            </a:r>
          </a:p>
          <a:p>
            <a:pPr eaLnBrk="1" hangingPunct="1">
              <a:spcBef>
                <a:spcPct val="50000"/>
              </a:spcBef>
              <a:buFontTx/>
              <a:buChar char="-"/>
            </a:pPr>
            <a:r>
              <a:rPr lang="en-US" altLang="en-US">
                <a:latin typeface="Times New Roman" panose="02020603050405020304" pitchFamily="18" charset="0"/>
                <a:cs typeface="Times New Roman" panose="02020603050405020304" pitchFamily="18" charset="0"/>
              </a:rPr>
              <a:t>PC</a:t>
            </a:r>
          </a:p>
        </p:txBody>
      </p:sp>
      <p:sp>
        <p:nvSpPr>
          <p:cNvPr id="8199" name="Text Box 7"/>
          <p:cNvSpPr txBox="1">
            <a:spLocks noChangeArrowheads="1"/>
          </p:cNvSpPr>
          <p:nvPr/>
        </p:nvSpPr>
        <p:spPr bwMode="auto">
          <a:xfrm>
            <a:off x="3429000" y="5468938"/>
            <a:ext cx="2514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a:latin typeface="Times New Roman" panose="02020603050405020304" pitchFamily="18" charset="0"/>
                <a:cs typeface="Times New Roman" panose="02020603050405020304" pitchFamily="18" charset="0"/>
              </a:rPr>
              <a:t>Locate at top in ROM</a:t>
            </a:r>
          </a:p>
          <a:p>
            <a:pPr eaLnBrk="1" hangingPunct="1">
              <a:spcBef>
                <a:spcPct val="50000"/>
              </a:spcBef>
              <a:buFontTx/>
              <a:buChar char="-"/>
            </a:pPr>
            <a:r>
              <a:rPr lang="en-US" altLang="en-US">
                <a:latin typeface="Times New Roman" panose="02020603050405020304" pitchFamily="18" charset="0"/>
                <a:cs typeface="Times New Roman" panose="02020603050405020304" pitchFamily="18" charset="0"/>
              </a:rPr>
              <a:t>Handheld, embedded</a:t>
            </a:r>
          </a:p>
        </p:txBody>
      </p:sp>
      <p:sp>
        <p:nvSpPr>
          <p:cNvPr id="8200" name="Text Box 8"/>
          <p:cNvSpPr txBox="1">
            <a:spLocks noChangeArrowheads="1"/>
          </p:cNvSpPr>
          <p:nvPr/>
        </p:nvSpPr>
        <p:spPr bwMode="auto">
          <a:xfrm>
            <a:off x="457200" y="5486400"/>
            <a:ext cx="29718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n-US" altLang="en-US">
                <a:latin typeface="Times New Roman" panose="02020603050405020304" pitchFamily="18" charset="0"/>
                <a:cs typeface="Times New Roman" panose="02020603050405020304" pitchFamily="18" charset="0"/>
              </a:rPr>
              <a:t>Locate at bottom in RAM</a:t>
            </a:r>
          </a:p>
          <a:p>
            <a:pPr eaLnBrk="1" hangingPunct="1">
              <a:spcBef>
                <a:spcPct val="50000"/>
              </a:spcBef>
              <a:buFontTx/>
              <a:buChar char="-"/>
            </a:pPr>
            <a:r>
              <a:rPr lang="en-US" altLang="en-US">
                <a:latin typeface="Times New Roman" panose="02020603050405020304" pitchFamily="18" charset="0"/>
                <a:cs typeface="Times New Roman" panose="02020603050405020304" pitchFamily="18" charset="0"/>
              </a:rPr>
              <a:t>Mainframes, minicomputer</a:t>
            </a:r>
          </a:p>
        </p:txBody>
      </p:sp>
      <p:sp>
        <p:nvSpPr>
          <p:cNvPr id="9" name="Rectangle 2">
            <a:extLst>
              <a:ext uri="{FF2B5EF4-FFF2-40B4-BE49-F238E27FC236}">
                <a16:creationId xmlns:a16="http://schemas.microsoft.com/office/drawing/2014/main" id="{3F16CC60-93C8-4BC4-A285-5D5AEFF41FAD}"/>
              </a:ext>
            </a:extLst>
          </p:cNvPr>
          <p:cNvSpPr txBox="1">
            <a:spLocks/>
          </p:cNvSpPr>
          <p:nvPr/>
        </p:nvSpPr>
        <p:spPr bwMode="auto">
          <a:xfrm>
            <a:off x="914400" y="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en-US" sz="4000" b="1">
                <a:latin typeface="Times New Roman" panose="02020603050405020304" pitchFamily="18" charset="0"/>
                <a:cs typeface="Times New Roman" panose="02020603050405020304" pitchFamily="18" charset="0"/>
              </a:rPr>
              <a:t>No Memory Abstractions</a:t>
            </a:r>
          </a:p>
        </p:txBody>
      </p:sp>
      <p:sp>
        <p:nvSpPr>
          <p:cNvPr id="10" name="Rectangle 4">
            <a:extLst>
              <a:ext uri="{FF2B5EF4-FFF2-40B4-BE49-F238E27FC236}">
                <a16:creationId xmlns:a16="http://schemas.microsoft.com/office/drawing/2014/main" id="{6F2CFB7D-CCC0-4F80-B17D-3802C11F5A08}"/>
              </a:ext>
            </a:extLst>
          </p:cNvPr>
          <p:cNvSpPr>
            <a:spLocks/>
          </p:cNvSpPr>
          <p:nvPr/>
        </p:nvSpPr>
        <p:spPr bwMode="auto">
          <a:xfrm>
            <a:off x="613225" y="547125"/>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cs typeface="Times New Roman" panose="02020603050405020304" pitchFamily="18" charset="0"/>
              </a:rPr>
              <a:t>Simplest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00"/>
                                        </p:tgtEl>
                                        <p:attrNameLst>
                                          <p:attrName>style.visibility</p:attrName>
                                        </p:attrNameLst>
                                      </p:cBhvr>
                                      <p:to>
                                        <p:strVal val="visible"/>
                                      </p:to>
                                    </p:set>
                                    <p:animEffect transition="in" filter="box(in)">
                                      <p:cBhvr>
                                        <p:cTn id="12" dur="500"/>
                                        <p:tgtEl>
                                          <p:spTgt spid="82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box(in)">
                                      <p:cBhvr>
                                        <p:cTn id="17" dur="500"/>
                                        <p:tgtEl>
                                          <p:spTgt spid="8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checkerboard(across)">
                                      <p:cBhvr>
                                        <p:cTn id="22"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P spid="8198" grpId="0"/>
      <p:bldP spid="8199" grpId="0"/>
      <p:bldP spid="820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WSClock</a:t>
            </a:r>
          </a:p>
        </p:txBody>
      </p:sp>
      <p:pic>
        <p:nvPicPr>
          <p:cNvPr id="29699" name="Picture 4" descr="03-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1546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477000" y="3429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3-21.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Page replacement algorithms</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Summary</a:t>
            </a:r>
          </a:p>
        </p:txBody>
      </p:sp>
      <p:pic>
        <p:nvPicPr>
          <p:cNvPr id="30723" name="Picture 4" descr="03-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6868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352800" y="5715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3174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Page replacement Algorithms</a:t>
            </a:r>
            <a:endParaRPr lang="en-US" altLang="en-US">
              <a:latin typeface="Times New Roman" panose="02020603050405020304" pitchFamily="18" charset="0"/>
              <a:cs typeface="Times New Roman" panose="02020603050405020304" pitchFamily="18" charset="0"/>
            </a:endParaRPr>
          </a:p>
        </p:txBody>
      </p:sp>
      <p:sp>
        <p:nvSpPr>
          <p:cNvPr id="3174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32771"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Design the Paging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6135</TotalTime>
  <Words>8176</Words>
  <Application>Microsoft Office PowerPoint</Application>
  <PresentationFormat>On-screen Show (4:3)</PresentationFormat>
  <Paragraphs>991</Paragraphs>
  <Slides>93</Slides>
  <Notes>85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Calibri</vt:lpstr>
      <vt:lpstr>Symbol</vt:lpstr>
      <vt:lpstr>Times New Roman</vt:lpstr>
      <vt:lpstr>Wingdings</vt:lpstr>
      <vt:lpstr>Office Theme</vt:lpstr>
      <vt:lpstr>Memory Management   No Memory Abstraction</vt:lpstr>
      <vt:lpstr>Review</vt:lpstr>
      <vt:lpstr>Review</vt:lpstr>
      <vt:lpstr>Review</vt:lpstr>
      <vt:lpstr>Review</vt:lpstr>
      <vt:lpstr>Objectives</vt:lpstr>
      <vt:lpstr>PowerPoint Presentation</vt:lpstr>
      <vt:lpstr>PowerPoint Presentation</vt:lpstr>
      <vt:lpstr>PowerPoint Presentation</vt:lpstr>
      <vt:lpstr>No Memory Abstractions</vt:lpstr>
      <vt:lpstr>No Memory Abstractions</vt:lpstr>
      <vt:lpstr>No Memory Abstractions</vt:lpstr>
      <vt:lpstr>No Memory Abstractions</vt:lpstr>
      <vt:lpstr>Next Lecture</vt:lpstr>
      <vt:lpstr>Memory Management   Memory Abstraction Address Space</vt:lpstr>
      <vt:lpstr>Review</vt:lpstr>
      <vt:lpstr>Objectives</vt:lpstr>
      <vt:lpstr>A Memory Abstraction</vt:lpstr>
      <vt:lpstr>A Memory Abstraction</vt:lpstr>
      <vt:lpstr>A Memory Abstraction</vt:lpstr>
      <vt:lpstr>PowerPoint Presentation</vt:lpstr>
      <vt:lpstr>A Memory Abstraction</vt:lpstr>
      <vt:lpstr>A Memory Abstraction</vt:lpstr>
      <vt:lpstr>A Memory Abstraction</vt:lpstr>
      <vt:lpstr>A Memory Abstraction</vt:lpstr>
      <vt:lpstr>A Memory Abstraction  Swapping </vt:lpstr>
      <vt:lpstr>A Memory Abstraction  Memory Management with Bitmaps</vt:lpstr>
      <vt:lpstr>A Memory Abstraction   Memory Management with Bitmaps</vt:lpstr>
      <vt:lpstr>A Memory Abstraction  Memory Management with Linked Lists</vt:lpstr>
      <vt:lpstr>A Memory Abstraction  Memory Management with Linked Lists</vt:lpstr>
      <vt:lpstr>A Memory Abstraction  Memory Management with Linked Lists</vt:lpstr>
      <vt:lpstr>A Memory Abstraction  Memory Management with Linked Lists</vt:lpstr>
      <vt:lpstr>Virtual Memory Problems</vt:lpstr>
      <vt:lpstr>Virtual Memory Overlays</vt:lpstr>
      <vt:lpstr>Virtual Memory Overlays</vt:lpstr>
      <vt:lpstr>Memory Management   Virtual Memory</vt:lpstr>
      <vt:lpstr>Review</vt:lpstr>
      <vt:lpstr>Review</vt:lpstr>
      <vt:lpstr>Objectives…</vt:lpstr>
      <vt:lpstr>Virtual Memory Definitions</vt:lpstr>
      <vt:lpstr>Virtual Memory Terminologies</vt:lpstr>
      <vt:lpstr>Virtual Memory Memory Management Unit (MMU)</vt:lpstr>
      <vt:lpstr>Virtual Memory Paging </vt:lpstr>
      <vt:lpstr>Virtual Memory Paging</vt:lpstr>
      <vt:lpstr>Virtual Memory Paging – General formula</vt:lpstr>
      <vt:lpstr>Virtual Memory Paging</vt:lpstr>
      <vt:lpstr>Virtual Memory Paging</vt:lpstr>
      <vt:lpstr>Virtual Memory Paging</vt:lpstr>
      <vt:lpstr>Virtual Memory Paging</vt:lpstr>
      <vt:lpstr>Virtual Memory Page Tables</vt:lpstr>
      <vt:lpstr>Virtual Memory Page Tables – Example </vt:lpstr>
      <vt:lpstr>Virtual Memory Speeding up Paging</vt:lpstr>
      <vt:lpstr>Virtual Memory Speeding up Paging – Example </vt:lpstr>
      <vt:lpstr>Virtual Memory Speeding up Paging</vt:lpstr>
      <vt:lpstr>Virtual Memory Translation Lookaside Buffers (TLB)</vt:lpstr>
      <vt:lpstr>Virtual Memory Translation Lookaside Buffers (TLB)</vt:lpstr>
      <vt:lpstr>Virtual Memory Translation Lookaside Buffers (TLB)</vt:lpstr>
      <vt:lpstr>Virtual Memory Translation Lookaside Buffers (TLB)</vt:lpstr>
      <vt:lpstr>Virtual Memory Multilevel Page Tables</vt:lpstr>
      <vt:lpstr>Virtual Memory Multilevel Page Tables</vt:lpstr>
      <vt:lpstr>Virtual Memory Multilevel Page Tables</vt:lpstr>
      <vt:lpstr>Virtual Memory Inverted Page Table</vt:lpstr>
      <vt:lpstr>Virtual Memory Inverted Page Table</vt:lpstr>
      <vt:lpstr>Memory Management   Page Replacement Algorithms</vt:lpstr>
      <vt:lpstr>Review</vt:lpstr>
      <vt:lpstr>Review</vt:lpstr>
      <vt:lpstr>Review</vt:lpstr>
      <vt:lpstr>Page replacement algorithms Problems</vt:lpstr>
      <vt:lpstr>Page replacement algorithms Optimal</vt:lpstr>
      <vt:lpstr>Page replacement algorithms Optimal</vt:lpstr>
      <vt:lpstr>Page replacement algorithms Not Recently Used (NRU)</vt:lpstr>
      <vt:lpstr>Page replacement algorithms Not Recently Used (NRU) – Example </vt:lpstr>
      <vt:lpstr>Page replacement algorithms First-In, First-Out (FIFO)</vt:lpstr>
      <vt:lpstr>Page replacement algorithms Second-Chance</vt:lpstr>
      <vt:lpstr>Page replacement algorithms Second-Chance – Example </vt:lpstr>
      <vt:lpstr>Page replacement algorithms Clock</vt:lpstr>
      <vt:lpstr>Page replacement algorithms Clock</vt:lpstr>
      <vt:lpstr>Page replacement algorithms Least Recently Used (LRU)</vt:lpstr>
      <vt:lpstr>Page replacement algorithms Least Recently Used (LRU)</vt:lpstr>
      <vt:lpstr>Page replacement algorithms  Least Recently Used (LRU) – Example </vt:lpstr>
      <vt:lpstr>Page replacement algorithms Not Frequently Used (NFU)</vt:lpstr>
      <vt:lpstr>Page replacement algorithms Aging</vt:lpstr>
      <vt:lpstr>Page replacement algorithms Aging</vt:lpstr>
      <vt:lpstr>Page replacement algorithms Thrashing</vt:lpstr>
      <vt:lpstr>Page replacement algorithms Locality of Reference</vt:lpstr>
      <vt:lpstr>Page replacement algorithms Demand paging vs. Prepaging</vt:lpstr>
      <vt:lpstr>Page replacement algorithms Working Set</vt:lpstr>
      <vt:lpstr>Page replacement algorithms Working Set Model</vt:lpstr>
      <vt:lpstr>Page replacement algorithms WSClock</vt:lpstr>
      <vt:lpstr>Page replacement algorithms WSClock</vt:lpstr>
      <vt:lpstr>Page replacement algorithms Summary</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Nguyen Dang Loc</cp:lastModifiedBy>
  <cp:revision>2137</cp:revision>
  <dcterms:created xsi:type="dcterms:W3CDTF">2007-08-21T04:43:22Z</dcterms:created>
  <dcterms:modified xsi:type="dcterms:W3CDTF">2021-07-28T04:10:37Z</dcterms:modified>
</cp:coreProperties>
</file>