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04"/>
  </p:notesMasterIdLst>
  <p:sldIdLst>
    <p:sldId id="256" r:id="rId2"/>
    <p:sldId id="477" r:id="rId3"/>
    <p:sldId id="478" r:id="rId4"/>
    <p:sldId id="479" r:id="rId5"/>
    <p:sldId id="480" r:id="rId6"/>
    <p:sldId id="496" r:id="rId7"/>
    <p:sldId id="482" r:id="rId8"/>
    <p:sldId id="483" r:id="rId9"/>
    <p:sldId id="476" r:id="rId10"/>
    <p:sldId id="359" r:id="rId11"/>
    <p:sldId id="361" r:id="rId12"/>
    <p:sldId id="362" r:id="rId13"/>
    <p:sldId id="400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26" r:id="rId22"/>
    <p:sldId id="374" r:id="rId23"/>
    <p:sldId id="413" r:id="rId24"/>
    <p:sldId id="401" r:id="rId25"/>
    <p:sldId id="375" r:id="rId26"/>
    <p:sldId id="376" r:id="rId27"/>
    <p:sldId id="415" r:id="rId28"/>
    <p:sldId id="484" r:id="rId29"/>
    <p:sldId id="468" r:id="rId30"/>
    <p:sldId id="414" r:id="rId31"/>
    <p:sldId id="416" r:id="rId32"/>
    <p:sldId id="417" r:id="rId33"/>
    <p:sldId id="427" r:id="rId34"/>
    <p:sldId id="421" r:id="rId35"/>
    <p:sldId id="418" r:id="rId36"/>
    <p:sldId id="382" r:id="rId37"/>
    <p:sldId id="419" r:id="rId38"/>
    <p:sldId id="422" r:id="rId39"/>
    <p:sldId id="377" r:id="rId40"/>
    <p:sldId id="378" r:id="rId41"/>
    <p:sldId id="379" r:id="rId42"/>
    <p:sldId id="462" r:id="rId43"/>
    <p:sldId id="461" r:id="rId44"/>
    <p:sldId id="402" r:id="rId45"/>
    <p:sldId id="424" r:id="rId46"/>
    <p:sldId id="403" r:id="rId47"/>
    <p:sldId id="404" r:id="rId48"/>
    <p:sldId id="405" r:id="rId49"/>
    <p:sldId id="420" r:id="rId50"/>
    <p:sldId id="428" r:id="rId51"/>
    <p:sldId id="430" r:id="rId52"/>
    <p:sldId id="431" r:id="rId53"/>
    <p:sldId id="429" r:id="rId54"/>
    <p:sldId id="432" r:id="rId55"/>
    <p:sldId id="433" r:id="rId56"/>
    <p:sldId id="469" r:id="rId57"/>
    <p:sldId id="470" r:id="rId58"/>
    <p:sldId id="471" r:id="rId59"/>
    <p:sldId id="472" r:id="rId60"/>
    <p:sldId id="465" r:id="rId61"/>
    <p:sldId id="434" r:id="rId62"/>
    <p:sldId id="435" r:id="rId63"/>
    <p:sldId id="436" r:id="rId64"/>
    <p:sldId id="466" r:id="rId65"/>
    <p:sldId id="467" r:id="rId66"/>
    <p:sldId id="437" r:id="rId67"/>
    <p:sldId id="438" r:id="rId68"/>
    <p:sldId id="485" r:id="rId69"/>
    <p:sldId id="486" r:id="rId70"/>
    <p:sldId id="487" r:id="rId71"/>
    <p:sldId id="488" r:id="rId72"/>
    <p:sldId id="489" r:id="rId73"/>
    <p:sldId id="490" r:id="rId74"/>
    <p:sldId id="439" r:id="rId75"/>
    <p:sldId id="440" r:id="rId76"/>
    <p:sldId id="441" r:id="rId77"/>
    <p:sldId id="442" r:id="rId78"/>
    <p:sldId id="443" r:id="rId79"/>
    <p:sldId id="444" r:id="rId80"/>
    <p:sldId id="491" r:id="rId81"/>
    <p:sldId id="445" r:id="rId82"/>
    <p:sldId id="446" r:id="rId83"/>
    <p:sldId id="492" r:id="rId84"/>
    <p:sldId id="463" r:id="rId85"/>
    <p:sldId id="493" r:id="rId86"/>
    <p:sldId id="447" r:id="rId87"/>
    <p:sldId id="448" r:id="rId88"/>
    <p:sldId id="449" r:id="rId89"/>
    <p:sldId id="450" r:id="rId90"/>
    <p:sldId id="473" r:id="rId91"/>
    <p:sldId id="451" r:id="rId92"/>
    <p:sldId id="452" r:id="rId93"/>
    <p:sldId id="453" r:id="rId94"/>
    <p:sldId id="454" r:id="rId95"/>
    <p:sldId id="455" r:id="rId96"/>
    <p:sldId id="456" r:id="rId97"/>
    <p:sldId id="457" r:id="rId98"/>
    <p:sldId id="458" r:id="rId99"/>
    <p:sldId id="459" r:id="rId100"/>
    <p:sldId id="460" r:id="rId101"/>
    <p:sldId id="494" r:id="rId102"/>
    <p:sldId id="495" r:id="rId10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F5A9A-834C-43BF-9860-380A6096F2E0}">
          <p14:sldIdLst>
            <p14:sldId id="256"/>
            <p14:sldId id="477"/>
            <p14:sldId id="478"/>
            <p14:sldId id="479"/>
            <p14:sldId id="480"/>
            <p14:sldId id="496"/>
            <p14:sldId id="482"/>
            <p14:sldId id="483"/>
            <p14:sldId id="476"/>
            <p14:sldId id="359"/>
            <p14:sldId id="361"/>
            <p14:sldId id="362"/>
            <p14:sldId id="400"/>
            <p14:sldId id="406"/>
            <p14:sldId id="407"/>
            <p14:sldId id="408"/>
            <p14:sldId id="409"/>
            <p14:sldId id="410"/>
            <p14:sldId id="411"/>
            <p14:sldId id="412"/>
            <p14:sldId id="426"/>
            <p14:sldId id="374"/>
            <p14:sldId id="413"/>
            <p14:sldId id="401"/>
            <p14:sldId id="375"/>
            <p14:sldId id="376"/>
            <p14:sldId id="415"/>
            <p14:sldId id="484"/>
            <p14:sldId id="468"/>
            <p14:sldId id="414"/>
            <p14:sldId id="416"/>
            <p14:sldId id="417"/>
            <p14:sldId id="427"/>
            <p14:sldId id="421"/>
            <p14:sldId id="418"/>
            <p14:sldId id="382"/>
            <p14:sldId id="419"/>
            <p14:sldId id="422"/>
            <p14:sldId id="377"/>
            <p14:sldId id="378"/>
            <p14:sldId id="379"/>
            <p14:sldId id="462"/>
            <p14:sldId id="461"/>
          </p14:sldIdLst>
        </p14:section>
        <p14:section name="Implement directory" id="{E4971AC4-5B0D-4446-84E9-E050C7536BAC}">
          <p14:sldIdLst>
            <p14:sldId id="402"/>
            <p14:sldId id="424"/>
            <p14:sldId id="403"/>
            <p14:sldId id="404"/>
            <p14:sldId id="405"/>
          </p14:sldIdLst>
        </p14:section>
        <p14:section name="Search directories" id="{BC745BB1-8B31-480D-A5F4-89CD8D8401DC}">
          <p14:sldIdLst>
            <p14:sldId id="420"/>
          </p14:sldIdLst>
        </p14:section>
        <p14:section name="Shared files" id="{DDBE4079-1593-445F-BB2D-A75FB5854F0C}">
          <p14:sldIdLst>
            <p14:sldId id="428"/>
            <p14:sldId id="430"/>
            <p14:sldId id="431"/>
            <p14:sldId id="429"/>
          </p14:sldIdLst>
        </p14:section>
        <p14:section name="Log-structure file" id="{B4F2F8A5-7D37-4104-908F-CDE1D95DFA60}">
          <p14:sldIdLst>
            <p14:sldId id="432"/>
            <p14:sldId id="433"/>
            <p14:sldId id="469"/>
            <p14:sldId id="470"/>
            <p14:sldId id="471"/>
            <p14:sldId id="472"/>
            <p14:sldId id="465"/>
            <p14:sldId id="434"/>
            <p14:sldId id="435"/>
            <p14:sldId id="436"/>
            <p14:sldId id="466"/>
            <p14:sldId id="467"/>
            <p14:sldId id="437"/>
            <p14:sldId id="438"/>
            <p14:sldId id="485"/>
            <p14:sldId id="486"/>
            <p14:sldId id="487"/>
            <p14:sldId id="488"/>
            <p14:sldId id="489"/>
            <p14:sldId id="490"/>
            <p14:sldId id="439"/>
            <p14:sldId id="440"/>
            <p14:sldId id="441"/>
            <p14:sldId id="442"/>
            <p14:sldId id="443"/>
            <p14:sldId id="444"/>
            <p14:sldId id="491"/>
            <p14:sldId id="445"/>
            <p14:sldId id="446"/>
            <p14:sldId id="492"/>
            <p14:sldId id="463"/>
            <p14:sldId id="493"/>
            <p14:sldId id="447"/>
            <p14:sldId id="448"/>
            <p14:sldId id="449"/>
            <p14:sldId id="450"/>
            <p14:sldId id="47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366" autoAdjust="0"/>
  </p:normalViewPr>
  <p:slideViewPr>
    <p:cSldViewPr>
      <p:cViewPr varScale="1">
        <p:scale>
          <a:sx n="109" d="100"/>
          <a:sy n="109" d="100"/>
        </p:scale>
        <p:origin x="169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607EA6-BA6A-4100-9D8C-C4CD9F7D1A1A}" type="datetimeFigureOut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323C02-DE31-4531-9A52-2478F2F08F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2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1409E-BF9E-47B0-AE9B-41BF1252882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287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584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168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4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3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68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2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6988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7499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605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94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1994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115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1F11-30E8-4A3E-A940-8D448C13924E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0D265-77A0-4A3D-A6B6-4102DE55F4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77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56252-A198-4175-BBC0-21F274587B44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50AE1-E18E-4BB5-A949-4F235B8239F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266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C6B9B-D525-4D06-995B-DD5279043621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318E2-3FE6-47AB-9D76-DED4C2D949E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0154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5873-7EEA-45B3-80C9-46549D0FBF08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5E514-75F4-497F-AE68-F40CB06C846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5009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4D2EC-DB53-4D36-B31B-50B71050658A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1A4D1-C541-44FA-BB97-6D1DB536BC2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227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97A-8943-41D0-B549-69C2AEC36EBE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23E9-2F0D-4B02-8661-3464E6D3EF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7394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E758F-36B7-4AAA-A9F2-8CDF7C03250B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50A0-4358-4BB4-9B2A-188FBB6D75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5081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04A2-8BF6-46B7-A4AC-84F1FA5651F8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2FDF9-EEB2-4944-9CD1-893367696C3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2345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7EEF5-86F7-4A76-9288-B514E8BC56D0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50A1C-28D7-46BC-85B4-1E1288E00E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373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0FB30-7AC9-4B44-8CF2-9CFACE43501E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67463-8CF9-433C-B132-CA5CD37C7AF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060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E4A5D-8F5E-42F7-BD7A-A4B0697B27F7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F0921-74F1-4FF4-B24F-FC7ED300664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0242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26C8-11B4-415D-8412-EB6101307645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0E51-4A55-4917-A745-BB702B85D45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33550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4442-4D34-4D83-9A29-6E14CFA34B28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5BF63-575C-45B9-80B8-A4F9758C6EC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443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9695A8A-548A-4845-8136-06E20A513037}" type="datetime1">
              <a:rPr lang="en-US"/>
              <a:pPr>
                <a:defRPr/>
              </a:pPr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DDAAB50-B9E2-4A70-897C-69BD2AE4630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Naming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Structure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Types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File 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Directories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Operations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4-34.</a:t>
            </a:r>
          </a:p>
        </p:txBody>
      </p:sp>
      <p:pic>
        <p:nvPicPr>
          <p:cNvPr id="29700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Hardware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Stable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While a process is running, it can store a limited amount of information within its own address space. However, the storage capacity is restricted to the size of the virtual address space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is lost when the process terminates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is frequently necessary for multiple processes to access (parts of) the information at the same time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essential requirements for long-term information storage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possible to store a very large amount of information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must be survive the termination of process using it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must be able to access the information concurrently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its 2 operation (read, write) are used to solve the long-term storage problem</a:t>
            </a: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685800" y="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6019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the abstraction (objects and mechanism), that models in a convenient way the information stored and read it back on hardware devices and are managed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logical units of information (created by processes)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read existing files &amp; create new ones if need be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stored in files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not be affected by process creation and termination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OS’s component that manages the information stored on the storage devices and provides the users access to that information in a convenient way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Hides the complexity of storage hardware devices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 the users a uniform logical view of the information stored on these devices, based on the concept of file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Maps files onto physical devices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533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creates a file, it gives the file a name.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terminates, the file continues to exist and can be accessed by other process using its name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name =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string of characters 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exact rules for file naming vary somewhat from system to system</a:t>
            </a:r>
          </a:p>
          <a:p>
            <a:pPr lvl="1" algn="just" eaLnBrk="1" hangingPunct="1"/>
            <a:r>
              <a:rPr lang="en-US" altLang="en-US" sz="2000"/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between upper and lower letters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name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file’s content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specify for each program owns that extension</a:t>
            </a:r>
          </a:p>
          <a:p>
            <a:pPr lvl="2" algn="just" eaLnBrk="1" hangingPunct="1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hello.c; hello.bat, hello.txt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 common way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</a:t>
            </a:r>
          </a:p>
          <a:p>
            <a:pPr lvl="1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sequence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bytes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Byte sequences (maximum flexibility)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put any thing they want and name file any way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 sequence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file is a sequence of fixed length record, each with some internal structure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read, write, and append operation</a:t>
            </a:r>
          </a:p>
          <a:p>
            <a:pPr lvl="1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file consists of a tree of records, not necessarily all the same length, each containing a key field in a fixed position in the record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tree is sorted on the key field, to allow rapid searching for a particular key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get operation to get the record with specifies key </a:t>
            </a:r>
          </a:p>
          <a:p>
            <a:pPr lvl="2" algn="just"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decides the new record’s position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pic>
        <p:nvPicPr>
          <p:cNvPr id="1741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04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OS supports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types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files</a:t>
            </a:r>
          </a:p>
          <a:p>
            <a:pPr lvl="1" algn="just" eaLnBrk="1" hangingPunct="1"/>
            <a:r>
              <a:rPr lang="en-US" altLang="en-US" sz="2400"/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Regular files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(ASCII or binary)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files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Special files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 used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serial I/O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terminals, printer, networks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Special files  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Model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Reads the bytes or records in order, starting at the beginning, but could not skip around and read them out of order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Could be rewound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magnetic tapes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read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Reads the bytes or records out of order, or to access records by key rather than by position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to 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seek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extra information is associated to file by OS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also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Time stamps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creation time, time of last access, time of last modification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Access rights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read (view), write (modify), execute, delete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flags</a:t>
            </a:r>
          </a:p>
          <a:p>
            <a:pPr lvl="2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hidden, system, locked etc.</a:t>
            </a:r>
          </a:p>
          <a:p>
            <a:pPr lvl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7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pic>
        <p:nvPicPr>
          <p:cNvPr id="2253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400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Program Using System Calls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5562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4-5.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2000" y="1524000"/>
          <a:ext cx="7924800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959995" imgH="9072920" progId="Photoshop.Image.9">
                  <p:embed/>
                </p:oleObj>
              </mc:Choice>
              <mc:Fallback>
                <p:oleObj name="Image" r:id="rId3" imgW="19959995" imgH="9072920" progId="Photoshop.Image.9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924800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way of organizing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Impose a hierarchy of files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collection of files and subdirectories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viewed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special file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the 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directory containing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(root directory)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by only one 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 dedicated applications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locate file quickly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can be duplicated in one/ many users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 Directory Systems</a:t>
            </a:r>
          </a:p>
        </p:txBody>
      </p:sp>
      <p:pic>
        <p:nvPicPr>
          <p:cNvPr id="18437" name="Picture 6" descr="0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3733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096000" y="5638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Directory Systems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4724400" cy="5715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Single-Level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impossible to find anything if all files were in a single directory (slow) → group related files together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as many directories as are needed group the files in natural ways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If multiple users share a common file server, as is the case many computer networks, each user can have a private root directory for his or her own hierarchy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users to create an arbitrary number of subdirectories provides a powerful structuring tool for users to organize their work</a:t>
            </a:r>
          </a:p>
        </p:txBody>
      </p:sp>
      <p:pic>
        <p:nvPicPr>
          <p:cNvPr id="25604" name="Picture 7" descr="04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4196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6868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Starts from the root directory to the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/home/students/john/program.c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Files\Application\run.exe (in Windows)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path name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Starts from the current (working) directory that can be owned to users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has its own working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john/program.c (in Linux)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application\run.exe (in Windows)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Special directories in relative paths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current directory: .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parent directory: 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Path Names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477000" y="4191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4-8.</a:t>
            </a:r>
          </a:p>
        </p:txBody>
      </p:sp>
      <p:pic>
        <p:nvPicPr>
          <p:cNvPr id="27652" name="Picture 8" descr="04-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57150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Directories/ Folders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Opendir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Closedir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Readdir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Rename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Link: Allow a file to appear in more than one directory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Unlink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&amp; Characteristic special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first address of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stack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directories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5862" y="11430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can be divided up into one or more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independent file systems on each partition</a:t>
            </a:r>
            <a:endParaRPr lang="en-US" alt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in each partition is called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block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exists even if the partition does not contain a bootable OS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is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all key parameters about the file system including magic number (file system type), the number of blocks in the file system, and the other key administrative information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read into memory when the computer is booted or the file system is first touched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block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blocks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(ex: form of bitmap or a list of pointer)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block are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array data structures, one per file, telling all about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might come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the top of the file system tree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remainder contains all the other directories and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disk is called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Boot Record (MBR)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boot the computer.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the MBR contains the partition table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starting and ending addresses of each partition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partitions in the table is marked as active</a:t>
            </a: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is booted, the BIOS reads in and executes the MBR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 locates the active partition, reads in its boot block and executes it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in boot block loads the OS contained in that partition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pic>
        <p:nvPicPr>
          <p:cNvPr id="819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10000" y="4876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 each file as a contiguous run of disk blocks</a:t>
            </a:r>
          </a:p>
          <a:p>
            <a:pPr lvl="1" algn="just"/>
            <a:r>
              <a:rPr lang="en-US" altLang="en-US" sz="2000"/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lvl="3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files’ blocks needs 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 of first block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allocated blocks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performance: get entire file from disk in one operation (only seek to first block)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(internal and external)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increase the file’s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4-10.</a:t>
            </a:r>
          </a:p>
        </p:txBody>
      </p:sp>
      <p:pic>
        <p:nvPicPr>
          <p:cNvPr id="10244" name="Picture 7" descr="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0" indent="0" algn="just">
              <a:buClrTx/>
              <a:buSzTx/>
              <a:buNone/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Allocation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Storing files is to keep each one as a linked list of disk blocks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First word of each block is used as pointer to the next one and the rest of the block is for data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fragmentation (still internal fragmentation)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sufficient for the directory entry to merely store the disk address of the first block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is extremely slow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data storage in a block is not a power of two because the pointer takes up a few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pic>
        <p:nvPicPr>
          <p:cNvPr id="12291" name="Picture 6" descr="0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Allocation using a Table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Both the disadvantages of the linked list allocation can be eliminated by taking the pointer word from each disk block and putting it in a table in memory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(File Allocation Table – FAT)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same advantages as linked list allocation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block is available for data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is relatively fast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table must be kept for efficiency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Ex: for a 200GB HDD, 1KB Block-size, 4 bytes for an entry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200 mil. entries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600MB – 800MB of memory for FAT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 wildly practical and does not scale well to large disks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units with same size that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a bit corresponding 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linked list of allocated (P- process) and free memory (H - hole)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  <p:extLst>
      <p:ext uri="{BB962C8B-B14F-4D97-AF65-F5344CB8AC3E}">
        <p14:creationId xmlns:p14="http://schemas.microsoft.com/office/powerpoint/2010/main" val="628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791200" y="4419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4-12.</a:t>
            </a:r>
          </a:p>
        </p:txBody>
      </p:sp>
      <p:pic>
        <p:nvPicPr>
          <p:cNvPr id="14340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41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962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5638800" cy="5867400"/>
          </a:xfrm>
        </p:spPr>
        <p:txBody>
          <a:bodyPr/>
          <a:lstStyle/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briefcase of </a:t>
            </a: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index-nodes</a:t>
            </a:r>
          </a:p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(involve 2 parts) associates with every file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Part 1: Lists the attributes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Part 2: Disk addresses of the file’s block. It divides 2 sub parts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 part 1: contain the address of disk block i</a:t>
            </a:r>
            <a:r>
              <a:rPr lang="en-US" alt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directly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Sub part 2: contain the address of block of pointers that is used with large file (multilevel index)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i-node, it is then possible to find all the blocks of the file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5532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 – Example</a:t>
            </a:r>
          </a:p>
        </p:txBody>
      </p:sp>
      <p:pic>
        <p:nvPicPr>
          <p:cNvPr id="16387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space is reserved because i-node need only be in memory when the corresponding file is open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maximum number files that may be opened at once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smaller than the space occupied by the file table</a:t>
            </a:r>
          </a:p>
          <a:p>
            <a:pPr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room for a fixed number of disk addresses (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flexibility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reserve the last disk not for data block, but it is used to contains more disk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block address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contain 10 direct addresses and 1 single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of 4 bytes each and all disk blocks are 1KB.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largest possible file?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direct address with 1KB each block: 10 * 1KB = 10KB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single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1KB = 1024 byte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4 byte → 1024/4 = 256 pointer can point 256 block address with 1K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256 * 1KB = 256KB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largest possible file is 10 + 256 = 266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6377" y="1447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the directory system is to map the ASCII name of a file onto the information needed to locate the data of that file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opened, the OS used the path name to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entry that contains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needed to find the disk blocked such as disk address of entire file, or the number of the first block, or the number of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file attributes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design,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fixed size entries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per 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(fixed-length)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name, structure of the file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disk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and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pic>
        <p:nvPicPr>
          <p:cNvPr id="19459" name="Picture 6" descr="0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114800" y="4953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name</a:t>
            </a:r>
          </a:p>
          <a:p>
            <a:pPr lvl="1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 (simplest)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limit on file name length, typically 255 characters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wastes a great deal of directory space</a:t>
            </a:r>
          </a:p>
          <a:p>
            <a:pPr lvl="1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directories entries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contains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length of the entry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with the file attributes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 is actual file name with long it may be (each file name is terminated by special character)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each directory entry begin on word boundary, each file name is filled out to an integral number of words</a:t>
            </a:r>
          </a:p>
          <a:p>
            <a:pPr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removed, a variable-sized gap is introduced into the directory into which the next file to be entered may not fit → fragmentation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directory entry may span multiple pages → page fault occurs when reading a file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257800" y="3124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213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5334000" cy="57912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and variable-length file name (</a:t>
            </a:r>
            <a:r>
              <a:rPr lang="en-US" alt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(Improvement)</a:t>
            </a:r>
          </a:p>
          <a:p>
            <a:pPr marL="685800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directory entries themselves all fixed length and keep the file names together in a heap at the end of the directory</a:t>
            </a:r>
          </a:p>
          <a:p>
            <a:pPr marL="685800" lvl="2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800100"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entry is removed, the next file entered will always fit there</a:t>
            </a:r>
          </a:p>
          <a:p>
            <a:pPr marL="800100"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filler character after the file name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219200"/>
            <a:ext cx="37671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2484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Directories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linearly from beginning to end when a file name has to be looked up → slow with extreme long directories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 up,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table is used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 faster lookup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more complex administrator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the large directories, the searching result is cached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a search, a check is first made in the cache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so, it can be located immediately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searching is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de-DE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0613"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0613"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frames</a:t>
            </a:r>
          </a:p>
          <a:p>
            <a:pPr marL="1090613" lvl="3" algn="just" eaLnBrk="1" hangingPunct="1">
              <a:lnSpc>
                <a:spcPct val="90000"/>
              </a:lnSpc>
            </a:pP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0613" lvl="3" algn="just" eaLnBrk="1" hangingPunct="1">
              <a:lnSpc>
                <a:spcPct val="90000"/>
              </a:lnSpc>
            </a:pP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marL="1090613" lvl="3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references a part of its address space that is not in physical memory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0613" lvl="3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registers, load to memory using base register, using TLB</a:t>
            </a:r>
          </a:p>
          <a:p>
            <a:pPr marL="1600200" lvl="4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marL="1600200" lvl="4" algn="just" eaLnBrk="1" hangingPunct="1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4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file is useful in working together on a project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shared file appear simultaneously in different directories belonging to different users</a:t>
            </a:r>
          </a:p>
          <a:p>
            <a:pPr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of the shared file is listed in the directory of user doing the executing (not visible to other users)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solution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(traditional/ hard linking)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blocks are not listed in directories, but in a little data structure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-node) associated with the file itself. The directories would then point just to the little data structure</a:t>
            </a:r>
          </a:p>
          <a:p>
            <a:pPr marL="747713"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1028700"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One i-node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new blocks allocated</a:t>
            </a:r>
          </a:p>
          <a:p>
            <a:pPr marL="747713"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28700"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introduce inconsistency </a:t>
            </a:r>
          </a:p>
          <a:p>
            <a:pPr marL="1028700" lvl="3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be billed for a “removed file”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8341"/>
            <a:ext cx="35814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4-16.</a:t>
            </a:r>
          </a:p>
        </p:txBody>
      </p:sp>
      <p:pic>
        <p:nvPicPr>
          <p:cNvPr id="25604" name="Picture 5" descr="0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57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90600" y="5791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- 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4-17.</a:t>
            </a:r>
          </a:p>
        </p:txBody>
      </p:sp>
      <p:pic>
        <p:nvPicPr>
          <p:cNvPr id="26628" name="Picture 5" descr="04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484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743200" y="5257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Traditional/ Hard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solution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the system create a new file (contains only path name), of type LINK, and entering that file in B’s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 reads from the linked file, the OS looks up name of the file, and read that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link to files in a network (only using path name)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overhead for getting the file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needed for each symbolic link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links are allowed, files can have 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paths → execute one more actions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3528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file system, writes are done is very small chunks (highly inefficient)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UNIX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new file,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for the directory, the directory block,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for the file, and the file itself must all be written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crash occurs before the write done, the file system exposes serious consistency problems. Thus, all the writing task can be delayed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LFS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the entire disk as a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writes are initially buffered in memory, and periodically, all the buffered writes to the disk in a single segment at the end of the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segment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-nodes, directory blocks, and data blocks, all mixed together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segment summary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found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over the log 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blocks are located in the usual way when an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located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its address cannot simply calculated from its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map,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map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disk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kept on disk, but it is also cached → the most heavily used parts will be in memory most of the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 file consists of using the map to locate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for file. Once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has been located, the addresses of the blocks can be found from it. All of the blocks will themselves be in segments somewhere in the log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rot="5400000" flipH="1" flipV="1">
            <a:off x="5254626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</p:spTree>
    <p:extLst>
      <p:ext uri="{BB962C8B-B14F-4D97-AF65-F5344CB8AC3E}">
        <p14:creationId xmlns:p14="http://schemas.microsoft.com/office/powerpoint/2010/main" val="16790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4782343" y="3239335"/>
            <a:ext cx="1712913" cy="2782888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17593730">
            <a:off x="4900973" y="4633826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58581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9"/>
          <p:cNvCxnSpPr/>
          <p:nvPr/>
        </p:nvCxnSpPr>
        <p:spPr>
          <a:xfrm rot="16200000" flipH="1">
            <a:off x="1543050" y="2914650"/>
            <a:ext cx="4038600" cy="2019300"/>
          </a:xfrm>
          <a:prstGeom prst="curvedConnector3">
            <a:avLst>
              <a:gd name="adj1" fmla="val 1058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2"/>
          <p:cNvSpPr/>
          <p:nvPr/>
        </p:nvSpPr>
        <p:spPr>
          <a:xfrm>
            <a:off x="4191000" y="3124200"/>
            <a:ext cx="2322513" cy="3048000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9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/>
          <p:nvPr/>
        </p:nvCxnSpPr>
        <p:spPr>
          <a:xfrm rot="5400000">
            <a:off x="4248150" y="1009650"/>
            <a:ext cx="2895600" cy="468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de-DE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page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latest one accessed in the future 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NRU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page has lowest class that combines R and M bit</a:t>
            </a: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head of queue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not been not referenced in the previous clock interval (R = 0). If R of page equals 1,  R is reset to 0 and put the tail of the queue.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page being pointed to by the hand is inspected. If R = 0, page is evicted. Otherwise, R is reset to 0, the pointer points next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end of the list is replaced, the list must be updated at each memory reference 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NFU, Aging (using bit):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page with the lowest counter 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4" algn="just" eaLnBrk="1" hangingPunct="1">
              <a:lnSpc>
                <a:spcPct val="90000"/>
              </a:lnSpc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queue): Third Chance with Second Chance using age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4" indent="0" algn="just" eaLnBrk="1" hangingPunct="1">
              <a:lnSpc>
                <a:spcPct val="90000"/>
              </a:lnSpc>
              <a:buNone/>
            </a:pPr>
            <a:r>
              <a:rPr lang="de-DE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  <p:extLst>
      <p:ext uri="{BB962C8B-B14F-4D97-AF65-F5344CB8AC3E}">
        <p14:creationId xmlns:p14="http://schemas.microsoft.com/office/powerpoint/2010/main" val="3763876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4" name="Rectangle 23"/>
          <p:cNvSpPr/>
          <p:nvPr/>
        </p:nvSpPr>
        <p:spPr>
          <a:xfrm rot="17593730">
            <a:off x="4926013" y="4618038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2"/>
          </p:cNvCxnSpPr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Curved Connector 28"/>
          <p:cNvCxnSpPr>
            <a:stCxn id="5" idx="2"/>
          </p:cNvCxnSpPr>
          <p:nvPr/>
        </p:nvCxnSpPr>
        <p:spPr>
          <a:xfrm rot="16200000" flipH="1">
            <a:off x="1885950" y="2571750"/>
            <a:ext cx="2209800" cy="87630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3429000" y="3886200"/>
            <a:ext cx="1144588" cy="7620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593730">
            <a:off x="1960918" y="3817187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finitely large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thus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occupies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new segments can be written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segments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 but they still occupy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written segments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 thread spends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its time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compact it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starts out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log to see which i-nodes and files are there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i-node map 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i-nodes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blocks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that information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any live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disk is a big circular buffer, with the writer thread adding new segment to the front and the cleaner thread removing old ones from the back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(it is a theory)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file system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crashes before it can do its planned work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rebooting the system can look in the log to see that was going on at the time of the crash and finish the job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and Linux ext3 file system applied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required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 file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UNIX: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file from its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to the pool of free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the disk blocks to the pool of free disk blocks.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and file blocks will not be accessible from any file, but will also not be available for reassignment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blocks are lost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of operation is changed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released first, then after rebooting, 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may be reassigned, but the old directory entry will continue to point to it, hence to the wrong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blocks are released first, then a crash before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cleared (means the valid directory entry points to an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listing blocks now is the free storage pool)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JFS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entry listing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actions to be completed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log entry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to disk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log entry has been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the various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 system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any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all of them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removed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logged operations must be idempotent (they can be repeated as often as necessary without harm)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crash recovery can be made and secure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JFS is applied to DB concept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transaction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219200"/>
            <a:ext cx="89931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962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00425"/>
            <a:ext cx="7620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file systems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computer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Vista, XP used NTFS, FAT32, FAT 16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(Kleiman, 1986 – Sun Microsystems)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 systems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 orderly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abstract out that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 system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separate layer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file systems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actual manage the data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interface 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interface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system calls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(coming from user processes)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initial processing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 or care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like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as super block, v-node, directory, mount table, an array of file descriptors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pic>
        <p:nvPicPr>
          <p:cNvPr id="37891" name="Picture 4" descr="04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943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vs Global Policies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static allocated among current processes (thrashing or waste memory)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dynamically allocated among runnable processes (thrashing to others process)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 the size of working set of all processes using aging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allocation is updated dynamically using PFF algorithms with To periodically determine the number of running processes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Giving each process a minimum number of frames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Load Control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Swapping 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not only process size and paging rate but also its characteristics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Size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Optimizing the size of the page and the location of page table</a:t>
            </a:r>
          </a:p>
        </p:txBody>
      </p:sp>
    </p:spTree>
    <p:extLst>
      <p:ext uri="{BB962C8B-B14F-4D97-AF65-F5344CB8AC3E}">
        <p14:creationId xmlns:p14="http://schemas.microsoft.com/office/powerpoint/2010/main" val="6372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Optimization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MS-DOS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UNIX V7 File Systems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0"/>
            <a:ext cx="7467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blocks of bytes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adjacent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large the block should be?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efficiently read, but waste of HDD space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good use of HDD space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Span multiple blocks 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disk accesses to read a file (reduce performance – waste time)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compromise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chosen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space utilization are inherently in conflict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Median size better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mean size (~2KB)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Just read (1KB), just written (2.3 KB), and read and written (4.2KB)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Free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to keep track of free blocks?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holding as many free disk block numbers as will fit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disk with n blocks requires a bitmap with n bits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Free blocks are represented by 1s in the map, allocated blocks by 0s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bitmap requires less space than linked list model. However, the disk is full, the linked list require fewer blocks than the bitmap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free blocks tend to come in long runs of consecutive blocks, the free list system can be modified to keep track of runs of blocks than single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basic empty disk represented by two number: address of first free block, count of free block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disk becomes fragmented, keeping track of runs is less efficient than keeping track of individual blocks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819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too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multi-user OS often provide a mechanism for enforcing 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allotment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exceed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their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do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 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Among the attributes is an entry telling who the owner is.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increases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file’s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charged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record 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even if the file was opened by someone else. It is an extract from a quota file on disk for users whose files are currently open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back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entry is made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 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it, to make it easy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various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time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blocks charged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made against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 hard and soft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soft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either numbers of files or number of disks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10244" name="Picture 5" descr="04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9437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Recover data from disaster or from accidentally errors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a backup takes a long time and occupies a large mount of space, so doing efficiently and conveniently is important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specific directories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what was modified from the last backup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make recovery complicated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disk, writes all the disk blocks onto the output tap in order, and stops when it has copied the last one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value in backing up unused disk blocks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bad block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simplicity, great speed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skip selected directories, make incremental dumps, and restore individual files upon request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066800"/>
            <a:ext cx="57054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800" y="61722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4572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Separate Instruction and Data Spaces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Sharing code, library, read only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Copy on write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the file as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marL="1257300"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 by the paging daemon</a:t>
            </a:r>
          </a:p>
          <a:p>
            <a:pPr marL="1257300"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hand is used for page replacement algorithm as in the standard clock algorithm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Backup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hidden internal is used to store the PC before each instruction is executed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register is used to store the registers auto-incremented or auto-decremented, and by how much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fault instruction is restarted, the OS can unambiguously undo all the effects of it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 eaLnBrk="1" hangingPunct="1">
              <a:lnSpc>
                <a:spcPct val="90000"/>
              </a:lnSpc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one 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specified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and directories found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that have changed since some given base date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 all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(even unmodified ones)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162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7620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out later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 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modified blocks have been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 in an inconsistent state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some of the blocks that have not been written out are i-node blocks, directory block, or block containing the free list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program 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consistency in booting 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a crash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scandisk, fsck – fix sick file system)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kinds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consistency: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builds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table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block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(set 0)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keep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time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 file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record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present in the free list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reads all the i-nodes using a raw device, which ignores the file structure and just returns all the disk blocks starting at 0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each block is read, its counter in first table is incremented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examines the free list to find all the block that are not uses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occurrence of a block in the free list results in its counter in the 2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table increased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562600" y="2819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checker adds the missing block to the free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  <p:bldP spid="604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88" y="968374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705600" y="2576215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914400" y="2974247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 adds the missing block to the free list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18" y="3902934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133600" y="5334000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053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87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2286000" y="2819400"/>
            <a:ext cx="6248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Duplicate in free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rebuild the free list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43" y="393065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48000" y="5349875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800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838200" y="274320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if the file is removed, both same block is free at the same time and the free is update to 2 as figure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allocate the free block and copy one of file blocks to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4038600"/>
            <a:ext cx="5610225" cy="16859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48000" y="5294364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48000" y="5294365"/>
            <a:ext cx="3048000" cy="1133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directory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counters per files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counts start at 1 when a file is created and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link is made to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tree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in every directory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checker is all done, it has a list, indexed by i-node number, telling how many directories contain each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counts stored in the i-node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counts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higher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will not be removed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serious errors and cause waste space)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i-node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correct value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lower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directory entries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present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(disaster and all blocks is release when the file is removed → the one of directories points to an unused i-node)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 the link count in i-node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directory entries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much slower than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seek to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desired sector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arrive under the read head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various optimizations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logically belong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 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being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 in memory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all read request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the needed block is in the 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it is,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 without disk 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coping to wherever it is needed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block has to be loaded into a full cache, the usual page replacement algorithms is applied (LRU is best)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42672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 file 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blocks, indirect block, directory blocks, full data blocks, and partially full data blocks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that will probably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needed again soon go on the 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the rear of the LRU list, so their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will be reused quickly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partly full block that is being written,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end of the 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stay around for a long time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 is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modified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immediately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crash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436" name="Picture 4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4625"/>
            <a:ext cx="4419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1722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Issues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Locking Pages in Memory</a:t>
            </a:r>
            <a:endParaRPr lang="de-DE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engaged in I/O in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removed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kernel buffers &amp; copy the data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later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the disk address of its swap area, that is where on the swap partition its image is kept (that also kept in process table)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 to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static swap area vs.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 dynamically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logical entity and Consists of a linear sequence addresses, from 0 to some maximum that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grow and shrink independently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effecting each other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specify an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segmented memory,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&lt;segment-number, offset&gt; is used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 table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Paging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  <p:extLst>
      <p:ext uri="{BB962C8B-B14F-4D97-AF65-F5344CB8AC3E}">
        <p14:creationId xmlns:p14="http://schemas.microsoft.com/office/powerpoint/2010/main" val="16345024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Disk Arm Motion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 blocks that are likely to be accessed in sequence close to each other, preferably in the same cylinder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disk storage not in blocks,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groups of consecutive blocks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allocating 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blocks in a file in the same cylinder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(rotational positioning)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in the middle of the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at the start,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average seek between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and the first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two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into cylinder groups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free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list. When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i-node can be chose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 is made to find 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group as the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available, then a block in a near by cylinder group is used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21507" name="Picture 4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53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2766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badly fragmented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over the place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 poor performance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new file is created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moving files around o make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all of the free space in one or more large 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disk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because they were designed for write once media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no provision for keeping tracking of free blocks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concentric cylinders. Instead  have a single continuous spiral containing the bits in a linear sequence. The bits along the spiral are divided into logical blocks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CD-R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add files after the initial burning, but these are simply appended to the end of the CD-R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space is in one contiguous chunk at the end of the CD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never removed (although directory can be updated to hide existing files)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9960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International Standard in 1998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every CD-ROM readable on every computer, independent of the byte ordering used and independent of the OS used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UNIX community began working on an extension to make it possible to represent UNIX file systems on a CD-ROM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System use field in order to make Rock Ridge CD-ROMs readable on any computer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Any system not aware of the Rock Ridge extensions just ignores them and sees a normal CD-ROM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 fields: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PX - POSIX attributes.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PN - Major and minor device numbers.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 - Symbolic link.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NM - Alternative name.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 - Child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 - Parent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 - Relocation.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TF - Time stamps.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invented by Microsoft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Were designed to allow Windows file systems to be copied to CD-ROM and then restored, in precisely the same way that Rock Ridge was designed for UNIX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 fields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Long file names.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Unicode character set.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nesting deeper than eight levels.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names with extensions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read a file, MS-DOS must first make an open system call to specifies a path that is looked up component to component until the final directory is located and read into memory. It is then searched for the file to be opened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a fixed-size 32 byte directory entry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(8 + 3) characters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file size as a 32 bit number (can be large as 2GB)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file blocks via a FAT in main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 descr="04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847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4-32.</a:t>
            </a:r>
          </a:p>
        </p:txBody>
      </p:sp>
      <p:pic>
        <p:nvPicPr>
          <p:cNvPr id="27652" name="Picture 6" descr="04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010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 of a tree starting at the root directory, with the addition of links, forming a directed acyclic graph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are up to 14 characters and can contain any ASCII character except and NULL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UNIX directory entry contains one entry for each file in that directory including file name (14 bytes) and the number of i-node (2 bytes).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is extremely simple because it uses the i-node that can contain some attributes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6" descr="04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370998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5509</TotalTime>
  <Words>8048</Words>
  <Application>Microsoft Office PowerPoint</Application>
  <PresentationFormat>On-screen Show (4:3)</PresentationFormat>
  <Paragraphs>837</Paragraphs>
  <Slides>102</Slides>
  <Notes>94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Times New Roman</vt:lpstr>
      <vt:lpstr>Wingdings</vt:lpstr>
      <vt:lpstr>Office Theme</vt:lpstr>
      <vt:lpstr>Image</vt:lpstr>
      <vt:lpstr>File System   Files Directories</vt:lpstr>
      <vt:lpstr>Review</vt:lpstr>
      <vt:lpstr>Review</vt:lpstr>
      <vt:lpstr>Review</vt:lpstr>
      <vt:lpstr>Review</vt:lpstr>
      <vt:lpstr>Review</vt:lpstr>
      <vt:lpstr>Review</vt:lpstr>
      <vt:lpstr>Review</vt:lpstr>
      <vt:lpstr>Review</vt:lpstr>
      <vt:lpstr>Objectives</vt:lpstr>
      <vt:lpstr>PowerPoint Presentation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Files</vt:lpstr>
      <vt:lpstr>Directories Definition </vt:lpstr>
      <vt:lpstr>Directories/ Folders</vt:lpstr>
      <vt:lpstr>Directories/ Folders  Hierarchical Directory Systems </vt:lpstr>
      <vt:lpstr>Directories/ Folders  Path Names</vt:lpstr>
      <vt:lpstr>Directories/ Folders  Path Names</vt:lpstr>
      <vt:lpstr>Directories/ Folders  Operations</vt:lpstr>
      <vt:lpstr>File System   File System Implementation</vt:lpstr>
      <vt:lpstr>Review</vt:lpstr>
      <vt:lpstr>Objectives…</vt:lpstr>
      <vt:lpstr>File System Implementation</vt:lpstr>
      <vt:lpstr>File System Implementation  File System Layout</vt:lpstr>
      <vt:lpstr>File System Implementation  File System Layout</vt:lpstr>
      <vt:lpstr>File System Implementation  File System Layout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i-nodes</vt:lpstr>
      <vt:lpstr>File System Implementation  i-nodes – Example</vt:lpstr>
      <vt:lpstr>File System Implementation  i-nodes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Shared Files</vt:lpstr>
      <vt:lpstr>File System Implementation  Shared Files</vt:lpstr>
      <vt:lpstr>File System Implementation  Shared Files</vt:lpstr>
      <vt:lpstr>File System Implementation  Shared Files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Journaling File System</vt:lpstr>
      <vt:lpstr>File System Implementation  Journaling File System</vt:lpstr>
      <vt:lpstr>File System Implementation  Journaling File System – Example </vt:lpstr>
      <vt:lpstr>File System Implementation  Journaling File System – Example </vt:lpstr>
      <vt:lpstr>File System Implementation  Virtual File Systems</vt:lpstr>
      <vt:lpstr>File System Implementation  Virtual File Systems</vt:lpstr>
      <vt:lpstr>Summary</vt:lpstr>
      <vt:lpstr>Next Lecture</vt:lpstr>
      <vt:lpstr>File System   File System Management  and Optimization Example File Systems </vt:lpstr>
      <vt:lpstr>Review</vt:lpstr>
      <vt:lpstr>Review</vt:lpstr>
      <vt:lpstr>Objectives…</vt:lpstr>
      <vt:lpstr>File System Management &amp; Optimization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Example File Systems  CD-ROM File Systems</vt:lpstr>
      <vt:lpstr>Example File Systems  CD-ROM File Systems</vt:lpstr>
      <vt:lpstr>Example File Systems  CD-ROM File Systems</vt:lpstr>
      <vt:lpstr>Example File Systems  MS-DOS File System</vt:lpstr>
      <vt:lpstr>Example File Systems  MS-DOS File System</vt:lpstr>
      <vt:lpstr>Example File Systems  UNIX V7 File System</vt:lpstr>
      <vt:lpstr>Example File Systems  UNIX V7 File System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1997</cp:revision>
  <dcterms:created xsi:type="dcterms:W3CDTF">2007-08-21T04:43:22Z</dcterms:created>
  <dcterms:modified xsi:type="dcterms:W3CDTF">2021-07-28T09:36:56Z</dcterms:modified>
</cp:coreProperties>
</file>