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27"/>
  </p:notesMasterIdLst>
  <p:sldIdLst>
    <p:sldId id="256" r:id="rId2"/>
    <p:sldId id="479" r:id="rId3"/>
    <p:sldId id="480" r:id="rId4"/>
    <p:sldId id="359" r:id="rId5"/>
    <p:sldId id="362" r:id="rId6"/>
    <p:sldId id="400" r:id="rId7"/>
    <p:sldId id="406" r:id="rId8"/>
    <p:sldId id="464" r:id="rId9"/>
    <p:sldId id="408" r:id="rId10"/>
    <p:sldId id="409" r:id="rId11"/>
    <p:sldId id="465" r:id="rId12"/>
    <p:sldId id="410" r:id="rId13"/>
    <p:sldId id="466" r:id="rId14"/>
    <p:sldId id="412" r:id="rId15"/>
    <p:sldId id="411" r:id="rId16"/>
    <p:sldId id="374" r:id="rId17"/>
    <p:sldId id="426" r:id="rId18"/>
    <p:sldId id="413" r:id="rId19"/>
    <p:sldId id="467" r:id="rId20"/>
    <p:sldId id="394" r:id="rId21"/>
    <p:sldId id="478" r:id="rId22"/>
    <p:sldId id="481" r:id="rId23"/>
    <p:sldId id="482" r:id="rId24"/>
    <p:sldId id="483" r:id="rId25"/>
    <p:sldId id="401" r:id="rId26"/>
    <p:sldId id="375" r:id="rId27"/>
    <p:sldId id="415" r:id="rId28"/>
    <p:sldId id="416" r:id="rId29"/>
    <p:sldId id="417" r:id="rId30"/>
    <p:sldId id="470" r:id="rId31"/>
    <p:sldId id="427" r:id="rId32"/>
    <p:sldId id="418" r:id="rId33"/>
    <p:sldId id="421" r:id="rId34"/>
    <p:sldId id="419" r:id="rId35"/>
    <p:sldId id="377" r:id="rId36"/>
    <p:sldId id="382" r:id="rId37"/>
    <p:sldId id="461" r:id="rId38"/>
    <p:sldId id="468" r:id="rId39"/>
    <p:sldId id="379" r:id="rId40"/>
    <p:sldId id="469" r:id="rId41"/>
    <p:sldId id="402" r:id="rId42"/>
    <p:sldId id="403" r:id="rId43"/>
    <p:sldId id="420" r:id="rId44"/>
    <p:sldId id="405" r:id="rId45"/>
    <p:sldId id="428" r:id="rId46"/>
    <p:sldId id="423" r:id="rId47"/>
    <p:sldId id="484" r:id="rId48"/>
    <p:sldId id="485" r:id="rId49"/>
    <p:sldId id="486" r:id="rId50"/>
    <p:sldId id="487" r:id="rId51"/>
    <p:sldId id="488" r:id="rId52"/>
    <p:sldId id="414" r:id="rId53"/>
    <p:sldId id="429" r:id="rId54"/>
    <p:sldId id="471" r:id="rId55"/>
    <p:sldId id="472" r:id="rId56"/>
    <p:sldId id="473" r:id="rId57"/>
    <p:sldId id="476" r:id="rId58"/>
    <p:sldId id="474" r:id="rId59"/>
    <p:sldId id="475" r:id="rId60"/>
    <p:sldId id="477" r:id="rId61"/>
    <p:sldId id="432" r:id="rId62"/>
    <p:sldId id="433" r:id="rId63"/>
    <p:sldId id="434" r:id="rId64"/>
    <p:sldId id="435" r:id="rId65"/>
    <p:sldId id="436" r:id="rId66"/>
    <p:sldId id="437" r:id="rId67"/>
    <p:sldId id="439" r:id="rId68"/>
    <p:sldId id="440" r:id="rId69"/>
    <p:sldId id="442" r:id="rId70"/>
    <p:sldId id="444" r:id="rId71"/>
    <p:sldId id="445" r:id="rId72"/>
    <p:sldId id="447" r:id="rId73"/>
    <p:sldId id="462" r:id="rId74"/>
    <p:sldId id="446" r:id="rId75"/>
    <p:sldId id="463" r:id="rId76"/>
    <p:sldId id="489" r:id="rId77"/>
    <p:sldId id="490" r:id="rId78"/>
    <p:sldId id="491" r:id="rId79"/>
    <p:sldId id="492" r:id="rId80"/>
    <p:sldId id="493" r:id="rId81"/>
    <p:sldId id="494" r:id="rId82"/>
    <p:sldId id="495" r:id="rId83"/>
    <p:sldId id="496" r:id="rId84"/>
    <p:sldId id="497" r:id="rId85"/>
    <p:sldId id="498" r:id="rId86"/>
    <p:sldId id="499" r:id="rId87"/>
    <p:sldId id="407" r:id="rId88"/>
    <p:sldId id="500" r:id="rId89"/>
    <p:sldId id="501" r:id="rId90"/>
    <p:sldId id="502" r:id="rId91"/>
    <p:sldId id="503" r:id="rId92"/>
    <p:sldId id="504" r:id="rId93"/>
    <p:sldId id="505" r:id="rId94"/>
    <p:sldId id="506" r:id="rId95"/>
    <p:sldId id="507" r:id="rId96"/>
    <p:sldId id="508" r:id="rId97"/>
    <p:sldId id="509" r:id="rId98"/>
    <p:sldId id="510" r:id="rId99"/>
    <p:sldId id="511" r:id="rId100"/>
    <p:sldId id="512" r:id="rId101"/>
    <p:sldId id="513" r:id="rId102"/>
    <p:sldId id="376" r:id="rId103"/>
    <p:sldId id="514" r:id="rId104"/>
    <p:sldId id="515" r:id="rId105"/>
    <p:sldId id="516" r:id="rId106"/>
    <p:sldId id="517" r:id="rId107"/>
    <p:sldId id="518" r:id="rId108"/>
    <p:sldId id="519" r:id="rId109"/>
    <p:sldId id="520" r:id="rId110"/>
    <p:sldId id="521" r:id="rId111"/>
    <p:sldId id="522" r:id="rId112"/>
    <p:sldId id="523" r:id="rId113"/>
    <p:sldId id="524" r:id="rId114"/>
    <p:sldId id="525" r:id="rId115"/>
    <p:sldId id="526" r:id="rId116"/>
    <p:sldId id="527" r:id="rId117"/>
    <p:sldId id="528" r:id="rId118"/>
    <p:sldId id="529" r:id="rId119"/>
    <p:sldId id="530" r:id="rId120"/>
    <p:sldId id="531" r:id="rId121"/>
    <p:sldId id="532" r:id="rId122"/>
    <p:sldId id="533" r:id="rId123"/>
    <p:sldId id="534" r:id="rId124"/>
    <p:sldId id="535" r:id="rId125"/>
    <p:sldId id="536" r:id="rId1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B3179F53-0529-4CB5-BF86-74448FDCC9FA}">
          <p14:sldIdLst>
            <p14:sldId id="256"/>
            <p14:sldId id="479"/>
            <p14:sldId id="480"/>
            <p14:sldId id="359"/>
            <p14:sldId id="362"/>
            <p14:sldId id="400"/>
            <p14:sldId id="406"/>
            <p14:sldId id="464"/>
            <p14:sldId id="408"/>
            <p14:sldId id="409"/>
            <p14:sldId id="465"/>
            <p14:sldId id="410"/>
            <p14:sldId id="466"/>
            <p14:sldId id="412"/>
            <p14:sldId id="411"/>
            <p14:sldId id="374"/>
            <p14:sldId id="426"/>
            <p14:sldId id="413"/>
            <p14:sldId id="467"/>
            <p14:sldId id="394"/>
            <p14:sldId id="478"/>
            <p14:sldId id="481"/>
            <p14:sldId id="482"/>
            <p14:sldId id="483"/>
            <p14:sldId id="401"/>
            <p14:sldId id="375"/>
            <p14:sldId id="415"/>
            <p14:sldId id="416"/>
            <p14:sldId id="417"/>
            <p14:sldId id="470"/>
            <p14:sldId id="427"/>
            <p14:sldId id="418"/>
            <p14:sldId id="421"/>
            <p14:sldId id="419"/>
            <p14:sldId id="377"/>
            <p14:sldId id="382"/>
            <p14:sldId id="461"/>
            <p14:sldId id="468"/>
            <p14:sldId id="379"/>
            <p14:sldId id="469"/>
            <p14:sldId id="402"/>
            <p14:sldId id="403"/>
            <p14:sldId id="420"/>
            <p14:sldId id="405"/>
            <p14:sldId id="428"/>
            <p14:sldId id="423"/>
            <p14:sldId id="484"/>
            <p14:sldId id="485"/>
            <p14:sldId id="486"/>
            <p14:sldId id="487"/>
            <p14:sldId id="488"/>
            <p14:sldId id="414"/>
            <p14:sldId id="429"/>
            <p14:sldId id="471"/>
            <p14:sldId id="472"/>
            <p14:sldId id="473"/>
            <p14:sldId id="476"/>
            <p14:sldId id="474"/>
            <p14:sldId id="475"/>
            <p14:sldId id="477"/>
          </p14:sldIdLst>
        </p14:section>
        <p14:section name="Disk Arm scheduling algo" id="{3B322563-8630-4325-979C-3105EF884FF1}">
          <p14:sldIdLst>
            <p14:sldId id="432"/>
            <p14:sldId id="433"/>
            <p14:sldId id="434"/>
            <p14:sldId id="435"/>
            <p14:sldId id="436"/>
            <p14:sldId id="437"/>
            <p14:sldId id="439"/>
            <p14:sldId id="440"/>
            <p14:sldId id="442"/>
            <p14:sldId id="444"/>
            <p14:sldId id="445"/>
            <p14:sldId id="447"/>
            <p14:sldId id="462"/>
            <p14:sldId id="446"/>
            <p14:sldId id="463"/>
            <p14:sldId id="489"/>
            <p14:sldId id="490"/>
            <p14:sldId id="491"/>
            <p14:sldId id="492"/>
            <p14:sldId id="493"/>
            <p14:sldId id="494"/>
            <p14:sldId id="495"/>
            <p14:sldId id="496"/>
            <p14:sldId id="497"/>
            <p14:sldId id="498"/>
            <p14:sldId id="499"/>
            <p14:sldId id="407"/>
            <p14:sldId id="500"/>
            <p14:sldId id="501"/>
            <p14:sldId id="502"/>
            <p14:sldId id="503"/>
            <p14:sldId id="504"/>
            <p14:sldId id="505"/>
            <p14:sldId id="506"/>
            <p14:sldId id="507"/>
            <p14:sldId id="508"/>
            <p14:sldId id="509"/>
            <p14:sldId id="510"/>
            <p14:sldId id="511"/>
            <p14:sldId id="512"/>
            <p14:sldId id="513"/>
            <p14:sldId id="376"/>
            <p14:sldId id="514"/>
            <p14:sldId id="515"/>
            <p14:sldId id="516"/>
            <p14:sldId id="517"/>
            <p14:sldId id="518"/>
            <p14:sldId id="519"/>
            <p14:sldId id="520"/>
            <p14:sldId id="521"/>
            <p14:sldId id="522"/>
            <p14:sldId id="523"/>
            <p14:sldId id="524"/>
            <p14:sldId id="525"/>
            <p14:sldId id="526"/>
            <p14:sldId id="527"/>
            <p14:sldId id="528"/>
            <p14:sldId id="529"/>
            <p14:sldId id="530"/>
            <p14:sldId id="531"/>
            <p14:sldId id="532"/>
            <p14:sldId id="533"/>
            <p14:sldId id="534"/>
            <p14:sldId id="535"/>
            <p14:sldId id="53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280" autoAdjust="0"/>
  </p:normalViewPr>
  <p:slideViewPr>
    <p:cSldViewPr>
      <p:cViewPr varScale="1">
        <p:scale>
          <a:sx n="109" d="100"/>
          <a:sy n="109" d="100"/>
        </p:scale>
        <p:origin x="1650" y="11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sorterViewPr>
    <p:cViewPr>
      <p:scale>
        <a:sx n="66" d="100"/>
        <a:sy n="66" d="100"/>
      </p:scale>
      <p:origin x="0" y="29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02AE03E-5A3F-41DC-9CE7-E6EDBDF6E56D}" type="datetimeFigureOut">
              <a:rPr lang="en-US"/>
              <a:pPr>
                <a:defRPr/>
              </a:pPr>
              <a:t>7/28/2021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C1A91C3-6789-4ABC-BC4D-BB7EC66F991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228600" indent="-228600"/>
            <a:endParaRPr lang="en-US"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228600" indent="-228600"/>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lphaLcPeriod"/>
            </a:pPr>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extLst>
      <p:ext uri="{BB962C8B-B14F-4D97-AF65-F5344CB8AC3E}">
        <p14:creationId xmlns:p14="http://schemas.microsoft.com/office/powerpoint/2010/main" val="326743128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228600" indent="-228600"/>
            <a:endParaRPr lang="en-US"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6A5F0A1-7BB2-4458-88C8-228108ADEE60}"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B4630165-4686-4122-912F-92398C870DE7}" type="slidenum">
              <a:rPr lang="en-US" altLang="en-US"/>
              <a:pPr/>
              <a:t>‹#›</a:t>
            </a:fld>
            <a:r>
              <a:rPr lang="en-US" altLang="en-US"/>
              <a:t>/40</a:t>
            </a:r>
          </a:p>
        </p:txBody>
      </p:sp>
    </p:spTree>
    <p:extLst>
      <p:ext uri="{BB962C8B-B14F-4D97-AF65-F5344CB8AC3E}">
        <p14:creationId xmlns:p14="http://schemas.microsoft.com/office/powerpoint/2010/main" val="182487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0D6AF12-937A-42F6-A2A9-1CF5ECD7680A}"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E15A82DA-52EA-43F9-B144-C2B2A028E469}" type="slidenum">
              <a:rPr lang="en-US" altLang="en-US"/>
              <a:pPr/>
              <a:t>‹#›</a:t>
            </a:fld>
            <a:r>
              <a:rPr lang="en-US" altLang="en-US"/>
              <a:t>/40</a:t>
            </a:r>
          </a:p>
        </p:txBody>
      </p:sp>
    </p:spTree>
    <p:extLst>
      <p:ext uri="{BB962C8B-B14F-4D97-AF65-F5344CB8AC3E}">
        <p14:creationId xmlns:p14="http://schemas.microsoft.com/office/powerpoint/2010/main" val="78117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13E736E-DF20-4640-B0C1-97ABF03F45B4}"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B1B160E-BB1C-464F-92CB-C095E1871B2A}" type="slidenum">
              <a:rPr lang="en-US" altLang="en-US"/>
              <a:pPr/>
              <a:t>‹#›</a:t>
            </a:fld>
            <a:r>
              <a:rPr lang="en-US" altLang="en-US"/>
              <a:t>/40</a:t>
            </a:r>
          </a:p>
        </p:txBody>
      </p:sp>
    </p:spTree>
    <p:extLst>
      <p:ext uri="{BB962C8B-B14F-4D97-AF65-F5344CB8AC3E}">
        <p14:creationId xmlns:p14="http://schemas.microsoft.com/office/powerpoint/2010/main" val="3470377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D39F7E1C-D9AC-40C1-8427-B4DEF628FFCC}" type="datetime1">
              <a:rPr lang="en-US"/>
              <a:pPr>
                <a:defRPr/>
              </a:pPr>
              <a:t>7/28/2021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174C7AD0-A9AB-4EF7-BC48-8BDF9BF2F49B}" type="slidenum">
              <a:rPr lang="en-US" altLang="en-US"/>
              <a:pPr/>
              <a:t>‹#›</a:t>
            </a:fld>
            <a:r>
              <a:rPr lang="en-US" altLang="en-US"/>
              <a:t>/40</a:t>
            </a:r>
          </a:p>
        </p:txBody>
      </p:sp>
    </p:spTree>
    <p:extLst>
      <p:ext uri="{BB962C8B-B14F-4D97-AF65-F5344CB8AC3E}">
        <p14:creationId xmlns:p14="http://schemas.microsoft.com/office/powerpoint/2010/main" val="1006360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5B69BB9-70CE-4F62-B1E9-7829A620CB55}"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A1C223EC-ABDF-451A-9B6A-4E18989E4603}" type="slidenum">
              <a:rPr lang="en-US" altLang="en-US"/>
              <a:pPr/>
              <a:t>‹#›</a:t>
            </a:fld>
            <a:r>
              <a:rPr lang="en-US" altLang="en-US"/>
              <a:t>/40</a:t>
            </a:r>
          </a:p>
        </p:txBody>
      </p:sp>
    </p:spTree>
    <p:extLst>
      <p:ext uri="{BB962C8B-B14F-4D97-AF65-F5344CB8AC3E}">
        <p14:creationId xmlns:p14="http://schemas.microsoft.com/office/powerpoint/2010/main" val="26545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0F3E52-C582-40D8-B406-6C30A723B99B}"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331AA995-2323-4AA4-8B1D-0239EC05B7DE}" type="slidenum">
              <a:rPr lang="en-US" altLang="en-US"/>
              <a:pPr/>
              <a:t>‹#›</a:t>
            </a:fld>
            <a:r>
              <a:rPr lang="en-US" altLang="en-US"/>
              <a:t>/40</a:t>
            </a:r>
          </a:p>
        </p:txBody>
      </p:sp>
    </p:spTree>
    <p:extLst>
      <p:ext uri="{BB962C8B-B14F-4D97-AF65-F5344CB8AC3E}">
        <p14:creationId xmlns:p14="http://schemas.microsoft.com/office/powerpoint/2010/main" val="237482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465EE4D-7D6E-4EAA-8D75-BD88001E43B2}" type="datetime1">
              <a:rPr lang="en-US"/>
              <a:pPr>
                <a:defRPr/>
              </a:pPr>
              <a:t>7/28/2021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3E1B01E9-C772-403B-84E9-B821303736CA}" type="slidenum">
              <a:rPr lang="en-US" altLang="en-US"/>
              <a:pPr/>
              <a:t>‹#›</a:t>
            </a:fld>
            <a:r>
              <a:rPr lang="en-US" altLang="en-US"/>
              <a:t>/40</a:t>
            </a:r>
          </a:p>
        </p:txBody>
      </p:sp>
    </p:spTree>
    <p:extLst>
      <p:ext uri="{BB962C8B-B14F-4D97-AF65-F5344CB8AC3E}">
        <p14:creationId xmlns:p14="http://schemas.microsoft.com/office/powerpoint/2010/main" val="414332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E4D1203-AE9B-4B7A-BDB8-94CD6C959E83}"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E10CB59E-93E3-4A68-87DD-F505050B9620}" type="slidenum">
              <a:rPr lang="en-US" altLang="en-US"/>
              <a:pPr/>
              <a:t>‹#›</a:t>
            </a:fld>
            <a:r>
              <a:rPr lang="en-US" altLang="en-US"/>
              <a:t>/40</a:t>
            </a:r>
          </a:p>
        </p:txBody>
      </p:sp>
    </p:spTree>
    <p:extLst>
      <p:ext uri="{BB962C8B-B14F-4D97-AF65-F5344CB8AC3E}">
        <p14:creationId xmlns:p14="http://schemas.microsoft.com/office/powerpoint/2010/main" val="160011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D6B9EC1-7AA7-47AE-999E-C0D47CAB6CFD}" type="datetime1">
              <a:rPr lang="en-US"/>
              <a:pPr>
                <a:defRPr/>
              </a:pPr>
              <a:t>7/28/2021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631BA5C8-6A83-4A0D-B62A-65F1C3CA2B29}" type="slidenum">
              <a:rPr lang="en-US" altLang="en-US"/>
              <a:pPr/>
              <a:t>‹#›</a:t>
            </a:fld>
            <a:r>
              <a:rPr lang="en-US" altLang="en-US"/>
              <a:t>/40</a:t>
            </a:r>
          </a:p>
        </p:txBody>
      </p:sp>
    </p:spTree>
    <p:extLst>
      <p:ext uri="{BB962C8B-B14F-4D97-AF65-F5344CB8AC3E}">
        <p14:creationId xmlns:p14="http://schemas.microsoft.com/office/powerpoint/2010/main" val="174423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7B57790-7C26-441A-9CCB-34FA1CCB5894}" type="datetime1">
              <a:rPr lang="en-US"/>
              <a:pPr>
                <a:defRPr/>
              </a:pPr>
              <a:t>7/28/2021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899BC996-A69E-485F-9549-49E0B906E7E6}" type="slidenum">
              <a:rPr lang="en-US" altLang="en-US"/>
              <a:pPr/>
              <a:t>‹#›</a:t>
            </a:fld>
            <a:r>
              <a:rPr lang="en-US" altLang="en-US"/>
              <a:t>/40</a:t>
            </a:r>
          </a:p>
        </p:txBody>
      </p:sp>
    </p:spTree>
    <p:extLst>
      <p:ext uri="{BB962C8B-B14F-4D97-AF65-F5344CB8AC3E}">
        <p14:creationId xmlns:p14="http://schemas.microsoft.com/office/powerpoint/2010/main" val="65246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75568A-6D98-4BB5-8C19-876E7312D70A}" type="datetime1">
              <a:rPr lang="en-US"/>
              <a:pPr>
                <a:defRPr/>
              </a:pPr>
              <a:t>7/28/2021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5F060C5B-61BA-471E-9397-1EAD1F8D7D73}" type="slidenum">
              <a:rPr lang="en-US" altLang="en-US"/>
              <a:pPr/>
              <a:t>‹#›</a:t>
            </a:fld>
            <a:r>
              <a:rPr lang="en-US" altLang="en-US"/>
              <a:t>/40</a:t>
            </a:r>
          </a:p>
        </p:txBody>
      </p:sp>
    </p:spTree>
    <p:extLst>
      <p:ext uri="{BB962C8B-B14F-4D97-AF65-F5344CB8AC3E}">
        <p14:creationId xmlns:p14="http://schemas.microsoft.com/office/powerpoint/2010/main" val="218643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71AE262-3AF7-4679-8C59-569987B22F52}"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9B71B2DB-683E-4BE5-8D3B-6335DBC1CA1A}" type="slidenum">
              <a:rPr lang="en-US" altLang="en-US"/>
              <a:pPr/>
              <a:t>‹#›</a:t>
            </a:fld>
            <a:r>
              <a:rPr lang="en-US" altLang="en-US"/>
              <a:t>/40</a:t>
            </a:r>
          </a:p>
        </p:txBody>
      </p:sp>
    </p:spTree>
    <p:extLst>
      <p:ext uri="{BB962C8B-B14F-4D97-AF65-F5344CB8AC3E}">
        <p14:creationId xmlns:p14="http://schemas.microsoft.com/office/powerpoint/2010/main" val="132270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5804B-9334-41E7-8684-AB0841440E2A}" type="datetime1">
              <a:rPr lang="en-US"/>
              <a:pPr>
                <a:defRPr/>
              </a:pPr>
              <a:t>7/28/2021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E35851AF-D41D-4D08-A6B0-72659499AB51}" type="slidenum">
              <a:rPr lang="en-US" altLang="en-US"/>
              <a:pPr/>
              <a:t>‹#›</a:t>
            </a:fld>
            <a:r>
              <a:rPr lang="en-US" altLang="en-US"/>
              <a:t>/40</a:t>
            </a:r>
          </a:p>
        </p:txBody>
      </p:sp>
    </p:spTree>
    <p:extLst>
      <p:ext uri="{BB962C8B-B14F-4D97-AF65-F5344CB8AC3E}">
        <p14:creationId xmlns:p14="http://schemas.microsoft.com/office/powerpoint/2010/main" val="402965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F369A073-167E-49AE-B4A0-6B9906C93F2B}" type="datetime1">
              <a:rPr lang="en-US"/>
              <a:pPr>
                <a:defRPr/>
              </a:pPr>
              <a:t>7/28/2021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F273721-9903-440E-B91C-6CDE857FDEC3}"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3.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Principles of I/O Hardware</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215043" name="Rectangle 3"/>
          <p:cNvSpPr>
            <a:spLocks noGrp="1"/>
          </p:cNvSpPr>
          <p:nvPr>
            <p:ph type="body" idx="1"/>
          </p:nvPr>
        </p:nvSpPr>
        <p:spPr>
          <a:xfrm>
            <a:off x="0" y="1219200"/>
            <a:ext cx="9144000" cy="5867400"/>
          </a:xfrm>
        </p:spPr>
        <p:txBody>
          <a:bodyPr/>
          <a:lstStyle/>
          <a:p>
            <a:pPr algn="just">
              <a:lnSpc>
                <a:spcPct val="90000"/>
              </a:lnSpc>
              <a:spcBef>
                <a:spcPts val="1200"/>
              </a:spcBef>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 </a:t>
            </a:r>
            <a:r>
              <a:rPr lang="en-US" altLang="en-US" sz="2000" b="1">
                <a:solidFill>
                  <a:srgbClr val="C00000"/>
                </a:solidFill>
                <a:latin typeface="Times New Roman" panose="02020603050405020304" pitchFamily="18" charset="0"/>
                <a:cs typeface="Times New Roman" panose="02020603050405020304" pitchFamily="18" charset="0"/>
              </a:rPr>
              <a:t>Advantages</a:t>
            </a:r>
          </a:p>
          <a:p>
            <a:pPr lvl="1" algn="just">
              <a:lnSpc>
                <a:spcPct val="90000"/>
              </a:lnSpc>
              <a:spcBef>
                <a:spcPts val="1200"/>
              </a:spcBef>
            </a:pPr>
            <a:r>
              <a:rPr lang="en-US" altLang="en-US" sz="1800">
                <a:latin typeface="Times New Roman" panose="02020603050405020304" pitchFamily="18" charset="0"/>
                <a:cs typeface="Times New Roman" panose="02020603050405020304" pitchFamily="18" charset="0"/>
              </a:rPr>
              <a:t>A I/O </a:t>
            </a:r>
            <a:r>
              <a:rPr lang="en-US" altLang="en-US" sz="1800" b="1">
                <a:latin typeface="Times New Roman" panose="02020603050405020304" pitchFamily="18" charset="0"/>
                <a:cs typeface="Times New Roman" panose="02020603050405020304" pitchFamily="18" charset="0"/>
              </a:rPr>
              <a:t>device driver </a:t>
            </a:r>
            <a:r>
              <a:rPr lang="en-US" altLang="en-US" sz="1800">
                <a:latin typeface="Times New Roman" panose="02020603050405020304" pitchFamily="18" charset="0"/>
                <a:cs typeface="Times New Roman" panose="02020603050405020304" pitchFamily="18" charset="0"/>
              </a:rPr>
              <a:t>can be </a:t>
            </a:r>
            <a:r>
              <a:rPr lang="en-US" altLang="en-US" sz="1800" b="1">
                <a:latin typeface="Times New Roman" panose="02020603050405020304" pitchFamily="18" charset="0"/>
                <a:cs typeface="Times New Roman" panose="02020603050405020304" pitchFamily="18" charset="0"/>
              </a:rPr>
              <a:t>written</a:t>
            </a:r>
            <a:r>
              <a:rPr lang="en-US" altLang="en-US" sz="1800">
                <a:latin typeface="Times New Roman" panose="02020603050405020304" pitchFamily="18" charset="0"/>
                <a:cs typeface="Times New Roman" panose="02020603050405020304" pitchFamily="18" charset="0"/>
              </a:rPr>
              <a:t> entire </a:t>
            </a:r>
            <a:r>
              <a:rPr lang="en-US" altLang="en-US" sz="1800" b="1">
                <a:latin typeface="Times New Roman" panose="02020603050405020304" pitchFamily="18" charset="0"/>
                <a:cs typeface="Times New Roman" panose="02020603050405020304" pitchFamily="18" charset="0"/>
              </a:rPr>
              <a:t>in C</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instead</a:t>
            </a:r>
            <a:r>
              <a:rPr lang="en-US" altLang="en-US" sz="1800">
                <a:latin typeface="Times New Roman" panose="02020603050405020304" pitchFamily="18" charset="0"/>
                <a:cs typeface="Times New Roman" panose="02020603050405020304" pitchFamily="18" charset="0"/>
              </a:rPr>
              <a:t> of using complexity </a:t>
            </a:r>
            <a:r>
              <a:rPr lang="en-US" altLang="en-US" sz="1800" b="1">
                <a:latin typeface="Times New Roman" panose="02020603050405020304" pitchFamily="18" charset="0"/>
                <a:cs typeface="Times New Roman" panose="02020603050405020304" pitchFamily="18" charset="0"/>
              </a:rPr>
              <a:t>assembly code</a:t>
            </a:r>
            <a:r>
              <a:rPr lang="en-US" altLang="en-US" sz="1800">
                <a:latin typeface="Times New Roman" panose="02020603050405020304" pitchFamily="18" charset="0"/>
                <a:cs typeface="Times New Roman" panose="02020603050405020304" pitchFamily="18" charset="0"/>
              </a:rPr>
              <a:t>)</a:t>
            </a:r>
          </a:p>
          <a:p>
            <a:pPr lvl="1" algn="just">
              <a:lnSpc>
                <a:spcPct val="90000"/>
              </a:lnSpc>
              <a:spcBef>
                <a:spcPts val="1200"/>
              </a:spcBef>
            </a:pPr>
            <a:r>
              <a:rPr lang="en-US" altLang="en-US" sz="1800" b="1">
                <a:latin typeface="Times New Roman" panose="02020603050405020304" pitchFamily="18" charset="0"/>
                <a:cs typeface="Times New Roman" panose="02020603050405020304" pitchFamily="18" charset="0"/>
              </a:rPr>
              <a:t>No special protection mechanism </a:t>
            </a:r>
            <a:r>
              <a:rPr lang="en-US" altLang="en-US" sz="1800">
                <a:latin typeface="Times New Roman" panose="02020603050405020304" pitchFamily="18" charset="0"/>
                <a:cs typeface="Times New Roman" panose="02020603050405020304" pitchFamily="18" charset="0"/>
              </a:rPr>
              <a:t>is needed to keep user processes from performing I/O</a:t>
            </a:r>
          </a:p>
          <a:p>
            <a:pPr lvl="1" algn="just">
              <a:lnSpc>
                <a:spcPct val="90000"/>
              </a:lnSpc>
              <a:spcBef>
                <a:spcPts val="1200"/>
              </a:spcBef>
            </a:pPr>
            <a:r>
              <a:rPr lang="en-US" altLang="en-US" sz="1800" b="1">
                <a:latin typeface="Times New Roman" panose="02020603050405020304" pitchFamily="18" charset="0"/>
                <a:cs typeface="Times New Roman" panose="02020603050405020304" pitchFamily="18" charset="0"/>
              </a:rPr>
              <a:t>Every instruction </a:t>
            </a:r>
            <a:r>
              <a:rPr lang="en-US" altLang="en-US" sz="1800">
                <a:latin typeface="Times New Roman" panose="02020603050405020304" pitchFamily="18" charset="0"/>
                <a:cs typeface="Times New Roman" panose="02020603050405020304" pitchFamily="18" charset="0"/>
              </a:rPr>
              <a:t>that </a:t>
            </a:r>
            <a:r>
              <a:rPr lang="en-US" altLang="en-US" sz="1800" b="1">
                <a:latin typeface="Times New Roman" panose="02020603050405020304" pitchFamily="18" charset="0"/>
                <a:cs typeface="Times New Roman" panose="02020603050405020304" pitchFamily="18" charset="0"/>
              </a:rPr>
              <a:t>can reference memory </a:t>
            </a:r>
            <a:r>
              <a:rPr lang="en-US" altLang="en-US" sz="1800">
                <a:latin typeface="Times New Roman" panose="02020603050405020304" pitchFamily="18" charset="0"/>
                <a:cs typeface="Times New Roman" panose="02020603050405020304" pitchFamily="18" charset="0"/>
              </a:rPr>
              <a:t>can </a:t>
            </a:r>
            <a:r>
              <a:rPr lang="en-US" altLang="en-US" sz="1800" b="1">
                <a:latin typeface="Times New Roman" panose="02020603050405020304" pitchFamily="18" charset="0"/>
                <a:cs typeface="Times New Roman" panose="02020603050405020304" pitchFamily="18" charset="0"/>
              </a:rPr>
              <a:t>also</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reference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control registers </a:t>
            </a:r>
            <a:r>
              <a:rPr lang="en-US" altLang="en-US" sz="1800">
                <a:latin typeface="Times New Roman" panose="02020603050405020304" pitchFamily="18" charset="0"/>
                <a:cs typeface="Times New Roman" panose="02020603050405020304" pitchFamily="18" charset="0"/>
              </a:rPr>
              <a:t>(using one instruction instead of two)</a:t>
            </a:r>
          </a:p>
          <a:p>
            <a:pPr algn="just">
              <a:lnSpc>
                <a:spcPct val="90000"/>
              </a:lnSpc>
              <a:spcBef>
                <a:spcPts val="1200"/>
              </a:spcBef>
              <a:buClrTx/>
              <a:buSzTx/>
              <a:buFont typeface="Arial" panose="020B0604020202020204" pitchFamily="34" charset="0"/>
              <a:buChar char="•"/>
            </a:pPr>
            <a:r>
              <a:rPr lang="en-US" altLang="en-US" sz="2000" b="1">
                <a:solidFill>
                  <a:srgbClr val="C00000"/>
                </a:solidFill>
                <a:latin typeface="Times New Roman" panose="02020603050405020304" pitchFamily="18" charset="0"/>
                <a:cs typeface="Times New Roman" panose="02020603050405020304" pitchFamily="18" charset="0"/>
              </a:rPr>
              <a:t>Disadvantages</a:t>
            </a:r>
          </a:p>
          <a:p>
            <a:pPr lvl="1" algn="just">
              <a:lnSpc>
                <a:spcPct val="90000"/>
              </a:lnSpc>
              <a:spcBef>
                <a:spcPts val="1200"/>
              </a:spcBef>
            </a:pPr>
            <a:r>
              <a:rPr lang="en-US" altLang="en-US" sz="1800" b="1">
                <a:latin typeface="Times New Roman" panose="02020603050405020304" pitchFamily="18" charset="0"/>
                <a:cs typeface="Times New Roman" panose="02020603050405020304" pitchFamily="18" charset="0"/>
              </a:rPr>
              <a:t>Caching a device control register </a:t>
            </a:r>
            <a:r>
              <a:rPr lang="en-US" altLang="en-US" sz="1800">
                <a:latin typeface="Times New Roman" panose="02020603050405020304" pitchFamily="18" charset="0"/>
                <a:cs typeface="Times New Roman" panose="02020603050405020304" pitchFamily="18" charset="0"/>
              </a:rPr>
              <a:t>would be </a:t>
            </a:r>
            <a:r>
              <a:rPr lang="en-US" altLang="en-US" sz="1800" b="1">
                <a:latin typeface="Times New Roman" panose="02020603050405020304" pitchFamily="18" charset="0"/>
                <a:cs typeface="Times New Roman" panose="02020603050405020304" pitchFamily="18" charset="0"/>
              </a:rPr>
              <a:t>disastrous</a:t>
            </a:r>
            <a:r>
              <a:rPr lang="en-US" altLang="en-US" sz="1800">
                <a:latin typeface="Times New Roman" panose="02020603050405020304" pitchFamily="18" charset="0"/>
                <a:cs typeface="Times New Roman" panose="02020603050405020304" pitchFamily="18" charset="0"/>
              </a:rPr>
              <a:t> (reference from cache instead of devices → </a:t>
            </a:r>
            <a:r>
              <a:rPr lang="en-US" altLang="en-US" sz="1800" b="1">
                <a:latin typeface="Times New Roman" panose="02020603050405020304" pitchFamily="18" charset="0"/>
                <a:cs typeface="Times New Roman" panose="02020603050405020304" pitchFamily="18" charset="0"/>
              </a:rPr>
              <a:t>disable cache is a solution</a:t>
            </a:r>
            <a:r>
              <a:rPr lang="en-US" altLang="en-US" sz="1800">
                <a:latin typeface="Times New Roman" panose="02020603050405020304" pitchFamily="18" charset="0"/>
                <a:cs typeface="Times New Roman" panose="02020603050405020304" pitchFamily="18" charset="0"/>
              </a:rPr>
              <a:t>)</a:t>
            </a:r>
          </a:p>
          <a:p>
            <a:pPr lvl="1" algn="just">
              <a:lnSpc>
                <a:spcPct val="90000"/>
              </a:lnSpc>
              <a:spcBef>
                <a:spcPts val="1200"/>
              </a:spcBef>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I/O devices </a:t>
            </a:r>
            <a:r>
              <a:rPr lang="en-US" altLang="en-US" sz="1800">
                <a:latin typeface="Times New Roman" panose="02020603050405020304" pitchFamily="18" charset="0"/>
                <a:cs typeface="Times New Roman" panose="02020603050405020304" pitchFamily="18" charset="0"/>
              </a:rPr>
              <a:t>have </a:t>
            </a:r>
            <a:r>
              <a:rPr lang="en-US" altLang="en-US" sz="1800" b="1">
                <a:latin typeface="Times New Roman" panose="02020603050405020304" pitchFamily="18" charset="0"/>
                <a:cs typeface="Times New Roman" panose="02020603050405020304" pitchFamily="18" charset="0"/>
              </a:rPr>
              <a:t>no way of seeing memory addresses </a:t>
            </a:r>
            <a:r>
              <a:rPr lang="en-US" altLang="en-US" sz="1800">
                <a:latin typeface="Times New Roman" panose="02020603050405020304" pitchFamily="18" charset="0"/>
                <a:cs typeface="Times New Roman" panose="02020603050405020304" pitchFamily="18" charset="0"/>
              </a:rPr>
              <a:t>as they go by on the memory bus, </a:t>
            </a:r>
            <a:r>
              <a:rPr lang="en-US" altLang="en-US" sz="1800" b="1">
                <a:latin typeface="Times New Roman" panose="02020603050405020304" pitchFamily="18" charset="0"/>
                <a:cs typeface="Times New Roman" panose="02020603050405020304" pitchFamily="18" charset="0"/>
              </a:rPr>
              <a:t>so</a:t>
            </a:r>
            <a:r>
              <a:rPr lang="en-US" altLang="en-US" sz="1800">
                <a:latin typeface="Times New Roman" panose="02020603050405020304" pitchFamily="18" charset="0"/>
                <a:cs typeface="Times New Roman" panose="02020603050405020304" pitchFamily="18" charset="0"/>
              </a:rPr>
              <a:t> they have </a:t>
            </a:r>
            <a:r>
              <a:rPr lang="en-US" altLang="en-US" sz="1800" b="1">
                <a:latin typeface="Times New Roman" panose="02020603050405020304" pitchFamily="18" charset="0"/>
                <a:cs typeface="Times New Roman" panose="02020603050405020304" pitchFamily="18" charset="0"/>
              </a:rPr>
              <a:t>no way of responding to them</a:t>
            </a:r>
          </a:p>
          <a:p>
            <a:pPr lvl="1" algn="just">
              <a:lnSpc>
                <a:spcPct val="90000"/>
              </a:lnSpc>
              <a:spcBef>
                <a:spcPts val="1200"/>
              </a:spcBef>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need of figuring out at boot time which</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memory addresses </a:t>
            </a:r>
            <a:r>
              <a:rPr lang="en-US" altLang="en-US" sz="1800">
                <a:latin typeface="Times New Roman" panose="02020603050405020304" pitchFamily="18" charset="0"/>
                <a:cs typeface="Times New Roman" panose="02020603050405020304" pitchFamily="18" charset="0"/>
              </a:rPr>
              <a:t>are </a:t>
            </a:r>
            <a:r>
              <a:rPr lang="en-US" altLang="en-US" sz="1800" b="1">
                <a:latin typeface="Times New Roman" panose="02020603050405020304" pitchFamily="18" charset="0"/>
                <a:cs typeface="Times New Roman" panose="02020603050405020304" pitchFamily="18" charset="0"/>
              </a:rPr>
              <a:t>not really memory addresses</a:t>
            </a:r>
          </a:p>
        </p:txBody>
      </p:sp>
      <p:sp>
        <p:nvSpPr>
          <p:cNvPr id="11268" name="Rectangle 4"/>
          <p:cNvSpPr>
            <a:spLocks/>
          </p:cNvSpPr>
          <p:nvPr/>
        </p:nvSpPr>
        <p:spPr bwMode="auto">
          <a:xfrm>
            <a:off x="914400" y="457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Memory-Mapped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ox(in)">
                                      <p:cBhvr>
                                        <p:cTn id="7" dur="500"/>
                                        <p:tgtEl>
                                          <p:spTgt spid="21504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5043">
                                            <p:txEl>
                                              <p:pRg st="1" end="1"/>
                                            </p:txEl>
                                          </p:spTgt>
                                        </p:tgtEl>
                                        <p:attrNameLst>
                                          <p:attrName>style.visibility</p:attrName>
                                        </p:attrNameLst>
                                      </p:cBhvr>
                                      <p:to>
                                        <p:strVal val="visible"/>
                                      </p:to>
                                    </p:set>
                                    <p:animEffect transition="in" filter="box(in)">
                                      <p:cBhvr>
                                        <p:cTn id="10" dur="500"/>
                                        <p:tgtEl>
                                          <p:spTgt spid="21504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5043">
                                            <p:txEl>
                                              <p:pRg st="2" end="2"/>
                                            </p:txEl>
                                          </p:spTgt>
                                        </p:tgtEl>
                                        <p:attrNameLst>
                                          <p:attrName>style.visibility</p:attrName>
                                        </p:attrNameLst>
                                      </p:cBhvr>
                                      <p:to>
                                        <p:strVal val="visible"/>
                                      </p:to>
                                    </p:set>
                                    <p:animEffect transition="in" filter="box(in)">
                                      <p:cBhvr>
                                        <p:cTn id="13" dur="500"/>
                                        <p:tgtEl>
                                          <p:spTgt spid="21504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15043">
                                            <p:txEl>
                                              <p:pRg st="3" end="3"/>
                                            </p:txEl>
                                          </p:spTgt>
                                        </p:tgtEl>
                                        <p:attrNameLst>
                                          <p:attrName>style.visibility</p:attrName>
                                        </p:attrNameLst>
                                      </p:cBhvr>
                                      <p:to>
                                        <p:strVal val="visible"/>
                                      </p:to>
                                    </p:set>
                                    <p:animEffect transition="in" filter="box(in)">
                                      <p:cBhvr>
                                        <p:cTn id="16" dur="500"/>
                                        <p:tgtEl>
                                          <p:spTgt spid="21504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15043">
                                            <p:txEl>
                                              <p:pRg st="4" end="4"/>
                                            </p:txEl>
                                          </p:spTgt>
                                        </p:tgtEl>
                                        <p:attrNameLst>
                                          <p:attrName>style.visibility</p:attrName>
                                        </p:attrNameLst>
                                      </p:cBhvr>
                                      <p:to>
                                        <p:strVal val="visible"/>
                                      </p:to>
                                    </p:set>
                                    <p:animEffect transition="in" filter="box(in)">
                                      <p:cBhvr>
                                        <p:cTn id="21" dur="500"/>
                                        <p:tgtEl>
                                          <p:spTgt spid="21504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15043">
                                            <p:txEl>
                                              <p:pRg st="5" end="5"/>
                                            </p:txEl>
                                          </p:spTgt>
                                        </p:tgtEl>
                                        <p:attrNameLst>
                                          <p:attrName>style.visibility</p:attrName>
                                        </p:attrNameLst>
                                      </p:cBhvr>
                                      <p:to>
                                        <p:strVal val="visible"/>
                                      </p:to>
                                    </p:set>
                                    <p:animEffect transition="in" filter="box(in)">
                                      <p:cBhvr>
                                        <p:cTn id="26" dur="500"/>
                                        <p:tgtEl>
                                          <p:spTgt spid="2150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Effect transition="in" filter="box(in)">
                                      <p:cBhvr>
                                        <p:cTn id="31" dur="500"/>
                                        <p:tgtEl>
                                          <p:spTgt spid="21504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215043">
                                            <p:txEl>
                                              <p:pRg st="7" end="7"/>
                                            </p:txEl>
                                          </p:spTgt>
                                        </p:tgtEl>
                                        <p:attrNameLst>
                                          <p:attrName>style.visibility</p:attrName>
                                        </p:attrNameLst>
                                      </p:cBhvr>
                                      <p:to>
                                        <p:strVal val="visible"/>
                                      </p:to>
                                    </p:set>
                                    <p:animEffect transition="in" filter="box(in)">
                                      <p:cBhvr>
                                        <p:cTn id="36" dur="500"/>
                                        <p:tgtEl>
                                          <p:spTgt spid="21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User Interfaces</a:t>
            </a:r>
          </a:p>
        </p:txBody>
      </p:sp>
      <p:sp>
        <p:nvSpPr>
          <p:cNvPr id="24579" name="Rectangle 4"/>
          <p:cNvSpPr>
            <a:spLocks/>
          </p:cNvSpPr>
          <p:nvPr/>
        </p:nvSpPr>
        <p:spPr bwMode="auto">
          <a:xfrm>
            <a:off x="9144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Output Software</a:t>
            </a:r>
          </a:p>
        </p:txBody>
      </p:sp>
      <p:sp>
        <p:nvSpPr>
          <p:cNvPr id="151558" name="Text Box 4"/>
          <p:cNvSpPr txBox="1">
            <a:spLocks noChangeArrowheads="1"/>
          </p:cNvSpPr>
          <p:nvPr/>
        </p:nvSpPr>
        <p:spPr bwMode="auto">
          <a:xfrm>
            <a:off x="3505200" y="6172200"/>
            <a:ext cx="1939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5-537</a:t>
            </a:r>
          </a:p>
        </p:txBody>
      </p:sp>
      <p:pic>
        <p:nvPicPr>
          <p:cNvPr id="245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524875"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User Interfaces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Output Software</a:t>
            </a:r>
          </a:p>
        </p:txBody>
      </p:sp>
      <p:sp>
        <p:nvSpPr>
          <p:cNvPr id="25603" name="Rectangle 3"/>
          <p:cNvSpPr>
            <a:spLocks noGrp="1"/>
          </p:cNvSpPr>
          <p:nvPr>
            <p:ph type="body" idx="1"/>
          </p:nvPr>
        </p:nvSpPr>
        <p:spPr>
          <a:xfrm>
            <a:off x="304800" y="990600"/>
            <a:ext cx="8839200" cy="58674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Graphic Users Interface – GUI </a:t>
            </a:r>
          </a:p>
          <a:p>
            <a:pPr lvl="1" algn="just"/>
            <a:r>
              <a:rPr lang="en-US" altLang="en-US" sz="2200">
                <a:latin typeface="Times New Roman" panose="02020603050405020304" pitchFamily="18" charset="0"/>
                <a:cs typeface="Times New Roman" panose="02020603050405020304" pitchFamily="18" charset="0"/>
              </a:rPr>
              <a:t>Has four essential elements </a:t>
            </a:r>
            <a:r>
              <a:rPr lang="en-US" altLang="en-US" sz="2200" b="1">
                <a:latin typeface="Times New Roman" panose="02020603050405020304" pitchFamily="18" charset="0"/>
                <a:cs typeface="Times New Roman" panose="02020603050405020304" pitchFamily="18" charset="0"/>
              </a:rPr>
              <a:t>WIMP</a:t>
            </a:r>
            <a:r>
              <a:rPr lang="en-US" altLang="en-US" sz="2200">
                <a:latin typeface="Times New Roman" panose="02020603050405020304" pitchFamily="18" charset="0"/>
                <a:cs typeface="Times New Roman" panose="02020603050405020304" pitchFamily="18" charset="0"/>
              </a:rPr>
              <a:t> (Windows, Icons, Menus, and Pointing device)</a:t>
            </a:r>
          </a:p>
          <a:p>
            <a:pPr lvl="1" algn="just"/>
            <a:r>
              <a:rPr lang="en-US" altLang="en-US" sz="2200">
                <a:latin typeface="Times New Roman" panose="02020603050405020304" pitchFamily="18" charset="0"/>
                <a:cs typeface="Times New Roman" panose="02020603050405020304" pitchFamily="18" charset="0"/>
              </a:rPr>
              <a:t>The GUI software can be implemented in either user-level code (UNIX) or in the OS itself (Windows)</a:t>
            </a:r>
          </a:p>
          <a:p>
            <a:pPr lvl="1" algn="just"/>
            <a:r>
              <a:rPr lang="en-US" altLang="en-US" sz="2200">
                <a:latin typeface="Times New Roman" panose="02020603050405020304" pitchFamily="18" charset="0"/>
                <a:cs typeface="Times New Roman" panose="02020603050405020304" pitchFamily="18" charset="0"/>
              </a:rPr>
              <a:t>Windows programs are message oriented</a:t>
            </a:r>
          </a:p>
          <a:p>
            <a:pPr lvl="1" algn="just"/>
            <a:r>
              <a:rPr lang="en-US" altLang="en-US" sz="2200">
                <a:latin typeface="Times New Roman" panose="02020603050405020304" pitchFamily="18" charset="0"/>
                <a:cs typeface="Times New Roman" panose="02020603050405020304" pitchFamily="18" charset="0"/>
              </a:rPr>
              <a:t>Output almost always goes to a special hardware – </a:t>
            </a:r>
            <a:r>
              <a:rPr lang="en-US" altLang="en-US" sz="2200" b="1">
                <a:latin typeface="Times New Roman" panose="02020603050405020304" pitchFamily="18" charset="0"/>
                <a:cs typeface="Times New Roman" panose="02020603050405020304" pitchFamily="18" charset="0"/>
              </a:rPr>
              <a:t>graphics adapter</a:t>
            </a:r>
            <a:r>
              <a:rPr lang="en-US" altLang="en-US" sz="2200">
                <a:latin typeface="Times New Roman" panose="02020603050405020304" pitchFamily="18" charset="0"/>
                <a:cs typeface="Times New Roman" panose="02020603050405020304" pitchFamily="18" charset="0"/>
              </a:rPr>
              <a:t> </a:t>
            </a:r>
          </a:p>
          <a:p>
            <a:pPr lvl="2" algn="just"/>
            <a:r>
              <a:rPr lang="en-US" altLang="en-US" sz="2000">
                <a:latin typeface="Times New Roman" panose="02020603050405020304" pitchFamily="18" charset="0"/>
                <a:cs typeface="Times New Roman" panose="02020603050405020304" pitchFamily="18" charset="0"/>
              </a:rPr>
              <a:t>Containing </a:t>
            </a:r>
            <a:r>
              <a:rPr lang="en-US" altLang="en-US" sz="2000" b="1">
                <a:latin typeface="Times New Roman" panose="02020603050405020304" pitchFamily="18" charset="0"/>
                <a:cs typeface="Times New Roman" panose="02020603050405020304" pitchFamily="18" charset="0"/>
              </a:rPr>
              <a:t>video RAM </a:t>
            </a:r>
            <a:r>
              <a:rPr lang="en-US" altLang="en-US" sz="2000">
                <a:latin typeface="Times New Roman" panose="02020603050405020304" pitchFamily="18" charset="0"/>
                <a:cs typeface="Times New Roman" panose="02020603050405020304" pitchFamily="18" charset="0"/>
              </a:rPr>
              <a:t>that holds the image appear on the screen</a:t>
            </a:r>
          </a:p>
          <a:p>
            <a:pPr lvl="2" algn="just"/>
            <a:r>
              <a:rPr lang="en-US" altLang="en-US" sz="2000" b="1">
                <a:latin typeface="Times New Roman" panose="02020603050405020304" pitchFamily="18" charset="0"/>
                <a:cs typeface="Times New Roman" panose="02020603050405020304" pitchFamily="18" charset="0"/>
              </a:rPr>
              <a:t>Support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some number of screen sizes</a:t>
            </a:r>
          </a:p>
          <a:p>
            <a:pPr lvl="1" algn="just"/>
            <a:r>
              <a:rPr lang="en-US" altLang="en-US" sz="2200" b="1">
                <a:latin typeface="Times New Roman" panose="02020603050405020304" pitchFamily="18" charset="0"/>
                <a:cs typeface="Times New Roman" panose="02020603050405020304" pitchFamily="18" charset="0"/>
              </a:rPr>
              <a:t>Window</a:t>
            </a:r>
          </a:p>
          <a:p>
            <a:pPr lvl="2" algn="just"/>
            <a:r>
              <a:rPr lang="en-US" altLang="en-US" sz="2000">
                <a:latin typeface="Times New Roman" panose="02020603050405020304" pitchFamily="18" charset="0"/>
                <a:cs typeface="Times New Roman" panose="02020603050405020304" pitchFamily="18" charset="0"/>
              </a:rPr>
              <a:t>The basic item on the screen is a rectangular area (that can be resized, scrolled)</a:t>
            </a:r>
          </a:p>
          <a:p>
            <a:pPr lvl="2" algn="just"/>
            <a:r>
              <a:rPr lang="en-US" altLang="en-US" sz="2000">
                <a:latin typeface="Times New Roman" panose="02020603050405020304" pitchFamily="18" charset="0"/>
                <a:cs typeface="Times New Roman" panose="02020603050405020304" pitchFamily="18" charset="0"/>
              </a:rPr>
              <a:t>Its position and size are uniquely determined by giving the coordinates (in pixel) of two diagonally opposite corners</a:t>
            </a:r>
          </a:p>
          <a:p>
            <a:pPr lvl="2" algn="just"/>
            <a:r>
              <a:rPr lang="en-US" altLang="en-US" sz="2000">
                <a:latin typeface="Times New Roman" panose="02020603050405020304" pitchFamily="18" charset="0"/>
                <a:cs typeface="Times New Roman" panose="02020603050405020304" pitchFamily="18" charset="0"/>
              </a:rPr>
              <a:t>Its coordinate system puts the origin in the upper left-hand corner and has y increase downward</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User Interfaces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Output Software</a:t>
            </a:r>
          </a:p>
        </p:txBody>
      </p:sp>
      <p:sp>
        <p:nvSpPr>
          <p:cNvPr id="153606" name="Text Box 4"/>
          <p:cNvSpPr txBox="1">
            <a:spLocks noChangeArrowheads="1"/>
          </p:cNvSpPr>
          <p:nvPr/>
        </p:nvSpPr>
        <p:spPr bwMode="auto">
          <a:xfrm>
            <a:off x="42672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5-39.</a:t>
            </a:r>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43000"/>
            <a:ext cx="6110288"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User Interfaces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Output Software</a:t>
            </a:r>
          </a:p>
        </p:txBody>
      </p:sp>
      <p:sp>
        <p:nvSpPr>
          <p:cNvPr id="22531" name="Rectangle 3"/>
          <p:cNvSpPr>
            <a:spLocks noGrp="1"/>
          </p:cNvSpPr>
          <p:nvPr>
            <p:ph type="body" idx="4294967295"/>
          </p:nvPr>
        </p:nvSpPr>
        <p:spPr>
          <a:xfrm>
            <a:off x="0" y="1143000"/>
            <a:ext cx="9144000" cy="5715000"/>
          </a:xfrm>
        </p:spPr>
        <p:txBody>
          <a:bodyPr/>
          <a:lstStyle/>
          <a:p>
            <a:pPr marL="609600" indent="-609600" algn="just">
              <a:lnSpc>
                <a:spcPct val="90000"/>
              </a:lnSpc>
              <a:buFont typeface="Arial" charset="0"/>
              <a:buChar char="•"/>
              <a:defRPr/>
            </a:pPr>
            <a:r>
              <a:rPr lang="en-US" sz="2800" b="1" dirty="0">
                <a:latin typeface="Times New Roman" pitchFamily="18" charset="0"/>
                <a:cs typeface="Times New Roman" pitchFamily="18" charset="0"/>
              </a:rPr>
              <a:t>Bitmaps</a:t>
            </a:r>
          </a:p>
          <a:p>
            <a:pPr marL="990600" lvl="1" indent="-533400" algn="just">
              <a:lnSpc>
                <a:spcPct val="90000"/>
              </a:lnSpc>
              <a:buFont typeface="Arial" charset="0"/>
              <a:buChar char="–"/>
              <a:defRP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average red, green, and blue values </a:t>
            </a:r>
            <a:r>
              <a:rPr lang="en-US" sz="2400" dirty="0">
                <a:latin typeface="Times New Roman" pitchFamily="18" charset="0"/>
                <a:cs typeface="Times New Roman" pitchFamily="18" charset="0"/>
              </a:rPr>
              <a:t>of </a:t>
            </a:r>
            <a:r>
              <a:rPr lang="en-US" sz="2400" b="1" dirty="0">
                <a:latin typeface="Times New Roman" pitchFamily="18" charset="0"/>
                <a:cs typeface="Times New Roman" pitchFamily="18" charset="0"/>
              </a:rPr>
              <a:t>each grid square </a:t>
            </a:r>
            <a:r>
              <a:rPr lang="en-US" sz="2400" dirty="0">
                <a:latin typeface="Times New Roman" pitchFamily="18" charset="0"/>
                <a:cs typeface="Times New Roman" pitchFamily="18" charset="0"/>
              </a:rPr>
              <a:t>are then sampled and </a:t>
            </a:r>
            <a:r>
              <a:rPr lang="en-US" sz="2400" b="1" dirty="0">
                <a:latin typeface="Times New Roman" pitchFamily="18" charset="0"/>
                <a:cs typeface="Times New Roman" pitchFamily="18" charset="0"/>
              </a:rPr>
              <a:t>saved as the value of one pixel</a:t>
            </a:r>
          </a:p>
          <a:p>
            <a:pPr marL="990600" lvl="1" indent="-533400" algn="just">
              <a:lnSpc>
                <a:spcPct val="90000"/>
              </a:lnSpc>
              <a:buFont typeface="Arial" charset="0"/>
              <a:buChar char="–"/>
              <a:defRPr/>
            </a:pPr>
            <a:r>
              <a:rPr lang="en-US" sz="2400" b="1" dirty="0">
                <a:latin typeface="Times New Roman" pitchFamily="18" charset="0"/>
                <a:cs typeface="Times New Roman" pitchFamily="18" charset="0"/>
              </a:rPr>
              <a:t>Use</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for text </a:t>
            </a:r>
          </a:p>
          <a:p>
            <a:pPr marL="1371600" lvl="2" indent="-457200" algn="just">
              <a:lnSpc>
                <a:spcPct val="90000"/>
              </a:lnSpc>
              <a:buFont typeface="Arial" charset="0"/>
              <a:buChar char="•"/>
              <a:defRPr/>
            </a:pPr>
            <a:r>
              <a:rPr lang="en-US" sz="2000" b="1" dirty="0">
                <a:latin typeface="Times New Roman" pitchFamily="18" charset="0"/>
                <a:cs typeface="Times New Roman" pitchFamily="18" charset="0"/>
              </a:rPr>
              <a:t>Represent</a:t>
            </a:r>
            <a:r>
              <a:rPr lang="en-US" sz="2000" dirty="0">
                <a:latin typeface="Times New Roman" pitchFamily="18" charset="0"/>
                <a:cs typeface="Times New Roman" pitchFamily="18" charset="0"/>
              </a:rPr>
              <a:t> a </a:t>
            </a:r>
            <a:r>
              <a:rPr lang="en-US" sz="2000" b="1" dirty="0">
                <a:latin typeface="Times New Roman" pitchFamily="18" charset="0"/>
                <a:cs typeface="Times New Roman" pitchFamily="18" charset="0"/>
              </a:rPr>
              <a:t>particular character </a:t>
            </a:r>
            <a:r>
              <a:rPr lang="en-US" sz="2000" dirty="0">
                <a:latin typeface="Times New Roman" pitchFamily="18" charset="0"/>
                <a:cs typeface="Times New Roman" pitchFamily="18" charset="0"/>
              </a:rPr>
              <a:t>in some font is as a small bitmap </a:t>
            </a:r>
          </a:p>
          <a:p>
            <a:pPr marL="1371600" lvl="2" indent="-457200" algn="just">
              <a:lnSpc>
                <a:spcPct val="90000"/>
              </a:lnSpc>
              <a:buFont typeface="Arial" charset="0"/>
              <a:buChar char="•"/>
              <a:defRPr/>
            </a:pPr>
            <a:r>
              <a:rPr lang="en-US" sz="2000" dirty="0">
                <a:latin typeface="Times New Roman" pitchFamily="18" charset="0"/>
                <a:cs typeface="Times New Roman" pitchFamily="18" charset="0"/>
              </a:rPr>
              <a:t>Adding text to the screen then becomes a matter of moving bitmaps</a:t>
            </a:r>
          </a:p>
          <a:p>
            <a:pPr marL="990600" lvl="1" indent="-533400" algn="just">
              <a:lnSpc>
                <a:spcPct val="90000"/>
              </a:lnSpc>
              <a:buFont typeface="Arial" charset="0"/>
              <a:buChar char="–"/>
              <a:defRPr/>
            </a:pPr>
            <a:r>
              <a:rPr lang="en-US" sz="2400" b="1" dirty="0">
                <a:latin typeface="Times New Roman" pitchFamily="18" charset="0"/>
                <a:cs typeface="Times New Roman" pitchFamily="18" charset="0"/>
              </a:rPr>
              <a:t>Problems</a:t>
            </a:r>
          </a:p>
          <a:p>
            <a:pPr marL="1371600" lvl="2" indent="-457200" algn="just">
              <a:lnSpc>
                <a:spcPct val="90000"/>
              </a:lnSpc>
              <a:buFont typeface="Arial" charset="0"/>
              <a:buChar char="•"/>
              <a:defRPr/>
            </a:pPr>
            <a:r>
              <a:rPr lang="en-US" sz="2000" dirty="0">
                <a:latin typeface="Times New Roman" pitchFamily="18" charset="0"/>
                <a:cs typeface="Times New Roman" pitchFamily="18" charset="0"/>
              </a:rPr>
              <a:t>They </a:t>
            </a:r>
            <a:r>
              <a:rPr lang="en-US" sz="2000" b="1" dirty="0">
                <a:latin typeface="Times New Roman" pitchFamily="18" charset="0"/>
                <a:cs typeface="Times New Roman" pitchFamily="18" charset="0"/>
              </a:rPr>
              <a:t>do not scale</a:t>
            </a:r>
          </a:p>
          <a:p>
            <a:pPr marL="1371600" lvl="2" indent="-457200" algn="just">
              <a:lnSpc>
                <a:spcPct val="90000"/>
              </a:lnSpc>
              <a:buFont typeface="Arial" charset="0"/>
              <a:buChar char="•"/>
              <a:defRPr/>
            </a:pPr>
            <a:r>
              <a:rPr lang="en-US" sz="2000" b="1" dirty="0">
                <a:latin typeface="Times New Roman" pitchFamily="18" charset="0"/>
                <a:cs typeface="Times New Roman" pitchFamily="18" charset="0"/>
              </a:rPr>
              <a:t>Copying</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between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devices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with different color properties or between monochrome and color does not work well</a:t>
            </a:r>
          </a:p>
          <a:p>
            <a:pPr marL="990600" lvl="1" indent="-533400" algn="just">
              <a:lnSpc>
                <a:spcPct val="90000"/>
              </a:lnSpc>
              <a:buFont typeface="Arial" charset="0"/>
              <a:buChar char="–"/>
              <a:defRPr/>
            </a:pPr>
            <a:r>
              <a:rPr lang="en-US" sz="2400" b="1" dirty="0">
                <a:latin typeface="Times New Roman" pitchFamily="18" charset="0"/>
                <a:cs typeface="Times New Roman" pitchFamily="18" charset="0"/>
              </a:rPr>
              <a:t>Solutions</a:t>
            </a:r>
          </a:p>
          <a:p>
            <a:pPr marL="1390650" lvl="2" indent="-533400" algn="just">
              <a:lnSpc>
                <a:spcPct val="90000"/>
              </a:lnSpc>
              <a:buFont typeface="Arial" charset="0"/>
              <a:buChar char="•"/>
              <a:defRPr/>
            </a:pPr>
            <a:r>
              <a:rPr lang="en-US" sz="2000" dirty="0">
                <a:latin typeface="Times New Roman" pitchFamily="18" charset="0"/>
                <a:cs typeface="Times New Roman" pitchFamily="18" charset="0"/>
              </a:rPr>
              <a:t>Windows supports a </a:t>
            </a:r>
            <a:r>
              <a:rPr lang="en-US" sz="2000" b="1" dirty="0">
                <a:latin typeface="Times New Roman" pitchFamily="18" charset="0"/>
                <a:cs typeface="Times New Roman" pitchFamily="18" charset="0"/>
              </a:rPr>
              <a:t>DIB (Device Independent Bitmap) </a:t>
            </a:r>
            <a:r>
              <a:rPr lang="en-US" sz="2000" dirty="0">
                <a:latin typeface="Times New Roman" pitchFamily="18" charset="0"/>
                <a:cs typeface="Times New Roman" pitchFamily="18" charset="0"/>
              </a:rPr>
              <a:t>data structure on file .bmp. Those files </a:t>
            </a:r>
            <a:r>
              <a:rPr lang="en-US" sz="2000" b="1" dirty="0">
                <a:latin typeface="Times New Roman" pitchFamily="18" charset="0"/>
                <a:cs typeface="Times New Roman" pitchFamily="18" charset="0"/>
              </a:rPr>
              <a:t>have file and information headers and color table </a:t>
            </a:r>
            <a:r>
              <a:rPr lang="en-US" sz="2000" dirty="0">
                <a:latin typeface="Times New Roman" pitchFamily="18" charset="0"/>
                <a:cs typeface="Times New Roman" pitchFamily="18" charset="0"/>
              </a:rPr>
              <a:t>before the pixels </a:t>
            </a:r>
            <a:r>
              <a:rPr lang="en-US" sz="2000" dirty="0">
                <a:latin typeface="Times New Roman" pitchFamily="18" charset="0"/>
                <a:cs typeface="Times New Roman" pitchFamily="18" charset="0"/>
                <a:sym typeface="Symbol"/>
              </a:rPr>
              <a:t> </a:t>
            </a:r>
            <a:r>
              <a:rPr lang="en-US" sz="2000" b="1" dirty="0">
                <a:latin typeface="Times New Roman" pitchFamily="18" charset="0"/>
                <a:cs typeface="Times New Roman" pitchFamily="18" charset="0"/>
                <a:sym typeface="Symbol"/>
              </a:rPr>
              <a:t>the information make easier to move bitmaps between dissimilar devices</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ox(in)">
                                      <p:cBhvr>
                                        <p:cTn id="7" dur="500"/>
                                        <p:tgtEl>
                                          <p:spTgt spid="22531">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box(in)">
                                      <p:cBhvr>
                                        <p:cTn id="10" dur="500"/>
                                        <p:tgtEl>
                                          <p:spTgt spid="22531">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Effect transition="in" filter="box(in)">
                                      <p:cBhvr>
                                        <p:cTn id="13" dur="500"/>
                                        <p:tgtEl>
                                          <p:spTgt spid="22531">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2531">
                                            <p:txEl>
                                              <p:pRg st="4" end="4"/>
                                            </p:txEl>
                                          </p:spTgt>
                                        </p:tgtEl>
                                        <p:attrNameLst>
                                          <p:attrName>style.visibility</p:attrName>
                                        </p:attrNameLst>
                                      </p:cBhvr>
                                      <p:to>
                                        <p:strVal val="visible"/>
                                      </p:to>
                                    </p:set>
                                    <p:animEffect transition="in" filter="box(in)">
                                      <p:cBhvr>
                                        <p:cTn id="16" dur="500"/>
                                        <p:tgtEl>
                                          <p:spTgt spid="22531">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animEffect transition="in" filter="box(in)">
                                      <p:cBhvr>
                                        <p:cTn id="19" dur="500"/>
                                        <p:tgtEl>
                                          <p:spTgt spid="22531">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2531">
                                            <p:txEl>
                                              <p:pRg st="6" end="6"/>
                                            </p:txEl>
                                          </p:spTgt>
                                        </p:tgtEl>
                                        <p:attrNameLst>
                                          <p:attrName>style.visibility</p:attrName>
                                        </p:attrNameLst>
                                      </p:cBhvr>
                                      <p:to>
                                        <p:strVal val="visible"/>
                                      </p:to>
                                    </p:set>
                                    <p:animEffect transition="in" filter="box(in)">
                                      <p:cBhvr>
                                        <p:cTn id="22" dur="500"/>
                                        <p:tgtEl>
                                          <p:spTgt spid="22531">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2531">
                                            <p:txEl>
                                              <p:pRg st="7" end="7"/>
                                            </p:txEl>
                                          </p:spTgt>
                                        </p:tgtEl>
                                        <p:attrNameLst>
                                          <p:attrName>style.visibility</p:attrName>
                                        </p:attrNameLst>
                                      </p:cBhvr>
                                      <p:to>
                                        <p:strVal val="visible"/>
                                      </p:to>
                                    </p:set>
                                    <p:animEffect transition="in" filter="box(in)">
                                      <p:cBhvr>
                                        <p:cTn id="25" dur="500"/>
                                        <p:tgtEl>
                                          <p:spTgt spid="22531">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2531">
                                            <p:txEl>
                                              <p:pRg st="8" end="8"/>
                                            </p:txEl>
                                          </p:spTgt>
                                        </p:tgtEl>
                                        <p:attrNameLst>
                                          <p:attrName>style.visibility</p:attrName>
                                        </p:attrNameLst>
                                      </p:cBhvr>
                                      <p:to>
                                        <p:strVal val="visible"/>
                                      </p:to>
                                    </p:set>
                                    <p:animEffect transition="in" filter="box(in)">
                                      <p:cBhvr>
                                        <p:cTn id="28" dur="500"/>
                                        <p:tgtEl>
                                          <p:spTgt spid="22531">
                                            <p:txEl>
                                              <p:pRg st="8" end="8"/>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2531">
                                            <p:txEl>
                                              <p:pRg st="9" end="9"/>
                                            </p:txEl>
                                          </p:spTgt>
                                        </p:tgtEl>
                                        <p:attrNameLst>
                                          <p:attrName>style.visibility</p:attrName>
                                        </p:attrNameLst>
                                      </p:cBhvr>
                                      <p:to>
                                        <p:strVal val="visible"/>
                                      </p:to>
                                    </p:set>
                                    <p:animEffect transition="in" filter="box(in)">
                                      <p:cBhvr>
                                        <p:cTn id="31" dur="5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User Interfaces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Output Software</a:t>
            </a:r>
          </a:p>
        </p:txBody>
      </p:sp>
      <p:sp>
        <p:nvSpPr>
          <p:cNvPr id="153606" name="Text Box 4"/>
          <p:cNvSpPr txBox="1">
            <a:spLocks noChangeArrowheads="1"/>
          </p:cNvSpPr>
          <p:nvPr/>
        </p:nvSpPr>
        <p:spPr bwMode="auto">
          <a:xfrm>
            <a:off x="3048000" y="6553200"/>
            <a:ext cx="2457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5-41 &amp; 5-42.</a:t>
            </a: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143000"/>
            <a:ext cx="327660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86200"/>
            <a:ext cx="598805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User Interfaces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Output Software</a:t>
            </a:r>
          </a:p>
        </p:txBody>
      </p:sp>
      <p:sp>
        <p:nvSpPr>
          <p:cNvPr id="24579" name="Rectangle 3"/>
          <p:cNvSpPr>
            <a:spLocks noGrp="1"/>
          </p:cNvSpPr>
          <p:nvPr>
            <p:ph type="body" idx="1"/>
          </p:nvPr>
        </p:nvSpPr>
        <p:spPr>
          <a:xfrm>
            <a:off x="0" y="990600"/>
            <a:ext cx="9144000" cy="5867400"/>
          </a:xfrm>
        </p:spPr>
        <p:txBody>
          <a:bodyPr/>
          <a:lstStyle/>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Fonts</a:t>
            </a:r>
          </a:p>
          <a:p>
            <a:pPr lvl="1" algn="just">
              <a:lnSpc>
                <a:spcPct val="90000"/>
              </a:lnSpc>
            </a:pPr>
            <a:r>
              <a:rPr lang="en-US" altLang="en-US" sz="2400">
                <a:latin typeface="Times New Roman" panose="02020603050405020304" pitchFamily="18" charset="0"/>
                <a:cs typeface="Times New Roman" panose="02020603050405020304" pitchFamily="18" charset="0"/>
              </a:rPr>
              <a:t>Characters were represented as bitmaps and copied onto the screen or printer</a:t>
            </a:r>
          </a:p>
          <a:p>
            <a:pPr lvl="1" algn="just">
              <a:lnSpc>
                <a:spcPct val="90000"/>
              </a:lnSpc>
            </a:pPr>
            <a:r>
              <a:rPr lang="en-US" altLang="en-US" sz="2400" b="1">
                <a:latin typeface="Times New Roman" panose="02020603050405020304" pitchFamily="18" charset="0"/>
                <a:cs typeface="Times New Roman" panose="02020603050405020304" pitchFamily="18" charset="0"/>
              </a:rPr>
              <a:t>Problems</a:t>
            </a:r>
          </a:p>
          <a:p>
            <a:pPr lvl="2" algn="just">
              <a:lnSpc>
                <a:spcPct val="90000"/>
              </a:lnSpc>
            </a:pPr>
            <a:r>
              <a:rPr lang="en-US" altLang="en-US" sz="2000">
                <a:latin typeface="Times New Roman" panose="02020603050405020304" pitchFamily="18" charset="0"/>
                <a:cs typeface="Times New Roman" panose="02020603050405020304" pitchFamily="18" charset="0"/>
              </a:rPr>
              <a:t>We just saw, is that a </a:t>
            </a:r>
            <a:r>
              <a:rPr lang="en-US" altLang="en-US" sz="2000" b="1">
                <a:latin typeface="Times New Roman" panose="02020603050405020304" pitchFamily="18" charset="0"/>
                <a:cs typeface="Times New Roman" panose="02020603050405020304" pitchFamily="18" charset="0"/>
              </a:rPr>
              <a:t>bitmap</a:t>
            </a:r>
            <a:r>
              <a:rPr lang="en-US" altLang="en-US" sz="2000">
                <a:latin typeface="Times New Roman" panose="02020603050405020304" pitchFamily="18" charset="0"/>
                <a:cs typeface="Times New Roman" panose="02020603050405020304" pitchFamily="18" charset="0"/>
              </a:rPr>
              <a:t> that </a:t>
            </a:r>
            <a:r>
              <a:rPr lang="en-US" altLang="en-US" sz="2000" b="1">
                <a:latin typeface="Times New Roman" panose="02020603050405020304" pitchFamily="18" charset="0"/>
                <a:cs typeface="Times New Roman" panose="02020603050405020304" pitchFamily="18" charset="0"/>
              </a:rPr>
              <a:t>makes sense on the screen is too small for the printer</a:t>
            </a:r>
          </a:p>
          <a:p>
            <a:pPr lvl="2" algn="just">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different bitmap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needed</a:t>
            </a:r>
            <a:r>
              <a:rPr lang="en-US" altLang="en-US" sz="2000">
                <a:latin typeface="Times New Roman" panose="02020603050405020304" pitchFamily="18" charset="0"/>
                <a:cs typeface="Times New Roman" panose="02020603050405020304" pitchFamily="18" charset="0"/>
              </a:rPr>
              <a:t> for each character in each </a:t>
            </a:r>
            <a:r>
              <a:rPr lang="en-US" altLang="en-US" sz="2000" b="1">
                <a:latin typeface="Times New Roman" panose="02020603050405020304" pitchFamily="18" charset="0"/>
                <a:cs typeface="Times New Roman" panose="02020603050405020304" pitchFamily="18" charset="0"/>
              </a:rPr>
              <a:t>size</a:t>
            </a:r>
          </a:p>
          <a:p>
            <a:pPr lvl="1" algn="just">
              <a:lnSpc>
                <a:spcPct val="90000"/>
              </a:lnSpc>
            </a:pPr>
            <a:r>
              <a:rPr lang="en-US" altLang="en-US" sz="2400" b="1">
                <a:latin typeface="Times New Roman" panose="02020603050405020304" pitchFamily="18" charset="0"/>
                <a:cs typeface="Times New Roman" panose="02020603050405020304" pitchFamily="18" charset="0"/>
              </a:rPr>
              <a:t>Solutions</a:t>
            </a:r>
          </a:p>
          <a:p>
            <a:pPr lvl="2" algn="just">
              <a:lnSpc>
                <a:spcPct val="90000"/>
              </a:lnSpc>
            </a:pPr>
            <a:r>
              <a:rPr lang="en-US" altLang="en-US" sz="2000" b="1">
                <a:latin typeface="Times New Roman" panose="02020603050405020304" pitchFamily="18" charset="0"/>
                <a:cs typeface="Times New Roman" panose="02020603050405020304" pitchFamily="18" charset="0"/>
              </a:rPr>
              <a:t>TrueType fonts </a:t>
            </a:r>
            <a:r>
              <a:rPr lang="en-US" altLang="en-US" sz="2000">
                <a:latin typeface="Times New Roman" panose="02020603050405020304" pitchFamily="18" charset="0"/>
                <a:cs typeface="Times New Roman" panose="02020603050405020304" pitchFamily="18" charset="0"/>
              </a:rPr>
              <a:t>is introduction which are </a:t>
            </a:r>
            <a:r>
              <a:rPr lang="en-US" altLang="en-US" sz="2000" b="1">
                <a:latin typeface="Times New Roman" panose="02020603050405020304" pitchFamily="18" charset="0"/>
                <a:cs typeface="Times New Roman" panose="02020603050405020304" pitchFamily="18" charset="0"/>
              </a:rPr>
              <a:t>not bitmaps but outlines the character</a:t>
            </a:r>
          </a:p>
          <a:p>
            <a:pPr lvl="2" algn="just">
              <a:lnSpc>
                <a:spcPct val="90000"/>
              </a:lnSpc>
            </a:pPr>
            <a:r>
              <a:rPr lang="en-US" altLang="en-US" sz="2000">
                <a:latin typeface="Times New Roman" panose="02020603050405020304" pitchFamily="18" charset="0"/>
                <a:cs typeface="Times New Roman" panose="02020603050405020304" pitchFamily="18" charset="0"/>
              </a:rPr>
              <a:t>Each TrueType character is </a:t>
            </a:r>
            <a:r>
              <a:rPr lang="en-US" altLang="en-US" sz="2000" b="1">
                <a:latin typeface="Times New Roman" panose="02020603050405020304" pitchFamily="18" charset="0"/>
                <a:cs typeface="Times New Roman" panose="02020603050405020304" pitchFamily="18" charset="0"/>
              </a:rPr>
              <a:t>defined</a:t>
            </a:r>
            <a:r>
              <a:rPr lang="en-US" altLang="en-US" sz="2000">
                <a:latin typeface="Times New Roman" panose="02020603050405020304" pitchFamily="18" charset="0"/>
                <a:cs typeface="Times New Roman" panose="02020603050405020304" pitchFamily="18" charset="0"/>
              </a:rPr>
              <a:t> by a </a:t>
            </a:r>
            <a:r>
              <a:rPr lang="en-US" altLang="en-US" sz="2000" b="1">
                <a:latin typeface="Times New Roman" panose="02020603050405020304" pitchFamily="18" charset="0"/>
                <a:cs typeface="Times New Roman" panose="02020603050405020304" pitchFamily="18" charset="0"/>
              </a:rPr>
              <a:t>sequence of points around its perimeter</a:t>
            </a:r>
            <a:r>
              <a:rPr lang="en-US" altLang="en-US" sz="2000">
                <a:latin typeface="Times New Roman" panose="02020603050405020304" pitchFamily="18" charset="0"/>
                <a:cs typeface="Times New Roman" panose="02020603050405020304" pitchFamily="18" charset="0"/>
              </a:rPr>
              <a:t>. All the points are relative to the (0, 0) origin</a:t>
            </a:r>
          </a:p>
          <a:p>
            <a:pPr lvl="2" algn="just">
              <a:lnSpc>
                <a:spcPct val="90000"/>
              </a:lnSpc>
            </a:pPr>
            <a:r>
              <a:rPr lang="en-US" altLang="en-US" sz="2000">
                <a:latin typeface="Times New Roman" panose="02020603050405020304" pitchFamily="18" charset="0"/>
                <a:cs typeface="Times New Roman" panose="02020603050405020304" pitchFamily="18" charset="0"/>
              </a:rPr>
              <a:t>It is </a:t>
            </a:r>
            <a:r>
              <a:rPr lang="en-US" altLang="en-US" sz="2000" b="1">
                <a:latin typeface="Times New Roman" panose="02020603050405020304" pitchFamily="18" charset="0"/>
                <a:cs typeface="Times New Roman" panose="02020603050405020304" pitchFamily="18" charset="0"/>
              </a:rPr>
              <a:t>easy to scale the characters up or down with any point size (even fraction)</a:t>
            </a:r>
          </a:p>
          <a:p>
            <a:pPr lvl="2" algn="just">
              <a:lnSpc>
                <a:spcPct val="90000"/>
              </a:lnSpc>
            </a:pPr>
            <a:r>
              <a:rPr lang="en-US" altLang="en-US" sz="2000">
                <a:latin typeface="Times New Roman" panose="02020603050405020304" pitchFamily="18" charset="0"/>
                <a:cs typeface="Times New Roman" panose="02020603050405020304" pitchFamily="18" charset="0"/>
              </a:rPr>
              <a:t>All that has to be done is to multiply each coordinate by the same scale factor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checkerboard(across)">
                                      <p:cBhvr>
                                        <p:cTn id="7" dur="500"/>
                                        <p:tgtEl>
                                          <p:spTgt spid="24579">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579">
                                            <p:txEl>
                                              <p:pRg st="2" end="2"/>
                                            </p:txEl>
                                          </p:spTgt>
                                        </p:tgtEl>
                                        <p:attrNameLst>
                                          <p:attrName>style.visibility</p:attrName>
                                        </p:attrNameLst>
                                      </p:cBhvr>
                                      <p:to>
                                        <p:strVal val="visible"/>
                                      </p:to>
                                    </p:set>
                                    <p:animEffect transition="in" filter="checkerboard(across)">
                                      <p:cBhvr>
                                        <p:cTn id="10" dur="500"/>
                                        <p:tgtEl>
                                          <p:spTgt spid="24579">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animEffect transition="in" filter="checkerboard(across)">
                                      <p:cBhvr>
                                        <p:cTn id="13" dur="500"/>
                                        <p:tgtEl>
                                          <p:spTgt spid="24579">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4579">
                                            <p:txEl>
                                              <p:pRg st="4" end="4"/>
                                            </p:txEl>
                                          </p:spTgt>
                                        </p:tgtEl>
                                        <p:attrNameLst>
                                          <p:attrName>style.visibility</p:attrName>
                                        </p:attrNameLst>
                                      </p:cBhvr>
                                      <p:to>
                                        <p:strVal val="visible"/>
                                      </p:to>
                                    </p:set>
                                    <p:animEffect transition="in" filter="checkerboard(across)">
                                      <p:cBhvr>
                                        <p:cTn id="16" dur="500"/>
                                        <p:tgtEl>
                                          <p:spTgt spid="24579">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animEffect transition="in" filter="checkerboard(across)">
                                      <p:cBhvr>
                                        <p:cTn id="19" dur="500"/>
                                        <p:tgtEl>
                                          <p:spTgt spid="24579">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4579">
                                            <p:txEl>
                                              <p:pRg st="6" end="6"/>
                                            </p:txEl>
                                          </p:spTgt>
                                        </p:tgtEl>
                                        <p:attrNameLst>
                                          <p:attrName>style.visibility</p:attrName>
                                        </p:attrNameLst>
                                      </p:cBhvr>
                                      <p:to>
                                        <p:strVal val="visible"/>
                                      </p:to>
                                    </p:set>
                                    <p:animEffect transition="in" filter="checkerboard(across)">
                                      <p:cBhvr>
                                        <p:cTn id="22" dur="500"/>
                                        <p:tgtEl>
                                          <p:spTgt spid="24579">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4579">
                                            <p:txEl>
                                              <p:pRg st="7" end="7"/>
                                            </p:txEl>
                                          </p:spTgt>
                                        </p:tgtEl>
                                        <p:attrNameLst>
                                          <p:attrName>style.visibility</p:attrName>
                                        </p:attrNameLst>
                                      </p:cBhvr>
                                      <p:to>
                                        <p:strVal val="visible"/>
                                      </p:to>
                                    </p:set>
                                    <p:animEffect transition="in" filter="checkerboard(across)">
                                      <p:cBhvr>
                                        <p:cTn id="25" dur="500"/>
                                        <p:tgtEl>
                                          <p:spTgt spid="24579">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4579">
                                            <p:txEl>
                                              <p:pRg st="8" end="8"/>
                                            </p:txEl>
                                          </p:spTgt>
                                        </p:tgtEl>
                                        <p:attrNameLst>
                                          <p:attrName>style.visibility</p:attrName>
                                        </p:attrNameLst>
                                      </p:cBhvr>
                                      <p:to>
                                        <p:strVal val="visible"/>
                                      </p:to>
                                    </p:set>
                                    <p:animEffect transition="in" filter="checkerboard(across)">
                                      <p:cBhvr>
                                        <p:cTn id="28" dur="500"/>
                                        <p:tgtEl>
                                          <p:spTgt spid="24579">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4579">
                                            <p:txEl>
                                              <p:pRg st="9" end="9"/>
                                            </p:txEl>
                                          </p:spTgt>
                                        </p:tgtEl>
                                        <p:attrNameLst>
                                          <p:attrName>style.visibility</p:attrName>
                                        </p:attrNameLst>
                                      </p:cBhvr>
                                      <p:to>
                                        <p:strVal val="visible"/>
                                      </p:to>
                                    </p:set>
                                    <p:animEffect transition="in" filter="checkerboard(across)">
                                      <p:cBhvr>
                                        <p:cTn id="31" dur="500"/>
                                        <p:tgtEl>
                                          <p:spTgt spid="24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User Interfaces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Output Software</a:t>
            </a:r>
          </a:p>
        </p:txBody>
      </p:sp>
      <p:sp>
        <p:nvSpPr>
          <p:cNvPr id="153606" name="Text Box 4"/>
          <p:cNvSpPr txBox="1">
            <a:spLocks noChangeArrowheads="1"/>
          </p:cNvSpPr>
          <p:nvPr/>
        </p:nvSpPr>
        <p:spPr bwMode="auto">
          <a:xfrm>
            <a:off x="3505200" y="6248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5-12.</a:t>
            </a:r>
          </a:p>
        </p:txBody>
      </p:sp>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8001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31747" name="Rectangle 3"/>
          <p:cNvSpPr>
            <a:spLocks noGrp="1"/>
          </p:cNvSpPr>
          <p:nvPr>
            <p:ph type="body" idx="1"/>
          </p:nvPr>
        </p:nvSpPr>
        <p:spPr>
          <a:xfrm>
            <a:off x="457200" y="1600200"/>
            <a:ext cx="8229600" cy="3200400"/>
          </a:xfrm>
        </p:spPr>
        <p:txBody>
          <a:bodyPr/>
          <a:lstStyle/>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Clocks</a:t>
            </a:r>
          </a:p>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User Interfaces</a:t>
            </a:r>
          </a:p>
        </p:txBody>
      </p:sp>
      <p:sp>
        <p:nvSpPr>
          <p:cNvPr id="3174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32771" name="Rectangle 3"/>
          <p:cNvSpPr>
            <a:spLocks noGrp="1"/>
          </p:cNvSpPr>
          <p:nvPr>
            <p:ph type="body" idx="1"/>
          </p:nvPr>
        </p:nvSpPr>
        <p:spPr>
          <a:xfrm>
            <a:off x="457200" y="1600200"/>
            <a:ext cx="8229600" cy="3200400"/>
          </a:xfrm>
        </p:spPr>
        <p:txBody>
          <a:bodyPr/>
          <a:lstStyle/>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Thin Clients</a:t>
            </a:r>
          </a:p>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Power Management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Thin Clients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Power Management</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217091" name="Rectangle 3"/>
          <p:cNvSpPr>
            <a:spLocks noGrp="1"/>
          </p:cNvSpPr>
          <p:nvPr>
            <p:ph type="body" idx="4294967295"/>
          </p:nvPr>
        </p:nvSpPr>
        <p:spPr>
          <a:xfrm>
            <a:off x="0" y="1295400"/>
            <a:ext cx="9144000" cy="5791200"/>
          </a:xfrm>
        </p:spPr>
        <p:txBody>
          <a:bodyPr/>
          <a:lstStyle/>
          <a:p>
            <a:pPr algn="just" eaLnBrk="1" hangingPunct="1">
              <a:lnSpc>
                <a:spcPct val="90000"/>
              </a:lnSpc>
              <a:spcBef>
                <a:spcPts val="1200"/>
              </a:spcBef>
            </a:pPr>
            <a:r>
              <a:rPr lang="en-US" altLang="en-US" sz="2000" b="1" dirty="0">
                <a:latin typeface="Times New Roman" panose="02020603050405020304" pitchFamily="18" charset="0"/>
                <a:cs typeface="Times New Roman" panose="02020603050405020304" pitchFamily="18" charset="0"/>
              </a:rPr>
              <a:t>Problem</a:t>
            </a:r>
          </a:p>
          <a:p>
            <a:pPr lvl="1" algn="just" eaLnBrk="1" hangingPunct="1">
              <a:lnSpc>
                <a:spcPct val="90000"/>
              </a:lnSpc>
              <a:spcBef>
                <a:spcPts val="1200"/>
              </a:spcBef>
            </a:pPr>
            <a:r>
              <a:rPr lang="en-US" altLang="en-US" sz="1800" b="1" dirty="0">
                <a:latin typeface="Times New Roman" panose="02020603050405020304" pitchFamily="18" charset="0"/>
                <a:cs typeface="Times New Roman" panose="02020603050405020304" pitchFamily="18" charset="0"/>
              </a:rPr>
              <a:t>Disk</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controller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reads</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block</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from</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drive serially</a:t>
            </a:r>
            <a:r>
              <a:rPr lang="en-US" altLang="en-US" sz="1800" dirty="0">
                <a:latin typeface="Times New Roman" panose="02020603050405020304" pitchFamily="18" charset="0"/>
                <a:cs typeface="Times New Roman" panose="02020603050405020304" pitchFamily="18" charset="0"/>
              </a:rPr>
              <a:t>, bit by bit, </a:t>
            </a:r>
            <a:r>
              <a:rPr lang="en-US" altLang="en-US" sz="1800" b="1" dirty="0">
                <a:latin typeface="Times New Roman" panose="02020603050405020304" pitchFamily="18" charset="0"/>
                <a:cs typeface="Times New Roman" panose="02020603050405020304" pitchFamily="18" charset="0"/>
              </a:rPr>
              <a:t>until</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entire block </a:t>
            </a:r>
            <a:r>
              <a:rPr lang="en-US" altLang="en-US" sz="1800" dirty="0">
                <a:latin typeface="Times New Roman" panose="02020603050405020304" pitchFamily="18" charset="0"/>
                <a:cs typeface="Times New Roman" panose="02020603050405020304" pitchFamily="18" charset="0"/>
              </a:rPr>
              <a:t>is </a:t>
            </a:r>
            <a:r>
              <a:rPr lang="en-US" altLang="en-US" sz="1800" b="1" dirty="0">
                <a:latin typeface="Times New Roman" panose="02020603050405020304" pitchFamily="18" charset="0"/>
                <a:cs typeface="Times New Roman" panose="02020603050405020304" pitchFamily="18" charset="0"/>
              </a:rPr>
              <a:t>in</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controller’s internal buffer</a:t>
            </a:r>
          </a:p>
          <a:p>
            <a:pPr lvl="1" algn="just" eaLnBrk="1" hangingPunct="1">
              <a:lnSpc>
                <a:spcPct val="90000"/>
              </a:lnSpc>
              <a:spcBef>
                <a:spcPts val="1200"/>
              </a:spcBef>
            </a:pPr>
            <a:r>
              <a:rPr lang="en-US" altLang="en-US" sz="1800" dirty="0">
                <a:latin typeface="Times New Roman" panose="02020603050405020304" pitchFamily="18" charset="0"/>
                <a:cs typeface="Times New Roman" panose="02020603050405020304" pitchFamily="18" charset="0"/>
              </a:rPr>
              <a:t>Disk </a:t>
            </a:r>
            <a:r>
              <a:rPr lang="en-US" altLang="en-US" sz="1800" b="1" dirty="0">
                <a:latin typeface="Times New Roman" panose="02020603050405020304" pitchFamily="18" charset="0"/>
                <a:cs typeface="Times New Roman" panose="02020603050405020304" pitchFamily="18" charset="0"/>
              </a:rPr>
              <a:t>controller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computes</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checksum</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to verify </a:t>
            </a:r>
            <a:r>
              <a:rPr lang="en-US" altLang="en-US" sz="1800" dirty="0">
                <a:latin typeface="Times New Roman" panose="02020603050405020304" pitchFamily="18" charset="0"/>
                <a:cs typeface="Times New Roman" panose="02020603050405020304" pitchFamily="18" charset="0"/>
              </a:rPr>
              <a:t>that no read errors have occurred</a:t>
            </a:r>
          </a:p>
          <a:p>
            <a:pPr lvl="1" algn="just" eaLnBrk="1" hangingPunct="1">
              <a:lnSpc>
                <a:spcPct val="90000"/>
              </a:lnSpc>
              <a:spcBef>
                <a:spcPts val="1200"/>
              </a:spcBef>
            </a:pPr>
            <a:r>
              <a:rPr lang="en-US" altLang="en-US" sz="1800" dirty="0">
                <a:latin typeface="Times New Roman" panose="02020603050405020304" pitchFamily="18" charset="0"/>
                <a:cs typeface="Times New Roman" panose="02020603050405020304" pitchFamily="18" charset="0"/>
              </a:rPr>
              <a:t>Disk </a:t>
            </a:r>
            <a:r>
              <a:rPr lang="en-US" altLang="en-US" sz="1800" b="1" dirty="0">
                <a:latin typeface="Times New Roman" panose="02020603050405020304" pitchFamily="18" charset="0"/>
                <a:cs typeface="Times New Roman" panose="02020603050405020304" pitchFamily="18" charset="0"/>
              </a:rPr>
              <a:t>controller interrupts </a:t>
            </a:r>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CPU</a:t>
            </a:r>
            <a:r>
              <a:rPr lang="en-US" altLang="en-US" sz="1800" dirty="0">
                <a:latin typeface="Times New Roman" panose="02020603050405020304" pitchFamily="18" charset="0"/>
                <a:cs typeface="Times New Roman" panose="02020603050405020304" pitchFamily="18" charset="0"/>
              </a:rPr>
              <a:t> to </a:t>
            </a:r>
            <a:r>
              <a:rPr lang="en-US" altLang="en-US" sz="1800" b="1" dirty="0">
                <a:latin typeface="Times New Roman" panose="02020603050405020304" pitchFamily="18" charset="0"/>
                <a:cs typeface="Times New Roman" panose="02020603050405020304" pitchFamily="18" charset="0"/>
              </a:rPr>
              <a:t>let know </a:t>
            </a:r>
            <a:r>
              <a:rPr lang="en-US" altLang="en-US" sz="1800" dirty="0">
                <a:latin typeface="Times New Roman" panose="02020603050405020304" pitchFamily="18" charset="0"/>
                <a:cs typeface="Times New Roman" panose="02020603050405020304" pitchFamily="18" charset="0"/>
              </a:rPr>
              <a:t>that those tasks are </a:t>
            </a:r>
            <a:r>
              <a:rPr lang="en-US" altLang="en-US" sz="1800" b="1" dirty="0">
                <a:latin typeface="Times New Roman" panose="02020603050405020304" pitchFamily="18" charset="0"/>
                <a:cs typeface="Times New Roman" panose="02020603050405020304" pitchFamily="18" charset="0"/>
              </a:rPr>
              <a:t>completed</a:t>
            </a:r>
          </a:p>
          <a:p>
            <a:pPr lvl="1" algn="just" eaLnBrk="1" hangingPunct="1">
              <a:lnSpc>
                <a:spcPct val="90000"/>
              </a:lnSpc>
              <a:spcBef>
                <a:spcPts val="1200"/>
              </a:spcBef>
            </a:pPr>
            <a:r>
              <a:rPr lang="en-US" altLang="en-US" sz="1800" b="1" dirty="0">
                <a:latin typeface="Times New Roman" panose="02020603050405020304" pitchFamily="18" charset="0"/>
                <a:cs typeface="Times New Roman" panose="02020603050405020304" pitchFamily="18" charset="0"/>
              </a:rPr>
              <a:t>CPU</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reads</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disk block from</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controller’s buffer a byte or a word at a time</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by</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executing a loop</a:t>
            </a:r>
            <a:r>
              <a:rPr lang="en-US" altLang="en-US" sz="1800" dirty="0">
                <a:latin typeface="Times New Roman" panose="02020603050405020304" pitchFamily="18" charset="0"/>
                <a:cs typeface="Times New Roman" panose="02020603050405020304" pitchFamily="18" charset="0"/>
              </a:rPr>
              <a:t>, with each iteration reading on byte or word from controller device register </a:t>
            </a:r>
            <a:r>
              <a:rPr lang="en-US" altLang="en-US" sz="1800" b="1" dirty="0">
                <a:latin typeface="Times New Roman" panose="02020603050405020304" pitchFamily="18" charset="0"/>
                <a:cs typeface="Times New Roman" panose="02020603050405020304" pitchFamily="18" charset="0"/>
              </a:rPr>
              <a:t>and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storing it in main memory</a:t>
            </a:r>
          </a:p>
          <a:p>
            <a:pPr lvl="1" algn="just" eaLnBrk="1" hangingPunct="1">
              <a:lnSpc>
                <a:spcPct val="90000"/>
              </a:lnSpc>
              <a:spcBef>
                <a:spcPts val="1200"/>
              </a:spcBef>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waste the CPU’s time</a:t>
            </a:r>
          </a:p>
          <a:p>
            <a:pPr algn="just" eaLnBrk="1" hangingPunct="1">
              <a:lnSpc>
                <a:spcPct val="90000"/>
              </a:lnSpc>
              <a:spcBef>
                <a:spcPts val="1200"/>
              </a:spcBef>
            </a:pPr>
            <a:r>
              <a:rPr lang="en-US" altLang="en-US" sz="2000" b="1" dirty="0">
                <a:latin typeface="Times New Roman" panose="02020603050405020304" pitchFamily="18" charset="0"/>
                <a:cs typeface="Times New Roman" panose="02020603050405020304" pitchFamily="18" charset="0"/>
              </a:rPr>
              <a:t>Solution</a:t>
            </a:r>
          </a:p>
          <a:p>
            <a:pPr lvl="1" algn="just" eaLnBrk="1" hangingPunct="1">
              <a:lnSpc>
                <a:spcPct val="90000"/>
              </a:lnSpc>
              <a:spcBef>
                <a:spcPts val="1200"/>
              </a:spcBef>
            </a:pPr>
            <a:r>
              <a:rPr lang="en-US" altLang="en-US" sz="1800" dirty="0">
                <a:latin typeface="Times New Roman" panose="02020603050405020304" pitchFamily="18" charset="0"/>
                <a:cs typeface="Times New Roman" panose="02020603050405020304" pitchFamily="18" charset="0"/>
              </a:rPr>
              <a:t>Using DMA</a:t>
            </a:r>
          </a:p>
        </p:txBody>
      </p:sp>
      <p:sp>
        <p:nvSpPr>
          <p:cNvPr id="12292" name="Rectangle 4"/>
          <p:cNvSpPr>
            <a:spLocks/>
          </p:cNvSpPr>
          <p:nvPr/>
        </p:nvSpPr>
        <p:spPr bwMode="auto">
          <a:xfrm>
            <a:off x="9144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Direct Memory Access – DMA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ox(in)">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box(in)">
                                      <p:cBhvr>
                                        <p:cTn id="12" dur="500"/>
                                        <p:tgtEl>
                                          <p:spTgt spid="217091">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17091">
                                            <p:txEl>
                                              <p:pRg st="2" end="2"/>
                                            </p:txEl>
                                          </p:spTgt>
                                        </p:tgtEl>
                                        <p:attrNameLst>
                                          <p:attrName>style.visibility</p:attrName>
                                        </p:attrNameLst>
                                      </p:cBhvr>
                                      <p:to>
                                        <p:strVal val="visible"/>
                                      </p:to>
                                    </p:set>
                                    <p:animEffect transition="in" filter="box(in)">
                                      <p:cBhvr>
                                        <p:cTn id="15" dur="500"/>
                                        <p:tgtEl>
                                          <p:spTgt spid="217091">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17091">
                                            <p:txEl>
                                              <p:pRg st="3" end="3"/>
                                            </p:txEl>
                                          </p:spTgt>
                                        </p:tgtEl>
                                        <p:attrNameLst>
                                          <p:attrName>style.visibility</p:attrName>
                                        </p:attrNameLst>
                                      </p:cBhvr>
                                      <p:to>
                                        <p:strVal val="visible"/>
                                      </p:to>
                                    </p:set>
                                    <p:animEffect transition="in" filter="box(in)">
                                      <p:cBhvr>
                                        <p:cTn id="18" dur="500"/>
                                        <p:tgtEl>
                                          <p:spTgt spid="217091">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17091">
                                            <p:txEl>
                                              <p:pRg st="4" end="4"/>
                                            </p:txEl>
                                          </p:spTgt>
                                        </p:tgtEl>
                                        <p:attrNameLst>
                                          <p:attrName>style.visibility</p:attrName>
                                        </p:attrNameLst>
                                      </p:cBhvr>
                                      <p:to>
                                        <p:strVal val="visible"/>
                                      </p:to>
                                    </p:set>
                                    <p:animEffect transition="in" filter="box(in)">
                                      <p:cBhvr>
                                        <p:cTn id="21" dur="500"/>
                                        <p:tgtEl>
                                          <p:spTgt spid="217091">
                                            <p:txEl>
                                              <p:pRg st="4" end="4"/>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217091">
                                            <p:txEl>
                                              <p:pRg st="5" end="5"/>
                                            </p:txEl>
                                          </p:spTgt>
                                        </p:tgtEl>
                                        <p:attrNameLst>
                                          <p:attrName>style.visibility</p:attrName>
                                        </p:attrNameLst>
                                      </p:cBhvr>
                                      <p:to>
                                        <p:strVal val="visible"/>
                                      </p:to>
                                    </p:set>
                                    <p:animEffect transition="in" filter="box(in)">
                                      <p:cBhvr>
                                        <p:cTn id="24" dur="500"/>
                                        <p:tgtEl>
                                          <p:spTgt spid="217091">
                                            <p:txEl>
                                              <p:pRg st="5" end="5"/>
                                            </p:txEl>
                                          </p:spTgt>
                                        </p:tgtEl>
                                      </p:cBhvr>
                                    </p:animEffect>
                                  </p:childTnLst>
                                </p:cTn>
                              </p:par>
                            </p:childTnLst>
                          </p:cTn>
                        </p:par>
                        <p:par>
                          <p:cTn id="25" fill="hold" nodeType="afterGroup">
                            <p:stCondLst>
                              <p:cond delay="500"/>
                            </p:stCondLst>
                            <p:childTnLst>
                              <p:par>
                                <p:cTn id="26" presetID="4" presetClass="entr" presetSubtype="16" fill="hold" nodeType="afterEffect">
                                  <p:stCondLst>
                                    <p:cond delay="0"/>
                                  </p:stCondLst>
                                  <p:childTnLst>
                                    <p:set>
                                      <p:cBhvr>
                                        <p:cTn id="27" dur="1" fill="hold">
                                          <p:stCondLst>
                                            <p:cond delay="0"/>
                                          </p:stCondLst>
                                        </p:cTn>
                                        <p:tgtEl>
                                          <p:spTgt spid="217091">
                                            <p:txEl>
                                              <p:pRg st="6" end="6"/>
                                            </p:txEl>
                                          </p:spTgt>
                                        </p:tgtEl>
                                        <p:attrNameLst>
                                          <p:attrName>style.visibility</p:attrName>
                                        </p:attrNameLst>
                                      </p:cBhvr>
                                      <p:to>
                                        <p:strVal val="visible"/>
                                      </p:to>
                                    </p:set>
                                    <p:animEffect transition="in" filter="box(in)">
                                      <p:cBhvr>
                                        <p:cTn id="28" dur="500"/>
                                        <p:tgtEl>
                                          <p:spTgt spid="217091">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17091">
                                            <p:txEl>
                                              <p:pRg st="7" end="7"/>
                                            </p:txEl>
                                          </p:spTgt>
                                        </p:tgtEl>
                                        <p:attrNameLst>
                                          <p:attrName>style.visibility</p:attrName>
                                        </p:attrNameLst>
                                      </p:cBhvr>
                                      <p:to>
                                        <p:strVal val="visible"/>
                                      </p:to>
                                    </p:set>
                                    <p:animEffect transition="in" filter="box(in)">
                                      <p:cBhvr>
                                        <p:cTn id="31" dur="500"/>
                                        <p:tgtEl>
                                          <p:spTgt spid="217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9219" name="Rectangle 3"/>
          <p:cNvSpPr>
            <a:spLocks noGrp="1"/>
          </p:cNvSpPr>
          <p:nvPr>
            <p:ph type="body" idx="1"/>
          </p:nvPr>
        </p:nvSpPr>
        <p:spPr>
          <a:xfrm>
            <a:off x="457200" y="762000"/>
            <a:ext cx="8686800" cy="6096000"/>
          </a:xfrm>
        </p:spPr>
        <p:txBody>
          <a:bodyPr/>
          <a:lstStyle/>
          <a:p>
            <a:pPr>
              <a:buClrTx/>
              <a:buSzTx/>
              <a:buFont typeface="Arial" panose="020B0604020202020204" pitchFamily="34" charset="0"/>
              <a:buChar char="•"/>
            </a:pPr>
            <a:r>
              <a:rPr lang="en-US" altLang="en-US" sz="3600" b="1">
                <a:latin typeface="Times New Roman" panose="02020603050405020304" pitchFamily="18" charset="0"/>
                <a:cs typeface="Times New Roman" panose="02020603050405020304" pitchFamily="18" charset="0"/>
              </a:rPr>
              <a:t>Thin Clients</a:t>
            </a:r>
          </a:p>
          <a:p>
            <a:pPr>
              <a:buClrTx/>
              <a:buSzTx/>
              <a:buFont typeface="Arial" panose="020B0604020202020204" pitchFamily="34" charset="0"/>
              <a:buChar char="•"/>
            </a:pPr>
            <a:r>
              <a:rPr lang="en-US" altLang="en-US" sz="3600" b="1">
                <a:latin typeface="Times New Roman" panose="02020603050405020304" pitchFamily="18" charset="0"/>
                <a:cs typeface="Times New Roman" panose="02020603050405020304" pitchFamily="18" charset="0"/>
              </a:rPr>
              <a:t>Power Management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Thin Clients</a:t>
            </a:r>
            <a:endParaRPr lang="en-US" altLang="en-US" sz="3200">
              <a:latin typeface="Times New Roman" panose="02020603050405020304" pitchFamily="18" charset="0"/>
              <a:cs typeface="Times New Roman" panose="02020603050405020304" pitchFamily="18" charset="0"/>
            </a:endParaRPr>
          </a:p>
        </p:txBody>
      </p:sp>
      <p:sp>
        <p:nvSpPr>
          <p:cNvPr id="26627" name="Rectangle 3"/>
          <p:cNvSpPr>
            <a:spLocks noGrp="1"/>
          </p:cNvSpPr>
          <p:nvPr>
            <p:ph type="body" idx="1"/>
          </p:nvPr>
        </p:nvSpPr>
        <p:spPr>
          <a:xfrm>
            <a:off x="0" y="685800"/>
            <a:ext cx="9144000" cy="6172200"/>
          </a:xfrm>
        </p:spPr>
        <p:txBody>
          <a:bodyPr/>
          <a:lstStyle/>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Is called </a:t>
            </a:r>
            <a:r>
              <a:rPr lang="en-US" altLang="en-US" sz="2800" b="1" dirty="0">
                <a:latin typeface="Times New Roman" panose="02020603050405020304" pitchFamily="18" charset="0"/>
                <a:cs typeface="Times New Roman" panose="02020603050405020304" pitchFamily="18" charset="0"/>
              </a:rPr>
              <a:t>THINC</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most users </a:t>
            </a:r>
            <a:r>
              <a:rPr lang="en-US" altLang="en-US" sz="2800" b="1" dirty="0">
                <a:latin typeface="Times New Roman" panose="02020603050405020304" pitchFamily="18" charset="0"/>
                <a:cs typeface="Times New Roman" panose="02020603050405020304" pitchFamily="18" charset="0"/>
              </a:rPr>
              <a:t>want</a:t>
            </a:r>
            <a:r>
              <a:rPr lang="en-US" altLang="en-US" sz="2800" dirty="0">
                <a:latin typeface="Times New Roman" panose="02020603050405020304" pitchFamily="18" charset="0"/>
                <a:cs typeface="Times New Roman" panose="02020603050405020304" pitchFamily="18" charset="0"/>
              </a:rPr>
              <a:t> hi</a:t>
            </a:r>
            <a:r>
              <a:rPr lang="en-US" altLang="en-US" sz="2800" b="1" dirty="0">
                <a:latin typeface="Times New Roman" panose="02020603050405020304" pitchFamily="18" charset="0"/>
                <a:cs typeface="Times New Roman" panose="02020603050405020304" pitchFamily="18" charset="0"/>
              </a:rPr>
              <a:t>gh performance interactive computing,</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do not </a:t>
            </a:r>
            <a:r>
              <a:rPr lang="en-US" altLang="en-US" sz="2800" dirty="0">
                <a:latin typeface="Times New Roman" panose="02020603050405020304" pitchFamily="18" charset="0"/>
                <a:cs typeface="Times New Roman" panose="02020603050405020304" pitchFamily="18" charset="0"/>
              </a:rPr>
              <a:t>really want to </a:t>
            </a:r>
            <a:r>
              <a:rPr lang="en-US" altLang="en-US" sz="2800" b="1" dirty="0">
                <a:latin typeface="Times New Roman" panose="02020603050405020304" pitchFamily="18" charset="0"/>
                <a:cs typeface="Times New Roman" panose="02020603050405020304" pitchFamily="18" charset="0"/>
              </a:rPr>
              <a:t>administer a computer</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user machines </a:t>
            </a:r>
            <a:r>
              <a:rPr lang="en-US" altLang="en-US" sz="2800" b="1" dirty="0">
                <a:latin typeface="Times New Roman" panose="02020603050405020304" pitchFamily="18" charset="0"/>
                <a:cs typeface="Times New Roman" panose="02020603050405020304" pitchFamily="18" charset="0"/>
              </a:rPr>
              <a:t>had no software at all</a:t>
            </a:r>
          </a:p>
          <a:p>
            <a:pPr algn="just">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Strip</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client</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machine</a:t>
            </a:r>
            <a:r>
              <a:rPr lang="en-US" altLang="en-US" sz="2800" dirty="0">
                <a:latin typeface="Times New Roman" panose="02020603050405020304" pitchFamily="18" charset="0"/>
                <a:cs typeface="Times New Roman" panose="02020603050405020304" pitchFamily="18" charset="0"/>
              </a:rPr>
              <a:t> of all it </a:t>
            </a:r>
            <a:r>
              <a:rPr lang="en-US" altLang="en-US" sz="2800" b="1" dirty="0">
                <a:latin typeface="Times New Roman" panose="02020603050405020304" pitchFamily="18" charset="0"/>
                <a:cs typeface="Times New Roman" panose="02020603050405020304" pitchFamily="18" charset="0"/>
              </a:rPr>
              <a:t>smarts and software and just use it as a display,</a:t>
            </a:r>
            <a:r>
              <a:rPr lang="en-US" altLang="en-US" sz="2800" dirty="0">
                <a:latin typeface="Times New Roman" panose="02020603050405020304" pitchFamily="18" charset="0"/>
                <a:cs typeface="Times New Roman" panose="02020603050405020304" pitchFamily="18" charset="0"/>
              </a:rPr>
              <a:t> with </a:t>
            </a:r>
            <a:r>
              <a:rPr lang="en-US" altLang="en-US" sz="2800" dirty="0">
                <a:highlight>
                  <a:srgbClr val="FFFF00"/>
                </a:highlight>
                <a:latin typeface="Times New Roman" panose="02020603050405020304" pitchFamily="18" charset="0"/>
                <a:cs typeface="Times New Roman" panose="02020603050405020304" pitchFamily="18" charset="0"/>
              </a:rPr>
              <a:t>all the </a:t>
            </a:r>
            <a:r>
              <a:rPr lang="en-US" altLang="en-US" sz="2800" b="1" dirty="0">
                <a:highlight>
                  <a:srgbClr val="FFFF00"/>
                </a:highlight>
                <a:latin typeface="Times New Roman" panose="02020603050405020304" pitchFamily="18" charset="0"/>
                <a:cs typeface="Times New Roman" panose="02020603050405020304" pitchFamily="18" charset="0"/>
              </a:rPr>
              <a:t>computing done on the server side</a:t>
            </a:r>
          </a:p>
          <a:p>
            <a:pPr algn="just">
              <a:lnSpc>
                <a:spcPct val="9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The protocol between client and the server </a:t>
            </a:r>
            <a:r>
              <a:rPr lang="en-US" altLang="en-US" sz="2800" dirty="0">
                <a:highlight>
                  <a:srgbClr val="FFFF00"/>
                </a:highlight>
                <a:latin typeface="Times New Roman" panose="02020603050405020304" pitchFamily="18" charset="0"/>
                <a:cs typeface="Times New Roman" panose="02020603050405020304" pitchFamily="18" charset="0"/>
              </a:rPr>
              <a:t>just </a:t>
            </a:r>
            <a:r>
              <a:rPr lang="en-US" altLang="en-US" sz="2800" b="1" dirty="0">
                <a:highlight>
                  <a:srgbClr val="FFFF00"/>
                </a:highlight>
                <a:latin typeface="Times New Roman" panose="02020603050405020304" pitchFamily="18" charset="0"/>
                <a:cs typeface="Times New Roman" panose="02020603050405020304" pitchFamily="18" charset="0"/>
              </a:rPr>
              <a:t>tells</a:t>
            </a:r>
            <a:r>
              <a:rPr lang="en-US" altLang="en-US" sz="2800" dirty="0">
                <a:highlight>
                  <a:srgbClr val="FFFF00"/>
                </a:highlight>
                <a:latin typeface="Times New Roman" panose="02020603050405020304" pitchFamily="18" charset="0"/>
                <a:cs typeface="Times New Roman" panose="02020603050405020304" pitchFamily="18" charset="0"/>
              </a:rPr>
              <a:t> the </a:t>
            </a:r>
            <a:r>
              <a:rPr lang="en-US" altLang="en-US" sz="2800" b="1" dirty="0">
                <a:highlight>
                  <a:srgbClr val="FFFF00"/>
                </a:highlight>
                <a:latin typeface="Times New Roman" panose="02020603050405020304" pitchFamily="18" charset="0"/>
                <a:cs typeface="Times New Roman" panose="02020603050405020304" pitchFamily="18" charset="0"/>
              </a:rPr>
              <a:t>display</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how</a:t>
            </a:r>
            <a:r>
              <a:rPr lang="en-US" altLang="en-US" sz="2800" dirty="0">
                <a:highlight>
                  <a:srgbClr val="FFFF00"/>
                </a:highlight>
                <a:latin typeface="Times New Roman" panose="02020603050405020304" pitchFamily="18" charset="0"/>
                <a:cs typeface="Times New Roman" panose="02020603050405020304" pitchFamily="18" charset="0"/>
              </a:rPr>
              <a:t> to </a:t>
            </a:r>
            <a:r>
              <a:rPr lang="en-US" altLang="en-US" sz="2800" b="1" dirty="0">
                <a:highlight>
                  <a:srgbClr val="FFFF00"/>
                </a:highlight>
                <a:latin typeface="Times New Roman" panose="02020603050405020304" pitchFamily="18" charset="0"/>
                <a:cs typeface="Times New Roman" panose="02020603050405020304" pitchFamily="18" charset="0"/>
              </a:rPr>
              <a:t>update</a:t>
            </a:r>
            <a:r>
              <a:rPr lang="en-US" altLang="en-US" sz="2800" dirty="0">
                <a:highlight>
                  <a:srgbClr val="FFFF00"/>
                </a:highlight>
                <a:latin typeface="Times New Roman" panose="02020603050405020304" pitchFamily="18" charset="0"/>
                <a:cs typeface="Times New Roman" panose="02020603050405020304" pitchFamily="18" charset="0"/>
              </a:rPr>
              <a:t> the </a:t>
            </a:r>
            <a:r>
              <a:rPr lang="en-US" altLang="en-US" sz="2800" b="1" dirty="0">
                <a:highlight>
                  <a:srgbClr val="FFFF00"/>
                </a:highlight>
                <a:latin typeface="Times New Roman" panose="02020603050405020304" pitchFamily="18" charset="0"/>
                <a:cs typeface="Times New Roman" panose="02020603050405020304" pitchFamily="18" charset="0"/>
              </a:rPr>
              <a:t>video RAM</a:t>
            </a:r>
            <a:r>
              <a:rPr lang="en-US" altLang="en-US" sz="2800" dirty="0">
                <a:latin typeface="Times New Roman" panose="02020603050405020304" pitchFamily="18" charset="0"/>
                <a:cs typeface="Times New Roman" panose="02020603050405020304" pitchFamily="18" charset="0"/>
              </a:rPr>
              <a:t>, nothing more</a:t>
            </a:r>
          </a:p>
          <a:p>
            <a:pPr algn="just">
              <a:lnSpc>
                <a:spcPct val="90000"/>
              </a:lnSpc>
              <a:buClrTx/>
              <a:buSzTx/>
              <a:buFont typeface="Arial" panose="020B0604020202020204" pitchFamily="34" charset="0"/>
              <a:buChar char="•"/>
            </a:pPr>
            <a:r>
              <a:rPr lang="en-US" altLang="en-US" sz="2800" dirty="0">
                <a:highlight>
                  <a:srgbClr val="FFFF00"/>
                </a:highlight>
                <a:latin typeface="Times New Roman" panose="02020603050405020304" pitchFamily="18" charset="0"/>
                <a:cs typeface="Times New Roman" panose="02020603050405020304" pitchFamily="18" charset="0"/>
              </a:rPr>
              <a:t>On the server side, graphical programs use high level command to paint the screen. These are intercepted by THINC software and translated into commands that can be sent to the client. </a:t>
            </a:r>
            <a:r>
              <a:rPr lang="en-US" altLang="en-US" sz="2800" dirty="0">
                <a:latin typeface="Times New Roman" panose="02020603050405020304" pitchFamily="18" charset="0"/>
                <a:cs typeface="Times New Roman" panose="02020603050405020304" pitchFamily="18" charset="0"/>
              </a:rPr>
              <a:t>The commands may be reordered to improve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ox(in)">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ox(in)">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ox(in)">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ox(in)">
                                      <p:cBhvr>
                                        <p:cTn id="22" dur="500"/>
                                        <p:tgtEl>
                                          <p:spTgt spid="26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box(in)">
                                      <p:cBhvr>
                                        <p:cTn id="27" dur="500"/>
                                        <p:tgtEl>
                                          <p:spTgt spid="266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box(in)">
                                      <p:cBhvr>
                                        <p:cTn id="32"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11267" name="Rectangle 3"/>
          <p:cNvSpPr>
            <a:spLocks noGrp="1"/>
          </p:cNvSpPr>
          <p:nvPr>
            <p:ph type="body" idx="1"/>
          </p:nvPr>
        </p:nvSpPr>
        <p:spPr>
          <a:xfrm>
            <a:off x="304800" y="1219200"/>
            <a:ext cx="8839200" cy="5638800"/>
          </a:xfrm>
        </p:spPr>
        <p:txBody>
          <a:bodyPr/>
          <a:lstStyle/>
          <a:p>
            <a:pPr algn="just">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There are </a:t>
            </a:r>
            <a:r>
              <a:rPr lang="en-US" altLang="en-US" b="1">
                <a:latin typeface="Times New Roman" panose="02020603050405020304" pitchFamily="18" charset="0"/>
                <a:cs typeface="Times New Roman" panose="02020603050405020304" pitchFamily="18" charset="0"/>
              </a:rPr>
              <a:t>2 general approaches </a:t>
            </a:r>
            <a:r>
              <a:rPr lang="en-US" altLang="en-US">
                <a:latin typeface="Times New Roman" panose="02020603050405020304" pitchFamily="18" charset="0"/>
                <a:cs typeface="Times New Roman" panose="02020603050405020304" pitchFamily="18" charset="0"/>
              </a:rPr>
              <a:t>to </a:t>
            </a:r>
            <a:r>
              <a:rPr lang="en-US" altLang="en-US" b="1">
                <a:latin typeface="Times New Roman" panose="02020603050405020304" pitchFamily="18" charset="0"/>
                <a:cs typeface="Times New Roman" panose="02020603050405020304" pitchFamily="18" charset="0"/>
              </a:rPr>
              <a:t>reducing energy consumption</a:t>
            </a:r>
          </a:p>
          <a:p>
            <a:pPr lvl="1" algn="just"/>
            <a:r>
              <a:rPr lang="en-US" altLang="en-US">
                <a:latin typeface="Times New Roman" panose="02020603050405020304" pitchFamily="18" charset="0"/>
                <a:cs typeface="Times New Roman" panose="02020603050405020304" pitchFamily="18" charset="0"/>
              </a:rPr>
              <a:t>The OS </a:t>
            </a:r>
            <a:r>
              <a:rPr lang="en-US" altLang="en-US" b="1">
                <a:latin typeface="Times New Roman" panose="02020603050405020304" pitchFamily="18" charset="0"/>
                <a:cs typeface="Times New Roman" panose="02020603050405020304" pitchFamily="18" charset="0"/>
              </a:rPr>
              <a:t>turn off </a:t>
            </a:r>
            <a:r>
              <a:rPr lang="en-US" altLang="en-US">
                <a:latin typeface="Times New Roman" panose="02020603050405020304" pitchFamily="18" charset="0"/>
                <a:cs typeface="Times New Roman" panose="02020603050405020304" pitchFamily="18" charset="0"/>
              </a:rPr>
              <a:t>parts of the computer when they are </a:t>
            </a:r>
            <a:r>
              <a:rPr lang="en-US" altLang="en-US" b="1">
                <a:latin typeface="Times New Roman" panose="02020603050405020304" pitchFamily="18" charset="0"/>
                <a:cs typeface="Times New Roman" panose="02020603050405020304" pitchFamily="18" charset="0"/>
              </a:rPr>
              <a:t>not in use </a:t>
            </a:r>
            <a:r>
              <a:rPr lang="en-US" altLang="en-US">
                <a:latin typeface="Times New Roman" panose="02020603050405020304" pitchFamily="18" charset="0"/>
                <a:cs typeface="Times New Roman" panose="02020603050405020304" pitchFamily="18" charset="0"/>
              </a:rPr>
              <a:t>because a device that is off uses little or no energy</a:t>
            </a:r>
          </a:p>
          <a:p>
            <a:pPr lvl="1" algn="just"/>
            <a:r>
              <a:rPr lang="en-US" altLang="en-US">
                <a:latin typeface="Times New Roman" panose="02020603050405020304" pitchFamily="18" charset="0"/>
                <a:cs typeface="Times New Roman" panose="02020603050405020304" pitchFamily="18" charset="0"/>
              </a:rPr>
              <a:t>The application program to </a:t>
            </a:r>
            <a:r>
              <a:rPr lang="en-US" altLang="en-US" b="1">
                <a:latin typeface="Times New Roman" panose="02020603050405020304" pitchFamily="18" charset="0"/>
                <a:cs typeface="Times New Roman" panose="02020603050405020304" pitchFamily="18" charset="0"/>
              </a:rPr>
              <a:t>use less energy</a:t>
            </a:r>
            <a:r>
              <a:rPr lang="en-US" altLang="en-US">
                <a:latin typeface="Times New Roman" panose="02020603050405020304" pitchFamily="18" charset="0"/>
                <a:cs typeface="Times New Roman" panose="02020603050405020304" pitchFamily="18" charset="0"/>
              </a:rPr>
              <a:t>, possibly </a:t>
            </a:r>
            <a:r>
              <a:rPr lang="en-US" altLang="en-US" b="1">
                <a:latin typeface="Times New Roman" panose="02020603050405020304" pitchFamily="18" charset="0"/>
                <a:cs typeface="Times New Roman" panose="02020603050405020304" pitchFamily="18" charset="0"/>
              </a:rPr>
              <a:t>degrading the quality of the user experience</a:t>
            </a:r>
            <a:r>
              <a:rPr lang="en-US" altLang="en-US">
                <a:latin typeface="Times New Roman" panose="02020603050405020304" pitchFamily="18" charset="0"/>
                <a:cs typeface="Times New Roman" panose="02020603050405020304" pitchFamily="18" charset="0"/>
              </a:rPr>
              <a:t>, in order to </a:t>
            </a:r>
            <a:r>
              <a:rPr lang="en-US" altLang="en-US" b="1">
                <a:latin typeface="Times New Roman" panose="02020603050405020304" pitchFamily="18" charset="0"/>
                <a:cs typeface="Times New Roman" panose="02020603050405020304" pitchFamily="18" charset="0"/>
              </a:rPr>
              <a:t>stretch out battery time</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Issues</a:t>
            </a:r>
          </a:p>
        </p:txBody>
      </p:sp>
      <p:sp>
        <p:nvSpPr>
          <p:cNvPr id="13315" name="Rectangle 3"/>
          <p:cNvSpPr>
            <a:spLocks noGrp="1"/>
          </p:cNvSpPr>
          <p:nvPr>
            <p:ph type="body" idx="4294967295"/>
          </p:nvPr>
        </p:nvSpPr>
        <p:spPr>
          <a:xfrm>
            <a:off x="0" y="914400"/>
            <a:ext cx="9144000" cy="5943600"/>
          </a:xfrm>
        </p:spPr>
        <p:txBody>
          <a:bodyPr/>
          <a:lstStyle/>
          <a:p>
            <a:pPr algn="just"/>
            <a:r>
              <a:rPr lang="en-US" altLang="en-US" dirty="0">
                <a:latin typeface="Times New Roman" panose="02020603050405020304" pitchFamily="18" charset="0"/>
                <a:cs typeface="Times New Roman" panose="02020603050405020304" pitchFamily="18" charset="0"/>
              </a:rPr>
              <a:t>The </a:t>
            </a:r>
            <a:r>
              <a:rPr lang="en-US" altLang="en-US" b="1" dirty="0">
                <a:highlight>
                  <a:srgbClr val="FFFF00"/>
                </a:highlight>
                <a:latin typeface="Times New Roman" panose="02020603050405020304" pitchFamily="18" charset="0"/>
                <a:cs typeface="Times New Roman" panose="02020603050405020304" pitchFamily="18" charset="0"/>
              </a:rPr>
              <a:t>OS</a:t>
            </a:r>
            <a:r>
              <a:rPr lang="en-US" altLang="en-US" dirty="0">
                <a:highlight>
                  <a:srgbClr val="FFFF00"/>
                </a:highlight>
                <a:latin typeface="Times New Roman" panose="02020603050405020304" pitchFamily="18" charset="0"/>
                <a:cs typeface="Times New Roman" panose="02020603050405020304" pitchFamily="18" charset="0"/>
              </a:rPr>
              <a:t> </a:t>
            </a:r>
            <a:r>
              <a:rPr lang="en-US" altLang="en-US" b="1" dirty="0">
                <a:highlight>
                  <a:srgbClr val="FFFF00"/>
                </a:highlight>
                <a:latin typeface="Times New Roman" panose="02020603050405020304" pitchFamily="18" charset="0"/>
                <a:cs typeface="Times New Roman" panose="02020603050405020304" pitchFamily="18" charset="0"/>
              </a:rPr>
              <a:t>controls</a:t>
            </a:r>
            <a:r>
              <a:rPr lang="en-US" altLang="en-US" dirty="0">
                <a:highlight>
                  <a:srgbClr val="FFFF00"/>
                </a:highlight>
                <a:latin typeface="Times New Roman" panose="02020603050405020304" pitchFamily="18" charset="0"/>
                <a:cs typeface="Times New Roman" panose="02020603050405020304" pitchFamily="18" charset="0"/>
              </a:rPr>
              <a:t> all devices </a:t>
            </a:r>
            <a:r>
              <a:rPr lang="en-US" altLang="en-US" b="1" dirty="0">
                <a:highlight>
                  <a:srgbClr val="FFFF00"/>
                </a:highlight>
                <a:latin typeface="Times New Roman" panose="02020603050405020304" pitchFamily="18" charset="0"/>
                <a:cs typeface="Times New Roman" panose="02020603050405020304" pitchFamily="18" charset="0"/>
              </a:rPr>
              <a:t>and</a:t>
            </a:r>
            <a:r>
              <a:rPr lang="en-US" altLang="en-US" dirty="0">
                <a:highlight>
                  <a:srgbClr val="FFFF00"/>
                </a:highlight>
                <a:latin typeface="Times New Roman" panose="02020603050405020304" pitchFamily="18" charset="0"/>
                <a:cs typeface="Times New Roman" panose="02020603050405020304" pitchFamily="18" charset="0"/>
              </a:rPr>
              <a:t> must </a:t>
            </a:r>
            <a:r>
              <a:rPr lang="en-US" altLang="en-US" b="1" dirty="0">
                <a:highlight>
                  <a:srgbClr val="FFFF00"/>
                </a:highlight>
                <a:latin typeface="Times New Roman" panose="02020603050405020304" pitchFamily="18" charset="0"/>
                <a:cs typeface="Times New Roman" panose="02020603050405020304" pitchFamily="18" charset="0"/>
              </a:rPr>
              <a:t>decide</a:t>
            </a:r>
            <a:r>
              <a:rPr lang="en-US" altLang="en-US" dirty="0">
                <a:highlight>
                  <a:srgbClr val="FFFF00"/>
                </a:highlight>
                <a:latin typeface="Times New Roman" panose="02020603050405020304" pitchFamily="18" charset="0"/>
                <a:cs typeface="Times New Roman" panose="02020603050405020304" pitchFamily="18" charset="0"/>
              </a:rPr>
              <a:t> </a:t>
            </a:r>
            <a:r>
              <a:rPr lang="en-US" altLang="en-US" b="1" dirty="0">
                <a:highlight>
                  <a:srgbClr val="FFFF00"/>
                </a:highlight>
                <a:latin typeface="Times New Roman" panose="02020603050405020304" pitchFamily="18" charset="0"/>
                <a:cs typeface="Times New Roman" panose="02020603050405020304" pitchFamily="18" charset="0"/>
              </a:rPr>
              <a:t>what</a:t>
            </a:r>
            <a:r>
              <a:rPr lang="en-US" altLang="en-US" dirty="0">
                <a:highlight>
                  <a:srgbClr val="FFFF00"/>
                </a:highlight>
                <a:latin typeface="Times New Roman" panose="02020603050405020304" pitchFamily="18" charset="0"/>
                <a:cs typeface="Times New Roman" panose="02020603050405020304" pitchFamily="18" charset="0"/>
              </a:rPr>
              <a:t> to </a:t>
            </a:r>
            <a:r>
              <a:rPr lang="en-US" altLang="en-US" b="1" dirty="0">
                <a:highlight>
                  <a:srgbClr val="FFFF00"/>
                </a:highlight>
                <a:latin typeface="Times New Roman" panose="02020603050405020304" pitchFamily="18" charset="0"/>
                <a:cs typeface="Times New Roman" panose="02020603050405020304" pitchFamily="18" charset="0"/>
              </a:rPr>
              <a:t>shut down and</a:t>
            </a:r>
            <a:r>
              <a:rPr lang="en-US" altLang="en-US" dirty="0">
                <a:highlight>
                  <a:srgbClr val="FFFF00"/>
                </a:highlight>
                <a:latin typeface="Times New Roman" panose="02020603050405020304" pitchFamily="18" charset="0"/>
                <a:cs typeface="Times New Roman" panose="02020603050405020304" pitchFamily="18" charset="0"/>
              </a:rPr>
              <a:t> </a:t>
            </a:r>
            <a:r>
              <a:rPr lang="en-US" altLang="en-US" b="1" dirty="0">
                <a:highlight>
                  <a:srgbClr val="FFFF00"/>
                </a:highlight>
                <a:latin typeface="Times New Roman" panose="02020603050405020304" pitchFamily="18" charset="0"/>
                <a:cs typeface="Times New Roman" panose="02020603050405020304" pitchFamily="18" charset="0"/>
              </a:rPr>
              <a:t>when</a:t>
            </a:r>
            <a:r>
              <a:rPr lang="en-US" altLang="en-US" dirty="0">
                <a:highlight>
                  <a:srgbClr val="FFFF00"/>
                </a:highlight>
                <a:latin typeface="Times New Roman" panose="02020603050405020304" pitchFamily="18" charset="0"/>
                <a:cs typeface="Times New Roman" panose="02020603050405020304" pitchFamily="18" charset="0"/>
              </a:rPr>
              <a:t> to shut down</a:t>
            </a:r>
          </a:p>
          <a:p>
            <a:pPr lvl="1" algn="just"/>
            <a:r>
              <a:rPr lang="en-US" altLang="en-US" b="1" dirty="0">
                <a:latin typeface="Times New Roman" panose="02020603050405020304" pitchFamily="18" charset="0"/>
                <a:cs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rPr>
              <a:t> it </a:t>
            </a:r>
            <a:r>
              <a:rPr lang="en-US" altLang="en-US" b="1" dirty="0">
                <a:latin typeface="Times New Roman" panose="02020603050405020304" pitchFamily="18" charset="0"/>
                <a:cs typeface="Times New Roman" panose="02020603050405020304" pitchFamily="18" charset="0"/>
              </a:rPr>
              <a:t>shuts down </a:t>
            </a:r>
            <a:r>
              <a:rPr lang="en-US" altLang="en-US" dirty="0">
                <a:latin typeface="Times New Roman" panose="02020603050405020304" pitchFamily="18" charset="0"/>
                <a:cs typeface="Times New Roman" panose="02020603050405020304" pitchFamily="18" charset="0"/>
              </a:rPr>
              <a:t>a device </a:t>
            </a:r>
            <a:r>
              <a:rPr lang="en-US" altLang="en-US" b="1" dirty="0">
                <a:latin typeface="Times New Roman" panose="02020603050405020304" pitchFamily="18" charset="0"/>
                <a:cs typeface="Times New Roman" panose="02020603050405020304" pitchFamily="18" charset="0"/>
              </a:rPr>
              <a:t>and</a:t>
            </a:r>
            <a:r>
              <a:rPr lang="en-US" altLang="en-US" dirty="0">
                <a:latin typeface="Times New Roman" panose="02020603050405020304" pitchFamily="18" charset="0"/>
                <a:cs typeface="Times New Roman" panose="02020603050405020304" pitchFamily="18" charset="0"/>
              </a:rPr>
              <a:t> that device is </a:t>
            </a:r>
            <a:r>
              <a:rPr lang="en-US" altLang="en-US" b="1" dirty="0">
                <a:latin typeface="Times New Roman" panose="02020603050405020304" pitchFamily="18" charset="0"/>
                <a:cs typeface="Times New Roman" panose="02020603050405020304" pitchFamily="18" charset="0"/>
              </a:rPr>
              <a:t>needed</a:t>
            </a:r>
            <a:r>
              <a:rPr lang="en-US" altLang="en-US" dirty="0">
                <a:latin typeface="Times New Roman" panose="02020603050405020304" pitchFamily="18" charset="0"/>
                <a:cs typeface="Times New Roman" panose="02020603050405020304" pitchFamily="18" charset="0"/>
              </a:rPr>
              <a:t> again </a:t>
            </a:r>
            <a:r>
              <a:rPr lang="en-US" altLang="en-US" b="1" dirty="0">
                <a:latin typeface="Times New Roman" panose="02020603050405020304" pitchFamily="18" charset="0"/>
                <a:cs typeface="Times New Roman" panose="02020603050405020304" pitchFamily="18" charset="0"/>
              </a:rPr>
              <a:t>quickly</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there may be </a:t>
            </a:r>
            <a:r>
              <a:rPr lang="en-US" altLang="en-US" dirty="0">
                <a:latin typeface="Times New Roman" panose="02020603050405020304" pitchFamily="18" charset="0"/>
                <a:cs typeface="Times New Roman" panose="02020603050405020304" pitchFamily="18" charset="0"/>
              </a:rPr>
              <a:t>an </a:t>
            </a:r>
            <a:r>
              <a:rPr lang="en-US" altLang="en-US" b="1" dirty="0">
                <a:latin typeface="Times New Roman" panose="02020603050405020304" pitchFamily="18" charset="0"/>
                <a:cs typeface="Times New Roman" panose="02020603050405020304" pitchFamily="18" charset="0"/>
              </a:rPr>
              <a:t>annoying delay while</a:t>
            </a:r>
            <a:r>
              <a:rPr lang="en-US" altLang="en-US" dirty="0">
                <a:latin typeface="Times New Roman" panose="02020603050405020304" pitchFamily="18" charset="0"/>
                <a:cs typeface="Times New Roman" panose="02020603050405020304" pitchFamily="18" charset="0"/>
              </a:rPr>
              <a:t> it is </a:t>
            </a:r>
            <a:r>
              <a:rPr lang="en-US" altLang="en-US" b="1" dirty="0">
                <a:latin typeface="Times New Roman" panose="02020603050405020304" pitchFamily="18" charset="0"/>
                <a:cs typeface="Times New Roman" panose="02020603050405020304" pitchFamily="18" charset="0"/>
              </a:rPr>
              <a:t>restarted</a:t>
            </a:r>
          </a:p>
          <a:p>
            <a:pPr lvl="1" algn="just"/>
            <a:r>
              <a:rPr lang="en-US" altLang="en-US" b="1" dirty="0">
                <a:latin typeface="Times New Roman" panose="02020603050405020304" pitchFamily="18" charset="0"/>
                <a:cs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rPr>
              <a:t> it </a:t>
            </a:r>
            <a:r>
              <a:rPr lang="en-US" altLang="en-US" b="1" dirty="0">
                <a:latin typeface="Times New Roman" panose="02020603050405020304" pitchFamily="18" charset="0"/>
                <a:cs typeface="Times New Roman" panose="02020603050405020304" pitchFamily="18" charset="0"/>
              </a:rPr>
              <a:t>waits too long to</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shut down </a:t>
            </a:r>
            <a:r>
              <a:rPr lang="en-US" altLang="en-US" dirty="0">
                <a:latin typeface="Times New Roman" panose="02020603050405020304" pitchFamily="18" charset="0"/>
                <a:cs typeface="Times New Roman" panose="02020603050405020304" pitchFamily="18" charset="0"/>
              </a:rPr>
              <a:t>a device, </a:t>
            </a:r>
            <a:r>
              <a:rPr lang="en-US" altLang="en-US" b="1" dirty="0">
                <a:latin typeface="Times New Roman" panose="02020603050405020304" pitchFamily="18" charset="0"/>
                <a:cs typeface="Times New Roman" panose="02020603050405020304" pitchFamily="18" charset="0"/>
              </a:rPr>
              <a:t>energy</a:t>
            </a:r>
            <a:r>
              <a:rPr lang="en-US" altLang="en-US" dirty="0">
                <a:latin typeface="Times New Roman" panose="02020603050405020304" pitchFamily="18" charset="0"/>
                <a:cs typeface="Times New Roman" panose="02020603050405020304" pitchFamily="18" charset="0"/>
              </a:rPr>
              <a:t> is </a:t>
            </a:r>
            <a:r>
              <a:rPr lang="en-US" altLang="en-US" b="1" dirty="0">
                <a:latin typeface="Times New Roman" panose="02020603050405020304" pitchFamily="18" charset="0"/>
                <a:cs typeface="Times New Roman" panose="02020603050405020304" pitchFamily="18" charset="0"/>
              </a:rPr>
              <a:t>wasted</a:t>
            </a:r>
            <a:r>
              <a:rPr lang="en-US" altLang="en-US" dirty="0">
                <a:latin typeface="Times New Roman" panose="02020603050405020304" pitchFamily="18" charset="0"/>
                <a:cs typeface="Times New Roman" panose="02020603050405020304" pitchFamily="18" charset="0"/>
              </a:rPr>
              <a:t> for nothing</a:t>
            </a:r>
          </a:p>
          <a:p>
            <a:pPr algn="just"/>
            <a:r>
              <a:rPr lang="en-US" altLang="en-US" dirty="0">
                <a:latin typeface="Times New Roman" panose="02020603050405020304" pitchFamily="18" charset="0"/>
                <a:cs typeface="Times New Roman" panose="02020603050405020304" pitchFamily="18" charset="0"/>
              </a:rPr>
              <a:t>The trick </a:t>
            </a:r>
            <a:r>
              <a:rPr lang="en-US" altLang="en-US" dirty="0">
                <a:highlight>
                  <a:srgbClr val="FFFF00"/>
                </a:highlight>
                <a:latin typeface="Times New Roman" panose="02020603050405020304" pitchFamily="18" charset="0"/>
                <a:cs typeface="Times New Roman" panose="02020603050405020304" pitchFamily="18" charset="0"/>
              </a:rPr>
              <a:t>is to find algorithms and heuristics that let the OS make “good” decision </a:t>
            </a:r>
            <a:r>
              <a:rPr lang="en-US" altLang="en-US" dirty="0">
                <a:latin typeface="Times New Roman" panose="02020603050405020304" pitchFamily="18" charset="0"/>
                <a:cs typeface="Times New Roman" panose="02020603050405020304" pitchFamily="18" charset="0"/>
              </a:rPr>
              <a:t>about what to shut down and when</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Display</a:t>
            </a:r>
          </a:p>
        </p:txBody>
      </p:sp>
      <p:sp>
        <p:nvSpPr>
          <p:cNvPr id="14339" name="Rectangle 3"/>
          <p:cNvSpPr>
            <a:spLocks noGrp="1"/>
          </p:cNvSpPr>
          <p:nvPr>
            <p:ph type="body" sz="half" idx="1"/>
          </p:nvPr>
        </p:nvSpPr>
        <p:spPr>
          <a:xfrm>
            <a:off x="0" y="990600"/>
            <a:ext cx="9144000" cy="5867400"/>
          </a:xfrm>
        </p:spPr>
        <p:txBody>
          <a:bodyPr/>
          <a:lstStyle/>
          <a:p>
            <a:pPr algn="just"/>
            <a:r>
              <a:rPr lang="en-US" altLang="en-US" sz="2400">
                <a:latin typeface="Times New Roman" panose="02020603050405020304" pitchFamily="18" charset="0"/>
                <a:cs typeface="Times New Roman" panose="02020603050405020304" pitchFamily="18" charset="0"/>
              </a:rPr>
              <a:t>The biggest spenders item of the energy budget</a:t>
            </a:r>
          </a:p>
          <a:p>
            <a:pPr algn="just"/>
            <a:r>
              <a:rPr lang="en-US" altLang="en-US" sz="2400">
                <a:latin typeface="Times New Roman" panose="02020603050405020304" pitchFamily="18" charset="0"/>
                <a:cs typeface="Times New Roman" panose="02020603050405020304" pitchFamily="18" charset="0"/>
              </a:rPr>
              <a:t>Many OS attempt to save energy here by </a:t>
            </a:r>
            <a:r>
              <a:rPr lang="en-US" altLang="en-US" sz="2400" b="1">
                <a:latin typeface="Times New Roman" panose="02020603050405020304" pitchFamily="18" charset="0"/>
                <a:cs typeface="Times New Roman" panose="02020603050405020304" pitchFamily="18" charset="0"/>
              </a:rPr>
              <a:t>shutting down the display when</a:t>
            </a:r>
            <a:r>
              <a:rPr lang="en-US" altLang="en-US" sz="2400">
                <a:latin typeface="Times New Roman" panose="02020603050405020304" pitchFamily="18" charset="0"/>
                <a:cs typeface="Times New Roman" panose="02020603050405020304" pitchFamily="18" charset="0"/>
              </a:rPr>
              <a:t> there has been </a:t>
            </a:r>
            <a:r>
              <a:rPr lang="en-US" altLang="en-US" sz="2400" b="1">
                <a:latin typeface="Times New Roman" panose="02020603050405020304" pitchFamily="18" charset="0"/>
                <a:cs typeface="Times New Roman" panose="02020603050405020304" pitchFamily="18" charset="0"/>
              </a:rPr>
              <a:t>no activity </a:t>
            </a:r>
            <a:r>
              <a:rPr lang="en-US" altLang="en-US" sz="2400">
                <a:latin typeface="Times New Roman" panose="02020603050405020304" pitchFamily="18" charset="0"/>
                <a:cs typeface="Times New Roman" panose="02020603050405020304" pitchFamily="18" charset="0"/>
              </a:rPr>
              <a:t>for some number of minutes</a:t>
            </a:r>
          </a:p>
          <a:p>
            <a:pPr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user</a:t>
            </a:r>
            <a:r>
              <a:rPr lang="en-US" altLang="en-US" sz="2400">
                <a:latin typeface="Times New Roman" panose="02020603050405020304" pitchFamily="18" charset="0"/>
                <a:cs typeface="Times New Roman" panose="02020603050405020304" pitchFamily="18" charset="0"/>
              </a:rPr>
              <a:t> can often </a:t>
            </a:r>
            <a:r>
              <a:rPr lang="en-US" altLang="en-US" sz="2400" b="1">
                <a:latin typeface="Times New Roman" panose="02020603050405020304" pitchFamily="18" charset="0"/>
                <a:cs typeface="Times New Roman" panose="02020603050405020304" pitchFamily="18" charset="0"/>
              </a:rPr>
              <a:t>decide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what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shutdown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interval</a:t>
            </a:r>
            <a:r>
              <a:rPr lang="en-US" altLang="en-US" sz="2400">
                <a:latin typeface="Times New Roman" panose="02020603050405020304" pitchFamily="18" charset="0"/>
                <a:cs typeface="Times New Roman" panose="02020603050405020304" pitchFamily="18" charset="0"/>
              </a:rPr>
              <a:t> is, thus pushing the trade-off between frequent blanking of the screen and using the battery up quickly back to the user</a:t>
            </a:r>
          </a:p>
          <a:p>
            <a:pPr algn="just"/>
            <a:r>
              <a:rPr lang="en-US" altLang="en-US" sz="2400" b="1">
                <a:latin typeface="Times New Roman" panose="02020603050405020304" pitchFamily="18" charset="0"/>
                <a:cs typeface="Times New Roman" panose="02020603050405020304" pitchFamily="18" charset="0"/>
              </a:rPr>
              <a:t>Turn off the display is</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sleep</a:t>
            </a:r>
            <a:r>
              <a:rPr lang="en-US" altLang="en-US" sz="2400">
                <a:latin typeface="Times New Roman" panose="02020603050405020304" pitchFamily="18" charset="0"/>
                <a:cs typeface="Times New Roman" panose="02020603050405020304" pitchFamily="18" charset="0"/>
              </a:rPr>
              <a:t> state because it can be regenerated (from the video RAM) almost instantaneously </a:t>
            </a:r>
            <a:r>
              <a:rPr lang="en-US" altLang="en-US" sz="2400" b="1">
                <a:latin typeface="Times New Roman" panose="02020603050405020304" pitchFamily="18" charset="0"/>
                <a:cs typeface="Times New Roman" panose="02020603050405020304" pitchFamily="18" charset="0"/>
              </a:rPr>
              <a:t>when</a:t>
            </a:r>
            <a:r>
              <a:rPr lang="en-US" altLang="en-US" sz="2400">
                <a:latin typeface="Times New Roman" panose="02020603050405020304" pitchFamily="18" charset="0"/>
                <a:cs typeface="Times New Roman" panose="02020603050405020304" pitchFamily="18" charset="0"/>
              </a:rPr>
              <a:t> any </a:t>
            </a:r>
            <a:r>
              <a:rPr lang="en-US" altLang="en-US" sz="2400" b="1">
                <a:latin typeface="Times New Roman" panose="02020603050405020304" pitchFamily="18" charset="0"/>
                <a:cs typeface="Times New Roman" panose="02020603050405020304" pitchFamily="18" charset="0"/>
              </a:rPr>
              <a:t>key is struck or the pointing device is moved</a:t>
            </a:r>
          </a:p>
          <a:p>
            <a:pPr algn="just"/>
            <a:r>
              <a:rPr lang="en-US" altLang="en-US" sz="2400" b="1">
                <a:latin typeface="Times New Roman" panose="02020603050405020304" pitchFamily="18" charset="0"/>
                <a:cs typeface="Times New Roman" panose="02020603050405020304" pitchFamily="18" charset="0"/>
              </a:rPr>
              <a:t>Improvement</a:t>
            </a:r>
          </a:p>
          <a:p>
            <a:pPr lvl="1" algn="just"/>
            <a:r>
              <a:rPr lang="en-US" altLang="en-US" sz="2000">
                <a:latin typeface="Times New Roman" panose="02020603050405020304" pitchFamily="18" charset="0"/>
                <a:cs typeface="Times New Roman" panose="02020603050405020304" pitchFamily="18" charset="0"/>
              </a:rPr>
              <a:t>The display </a:t>
            </a:r>
            <a:r>
              <a:rPr lang="en-US" altLang="en-US" sz="2000" b="1">
                <a:latin typeface="Times New Roman" panose="02020603050405020304" pitchFamily="18" charset="0"/>
                <a:cs typeface="Times New Roman" panose="02020603050405020304" pitchFamily="18" charset="0"/>
              </a:rPr>
              <a:t>consist</a:t>
            </a:r>
            <a:r>
              <a:rPr lang="en-US" altLang="en-US" sz="2000">
                <a:latin typeface="Times New Roman" panose="02020603050405020304" pitchFamily="18" charset="0"/>
                <a:cs typeface="Times New Roman" panose="02020603050405020304" pitchFamily="18" charset="0"/>
              </a:rPr>
              <a:t> of </a:t>
            </a:r>
            <a:r>
              <a:rPr lang="en-US" altLang="en-US" sz="2000" b="1">
                <a:latin typeface="Times New Roman" panose="02020603050405020304" pitchFamily="18" charset="0"/>
                <a:cs typeface="Times New Roman" panose="02020603050405020304" pitchFamily="18" charset="0"/>
              </a:rPr>
              <a:t>some number of zones </a:t>
            </a:r>
            <a:r>
              <a:rPr lang="en-US" altLang="en-US" sz="2000">
                <a:latin typeface="Times New Roman" panose="02020603050405020304" pitchFamily="18" charset="0"/>
                <a:cs typeface="Times New Roman" panose="02020603050405020304" pitchFamily="18" charset="0"/>
              </a:rPr>
              <a:t>that can be </a:t>
            </a:r>
            <a:r>
              <a:rPr lang="en-US" altLang="en-US" sz="2000" b="1">
                <a:latin typeface="Times New Roman" panose="02020603050405020304" pitchFamily="18" charset="0"/>
                <a:cs typeface="Times New Roman" panose="02020603050405020304" pitchFamily="18" charset="0"/>
              </a:rPr>
              <a:t>independently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powered up or down</a:t>
            </a:r>
          </a:p>
          <a:p>
            <a:pPr lvl="1"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window</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manage</a:t>
            </a:r>
            <a:r>
              <a:rPr lang="en-US" altLang="en-US" sz="2000">
                <a:latin typeface="Times New Roman" panose="02020603050405020304" pitchFamily="18" charset="0"/>
                <a:cs typeface="Times New Roman" panose="02020603050405020304" pitchFamily="18" charset="0"/>
              </a:rPr>
              <a:t> has to </a:t>
            </a:r>
            <a:r>
              <a:rPr lang="en-US" altLang="en-US" sz="2000" b="1">
                <a:latin typeface="Times New Roman" panose="02020603050405020304" pitchFamily="18" charset="0"/>
                <a:cs typeface="Times New Roman" panose="02020603050405020304" pitchFamily="18" charset="0"/>
              </a:rPr>
              <a:t>understand power management or</a:t>
            </a:r>
            <a:r>
              <a:rPr lang="en-US" altLang="en-US" sz="2000">
                <a:latin typeface="Times New Roman" panose="02020603050405020304" pitchFamily="18" charset="0"/>
                <a:cs typeface="Times New Roman" panose="02020603050405020304" pitchFamily="18" charset="0"/>
              </a:rPr>
              <a:t> be </a:t>
            </a:r>
            <a:r>
              <a:rPr lang="en-US" altLang="en-US" sz="2000" b="1">
                <a:latin typeface="Times New Roman" panose="02020603050405020304" pitchFamily="18" charset="0"/>
                <a:cs typeface="Times New Roman" panose="02020603050405020304" pitchFamily="18" charset="0"/>
              </a:rPr>
              <a:t>capable of accepting instructions from some other piece of the system that does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8493125"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p:cNvSpPr>
          <p:nvPr>
            <p:ph type="title"/>
          </p:nvPr>
        </p:nvSpPr>
        <p:spPr>
          <a:xfrm>
            <a:off x="914400" y="76200"/>
            <a:ext cx="8229600" cy="762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Display</a:t>
            </a:r>
          </a:p>
        </p:txBody>
      </p:sp>
      <p:sp>
        <p:nvSpPr>
          <p:cNvPr id="160370" name="Text Box 4"/>
          <p:cNvSpPr txBox="1">
            <a:spLocks noChangeArrowheads="1"/>
          </p:cNvSpPr>
          <p:nvPr/>
        </p:nvSpPr>
        <p:spPr bwMode="auto">
          <a:xfrm>
            <a:off x="3886200" y="3657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5-46.</a:t>
            </a:r>
          </a:p>
        </p:txBody>
      </p:sp>
      <p:sp>
        <p:nvSpPr>
          <p:cNvPr id="15365" name="Rectangle 3"/>
          <p:cNvSpPr>
            <a:spLocks/>
          </p:cNvSpPr>
          <p:nvPr/>
        </p:nvSpPr>
        <p:spPr bwMode="auto">
          <a:xfrm>
            <a:off x="228600" y="3962400"/>
            <a:ext cx="8915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inactive zone </a:t>
            </a:r>
            <a:r>
              <a:rPr lang="en-US" altLang="en-US" sz="2400">
                <a:latin typeface="Times New Roman" panose="02020603050405020304" pitchFamily="18" charset="0"/>
                <a:cs typeface="Times New Roman" panose="02020603050405020304" pitchFamily="18" charset="0"/>
              </a:rPr>
              <a:t>(zone out of pointer) </a:t>
            </a:r>
            <a:r>
              <a:rPr lang="en-US" altLang="en-US" sz="2400" b="1">
                <a:latin typeface="Times New Roman" panose="02020603050405020304" pitchFamily="18" charset="0"/>
                <a:cs typeface="Times New Roman" panose="02020603050405020304" pitchFamily="18" charset="0"/>
              </a:rPr>
              <a:t>can be dark</a:t>
            </a:r>
          </a:p>
          <a:p>
            <a:pPr algn="just">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active zone </a:t>
            </a:r>
            <a:r>
              <a:rPr lang="en-US" altLang="en-US" sz="2400">
                <a:latin typeface="Times New Roman" panose="02020603050405020304" pitchFamily="18" charset="0"/>
                <a:cs typeface="Times New Roman" panose="02020603050405020304" pitchFamily="18" charset="0"/>
              </a:rPr>
              <a:t>must be </a:t>
            </a:r>
            <a:r>
              <a:rPr lang="en-US" altLang="en-US" sz="2400" b="1">
                <a:latin typeface="Times New Roman" panose="02020603050405020304" pitchFamily="18" charset="0"/>
                <a:cs typeface="Times New Roman" panose="02020603050405020304" pitchFamily="18" charset="0"/>
              </a:rPr>
              <a:t>fitted</a:t>
            </a:r>
            <a:r>
              <a:rPr lang="en-US" altLang="en-US" sz="2400">
                <a:latin typeface="Times New Roman" panose="02020603050405020304" pitchFamily="18" charset="0"/>
                <a:cs typeface="Times New Roman" panose="02020603050405020304" pitchFamily="18" charset="0"/>
              </a:rPr>
              <a:t> into the </a:t>
            </a:r>
            <a:r>
              <a:rPr lang="en-US" altLang="en-US" sz="2400" b="1">
                <a:latin typeface="Times New Roman" panose="02020603050405020304" pitchFamily="18" charset="0"/>
                <a:cs typeface="Times New Roman" panose="02020603050405020304" pitchFamily="18" charset="0"/>
              </a:rPr>
              <a:t>minimize zone </a:t>
            </a:r>
            <a:r>
              <a:rPr lang="en-US" altLang="en-US" sz="2400">
                <a:latin typeface="Times New Roman" panose="02020603050405020304" pitchFamily="18" charset="0"/>
                <a:cs typeface="Times New Roman" panose="02020603050405020304" pitchFamily="18" charset="0"/>
              </a:rPr>
              <a:t>by the window managers using the </a:t>
            </a:r>
            <a:r>
              <a:rPr lang="en-US" altLang="en-US" sz="2400" b="1">
                <a:latin typeface="Times New Roman" panose="02020603050405020304" pitchFamily="18" charset="0"/>
                <a:cs typeface="Times New Roman" panose="02020603050405020304" pitchFamily="18" charset="0"/>
              </a:rPr>
              <a:t>snap-to-zone</a:t>
            </a:r>
            <a:r>
              <a:rPr lang="en-US" altLang="en-US" sz="2400">
                <a:latin typeface="Times New Roman" panose="02020603050405020304" pitchFamily="18" charset="0"/>
                <a:cs typeface="Times New Roman" panose="02020603050405020304" pitchFamily="18" charset="0"/>
              </a:rPr>
              <a:t> in </a:t>
            </a:r>
            <a:r>
              <a:rPr lang="en-US" altLang="en-US" sz="2400" b="1">
                <a:latin typeface="Times New Roman" panose="02020603050405020304" pitchFamily="18" charset="0"/>
                <a:cs typeface="Times New Roman" panose="02020603050405020304" pitchFamily="18" charset="0"/>
              </a:rPr>
              <a:t>automatically</a:t>
            </a:r>
          </a:p>
          <a:p>
            <a:pPr algn="just">
              <a:spcBef>
                <a:spcPct val="20000"/>
              </a:spcBef>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reducing of power</a:t>
            </a:r>
          </a:p>
          <a:p>
            <a:pPr algn="just">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More sophisticated, the </a:t>
            </a:r>
            <a:r>
              <a:rPr lang="en-US" altLang="en-US" sz="2400" b="1">
                <a:latin typeface="Times New Roman" panose="02020603050405020304" pitchFamily="18" charset="0"/>
                <a:cs typeface="Times New Roman" panose="02020603050405020304" pitchFamily="18" charset="0"/>
              </a:rPr>
              <a:t>window manager partial illuminate </a:t>
            </a:r>
            <a:r>
              <a:rPr lang="en-US" altLang="en-US" sz="2400">
                <a:latin typeface="Times New Roman" panose="02020603050405020304" pitchFamily="18" charset="0"/>
                <a:cs typeface="Times New Roman" panose="02020603050405020304" pitchFamily="18" charset="0"/>
              </a:rPr>
              <a:t>a window that was </a:t>
            </a:r>
            <a:r>
              <a:rPr lang="en-US" altLang="en-US" sz="2400" b="1">
                <a:latin typeface="Times New Roman" panose="02020603050405020304" pitchFamily="18" charset="0"/>
                <a:cs typeface="Times New Roman" panose="02020603050405020304" pitchFamily="18" charset="0"/>
              </a:rPr>
              <a:t>not completely full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60370"/>
                                        </p:tgtEl>
                                        <p:attrNameLst>
                                          <p:attrName>style.visibility</p:attrName>
                                        </p:attrNameLst>
                                      </p:cBhvr>
                                      <p:to>
                                        <p:strVal val="visible"/>
                                      </p:to>
                                    </p:set>
                                    <p:animEffect transition="in" filter="box(in)">
                                      <p:cBhvr>
                                        <p:cTn id="7" dur="500"/>
                                        <p:tgtEl>
                                          <p:spTgt spid="16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Hard Disk</a:t>
            </a:r>
          </a:p>
        </p:txBody>
      </p:sp>
      <p:sp>
        <p:nvSpPr>
          <p:cNvPr id="16387" name="Rectangle 3"/>
          <p:cNvSpPr>
            <a:spLocks noGrp="1"/>
          </p:cNvSpPr>
          <p:nvPr>
            <p:ph type="body" sz="half" idx="1"/>
          </p:nvPr>
        </p:nvSpPr>
        <p:spPr>
          <a:xfrm>
            <a:off x="0" y="1066800"/>
            <a:ext cx="9144000" cy="5791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Takes substantial energy to keep it spinning at high speed, even if there are no accesses</a:t>
            </a:r>
          </a:p>
          <a:p>
            <a:pPr algn="just">
              <a:lnSpc>
                <a:spcPct val="80000"/>
              </a:lnSpc>
            </a:pPr>
            <a:r>
              <a:rPr lang="en-US" altLang="en-US" sz="2400">
                <a:latin typeface="Times New Roman" panose="02020603050405020304" pitchFamily="18" charset="0"/>
                <a:cs typeface="Times New Roman" panose="02020603050405020304" pitchFamily="18" charset="0"/>
              </a:rPr>
              <a:t>Many computer </a:t>
            </a:r>
            <a:r>
              <a:rPr lang="en-US" altLang="en-US" sz="2400" b="1">
                <a:latin typeface="Times New Roman" panose="02020603050405020304" pitchFamily="18" charset="0"/>
                <a:cs typeface="Times New Roman" panose="02020603050405020304" pitchFamily="18" charset="0"/>
              </a:rPr>
              <a:t>spin</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disk down </a:t>
            </a:r>
            <a:r>
              <a:rPr lang="en-US" altLang="en-US" sz="2400">
                <a:latin typeface="Times New Roman" panose="02020603050405020304" pitchFamily="18" charset="0"/>
                <a:cs typeface="Times New Roman" panose="02020603050405020304" pitchFamily="18" charset="0"/>
              </a:rPr>
              <a:t>after a certain number of seconds or minutes of inactivity. When it is next needed, it is spun up again</a:t>
            </a:r>
          </a:p>
          <a:p>
            <a:pPr algn="just">
              <a:lnSpc>
                <a:spcPct val="80000"/>
              </a:lnSpc>
            </a:pPr>
            <a:r>
              <a:rPr lang="en-US" altLang="en-US" sz="2400">
                <a:latin typeface="Times New Roman" panose="02020603050405020304" pitchFamily="18" charset="0"/>
                <a:cs typeface="Times New Roman" panose="02020603050405020304" pitchFamily="18" charset="0"/>
              </a:rPr>
              <a:t>A stop disk is hibernating because it takes quite a few seconds to spin it up again, which </a:t>
            </a:r>
            <a:r>
              <a:rPr lang="en-US" altLang="en-US" sz="2400" b="1">
                <a:latin typeface="Times New Roman" panose="02020603050405020304" pitchFamily="18" charset="0"/>
                <a:cs typeface="Times New Roman" panose="02020603050405020304" pitchFamily="18" charset="0"/>
              </a:rPr>
              <a:t>causes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noticeable delays </a:t>
            </a:r>
            <a:r>
              <a:rPr lang="en-US" altLang="en-US" sz="2400">
                <a:latin typeface="Times New Roman" panose="02020603050405020304" pitchFamily="18" charset="0"/>
                <a:cs typeface="Times New Roman" panose="02020603050405020304" pitchFamily="18" charset="0"/>
              </a:rPr>
              <a:t>for the user</a:t>
            </a:r>
          </a:p>
          <a:p>
            <a:pPr algn="just">
              <a:lnSpc>
                <a:spcPct val="80000"/>
              </a:lnSpc>
            </a:pPr>
            <a:r>
              <a:rPr lang="en-US" altLang="en-US" sz="2400" b="1">
                <a:latin typeface="Times New Roman" panose="02020603050405020304" pitchFamily="18" charset="0"/>
                <a:cs typeface="Times New Roman" panose="02020603050405020304" pitchFamily="18" charset="0"/>
              </a:rPr>
              <a:t>Restarting</a:t>
            </a:r>
            <a:r>
              <a:rPr lang="en-US" altLang="en-US" sz="2400">
                <a:latin typeface="Times New Roman" panose="02020603050405020304" pitchFamily="18" charset="0"/>
                <a:cs typeface="Times New Roman" panose="02020603050405020304" pitchFamily="18" charset="0"/>
              </a:rPr>
              <a:t> the disk consumes </a:t>
            </a:r>
            <a:r>
              <a:rPr lang="en-US" altLang="en-US" sz="2400" b="1">
                <a:latin typeface="Times New Roman" panose="02020603050405020304" pitchFamily="18" charset="0"/>
                <a:cs typeface="Times New Roman" panose="02020603050405020304" pitchFamily="18" charset="0"/>
              </a:rPr>
              <a:t>considerable extra energy</a:t>
            </a:r>
          </a:p>
          <a:p>
            <a:pPr algn="just">
              <a:lnSpc>
                <a:spcPct val="80000"/>
              </a:lnSpc>
            </a:pP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practice</a:t>
            </a:r>
            <a:r>
              <a:rPr lang="en-US" altLang="en-US" sz="2400">
                <a:latin typeface="Times New Roman" panose="02020603050405020304" pitchFamily="18" charset="0"/>
                <a:cs typeface="Times New Roman" panose="02020603050405020304" pitchFamily="18" charset="0"/>
              </a:rPr>
              <a:t>, most systems are conservation and only stop the disk after a few minutes of inactivity</a:t>
            </a:r>
          </a:p>
          <a:p>
            <a:pPr algn="just">
              <a:lnSpc>
                <a:spcPct val="80000"/>
              </a:lnSpc>
            </a:pPr>
            <a:r>
              <a:rPr lang="en-US" altLang="en-US" sz="2400" b="1">
                <a:latin typeface="Times New Roman" panose="02020603050405020304" pitchFamily="18" charset="0"/>
                <a:cs typeface="Times New Roman" panose="02020603050405020304" pitchFamily="18" charset="0"/>
              </a:rPr>
              <a:t>Disk cache </a:t>
            </a:r>
            <a:r>
              <a:rPr lang="en-US" altLang="en-US" sz="2400">
                <a:latin typeface="Times New Roman" panose="02020603050405020304" pitchFamily="18" charset="0"/>
                <a:cs typeface="Times New Roman" panose="02020603050405020304" pitchFamily="18" charset="0"/>
              </a:rPr>
              <a:t>in RAM is used</a:t>
            </a:r>
          </a:p>
          <a:p>
            <a:pPr lvl="1" algn="just">
              <a:lnSpc>
                <a:spcPct val="80000"/>
              </a:lnSpc>
            </a:pPr>
            <a:r>
              <a:rPr lang="en-US" altLang="en-US" sz="2000">
                <a:latin typeface="Times New Roman" panose="02020603050405020304" pitchFamily="18" charset="0"/>
                <a:cs typeface="Times New Roman" panose="02020603050405020304" pitchFamily="18" charset="0"/>
              </a:rPr>
              <a:t>If a needed block is in the cache, an idle disk does not have to be restart to read</a:t>
            </a:r>
          </a:p>
          <a:p>
            <a:pPr lvl="1" algn="just">
              <a:lnSpc>
                <a:spcPct val="80000"/>
              </a:lnSpc>
            </a:pPr>
            <a:r>
              <a:rPr lang="en-US" altLang="en-US" sz="2000">
                <a:latin typeface="Times New Roman" panose="02020603050405020304" pitchFamily="18" charset="0"/>
                <a:cs typeface="Times New Roman" panose="02020603050405020304" pitchFamily="18" charset="0"/>
              </a:rPr>
              <a:t>If a </a:t>
            </a:r>
            <a:r>
              <a:rPr lang="en-US" altLang="en-US" sz="2000" b="1">
                <a:latin typeface="Times New Roman" panose="02020603050405020304" pitchFamily="18" charset="0"/>
                <a:cs typeface="Times New Roman" panose="02020603050405020304" pitchFamily="18" charset="0"/>
              </a:rPr>
              <a:t>write</a:t>
            </a:r>
            <a:r>
              <a:rPr lang="en-US" altLang="en-US" sz="2000">
                <a:latin typeface="Times New Roman" panose="02020603050405020304" pitchFamily="18" charset="0"/>
                <a:cs typeface="Times New Roman" panose="02020603050405020304" pitchFamily="18" charset="0"/>
              </a:rPr>
              <a:t> to the </a:t>
            </a:r>
            <a:r>
              <a:rPr lang="en-US" altLang="en-US" sz="2000" b="1">
                <a:latin typeface="Times New Roman" panose="02020603050405020304" pitchFamily="18" charset="0"/>
                <a:cs typeface="Times New Roman" panose="02020603050405020304" pitchFamily="18" charset="0"/>
              </a:rPr>
              <a:t>disk</a:t>
            </a:r>
            <a:r>
              <a:rPr lang="en-US" altLang="en-US" sz="2000">
                <a:latin typeface="Times New Roman" panose="02020603050405020304" pitchFamily="18" charset="0"/>
                <a:cs typeface="Times New Roman" panose="02020603050405020304" pitchFamily="18" charset="0"/>
              </a:rPr>
              <a:t> can be </a:t>
            </a:r>
            <a:r>
              <a:rPr lang="en-US" altLang="en-US" sz="2000" b="1">
                <a:latin typeface="Times New Roman" panose="02020603050405020304" pitchFamily="18" charset="0"/>
                <a:cs typeface="Times New Roman" panose="02020603050405020304" pitchFamily="18" charset="0"/>
              </a:rPr>
              <a:t>buffered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cache</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stopped disk does not </a:t>
            </a:r>
            <a:r>
              <a:rPr lang="en-US" altLang="en-US" sz="2000">
                <a:latin typeface="Times New Roman" panose="02020603050405020304" pitchFamily="18" charset="0"/>
                <a:cs typeface="Times New Roman" panose="02020603050405020304" pitchFamily="18" charset="0"/>
              </a:rPr>
              <a:t>have to </a:t>
            </a:r>
            <a:r>
              <a:rPr lang="en-US" altLang="en-US" sz="2000" b="1">
                <a:latin typeface="Times New Roman" panose="02020603050405020304" pitchFamily="18" charset="0"/>
                <a:cs typeface="Times New Roman" panose="02020603050405020304" pitchFamily="18" charset="0"/>
              </a:rPr>
              <a:t>restarted just to handle the write</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disk</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remain off until</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cache fills up or</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read miss happens</a:t>
            </a:r>
          </a:p>
          <a:p>
            <a:pPr algn="just">
              <a:lnSpc>
                <a:spcPct val="80000"/>
              </a:lnSpc>
            </a:pPr>
            <a:r>
              <a:rPr lang="en-US" altLang="en-US" sz="2400">
                <a:latin typeface="Times New Roman" panose="02020603050405020304" pitchFamily="18" charset="0"/>
                <a:cs typeface="Times New Roman" panose="02020603050405020304" pitchFamily="18" charset="0"/>
              </a:rPr>
              <a:t>OS keeps running programs informed about the disk state by sending it messages or signals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CPU</a:t>
            </a:r>
          </a:p>
        </p:txBody>
      </p:sp>
      <p:sp>
        <p:nvSpPr>
          <p:cNvPr id="17411" name="Rectangle 3"/>
          <p:cNvSpPr>
            <a:spLocks noGrp="1"/>
          </p:cNvSpPr>
          <p:nvPr>
            <p:ph type="body" sz="half" idx="1"/>
          </p:nvPr>
        </p:nvSpPr>
        <p:spPr>
          <a:xfrm>
            <a:off x="0" y="1066800"/>
            <a:ext cx="9144000" cy="57912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A notebook CPU can be </a:t>
            </a:r>
            <a:r>
              <a:rPr lang="en-US" altLang="en-US" sz="2800" b="1">
                <a:latin typeface="Times New Roman" panose="02020603050405020304" pitchFamily="18" charset="0"/>
                <a:cs typeface="Times New Roman" panose="02020603050405020304" pitchFamily="18" charset="0"/>
              </a:rPr>
              <a:t>put to sleep software, reducing power usage to almost zero. </a:t>
            </a:r>
          </a:p>
          <a:p>
            <a:pPr lvl="1" algn="just">
              <a:lnSpc>
                <a:spcPct val="90000"/>
              </a:lnSpc>
            </a:pPr>
            <a:r>
              <a:rPr lang="en-US" altLang="en-US" sz="2400">
                <a:latin typeface="Times New Roman" panose="02020603050405020304" pitchFamily="18" charset="0"/>
                <a:cs typeface="Times New Roman" panose="02020603050405020304" pitchFamily="18" charset="0"/>
              </a:rPr>
              <a:t>The only thing it can do in this state is wake up when an interrupt occurs</a:t>
            </a:r>
          </a:p>
          <a:p>
            <a:pPr lvl="1" algn="just">
              <a:lnSpc>
                <a:spcPct val="90000"/>
              </a:lnSpc>
            </a:pPr>
            <a:r>
              <a:rPr lang="en-US" altLang="en-US" sz="2400">
                <a:latin typeface="Times New Roman" panose="02020603050405020304" pitchFamily="18" charset="0"/>
                <a:cs typeface="Times New Roman" panose="02020603050405020304" pitchFamily="18" charset="0"/>
              </a:rPr>
              <a:t>Whenever the CPU goes idle, either waiting for IO for no work to do, it goes to sleep</a:t>
            </a:r>
          </a:p>
          <a:p>
            <a:pPr algn="just">
              <a:lnSpc>
                <a:spcPct val="90000"/>
              </a:lnSpc>
            </a:pP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CPU voltage can often be reduced </a:t>
            </a:r>
            <a:r>
              <a:rPr lang="en-US" altLang="en-US" sz="2800">
                <a:latin typeface="Times New Roman" panose="02020603050405020304" pitchFamily="18" charset="0"/>
                <a:cs typeface="Times New Roman" panose="02020603050405020304" pitchFamily="18" charset="0"/>
              </a:rPr>
              <a:t>in software, which </a:t>
            </a:r>
            <a:r>
              <a:rPr lang="en-US" altLang="en-US" sz="2800" b="1">
                <a:latin typeface="Times New Roman" panose="02020603050405020304" pitchFamily="18" charset="0"/>
                <a:cs typeface="Times New Roman" panose="02020603050405020304" pitchFamily="18" charset="0"/>
              </a:rPr>
              <a:t>save energy but also reduces the clock cycle </a:t>
            </a:r>
            <a:r>
              <a:rPr lang="en-US" altLang="en-US" sz="2800">
                <a:latin typeface="Times New Roman" panose="02020603050405020304" pitchFamily="18" charset="0"/>
                <a:cs typeface="Times New Roman" panose="02020603050405020304" pitchFamily="18" charset="0"/>
              </a:rPr>
              <a:t>(approximately linearly). Since power consumed is proportional to the square of the voltage, </a:t>
            </a:r>
            <a:r>
              <a:rPr lang="en-US" altLang="en-US" sz="2800" b="1">
                <a:latin typeface="Times New Roman" panose="02020603050405020304" pitchFamily="18" charset="0"/>
                <a:cs typeface="Times New Roman" panose="02020603050405020304" pitchFamily="18" charset="0"/>
              </a:rPr>
              <a:t>cutting</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voltage in half makes the CPU about half as fast but at ¼ the power</a:t>
            </a:r>
          </a:p>
          <a:p>
            <a:pPr algn="just">
              <a:lnSpc>
                <a:spcPct val="90000"/>
              </a:lnSpc>
            </a:pPr>
            <a:r>
              <a:rPr lang="en-US" altLang="en-US" sz="2800">
                <a:latin typeface="Times New Roman" panose="02020603050405020304" pitchFamily="18" charset="0"/>
                <a:cs typeface="Times New Roman" panose="02020603050405020304" pitchFamily="18" charset="0"/>
              </a:rPr>
              <a:t>Running slowly is more energy efficient than running quickly</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Memory</a:t>
            </a:r>
          </a:p>
        </p:txBody>
      </p:sp>
      <p:sp>
        <p:nvSpPr>
          <p:cNvPr id="18435" name="Rectangle 3"/>
          <p:cNvSpPr>
            <a:spLocks noGrp="1"/>
          </p:cNvSpPr>
          <p:nvPr>
            <p:ph type="body" sz="half" idx="1"/>
          </p:nvPr>
        </p:nvSpPr>
        <p:spPr>
          <a:xfrm>
            <a:off x="228600" y="1066800"/>
            <a:ext cx="8915400" cy="5791200"/>
          </a:xfrm>
        </p:spPr>
        <p:txBody>
          <a:bodyPr/>
          <a:lstStyle/>
          <a:p>
            <a:pPr algn="just"/>
            <a:r>
              <a:rPr lang="en-US" altLang="en-US" sz="2800">
                <a:latin typeface="Times New Roman" panose="02020603050405020304" pitchFamily="18" charset="0"/>
                <a:cs typeface="Times New Roman" panose="02020603050405020304" pitchFamily="18" charset="0"/>
              </a:rPr>
              <a:t>There are </a:t>
            </a:r>
            <a:r>
              <a:rPr lang="en-US" altLang="en-US" sz="2800" b="1">
                <a:latin typeface="Times New Roman" panose="02020603050405020304" pitchFamily="18" charset="0"/>
                <a:cs typeface="Times New Roman" panose="02020603050405020304" pitchFamily="18" charset="0"/>
              </a:rPr>
              <a:t>2 possible options</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cache</a:t>
            </a:r>
            <a:r>
              <a:rPr lang="en-US" altLang="en-US" sz="2400">
                <a:latin typeface="Times New Roman" panose="02020603050405020304" pitchFamily="18" charset="0"/>
                <a:cs typeface="Times New Roman" panose="02020603050405020304" pitchFamily="18" charset="0"/>
              </a:rPr>
              <a:t> can be </a:t>
            </a:r>
            <a:r>
              <a:rPr lang="en-US" altLang="en-US" sz="2400" b="1">
                <a:latin typeface="Times New Roman" panose="02020603050405020304" pitchFamily="18" charset="0"/>
                <a:cs typeface="Times New Roman" panose="02020603050405020304" pitchFamily="18" charset="0"/>
              </a:rPr>
              <a:t>flushed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then </a:t>
            </a:r>
            <a:r>
              <a:rPr lang="en-US" altLang="en-US" sz="2400" b="1">
                <a:latin typeface="Times New Roman" panose="02020603050405020304" pitchFamily="18" charset="0"/>
                <a:cs typeface="Times New Roman" panose="02020603050405020304" pitchFamily="18" charset="0"/>
              </a:rPr>
              <a:t>switched off</a:t>
            </a:r>
          </a:p>
          <a:p>
            <a:pPr lvl="2" algn="just"/>
            <a:r>
              <a:rPr lang="en-US" altLang="en-US" sz="2000">
                <a:latin typeface="Times New Roman" panose="02020603050405020304" pitchFamily="18" charset="0"/>
                <a:cs typeface="Times New Roman" panose="02020603050405020304" pitchFamily="18" charset="0"/>
              </a:rPr>
              <a:t>It can always be reloaded from main memory with no loss of information</a:t>
            </a:r>
          </a:p>
          <a:p>
            <a:pPr lvl="2" algn="just"/>
            <a:r>
              <a:rPr lang="en-US" altLang="en-US" sz="2000">
                <a:latin typeface="Times New Roman" panose="02020603050405020304" pitchFamily="18" charset="0"/>
                <a:cs typeface="Times New Roman" panose="02020603050405020304" pitchFamily="18" charset="0"/>
              </a:rPr>
              <a:t>The reload can be done dynamically and quickly, so turning off the cache is entering a sleep state</a:t>
            </a:r>
          </a:p>
          <a:p>
            <a:pPr lvl="1" algn="just"/>
            <a:r>
              <a:rPr lang="en-US" altLang="en-US" sz="2400" b="1">
                <a:latin typeface="Times New Roman" panose="02020603050405020304" pitchFamily="18" charset="0"/>
                <a:cs typeface="Times New Roman" panose="02020603050405020304" pitchFamily="18" charset="0"/>
              </a:rPr>
              <a:t>Write</a:t>
            </a:r>
            <a:r>
              <a:rPr lang="en-US" altLang="en-US" sz="2400">
                <a:latin typeface="Times New Roman" panose="02020603050405020304" pitchFamily="18" charset="0"/>
                <a:cs typeface="Times New Roman" panose="02020603050405020304" pitchFamily="18" charset="0"/>
              </a:rPr>
              <a:t> the contents of </a:t>
            </a:r>
            <a:r>
              <a:rPr lang="en-US" altLang="en-US" sz="2400" b="1">
                <a:latin typeface="Times New Roman" panose="02020603050405020304" pitchFamily="18" charset="0"/>
                <a:cs typeface="Times New Roman" panose="02020603050405020304" pitchFamily="18" charset="0"/>
              </a:rPr>
              <a:t>main memory to the disk</a:t>
            </a:r>
            <a:r>
              <a:rPr lang="en-US" altLang="en-US" sz="2400">
                <a:latin typeface="Times New Roman" panose="02020603050405020304" pitchFamily="18" charset="0"/>
                <a:cs typeface="Times New Roman" panose="02020603050405020304" pitchFamily="18" charset="0"/>
              </a:rPr>
              <a:t>, then </a:t>
            </a:r>
            <a:r>
              <a:rPr lang="en-US" altLang="en-US" sz="2400" b="1">
                <a:latin typeface="Times New Roman" panose="02020603050405020304" pitchFamily="18" charset="0"/>
                <a:cs typeface="Times New Roman" panose="02020603050405020304" pitchFamily="18" charset="0"/>
              </a:rPr>
              <a:t>switch off the main memory itself</a:t>
            </a:r>
          </a:p>
          <a:p>
            <a:pPr lvl="2" algn="just"/>
            <a:r>
              <a:rPr lang="en-US" altLang="en-US" sz="2000">
                <a:latin typeface="Times New Roman" panose="02020603050405020304" pitchFamily="18" charset="0"/>
                <a:cs typeface="Times New Roman" panose="02020603050405020304" pitchFamily="18" charset="0"/>
              </a:rPr>
              <a:t>It is hibernation since virtual all power can be cut to memory at the expense of a substantial reload time, especially if the disk is off too</a:t>
            </a:r>
          </a:p>
          <a:p>
            <a:pPr lvl="2" algn="just"/>
            <a:r>
              <a:rPr lang="en-US" altLang="en-US" sz="2000">
                <a:latin typeface="Times New Roman" panose="02020603050405020304" pitchFamily="18" charset="0"/>
                <a:cs typeface="Times New Roman" panose="02020603050405020304" pitchFamily="18" charset="0"/>
              </a:rPr>
              <a:t>When the memory cut off, the CPU either has to be shut off as well or has to cause it to jump to code in a ROM so the memory can be reloaded before being used</a:t>
            </a:r>
          </a:p>
          <a:p>
            <a:pPr lvl="2" algn="just"/>
            <a:r>
              <a:rPr lang="en-US" altLang="en-US" sz="2000">
                <a:latin typeface="Times New Roman" panose="02020603050405020304" pitchFamily="18" charset="0"/>
                <a:cs typeface="Times New Roman" panose="02020603050405020304" pitchFamily="18" charset="0"/>
              </a:rPr>
              <a:t>Despite all the overhead, switching off the memory for long periods of time may be worth it if restarting in a few seconds is considered much more desirable than rebooting the OS from disk, which often takes a minute or more</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Wireless Communication</a:t>
            </a:r>
          </a:p>
        </p:txBody>
      </p:sp>
      <p:sp>
        <p:nvSpPr>
          <p:cNvPr id="19459" name="Rectangle 3"/>
          <p:cNvSpPr>
            <a:spLocks noGrp="1"/>
          </p:cNvSpPr>
          <p:nvPr>
            <p:ph type="body" sz="half" idx="1"/>
          </p:nvPr>
        </p:nvSpPr>
        <p:spPr>
          <a:xfrm>
            <a:off x="228600" y="1066800"/>
            <a:ext cx="8915400" cy="5791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The radio transmitter and receiver required are often first-class power hogs</a:t>
            </a:r>
          </a:p>
          <a:p>
            <a:pPr algn="just">
              <a:lnSpc>
                <a:spcPct val="80000"/>
              </a:lnSpc>
            </a:pPr>
            <a:r>
              <a:rPr lang="en-US" altLang="en-US" sz="2400" b="1">
                <a:latin typeface="Times New Roman" panose="02020603050405020304" pitchFamily="18" charset="0"/>
                <a:cs typeface="Times New Roman" panose="02020603050405020304" pitchFamily="18" charset="0"/>
              </a:rPr>
              <a:t>Solutions</a:t>
            </a:r>
          </a:p>
          <a:p>
            <a:pPr lvl="1" algn="just">
              <a:lnSpc>
                <a:spcPct val="80000"/>
              </a:lnSpc>
            </a:pPr>
            <a:r>
              <a:rPr lang="en-US" altLang="en-US" sz="2000">
                <a:latin typeface="Times New Roman" panose="02020603050405020304" pitchFamily="18" charset="0"/>
                <a:cs typeface="Times New Roman" panose="02020603050405020304" pitchFamily="18" charset="0"/>
              </a:rPr>
              <a:t>The mobile computers communicate with fixed base stations that have large memories and disks and no power constraint. </a:t>
            </a:r>
          </a:p>
          <a:p>
            <a:pPr lvl="1" algn="just">
              <a:lnSpc>
                <a:spcPct val="80000"/>
              </a:lnSpc>
            </a:pPr>
            <a:r>
              <a:rPr lang="en-US" altLang="en-US" sz="2000">
                <a:latin typeface="Times New Roman" panose="02020603050405020304" pitchFamily="18" charset="0"/>
                <a:cs typeface="Times New Roman" panose="02020603050405020304" pitchFamily="18" charset="0"/>
              </a:rPr>
              <a:t>Thus, this computer send a message to the base station when it is about to turn of the radio, then the base station buffers incoming messages on its disks</a:t>
            </a:r>
          </a:p>
          <a:p>
            <a:pPr lvl="1" algn="just">
              <a:lnSpc>
                <a:spcPct val="80000"/>
              </a:lnSpc>
            </a:pPr>
            <a:r>
              <a:rPr lang="en-US" altLang="en-US" sz="2000">
                <a:latin typeface="Times New Roman" panose="02020603050405020304" pitchFamily="18" charset="0"/>
                <a:cs typeface="Times New Roman" panose="02020603050405020304" pitchFamily="18" charset="0"/>
              </a:rPr>
              <a:t>When the mobile computer switches on the radio again, it tells the base station, then any accumulated messages can be sent to it</a:t>
            </a:r>
          </a:p>
          <a:p>
            <a:pPr lvl="1" algn="just">
              <a:lnSpc>
                <a:spcPct val="80000"/>
              </a:lnSpc>
            </a:pPr>
            <a:r>
              <a:rPr lang="en-US" altLang="en-US" sz="2000">
                <a:latin typeface="Times New Roman" panose="02020603050405020304" pitchFamily="18" charset="0"/>
                <a:cs typeface="Times New Roman" panose="02020603050405020304" pitchFamily="18" charset="0"/>
              </a:rPr>
              <a:t>Outgoing messages that are generated while the radio is off are buffered on the mobile computer. If the buffer threatens to fill up, the radio is turned on and the queue transmitted to the base station</a:t>
            </a:r>
          </a:p>
          <a:p>
            <a:pPr algn="just">
              <a:lnSpc>
                <a:spcPct val="80000"/>
              </a:lnSpc>
            </a:pPr>
            <a:r>
              <a:rPr lang="en-US" altLang="en-US" sz="2400">
                <a:latin typeface="Times New Roman" panose="02020603050405020304" pitchFamily="18" charset="0"/>
                <a:cs typeface="Times New Roman" panose="02020603050405020304" pitchFamily="18" charset="0"/>
              </a:rPr>
              <a:t>When should the radio be switched off?</a:t>
            </a:r>
          </a:p>
          <a:p>
            <a:pPr lvl="1" algn="just">
              <a:lnSpc>
                <a:spcPct val="80000"/>
              </a:lnSpc>
            </a:pPr>
            <a:r>
              <a:rPr lang="en-US" altLang="en-US" sz="2000">
                <a:latin typeface="Times New Roman" panose="02020603050405020304" pitchFamily="18" charset="0"/>
                <a:cs typeface="Times New Roman" panose="02020603050405020304" pitchFamily="18" charset="0"/>
              </a:rPr>
              <a:t>Let the user or the application program decide</a:t>
            </a:r>
          </a:p>
          <a:p>
            <a:pPr lvl="1" algn="just">
              <a:lnSpc>
                <a:spcPct val="80000"/>
              </a:lnSpc>
            </a:pPr>
            <a:r>
              <a:rPr lang="en-US" altLang="en-US" sz="2000">
                <a:latin typeface="Times New Roman" panose="02020603050405020304" pitchFamily="18" charset="0"/>
                <a:cs typeface="Times New Roman" panose="02020603050405020304" pitchFamily="18" charset="0"/>
              </a:rPr>
              <a:t>Turn it off after some number of seconds of idle time</a:t>
            </a:r>
          </a:p>
          <a:p>
            <a:pPr algn="just">
              <a:lnSpc>
                <a:spcPct val="80000"/>
              </a:lnSpc>
            </a:pPr>
            <a:r>
              <a:rPr lang="en-US" altLang="en-US" sz="2400">
                <a:latin typeface="Times New Roman" panose="02020603050405020304" pitchFamily="18" charset="0"/>
                <a:cs typeface="Times New Roman" panose="02020603050405020304" pitchFamily="18" charset="0"/>
              </a:rPr>
              <a:t>When should the radio be switched on?</a:t>
            </a:r>
          </a:p>
          <a:p>
            <a:pPr lvl="1" algn="just">
              <a:lnSpc>
                <a:spcPct val="80000"/>
              </a:lnSpc>
            </a:pPr>
            <a:r>
              <a:rPr lang="en-US" altLang="en-US" sz="2000">
                <a:latin typeface="Times New Roman" panose="02020603050405020304" pitchFamily="18" charset="0"/>
                <a:cs typeface="Times New Roman" panose="02020603050405020304" pitchFamily="18" charset="0"/>
              </a:rPr>
              <a:t>Let the user or the application program decide</a:t>
            </a:r>
          </a:p>
          <a:p>
            <a:pPr lvl="1" algn="just">
              <a:lnSpc>
                <a:spcPct val="80000"/>
              </a:lnSpc>
            </a:pPr>
            <a:r>
              <a:rPr lang="en-US" altLang="en-US" sz="2000">
                <a:latin typeface="Times New Roman" panose="02020603050405020304" pitchFamily="18" charset="0"/>
                <a:cs typeface="Times New Roman" panose="02020603050405020304" pitchFamily="18" charset="0"/>
              </a:rPr>
              <a:t>Switched on periodically to check for inbound traffic and transmit any queued message, or the output buffer is close to full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13315" name="Rectangle 3"/>
          <p:cNvSpPr>
            <a:spLocks noGrp="1"/>
          </p:cNvSpPr>
          <p:nvPr>
            <p:ph type="body" idx="1"/>
          </p:nvPr>
        </p:nvSpPr>
        <p:spPr>
          <a:xfrm>
            <a:off x="0" y="1219200"/>
            <a:ext cx="9144000" cy="5791200"/>
          </a:xfrm>
        </p:spPr>
        <p:txBody>
          <a:bodyPr/>
          <a:lstStyle/>
          <a:p>
            <a:pPr algn="just" eaLnBrk="1" hangingPunct="1">
              <a:lnSpc>
                <a:spcPct val="90000"/>
              </a:lnSpc>
              <a:spcBef>
                <a:spcPts val="1200"/>
              </a:spcBef>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DMA</a:t>
            </a:r>
            <a:r>
              <a:rPr lang="en-US" altLang="en-US" sz="2400">
                <a:latin typeface="Times New Roman" panose="02020603050405020304" pitchFamily="18" charset="0"/>
                <a:cs typeface="Times New Roman" panose="02020603050405020304" pitchFamily="18" charset="0"/>
              </a:rPr>
              <a:t> controller is </a:t>
            </a:r>
            <a:r>
              <a:rPr lang="en-US" altLang="en-US" sz="2400" b="1">
                <a:latin typeface="Times New Roman" panose="02020603050405020304" pitchFamily="18" charset="0"/>
                <a:cs typeface="Times New Roman" panose="02020603050405020304" pitchFamily="18" charset="0"/>
              </a:rPr>
              <a:t>integrated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each device</a:t>
            </a:r>
          </a:p>
          <a:p>
            <a:pPr algn="just" eaLnBrk="1" hangingPunct="1">
              <a:lnSpc>
                <a:spcPct val="90000"/>
              </a:lnSpc>
              <a:spcBef>
                <a:spcPts val="1200"/>
              </a:spcBef>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DMA controller </a:t>
            </a:r>
            <a:r>
              <a:rPr lang="en-US" altLang="en-US" sz="2400" b="1">
                <a:latin typeface="Times New Roman" panose="02020603050405020304" pitchFamily="18" charset="0"/>
                <a:cs typeface="Times New Roman" panose="02020603050405020304" pitchFamily="18" charset="0"/>
              </a:rPr>
              <a:t>has access </a:t>
            </a:r>
            <a:r>
              <a:rPr lang="en-US" altLang="en-US" sz="2400">
                <a:latin typeface="Times New Roman" panose="02020603050405020304" pitchFamily="18" charset="0"/>
                <a:cs typeface="Times New Roman" panose="02020603050405020304" pitchFamily="18" charset="0"/>
              </a:rPr>
              <a:t>to the </a:t>
            </a:r>
            <a:r>
              <a:rPr lang="en-US" altLang="en-US" sz="2400" b="1">
                <a:latin typeface="Times New Roman" panose="02020603050405020304" pitchFamily="18" charset="0"/>
                <a:cs typeface="Times New Roman" panose="02020603050405020304" pitchFamily="18" charset="0"/>
              </a:rPr>
              <a:t>system bus independent of the CPU</a:t>
            </a:r>
          </a:p>
          <a:p>
            <a:pPr algn="just" eaLnBrk="1" hangingPunct="1">
              <a:lnSpc>
                <a:spcPct val="90000"/>
              </a:lnSpc>
              <a:spcBef>
                <a:spcPts val="1200"/>
              </a:spcBef>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DMA controller </a:t>
            </a:r>
            <a:r>
              <a:rPr lang="en-US" altLang="en-US" sz="2400" b="1">
                <a:latin typeface="Times New Roman" panose="02020603050405020304" pitchFamily="18" charset="0"/>
                <a:cs typeface="Times New Roman" panose="02020603050405020304" pitchFamily="18" charset="0"/>
              </a:rPr>
              <a:t>regulates transfers to multiple devices, often concurrently</a:t>
            </a:r>
          </a:p>
          <a:p>
            <a:pPr algn="just" eaLnBrk="1" hangingPunct="1">
              <a:lnSpc>
                <a:spcPct val="90000"/>
              </a:lnSpc>
              <a:spcBef>
                <a:spcPts val="1200"/>
              </a:spcBef>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acknowledgement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used</a:t>
            </a:r>
            <a:r>
              <a:rPr lang="en-US" altLang="en-US" sz="2400">
                <a:latin typeface="Times New Roman" panose="02020603050405020304" pitchFamily="18" charset="0"/>
                <a:cs typeface="Times New Roman" panose="02020603050405020304" pitchFamily="18" charset="0"/>
              </a:rPr>
              <a:t> for each DMA channel </a:t>
            </a:r>
            <a:r>
              <a:rPr lang="en-US" altLang="en-US" sz="2400" b="1">
                <a:latin typeface="Times New Roman" panose="02020603050405020304" pitchFamily="18" charset="0"/>
                <a:cs typeface="Times New Roman" panose="02020603050405020304" pitchFamily="18" charset="0"/>
              </a:rPr>
              <a:t>to determine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serviced device. </a:t>
            </a:r>
          </a:p>
          <a:p>
            <a:pPr algn="just" eaLnBrk="1" hangingPunct="1">
              <a:lnSpc>
                <a:spcPct val="90000"/>
              </a:lnSpc>
              <a:spcBef>
                <a:spcPts val="1200"/>
              </a:spcBef>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DMA controller </a:t>
            </a:r>
            <a:r>
              <a:rPr lang="en-US" altLang="en-US" sz="2400" b="1">
                <a:latin typeface="Times New Roman" panose="02020603050405020304" pitchFamily="18" charset="0"/>
                <a:cs typeface="Times New Roman" panose="02020603050405020304" pitchFamily="18" charset="0"/>
              </a:rPr>
              <a:t>contains several registers</a:t>
            </a:r>
          </a:p>
          <a:p>
            <a:pPr lvl="1" algn="just" eaLnBrk="1" hangingPunct="1">
              <a:lnSpc>
                <a:spcPct val="90000"/>
              </a:lnSpc>
              <a:spcBef>
                <a:spcPts val="1200"/>
              </a:spcBef>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memory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address</a:t>
            </a:r>
            <a:r>
              <a:rPr lang="en-US" altLang="en-US" sz="2000">
                <a:latin typeface="Times New Roman" panose="02020603050405020304" pitchFamily="18" charset="0"/>
                <a:cs typeface="Times New Roman" panose="02020603050405020304" pitchFamily="18" charset="0"/>
              </a:rPr>
              <a:t> register</a:t>
            </a:r>
          </a:p>
          <a:p>
            <a:pPr lvl="1" algn="just" eaLnBrk="1" hangingPunct="1">
              <a:lnSpc>
                <a:spcPct val="90000"/>
              </a:lnSpc>
              <a:spcBef>
                <a:spcPts val="1200"/>
              </a:spcBef>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byte count </a:t>
            </a:r>
            <a:r>
              <a:rPr lang="en-US" altLang="en-US" sz="2000">
                <a:latin typeface="Times New Roman" panose="02020603050405020304" pitchFamily="18" charset="0"/>
                <a:cs typeface="Times New Roman" panose="02020603050405020304" pitchFamily="18" charset="0"/>
              </a:rPr>
              <a:t>register</a:t>
            </a:r>
          </a:p>
          <a:p>
            <a:pPr lvl="1" algn="just" eaLnBrk="1" hangingPunct="1">
              <a:lnSpc>
                <a:spcPct val="90000"/>
              </a:lnSpc>
              <a:spcBef>
                <a:spcPts val="1200"/>
              </a:spcBef>
            </a:pPr>
            <a:r>
              <a:rPr lang="en-US" altLang="en-US" sz="2000" b="1">
                <a:latin typeface="Times New Roman" panose="02020603050405020304" pitchFamily="18" charset="0"/>
                <a:cs typeface="Times New Roman" panose="02020603050405020304" pitchFamily="18" charset="0"/>
              </a:rPr>
              <a:t>One or more control</a:t>
            </a:r>
            <a:r>
              <a:rPr lang="en-US" altLang="en-US" sz="2000">
                <a:latin typeface="Times New Roman" panose="02020603050405020304" pitchFamily="18" charset="0"/>
                <a:cs typeface="Times New Roman" panose="02020603050405020304" pitchFamily="18" charset="0"/>
              </a:rPr>
              <a:t> registers: </a:t>
            </a:r>
            <a:r>
              <a:rPr lang="en-US" altLang="en-US" sz="2000" b="1">
                <a:latin typeface="Times New Roman" panose="02020603050405020304" pitchFamily="18" charset="0"/>
                <a:cs typeface="Times New Roman" panose="02020603050405020304" pitchFamily="18" charset="0"/>
              </a:rPr>
              <a:t>specify</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I/O port </a:t>
            </a:r>
            <a:r>
              <a:rPr lang="en-US" altLang="en-US" sz="2000">
                <a:latin typeface="Times New Roman" panose="02020603050405020304" pitchFamily="18" charset="0"/>
                <a:cs typeface="Times New Roman" panose="02020603050405020304" pitchFamily="18" charset="0"/>
              </a:rPr>
              <a:t>to use, the </a:t>
            </a:r>
            <a:r>
              <a:rPr lang="en-US" altLang="en-US" sz="2000" b="1">
                <a:latin typeface="Times New Roman" panose="02020603050405020304" pitchFamily="18" charset="0"/>
                <a:cs typeface="Times New Roman" panose="02020603050405020304" pitchFamily="18" charset="0"/>
              </a:rPr>
              <a:t>direction</a:t>
            </a:r>
            <a:r>
              <a:rPr lang="en-US" altLang="en-US" sz="2000">
                <a:latin typeface="Times New Roman" panose="02020603050405020304" pitchFamily="18" charset="0"/>
                <a:cs typeface="Times New Roman" panose="02020603050405020304" pitchFamily="18" charset="0"/>
              </a:rPr>
              <a:t> of the </a:t>
            </a:r>
            <a:r>
              <a:rPr lang="en-US" altLang="en-US" sz="2000" b="1">
                <a:latin typeface="Times New Roman" panose="02020603050405020304" pitchFamily="18" charset="0"/>
                <a:cs typeface="Times New Roman" panose="02020603050405020304" pitchFamily="18" charset="0"/>
              </a:rPr>
              <a:t>transfer</a:t>
            </a:r>
            <a:r>
              <a:rPr lang="en-US" altLang="en-US" sz="2000">
                <a:latin typeface="Times New Roman" panose="02020603050405020304" pitchFamily="18" charset="0"/>
                <a:cs typeface="Times New Roman" panose="02020603050405020304" pitchFamily="18" charset="0"/>
              </a:rPr>
              <a:t> (read/write from/to I/O device), the </a:t>
            </a:r>
            <a:r>
              <a:rPr lang="en-US" altLang="en-US" sz="2000" b="1">
                <a:latin typeface="Times New Roman" panose="02020603050405020304" pitchFamily="18" charset="0"/>
                <a:cs typeface="Times New Roman" panose="02020603050405020304" pitchFamily="18" charset="0"/>
              </a:rPr>
              <a:t>transfer unit </a:t>
            </a:r>
            <a:r>
              <a:rPr lang="en-US" altLang="en-US" sz="2000">
                <a:latin typeface="Times New Roman" panose="02020603050405020304" pitchFamily="18" charset="0"/>
                <a:cs typeface="Times New Roman" panose="02020603050405020304" pitchFamily="18" charset="0"/>
              </a:rPr>
              <a:t>(byte/word at a time), and the </a:t>
            </a:r>
            <a:r>
              <a:rPr lang="en-US" altLang="en-US" sz="2000" b="1">
                <a:latin typeface="Times New Roman" panose="02020603050405020304" pitchFamily="18" charset="0"/>
                <a:cs typeface="Times New Roman" panose="02020603050405020304" pitchFamily="18" charset="0"/>
              </a:rPr>
              <a:t>number of bytes </a:t>
            </a: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transfer</a:t>
            </a:r>
            <a:r>
              <a:rPr lang="en-US" altLang="en-US" sz="2000">
                <a:latin typeface="Times New Roman" panose="02020603050405020304" pitchFamily="18" charset="0"/>
                <a:cs typeface="Times New Roman" panose="02020603050405020304" pitchFamily="18" charset="0"/>
              </a:rPr>
              <a:t> in one burst</a:t>
            </a:r>
          </a:p>
        </p:txBody>
      </p:sp>
      <p:sp>
        <p:nvSpPr>
          <p:cNvPr id="13316" name="Rectangle 4"/>
          <p:cNvSpPr>
            <a:spLocks/>
          </p:cNvSpPr>
          <p:nvPr/>
        </p:nvSpPr>
        <p:spPr bwMode="auto">
          <a:xfrm>
            <a:off x="9144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Direct Memory Access – DMA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Thermal Management</a:t>
            </a:r>
          </a:p>
        </p:txBody>
      </p:sp>
      <p:sp>
        <p:nvSpPr>
          <p:cNvPr id="20483" name="Rectangle 3"/>
          <p:cNvSpPr>
            <a:spLocks noGrp="1"/>
          </p:cNvSpPr>
          <p:nvPr>
            <p:ph type="body" sz="half" idx="4294967295"/>
          </p:nvPr>
        </p:nvSpPr>
        <p:spPr>
          <a:xfrm>
            <a:off x="228600" y="1066800"/>
            <a:ext cx="8915400" cy="5791200"/>
          </a:xfrm>
        </p:spPr>
        <p:txBody>
          <a:bodyPr/>
          <a:lstStyle/>
          <a:p>
            <a:pPr algn="just"/>
            <a:r>
              <a:rPr lang="en-US" altLang="en-US" sz="2800">
                <a:latin typeface="Times New Roman" panose="02020603050405020304" pitchFamily="18" charset="0"/>
                <a:cs typeface="Times New Roman" panose="02020603050405020304" pitchFamily="18" charset="0"/>
              </a:rPr>
              <a:t>Modern CPUs get extremely hot due to their high speed</a:t>
            </a:r>
          </a:p>
          <a:p>
            <a:pPr algn="just"/>
            <a:r>
              <a:rPr lang="en-US" altLang="en-US" sz="2800">
                <a:latin typeface="Times New Roman" panose="02020603050405020304" pitchFamily="18" charset="0"/>
                <a:cs typeface="Times New Roman" panose="02020603050405020304" pitchFamily="18" charset="0"/>
              </a:rPr>
              <a:t>Desktop machines normally have an internal electric fan to blow the hot air out of chassis</a:t>
            </a:r>
          </a:p>
          <a:p>
            <a:pPr algn="just"/>
            <a:r>
              <a:rPr lang="en-US" altLang="en-US" sz="2800">
                <a:latin typeface="Times New Roman" panose="02020603050405020304" pitchFamily="18" charset="0"/>
                <a:cs typeface="Times New Roman" panose="02020603050405020304" pitchFamily="18" charset="0"/>
              </a:rPr>
              <a:t>With notebooks, the OS has to monitor the temperature continuously</a:t>
            </a:r>
          </a:p>
          <a:p>
            <a:pPr lvl="1" algn="just"/>
            <a:r>
              <a:rPr lang="en-US" altLang="en-US" sz="2400">
                <a:latin typeface="Times New Roman" panose="02020603050405020304" pitchFamily="18" charset="0"/>
                <a:cs typeface="Times New Roman" panose="02020603050405020304" pitchFamily="18" charset="0"/>
              </a:rPr>
              <a:t>When it gets close to the maximum allowable temperature, the OS has a choice</a:t>
            </a:r>
          </a:p>
          <a:p>
            <a:pPr lvl="1" algn="just"/>
            <a:r>
              <a:rPr lang="en-US" altLang="en-US" sz="2400">
                <a:latin typeface="Times New Roman" panose="02020603050405020304" pitchFamily="18" charset="0"/>
                <a:cs typeface="Times New Roman" panose="02020603050405020304" pitchFamily="18" charset="0"/>
              </a:rPr>
              <a:t>It can switch on the fan, which makes noise and consumes power</a:t>
            </a:r>
          </a:p>
          <a:p>
            <a:pPr lvl="1" algn="just"/>
            <a:r>
              <a:rPr lang="en-US" altLang="en-US" sz="2400">
                <a:latin typeface="Times New Roman" panose="02020603050405020304" pitchFamily="18" charset="0"/>
                <a:cs typeface="Times New Roman" panose="02020603050405020304" pitchFamily="18" charset="0"/>
              </a:rPr>
              <a:t>It can </a:t>
            </a:r>
            <a:r>
              <a:rPr lang="en-US" altLang="en-US" sz="2400" b="1">
                <a:latin typeface="Times New Roman" panose="02020603050405020304" pitchFamily="18" charset="0"/>
                <a:cs typeface="Times New Roman" panose="02020603050405020304" pitchFamily="18" charset="0"/>
              </a:rPr>
              <a:t>reduce power consumption be </a:t>
            </a:r>
          </a:p>
          <a:p>
            <a:pPr lvl="2" algn="just"/>
            <a:r>
              <a:rPr lang="en-US" altLang="en-US" sz="2000">
                <a:latin typeface="Times New Roman" panose="02020603050405020304" pitchFamily="18" charset="0"/>
                <a:cs typeface="Times New Roman" panose="02020603050405020304" pitchFamily="18" charset="0"/>
              </a:rPr>
              <a:t>Reducing the backlighting of the screen</a:t>
            </a:r>
          </a:p>
          <a:p>
            <a:pPr lvl="2" algn="just"/>
            <a:r>
              <a:rPr lang="en-US" altLang="en-US" sz="2000">
                <a:latin typeface="Times New Roman" panose="02020603050405020304" pitchFamily="18" charset="0"/>
                <a:cs typeface="Times New Roman" panose="02020603050405020304" pitchFamily="18" charset="0"/>
              </a:rPr>
              <a:t>Slowing down the CPU</a:t>
            </a:r>
          </a:p>
          <a:p>
            <a:pPr lvl="2" algn="just"/>
            <a:r>
              <a:rPr lang="en-US" altLang="en-US" sz="2000">
                <a:latin typeface="Times New Roman" panose="02020603050405020304" pitchFamily="18" charset="0"/>
                <a:cs typeface="Times New Roman" panose="02020603050405020304" pitchFamily="18" charset="0"/>
              </a:rPr>
              <a:t>Being more aggressive about spinning down the disk</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Battery Management</a:t>
            </a:r>
          </a:p>
        </p:txBody>
      </p:sp>
      <p:sp>
        <p:nvSpPr>
          <p:cNvPr id="21507" name="Rectangle 3"/>
          <p:cNvSpPr>
            <a:spLocks noGrp="1"/>
          </p:cNvSpPr>
          <p:nvPr>
            <p:ph type="body" sz="half" idx="4294967295"/>
          </p:nvPr>
        </p:nvSpPr>
        <p:spPr>
          <a:xfrm>
            <a:off x="0" y="1066800"/>
            <a:ext cx="9144000" cy="5791200"/>
          </a:xfrm>
        </p:spPr>
        <p:txBody>
          <a:bodyPr/>
          <a:lstStyle/>
          <a:p>
            <a:pPr algn="just"/>
            <a:r>
              <a:rPr lang="en-US" altLang="en-US" sz="2800" b="1">
                <a:latin typeface="Times New Roman" panose="02020603050405020304" pitchFamily="18" charset="0"/>
                <a:cs typeface="Times New Roman" panose="02020603050405020304" pitchFamily="18" charset="0"/>
              </a:rPr>
              <a:t>Smart batteries </a:t>
            </a:r>
            <a:r>
              <a:rPr lang="en-US" altLang="en-US" sz="2800">
                <a:latin typeface="Times New Roman" panose="02020603050405020304" pitchFamily="18" charset="0"/>
                <a:cs typeface="Times New Roman" panose="02020603050405020304" pitchFamily="18" charset="0"/>
              </a:rPr>
              <a:t>can also be </a:t>
            </a:r>
            <a:r>
              <a:rPr lang="en-US" altLang="en-US" sz="2800" b="1">
                <a:latin typeface="Times New Roman" panose="02020603050405020304" pitchFamily="18" charset="0"/>
                <a:cs typeface="Times New Roman" panose="02020603050405020304" pitchFamily="18" charset="0"/>
              </a:rPr>
              <a:t>instructed to change various operational parameters under control of the OS</a:t>
            </a:r>
          </a:p>
          <a:p>
            <a:pPr algn="just"/>
            <a:r>
              <a:rPr lang="en-US" altLang="en-US" sz="2800">
                <a:latin typeface="Times New Roman" panose="02020603050405020304" pitchFamily="18" charset="0"/>
                <a:cs typeface="Times New Roman" panose="02020603050405020304" pitchFamily="18" charset="0"/>
              </a:rPr>
              <a:t>Some notebooks have multiple batteries</a:t>
            </a:r>
          </a:p>
          <a:p>
            <a:pPr lvl="1" algn="just"/>
            <a:r>
              <a:rPr lang="en-US" altLang="en-US" sz="2400">
                <a:latin typeface="Times New Roman" panose="02020603050405020304" pitchFamily="18" charset="0"/>
                <a:cs typeface="Times New Roman" panose="02020603050405020304" pitchFamily="18" charset="0"/>
              </a:rPr>
              <a:t>When the OS detects that one battery is about to go, it has to arrange for a graceful cutover to the next one, without causing any glitches during the transition</a:t>
            </a:r>
          </a:p>
          <a:p>
            <a:pPr lvl="1" algn="just"/>
            <a:r>
              <a:rPr lang="en-US" altLang="en-US" sz="2400">
                <a:latin typeface="Times New Roman" panose="02020603050405020304" pitchFamily="18" charset="0"/>
                <a:cs typeface="Times New Roman" panose="02020603050405020304" pitchFamily="18" charset="0"/>
              </a:rPr>
              <a:t>When the final battery is on its last legs, OS warn the user and the cause an orderly shutdown making sure that file system is not corrupted</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Driver Interface</a:t>
            </a:r>
          </a:p>
        </p:txBody>
      </p:sp>
      <p:sp>
        <p:nvSpPr>
          <p:cNvPr id="22531" name="Rectangle 3"/>
          <p:cNvSpPr>
            <a:spLocks noGrp="1"/>
          </p:cNvSpPr>
          <p:nvPr>
            <p:ph type="body" sz="half" idx="4294967295"/>
          </p:nvPr>
        </p:nvSpPr>
        <p:spPr>
          <a:xfrm>
            <a:off x="228600" y="1066800"/>
            <a:ext cx="8915400" cy="57912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The Windows system has an elaborate mechanism for doing power management called </a:t>
            </a:r>
            <a:r>
              <a:rPr lang="en-US" altLang="en-US" sz="2800" b="1">
                <a:latin typeface="Times New Roman" panose="02020603050405020304" pitchFamily="18" charset="0"/>
                <a:cs typeface="Times New Roman" panose="02020603050405020304" pitchFamily="18" charset="0"/>
              </a:rPr>
              <a:t>Advanced Configuration and Power Interface – ACPI</a:t>
            </a:r>
          </a:p>
          <a:p>
            <a:pPr algn="just">
              <a:lnSpc>
                <a:spcPct val="90000"/>
              </a:lnSpc>
            </a:pPr>
            <a:r>
              <a:rPr lang="en-US" altLang="en-US" sz="2800">
                <a:latin typeface="Times New Roman" panose="02020603050405020304" pitchFamily="18" charset="0"/>
                <a:cs typeface="Times New Roman" panose="02020603050405020304" pitchFamily="18" charset="0"/>
              </a:rPr>
              <a:t>The OS can </a:t>
            </a:r>
            <a:r>
              <a:rPr lang="en-US" altLang="en-US" sz="2800" b="1">
                <a:latin typeface="Times New Roman" panose="02020603050405020304" pitchFamily="18" charset="0"/>
                <a:cs typeface="Times New Roman" panose="02020603050405020304" pitchFamily="18" charset="0"/>
              </a:rPr>
              <a:t>send</a:t>
            </a:r>
            <a:r>
              <a:rPr lang="en-US" altLang="en-US" sz="2800">
                <a:latin typeface="Times New Roman" panose="02020603050405020304" pitchFamily="18" charset="0"/>
                <a:cs typeface="Times New Roman" panose="02020603050405020304" pitchFamily="18" charset="0"/>
              </a:rPr>
              <a:t> any conformant </a:t>
            </a:r>
            <a:r>
              <a:rPr lang="en-US" altLang="en-US" sz="2800" b="1">
                <a:latin typeface="Times New Roman" panose="02020603050405020304" pitchFamily="18" charset="0"/>
                <a:cs typeface="Times New Roman" panose="02020603050405020304" pitchFamily="18" charset="0"/>
              </a:rPr>
              <a:t>driver</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commands</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asking</a:t>
            </a:r>
            <a:r>
              <a:rPr lang="en-US" altLang="en-US" sz="2800">
                <a:latin typeface="Times New Roman" panose="02020603050405020304" pitchFamily="18" charset="0"/>
                <a:cs typeface="Times New Roman" panose="02020603050405020304" pitchFamily="18" charset="0"/>
              </a:rPr>
              <a:t> it </a:t>
            </a:r>
            <a:r>
              <a:rPr lang="en-US" altLang="en-US" sz="2800" b="1">
                <a:latin typeface="Times New Roman" panose="02020603050405020304" pitchFamily="18" charset="0"/>
                <a:cs typeface="Times New Roman" panose="02020603050405020304" pitchFamily="18" charset="0"/>
              </a:rPr>
              <a:t>to report </a:t>
            </a:r>
            <a:r>
              <a:rPr lang="en-US" altLang="en-US" sz="2800">
                <a:latin typeface="Times New Roman" panose="02020603050405020304" pitchFamily="18" charset="0"/>
                <a:cs typeface="Times New Roman" panose="02020603050405020304" pitchFamily="18" charset="0"/>
              </a:rPr>
              <a:t>on the capabilities of its devices and their </a:t>
            </a:r>
            <a:r>
              <a:rPr lang="en-US" altLang="en-US" sz="2800" b="1">
                <a:latin typeface="Times New Roman" panose="02020603050405020304" pitchFamily="18" charset="0"/>
                <a:cs typeface="Times New Roman" panose="02020603050405020304" pitchFamily="18" charset="0"/>
              </a:rPr>
              <a:t>current states</a:t>
            </a:r>
          </a:p>
          <a:p>
            <a:pPr algn="just">
              <a:lnSpc>
                <a:spcPct val="90000"/>
              </a:lnSpc>
            </a:pPr>
            <a:r>
              <a:rPr lang="en-US" altLang="en-US" sz="2800">
                <a:latin typeface="Times New Roman" panose="02020603050405020304" pitchFamily="18" charset="0"/>
                <a:cs typeface="Times New Roman" panose="02020603050405020304" pitchFamily="18" charset="0"/>
              </a:rPr>
              <a:t>This feature is especially important when combined with plug and play because just after it is booted, the OS does not even know what devices are present, let alone their properties with respect to energy consumption or power manageability</a:t>
            </a:r>
          </a:p>
          <a:p>
            <a:pPr algn="just">
              <a:lnSpc>
                <a:spcPct val="90000"/>
              </a:lnSpc>
            </a:pPr>
            <a:r>
              <a:rPr lang="en-US" altLang="en-US" sz="2800">
                <a:latin typeface="Times New Roman" panose="02020603050405020304" pitchFamily="18" charset="0"/>
                <a:cs typeface="Times New Roman" panose="02020603050405020304" pitchFamily="18" charset="0"/>
              </a:rPr>
              <a:t>It can also </a:t>
            </a:r>
            <a:r>
              <a:rPr lang="en-US" altLang="en-US" sz="2800" b="1">
                <a:latin typeface="Times New Roman" panose="02020603050405020304" pitchFamily="18" charset="0"/>
                <a:cs typeface="Times New Roman" panose="02020603050405020304" pitchFamily="18" charset="0"/>
              </a:rPr>
              <a:t>send commands to driver instructing</a:t>
            </a:r>
            <a:r>
              <a:rPr lang="en-US" altLang="en-US" sz="2800">
                <a:latin typeface="Times New Roman" panose="02020603050405020304" pitchFamily="18" charset="0"/>
                <a:cs typeface="Times New Roman" panose="02020603050405020304" pitchFamily="18" charset="0"/>
              </a:rPr>
              <a:t> them to </a:t>
            </a:r>
            <a:r>
              <a:rPr lang="en-US" altLang="en-US" sz="2800" b="1">
                <a:latin typeface="Times New Roman" panose="02020603050405020304" pitchFamily="18" charset="0"/>
                <a:cs typeface="Times New Roman" panose="02020603050405020304" pitchFamily="18" charset="0"/>
              </a:rPr>
              <a:t>cut their power levels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Application Program Issues</a:t>
            </a:r>
          </a:p>
        </p:txBody>
      </p:sp>
      <p:sp>
        <p:nvSpPr>
          <p:cNvPr id="23555" name="Rectangle 3"/>
          <p:cNvSpPr>
            <a:spLocks noGrp="1"/>
          </p:cNvSpPr>
          <p:nvPr>
            <p:ph type="body" sz="half" idx="4294967295"/>
          </p:nvPr>
        </p:nvSpPr>
        <p:spPr>
          <a:xfrm>
            <a:off x="0" y="1219200"/>
            <a:ext cx="9144000" cy="5638800"/>
          </a:xfrm>
        </p:spPr>
        <p:txBody>
          <a:bodyPr/>
          <a:lstStyle/>
          <a:p>
            <a:pPr algn="just"/>
            <a:r>
              <a:rPr lang="en-US" altLang="en-US" sz="2800">
                <a:latin typeface="Times New Roman" panose="02020603050405020304" pitchFamily="18" charset="0"/>
                <a:cs typeface="Times New Roman" panose="02020603050405020304" pitchFamily="18" charset="0"/>
              </a:rPr>
              <a:t>Tell the </a:t>
            </a:r>
            <a:r>
              <a:rPr lang="en-US" altLang="en-US" sz="2800" b="1">
                <a:latin typeface="Times New Roman" panose="02020603050405020304" pitchFamily="18" charset="0"/>
                <a:cs typeface="Times New Roman" panose="02020603050405020304" pitchFamily="18" charset="0"/>
              </a:rPr>
              <a:t>programs</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to use less energy</a:t>
            </a:r>
            <a:r>
              <a:rPr lang="en-US" altLang="en-US" sz="2800">
                <a:latin typeface="Times New Roman" panose="02020603050405020304" pitchFamily="18" charset="0"/>
                <a:cs typeface="Times New Roman" panose="02020603050405020304" pitchFamily="18" charset="0"/>
              </a:rPr>
              <a:t>, even if this means </a:t>
            </a:r>
            <a:r>
              <a:rPr lang="en-US" altLang="en-US" sz="2800" b="1">
                <a:latin typeface="Times New Roman" panose="02020603050405020304" pitchFamily="18" charset="0"/>
                <a:cs typeface="Times New Roman" panose="02020603050405020304" pitchFamily="18" charset="0"/>
              </a:rPr>
              <a:t>providing</a:t>
            </a:r>
            <a:r>
              <a:rPr lang="en-US" altLang="en-US" sz="2800">
                <a:latin typeface="Times New Roman" panose="02020603050405020304" pitchFamily="18" charset="0"/>
                <a:cs typeface="Times New Roman" panose="02020603050405020304" pitchFamily="18" charset="0"/>
              </a:rPr>
              <a:t> a </a:t>
            </a:r>
            <a:r>
              <a:rPr lang="en-US" altLang="en-US" sz="2800" b="1">
                <a:latin typeface="Times New Roman" panose="02020603050405020304" pitchFamily="18" charset="0"/>
                <a:cs typeface="Times New Roman" panose="02020603050405020304" pitchFamily="18" charset="0"/>
              </a:rPr>
              <a:t>poorer user experience</a:t>
            </a:r>
          </a:p>
          <a:p>
            <a:pPr algn="just"/>
            <a:r>
              <a:rPr lang="en-US" altLang="en-US" sz="2800">
                <a:latin typeface="Times New Roman" panose="02020603050405020304" pitchFamily="18" charset="0"/>
                <a:cs typeface="Times New Roman" panose="02020603050405020304" pitchFamily="18" charset="0"/>
              </a:rPr>
              <a:t>This information is passed on when the battery charge is below some threshold. Then the </a:t>
            </a:r>
            <a:r>
              <a:rPr lang="en-US" altLang="en-US" sz="2800" b="1">
                <a:latin typeface="Times New Roman" panose="02020603050405020304" pitchFamily="18" charset="0"/>
                <a:cs typeface="Times New Roman" panose="02020603050405020304" pitchFamily="18" charset="0"/>
              </a:rPr>
              <a:t>program decide between degrading performance to lengthen batteries life or to maintain performance and risk running out of energy</a:t>
            </a:r>
          </a:p>
          <a:p>
            <a:pPr algn="just">
              <a:buFont typeface="Arial" panose="020B0604020202020204" pitchFamily="34" charset="0"/>
              <a:buNone/>
            </a:pP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4579" name="Rectangle 3"/>
          <p:cNvSpPr>
            <a:spLocks noGrp="1"/>
          </p:cNvSpPr>
          <p:nvPr>
            <p:ph type="body" idx="1"/>
          </p:nvPr>
        </p:nvSpPr>
        <p:spPr>
          <a:xfrm>
            <a:off x="457200" y="1600200"/>
            <a:ext cx="8229600" cy="3200400"/>
          </a:xfrm>
        </p:spPr>
        <p:txBody>
          <a:bodyPr/>
          <a:lstStyle/>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Thin Clients</a:t>
            </a:r>
          </a:p>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Power Management</a:t>
            </a:r>
          </a:p>
        </p:txBody>
      </p:sp>
      <p:sp>
        <p:nvSpPr>
          <p:cNvPr id="24580"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5603" name="Rectangle 3"/>
          <p:cNvSpPr>
            <a:spLocks noGrp="1"/>
          </p:cNvSpPr>
          <p:nvPr>
            <p:ph type="body" idx="1"/>
          </p:nvPr>
        </p:nvSpPr>
        <p:spPr>
          <a:xfrm>
            <a:off x="457200" y="1600200"/>
            <a:ext cx="8229600" cy="3200400"/>
          </a:xfrm>
        </p:spPr>
        <p:txBody>
          <a:bodyPr/>
          <a:lstStyle/>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Deadlock</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Problems &amp; Solutions</a:t>
            </a:r>
          </a:p>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Other Issues</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Live Lock</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Two phase Locking</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Communication Lock</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Starvation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217091" name="Rectangle 3"/>
          <p:cNvSpPr>
            <a:spLocks noGrp="1"/>
          </p:cNvSpPr>
          <p:nvPr>
            <p:ph type="body" idx="4294967295"/>
          </p:nvPr>
        </p:nvSpPr>
        <p:spPr>
          <a:xfrm>
            <a:off x="0" y="1295400"/>
            <a:ext cx="9144000" cy="5943600"/>
          </a:xfrm>
        </p:spPr>
        <p:txBody>
          <a:bodyPr/>
          <a:lstStyle/>
          <a:p>
            <a:pPr algn="just" eaLnBrk="1" hangingPunct="1">
              <a:lnSpc>
                <a:spcPct val="80000"/>
              </a:lnSpc>
              <a:spcBef>
                <a:spcPts val="600"/>
              </a:spcBef>
            </a:pPr>
            <a:r>
              <a:rPr lang="en-US" altLang="en-US" sz="1800" b="1">
                <a:latin typeface="Times New Roman" panose="02020603050405020304" pitchFamily="18" charset="0"/>
                <a:cs typeface="Times New Roman" panose="02020603050405020304" pitchFamily="18" charset="0"/>
              </a:rPr>
              <a:t>Step 1</a:t>
            </a:r>
          </a:p>
          <a:p>
            <a:pPr lvl="1" algn="just" eaLnBrk="1" hangingPunct="1">
              <a:lnSpc>
                <a:spcPct val="80000"/>
              </a:lnSpc>
              <a:spcBef>
                <a:spcPts val="600"/>
              </a:spcBef>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CPU</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sets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DMA</a:t>
            </a:r>
            <a:r>
              <a:rPr lang="en-US" altLang="en-US" sz="1600">
                <a:latin typeface="Times New Roman" panose="02020603050405020304" pitchFamily="18" charset="0"/>
                <a:cs typeface="Times New Roman" panose="02020603050405020304" pitchFamily="18" charset="0"/>
              </a:rPr>
              <a:t> controller registers so DMA knows </a:t>
            </a:r>
            <a:r>
              <a:rPr lang="en-US" altLang="en-US" sz="1600" b="1">
                <a:latin typeface="Times New Roman" panose="02020603050405020304" pitchFamily="18" charset="0"/>
                <a:cs typeface="Times New Roman" panose="02020603050405020304" pitchFamily="18" charset="0"/>
              </a:rPr>
              <a:t>what to transfer where</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and how many transfer</a:t>
            </a:r>
          </a:p>
          <a:p>
            <a:pPr lvl="1" algn="just" eaLnBrk="1" hangingPunct="1">
              <a:lnSpc>
                <a:spcPct val="80000"/>
              </a:lnSpc>
              <a:spcBef>
                <a:spcPts val="600"/>
              </a:spcBef>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CPU</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commands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disk controller read</a:t>
            </a:r>
            <a:r>
              <a:rPr lang="en-US" altLang="en-US" sz="1600">
                <a:latin typeface="Times New Roman" panose="02020603050405020304" pitchFamily="18" charset="0"/>
                <a:cs typeface="Times New Roman" panose="02020603050405020304" pitchFamily="18" charset="0"/>
              </a:rPr>
              <a:t> data </a:t>
            </a:r>
            <a:r>
              <a:rPr lang="en-US" altLang="en-US" sz="1600" b="1">
                <a:latin typeface="Times New Roman" panose="02020603050405020304" pitchFamily="18" charset="0"/>
                <a:cs typeface="Times New Roman" panose="02020603050405020304" pitchFamily="18" charset="0"/>
              </a:rPr>
              <a:t>from</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disk</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to internal buffer</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then</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verify</a:t>
            </a:r>
            <a:r>
              <a:rPr lang="en-US" altLang="en-US" sz="1600">
                <a:latin typeface="Times New Roman" panose="02020603050405020304" pitchFamily="18" charset="0"/>
                <a:cs typeface="Times New Roman" panose="02020603050405020304" pitchFamily="18" charset="0"/>
              </a:rPr>
              <a:t> the checksum</a:t>
            </a:r>
          </a:p>
          <a:p>
            <a:pPr algn="just" eaLnBrk="1" hangingPunct="1">
              <a:lnSpc>
                <a:spcPct val="80000"/>
              </a:lnSpc>
              <a:spcBef>
                <a:spcPts val="600"/>
              </a:spcBef>
            </a:pPr>
            <a:r>
              <a:rPr lang="en-US" altLang="en-US" sz="1800" b="1">
                <a:latin typeface="Times New Roman" panose="02020603050405020304" pitchFamily="18" charset="0"/>
                <a:cs typeface="Times New Roman" panose="02020603050405020304" pitchFamily="18" charset="0"/>
              </a:rPr>
              <a:t>Step 2</a:t>
            </a:r>
          </a:p>
          <a:p>
            <a:pPr lvl="1" algn="just" eaLnBrk="1" hangingPunct="1">
              <a:lnSpc>
                <a:spcPct val="80000"/>
              </a:lnSpc>
              <a:spcBef>
                <a:spcPts val="600"/>
              </a:spcBef>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DMA</a:t>
            </a:r>
            <a:r>
              <a:rPr lang="en-US" altLang="en-US" sz="1600">
                <a:latin typeface="Times New Roman" panose="02020603050405020304" pitchFamily="18" charset="0"/>
                <a:cs typeface="Times New Roman" panose="02020603050405020304" pitchFamily="18" charset="0"/>
              </a:rPr>
              <a:t> controller </a:t>
            </a:r>
            <a:r>
              <a:rPr lang="en-US" altLang="en-US" sz="1600" b="1">
                <a:latin typeface="Times New Roman" panose="02020603050405020304" pitchFamily="18" charset="0"/>
                <a:cs typeface="Times New Roman" panose="02020603050405020304" pitchFamily="18" charset="0"/>
              </a:rPr>
              <a:t>initiates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transfer</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by</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issuing</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read request </a:t>
            </a:r>
            <a:r>
              <a:rPr lang="en-US" altLang="en-US" sz="1600">
                <a:latin typeface="Times New Roman" panose="02020603050405020304" pitchFamily="18" charset="0"/>
                <a:cs typeface="Times New Roman" panose="02020603050405020304" pitchFamily="18" charset="0"/>
              </a:rPr>
              <a:t>over the bus </a:t>
            </a:r>
            <a:r>
              <a:rPr lang="en-US" altLang="en-US" sz="1600" b="1">
                <a:latin typeface="Times New Roman" panose="02020603050405020304" pitchFamily="18" charset="0"/>
                <a:cs typeface="Times New Roman" panose="02020603050405020304" pitchFamily="18" charset="0"/>
              </a:rPr>
              <a:t>to</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disk controller</a:t>
            </a:r>
          </a:p>
          <a:p>
            <a:pPr algn="just" eaLnBrk="1" hangingPunct="1">
              <a:lnSpc>
                <a:spcPct val="80000"/>
              </a:lnSpc>
              <a:spcBef>
                <a:spcPts val="600"/>
              </a:spcBef>
            </a:pPr>
            <a:r>
              <a:rPr lang="en-US" altLang="en-US" sz="1800" b="1">
                <a:latin typeface="Times New Roman" panose="02020603050405020304" pitchFamily="18" charset="0"/>
                <a:cs typeface="Times New Roman" panose="02020603050405020304" pitchFamily="18" charset="0"/>
              </a:rPr>
              <a:t>Step 3</a:t>
            </a:r>
          </a:p>
          <a:p>
            <a:pPr lvl="1" algn="just" eaLnBrk="1" hangingPunct="1">
              <a:lnSpc>
                <a:spcPct val="80000"/>
              </a:lnSpc>
              <a:spcBef>
                <a:spcPts val="600"/>
              </a:spcBef>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disk controller transfer</a:t>
            </a:r>
            <a:r>
              <a:rPr lang="en-US" altLang="en-US" sz="1600">
                <a:latin typeface="Times New Roman" panose="02020603050405020304" pitchFamily="18" charset="0"/>
                <a:cs typeface="Times New Roman" panose="02020603050405020304" pitchFamily="18" charset="0"/>
              </a:rPr>
              <a:t> a word/ byte </a:t>
            </a:r>
            <a:r>
              <a:rPr lang="en-US" altLang="en-US" sz="1600" b="1">
                <a:latin typeface="Times New Roman" panose="02020603050405020304" pitchFamily="18" charset="0"/>
                <a:cs typeface="Times New Roman" panose="02020603050405020304" pitchFamily="18" charset="0"/>
              </a:rPr>
              <a:t>from internal buffers to</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main memory </a:t>
            </a:r>
            <a:r>
              <a:rPr lang="en-US" altLang="en-US" sz="1600">
                <a:latin typeface="Times New Roman" panose="02020603050405020304" pitchFamily="18" charset="0"/>
                <a:cs typeface="Times New Roman" panose="02020603050405020304" pitchFamily="18" charset="0"/>
              </a:rPr>
              <a:t>at the address that is described in the DMA’s memory address register</a:t>
            </a:r>
          </a:p>
          <a:p>
            <a:pPr algn="just" eaLnBrk="1" hangingPunct="1">
              <a:lnSpc>
                <a:spcPct val="80000"/>
              </a:lnSpc>
              <a:spcBef>
                <a:spcPts val="600"/>
              </a:spcBef>
            </a:pPr>
            <a:r>
              <a:rPr lang="en-US" altLang="en-US" sz="1800" b="1">
                <a:latin typeface="Times New Roman" panose="02020603050405020304" pitchFamily="18" charset="0"/>
                <a:cs typeface="Times New Roman" panose="02020603050405020304" pitchFamily="18" charset="0"/>
              </a:rPr>
              <a:t>Step 4</a:t>
            </a:r>
          </a:p>
          <a:p>
            <a:pPr lvl="1" algn="just" eaLnBrk="1" hangingPunct="1">
              <a:lnSpc>
                <a:spcPct val="80000"/>
              </a:lnSpc>
              <a:spcBef>
                <a:spcPts val="600"/>
              </a:spcBef>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disk controller sends</a:t>
            </a:r>
            <a:r>
              <a:rPr lang="en-US" altLang="en-US" sz="1600">
                <a:latin typeface="Times New Roman" panose="02020603050405020304" pitchFamily="18" charset="0"/>
                <a:cs typeface="Times New Roman" panose="02020603050405020304" pitchFamily="18" charset="0"/>
              </a:rPr>
              <a:t> an </a:t>
            </a:r>
            <a:r>
              <a:rPr lang="en-US" altLang="en-US" sz="1600" b="1">
                <a:latin typeface="Times New Roman" panose="02020603050405020304" pitchFamily="18" charset="0"/>
                <a:cs typeface="Times New Roman" panose="02020603050405020304" pitchFamily="18" charset="0"/>
              </a:rPr>
              <a:t>acknowledgement</a:t>
            </a:r>
            <a:r>
              <a:rPr lang="en-US" altLang="en-US" sz="1600">
                <a:latin typeface="Times New Roman" panose="02020603050405020304" pitchFamily="18" charset="0"/>
                <a:cs typeface="Times New Roman" panose="02020603050405020304" pitchFamily="18" charset="0"/>
              </a:rPr>
              <a:t> signal </a:t>
            </a:r>
            <a:r>
              <a:rPr lang="en-US" altLang="en-US" sz="1600" b="1">
                <a:latin typeface="Times New Roman" panose="02020603050405020304" pitchFamily="18" charset="0"/>
                <a:cs typeface="Times New Roman" panose="02020603050405020304" pitchFamily="18" charset="0"/>
              </a:rPr>
              <a:t>to</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DMA</a:t>
            </a:r>
            <a:r>
              <a:rPr lang="en-US" altLang="en-US" sz="1600">
                <a:latin typeface="Times New Roman" panose="02020603050405020304" pitchFamily="18" charset="0"/>
                <a:cs typeface="Times New Roman" panose="02020603050405020304" pitchFamily="18" charset="0"/>
              </a:rPr>
              <a:t> controller </a:t>
            </a:r>
            <a:r>
              <a:rPr lang="en-US" altLang="en-US" sz="1600" b="1">
                <a:latin typeface="Times New Roman" panose="02020603050405020304" pitchFamily="18" charset="0"/>
                <a:cs typeface="Times New Roman" panose="02020603050405020304" pitchFamily="18" charset="0"/>
              </a:rPr>
              <a:t>when</a:t>
            </a:r>
            <a:r>
              <a:rPr lang="en-US" altLang="en-US" sz="1600">
                <a:latin typeface="Times New Roman" panose="02020603050405020304" pitchFamily="18" charset="0"/>
                <a:cs typeface="Times New Roman" panose="02020603050405020304" pitchFamily="18" charset="0"/>
              </a:rPr>
              <a:t> the write is </a:t>
            </a:r>
            <a:r>
              <a:rPr lang="en-US" altLang="en-US" sz="1600" b="1">
                <a:latin typeface="Times New Roman" panose="02020603050405020304" pitchFamily="18" charset="0"/>
                <a:cs typeface="Times New Roman" panose="02020603050405020304" pitchFamily="18" charset="0"/>
              </a:rPr>
              <a:t>complete</a:t>
            </a:r>
          </a:p>
          <a:p>
            <a:pPr lvl="1" algn="just" eaLnBrk="1" hangingPunct="1">
              <a:lnSpc>
                <a:spcPct val="80000"/>
              </a:lnSpc>
              <a:spcBef>
                <a:spcPts val="600"/>
              </a:spcBef>
            </a:pPr>
            <a:r>
              <a:rPr lang="en-US" altLang="en-US" sz="1600" b="1">
                <a:latin typeface="Times New Roman" panose="02020603050405020304" pitchFamily="18" charset="0"/>
                <a:cs typeface="Times New Roman" panose="02020603050405020304" pitchFamily="18" charset="0"/>
              </a:rPr>
              <a:t>Simultaneously</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DMA</a:t>
            </a:r>
            <a:r>
              <a:rPr lang="en-US" altLang="en-US" sz="1600">
                <a:latin typeface="Times New Roman" panose="02020603050405020304" pitchFamily="18" charset="0"/>
                <a:cs typeface="Times New Roman" panose="02020603050405020304" pitchFamily="18" charset="0"/>
              </a:rPr>
              <a:t> controller </a:t>
            </a:r>
            <a:r>
              <a:rPr lang="en-US" altLang="en-US" sz="1600" b="1">
                <a:latin typeface="Times New Roman" panose="02020603050405020304" pitchFamily="18" charset="0"/>
                <a:cs typeface="Times New Roman" panose="02020603050405020304" pitchFamily="18" charset="0"/>
              </a:rPr>
              <a:t>decides</a:t>
            </a:r>
            <a:r>
              <a:rPr lang="en-US" altLang="en-US" sz="1600">
                <a:latin typeface="Times New Roman" panose="02020603050405020304" pitchFamily="18" charset="0"/>
                <a:cs typeface="Times New Roman" panose="02020603050405020304" pitchFamily="18" charset="0"/>
              </a:rPr>
              <a:t> which </a:t>
            </a:r>
            <a:r>
              <a:rPr lang="en-US" altLang="en-US" sz="1600" b="1">
                <a:latin typeface="Times New Roman" panose="02020603050405020304" pitchFamily="18" charset="0"/>
                <a:cs typeface="Times New Roman" panose="02020603050405020304" pitchFamily="18" charset="0"/>
              </a:rPr>
              <a:t>device to service next </a:t>
            </a:r>
            <a:r>
              <a:rPr lang="en-US" altLang="en-US" sz="1600">
                <a:latin typeface="Times New Roman" panose="02020603050405020304" pitchFamily="18" charset="0"/>
                <a:cs typeface="Times New Roman" panose="02020603050405020304" pitchFamily="18" charset="0"/>
              </a:rPr>
              <a:t>(using RR or priority scheme)</a:t>
            </a:r>
          </a:p>
          <a:p>
            <a:pPr lvl="1" algn="just" eaLnBrk="1" hangingPunct="1">
              <a:lnSpc>
                <a:spcPct val="80000"/>
              </a:lnSpc>
              <a:spcBef>
                <a:spcPts val="600"/>
              </a:spcBef>
            </a:pPr>
            <a:r>
              <a:rPr lang="en-US" altLang="en-US" sz="1600">
                <a:latin typeface="Times New Roman" panose="02020603050405020304" pitchFamily="18" charset="0"/>
                <a:cs typeface="Times New Roman" panose="02020603050405020304" pitchFamily="18" charset="0"/>
              </a:rPr>
              <a:t>In </a:t>
            </a:r>
            <a:r>
              <a:rPr lang="en-US" altLang="en-US" sz="1600" b="1">
                <a:latin typeface="Times New Roman" panose="02020603050405020304" pitchFamily="18" charset="0"/>
                <a:cs typeface="Times New Roman" panose="02020603050405020304" pitchFamily="18" charset="0"/>
              </a:rPr>
              <a:t>each</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transfer</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DMA</a:t>
            </a:r>
            <a:r>
              <a:rPr lang="en-US" altLang="en-US" sz="1600">
                <a:latin typeface="Times New Roman" panose="02020603050405020304" pitchFamily="18" charset="0"/>
                <a:cs typeface="Times New Roman" panose="02020603050405020304" pitchFamily="18" charset="0"/>
              </a:rPr>
              <a:t> controller </a:t>
            </a:r>
            <a:r>
              <a:rPr lang="en-US" altLang="en-US" sz="1600" b="1">
                <a:latin typeface="Times New Roman" panose="02020603050405020304" pitchFamily="18" charset="0"/>
                <a:cs typeface="Times New Roman" panose="02020603050405020304" pitchFamily="18" charset="0"/>
              </a:rPr>
              <a:t>increments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memory addresses </a:t>
            </a:r>
            <a:r>
              <a:rPr lang="en-US" altLang="en-US" sz="1600">
                <a:latin typeface="Times New Roman" panose="02020603050405020304" pitchFamily="18" charset="0"/>
                <a:cs typeface="Times New Roman" panose="02020603050405020304" pitchFamily="18" charset="0"/>
              </a:rPr>
              <a:t>to use </a:t>
            </a:r>
            <a:r>
              <a:rPr lang="en-US" altLang="en-US" sz="1600" b="1">
                <a:latin typeface="Times New Roman" panose="02020603050405020304" pitchFamily="18" charset="0"/>
                <a:cs typeface="Times New Roman" panose="02020603050405020304" pitchFamily="18" charset="0"/>
              </a:rPr>
              <a:t>and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decrements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byte count</a:t>
            </a:r>
          </a:p>
          <a:p>
            <a:pPr lvl="1" algn="just" eaLnBrk="1" hangingPunct="1">
              <a:lnSpc>
                <a:spcPct val="80000"/>
              </a:lnSpc>
              <a:spcBef>
                <a:spcPts val="600"/>
              </a:spcBef>
            </a:pPr>
            <a:r>
              <a:rPr lang="en-US" altLang="en-US" sz="1600" b="1">
                <a:latin typeface="Times New Roman" panose="02020603050405020304" pitchFamily="18" charset="0"/>
                <a:cs typeface="Times New Roman" panose="02020603050405020304" pitchFamily="18" charset="0"/>
              </a:rPr>
              <a:t>If</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byte</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count</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still greater than 0</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step 2 through 4 </a:t>
            </a:r>
            <a:r>
              <a:rPr lang="en-US" altLang="en-US" sz="1600">
                <a:latin typeface="Times New Roman" panose="02020603050405020304" pitchFamily="18" charset="0"/>
                <a:cs typeface="Times New Roman" panose="02020603050405020304" pitchFamily="18" charset="0"/>
              </a:rPr>
              <a:t>are </a:t>
            </a:r>
            <a:r>
              <a:rPr lang="en-US" altLang="en-US" sz="1600" b="1">
                <a:latin typeface="Times New Roman" panose="02020603050405020304" pitchFamily="18" charset="0"/>
                <a:cs typeface="Times New Roman" panose="02020603050405020304" pitchFamily="18" charset="0"/>
              </a:rPr>
              <a:t>repeated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until</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count</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reaches 0</a:t>
            </a:r>
          </a:p>
          <a:p>
            <a:pPr lvl="1" algn="just" eaLnBrk="1" hangingPunct="1">
              <a:lnSpc>
                <a:spcPct val="80000"/>
              </a:lnSpc>
              <a:spcBef>
                <a:spcPts val="600"/>
              </a:spcBef>
            </a:pPr>
            <a:r>
              <a:rPr lang="en-US" altLang="en-US" sz="1600" b="1">
                <a:latin typeface="Times New Roman" panose="02020603050405020304" pitchFamily="18" charset="0"/>
                <a:cs typeface="Times New Roman" panose="02020603050405020304" pitchFamily="18" charset="0"/>
              </a:rPr>
              <a:t>If</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byte</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equals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0</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DMA</a:t>
            </a:r>
            <a:r>
              <a:rPr lang="en-US" altLang="en-US" sz="1600">
                <a:latin typeface="Times New Roman" panose="02020603050405020304" pitchFamily="18" charset="0"/>
                <a:cs typeface="Times New Roman" panose="02020603050405020304" pitchFamily="18" charset="0"/>
              </a:rPr>
              <a:t> controller </a:t>
            </a:r>
            <a:r>
              <a:rPr lang="en-US" altLang="en-US" sz="1600" b="1">
                <a:latin typeface="Times New Roman" panose="02020603050405020304" pitchFamily="18" charset="0"/>
                <a:cs typeface="Times New Roman" panose="02020603050405020304" pitchFamily="18" charset="0"/>
              </a:rPr>
              <a:t>interrupts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CPU</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to</a:t>
            </a:r>
            <a:r>
              <a:rPr lang="en-US" altLang="en-US" sz="1600">
                <a:latin typeface="Times New Roman" panose="02020603050405020304" pitchFamily="18" charset="0"/>
                <a:cs typeface="Times New Roman" panose="02020603050405020304" pitchFamily="18" charset="0"/>
              </a:rPr>
              <a:t> let it </a:t>
            </a:r>
            <a:r>
              <a:rPr lang="en-US" altLang="en-US" sz="1600" b="1">
                <a:latin typeface="Times New Roman" panose="02020603050405020304" pitchFamily="18" charset="0"/>
                <a:cs typeface="Times New Roman" panose="02020603050405020304" pitchFamily="18" charset="0"/>
              </a:rPr>
              <a:t>know</a:t>
            </a:r>
            <a:r>
              <a:rPr lang="en-US" altLang="en-US" sz="1600">
                <a:latin typeface="Times New Roman" panose="02020603050405020304" pitchFamily="18" charset="0"/>
                <a:cs typeface="Times New Roman" panose="02020603050405020304" pitchFamily="18" charset="0"/>
              </a:rPr>
              <a:t> the tr</a:t>
            </a:r>
            <a:r>
              <a:rPr lang="en-US" altLang="en-US" sz="1600" b="1">
                <a:latin typeface="Times New Roman" panose="02020603050405020304" pitchFamily="18" charset="0"/>
                <a:cs typeface="Times New Roman" panose="02020603050405020304" pitchFamily="18" charset="0"/>
              </a:rPr>
              <a:t>ansfer</a:t>
            </a:r>
            <a:r>
              <a:rPr lang="en-US" altLang="en-US" sz="1600">
                <a:latin typeface="Times New Roman" panose="02020603050405020304" pitchFamily="18" charset="0"/>
                <a:cs typeface="Times New Roman" panose="02020603050405020304" pitchFamily="18" charset="0"/>
              </a:rPr>
              <a:t> is now </a:t>
            </a:r>
            <a:r>
              <a:rPr lang="en-US" altLang="en-US" sz="1600" b="1">
                <a:latin typeface="Times New Roman" panose="02020603050405020304" pitchFamily="18" charset="0"/>
                <a:cs typeface="Times New Roman" panose="02020603050405020304" pitchFamily="18" charset="0"/>
              </a:rPr>
              <a:t>complete</a:t>
            </a:r>
          </a:p>
        </p:txBody>
      </p:sp>
      <p:sp>
        <p:nvSpPr>
          <p:cNvPr id="14340" name="Rectangle 4"/>
          <p:cNvSpPr>
            <a:spLocks/>
          </p:cNvSpPr>
          <p:nvPr/>
        </p:nvSpPr>
        <p:spPr bwMode="auto">
          <a:xfrm>
            <a:off x="9144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Direct Memory Access – DMA – Mechanism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ox(in)">
                                      <p:cBhvr>
                                        <p:cTn id="7" dur="500"/>
                                        <p:tgtEl>
                                          <p:spTgt spid="21709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7091">
                                            <p:txEl>
                                              <p:pRg st="1" end="1"/>
                                            </p:txEl>
                                          </p:spTgt>
                                        </p:tgtEl>
                                        <p:attrNameLst>
                                          <p:attrName>style.visibility</p:attrName>
                                        </p:attrNameLst>
                                      </p:cBhvr>
                                      <p:to>
                                        <p:strVal val="visible"/>
                                      </p:to>
                                    </p:set>
                                    <p:animEffect transition="in" filter="box(in)">
                                      <p:cBhvr>
                                        <p:cTn id="10" dur="500"/>
                                        <p:tgtEl>
                                          <p:spTgt spid="217091">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7091">
                                            <p:txEl>
                                              <p:pRg st="2" end="2"/>
                                            </p:txEl>
                                          </p:spTgt>
                                        </p:tgtEl>
                                        <p:attrNameLst>
                                          <p:attrName>style.visibility</p:attrName>
                                        </p:attrNameLst>
                                      </p:cBhvr>
                                      <p:to>
                                        <p:strVal val="visible"/>
                                      </p:to>
                                    </p:set>
                                    <p:animEffect transition="in" filter="box(in)">
                                      <p:cBhvr>
                                        <p:cTn id="13" dur="500"/>
                                        <p:tgtEl>
                                          <p:spTgt spid="21709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17091">
                                            <p:txEl>
                                              <p:pRg st="3" end="3"/>
                                            </p:txEl>
                                          </p:spTgt>
                                        </p:tgtEl>
                                        <p:attrNameLst>
                                          <p:attrName>style.visibility</p:attrName>
                                        </p:attrNameLst>
                                      </p:cBhvr>
                                      <p:to>
                                        <p:strVal val="visible"/>
                                      </p:to>
                                    </p:set>
                                    <p:animEffect transition="in" filter="box(in)">
                                      <p:cBhvr>
                                        <p:cTn id="18" dur="500"/>
                                        <p:tgtEl>
                                          <p:spTgt spid="217091">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17091">
                                            <p:txEl>
                                              <p:pRg st="4" end="4"/>
                                            </p:txEl>
                                          </p:spTgt>
                                        </p:tgtEl>
                                        <p:attrNameLst>
                                          <p:attrName>style.visibility</p:attrName>
                                        </p:attrNameLst>
                                      </p:cBhvr>
                                      <p:to>
                                        <p:strVal val="visible"/>
                                      </p:to>
                                    </p:set>
                                    <p:animEffect transition="in" filter="box(in)">
                                      <p:cBhvr>
                                        <p:cTn id="21" dur="500"/>
                                        <p:tgtEl>
                                          <p:spTgt spid="21709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17091">
                                            <p:txEl>
                                              <p:pRg st="5" end="5"/>
                                            </p:txEl>
                                          </p:spTgt>
                                        </p:tgtEl>
                                        <p:attrNameLst>
                                          <p:attrName>style.visibility</p:attrName>
                                        </p:attrNameLst>
                                      </p:cBhvr>
                                      <p:to>
                                        <p:strVal val="visible"/>
                                      </p:to>
                                    </p:set>
                                    <p:animEffect transition="in" filter="box(in)">
                                      <p:cBhvr>
                                        <p:cTn id="26" dur="500"/>
                                        <p:tgtEl>
                                          <p:spTgt spid="217091">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17091">
                                            <p:txEl>
                                              <p:pRg st="6" end="6"/>
                                            </p:txEl>
                                          </p:spTgt>
                                        </p:tgtEl>
                                        <p:attrNameLst>
                                          <p:attrName>style.visibility</p:attrName>
                                        </p:attrNameLst>
                                      </p:cBhvr>
                                      <p:to>
                                        <p:strVal val="visible"/>
                                      </p:to>
                                    </p:set>
                                    <p:animEffect transition="in" filter="box(in)">
                                      <p:cBhvr>
                                        <p:cTn id="29" dur="500"/>
                                        <p:tgtEl>
                                          <p:spTgt spid="2170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217091">
                                            <p:txEl>
                                              <p:pRg st="7" end="7"/>
                                            </p:txEl>
                                          </p:spTgt>
                                        </p:tgtEl>
                                        <p:attrNameLst>
                                          <p:attrName>style.visibility</p:attrName>
                                        </p:attrNameLst>
                                      </p:cBhvr>
                                      <p:to>
                                        <p:strVal val="visible"/>
                                      </p:to>
                                    </p:set>
                                    <p:animEffect transition="in" filter="box(in)">
                                      <p:cBhvr>
                                        <p:cTn id="34" dur="500"/>
                                        <p:tgtEl>
                                          <p:spTgt spid="217091">
                                            <p:txEl>
                                              <p:pRg st="7" end="7"/>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217091">
                                            <p:txEl>
                                              <p:pRg st="8" end="8"/>
                                            </p:txEl>
                                          </p:spTgt>
                                        </p:tgtEl>
                                        <p:attrNameLst>
                                          <p:attrName>style.visibility</p:attrName>
                                        </p:attrNameLst>
                                      </p:cBhvr>
                                      <p:to>
                                        <p:strVal val="visible"/>
                                      </p:to>
                                    </p:set>
                                    <p:animEffect transition="in" filter="box(in)">
                                      <p:cBhvr>
                                        <p:cTn id="37" dur="500"/>
                                        <p:tgtEl>
                                          <p:spTgt spid="217091">
                                            <p:txEl>
                                              <p:pRg st="8" end="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217091">
                                            <p:txEl>
                                              <p:pRg st="9" end="9"/>
                                            </p:txEl>
                                          </p:spTgt>
                                        </p:tgtEl>
                                        <p:attrNameLst>
                                          <p:attrName>style.visibility</p:attrName>
                                        </p:attrNameLst>
                                      </p:cBhvr>
                                      <p:to>
                                        <p:strVal val="visible"/>
                                      </p:to>
                                    </p:set>
                                    <p:animEffect transition="in" filter="box(in)">
                                      <p:cBhvr>
                                        <p:cTn id="40" dur="500"/>
                                        <p:tgtEl>
                                          <p:spTgt spid="217091">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217091">
                                            <p:txEl>
                                              <p:pRg st="10" end="10"/>
                                            </p:txEl>
                                          </p:spTgt>
                                        </p:tgtEl>
                                        <p:attrNameLst>
                                          <p:attrName>style.visibility</p:attrName>
                                        </p:attrNameLst>
                                      </p:cBhvr>
                                      <p:to>
                                        <p:strVal val="visible"/>
                                      </p:to>
                                    </p:set>
                                    <p:animEffect transition="in" filter="box(in)">
                                      <p:cBhvr>
                                        <p:cTn id="43" dur="500"/>
                                        <p:tgtEl>
                                          <p:spTgt spid="217091">
                                            <p:txEl>
                                              <p:pRg st="10" end="10"/>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217091">
                                            <p:txEl>
                                              <p:pRg st="11" end="11"/>
                                            </p:txEl>
                                          </p:spTgt>
                                        </p:tgtEl>
                                        <p:attrNameLst>
                                          <p:attrName>style.visibility</p:attrName>
                                        </p:attrNameLst>
                                      </p:cBhvr>
                                      <p:to>
                                        <p:strVal val="visible"/>
                                      </p:to>
                                    </p:set>
                                    <p:animEffect transition="in" filter="box(in)">
                                      <p:cBhvr>
                                        <p:cTn id="46" dur="500"/>
                                        <p:tgtEl>
                                          <p:spTgt spid="217091">
                                            <p:txEl>
                                              <p:pRg st="11" end="11"/>
                                            </p:txEl>
                                          </p:spTgt>
                                        </p:tgtEl>
                                      </p:cBhvr>
                                    </p:animEffect>
                                  </p:childTnLst>
                                </p:cTn>
                              </p:par>
                              <p:par>
                                <p:cTn id="47" presetID="4" presetClass="entr" presetSubtype="16" fill="hold" nodeType="withEffect">
                                  <p:stCondLst>
                                    <p:cond delay="0"/>
                                  </p:stCondLst>
                                  <p:childTnLst>
                                    <p:set>
                                      <p:cBhvr>
                                        <p:cTn id="48" dur="1" fill="hold">
                                          <p:stCondLst>
                                            <p:cond delay="0"/>
                                          </p:stCondLst>
                                        </p:cTn>
                                        <p:tgtEl>
                                          <p:spTgt spid="217091">
                                            <p:txEl>
                                              <p:pRg st="12" end="12"/>
                                            </p:txEl>
                                          </p:spTgt>
                                        </p:tgtEl>
                                        <p:attrNameLst>
                                          <p:attrName>style.visibility</p:attrName>
                                        </p:attrNameLst>
                                      </p:cBhvr>
                                      <p:to>
                                        <p:strVal val="visible"/>
                                      </p:to>
                                    </p:set>
                                    <p:animEffect transition="in" filter="box(in)">
                                      <p:cBhvr>
                                        <p:cTn id="49" dur="500"/>
                                        <p:tgtEl>
                                          <p:spTgt spid="21709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15363" name="Rectangle 4"/>
          <p:cNvSpPr>
            <a:spLocks/>
          </p:cNvSpPr>
          <p:nvPr/>
        </p:nvSpPr>
        <p:spPr bwMode="auto">
          <a:xfrm>
            <a:off x="9144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 Direct Memory Access – DMA</a:t>
            </a:r>
          </a:p>
        </p:txBody>
      </p:sp>
      <p:sp>
        <p:nvSpPr>
          <p:cNvPr id="151558" name="Text Box 4"/>
          <p:cNvSpPr txBox="1">
            <a:spLocks noChangeArrowheads="1"/>
          </p:cNvSpPr>
          <p:nvPr/>
        </p:nvSpPr>
        <p:spPr bwMode="auto">
          <a:xfrm>
            <a:off x="3733800" y="55626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5-4.</a:t>
            </a:r>
          </a:p>
        </p:txBody>
      </p:sp>
      <p:pic>
        <p:nvPicPr>
          <p:cNvPr id="153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2867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219139" name="Rectangle 3"/>
          <p:cNvSpPr>
            <a:spLocks noGrp="1"/>
          </p:cNvSpPr>
          <p:nvPr>
            <p:ph type="body" idx="1"/>
          </p:nvPr>
        </p:nvSpPr>
        <p:spPr>
          <a:xfrm>
            <a:off x="0" y="1143000"/>
            <a:ext cx="9144000" cy="6019800"/>
          </a:xfrm>
        </p:spPr>
        <p:txBody>
          <a:bodyPr/>
          <a:lstStyle/>
          <a:p>
            <a:pPr algn="just">
              <a:lnSpc>
                <a:spcPct val="9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DMA can </a:t>
            </a:r>
            <a:r>
              <a:rPr lang="en-US" altLang="en-US" sz="2400" b="1">
                <a:latin typeface="Times New Roman" panose="02020603050405020304" pitchFamily="18" charset="0"/>
                <a:cs typeface="Times New Roman" panose="02020603050405020304" pitchFamily="18" charset="0"/>
              </a:rPr>
              <a:t>operate</a:t>
            </a:r>
            <a:r>
              <a:rPr lang="en-US" altLang="en-US" sz="2400">
                <a:latin typeface="Times New Roman" panose="02020603050405020304" pitchFamily="18" charset="0"/>
                <a:cs typeface="Times New Roman" panose="02020603050405020304" pitchFamily="18" charset="0"/>
              </a:rPr>
              <a:t> in </a:t>
            </a:r>
            <a:r>
              <a:rPr lang="en-US" altLang="en-US" sz="2400" b="1">
                <a:latin typeface="Times New Roman" panose="02020603050405020304" pitchFamily="18" charset="0"/>
                <a:cs typeface="Times New Roman" panose="02020603050405020304" pitchFamily="18" charset="0"/>
              </a:rPr>
              <a:t>three mode</a:t>
            </a:r>
          </a:p>
          <a:p>
            <a:pPr lvl="1" algn="just">
              <a:lnSpc>
                <a:spcPct val="90000"/>
              </a:lnSpc>
            </a:pPr>
            <a:r>
              <a:rPr lang="en-US" altLang="en-US" sz="2000" b="1">
                <a:latin typeface="Times New Roman" panose="02020603050405020304" pitchFamily="18" charset="0"/>
                <a:cs typeface="Times New Roman" panose="02020603050405020304" pitchFamily="18" charset="0"/>
              </a:rPr>
              <a:t>Word-at-a-time</a:t>
            </a:r>
            <a:r>
              <a:rPr lang="en-US" altLang="en-US" sz="2000">
                <a:latin typeface="Times New Roman" panose="02020603050405020304" pitchFamily="18" charset="0"/>
                <a:cs typeface="Times New Roman" panose="02020603050405020304" pitchFamily="18" charset="0"/>
              </a:rPr>
              <a:t> mode</a:t>
            </a:r>
          </a:p>
          <a:p>
            <a:pPr lvl="2" algn="just">
              <a:lnSpc>
                <a:spcPct val="90000"/>
              </a:lnSpc>
            </a:pPr>
            <a:r>
              <a:rPr lang="en-US" altLang="en-US" sz="1800">
                <a:latin typeface="Times New Roman" panose="02020603050405020304" pitchFamily="18" charset="0"/>
                <a:cs typeface="Times New Roman" panose="02020603050405020304" pitchFamily="18" charset="0"/>
              </a:rPr>
              <a:t>The DMA controller requests for the transfer of and gets one word</a:t>
            </a:r>
          </a:p>
          <a:p>
            <a:pPr lvl="2" algn="just">
              <a:lnSpc>
                <a:spcPct val="90000"/>
              </a:lnSpc>
            </a:pPr>
            <a:r>
              <a:rPr lang="en-US" altLang="en-US" sz="1800">
                <a:latin typeface="Times New Roman" panose="02020603050405020304" pitchFamily="18" charset="0"/>
                <a:cs typeface="Times New Roman" panose="02020603050405020304" pitchFamily="18" charset="0"/>
              </a:rPr>
              <a:t>Cycle stealing: CPU has to wait the bus because device controller sneaks in and steals an occasional bus cycle from CPU</a:t>
            </a:r>
          </a:p>
          <a:p>
            <a:pPr lvl="1" algn="just">
              <a:lnSpc>
                <a:spcPct val="90000"/>
              </a:lnSpc>
            </a:pP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mode</a:t>
            </a:r>
          </a:p>
          <a:p>
            <a:pPr lvl="2" algn="just">
              <a:lnSpc>
                <a:spcPct val="90000"/>
              </a:lnSpc>
            </a:pPr>
            <a:r>
              <a:rPr lang="en-US" altLang="en-US" sz="1800">
                <a:latin typeface="Times New Roman" panose="02020603050405020304" pitchFamily="18" charset="0"/>
                <a:cs typeface="Times New Roman" panose="02020603050405020304" pitchFamily="18" charset="0"/>
              </a:rPr>
              <a:t>Burst mode: DMA tells the device to acquire the bus, issue a series of transfer, then release the bus (efficiently because transfer multiple words)</a:t>
            </a:r>
          </a:p>
          <a:p>
            <a:pPr lvl="2" algn="just">
              <a:lnSpc>
                <a:spcPct val="90000"/>
              </a:lnSpc>
            </a:pPr>
            <a:r>
              <a:rPr lang="en-US" altLang="en-US" sz="1800">
                <a:latin typeface="Times New Roman" panose="02020603050405020304" pitchFamily="18" charset="0"/>
                <a:cs typeface="Times New Roman" panose="02020603050405020304" pitchFamily="18" charset="0"/>
              </a:rPr>
              <a:t>Disadvantages: It can be blocked the CPU and other devices with long burst is being transfer</a:t>
            </a:r>
          </a:p>
          <a:p>
            <a:pPr lvl="1" algn="just">
              <a:lnSpc>
                <a:spcPct val="90000"/>
              </a:lnSpc>
            </a:pPr>
            <a:r>
              <a:rPr lang="en-US" altLang="en-US" sz="2000" b="1">
                <a:latin typeface="Times New Roman" panose="02020603050405020304" pitchFamily="18" charset="0"/>
                <a:cs typeface="Times New Roman" panose="02020603050405020304" pitchFamily="18" charset="0"/>
              </a:rPr>
              <a:t>Fly-by </a:t>
            </a:r>
            <a:r>
              <a:rPr lang="en-US" altLang="en-US" sz="2000">
                <a:latin typeface="Times New Roman" panose="02020603050405020304" pitchFamily="18" charset="0"/>
                <a:cs typeface="Times New Roman" panose="02020603050405020304" pitchFamily="18" charset="0"/>
              </a:rPr>
              <a:t>mode</a:t>
            </a:r>
          </a:p>
          <a:p>
            <a:pPr lvl="2" algn="just">
              <a:lnSpc>
                <a:spcPct val="90000"/>
              </a:lnSpc>
            </a:pPr>
            <a:r>
              <a:rPr lang="en-US" altLang="en-US" sz="1800">
                <a:latin typeface="Times New Roman" panose="02020603050405020304" pitchFamily="18" charset="0"/>
                <a:cs typeface="Times New Roman" panose="02020603050405020304" pitchFamily="18" charset="0"/>
              </a:rPr>
              <a:t>DMA tells the device controller to transfer the data directly to main memory</a:t>
            </a:r>
          </a:p>
          <a:p>
            <a:pPr lvl="2" algn="just">
              <a:lnSpc>
                <a:spcPct val="90000"/>
              </a:lnSpc>
            </a:pPr>
            <a:r>
              <a:rPr lang="en-US" altLang="en-US" sz="1800">
                <a:latin typeface="Times New Roman" panose="02020603050405020304" pitchFamily="18" charset="0"/>
                <a:cs typeface="Times New Roman" panose="02020603050405020304" pitchFamily="18" charset="0"/>
              </a:rPr>
              <a:t>To have the device controller send the word to the DMA controller, an extra bus cycle is provided per word transfer</a:t>
            </a:r>
          </a:p>
          <a:p>
            <a:pPr lvl="2"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Flexible in performing device to device copies and even memory-to-memory copies (first, read to memory, then write to a memory at a different address)</a:t>
            </a:r>
          </a:p>
        </p:txBody>
      </p:sp>
      <p:sp>
        <p:nvSpPr>
          <p:cNvPr id="16388" name="Rectangle 4"/>
          <p:cNvSpPr>
            <a:spLocks/>
          </p:cNvSpPr>
          <p:nvPr/>
        </p:nvSpPr>
        <p:spPr bwMode="auto">
          <a:xfrm>
            <a:off x="914400" y="457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Direct Memory Access – DMA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box(in)">
                                      <p:cBhvr>
                                        <p:cTn id="7" dur="5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box(in)">
                                      <p:cBhvr>
                                        <p:cTn id="12" dur="500"/>
                                        <p:tgtEl>
                                          <p:spTgt spid="21913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19139">
                                            <p:txEl>
                                              <p:pRg st="2" end="2"/>
                                            </p:txEl>
                                          </p:spTgt>
                                        </p:tgtEl>
                                        <p:attrNameLst>
                                          <p:attrName>style.visibility</p:attrName>
                                        </p:attrNameLst>
                                      </p:cBhvr>
                                      <p:to>
                                        <p:strVal val="visible"/>
                                      </p:to>
                                    </p:set>
                                    <p:animEffect transition="in" filter="box(in)">
                                      <p:cBhvr>
                                        <p:cTn id="15" dur="500"/>
                                        <p:tgtEl>
                                          <p:spTgt spid="219139">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19139">
                                            <p:txEl>
                                              <p:pRg st="3" end="3"/>
                                            </p:txEl>
                                          </p:spTgt>
                                        </p:tgtEl>
                                        <p:attrNameLst>
                                          <p:attrName>style.visibility</p:attrName>
                                        </p:attrNameLst>
                                      </p:cBhvr>
                                      <p:to>
                                        <p:strVal val="visible"/>
                                      </p:to>
                                    </p:set>
                                    <p:animEffect transition="in" filter="box(in)">
                                      <p:cBhvr>
                                        <p:cTn id="18" dur="500"/>
                                        <p:tgtEl>
                                          <p:spTgt spid="21913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19139">
                                            <p:txEl>
                                              <p:pRg st="4" end="4"/>
                                            </p:txEl>
                                          </p:spTgt>
                                        </p:tgtEl>
                                        <p:attrNameLst>
                                          <p:attrName>style.visibility</p:attrName>
                                        </p:attrNameLst>
                                      </p:cBhvr>
                                      <p:to>
                                        <p:strVal val="visible"/>
                                      </p:to>
                                    </p:set>
                                    <p:animEffect transition="in" filter="box(in)">
                                      <p:cBhvr>
                                        <p:cTn id="23" dur="500"/>
                                        <p:tgtEl>
                                          <p:spTgt spid="21913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19139">
                                            <p:txEl>
                                              <p:pRg st="5" end="5"/>
                                            </p:txEl>
                                          </p:spTgt>
                                        </p:tgtEl>
                                        <p:attrNameLst>
                                          <p:attrName>style.visibility</p:attrName>
                                        </p:attrNameLst>
                                      </p:cBhvr>
                                      <p:to>
                                        <p:strVal val="visible"/>
                                      </p:to>
                                    </p:set>
                                    <p:animEffect transition="in" filter="box(in)">
                                      <p:cBhvr>
                                        <p:cTn id="26" dur="500"/>
                                        <p:tgtEl>
                                          <p:spTgt spid="219139">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19139">
                                            <p:txEl>
                                              <p:pRg st="6" end="6"/>
                                            </p:txEl>
                                          </p:spTgt>
                                        </p:tgtEl>
                                        <p:attrNameLst>
                                          <p:attrName>style.visibility</p:attrName>
                                        </p:attrNameLst>
                                      </p:cBhvr>
                                      <p:to>
                                        <p:strVal val="visible"/>
                                      </p:to>
                                    </p:set>
                                    <p:animEffect transition="in" filter="box(in)">
                                      <p:cBhvr>
                                        <p:cTn id="29" dur="500"/>
                                        <p:tgtEl>
                                          <p:spTgt spid="21913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219139">
                                            <p:txEl>
                                              <p:pRg st="7" end="7"/>
                                            </p:txEl>
                                          </p:spTgt>
                                        </p:tgtEl>
                                        <p:attrNameLst>
                                          <p:attrName>style.visibility</p:attrName>
                                        </p:attrNameLst>
                                      </p:cBhvr>
                                      <p:to>
                                        <p:strVal val="visible"/>
                                      </p:to>
                                    </p:set>
                                    <p:animEffect transition="in" filter="box(in)">
                                      <p:cBhvr>
                                        <p:cTn id="34" dur="500"/>
                                        <p:tgtEl>
                                          <p:spTgt spid="219139">
                                            <p:txEl>
                                              <p:pRg st="7" end="7"/>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219139">
                                            <p:txEl>
                                              <p:pRg st="8" end="8"/>
                                            </p:txEl>
                                          </p:spTgt>
                                        </p:tgtEl>
                                        <p:attrNameLst>
                                          <p:attrName>style.visibility</p:attrName>
                                        </p:attrNameLst>
                                      </p:cBhvr>
                                      <p:to>
                                        <p:strVal val="visible"/>
                                      </p:to>
                                    </p:set>
                                    <p:animEffect transition="in" filter="box(in)">
                                      <p:cBhvr>
                                        <p:cTn id="37" dur="500"/>
                                        <p:tgtEl>
                                          <p:spTgt spid="219139">
                                            <p:txEl>
                                              <p:pRg st="8" end="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219139">
                                            <p:txEl>
                                              <p:pRg st="9" end="9"/>
                                            </p:txEl>
                                          </p:spTgt>
                                        </p:tgtEl>
                                        <p:attrNameLst>
                                          <p:attrName>style.visibility</p:attrName>
                                        </p:attrNameLst>
                                      </p:cBhvr>
                                      <p:to>
                                        <p:strVal val="visible"/>
                                      </p:to>
                                    </p:set>
                                    <p:animEffect transition="in" filter="box(in)">
                                      <p:cBhvr>
                                        <p:cTn id="40" dur="500"/>
                                        <p:tgtEl>
                                          <p:spTgt spid="219139">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219139">
                                            <p:txEl>
                                              <p:pRg st="10" end="10"/>
                                            </p:txEl>
                                          </p:spTgt>
                                        </p:tgtEl>
                                        <p:attrNameLst>
                                          <p:attrName>style.visibility</p:attrName>
                                        </p:attrNameLst>
                                      </p:cBhvr>
                                      <p:to>
                                        <p:strVal val="visible"/>
                                      </p:to>
                                    </p:set>
                                    <p:animEffect transition="in" filter="box(in)">
                                      <p:cBhvr>
                                        <p:cTn id="43" dur="500"/>
                                        <p:tgtEl>
                                          <p:spTgt spid="2191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1066800"/>
          </a:xfrm>
        </p:spPr>
        <p:txBody>
          <a:bodyPr/>
          <a:lstStyle/>
          <a:p>
            <a:r>
              <a:rPr lang="en-US" altLang="en-US" sz="4000" b="1">
                <a:latin typeface="Times New Roman" panose="02020603050405020304" pitchFamily="18" charset="0"/>
                <a:cs typeface="Times New Roman" panose="02020603050405020304" pitchFamily="18" charset="0"/>
              </a:rPr>
              <a:t>Principles of I/O Hardware </a:t>
            </a:r>
            <a:br>
              <a:rPr lang="en-US" altLang="en-US" sz="4000" b="1">
                <a:latin typeface="Times New Roman" panose="02020603050405020304" pitchFamily="18" charset="0"/>
                <a:cs typeface="Times New Roman" panose="02020603050405020304" pitchFamily="18" charset="0"/>
              </a:rPr>
            </a:br>
            <a:r>
              <a:rPr lang="en-US" altLang="en-US" sz="40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Direct Memory Access – DMA</a:t>
            </a:r>
            <a:r>
              <a:rPr lang="en-US" altLang="en-US" sz="4000" b="1">
                <a:latin typeface="Times New Roman" panose="02020603050405020304" pitchFamily="18" charset="0"/>
                <a:cs typeface="Times New Roman" panose="02020603050405020304" pitchFamily="18" charset="0"/>
              </a:rPr>
              <a:t> </a:t>
            </a:r>
          </a:p>
        </p:txBody>
      </p:sp>
      <p:sp>
        <p:nvSpPr>
          <p:cNvPr id="17411" name="Rectangle 3"/>
          <p:cNvSpPr>
            <a:spLocks noGrp="1"/>
          </p:cNvSpPr>
          <p:nvPr>
            <p:ph type="body" idx="1"/>
          </p:nvPr>
        </p:nvSpPr>
        <p:spPr>
          <a:xfrm>
            <a:off x="0" y="1524000"/>
            <a:ext cx="9144000" cy="5638800"/>
          </a:xfrm>
        </p:spPr>
        <p:txBody>
          <a:bodyPr/>
          <a:lstStyle/>
          <a:p>
            <a:pPr algn="just">
              <a:lnSpc>
                <a:spcPct val="80000"/>
              </a:lnSpc>
              <a:spcBef>
                <a:spcPts val="1200"/>
              </a:spcBef>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DMA</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uses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physical</a:t>
            </a:r>
            <a:r>
              <a:rPr lang="en-US" altLang="en-US" sz="2000">
                <a:latin typeface="Times New Roman" panose="02020603050405020304" pitchFamily="18" charset="0"/>
                <a:cs typeface="Times New Roman" panose="02020603050405020304" pitchFamily="18" charset="0"/>
              </a:rPr>
              <a:t> memory </a:t>
            </a:r>
            <a:r>
              <a:rPr lang="en-US" altLang="en-US" sz="2000" b="1">
                <a:latin typeface="Times New Roman" panose="02020603050405020304" pitchFamily="18" charset="0"/>
                <a:cs typeface="Times New Roman" panose="02020603050405020304" pitchFamily="18" charset="0"/>
              </a:rPr>
              <a:t>addresses</a:t>
            </a:r>
          </a:p>
          <a:p>
            <a:pPr lvl="1" algn="just">
              <a:lnSpc>
                <a:spcPct val="80000"/>
              </a:lnSpc>
              <a:spcBef>
                <a:spcPts val="1200"/>
              </a:spcBef>
            </a:pPr>
            <a:r>
              <a:rPr lang="en-US" altLang="en-US" sz="1800">
                <a:latin typeface="Times New Roman" panose="02020603050405020304" pitchFamily="18" charset="0"/>
                <a:cs typeface="Times New Roman" panose="02020603050405020304" pitchFamily="18" charset="0"/>
              </a:rPr>
              <a:t>OS convert the virtual address of the intended memory buffer into a physical address and write this physical address into the DMA controller’s address register</a:t>
            </a:r>
          </a:p>
          <a:p>
            <a:pPr lvl="1" algn="just">
              <a:lnSpc>
                <a:spcPct val="80000"/>
              </a:lnSpc>
              <a:spcBef>
                <a:spcPts val="1200"/>
              </a:spcBef>
            </a:pPr>
            <a:r>
              <a:rPr lang="en-US" altLang="en-US" sz="1800">
                <a:latin typeface="Times New Roman" panose="02020603050405020304" pitchFamily="18" charset="0"/>
                <a:cs typeface="Times New Roman" panose="02020603050405020304" pitchFamily="18" charset="0"/>
              </a:rPr>
              <a:t>Or, virtual addresses are written into the DMA controller, then DMA must use MMU to have the virtual-to-physical translation</a:t>
            </a:r>
          </a:p>
          <a:p>
            <a:pPr algn="just">
              <a:lnSpc>
                <a:spcPct val="80000"/>
              </a:lnSpc>
              <a:spcBef>
                <a:spcPts val="1200"/>
              </a:spcBef>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Why</a:t>
            </a:r>
            <a:r>
              <a:rPr lang="en-US" altLang="en-US" sz="2000">
                <a:latin typeface="Times New Roman" panose="02020603050405020304" pitchFamily="18" charset="0"/>
                <a:cs typeface="Times New Roman" panose="02020603050405020304" pitchFamily="18" charset="0"/>
              </a:rPr>
              <a:t> does the </a:t>
            </a:r>
            <a:r>
              <a:rPr lang="en-US" altLang="en-US" sz="2000" b="1">
                <a:latin typeface="Times New Roman" panose="02020603050405020304" pitchFamily="18" charset="0"/>
                <a:cs typeface="Times New Roman" panose="02020603050405020304" pitchFamily="18" charset="0"/>
              </a:rPr>
              <a:t>controller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need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 internal buffer</a:t>
            </a:r>
            <a:r>
              <a:rPr lang="en-US" altLang="en-US" sz="2000">
                <a:latin typeface="Times New Roman" panose="02020603050405020304" pitchFamily="18" charset="0"/>
                <a:cs typeface="Times New Roman" panose="02020603050405020304" pitchFamily="18" charset="0"/>
              </a:rPr>
              <a:t>?</a:t>
            </a:r>
          </a:p>
          <a:p>
            <a:pPr lvl="1" algn="just">
              <a:lnSpc>
                <a:spcPct val="80000"/>
              </a:lnSpc>
              <a:spcBef>
                <a:spcPts val="1200"/>
              </a:spcBef>
            </a:pPr>
            <a:r>
              <a:rPr lang="en-US" altLang="en-US" sz="1800">
                <a:latin typeface="Times New Roman" panose="02020603050405020304" pitchFamily="18" charset="0"/>
                <a:cs typeface="Times New Roman" panose="02020603050405020304" pitchFamily="18" charset="0"/>
              </a:rPr>
              <a:t>The disk controller can verify the checksum before starting a transfer (Ensuring that the errors do not occur before transferring)</a:t>
            </a:r>
          </a:p>
          <a:p>
            <a:pPr lvl="1" algn="just">
              <a:lnSpc>
                <a:spcPct val="80000"/>
              </a:lnSpc>
              <a:spcBef>
                <a:spcPts val="1200"/>
              </a:spcBef>
            </a:pPr>
            <a:r>
              <a:rPr lang="en-US" altLang="en-US" sz="1800">
                <a:latin typeface="Times New Roman" panose="02020603050405020304" pitchFamily="18" charset="0"/>
                <a:cs typeface="Times New Roman" panose="02020603050405020304" pitchFamily="18" charset="0"/>
              </a:rPr>
              <a:t>Reduce the administration data in transfer when the bus were busy (then using DMA transfer because the DMA is not time critical)</a:t>
            </a:r>
          </a:p>
          <a:p>
            <a:pPr algn="just">
              <a:lnSpc>
                <a:spcPct val="80000"/>
              </a:lnSpc>
              <a:spcBef>
                <a:spcPts val="1200"/>
              </a:spcBef>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Is the </a:t>
            </a:r>
            <a:r>
              <a:rPr lang="en-US" altLang="en-US" sz="2000" b="1">
                <a:latin typeface="Times New Roman" panose="02020603050405020304" pitchFamily="18" charset="0"/>
                <a:cs typeface="Times New Roman" panose="02020603050405020304" pitchFamily="18" charset="0"/>
              </a:rPr>
              <a:t>DMA</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faster</a:t>
            </a:r>
            <a:r>
              <a:rPr lang="en-US" altLang="en-US" sz="2000">
                <a:latin typeface="Times New Roman" panose="02020603050405020304" pitchFamily="18" charset="0"/>
                <a:cs typeface="Times New Roman" panose="02020603050405020304" pitchFamily="18" charset="0"/>
              </a:rPr>
              <a:t> or the </a:t>
            </a:r>
            <a:r>
              <a:rPr lang="en-US" altLang="en-US" sz="2000" b="1">
                <a:latin typeface="Times New Roman" panose="02020603050405020304" pitchFamily="18" charset="0"/>
                <a:cs typeface="Times New Roman" panose="02020603050405020304" pitchFamily="18" charset="0"/>
              </a:rPr>
              <a:t>CPU</a:t>
            </a:r>
            <a:r>
              <a:rPr lang="en-US" altLang="en-US" sz="2000">
                <a:latin typeface="Times New Roman" panose="02020603050405020304" pitchFamily="18" charset="0"/>
                <a:cs typeface="Times New Roman" panose="02020603050405020304" pitchFamily="18" charset="0"/>
              </a:rPr>
              <a:t> faster?</a:t>
            </a:r>
          </a:p>
          <a:p>
            <a:pPr lvl="1" algn="just">
              <a:lnSpc>
                <a:spcPct val="80000"/>
              </a:lnSpc>
              <a:spcBef>
                <a:spcPts val="1200"/>
              </a:spcBef>
            </a:pPr>
            <a:r>
              <a:rPr lang="en-US" altLang="en-US" sz="1800">
                <a:latin typeface="Times New Roman" panose="02020603050405020304" pitchFamily="18" charset="0"/>
                <a:cs typeface="Times New Roman" panose="02020603050405020304" pitchFamily="18" charset="0"/>
              </a:rPr>
              <a:t>The CPU is faster and can do the job much faster when the limiting factor is not the speed of the I/O device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18435" name="Rectangle 4"/>
          <p:cNvSpPr>
            <a:spLocks/>
          </p:cNvSpPr>
          <p:nvPr/>
        </p:nvSpPr>
        <p:spPr bwMode="auto">
          <a:xfrm>
            <a:off x="9144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Interrupts Revisited</a:t>
            </a:r>
          </a:p>
        </p:txBody>
      </p:sp>
      <p:sp>
        <p:nvSpPr>
          <p:cNvPr id="151558" name="Text Box 4"/>
          <p:cNvSpPr txBox="1">
            <a:spLocks noChangeArrowheads="1"/>
          </p:cNvSpPr>
          <p:nvPr/>
        </p:nvSpPr>
        <p:spPr bwMode="auto">
          <a:xfrm>
            <a:off x="3581400" y="55626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5-5.</a:t>
            </a:r>
          </a:p>
        </p:txBody>
      </p:sp>
      <p:pic>
        <p:nvPicPr>
          <p:cNvPr id="184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95400"/>
            <a:ext cx="8839200"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223235" name="Rectangle 3"/>
          <p:cNvSpPr>
            <a:spLocks noGrp="1"/>
          </p:cNvSpPr>
          <p:nvPr>
            <p:ph type="body" idx="1"/>
          </p:nvPr>
        </p:nvSpPr>
        <p:spPr>
          <a:xfrm>
            <a:off x="0" y="1447800"/>
            <a:ext cx="5715000" cy="5791200"/>
          </a:xfrm>
        </p:spPr>
        <p:txBody>
          <a:bodyPr/>
          <a:lstStyle/>
          <a:p>
            <a:pPr marL="176213" indent="-176213" algn="just" eaLnBrk="1" hangingPunct="1">
              <a:lnSpc>
                <a:spcPct val="80000"/>
              </a:lnSpc>
              <a:spcBef>
                <a:spcPts val="1200"/>
              </a:spcBef>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Leave the machine in a </a:t>
            </a:r>
            <a:r>
              <a:rPr lang="en-US" altLang="en-US" sz="1800" b="1">
                <a:latin typeface="Times New Roman" panose="02020603050405020304" pitchFamily="18" charset="0"/>
                <a:cs typeface="Times New Roman" panose="02020603050405020304" pitchFamily="18" charset="0"/>
              </a:rPr>
              <a:t>well-defined state</a:t>
            </a:r>
          </a:p>
          <a:p>
            <a:pPr marL="176213" indent="-176213" algn="just" eaLnBrk="1" hangingPunct="1">
              <a:lnSpc>
                <a:spcPct val="80000"/>
              </a:lnSpc>
              <a:spcBef>
                <a:spcPts val="1200"/>
              </a:spcBef>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There are </a:t>
            </a:r>
            <a:r>
              <a:rPr lang="en-US" altLang="en-US" sz="1800" b="1">
                <a:latin typeface="Times New Roman" panose="02020603050405020304" pitchFamily="18" charset="0"/>
                <a:cs typeface="Times New Roman" panose="02020603050405020304" pitchFamily="18" charset="0"/>
              </a:rPr>
              <a:t>4 properties</a:t>
            </a:r>
          </a:p>
          <a:p>
            <a:pPr marL="530225" lvl="1" indent="-174625" algn="just" eaLnBrk="1" hangingPunct="1">
              <a:lnSpc>
                <a:spcPct val="80000"/>
              </a:lnSpc>
              <a:spcBef>
                <a:spcPts val="1200"/>
              </a:spcBef>
            </a:pPr>
            <a:r>
              <a:rPr lang="en-US" altLang="en-US" sz="1600" b="1">
                <a:latin typeface="Times New Roman" panose="02020603050405020304" pitchFamily="18" charset="0"/>
                <a:cs typeface="Times New Roman" panose="02020603050405020304" pitchFamily="18" charset="0"/>
              </a:rPr>
              <a:t>PC</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saved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known place.</a:t>
            </a:r>
          </a:p>
          <a:p>
            <a:pPr marL="530225" lvl="1" indent="-174625" algn="just" eaLnBrk="1" hangingPunct="1">
              <a:lnSpc>
                <a:spcPct val="80000"/>
              </a:lnSpc>
              <a:spcBef>
                <a:spcPts val="1200"/>
              </a:spcBef>
            </a:pPr>
            <a:r>
              <a:rPr lang="en-US" altLang="en-US" sz="1600" b="1">
                <a:latin typeface="Times New Roman" panose="02020603050405020304" pitchFamily="18" charset="0"/>
                <a:cs typeface="Times New Roman" panose="02020603050405020304" pitchFamily="18" charset="0"/>
              </a:rPr>
              <a:t>All instructions before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have fully executed.</a:t>
            </a:r>
          </a:p>
          <a:p>
            <a:pPr marL="530225" lvl="1" indent="-174625" algn="just" eaLnBrk="1" hangingPunct="1">
              <a:lnSpc>
                <a:spcPct val="80000"/>
              </a:lnSpc>
              <a:spcBef>
                <a:spcPts val="1200"/>
              </a:spcBef>
            </a:pPr>
            <a:r>
              <a:rPr lang="en-US" altLang="en-US" sz="1600" b="1">
                <a:latin typeface="Times New Roman" panose="02020603050405020304" pitchFamily="18" charset="0"/>
                <a:cs typeface="Times New Roman" panose="02020603050405020304" pitchFamily="18" charset="0"/>
              </a:rPr>
              <a:t>No instruction beyond</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has been executed.</a:t>
            </a:r>
          </a:p>
          <a:p>
            <a:pPr marL="530225" lvl="1" indent="-174625" algn="just" eaLnBrk="1" hangingPunct="1">
              <a:lnSpc>
                <a:spcPct val="80000"/>
              </a:lnSpc>
              <a:spcBef>
                <a:spcPts val="1200"/>
              </a:spcBef>
            </a:pPr>
            <a:r>
              <a:rPr lang="en-US" altLang="en-US" sz="1600" b="1">
                <a:latin typeface="Times New Roman" panose="02020603050405020304" pitchFamily="18" charset="0"/>
                <a:cs typeface="Times New Roman" panose="02020603050405020304" pitchFamily="18" charset="0"/>
              </a:rPr>
              <a:t>Execution state </a:t>
            </a:r>
            <a:r>
              <a:rPr lang="en-US" altLang="en-US" sz="1600">
                <a:latin typeface="Times New Roman" panose="02020603050405020304" pitchFamily="18" charset="0"/>
                <a:cs typeface="Times New Roman" panose="02020603050405020304" pitchFamily="18" charset="0"/>
              </a:rPr>
              <a:t>of the instruction </a:t>
            </a:r>
            <a:r>
              <a:rPr lang="en-US" altLang="en-US" sz="1600" b="1">
                <a:latin typeface="Times New Roman" panose="02020603050405020304" pitchFamily="18" charset="0"/>
                <a:cs typeface="Times New Roman" panose="02020603050405020304" pitchFamily="18" charset="0"/>
              </a:rPr>
              <a:t>pointed to by the PC is known</a:t>
            </a:r>
          </a:p>
          <a:p>
            <a:pPr marL="176213" indent="-176213" algn="just" eaLnBrk="1" hangingPunct="1">
              <a:lnSpc>
                <a:spcPct val="80000"/>
              </a:lnSpc>
              <a:spcBef>
                <a:spcPts val="1200"/>
              </a:spcBef>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There is </a:t>
            </a:r>
            <a:r>
              <a:rPr lang="en-US" altLang="en-US" sz="1800" b="1">
                <a:latin typeface="Times New Roman" panose="02020603050405020304" pitchFamily="18" charset="0"/>
                <a:cs typeface="Times New Roman" panose="02020603050405020304" pitchFamily="18" charset="0"/>
              </a:rPr>
              <a:t>no prohibition </a:t>
            </a:r>
            <a:r>
              <a:rPr lang="en-US" altLang="en-US" sz="1800">
                <a:latin typeface="Times New Roman" panose="02020603050405020304" pitchFamily="18" charset="0"/>
                <a:cs typeface="Times New Roman" panose="02020603050405020304" pitchFamily="18" charset="0"/>
              </a:rPr>
              <a:t>on </a:t>
            </a:r>
            <a:r>
              <a:rPr lang="en-US" altLang="en-US" sz="1800" b="1">
                <a:latin typeface="Times New Roman" panose="02020603050405020304" pitchFamily="18" charset="0"/>
                <a:cs typeface="Times New Roman" panose="02020603050405020304" pitchFamily="18" charset="0"/>
              </a:rPr>
              <a:t>instructions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beyond</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one pointed to by the PC from starting. </a:t>
            </a:r>
          </a:p>
          <a:p>
            <a:pPr marL="176213" indent="-176213" algn="just" eaLnBrk="1" hangingPunct="1">
              <a:lnSpc>
                <a:spcPct val="80000"/>
              </a:lnSpc>
              <a:spcBef>
                <a:spcPts val="1200"/>
              </a:spcBef>
              <a:buClrTx/>
              <a:buSzTx/>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Any changes make</a:t>
            </a:r>
            <a:r>
              <a:rPr lang="en-US" altLang="en-US" sz="1800">
                <a:latin typeface="Times New Roman" panose="02020603050405020304" pitchFamily="18" charset="0"/>
                <a:cs typeface="Times New Roman" panose="02020603050405020304" pitchFamily="18" charset="0"/>
              </a:rPr>
              <a:t> to </a:t>
            </a:r>
            <a:r>
              <a:rPr lang="en-US" altLang="en-US" sz="1800" b="1">
                <a:latin typeface="Times New Roman" panose="02020603050405020304" pitchFamily="18" charset="0"/>
                <a:cs typeface="Times New Roman" panose="02020603050405020304" pitchFamily="18" charset="0"/>
              </a:rPr>
              <a:t>registers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or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memory</a:t>
            </a:r>
            <a:r>
              <a:rPr lang="en-US" altLang="en-US" sz="1800">
                <a:latin typeface="Times New Roman" panose="02020603050405020304" pitchFamily="18" charset="0"/>
                <a:cs typeface="Times New Roman" panose="02020603050405020304" pitchFamily="18" charset="0"/>
              </a:rPr>
              <a:t> must </a:t>
            </a:r>
            <a:r>
              <a:rPr lang="en-US" altLang="en-US" sz="1800" b="1">
                <a:latin typeface="Times New Roman" panose="02020603050405020304" pitchFamily="18" charset="0"/>
                <a:cs typeface="Times New Roman" panose="02020603050405020304" pitchFamily="18" charset="0"/>
              </a:rPr>
              <a:t>be undone before the interrupt happens</a:t>
            </a:r>
          </a:p>
          <a:p>
            <a:pPr marL="176213" indent="-176213" algn="just" eaLnBrk="1" hangingPunct="1">
              <a:lnSpc>
                <a:spcPct val="80000"/>
              </a:lnSpc>
              <a:spcBef>
                <a:spcPts val="1200"/>
              </a:spcBef>
              <a:buClrTx/>
              <a:buSzTx/>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chip is complexity in design</a:t>
            </a:r>
          </a:p>
        </p:txBody>
      </p:sp>
      <p:sp>
        <p:nvSpPr>
          <p:cNvPr id="19460" name="Rectangle 4"/>
          <p:cNvSpPr>
            <a:spLocks/>
          </p:cNvSpPr>
          <p:nvPr/>
        </p:nvSpPr>
        <p:spPr bwMode="auto">
          <a:xfrm>
            <a:off x="9144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Precise Interrupts</a:t>
            </a:r>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362200"/>
            <a:ext cx="3505200"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6" name="Text Box 4"/>
          <p:cNvSpPr txBox="1">
            <a:spLocks noChangeArrowheads="1"/>
          </p:cNvSpPr>
          <p:nvPr/>
        </p:nvSpPr>
        <p:spPr bwMode="auto">
          <a:xfrm>
            <a:off x="6934200" y="56388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box(in)">
                                      <p:cBhvr>
                                        <p:cTn id="7" dur="500"/>
                                        <p:tgtEl>
                                          <p:spTgt spid="22323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3235">
                                            <p:txEl>
                                              <p:pRg st="1" end="1"/>
                                            </p:txEl>
                                          </p:spTgt>
                                        </p:tgtEl>
                                        <p:attrNameLst>
                                          <p:attrName>style.visibility</p:attrName>
                                        </p:attrNameLst>
                                      </p:cBhvr>
                                      <p:to>
                                        <p:strVal val="visible"/>
                                      </p:to>
                                    </p:set>
                                    <p:animEffect transition="in" filter="box(in)">
                                      <p:cBhvr>
                                        <p:cTn id="10" dur="500"/>
                                        <p:tgtEl>
                                          <p:spTgt spid="22323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23235">
                                            <p:txEl>
                                              <p:pRg st="2" end="2"/>
                                            </p:txEl>
                                          </p:spTgt>
                                        </p:tgtEl>
                                        <p:attrNameLst>
                                          <p:attrName>style.visibility</p:attrName>
                                        </p:attrNameLst>
                                      </p:cBhvr>
                                      <p:to>
                                        <p:strVal val="visible"/>
                                      </p:to>
                                    </p:set>
                                    <p:animEffect transition="in" filter="box(in)">
                                      <p:cBhvr>
                                        <p:cTn id="13" dur="500"/>
                                        <p:tgtEl>
                                          <p:spTgt spid="22323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box(in)">
                                      <p:cBhvr>
                                        <p:cTn id="16" dur="500"/>
                                        <p:tgtEl>
                                          <p:spTgt spid="22323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23235">
                                            <p:txEl>
                                              <p:pRg st="4" end="4"/>
                                            </p:txEl>
                                          </p:spTgt>
                                        </p:tgtEl>
                                        <p:attrNameLst>
                                          <p:attrName>style.visibility</p:attrName>
                                        </p:attrNameLst>
                                      </p:cBhvr>
                                      <p:to>
                                        <p:strVal val="visible"/>
                                      </p:to>
                                    </p:set>
                                    <p:animEffect transition="in" filter="box(in)">
                                      <p:cBhvr>
                                        <p:cTn id="19" dur="500"/>
                                        <p:tgtEl>
                                          <p:spTgt spid="223235">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23235">
                                            <p:txEl>
                                              <p:pRg st="5" end="5"/>
                                            </p:txEl>
                                          </p:spTgt>
                                        </p:tgtEl>
                                        <p:attrNameLst>
                                          <p:attrName>style.visibility</p:attrName>
                                        </p:attrNameLst>
                                      </p:cBhvr>
                                      <p:to>
                                        <p:strVal val="visible"/>
                                      </p:to>
                                    </p:set>
                                    <p:animEffect transition="in" filter="box(in)">
                                      <p:cBhvr>
                                        <p:cTn id="22" dur="500"/>
                                        <p:tgtEl>
                                          <p:spTgt spid="223235">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23235">
                                            <p:txEl>
                                              <p:pRg st="6" end="6"/>
                                            </p:txEl>
                                          </p:spTgt>
                                        </p:tgtEl>
                                        <p:attrNameLst>
                                          <p:attrName>style.visibility</p:attrName>
                                        </p:attrNameLst>
                                      </p:cBhvr>
                                      <p:to>
                                        <p:strVal val="visible"/>
                                      </p:to>
                                    </p:set>
                                    <p:animEffect transition="in" filter="box(in)">
                                      <p:cBhvr>
                                        <p:cTn id="25" dur="500"/>
                                        <p:tgtEl>
                                          <p:spTgt spid="223235">
                                            <p:txEl>
                                              <p:pRg st="6" end="6"/>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3235">
                                            <p:txEl>
                                              <p:pRg st="7" end="7"/>
                                            </p:txEl>
                                          </p:spTgt>
                                        </p:tgtEl>
                                        <p:attrNameLst>
                                          <p:attrName>style.visibility</p:attrName>
                                        </p:attrNameLst>
                                      </p:cBhvr>
                                      <p:to>
                                        <p:strVal val="visible"/>
                                      </p:to>
                                    </p:set>
                                    <p:animEffect transition="in" filter="box(in)">
                                      <p:cBhvr>
                                        <p:cTn id="28" dur="500"/>
                                        <p:tgtEl>
                                          <p:spTgt spid="223235">
                                            <p:txEl>
                                              <p:pRg st="7" end="7"/>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23235">
                                            <p:txEl>
                                              <p:pRg st="8" end="8"/>
                                            </p:txEl>
                                          </p:spTgt>
                                        </p:tgtEl>
                                        <p:attrNameLst>
                                          <p:attrName>style.visibility</p:attrName>
                                        </p:attrNameLst>
                                      </p:cBhvr>
                                      <p:to>
                                        <p:strVal val="visible"/>
                                      </p:to>
                                    </p:set>
                                    <p:animEffect transition="in" filter="box(in)">
                                      <p:cBhvr>
                                        <p:cTn id="31" dur="500"/>
                                        <p:tgtEl>
                                          <p:spTgt spid="223235">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6390"/>
                                        </p:tgtEl>
                                        <p:attrNameLst>
                                          <p:attrName>style.visibility</p:attrName>
                                        </p:attrNameLst>
                                      </p:cBhvr>
                                      <p:to>
                                        <p:strVal val="visible"/>
                                      </p:to>
                                    </p:set>
                                    <p:animEffect transition="in" filter="box(in)">
                                      <p:cBhvr>
                                        <p:cTn id="36" dur="500"/>
                                        <p:tgtEl>
                                          <p:spTgt spid="16390"/>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53606"/>
                                        </p:tgtEl>
                                        <p:attrNameLst>
                                          <p:attrName>style.visibility</p:attrName>
                                        </p:attrNameLst>
                                      </p:cBhvr>
                                      <p:to>
                                        <p:strVal val="visible"/>
                                      </p:to>
                                    </p:set>
                                    <p:animEffect transition="in" filter="box(in)">
                                      <p:cBhvr>
                                        <p:cTn id="39"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P spid="1536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223235" name="Rectangle 3"/>
          <p:cNvSpPr>
            <a:spLocks noGrp="1"/>
          </p:cNvSpPr>
          <p:nvPr>
            <p:ph type="body" idx="4294967295"/>
          </p:nvPr>
        </p:nvSpPr>
        <p:spPr>
          <a:xfrm>
            <a:off x="228600" y="1219200"/>
            <a:ext cx="5486400" cy="5791200"/>
          </a:xfrm>
        </p:spPr>
        <p:txBody>
          <a:bodyPr/>
          <a:lstStyle/>
          <a:p>
            <a:pPr marL="176213" indent="-176213" algn="just" eaLnBrk="1" hangingPunct="1">
              <a:lnSpc>
                <a:spcPct val="80000"/>
              </a:lnSpc>
              <a:spcBef>
                <a:spcPts val="1200"/>
              </a:spcBef>
            </a:pPr>
            <a:r>
              <a:rPr lang="en-US" altLang="en-US" sz="2000">
                <a:latin typeface="Times New Roman" panose="02020603050405020304" pitchFamily="18" charset="0"/>
                <a:cs typeface="Times New Roman" panose="02020603050405020304" pitchFamily="18" charset="0"/>
              </a:rPr>
              <a:t>Does not meet all requirements as precise</a:t>
            </a:r>
          </a:p>
          <a:p>
            <a:pPr marL="176213" indent="-176213" algn="just" eaLnBrk="1" hangingPunct="1">
              <a:lnSpc>
                <a:spcPct val="80000"/>
              </a:lnSpc>
              <a:spcBef>
                <a:spcPts val="1200"/>
              </a:spcBef>
            </a:pPr>
            <a:r>
              <a:rPr lang="en-US" altLang="en-US" sz="2000">
                <a:latin typeface="Times New Roman" panose="02020603050405020304" pitchFamily="18" charset="0"/>
                <a:cs typeface="Times New Roman" panose="02020603050405020304" pitchFamily="18" charset="0"/>
              </a:rPr>
              <a:t>Different instructions near PC are in different stages of completions</a:t>
            </a:r>
          </a:p>
          <a:p>
            <a:pPr marL="176213" indent="-176213" algn="just" eaLnBrk="1" hangingPunct="1">
              <a:lnSpc>
                <a:spcPct val="80000"/>
              </a:lnSpc>
              <a:spcBef>
                <a:spcPts val="1200"/>
              </a:spcBef>
            </a:pPr>
            <a:r>
              <a:rPr lang="en-US" altLang="en-US" sz="2000">
                <a:latin typeface="Times New Roman" panose="02020603050405020304" pitchFamily="18" charset="0"/>
                <a:cs typeface="Times New Roman" panose="02020603050405020304" pitchFamily="18" charset="0"/>
              </a:rPr>
              <a:t>Machines with imprecise usually vomit a large amount of internal state onto the stack to give the OS the possibility of figuring out what was going on. </a:t>
            </a:r>
          </a:p>
          <a:p>
            <a:pPr marL="530225" lvl="1" indent="-174625" algn="just" eaLnBrk="1" hangingPunct="1">
              <a:lnSpc>
                <a:spcPct val="80000"/>
              </a:lnSpc>
              <a:spcBef>
                <a:spcPts val="1200"/>
              </a:spcBef>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→The code necessary to restart the machine is typically extremely complicated</a:t>
            </a:r>
          </a:p>
          <a:p>
            <a:pPr marL="530225" lvl="1" indent="-174625" algn="just" eaLnBrk="1" hangingPunct="1">
              <a:lnSpc>
                <a:spcPct val="80000"/>
              </a:lnSpc>
              <a:spcBef>
                <a:spcPts val="1200"/>
              </a:spcBef>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→Saving a large mount of information to memory on very interrupts make interrupts slow and recovery even worse</a:t>
            </a:r>
          </a:p>
        </p:txBody>
      </p:sp>
      <p:sp>
        <p:nvSpPr>
          <p:cNvPr id="20484" name="Rectangle 4"/>
          <p:cNvSpPr>
            <a:spLocks/>
          </p:cNvSpPr>
          <p:nvPr/>
        </p:nvSpPr>
        <p:spPr bwMode="auto">
          <a:xfrm>
            <a:off x="9144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Imprecise Interrupts</a:t>
            </a:r>
          </a:p>
        </p:txBody>
      </p:sp>
      <p:pic>
        <p:nvPicPr>
          <p:cNvPr id="131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981200"/>
            <a:ext cx="327660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6" name="Text Box 4"/>
          <p:cNvSpPr txBox="1">
            <a:spLocks noChangeArrowheads="1"/>
          </p:cNvSpPr>
          <p:nvPr/>
        </p:nvSpPr>
        <p:spPr bwMode="auto">
          <a:xfrm>
            <a:off x="7086600" y="51054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box(in)">
                                      <p:cBhvr>
                                        <p:cTn id="7" dur="500"/>
                                        <p:tgtEl>
                                          <p:spTgt spid="22323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23235">
                                            <p:txEl>
                                              <p:pRg st="1" end="1"/>
                                            </p:txEl>
                                          </p:spTgt>
                                        </p:tgtEl>
                                        <p:attrNameLst>
                                          <p:attrName>style.visibility</p:attrName>
                                        </p:attrNameLst>
                                      </p:cBhvr>
                                      <p:to>
                                        <p:strVal val="visible"/>
                                      </p:to>
                                    </p:set>
                                    <p:animEffect transition="in" filter="box(in)">
                                      <p:cBhvr>
                                        <p:cTn id="10" dur="500"/>
                                        <p:tgtEl>
                                          <p:spTgt spid="22323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23235">
                                            <p:txEl>
                                              <p:pRg st="2" end="2"/>
                                            </p:txEl>
                                          </p:spTgt>
                                        </p:tgtEl>
                                        <p:attrNameLst>
                                          <p:attrName>style.visibility</p:attrName>
                                        </p:attrNameLst>
                                      </p:cBhvr>
                                      <p:to>
                                        <p:strVal val="visible"/>
                                      </p:to>
                                    </p:set>
                                    <p:animEffect transition="in" filter="box(in)">
                                      <p:cBhvr>
                                        <p:cTn id="13" dur="500"/>
                                        <p:tgtEl>
                                          <p:spTgt spid="22323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box(in)">
                                      <p:cBhvr>
                                        <p:cTn id="16" dur="500"/>
                                        <p:tgtEl>
                                          <p:spTgt spid="22323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23235">
                                            <p:txEl>
                                              <p:pRg st="4" end="4"/>
                                            </p:txEl>
                                          </p:spTgt>
                                        </p:tgtEl>
                                        <p:attrNameLst>
                                          <p:attrName>style.visibility</p:attrName>
                                        </p:attrNameLst>
                                      </p:cBhvr>
                                      <p:to>
                                        <p:strVal val="visible"/>
                                      </p:to>
                                    </p:set>
                                    <p:animEffect transition="in" filter="box(in)">
                                      <p:cBhvr>
                                        <p:cTn id="19" dur="500"/>
                                        <p:tgtEl>
                                          <p:spTgt spid="22323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31077"/>
                                        </p:tgtEl>
                                        <p:attrNameLst>
                                          <p:attrName>style.visibility</p:attrName>
                                        </p:attrNameLst>
                                      </p:cBhvr>
                                      <p:to>
                                        <p:strVal val="visible"/>
                                      </p:to>
                                    </p:set>
                                    <p:animEffect transition="in" filter="box(in)">
                                      <p:cBhvr>
                                        <p:cTn id="24" dur="500"/>
                                        <p:tgtEl>
                                          <p:spTgt spid="131077"/>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53606"/>
                                        </p:tgtEl>
                                        <p:attrNameLst>
                                          <p:attrName>style.visibility</p:attrName>
                                        </p:attrNameLst>
                                      </p:cBhvr>
                                      <p:to>
                                        <p:strVal val="visible"/>
                                      </p:to>
                                    </p:set>
                                    <p:animEffect transition="in" filter="box(in)">
                                      <p:cBhvr>
                                        <p:cTn id="2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P spid="1536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139267" name="Rectangle 3"/>
          <p:cNvSpPr>
            <a:spLocks noGrp="1"/>
          </p:cNvSpPr>
          <p:nvPr>
            <p:ph type="body" idx="1"/>
          </p:nvPr>
        </p:nvSpPr>
        <p:spPr>
          <a:xfrm>
            <a:off x="0" y="762000"/>
            <a:ext cx="9144000" cy="6096000"/>
          </a:xfrm>
        </p:spPr>
        <p:txBody>
          <a:bodyPr/>
          <a:lstStyle/>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File System</a:t>
            </a:r>
          </a:p>
          <a:p>
            <a:pPr lvl="1" algn="just">
              <a:lnSpc>
                <a:spcPct val="80000"/>
              </a:lnSpc>
            </a:pPr>
            <a:r>
              <a:rPr lang="en-US" altLang="en-US" sz="2400">
                <a:latin typeface="Times New Roman" panose="02020603050405020304" pitchFamily="18" charset="0"/>
                <a:cs typeface="Times New Roman" panose="02020603050405020304" pitchFamily="18" charset="0"/>
              </a:rPr>
              <a:t>Manages the information </a:t>
            </a:r>
            <a:r>
              <a:rPr lang="en-US" altLang="en-US" sz="2400" b="1">
                <a:latin typeface="Times New Roman" panose="02020603050405020304" pitchFamily="18" charset="0"/>
                <a:cs typeface="Times New Roman" panose="02020603050405020304" pitchFamily="18" charset="0"/>
              </a:rPr>
              <a:t>stored and hides </a:t>
            </a:r>
            <a:r>
              <a:rPr lang="en-US" altLang="en-US" sz="2400">
                <a:latin typeface="Times New Roman" panose="02020603050405020304" pitchFamily="18" charset="0"/>
                <a:cs typeface="Times New Roman" panose="02020603050405020304" pitchFamily="18" charset="0"/>
              </a:rPr>
              <a:t>the complexity on the storage devices</a:t>
            </a:r>
          </a:p>
          <a:p>
            <a:pPr lvl="1" algn="just">
              <a:lnSpc>
                <a:spcPct val="80000"/>
              </a:lnSpc>
            </a:pPr>
            <a:r>
              <a:rPr lang="en-US" altLang="en-US" sz="2400">
                <a:latin typeface="Times New Roman" panose="02020603050405020304" pitchFamily="18" charset="0"/>
                <a:cs typeface="Times New Roman" panose="02020603050405020304" pitchFamily="18" charset="0"/>
              </a:rPr>
              <a:t>Provides the users </a:t>
            </a:r>
            <a:r>
              <a:rPr lang="en-US" altLang="en-US" sz="2400" b="1">
                <a:latin typeface="Times New Roman" panose="02020603050405020304" pitchFamily="18" charset="0"/>
                <a:cs typeface="Times New Roman" panose="02020603050405020304" pitchFamily="18" charset="0"/>
              </a:rPr>
              <a:t>access information </a:t>
            </a:r>
            <a:r>
              <a:rPr lang="en-US" altLang="en-US" sz="2400">
                <a:latin typeface="Times New Roman" panose="02020603050405020304" pitchFamily="18" charset="0"/>
                <a:cs typeface="Times New Roman" panose="02020603050405020304" pitchFamily="18" charset="0"/>
              </a:rPr>
              <a:t>in a convenient way and a uniform logical view </a:t>
            </a:r>
          </a:p>
          <a:p>
            <a:pPr lvl="1" algn="just">
              <a:lnSpc>
                <a:spcPct val="80000"/>
              </a:lnSpc>
            </a:pPr>
            <a:r>
              <a:rPr lang="en-US" altLang="en-US" sz="2400">
                <a:latin typeface="Times New Roman" panose="02020603050405020304" pitchFamily="18" charset="0"/>
                <a:cs typeface="Times New Roman" panose="02020603050405020304" pitchFamily="18" charset="0"/>
              </a:rPr>
              <a:t>Is stored on disks</a:t>
            </a:r>
          </a:p>
          <a:p>
            <a:pPr lvl="1" algn="just">
              <a:lnSpc>
                <a:spcPct val="80000"/>
              </a:lnSpc>
            </a:pPr>
            <a:r>
              <a:rPr lang="en-US" altLang="en-US" sz="2400" b="1">
                <a:latin typeface="Times New Roman" panose="02020603050405020304" pitchFamily="18" charset="0"/>
                <a:cs typeface="Times New Roman" panose="02020603050405020304" pitchFamily="18" charset="0"/>
              </a:rPr>
              <a:t>Implementations</a:t>
            </a:r>
          </a:p>
          <a:p>
            <a:pPr lvl="2" algn="just">
              <a:lnSpc>
                <a:spcPct val="80000"/>
              </a:lnSpc>
            </a:pPr>
            <a:r>
              <a:rPr lang="en-US" altLang="en-US" sz="2000" b="1">
                <a:latin typeface="Times New Roman" panose="02020603050405020304" pitchFamily="18" charset="0"/>
                <a:cs typeface="Times New Roman" panose="02020603050405020304" pitchFamily="18" charset="0"/>
              </a:rPr>
              <a:t>File</a:t>
            </a:r>
            <a:r>
              <a:rPr lang="en-US" altLang="en-US" sz="2000">
                <a:latin typeface="Times New Roman" panose="02020603050405020304" pitchFamily="18" charset="0"/>
                <a:cs typeface="Times New Roman" panose="02020603050405020304" pitchFamily="18" charset="0"/>
              </a:rPr>
              <a:t>: Contiguous, Linked List, Linked List using a Table in Memory (FAT), </a:t>
            </a:r>
            <a:r>
              <a:rPr lang="en-US" altLang="en-US" sz="2000" b="1">
                <a:latin typeface="Times New Roman" panose="02020603050405020304" pitchFamily="18" charset="0"/>
                <a:cs typeface="Times New Roman" panose="02020603050405020304" pitchFamily="18" charset="0"/>
              </a:rPr>
              <a:t>i-nodes </a:t>
            </a:r>
            <a:r>
              <a:rPr lang="en-US" altLang="en-US" sz="2000">
                <a:latin typeface="Times New Roman" panose="02020603050405020304" pitchFamily="18" charset="0"/>
                <a:cs typeface="Times New Roman" panose="02020603050405020304" pitchFamily="18" charset="0"/>
              </a:rPr>
              <a:t>(same as multi-level paging)</a:t>
            </a:r>
          </a:p>
          <a:p>
            <a:pPr lvl="2" algn="just">
              <a:lnSpc>
                <a:spcPct val="80000"/>
              </a:lnSpc>
            </a:pPr>
            <a:r>
              <a:rPr lang="en-US" altLang="en-US" sz="2000" b="1">
                <a:latin typeface="Times New Roman" panose="02020603050405020304" pitchFamily="18" charset="0"/>
                <a:cs typeface="Times New Roman" panose="02020603050405020304" pitchFamily="18" charset="0"/>
              </a:rPr>
              <a:t>Directory</a:t>
            </a:r>
            <a:r>
              <a:rPr lang="en-US" altLang="en-US" sz="2000">
                <a:latin typeface="Times New Roman" panose="02020603050405020304" pitchFamily="18" charset="0"/>
                <a:cs typeface="Times New Roman" panose="02020603050405020304" pitchFamily="18" charset="0"/>
              </a:rPr>
              <a:t>: Fixed size entries, one per file containing file name &amp; attributes</a:t>
            </a:r>
          </a:p>
          <a:p>
            <a:pPr lvl="2" algn="just">
              <a:lnSpc>
                <a:spcPct val="80000"/>
              </a:lnSpc>
            </a:pPr>
            <a:r>
              <a:rPr lang="en-US" altLang="en-US" sz="2000" b="1">
                <a:latin typeface="Times New Roman" panose="02020603050405020304" pitchFamily="18" charset="0"/>
                <a:cs typeface="Times New Roman" panose="02020603050405020304" pitchFamily="18" charset="0"/>
              </a:rPr>
              <a:t>File Name</a:t>
            </a:r>
            <a:r>
              <a:rPr lang="en-US" altLang="en-US" sz="2000">
                <a:latin typeface="Times New Roman" panose="02020603050405020304" pitchFamily="18" charset="0"/>
                <a:cs typeface="Times New Roman" panose="02020603050405020304" pitchFamily="18" charset="0"/>
              </a:rPr>
              <a:t>: fixed size, part of block, stored in heap</a:t>
            </a:r>
          </a:p>
          <a:p>
            <a:pPr lvl="2" algn="just">
              <a:lnSpc>
                <a:spcPct val="80000"/>
              </a:lnSpc>
            </a:pPr>
            <a:r>
              <a:rPr lang="en-US" altLang="en-US" sz="2000" b="1">
                <a:latin typeface="Times New Roman" panose="02020603050405020304" pitchFamily="18" charset="0"/>
                <a:cs typeface="Times New Roman" panose="02020603050405020304" pitchFamily="18" charset="0"/>
              </a:rPr>
              <a:t>Utilities</a:t>
            </a:r>
            <a:r>
              <a:rPr lang="en-US" altLang="en-US" sz="2000">
                <a:latin typeface="Times New Roman" panose="02020603050405020304" pitchFamily="18" charset="0"/>
                <a:cs typeface="Times New Roman" panose="02020603050405020304" pitchFamily="18" charset="0"/>
              </a:rPr>
              <a:t>: </a:t>
            </a:r>
          </a:p>
          <a:p>
            <a:pPr lvl="3" algn="just">
              <a:lnSpc>
                <a:spcPct val="80000"/>
              </a:lnSpc>
            </a:pPr>
            <a:r>
              <a:rPr lang="en-US" altLang="en-US">
                <a:latin typeface="Times New Roman" panose="02020603050405020304" pitchFamily="18" charset="0"/>
                <a:cs typeface="Times New Roman" panose="02020603050405020304" pitchFamily="18" charset="0"/>
              </a:rPr>
              <a:t>LFS (write data to end the log and using cleaner thread)</a:t>
            </a:r>
          </a:p>
          <a:p>
            <a:pPr lvl="3" algn="just">
              <a:lnSpc>
                <a:spcPct val="80000"/>
              </a:lnSpc>
            </a:pPr>
            <a:r>
              <a:rPr lang="en-US" altLang="en-US">
                <a:latin typeface="Times New Roman" panose="02020603050405020304" pitchFamily="18" charset="0"/>
                <a:cs typeface="Times New Roman" panose="02020603050405020304" pitchFamily="18" charset="0"/>
              </a:rPr>
              <a:t>JFS (store log file and using atomic transaction)</a:t>
            </a:r>
          </a:p>
          <a:p>
            <a:pPr lvl="3" algn="just">
              <a:lnSpc>
                <a:spcPct val="80000"/>
              </a:lnSpc>
            </a:pPr>
            <a:r>
              <a:rPr lang="en-US" altLang="en-US">
                <a:latin typeface="Times New Roman" panose="02020603050405020304" pitchFamily="18" charset="0"/>
                <a:cs typeface="Times New Roman" panose="02020603050405020304" pitchFamily="18" charset="0"/>
              </a:rPr>
              <a:t>VFS (uniform logical view for file system)</a:t>
            </a:r>
          </a:p>
          <a:p>
            <a:pPr lvl="3" algn="just">
              <a:lnSpc>
                <a:spcPct val="80000"/>
              </a:lnSpc>
            </a:pPr>
            <a:r>
              <a:rPr lang="en-US" altLang="en-US" b="1">
                <a:latin typeface="Times New Roman" panose="02020603050405020304" pitchFamily="18" charset="0"/>
                <a:cs typeface="Times New Roman" panose="02020603050405020304" pitchFamily="18" charset="0"/>
              </a:rPr>
              <a:t>Disk Space management </a:t>
            </a:r>
          </a:p>
          <a:p>
            <a:pPr lvl="4" algn="just">
              <a:lnSpc>
                <a:spcPct val="80000"/>
              </a:lnSpc>
            </a:pPr>
            <a:r>
              <a:rPr lang="en-US" altLang="en-US">
                <a:latin typeface="Times New Roman" panose="02020603050405020304" pitchFamily="18" charset="0"/>
                <a:cs typeface="Times New Roman" panose="02020603050405020304" pitchFamily="18" charset="0"/>
              </a:rPr>
              <a:t>Manage free block – linked list and bitmap</a:t>
            </a:r>
          </a:p>
          <a:p>
            <a:pPr lvl="4" algn="just">
              <a:lnSpc>
                <a:spcPct val="80000"/>
              </a:lnSpc>
            </a:pPr>
            <a:r>
              <a:rPr lang="en-US" altLang="en-US">
                <a:latin typeface="Times New Roman" panose="02020603050405020304" pitchFamily="18" charset="0"/>
                <a:cs typeface="Times New Roman" panose="02020603050405020304" pitchFamily="18" charset="0"/>
              </a:rPr>
              <a:t>Disk quota: two tables contain open file and user quotas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strips(downLeft)">
                                      <p:cBhvr>
                                        <p:cTn id="7" dur="500"/>
                                        <p:tgtEl>
                                          <p:spTgt spid="139267">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139267">
                                            <p:txEl>
                                              <p:pRg st="1" end="1"/>
                                            </p:txEl>
                                          </p:spTgt>
                                        </p:tgtEl>
                                        <p:attrNameLst>
                                          <p:attrName>style.visibility</p:attrName>
                                        </p:attrNameLst>
                                      </p:cBhvr>
                                      <p:to>
                                        <p:strVal val="visible"/>
                                      </p:to>
                                    </p:set>
                                    <p:animEffect transition="in" filter="strips(downLeft)">
                                      <p:cBhvr>
                                        <p:cTn id="10" dur="500"/>
                                        <p:tgtEl>
                                          <p:spTgt spid="139267">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139267">
                                            <p:txEl>
                                              <p:pRg st="2" end="2"/>
                                            </p:txEl>
                                          </p:spTgt>
                                        </p:tgtEl>
                                        <p:attrNameLst>
                                          <p:attrName>style.visibility</p:attrName>
                                        </p:attrNameLst>
                                      </p:cBhvr>
                                      <p:to>
                                        <p:strVal val="visible"/>
                                      </p:to>
                                    </p:set>
                                    <p:animEffect transition="in" filter="strips(downLeft)">
                                      <p:cBhvr>
                                        <p:cTn id="13" dur="500"/>
                                        <p:tgtEl>
                                          <p:spTgt spid="139267">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139267">
                                            <p:txEl>
                                              <p:pRg st="3" end="3"/>
                                            </p:txEl>
                                          </p:spTgt>
                                        </p:tgtEl>
                                        <p:attrNameLst>
                                          <p:attrName>style.visibility</p:attrName>
                                        </p:attrNameLst>
                                      </p:cBhvr>
                                      <p:to>
                                        <p:strVal val="visible"/>
                                      </p:to>
                                    </p:set>
                                    <p:animEffect transition="in" filter="strips(downLeft)">
                                      <p:cBhvr>
                                        <p:cTn id="16" dur="500"/>
                                        <p:tgtEl>
                                          <p:spTgt spid="13926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139267">
                                            <p:txEl>
                                              <p:pRg st="4" end="4"/>
                                            </p:txEl>
                                          </p:spTgt>
                                        </p:tgtEl>
                                        <p:attrNameLst>
                                          <p:attrName>style.visibility</p:attrName>
                                        </p:attrNameLst>
                                      </p:cBhvr>
                                      <p:to>
                                        <p:strVal val="visible"/>
                                      </p:to>
                                    </p:set>
                                    <p:animEffect transition="in" filter="strips(downLeft)">
                                      <p:cBhvr>
                                        <p:cTn id="21" dur="500"/>
                                        <p:tgtEl>
                                          <p:spTgt spid="13926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12" fill="hold" nodeType="clickEffect">
                                  <p:stCondLst>
                                    <p:cond delay="0"/>
                                  </p:stCondLst>
                                  <p:childTnLst>
                                    <p:set>
                                      <p:cBhvr>
                                        <p:cTn id="25" dur="1" fill="hold">
                                          <p:stCondLst>
                                            <p:cond delay="0"/>
                                          </p:stCondLst>
                                        </p:cTn>
                                        <p:tgtEl>
                                          <p:spTgt spid="139267">
                                            <p:txEl>
                                              <p:pRg st="5" end="5"/>
                                            </p:txEl>
                                          </p:spTgt>
                                        </p:tgtEl>
                                        <p:attrNameLst>
                                          <p:attrName>style.visibility</p:attrName>
                                        </p:attrNameLst>
                                      </p:cBhvr>
                                      <p:to>
                                        <p:strVal val="visible"/>
                                      </p:to>
                                    </p:set>
                                    <p:animEffect transition="in" filter="strips(downLeft)">
                                      <p:cBhvr>
                                        <p:cTn id="26" dur="500"/>
                                        <p:tgtEl>
                                          <p:spTgt spid="13926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nodeType="clickEffect">
                                  <p:stCondLst>
                                    <p:cond delay="0"/>
                                  </p:stCondLst>
                                  <p:childTnLst>
                                    <p:set>
                                      <p:cBhvr>
                                        <p:cTn id="30" dur="1" fill="hold">
                                          <p:stCondLst>
                                            <p:cond delay="0"/>
                                          </p:stCondLst>
                                        </p:cTn>
                                        <p:tgtEl>
                                          <p:spTgt spid="139267">
                                            <p:txEl>
                                              <p:pRg st="6" end="6"/>
                                            </p:txEl>
                                          </p:spTgt>
                                        </p:tgtEl>
                                        <p:attrNameLst>
                                          <p:attrName>style.visibility</p:attrName>
                                        </p:attrNameLst>
                                      </p:cBhvr>
                                      <p:to>
                                        <p:strVal val="visible"/>
                                      </p:to>
                                    </p:set>
                                    <p:animEffect transition="in" filter="strips(downLeft)">
                                      <p:cBhvr>
                                        <p:cTn id="31" dur="500"/>
                                        <p:tgtEl>
                                          <p:spTgt spid="13926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139267">
                                            <p:txEl>
                                              <p:pRg st="7" end="7"/>
                                            </p:txEl>
                                          </p:spTgt>
                                        </p:tgtEl>
                                        <p:attrNameLst>
                                          <p:attrName>style.visibility</p:attrName>
                                        </p:attrNameLst>
                                      </p:cBhvr>
                                      <p:to>
                                        <p:strVal val="visible"/>
                                      </p:to>
                                    </p:set>
                                    <p:animEffect transition="in" filter="strips(downLeft)">
                                      <p:cBhvr>
                                        <p:cTn id="36" dur="500"/>
                                        <p:tgtEl>
                                          <p:spTgt spid="13926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139267">
                                            <p:txEl>
                                              <p:pRg st="8" end="8"/>
                                            </p:txEl>
                                          </p:spTgt>
                                        </p:tgtEl>
                                        <p:attrNameLst>
                                          <p:attrName>style.visibility</p:attrName>
                                        </p:attrNameLst>
                                      </p:cBhvr>
                                      <p:to>
                                        <p:strVal val="visible"/>
                                      </p:to>
                                    </p:set>
                                    <p:animEffect transition="in" filter="strips(downLeft)">
                                      <p:cBhvr>
                                        <p:cTn id="41" dur="500"/>
                                        <p:tgtEl>
                                          <p:spTgt spid="13926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nodeType="clickEffect">
                                  <p:stCondLst>
                                    <p:cond delay="0"/>
                                  </p:stCondLst>
                                  <p:childTnLst>
                                    <p:set>
                                      <p:cBhvr>
                                        <p:cTn id="45" dur="1" fill="hold">
                                          <p:stCondLst>
                                            <p:cond delay="0"/>
                                          </p:stCondLst>
                                        </p:cTn>
                                        <p:tgtEl>
                                          <p:spTgt spid="139267">
                                            <p:txEl>
                                              <p:pRg st="9" end="9"/>
                                            </p:txEl>
                                          </p:spTgt>
                                        </p:tgtEl>
                                        <p:attrNameLst>
                                          <p:attrName>style.visibility</p:attrName>
                                        </p:attrNameLst>
                                      </p:cBhvr>
                                      <p:to>
                                        <p:strVal val="visible"/>
                                      </p:to>
                                    </p:set>
                                    <p:animEffect transition="in" filter="strips(downLeft)">
                                      <p:cBhvr>
                                        <p:cTn id="46" dur="500"/>
                                        <p:tgtEl>
                                          <p:spTgt spid="139267">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nodeType="clickEffect">
                                  <p:stCondLst>
                                    <p:cond delay="0"/>
                                  </p:stCondLst>
                                  <p:childTnLst>
                                    <p:set>
                                      <p:cBhvr>
                                        <p:cTn id="50" dur="1" fill="hold">
                                          <p:stCondLst>
                                            <p:cond delay="0"/>
                                          </p:stCondLst>
                                        </p:cTn>
                                        <p:tgtEl>
                                          <p:spTgt spid="139267">
                                            <p:txEl>
                                              <p:pRg st="10" end="10"/>
                                            </p:txEl>
                                          </p:spTgt>
                                        </p:tgtEl>
                                        <p:attrNameLst>
                                          <p:attrName>style.visibility</p:attrName>
                                        </p:attrNameLst>
                                      </p:cBhvr>
                                      <p:to>
                                        <p:strVal val="visible"/>
                                      </p:to>
                                    </p:set>
                                    <p:animEffect transition="in" filter="strips(downLeft)">
                                      <p:cBhvr>
                                        <p:cTn id="51" dur="500"/>
                                        <p:tgtEl>
                                          <p:spTgt spid="139267">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12" fill="hold" nodeType="clickEffect">
                                  <p:stCondLst>
                                    <p:cond delay="0"/>
                                  </p:stCondLst>
                                  <p:childTnLst>
                                    <p:set>
                                      <p:cBhvr>
                                        <p:cTn id="55" dur="1" fill="hold">
                                          <p:stCondLst>
                                            <p:cond delay="0"/>
                                          </p:stCondLst>
                                        </p:cTn>
                                        <p:tgtEl>
                                          <p:spTgt spid="139267">
                                            <p:txEl>
                                              <p:pRg st="11" end="11"/>
                                            </p:txEl>
                                          </p:spTgt>
                                        </p:tgtEl>
                                        <p:attrNameLst>
                                          <p:attrName>style.visibility</p:attrName>
                                        </p:attrNameLst>
                                      </p:cBhvr>
                                      <p:to>
                                        <p:strVal val="visible"/>
                                      </p:to>
                                    </p:set>
                                    <p:animEffect transition="in" filter="strips(downLeft)">
                                      <p:cBhvr>
                                        <p:cTn id="56" dur="500"/>
                                        <p:tgtEl>
                                          <p:spTgt spid="139267">
                                            <p:txEl>
                                              <p:pRg st="11" end="11"/>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12" fill="hold" nodeType="clickEffect">
                                  <p:stCondLst>
                                    <p:cond delay="0"/>
                                  </p:stCondLst>
                                  <p:childTnLst>
                                    <p:set>
                                      <p:cBhvr>
                                        <p:cTn id="60" dur="1" fill="hold">
                                          <p:stCondLst>
                                            <p:cond delay="0"/>
                                          </p:stCondLst>
                                        </p:cTn>
                                        <p:tgtEl>
                                          <p:spTgt spid="139267">
                                            <p:txEl>
                                              <p:pRg st="12" end="12"/>
                                            </p:txEl>
                                          </p:spTgt>
                                        </p:tgtEl>
                                        <p:attrNameLst>
                                          <p:attrName>style.visibility</p:attrName>
                                        </p:attrNameLst>
                                      </p:cBhvr>
                                      <p:to>
                                        <p:strVal val="visible"/>
                                      </p:to>
                                    </p:set>
                                    <p:animEffect transition="in" filter="strips(downLeft)">
                                      <p:cBhvr>
                                        <p:cTn id="61" dur="500"/>
                                        <p:tgtEl>
                                          <p:spTgt spid="139267">
                                            <p:txEl>
                                              <p:pRg st="12" end="12"/>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12" fill="hold" nodeType="clickEffect">
                                  <p:stCondLst>
                                    <p:cond delay="0"/>
                                  </p:stCondLst>
                                  <p:childTnLst>
                                    <p:set>
                                      <p:cBhvr>
                                        <p:cTn id="65" dur="1" fill="hold">
                                          <p:stCondLst>
                                            <p:cond delay="0"/>
                                          </p:stCondLst>
                                        </p:cTn>
                                        <p:tgtEl>
                                          <p:spTgt spid="139267">
                                            <p:txEl>
                                              <p:pRg st="13" end="13"/>
                                            </p:txEl>
                                          </p:spTgt>
                                        </p:tgtEl>
                                        <p:attrNameLst>
                                          <p:attrName>style.visibility</p:attrName>
                                        </p:attrNameLst>
                                      </p:cBhvr>
                                      <p:to>
                                        <p:strVal val="visible"/>
                                      </p:to>
                                    </p:set>
                                    <p:animEffect transition="in" filter="strips(downLeft)">
                                      <p:cBhvr>
                                        <p:cTn id="66" dur="500"/>
                                        <p:tgtEl>
                                          <p:spTgt spid="139267">
                                            <p:txEl>
                                              <p:pRg st="13" end="13"/>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12" fill="hold" nodeType="clickEffect">
                                  <p:stCondLst>
                                    <p:cond delay="0"/>
                                  </p:stCondLst>
                                  <p:childTnLst>
                                    <p:set>
                                      <p:cBhvr>
                                        <p:cTn id="70" dur="1" fill="hold">
                                          <p:stCondLst>
                                            <p:cond delay="0"/>
                                          </p:stCondLst>
                                        </p:cTn>
                                        <p:tgtEl>
                                          <p:spTgt spid="139267">
                                            <p:txEl>
                                              <p:pRg st="14" end="14"/>
                                            </p:txEl>
                                          </p:spTgt>
                                        </p:tgtEl>
                                        <p:attrNameLst>
                                          <p:attrName>style.visibility</p:attrName>
                                        </p:attrNameLst>
                                      </p:cBhvr>
                                      <p:to>
                                        <p:strVal val="visible"/>
                                      </p:to>
                                    </p:set>
                                    <p:animEffect transition="in" filter="strips(downLeft)">
                                      <p:cBhvr>
                                        <p:cTn id="71" dur="500"/>
                                        <p:tgtEl>
                                          <p:spTgt spid="139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1507"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Principles of I/O Hardware</a:t>
            </a:r>
          </a:p>
        </p:txBody>
      </p:sp>
      <p:sp>
        <p:nvSpPr>
          <p:cNvPr id="2150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 </a:t>
            </a:r>
          </a:p>
        </p:txBody>
      </p:sp>
      <p:sp>
        <p:nvSpPr>
          <p:cNvPr id="22531"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Principles of I/O Software</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I/O Software Layers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Principles of I/O Software</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I/O Software Layers</a:t>
            </a:r>
            <a:br>
              <a:rPr lang="en-US" altLang="en-US" sz="4000" b="1">
                <a:solidFill>
                  <a:srgbClr val="FF3300"/>
                </a:solidFill>
                <a:latin typeface="Times New Roman" panose="02020603050405020304" pitchFamily="18" charset="0"/>
                <a:cs typeface="Times New Roman" panose="02020603050405020304" pitchFamily="18" charset="0"/>
              </a:rPr>
            </a:b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Memory-Mapped I/O</a:t>
            </a:r>
          </a:p>
          <a:p>
            <a:pPr lvl="1"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Map all </a:t>
            </a:r>
            <a:r>
              <a:rPr lang="en-US" altLang="en-US" sz="2000" dirty="0">
                <a:latin typeface="Times New Roman" panose="02020603050405020304" pitchFamily="18" charset="0"/>
                <a:cs typeface="Times New Roman" panose="02020603050405020304" pitchFamily="18" charset="0"/>
              </a:rPr>
              <a:t>the control registers into the memory space</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Each control register is assigned a particular and unique memory address</a:t>
            </a:r>
          </a:p>
          <a:p>
            <a:pPr algn="just">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DMA</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A </a:t>
            </a:r>
            <a:r>
              <a:rPr lang="en-US" altLang="en-US" sz="2000" b="1" dirty="0">
                <a:latin typeface="Times New Roman" panose="02020603050405020304" pitchFamily="18" charset="0"/>
                <a:cs typeface="Times New Roman" panose="02020603050405020304" pitchFamily="18" charset="0"/>
              </a:rPr>
              <a:t>memory address </a:t>
            </a:r>
            <a:r>
              <a:rPr lang="en-US" altLang="en-US" sz="2000" dirty="0">
                <a:latin typeface="Times New Roman" panose="02020603050405020304" pitchFamily="18" charset="0"/>
                <a:cs typeface="Times New Roman" panose="02020603050405020304" pitchFamily="18" charset="0"/>
              </a:rPr>
              <a:t>register</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A </a:t>
            </a:r>
            <a:r>
              <a:rPr lang="en-US" altLang="en-US" sz="2000" b="1" dirty="0">
                <a:latin typeface="Times New Roman" panose="02020603050405020304" pitchFamily="18" charset="0"/>
                <a:cs typeface="Times New Roman" panose="02020603050405020304" pitchFamily="18" charset="0"/>
              </a:rPr>
              <a:t>byte count </a:t>
            </a:r>
            <a:r>
              <a:rPr lang="en-US" altLang="en-US" sz="2000" dirty="0">
                <a:latin typeface="Times New Roman" panose="02020603050405020304" pitchFamily="18" charset="0"/>
                <a:cs typeface="Times New Roman" panose="02020603050405020304" pitchFamily="18" charset="0"/>
              </a:rPr>
              <a:t>register</a:t>
            </a:r>
          </a:p>
          <a:p>
            <a:pPr lvl="1"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One or more control</a:t>
            </a:r>
            <a:r>
              <a:rPr lang="en-US" altLang="en-US" sz="2000" dirty="0">
                <a:latin typeface="Times New Roman" panose="02020603050405020304" pitchFamily="18" charset="0"/>
                <a:cs typeface="Times New Roman" panose="02020603050405020304" pitchFamily="18" charset="0"/>
              </a:rPr>
              <a:t> registers</a:t>
            </a:r>
          </a:p>
          <a:p>
            <a:pPr lvl="1" algn="just" eaLnBrk="1" hangingPunct="1">
              <a:lnSpc>
                <a:spcPct val="90000"/>
              </a:lnSpc>
            </a:pPr>
            <a:r>
              <a:rPr lang="en-US" altLang="en-US" sz="2000" dirty="0">
                <a:latin typeface="Times New Roman" panose="02020603050405020304" pitchFamily="18" charset="0"/>
                <a:cs typeface="Times New Roman" panose="02020603050405020304" pitchFamily="18" charset="0"/>
              </a:rPr>
              <a:t>3 modes: </a:t>
            </a:r>
            <a:r>
              <a:rPr lang="en-US" altLang="en-US" sz="2000" b="1" dirty="0">
                <a:latin typeface="Times New Roman" panose="02020603050405020304" pitchFamily="18" charset="0"/>
                <a:cs typeface="Times New Roman" panose="02020603050405020304" pitchFamily="18" charset="0"/>
              </a:rPr>
              <a:t>Word-at-a-time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Block</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Fly-by </a:t>
            </a:r>
            <a:endParaRPr lang="en-US" altLang="en-US" sz="2000" dirty="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Precise vs. Imprecise Interrupt</a:t>
            </a:r>
          </a:p>
          <a:p>
            <a:pPr lvl="1"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Precise</a:t>
            </a:r>
            <a:r>
              <a:rPr lang="en-US" altLang="en-US" sz="2000" dirty="0">
                <a:latin typeface="Times New Roman" panose="02020603050405020304" pitchFamily="18" charset="0"/>
                <a:cs typeface="Times New Roman" panose="02020603050405020304" pitchFamily="18" charset="0"/>
              </a:rPr>
              <a:t>: Leave the machine in a well-defined state</a:t>
            </a:r>
          </a:p>
          <a:p>
            <a:pPr lvl="2"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PC</a:t>
            </a:r>
            <a:r>
              <a:rPr lang="en-US" altLang="en-US" sz="1600" dirty="0">
                <a:latin typeface="Times New Roman" panose="02020603050405020304" pitchFamily="18" charset="0"/>
                <a:cs typeface="Times New Roman" panose="02020603050405020304" pitchFamily="18" charset="0"/>
              </a:rPr>
              <a:t> is </a:t>
            </a:r>
            <a:r>
              <a:rPr lang="en-US" altLang="en-US" sz="1600" b="1" dirty="0">
                <a:latin typeface="Times New Roman" panose="02020603050405020304" pitchFamily="18" charset="0"/>
                <a:cs typeface="Times New Roman" panose="02020603050405020304" pitchFamily="18" charset="0"/>
              </a:rPr>
              <a:t>saved</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in</a:t>
            </a:r>
            <a:r>
              <a:rPr lang="en-US" altLang="en-US" sz="1600" dirty="0">
                <a:latin typeface="Times New Roman" panose="02020603050405020304" pitchFamily="18" charset="0"/>
                <a:cs typeface="Times New Roman" panose="02020603050405020304" pitchFamily="18" charset="0"/>
              </a:rPr>
              <a:t> a </a:t>
            </a:r>
            <a:r>
              <a:rPr lang="en-US" altLang="en-US" sz="1600" b="1" dirty="0">
                <a:latin typeface="Times New Roman" panose="02020603050405020304" pitchFamily="18" charset="0"/>
                <a:cs typeface="Times New Roman" panose="02020603050405020304" pitchFamily="18" charset="0"/>
              </a:rPr>
              <a:t>known place</a:t>
            </a:r>
          </a:p>
          <a:p>
            <a:pPr lvl="2"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All instructions before</a:t>
            </a:r>
            <a:r>
              <a:rPr lang="en-US" altLang="en-US" sz="1600" dirty="0">
                <a:latin typeface="Times New Roman" panose="02020603050405020304" pitchFamily="18" charset="0"/>
                <a:cs typeface="Times New Roman" panose="02020603050405020304" pitchFamily="18" charset="0"/>
              </a:rPr>
              <a:t> the </a:t>
            </a:r>
            <a:r>
              <a:rPr lang="en-US" altLang="en-US" sz="1600" b="1" dirty="0">
                <a:latin typeface="Times New Roman" panose="02020603050405020304" pitchFamily="18" charset="0"/>
                <a:cs typeface="Times New Roman" panose="02020603050405020304" pitchFamily="18" charset="0"/>
              </a:rPr>
              <a:t>one pointed </a:t>
            </a:r>
            <a:r>
              <a:rPr lang="en-US" altLang="en-US" sz="1600" dirty="0">
                <a:latin typeface="Times New Roman" panose="02020603050405020304" pitchFamily="18" charset="0"/>
                <a:cs typeface="Times New Roman" panose="02020603050405020304" pitchFamily="18" charset="0"/>
              </a:rPr>
              <a:t>to by the PC </a:t>
            </a:r>
            <a:r>
              <a:rPr lang="en-US" altLang="en-US" sz="1600" b="1" dirty="0">
                <a:latin typeface="Times New Roman" panose="02020603050405020304" pitchFamily="18" charset="0"/>
                <a:cs typeface="Times New Roman" panose="02020603050405020304" pitchFamily="18" charset="0"/>
              </a:rPr>
              <a:t>have fully executed</a:t>
            </a:r>
          </a:p>
          <a:p>
            <a:pPr lvl="2"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No instruction beyond</a:t>
            </a:r>
            <a:r>
              <a:rPr lang="en-US" altLang="en-US" sz="1600" dirty="0">
                <a:latin typeface="Times New Roman" panose="02020603050405020304" pitchFamily="18" charset="0"/>
                <a:cs typeface="Times New Roman" panose="02020603050405020304" pitchFamily="18" charset="0"/>
              </a:rPr>
              <a:t> the </a:t>
            </a:r>
            <a:r>
              <a:rPr lang="en-US" altLang="en-US" sz="1600" b="1" dirty="0">
                <a:latin typeface="Times New Roman" panose="02020603050405020304" pitchFamily="18" charset="0"/>
                <a:cs typeface="Times New Roman" panose="02020603050405020304" pitchFamily="18" charset="0"/>
              </a:rPr>
              <a:t>one pointed </a:t>
            </a:r>
            <a:r>
              <a:rPr lang="en-US" altLang="en-US" sz="1600" dirty="0">
                <a:latin typeface="Times New Roman" panose="02020603050405020304" pitchFamily="18" charset="0"/>
                <a:cs typeface="Times New Roman" panose="02020603050405020304" pitchFamily="18" charset="0"/>
              </a:rPr>
              <a:t>to by the PC </a:t>
            </a:r>
            <a:r>
              <a:rPr lang="en-US" altLang="en-US" sz="1600" b="1" dirty="0">
                <a:latin typeface="Times New Roman" panose="02020603050405020304" pitchFamily="18" charset="0"/>
                <a:cs typeface="Times New Roman" panose="02020603050405020304" pitchFamily="18" charset="0"/>
              </a:rPr>
              <a:t>has been executed</a:t>
            </a:r>
          </a:p>
          <a:p>
            <a:pPr lvl="2" algn="just" eaLnBrk="1" hangingPunct="1">
              <a:lnSpc>
                <a:spcPct val="90000"/>
              </a:lnSpc>
            </a:pPr>
            <a:r>
              <a:rPr lang="en-US" altLang="en-US" sz="1600" b="1" dirty="0">
                <a:latin typeface="Times New Roman" panose="02020603050405020304" pitchFamily="18" charset="0"/>
                <a:cs typeface="Times New Roman" panose="02020603050405020304" pitchFamily="18" charset="0"/>
              </a:rPr>
              <a:t>Execution state </a:t>
            </a:r>
            <a:r>
              <a:rPr lang="en-US" altLang="en-US" sz="1600" dirty="0">
                <a:latin typeface="Times New Roman" panose="02020603050405020304" pitchFamily="18" charset="0"/>
                <a:cs typeface="Times New Roman" panose="02020603050405020304" pitchFamily="18" charset="0"/>
              </a:rPr>
              <a:t>of the instruction </a:t>
            </a:r>
            <a:r>
              <a:rPr lang="en-US" altLang="en-US" sz="1600" b="1" dirty="0">
                <a:latin typeface="Times New Roman" panose="02020603050405020304" pitchFamily="18" charset="0"/>
                <a:cs typeface="Times New Roman" panose="02020603050405020304" pitchFamily="18" charset="0"/>
              </a:rPr>
              <a:t>pointed to by the PC is known</a:t>
            </a:r>
          </a:p>
          <a:p>
            <a:pPr lvl="1"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Imprecise</a:t>
            </a:r>
            <a:r>
              <a:rPr lang="en-US" altLang="en-US" sz="2000" dirty="0">
                <a:latin typeface="Times New Roman" panose="02020603050405020304" pitchFamily="18" charset="0"/>
                <a:cs typeface="Times New Roman" panose="02020603050405020304" pitchFamily="18" charset="0"/>
              </a:rPr>
              <a:t>: Does </a:t>
            </a:r>
            <a:r>
              <a:rPr lang="en-US" altLang="en-US" sz="2000" b="1" dirty="0">
                <a:latin typeface="Times New Roman" panose="02020603050405020304" pitchFamily="18" charset="0"/>
                <a:cs typeface="Times New Roman" panose="02020603050405020304" pitchFamily="18" charset="0"/>
              </a:rPr>
              <a:t>not meet all requirements </a:t>
            </a:r>
            <a:r>
              <a:rPr lang="en-US" altLang="en-US" sz="2000" dirty="0">
                <a:latin typeface="Times New Roman" panose="02020603050405020304" pitchFamily="18" charset="0"/>
                <a:cs typeface="Times New Roman" panose="02020603050405020304" pitchFamily="18" charset="0"/>
              </a:rPr>
              <a:t>as precise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Effect transition="in" filter="box(in)">
                                      <p:cBhvr>
                                        <p:cTn id="11" dur="500"/>
                                        <p:tgtEl>
                                          <p:spTgt spid="4099">
                                            <p:txEl>
                                              <p:pRg st="1" end="1"/>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box(in)">
                                      <p:cBhvr>
                                        <p:cTn id="20" dur="500"/>
                                        <p:tgtEl>
                                          <p:spTgt spid="409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box(in)">
                                      <p:cBhvr>
                                        <p:cTn id="23" dur="500"/>
                                        <p:tgtEl>
                                          <p:spTgt spid="409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099">
                                            <p:txEl>
                                              <p:pRg st="6" end="6"/>
                                            </p:txEl>
                                          </p:spTgt>
                                        </p:tgtEl>
                                        <p:attrNameLst>
                                          <p:attrName>style.visibility</p:attrName>
                                        </p:attrNameLst>
                                      </p:cBhvr>
                                      <p:to>
                                        <p:strVal val="visible"/>
                                      </p:to>
                                    </p:set>
                                    <p:animEffect transition="in" filter="box(in)">
                                      <p:cBhvr>
                                        <p:cTn id="26" dur="500"/>
                                        <p:tgtEl>
                                          <p:spTgt spid="4099">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box(in)">
                                      <p:cBhvr>
                                        <p:cTn id="29" dur="500"/>
                                        <p:tgtEl>
                                          <p:spTgt spid="4099">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box(in)">
                                      <p:cBhvr>
                                        <p:cTn id="37" dur="500"/>
                                        <p:tgtEl>
                                          <p:spTgt spid="409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box(in)">
                                      <p:cBhvr>
                                        <p:cTn id="42" dur="500"/>
                                        <p:tgtEl>
                                          <p:spTgt spid="4099">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box(in)">
                                      <p:cBhvr>
                                        <p:cTn id="45" dur="500"/>
                                        <p:tgtEl>
                                          <p:spTgt spid="4099">
                                            <p:txEl>
                                              <p:pRg st="10" end="10"/>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099">
                                            <p:txEl>
                                              <p:pRg st="11" end="11"/>
                                            </p:txEl>
                                          </p:spTgt>
                                        </p:tgtEl>
                                        <p:attrNameLst>
                                          <p:attrName>style.visibility</p:attrName>
                                        </p:attrNameLst>
                                      </p:cBhvr>
                                      <p:to>
                                        <p:strVal val="visible"/>
                                      </p:to>
                                    </p:set>
                                    <p:animEffect transition="in" filter="box(in)">
                                      <p:cBhvr>
                                        <p:cTn id="48" dur="500"/>
                                        <p:tgtEl>
                                          <p:spTgt spid="4099">
                                            <p:txEl>
                                              <p:pRg st="11" end="11"/>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Effect transition="in" filter="box(in)">
                                      <p:cBhvr>
                                        <p:cTn id="51" dur="500"/>
                                        <p:tgtEl>
                                          <p:spTgt spid="4099">
                                            <p:txEl>
                                              <p:pRg st="12" end="12"/>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099">
                                            <p:txEl>
                                              <p:pRg st="13" end="13"/>
                                            </p:txEl>
                                          </p:spTgt>
                                        </p:tgtEl>
                                        <p:attrNameLst>
                                          <p:attrName>style.visibility</p:attrName>
                                        </p:attrNameLst>
                                      </p:cBhvr>
                                      <p:to>
                                        <p:strVal val="visible"/>
                                      </p:to>
                                    </p:set>
                                    <p:animEffect transition="in" filter="box(in)">
                                      <p:cBhvr>
                                        <p:cTn id="54" dur="500"/>
                                        <p:tgtEl>
                                          <p:spTgt spid="4099">
                                            <p:txEl>
                                              <p:pRg st="13" end="1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4099">
                                            <p:txEl>
                                              <p:pRg st="14" end="14"/>
                                            </p:txEl>
                                          </p:spTgt>
                                        </p:tgtEl>
                                        <p:attrNameLst>
                                          <p:attrName>style.visibility</p:attrName>
                                        </p:attrNameLst>
                                      </p:cBhvr>
                                      <p:to>
                                        <p:strVal val="visible"/>
                                      </p:to>
                                    </p:set>
                                    <p:animEffect transition="in" filter="box(in)">
                                      <p:cBhvr>
                                        <p:cTn id="59" dur="500"/>
                                        <p:tgtEl>
                                          <p:spTgt spid="4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4099" name="Rectangle 3"/>
          <p:cNvSpPr>
            <a:spLocks noGrp="1"/>
          </p:cNvSpPr>
          <p:nvPr>
            <p:ph type="body" idx="1"/>
          </p:nvPr>
        </p:nvSpPr>
        <p:spPr>
          <a:xfrm>
            <a:off x="457200" y="762000"/>
            <a:ext cx="8686800" cy="60960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Principles of I/O Software</a:t>
            </a:r>
          </a:p>
          <a:p>
            <a:pPr lvl="1"/>
            <a:r>
              <a:rPr lang="en-US" altLang="en-US">
                <a:latin typeface="Times New Roman" panose="02020603050405020304" pitchFamily="18" charset="0"/>
                <a:cs typeface="Times New Roman" panose="02020603050405020304" pitchFamily="18" charset="0"/>
              </a:rPr>
              <a:t>Goals of the I/O Software</a:t>
            </a:r>
          </a:p>
          <a:p>
            <a:pPr lvl="1"/>
            <a:r>
              <a:rPr lang="en-US" altLang="en-US">
                <a:latin typeface="Times New Roman" panose="02020603050405020304" pitchFamily="18" charset="0"/>
                <a:cs typeface="Times New Roman" panose="02020603050405020304" pitchFamily="18" charset="0"/>
              </a:rPr>
              <a:t>Programmed I/O</a:t>
            </a:r>
          </a:p>
          <a:p>
            <a:pPr lvl="1"/>
            <a:r>
              <a:rPr lang="en-US" altLang="en-US">
                <a:latin typeface="Times New Roman" panose="02020603050405020304" pitchFamily="18" charset="0"/>
                <a:cs typeface="Times New Roman" panose="02020603050405020304" pitchFamily="18" charset="0"/>
              </a:rPr>
              <a:t>Interrupt-Driven I/O</a:t>
            </a:r>
          </a:p>
          <a:p>
            <a:pPr lvl="1"/>
            <a:r>
              <a:rPr lang="en-US" altLang="en-US">
                <a:latin typeface="Times New Roman" panose="02020603050405020304" pitchFamily="18" charset="0"/>
                <a:cs typeface="Times New Roman" panose="02020603050405020304" pitchFamily="18" charset="0"/>
              </a:rPr>
              <a:t>I/O using DMA</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I/O Software Layers</a:t>
            </a:r>
          </a:p>
          <a:p>
            <a:pPr lvl="1"/>
            <a:r>
              <a:rPr lang="en-US" altLang="en-US">
                <a:latin typeface="Times New Roman" panose="02020603050405020304" pitchFamily="18" charset="0"/>
                <a:cs typeface="Times New Roman" panose="02020603050405020304" pitchFamily="18" charset="0"/>
              </a:rPr>
              <a:t>Interrupt Handlers</a:t>
            </a:r>
          </a:p>
          <a:p>
            <a:pPr lvl="1"/>
            <a:r>
              <a:rPr lang="en-US" altLang="en-US">
                <a:latin typeface="Times New Roman" panose="02020603050405020304" pitchFamily="18" charset="0"/>
                <a:cs typeface="Times New Roman" panose="02020603050405020304" pitchFamily="18" charset="0"/>
              </a:rPr>
              <a:t>Device Drivers</a:t>
            </a:r>
          </a:p>
          <a:p>
            <a:pPr lvl="1"/>
            <a:r>
              <a:rPr lang="en-US" altLang="en-US">
                <a:latin typeface="Times New Roman" panose="02020603050405020304" pitchFamily="18" charset="0"/>
                <a:cs typeface="Times New Roman" panose="02020603050405020304" pitchFamily="18" charset="0"/>
              </a:rPr>
              <a:t>Device-Independent I/O Software</a:t>
            </a:r>
          </a:p>
          <a:p>
            <a:pPr lvl="1"/>
            <a:r>
              <a:rPr lang="en-US" altLang="en-US">
                <a:latin typeface="Times New Roman" panose="02020603050405020304" pitchFamily="18" charset="0"/>
                <a:cs typeface="Times New Roman" panose="02020603050405020304" pitchFamily="18" charset="0"/>
              </a:rPr>
              <a:t>User-Space I/O Software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990600"/>
          </a:xfrm>
        </p:spPr>
        <p:txBody>
          <a:bodyPr/>
          <a:lstStyle/>
          <a:p>
            <a:r>
              <a:rPr lang="en-US" altLang="en-US" sz="4000" b="1" dirty="0">
                <a:latin typeface="Times New Roman" panose="02020603050405020304" pitchFamily="18" charset="0"/>
                <a:cs typeface="Times New Roman" panose="02020603050405020304" pitchFamily="18" charset="0"/>
              </a:rPr>
              <a:t>Principles of I/O Software </a:t>
            </a:r>
            <a:br>
              <a:rPr lang="en-US" altLang="en-US" sz="4000" b="1" dirty="0">
                <a:latin typeface="Times New Roman" panose="02020603050405020304" pitchFamily="18" charset="0"/>
                <a:cs typeface="Times New Roman" panose="02020603050405020304" pitchFamily="18" charset="0"/>
              </a:rPr>
            </a:br>
            <a:r>
              <a:rPr lang="en-US" altLang="en-US" sz="4000" b="1"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Goals of the I/O Software</a:t>
            </a:r>
            <a:r>
              <a:rPr lang="en-US" altLang="en-US" sz="4000" b="1" dirty="0">
                <a:latin typeface="Times New Roman" panose="02020603050405020304" pitchFamily="18" charset="0"/>
                <a:cs typeface="Times New Roman" panose="02020603050405020304" pitchFamily="18" charset="0"/>
              </a:rPr>
              <a:t> </a:t>
            </a:r>
          </a:p>
        </p:txBody>
      </p:sp>
      <p:sp>
        <p:nvSpPr>
          <p:cNvPr id="5123" name="Rectangle 3"/>
          <p:cNvSpPr>
            <a:spLocks noGrp="1"/>
          </p:cNvSpPr>
          <p:nvPr>
            <p:ph type="body" idx="1"/>
          </p:nvPr>
        </p:nvSpPr>
        <p:spPr>
          <a:xfrm>
            <a:off x="0" y="1219200"/>
            <a:ext cx="9144000" cy="5943600"/>
          </a:xfrm>
        </p:spPr>
        <p:txBody>
          <a:bodyPr/>
          <a:lstStyle/>
          <a:p>
            <a:pPr algn="just">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Device independence</a:t>
            </a:r>
          </a:p>
          <a:p>
            <a:pPr lvl="1" algn="just">
              <a:lnSpc>
                <a:spcPct val="90000"/>
              </a:lnSpc>
            </a:pPr>
            <a:r>
              <a:rPr lang="en-US" altLang="en-US" sz="1800" dirty="0">
                <a:latin typeface="Times New Roman" panose="02020603050405020304" pitchFamily="18" charset="0"/>
                <a:cs typeface="Times New Roman" panose="02020603050405020304" pitchFamily="18" charset="0"/>
              </a:rPr>
              <a:t>Write program can access any I/O device </a:t>
            </a:r>
            <a:r>
              <a:rPr lang="en-US" altLang="en-US" sz="1800" b="1" dirty="0">
                <a:latin typeface="Times New Roman" panose="02020603050405020304" pitchFamily="18" charset="0"/>
                <a:cs typeface="Times New Roman" panose="02020603050405020304" pitchFamily="18" charset="0"/>
              </a:rPr>
              <a:t>without having to specify the device</a:t>
            </a:r>
          </a:p>
          <a:p>
            <a:pPr algn="just">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Uniform naming</a:t>
            </a:r>
          </a:p>
          <a:p>
            <a:pPr lvl="1" algn="just">
              <a:lnSpc>
                <a:spcPct val="90000"/>
              </a:lnSpc>
            </a:pPr>
            <a:r>
              <a:rPr lang="en-US" altLang="en-US" sz="1800" dirty="0">
                <a:latin typeface="Times New Roman" panose="02020603050405020304" pitchFamily="18" charset="0"/>
                <a:cs typeface="Times New Roman" panose="02020603050405020304" pitchFamily="18" charset="0"/>
              </a:rPr>
              <a:t>The name of file or device should simply be a string or an integer and </a:t>
            </a:r>
            <a:r>
              <a:rPr lang="en-US" altLang="en-US" sz="1800" b="1" dirty="0">
                <a:latin typeface="Times New Roman" panose="02020603050405020304" pitchFamily="18" charset="0"/>
                <a:cs typeface="Times New Roman" panose="02020603050405020304" pitchFamily="18" charset="0"/>
              </a:rPr>
              <a:t>not depend on the device in any way</a:t>
            </a:r>
          </a:p>
          <a:p>
            <a:pPr lvl="1" algn="just">
              <a:lnSpc>
                <a:spcPct val="90000"/>
              </a:lnSpc>
            </a:pPr>
            <a:r>
              <a:rPr lang="en-US" altLang="en-US" sz="1800" dirty="0">
                <a:latin typeface="Times New Roman" panose="02020603050405020304" pitchFamily="18" charset="0"/>
                <a:cs typeface="Times New Roman" panose="02020603050405020304" pitchFamily="18" charset="0"/>
              </a:rPr>
              <a:t>A </a:t>
            </a:r>
            <a:r>
              <a:rPr lang="en-US" altLang="en-US" sz="1800" b="1" dirty="0">
                <a:latin typeface="Times New Roman" panose="02020603050405020304" pitchFamily="18" charset="0"/>
                <a:cs typeface="Times New Roman" panose="02020603050405020304" pitchFamily="18" charset="0"/>
              </a:rPr>
              <a:t>path name </a:t>
            </a:r>
            <a:r>
              <a:rPr lang="en-US" altLang="en-US" sz="1800" dirty="0">
                <a:latin typeface="Times New Roman" panose="02020603050405020304" pitchFamily="18" charset="0"/>
                <a:cs typeface="Times New Roman" panose="02020603050405020304" pitchFamily="18" charset="0"/>
              </a:rPr>
              <a:t>is </a:t>
            </a:r>
            <a:r>
              <a:rPr lang="en-US" altLang="en-US" sz="1800" b="1" dirty="0">
                <a:latin typeface="Times New Roman" panose="02020603050405020304" pitchFamily="18" charset="0"/>
                <a:cs typeface="Times New Roman" panose="02020603050405020304" pitchFamily="18" charset="0"/>
              </a:rPr>
              <a:t>used to address</a:t>
            </a:r>
          </a:p>
          <a:p>
            <a:pPr algn="just">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Error handling</a:t>
            </a:r>
          </a:p>
          <a:p>
            <a:pPr lvl="1" algn="just">
              <a:lnSpc>
                <a:spcPct val="90000"/>
              </a:lnSpc>
            </a:pPr>
            <a:r>
              <a:rPr lang="en-US" altLang="en-US" sz="1800" dirty="0">
                <a:latin typeface="Times New Roman" panose="02020603050405020304" pitchFamily="18" charset="0"/>
                <a:cs typeface="Times New Roman" panose="02020603050405020304" pitchFamily="18" charset="0"/>
              </a:rPr>
              <a:t>The </a:t>
            </a:r>
            <a:r>
              <a:rPr lang="en-US" altLang="en-US" sz="1800" dirty="0" err="1">
                <a:latin typeface="Times New Roman" panose="02020603050405020304" pitchFamily="18" charset="0"/>
                <a:cs typeface="Times New Roman" panose="02020603050405020304" pitchFamily="18" charset="0"/>
              </a:rPr>
              <a:t>problems,that</a:t>
            </a:r>
            <a:r>
              <a:rPr lang="en-US" altLang="en-US" sz="1800" dirty="0">
                <a:latin typeface="Times New Roman" panose="02020603050405020304" pitchFamily="18" charset="0"/>
                <a:cs typeface="Times New Roman" panose="02020603050405020304" pitchFamily="18" charset="0"/>
              </a:rPr>
              <a:t> are not able to deal with hardware, should be told by software</a:t>
            </a:r>
          </a:p>
          <a:p>
            <a:pPr algn="just">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Synchronous</a:t>
            </a:r>
            <a:r>
              <a:rPr lang="en-US" altLang="en-US" sz="2000" dirty="0">
                <a:latin typeface="Times New Roman" panose="02020603050405020304" pitchFamily="18" charset="0"/>
                <a:cs typeface="Times New Roman" panose="02020603050405020304" pitchFamily="18" charset="0"/>
              </a:rPr>
              <a:t> (blocking) </a:t>
            </a:r>
            <a:r>
              <a:rPr lang="en-US" altLang="en-US" sz="2000" b="1" dirty="0">
                <a:latin typeface="Times New Roman" panose="02020603050405020304" pitchFamily="18" charset="0"/>
                <a:cs typeface="Times New Roman" panose="02020603050405020304" pitchFamily="18" charset="0"/>
              </a:rPr>
              <a:t>vs. Asynchronous </a:t>
            </a:r>
            <a:r>
              <a:rPr lang="en-US" altLang="en-US" sz="2000" dirty="0">
                <a:latin typeface="Times New Roman" panose="02020603050405020304" pitchFamily="18" charset="0"/>
                <a:cs typeface="Times New Roman" panose="02020603050405020304" pitchFamily="18" charset="0"/>
              </a:rPr>
              <a:t>(interrupt-driven) transfer</a:t>
            </a:r>
          </a:p>
          <a:p>
            <a:pPr lvl="1" algn="just">
              <a:lnSpc>
                <a:spcPct val="90000"/>
              </a:lnSpc>
            </a:pPr>
            <a:r>
              <a:rPr lang="en-US" altLang="en-US" sz="1800" dirty="0">
                <a:latin typeface="Times New Roman" panose="02020603050405020304" pitchFamily="18" charset="0"/>
                <a:cs typeface="Times New Roman" panose="02020603050405020304" pitchFamily="18" charset="0"/>
              </a:rPr>
              <a:t>User program writes if I/O operation are </a:t>
            </a:r>
            <a:r>
              <a:rPr lang="en-US" altLang="en-US" sz="1800" b="1" dirty="0">
                <a:latin typeface="Times New Roman" panose="02020603050405020304" pitchFamily="18" charset="0"/>
                <a:cs typeface="Times New Roman" panose="02020603050405020304" pitchFamily="18" charset="0"/>
              </a:rPr>
              <a:t>blocking</a:t>
            </a:r>
            <a:r>
              <a:rPr lang="en-US" altLang="en-US" sz="1800" dirty="0">
                <a:latin typeface="Times New Roman" panose="02020603050405020304" pitchFamily="18" charset="0"/>
                <a:cs typeface="Times New Roman" panose="02020603050405020304" pitchFamily="18" charset="0"/>
              </a:rPr>
              <a:t> – after a read system call the program automatically suspended until the data are available in the buffer</a:t>
            </a:r>
          </a:p>
          <a:p>
            <a:pPr lvl="1" algn="just">
              <a:lnSpc>
                <a:spcPct val="90000"/>
              </a:lnSpc>
            </a:pPr>
            <a:r>
              <a:rPr lang="en-US" altLang="en-US" sz="1800" dirty="0">
                <a:latin typeface="Times New Roman" panose="02020603050405020304" pitchFamily="18" charset="0"/>
                <a:cs typeface="Times New Roman" panose="02020603050405020304" pitchFamily="18" charset="0"/>
              </a:rPr>
              <a:t>The CPU starts </a:t>
            </a:r>
            <a:r>
              <a:rPr lang="en-US" altLang="en-US" sz="1800">
                <a:latin typeface="Times New Roman" panose="02020603050405020304" pitchFamily="18" charset="0"/>
                <a:cs typeface="Times New Roman" panose="02020603050405020304" pitchFamily="18" charset="0"/>
              </a:rPr>
              <a:t>transfer &amp; </a:t>
            </a:r>
            <a:r>
              <a:rPr lang="en-US" altLang="en-US" sz="1800" b="1">
                <a:latin typeface="Times New Roman" panose="02020603050405020304" pitchFamily="18" charset="0"/>
                <a:cs typeface="Times New Roman" panose="02020603050405020304" pitchFamily="18" charset="0"/>
              </a:rPr>
              <a:t>goes </a:t>
            </a:r>
            <a:r>
              <a:rPr lang="en-US" altLang="en-US" sz="1800" b="1" dirty="0">
                <a:latin typeface="Times New Roman" panose="02020603050405020304" pitchFamily="18" charset="0"/>
                <a:cs typeface="Times New Roman" panose="02020603050405020304" pitchFamily="18" charset="0"/>
              </a:rPr>
              <a:t>off </a:t>
            </a:r>
            <a:r>
              <a:rPr lang="en-US" altLang="en-US" sz="1800" dirty="0">
                <a:latin typeface="Times New Roman" panose="02020603050405020304" pitchFamily="18" charset="0"/>
                <a:cs typeface="Times New Roman" panose="02020603050405020304" pitchFamily="18" charset="0"/>
              </a:rPr>
              <a:t>to do something else until the interrupt arrives</a:t>
            </a:r>
          </a:p>
          <a:p>
            <a:pPr algn="just">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Buffering</a:t>
            </a:r>
          </a:p>
          <a:p>
            <a:pPr lvl="1" algn="just">
              <a:lnSpc>
                <a:spcPct val="90000"/>
              </a:lnSpc>
            </a:pPr>
            <a:r>
              <a:rPr lang="en-US" altLang="en-US" sz="1800" dirty="0">
                <a:latin typeface="Times New Roman" panose="02020603050405020304" pitchFamily="18" charset="0"/>
                <a:cs typeface="Times New Roman" panose="02020603050405020304" pitchFamily="18" charset="0"/>
              </a:rPr>
              <a:t>The data </a:t>
            </a:r>
            <a:r>
              <a:rPr lang="en-US" altLang="en-US" sz="1800" b="1" dirty="0">
                <a:latin typeface="Times New Roman" panose="02020603050405020304" pitchFamily="18" charset="0"/>
                <a:cs typeface="Times New Roman" panose="02020603050405020304" pitchFamily="18" charset="0"/>
              </a:rPr>
              <a:t>must be put into an output buffer </a:t>
            </a:r>
            <a:r>
              <a:rPr lang="en-US" altLang="en-US" sz="1800" dirty="0">
                <a:latin typeface="Times New Roman" panose="02020603050405020304" pitchFamily="18" charset="0"/>
                <a:cs typeface="Times New Roman" panose="02020603050405020304" pitchFamily="18" charset="0"/>
              </a:rPr>
              <a:t>in advance to decouple the rate at which the buffer is filled from the rate at which it is empties, in order to </a:t>
            </a:r>
            <a:r>
              <a:rPr lang="en-US" altLang="en-US" sz="1800" b="1" dirty="0">
                <a:latin typeface="Times New Roman" panose="02020603050405020304" pitchFamily="18" charset="0"/>
                <a:cs typeface="Times New Roman" panose="02020603050405020304" pitchFamily="18" charset="0"/>
              </a:rPr>
              <a:t>avoid buffer under run</a:t>
            </a:r>
          </a:p>
          <a:p>
            <a:pPr algn="just">
              <a:lnSpc>
                <a:spcPct val="90000"/>
              </a:lnSpc>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Sharing  vs. dedicated </a:t>
            </a:r>
            <a:r>
              <a:rPr lang="en-US" altLang="en-US" sz="2000" dirty="0">
                <a:latin typeface="Times New Roman" panose="02020603050405020304" pitchFamily="18" charset="0"/>
                <a:cs typeface="Times New Roman" panose="02020603050405020304" pitchFamily="18" charset="0"/>
              </a:rPr>
              <a:t>devices: OS handle to avoid problems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Principles of I/O Software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Programmed I/O</a:t>
            </a:r>
          </a:p>
        </p:txBody>
      </p:sp>
      <p:sp>
        <p:nvSpPr>
          <p:cNvPr id="19459" name="Rectangle 3"/>
          <p:cNvSpPr>
            <a:spLocks noGrp="1"/>
          </p:cNvSpPr>
          <p:nvPr>
            <p:ph type="body" sz="half" idx="1"/>
          </p:nvPr>
        </p:nvSpPr>
        <p:spPr>
          <a:xfrm>
            <a:off x="0" y="1143000"/>
            <a:ext cx="9144000" cy="1219200"/>
          </a:xfrm>
        </p:spPr>
        <p:txBody>
          <a:bodyPr/>
          <a:lstStyle/>
          <a:p>
            <a:pPr marL="173038" indent="-173038" algn="just"/>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simplest form </a:t>
            </a:r>
            <a:r>
              <a:rPr lang="en-US" altLang="en-US" sz="2000">
                <a:latin typeface="Times New Roman" panose="02020603050405020304" pitchFamily="18" charset="0"/>
                <a:cs typeface="Times New Roman" panose="02020603050405020304" pitchFamily="18" charset="0"/>
              </a:rPr>
              <a:t>of I/O is to </a:t>
            </a:r>
            <a:r>
              <a:rPr lang="en-US" altLang="en-US" sz="2000" b="1">
                <a:latin typeface="Times New Roman" panose="02020603050405020304" pitchFamily="18" charset="0"/>
                <a:cs typeface="Times New Roman" panose="02020603050405020304" pitchFamily="18" charset="0"/>
              </a:rPr>
              <a:t>have the CPU do all the work </a:t>
            </a:r>
            <a:r>
              <a:rPr lang="en-US" altLang="en-US" sz="2000">
                <a:latin typeface="Times New Roman" panose="02020603050405020304" pitchFamily="18" charset="0"/>
                <a:cs typeface="Times New Roman" panose="02020603050405020304" pitchFamily="18" charset="0"/>
              </a:rPr>
              <a:t>as</a:t>
            </a:r>
          </a:p>
          <a:p>
            <a:pPr marL="441325" lvl="1" indent="-88900"/>
            <a:r>
              <a:rPr lang="en-US" altLang="en-US" sz="1800" b="1">
                <a:latin typeface="Times New Roman" panose="02020603050405020304" pitchFamily="18" charset="0"/>
                <a:cs typeface="Times New Roman" panose="02020603050405020304" pitchFamily="18" charset="0"/>
              </a:rPr>
              <a:t>The CPU uses polling to watch the control bit,</a:t>
            </a:r>
            <a:br>
              <a:rPr lang="en-US" altLang="en-US" sz="1800" b="1">
                <a:latin typeface="Times New Roman" panose="02020603050405020304" pitchFamily="18" charset="0"/>
                <a:cs typeface="Times New Roman" panose="02020603050405020304" pitchFamily="18" charset="0"/>
              </a:rPr>
            </a:br>
            <a:r>
              <a:rPr lang="en-US" altLang="en-US" sz="1800" b="1">
                <a:latin typeface="Times New Roman" panose="02020603050405020304" pitchFamily="18" charset="0"/>
                <a:cs typeface="Times New Roman" panose="02020603050405020304" pitchFamily="18" charset="0"/>
              </a:rPr>
              <a:t>constantly looping to see whether the device is ready</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38375"/>
            <a:ext cx="57912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008563"/>
            <a:ext cx="8707438" cy="184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6" name="Text Box 4"/>
          <p:cNvSpPr txBox="1">
            <a:spLocks noChangeArrowheads="1"/>
          </p:cNvSpPr>
          <p:nvPr/>
        </p:nvSpPr>
        <p:spPr bwMode="auto">
          <a:xfrm>
            <a:off x="1828800" y="4724400"/>
            <a:ext cx="2279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5-7 &amp; 5-8.</a:t>
            </a:r>
          </a:p>
        </p:txBody>
      </p:sp>
      <p:sp>
        <p:nvSpPr>
          <p:cNvPr id="19464" name="Text Box 8"/>
          <p:cNvSpPr txBox="1">
            <a:spLocks noChangeArrowheads="1"/>
          </p:cNvSpPr>
          <p:nvPr/>
        </p:nvSpPr>
        <p:spPr bwMode="auto">
          <a:xfrm>
            <a:off x="6172200" y="1981200"/>
            <a:ext cx="2971800" cy="265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10000"/>
              </a:spcBef>
              <a:buFontTx/>
              <a:buChar char="•"/>
            </a:pPr>
            <a:r>
              <a:rPr lang="en-US" altLang="en-US" sz="1600" b="1">
                <a:latin typeface="Times New Roman" panose="02020603050405020304" pitchFamily="18" charset="0"/>
                <a:cs typeface="Times New Roman" panose="02020603050405020304" pitchFamily="18" charset="0"/>
              </a:rPr>
              <a:t>Making</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system call to</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open</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device</a:t>
            </a:r>
          </a:p>
          <a:p>
            <a:pPr algn="just" eaLnBrk="1" hangingPunct="1">
              <a:spcBef>
                <a:spcPct val="10000"/>
              </a:spcBef>
              <a:buFontTx/>
              <a:buChar char="•"/>
            </a:pPr>
            <a:r>
              <a:rPr lang="en-US" altLang="en-US" sz="1600" b="1">
                <a:latin typeface="Times New Roman" panose="02020603050405020304" pitchFamily="18" charset="0"/>
                <a:cs typeface="Times New Roman" panose="02020603050405020304" pitchFamily="18" charset="0"/>
              </a:rPr>
              <a:t>If</a:t>
            </a:r>
            <a:r>
              <a:rPr lang="en-US" altLang="en-US" sz="1600">
                <a:latin typeface="Times New Roman" panose="02020603050405020304" pitchFamily="18" charset="0"/>
                <a:cs typeface="Times New Roman" panose="02020603050405020304" pitchFamily="18" charset="0"/>
              </a:rPr>
              <a:t> it is </a:t>
            </a:r>
            <a:r>
              <a:rPr lang="en-US" altLang="en-US" sz="1600" b="1">
                <a:latin typeface="Times New Roman" panose="02020603050405020304" pitchFamily="18" charset="0"/>
                <a:cs typeface="Times New Roman" panose="02020603050405020304" pitchFamily="18" charset="0"/>
              </a:rPr>
              <a:t>available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data</a:t>
            </a:r>
            <a:r>
              <a:rPr lang="en-US" altLang="en-US" sz="1600">
                <a:latin typeface="Times New Roman" panose="02020603050405020304" pitchFamily="18" charset="0"/>
                <a:cs typeface="Times New Roman" panose="02020603050405020304" pitchFamily="18" charset="0"/>
              </a:rPr>
              <a:t> are </a:t>
            </a:r>
            <a:r>
              <a:rPr lang="en-US" altLang="en-US" sz="1600" b="1">
                <a:latin typeface="Times New Roman" panose="02020603050405020304" pitchFamily="18" charset="0"/>
                <a:cs typeface="Times New Roman" panose="02020603050405020304" pitchFamily="18" charset="0"/>
              </a:rPr>
              <a:t>copied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to kernel</a:t>
            </a:r>
          </a:p>
          <a:p>
            <a:pPr algn="just" eaLnBrk="1" hangingPunct="1">
              <a:spcBef>
                <a:spcPct val="10000"/>
              </a:spcBef>
              <a:buFontTx/>
              <a:buChar char="•"/>
            </a:pPr>
            <a:r>
              <a:rPr lang="en-US" altLang="en-US" sz="1600" b="1">
                <a:latin typeface="Times New Roman" panose="02020603050405020304" pitchFamily="18" charset="0"/>
                <a:cs typeface="Times New Roman" panose="02020603050405020304" pitchFamily="18" charset="0"/>
              </a:rPr>
              <a:t>Then</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CPU</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polls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device</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to see if</a:t>
            </a:r>
            <a:r>
              <a:rPr lang="en-US" altLang="en-US" sz="1600">
                <a:latin typeface="Times New Roman" panose="02020603050405020304" pitchFamily="18" charset="0"/>
                <a:cs typeface="Times New Roman" panose="02020603050405020304" pitchFamily="18" charset="0"/>
              </a:rPr>
              <a:t> it is </a:t>
            </a:r>
            <a:r>
              <a:rPr lang="en-US" altLang="en-US" sz="1600" b="1">
                <a:latin typeface="Times New Roman" panose="02020603050405020304" pitchFamily="18" charset="0"/>
                <a:cs typeface="Times New Roman" panose="02020603050405020304" pitchFamily="18" charset="0"/>
              </a:rPr>
              <a:t>ready</a:t>
            </a:r>
            <a:r>
              <a:rPr lang="en-US" altLang="en-US" sz="1600">
                <a:latin typeface="Times New Roman" panose="02020603050405020304" pitchFamily="18" charset="0"/>
                <a:cs typeface="Times New Roman" panose="02020603050405020304" pitchFamily="18" charset="0"/>
              </a:rPr>
              <a:t> to </a:t>
            </a:r>
            <a:r>
              <a:rPr lang="en-US" altLang="en-US" sz="1600" b="1">
                <a:latin typeface="Times New Roman" panose="02020603050405020304" pitchFamily="18" charset="0"/>
                <a:cs typeface="Times New Roman" panose="02020603050405020304" pitchFamily="18" charset="0"/>
              </a:rPr>
              <a:t>accept</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or not</a:t>
            </a:r>
          </a:p>
          <a:p>
            <a:pPr algn="just" eaLnBrk="1" hangingPunct="1">
              <a:spcBef>
                <a:spcPct val="10000"/>
              </a:spcBef>
              <a:buFontTx/>
              <a:buChar char="•"/>
            </a:pPr>
            <a:r>
              <a:rPr lang="en-US" altLang="en-US" sz="1600" b="1">
                <a:latin typeface="Times New Roman" panose="02020603050405020304" pitchFamily="18" charset="0"/>
                <a:cs typeface="Times New Roman" panose="02020603050405020304" pitchFamily="18" charset="0"/>
              </a:rPr>
              <a:t>If</a:t>
            </a:r>
            <a:r>
              <a:rPr lang="en-US" altLang="en-US" sz="1600">
                <a:latin typeface="Times New Roman" panose="02020603050405020304" pitchFamily="18" charset="0"/>
                <a:cs typeface="Times New Roman" panose="02020603050405020304" pitchFamily="18" charset="0"/>
              </a:rPr>
              <a:t> it </a:t>
            </a:r>
            <a:r>
              <a:rPr lang="en-US" altLang="en-US" sz="1600" b="1">
                <a:latin typeface="Times New Roman" panose="02020603050405020304" pitchFamily="18" charset="0"/>
                <a:cs typeface="Times New Roman" panose="02020603050405020304" pitchFamily="18" charset="0"/>
              </a:rPr>
              <a:t>so</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small data </a:t>
            </a:r>
            <a:r>
              <a:rPr lang="en-US" altLang="en-US" sz="1600">
                <a:latin typeface="Times New Roman" panose="02020603050405020304" pitchFamily="18" charset="0"/>
                <a:cs typeface="Times New Roman" panose="02020603050405020304" pitchFamily="18" charset="0"/>
              </a:rPr>
              <a:t>is </a:t>
            </a:r>
            <a:r>
              <a:rPr lang="en-US" altLang="en-US" sz="1600" b="1">
                <a:latin typeface="Times New Roman" panose="02020603050405020304" pitchFamily="18" charset="0"/>
                <a:cs typeface="Times New Roman" panose="02020603050405020304" pitchFamily="18" charset="0"/>
              </a:rPr>
              <a:t>outputted</a:t>
            </a:r>
            <a:r>
              <a:rPr lang="en-US" altLang="en-US" sz="1600">
                <a:latin typeface="Times New Roman" panose="02020603050405020304" pitchFamily="18" charset="0"/>
                <a:cs typeface="Times New Roman" panose="02020603050405020304" pitchFamily="18" charset="0"/>
              </a:rPr>
              <a:t> </a:t>
            </a:r>
          </a:p>
          <a:p>
            <a:pPr algn="just" eaLnBrk="1" hangingPunct="1">
              <a:spcBef>
                <a:spcPct val="10000"/>
              </a:spcBef>
            </a:pPr>
            <a:r>
              <a:rPr lang="en-US" altLang="en-US" sz="1600">
                <a:latin typeface="Times New Roman" panose="02020603050405020304" pitchFamily="18" charset="0"/>
                <a:cs typeface="Times New Roman" panose="02020603050405020304" pitchFamily="18" charset="0"/>
              </a:rPr>
              <a:t>→</a:t>
            </a:r>
            <a:r>
              <a:rPr lang="en-US" altLang="en-US" sz="1600" b="1">
                <a:latin typeface="Times New Roman" panose="02020603050405020304" pitchFamily="18" charset="0"/>
                <a:cs typeface="Times New Roman" panose="02020603050405020304" pitchFamily="18" charset="0"/>
              </a:rPr>
              <a:t>tying up the CPU full time until all the I/O is done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4"/>
                                        </p:tgtEl>
                                        <p:attrNameLst>
                                          <p:attrName>style.visibility</p:attrName>
                                        </p:attrNameLst>
                                      </p:cBhvr>
                                      <p:to>
                                        <p:strVal val="visible"/>
                                      </p:to>
                                    </p:set>
                                    <p:animEffect transition="in" filter="box(in)">
                                      <p:cBhvr>
                                        <p:cTn id="12" dur="500"/>
                                        <p:tgtEl>
                                          <p:spTgt spid="194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box(in)">
                                      <p:cBhvr>
                                        <p:cTn id="17" dur="500"/>
                                        <p:tgtEl>
                                          <p:spTgt spid="19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P spid="194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Principles of I/O Software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Interrupt-Driven I/O</a:t>
            </a:r>
          </a:p>
        </p:txBody>
      </p:sp>
      <p:sp>
        <p:nvSpPr>
          <p:cNvPr id="7171" name="Rectangle 3"/>
          <p:cNvSpPr>
            <a:spLocks noGrp="1"/>
          </p:cNvSpPr>
          <p:nvPr>
            <p:ph type="body" idx="1"/>
          </p:nvPr>
        </p:nvSpPr>
        <p:spPr>
          <a:xfrm>
            <a:off x="0" y="1295400"/>
            <a:ext cx="9144000" cy="1905000"/>
          </a:xfrm>
        </p:spPr>
        <p:txBody>
          <a:bodyPr/>
          <a:lstStyle/>
          <a:p>
            <a:pPr algn="just">
              <a:buClrTx/>
              <a:buSzTx/>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way to </a:t>
            </a:r>
            <a:r>
              <a:rPr lang="en-US" altLang="en-US" sz="2000" b="1" dirty="0">
                <a:latin typeface="Times New Roman" panose="02020603050405020304" pitchFamily="18" charset="0"/>
                <a:cs typeface="Times New Roman" panose="02020603050405020304" pitchFamily="18" charset="0"/>
              </a:rPr>
              <a:t>allow</a:t>
            </a:r>
            <a:r>
              <a:rPr lang="en-US" altLang="en-US" sz="2000" dirty="0">
                <a:latin typeface="Times New Roman" panose="02020603050405020304" pitchFamily="18" charset="0"/>
                <a:cs typeface="Times New Roman" panose="02020603050405020304" pitchFamily="18" charset="0"/>
              </a:rPr>
              <a:t> C</a:t>
            </a:r>
            <a:r>
              <a:rPr lang="en-US" altLang="en-US" sz="2000" b="1" dirty="0">
                <a:latin typeface="Times New Roman" panose="02020603050405020304" pitchFamily="18" charset="0"/>
                <a:cs typeface="Times New Roman" panose="02020603050405020304" pitchFamily="18" charset="0"/>
              </a:rPr>
              <a:t>P</a:t>
            </a:r>
            <a:r>
              <a:rPr lang="en-US" altLang="en-US" sz="2000" dirty="0">
                <a:latin typeface="Times New Roman" panose="02020603050405020304" pitchFamily="18" charset="0"/>
                <a:cs typeface="Times New Roman" panose="02020603050405020304" pitchFamily="18" charset="0"/>
              </a:rPr>
              <a:t>U to </a:t>
            </a:r>
            <a:r>
              <a:rPr lang="en-US" altLang="en-US" sz="2000" b="1" dirty="0">
                <a:latin typeface="Times New Roman" panose="02020603050405020304" pitchFamily="18" charset="0"/>
                <a:cs typeface="Times New Roman" panose="02020603050405020304" pitchFamily="18" charset="0"/>
              </a:rPr>
              <a:t>do something else while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waiting</a:t>
            </a:r>
            <a:r>
              <a:rPr lang="en-US" altLang="en-US" sz="2000" dirty="0">
                <a:latin typeface="Times New Roman" panose="02020603050405020304" pitchFamily="18" charset="0"/>
                <a:cs typeface="Times New Roman" panose="02020603050405020304" pitchFamily="18" charset="0"/>
              </a:rPr>
              <a:t> for </a:t>
            </a:r>
            <a:r>
              <a:rPr lang="en-US" altLang="en-US" sz="2000" b="1" dirty="0">
                <a:latin typeface="Times New Roman" panose="02020603050405020304" pitchFamily="18" charset="0"/>
                <a:cs typeface="Times New Roman" panose="02020603050405020304" pitchFamily="18" charset="0"/>
              </a:rPr>
              <a:t>device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become </a:t>
            </a:r>
            <a:r>
              <a:rPr lang="en-US" altLang="en-US" sz="2000" b="1" dirty="0">
                <a:latin typeface="Times New Roman" panose="02020603050405020304" pitchFamily="18" charset="0"/>
                <a:cs typeface="Times New Roman" panose="02020603050405020304" pitchFamily="18" charset="0"/>
              </a:rPr>
              <a:t>ready</a:t>
            </a:r>
            <a:r>
              <a:rPr lang="en-US" altLang="en-US" sz="2000" dirty="0">
                <a:latin typeface="Times New Roman" panose="02020603050405020304" pitchFamily="18" charset="0"/>
                <a:cs typeface="Times New Roman" panose="02020603050405020304" pitchFamily="18" charset="0"/>
              </a:rPr>
              <a:t> is to use interrupts</a:t>
            </a:r>
          </a:p>
          <a:p>
            <a:pPr lvl="1" algn="just"/>
            <a:r>
              <a:rPr lang="en-US" altLang="en-US" sz="1800" dirty="0">
                <a:latin typeface="Times New Roman" panose="02020603050405020304" pitchFamily="18" charset="0"/>
                <a:cs typeface="Times New Roman" panose="02020603050405020304" pitchFamily="18" charset="0"/>
              </a:rPr>
              <a:t>The </a:t>
            </a:r>
            <a:r>
              <a:rPr lang="en-US" altLang="en-US" sz="1800" b="1" dirty="0">
                <a:latin typeface="Times New Roman" panose="02020603050405020304" pitchFamily="18" charset="0"/>
                <a:cs typeface="Times New Roman" panose="02020603050405020304" pitchFamily="18" charset="0"/>
              </a:rPr>
              <a:t>CPU</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does not poll </a:t>
            </a:r>
            <a:r>
              <a:rPr lang="en-US" altLang="en-US" sz="1800" dirty="0">
                <a:latin typeface="Times New Roman" panose="02020603050405020304" pitchFamily="18" charset="0"/>
                <a:cs typeface="Times New Roman" panose="02020603050405020304" pitchFamily="18" charset="0"/>
              </a:rPr>
              <a:t>the control bit, </a:t>
            </a:r>
            <a:r>
              <a:rPr lang="en-US" altLang="en-US" sz="1800" b="1" dirty="0">
                <a:latin typeface="Times New Roman" panose="02020603050405020304" pitchFamily="18" charset="0"/>
                <a:cs typeface="Times New Roman" panose="02020603050405020304" pitchFamily="18" charset="0"/>
              </a:rPr>
              <a:t>it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receives</a:t>
            </a:r>
            <a:r>
              <a:rPr lang="en-US" altLang="en-US" sz="1800" dirty="0">
                <a:latin typeface="Times New Roman" panose="02020603050405020304" pitchFamily="18" charset="0"/>
                <a:cs typeface="Times New Roman" panose="02020603050405020304" pitchFamily="18" charset="0"/>
              </a:rPr>
              <a:t> an </a:t>
            </a:r>
            <a:r>
              <a:rPr lang="en-US" altLang="en-US" sz="1800" b="1" dirty="0">
                <a:latin typeface="Times New Roman" panose="02020603050405020304" pitchFamily="18" charset="0"/>
                <a:cs typeface="Times New Roman" panose="02020603050405020304" pitchFamily="18" charset="0"/>
              </a:rPr>
              <a:t>interrupt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when</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device</a:t>
            </a:r>
            <a:r>
              <a:rPr lang="en-US" altLang="en-US" sz="1800" dirty="0">
                <a:latin typeface="Times New Roman" panose="02020603050405020304" pitchFamily="18" charset="0"/>
                <a:cs typeface="Times New Roman" panose="02020603050405020304" pitchFamily="18" charset="0"/>
              </a:rPr>
              <a:t> is </a:t>
            </a:r>
            <a:r>
              <a:rPr lang="en-US" altLang="en-US" sz="1800" b="1" dirty="0">
                <a:latin typeface="Times New Roman" panose="02020603050405020304" pitchFamily="18" charset="0"/>
                <a:cs typeface="Times New Roman" panose="02020603050405020304" pitchFamily="18" charset="0"/>
              </a:rPr>
              <a:t>ready</a:t>
            </a:r>
            <a:r>
              <a:rPr lang="en-US" altLang="en-US" sz="1800" dirty="0">
                <a:latin typeface="Times New Roman" panose="02020603050405020304" pitchFamily="18" charset="0"/>
                <a:cs typeface="Times New Roman" panose="02020603050405020304" pitchFamily="18" charset="0"/>
              </a:rPr>
              <a:t> for next by</a:t>
            </a:r>
          </a:p>
          <a:p>
            <a:pPr>
              <a:buClrTx/>
              <a:buSzTx/>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Disadvantages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interrupt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occurs</a:t>
            </a:r>
            <a:r>
              <a:rPr lang="en-US" altLang="en-US" sz="2000" dirty="0">
                <a:latin typeface="Times New Roman" panose="02020603050405020304" pitchFamily="18" charset="0"/>
                <a:cs typeface="Times New Roman" panose="02020603050405020304" pitchFamily="18" charset="0"/>
              </a:rPr>
              <a:t> on </a:t>
            </a:r>
            <a:r>
              <a:rPr lang="en-US" altLang="en-US" sz="2000" b="1" dirty="0">
                <a:latin typeface="Times New Roman" panose="02020603050405020304" pitchFamily="18" charset="0"/>
                <a:cs typeface="Times New Roman" panose="02020603050405020304" pitchFamily="18" charset="0"/>
              </a:rPr>
              <a:t>every character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wastes a certain amount of CPU time</a:t>
            </a:r>
          </a:p>
        </p:txBody>
      </p:sp>
      <p:pic>
        <p:nvPicPr>
          <p:cNvPr id="71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05200"/>
            <a:ext cx="8239125"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6" name="Text Box 4"/>
          <p:cNvSpPr txBox="1">
            <a:spLocks noChangeArrowheads="1"/>
          </p:cNvSpPr>
          <p:nvPr/>
        </p:nvSpPr>
        <p:spPr bwMode="auto">
          <a:xfrm>
            <a:off x="3886200" y="65532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Principles of I/O Software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I/O using DMA</a:t>
            </a:r>
          </a:p>
        </p:txBody>
      </p:sp>
      <p:sp>
        <p:nvSpPr>
          <p:cNvPr id="8195" name="Rectangle 3"/>
          <p:cNvSpPr>
            <a:spLocks noGrp="1"/>
          </p:cNvSpPr>
          <p:nvPr>
            <p:ph type="body" idx="1"/>
          </p:nvPr>
        </p:nvSpPr>
        <p:spPr>
          <a:xfrm>
            <a:off x="304800" y="1600200"/>
            <a:ext cx="8839200" cy="5867400"/>
          </a:xfrm>
        </p:spPr>
        <p:txBody>
          <a:bodyPr/>
          <a:lstStyle/>
          <a:p>
            <a:pPr algn="just">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Let the </a:t>
            </a:r>
            <a:r>
              <a:rPr lang="en-US" altLang="en-US" sz="2000" b="1">
                <a:latin typeface="Times New Roman" panose="02020603050405020304" pitchFamily="18" charset="0"/>
                <a:cs typeface="Times New Roman" panose="02020603050405020304" pitchFamily="18" charset="0"/>
              </a:rPr>
              <a:t>DMA</a:t>
            </a:r>
            <a:r>
              <a:rPr lang="en-US" altLang="en-US" sz="2000">
                <a:latin typeface="Times New Roman" panose="02020603050405020304" pitchFamily="18" charset="0"/>
                <a:cs typeface="Times New Roman" panose="02020603050405020304" pitchFamily="18" charset="0"/>
              </a:rPr>
              <a:t> controller </a:t>
            </a:r>
            <a:r>
              <a:rPr lang="en-US" altLang="en-US" sz="2000" b="1">
                <a:latin typeface="Times New Roman" panose="02020603050405020304" pitchFamily="18" charset="0"/>
                <a:cs typeface="Times New Roman" panose="02020603050405020304" pitchFamily="18" charset="0"/>
              </a:rPr>
              <a:t>fetch</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characters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to device one at time without</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CPU</a:t>
            </a:r>
            <a:r>
              <a:rPr lang="en-US" altLang="en-US" sz="2000">
                <a:latin typeface="Times New Roman" panose="02020603050405020304" pitchFamily="18" charset="0"/>
                <a:cs typeface="Times New Roman" panose="02020603050405020304" pitchFamily="18" charset="0"/>
              </a:rPr>
              <a:t> being bothered</a:t>
            </a:r>
          </a:p>
          <a:p>
            <a:pPr algn="just">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DMA</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programmed I/O</a:t>
            </a:r>
          </a:p>
          <a:p>
            <a:pPr algn="just">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Free</a:t>
            </a:r>
            <a:r>
              <a:rPr lang="en-US" altLang="en-US" sz="2000">
                <a:latin typeface="Times New Roman" panose="02020603050405020304" pitchFamily="18" charset="0"/>
                <a:cs typeface="Times New Roman" panose="02020603050405020304" pitchFamily="18" charset="0"/>
              </a:rPr>
              <a:t> ups the </a:t>
            </a:r>
            <a:r>
              <a:rPr lang="en-US" altLang="en-US" sz="2000" b="1">
                <a:latin typeface="Times New Roman" panose="02020603050405020304" pitchFamily="18" charset="0"/>
                <a:cs typeface="Times New Roman" panose="02020603050405020304" pitchFamily="18" charset="0"/>
              </a:rPr>
              <a:t>CPU</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during</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I/O to do </a:t>
            </a:r>
            <a:r>
              <a:rPr lang="en-US" altLang="en-US" sz="2000">
                <a:latin typeface="Times New Roman" panose="02020603050405020304" pitchFamily="18" charset="0"/>
                <a:cs typeface="Times New Roman" panose="02020603050405020304" pitchFamily="18" charset="0"/>
              </a:rPr>
              <a:t>other work</a:t>
            </a:r>
          </a:p>
          <a:p>
            <a:pPr algn="just">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Reducing</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number of interrupts </a:t>
            </a:r>
            <a:r>
              <a:rPr lang="en-US" altLang="en-US" sz="2000">
                <a:latin typeface="Times New Roman" panose="02020603050405020304" pitchFamily="18" charset="0"/>
                <a:cs typeface="Times New Roman" panose="02020603050405020304" pitchFamily="18" charset="0"/>
              </a:rPr>
              <a:t>and most of the time DMA is worth</a:t>
            </a:r>
          </a:p>
          <a:p>
            <a:pPr algn="just">
              <a:buClrTx/>
              <a:buSzTx/>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a:t>
            </a:r>
            <a:r>
              <a:rPr lang="en-US" altLang="en-US" sz="2000" b="1">
                <a:latin typeface="Times New Roman" panose="02020603050405020304" pitchFamily="18" charset="0"/>
                <a:cs typeface="Times New Roman" panose="02020603050405020304" pitchFamily="18" charset="0"/>
              </a:rPr>
              <a:t>requires special hardware</a:t>
            </a:r>
          </a:p>
        </p:txBody>
      </p:sp>
      <p:pic>
        <p:nvPicPr>
          <p:cNvPr id="8196" name="Picture 2"/>
          <p:cNvPicPr>
            <a:picLocks noChangeAspect="1" noChangeArrowheads="1"/>
          </p:cNvPicPr>
          <p:nvPr/>
        </p:nvPicPr>
        <p:blipFill>
          <a:blip r:embed="rId3">
            <a:extLst>
              <a:ext uri="{28A0092B-C50C-407E-A947-70E740481C1C}">
                <a14:useLocalDpi xmlns:a14="http://schemas.microsoft.com/office/drawing/2010/main" val="0"/>
              </a:ext>
            </a:extLst>
          </a:blip>
          <a:srcRect r="47885"/>
          <a:stretch>
            <a:fillRect/>
          </a:stretch>
        </p:blipFill>
        <p:spPr bwMode="auto">
          <a:xfrm>
            <a:off x="457200" y="4343400"/>
            <a:ext cx="41910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2"/>
          <p:cNvPicPr>
            <a:picLocks noChangeAspect="1" noChangeArrowheads="1"/>
          </p:cNvPicPr>
          <p:nvPr/>
        </p:nvPicPr>
        <p:blipFill>
          <a:blip r:embed="rId3">
            <a:extLst>
              <a:ext uri="{28A0092B-C50C-407E-A947-70E740481C1C}">
                <a14:useLocalDpi xmlns:a14="http://schemas.microsoft.com/office/drawing/2010/main" val="0"/>
              </a:ext>
            </a:extLst>
          </a:blip>
          <a:srcRect l="56287"/>
          <a:stretch>
            <a:fillRect/>
          </a:stretch>
        </p:blipFill>
        <p:spPr bwMode="auto">
          <a:xfrm>
            <a:off x="5257800" y="4343400"/>
            <a:ext cx="3505200"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6" name="Text Box 4"/>
          <p:cNvSpPr txBox="1">
            <a:spLocks noChangeArrowheads="1"/>
          </p:cNvSpPr>
          <p:nvPr/>
        </p:nvSpPr>
        <p:spPr bwMode="auto">
          <a:xfrm>
            <a:off x="36576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9219" name="Rectangle 3"/>
          <p:cNvSpPr>
            <a:spLocks noGrp="1"/>
          </p:cNvSpPr>
          <p:nvPr>
            <p:ph type="body" idx="1"/>
          </p:nvPr>
        </p:nvSpPr>
        <p:spPr>
          <a:xfrm>
            <a:off x="0" y="1143000"/>
            <a:ext cx="9144000" cy="5867400"/>
          </a:xfrm>
        </p:spPr>
        <p:txBody>
          <a:bodyPr/>
          <a:lstStyle/>
          <a:p>
            <a:pPr algn="just">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There are </a:t>
            </a:r>
            <a:r>
              <a:rPr lang="en-US" altLang="en-US" sz="2400" b="1">
                <a:latin typeface="Times New Roman" panose="02020603050405020304" pitchFamily="18" charset="0"/>
                <a:cs typeface="Times New Roman" panose="02020603050405020304" pitchFamily="18" charset="0"/>
              </a:rPr>
              <a:t>4 layers</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Each</a:t>
            </a:r>
            <a:r>
              <a:rPr lang="en-US" altLang="en-US" sz="2400">
                <a:latin typeface="Times New Roman" panose="02020603050405020304" pitchFamily="18" charset="0"/>
                <a:cs typeface="Times New Roman" panose="02020603050405020304" pitchFamily="18" charset="0"/>
              </a:rPr>
              <a:t> layer </a:t>
            </a:r>
            <a:r>
              <a:rPr lang="en-US" altLang="en-US" sz="2400" b="1">
                <a:latin typeface="Times New Roman" panose="02020603050405020304" pitchFamily="18" charset="0"/>
                <a:cs typeface="Times New Roman" panose="02020603050405020304" pitchFamily="18" charset="0"/>
              </a:rPr>
              <a:t>has</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well-defined function to</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perform</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 well-defined interface to</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adjacent</a:t>
            </a:r>
            <a:r>
              <a:rPr lang="en-US" altLang="en-US" sz="2400">
                <a:latin typeface="Times New Roman" panose="02020603050405020304" pitchFamily="18" charset="0"/>
                <a:cs typeface="Times New Roman" panose="02020603050405020304" pitchFamily="18" charset="0"/>
              </a:rPr>
              <a:t> layers</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43200"/>
            <a:ext cx="78359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6" name="Text Box 4"/>
          <p:cNvSpPr txBox="1">
            <a:spLocks noChangeArrowheads="1"/>
          </p:cNvSpPr>
          <p:nvPr/>
        </p:nvSpPr>
        <p:spPr bwMode="auto">
          <a:xfrm>
            <a:off x="38862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139267" name="Rectangle 3"/>
          <p:cNvSpPr>
            <a:spLocks noGrp="1"/>
          </p:cNvSpPr>
          <p:nvPr>
            <p:ph type="body" idx="1"/>
          </p:nvPr>
        </p:nvSpPr>
        <p:spPr>
          <a:xfrm>
            <a:off x="0" y="609600"/>
            <a:ext cx="9144000" cy="6096000"/>
          </a:xfrm>
        </p:spPr>
        <p:txBody>
          <a:bodyPr/>
          <a:lstStyle/>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File System</a:t>
            </a:r>
          </a:p>
          <a:p>
            <a:pPr lvl="1" algn="just">
              <a:lnSpc>
                <a:spcPct val="80000"/>
              </a:lnSpc>
            </a:pPr>
            <a:r>
              <a:rPr lang="en-US" altLang="en-US" sz="2400">
                <a:latin typeface="Times New Roman" panose="02020603050405020304" pitchFamily="18" charset="0"/>
                <a:cs typeface="Times New Roman" panose="02020603050405020304" pitchFamily="18" charset="0"/>
              </a:rPr>
              <a:t>Implementations</a:t>
            </a:r>
          </a:p>
          <a:p>
            <a:pPr lvl="2" algn="just">
              <a:lnSpc>
                <a:spcPct val="80000"/>
              </a:lnSpc>
            </a:pPr>
            <a:r>
              <a:rPr lang="en-US" altLang="en-US" sz="2000" b="1">
                <a:latin typeface="Times New Roman" panose="02020603050405020304" pitchFamily="18" charset="0"/>
                <a:cs typeface="Times New Roman" panose="02020603050405020304" pitchFamily="18" charset="0"/>
              </a:rPr>
              <a:t>Utilities</a:t>
            </a:r>
            <a:r>
              <a:rPr lang="en-US" altLang="en-US" sz="2000">
                <a:latin typeface="Times New Roman" panose="02020603050405020304" pitchFamily="18" charset="0"/>
                <a:cs typeface="Times New Roman" panose="02020603050405020304" pitchFamily="18" charset="0"/>
              </a:rPr>
              <a:t>: </a:t>
            </a:r>
          </a:p>
          <a:p>
            <a:pPr lvl="3" algn="just">
              <a:lnSpc>
                <a:spcPct val="80000"/>
              </a:lnSpc>
            </a:pPr>
            <a:r>
              <a:rPr lang="en-US" altLang="en-US" b="1">
                <a:latin typeface="Times New Roman" panose="02020603050405020304" pitchFamily="18" charset="0"/>
                <a:cs typeface="Times New Roman" panose="02020603050405020304" pitchFamily="18" charset="0"/>
              </a:rPr>
              <a:t>Disk Space management </a:t>
            </a:r>
          </a:p>
          <a:p>
            <a:pPr lvl="4" algn="just">
              <a:lnSpc>
                <a:spcPct val="80000"/>
              </a:lnSpc>
            </a:pPr>
            <a:r>
              <a:rPr lang="en-US" altLang="en-US">
                <a:latin typeface="Times New Roman" panose="02020603050405020304" pitchFamily="18" charset="0"/>
                <a:cs typeface="Times New Roman" panose="02020603050405020304" pitchFamily="18" charset="0"/>
              </a:rPr>
              <a:t>File consistency: two array, one for block in use, other for free block</a:t>
            </a:r>
          </a:p>
          <a:p>
            <a:pPr lvl="4" algn="just">
              <a:lnSpc>
                <a:spcPct val="80000"/>
              </a:lnSpc>
            </a:pPr>
            <a:r>
              <a:rPr lang="en-US" altLang="en-US">
                <a:latin typeface="Times New Roman" panose="02020603050405020304" pitchFamily="18" charset="0"/>
                <a:cs typeface="Times New Roman" panose="02020603050405020304" pitchFamily="18" charset="0"/>
              </a:rPr>
              <a:t>Directory consistency: counter file and traversal i-node</a:t>
            </a:r>
          </a:p>
          <a:p>
            <a:pPr lvl="4" algn="just">
              <a:lnSpc>
                <a:spcPct val="80000"/>
              </a:lnSpc>
            </a:pPr>
            <a:r>
              <a:rPr lang="en-US" altLang="en-US">
                <a:latin typeface="Times New Roman" panose="02020603050405020304" pitchFamily="18" charset="0"/>
                <a:cs typeface="Times New Roman" panose="02020603050405020304" pitchFamily="18" charset="0"/>
              </a:rPr>
              <a:t>Backups, performance – caching</a:t>
            </a:r>
          </a:p>
          <a:p>
            <a:pPr lvl="4" algn="just">
              <a:lnSpc>
                <a:spcPct val="80000"/>
              </a:lnSpc>
            </a:pPr>
            <a:r>
              <a:rPr lang="en-US" altLang="en-US">
                <a:latin typeface="Times New Roman" panose="02020603050405020304" pitchFamily="18" charset="0"/>
                <a:cs typeface="Times New Roman" panose="02020603050405020304" pitchFamily="18" charset="0"/>
              </a:rPr>
              <a:t>Block read ahead: load block k + 1 to memory when the block k is accessed</a:t>
            </a:r>
          </a:p>
          <a:p>
            <a:pPr lvl="4" algn="just">
              <a:lnSpc>
                <a:spcPct val="80000"/>
              </a:lnSpc>
            </a:pPr>
            <a:r>
              <a:rPr lang="en-US" altLang="en-US">
                <a:latin typeface="Times New Roman" panose="02020603050405020304" pitchFamily="18" charset="0"/>
                <a:cs typeface="Times New Roman" panose="02020603050405020304" pitchFamily="18" charset="0"/>
              </a:rPr>
              <a:t>Reduce disk arm motion, defragmentation</a:t>
            </a:r>
            <a:endParaRPr lang="en-US" altLang="en-US" b="1">
              <a:latin typeface="Times New Roman" panose="02020603050405020304" pitchFamily="18" charset="0"/>
              <a:cs typeface="Times New Roman" panose="02020603050405020304" pitchFamily="18" charset="0"/>
            </a:endParaRPr>
          </a:p>
          <a:p>
            <a:pPr algn="just">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File</a:t>
            </a:r>
          </a:p>
          <a:p>
            <a:pPr lvl="1" algn="just">
              <a:lnSpc>
                <a:spcPct val="80000"/>
              </a:lnSpc>
            </a:pPr>
            <a:r>
              <a:rPr lang="en-US" altLang="en-US" sz="2400">
                <a:latin typeface="Times New Roman" panose="02020603050405020304" pitchFamily="18" charset="0"/>
                <a:cs typeface="Times New Roman" panose="02020603050405020304" pitchFamily="18" charset="0"/>
              </a:rPr>
              <a:t>Abstraction, Object and Mechanism</a:t>
            </a:r>
          </a:p>
          <a:p>
            <a:pPr lvl="1" algn="just">
              <a:lnSpc>
                <a:spcPct val="80000"/>
              </a:lnSpc>
            </a:pPr>
            <a:r>
              <a:rPr lang="en-US" altLang="en-US" sz="2400">
                <a:latin typeface="Times New Roman" panose="02020603050405020304" pitchFamily="18" charset="0"/>
                <a:cs typeface="Times New Roman" panose="02020603050405020304" pitchFamily="18" charset="0"/>
              </a:rPr>
              <a:t>Name, Path (absolute vs. relative), Structure, Type, Access, Attributes, Operations</a:t>
            </a:r>
          </a:p>
          <a:p>
            <a:pPr lvl="1" algn="just">
              <a:lnSpc>
                <a:spcPct val="80000"/>
              </a:lnSpc>
            </a:pPr>
            <a:r>
              <a:rPr lang="en-US" altLang="en-US" sz="2400">
                <a:latin typeface="Times New Roman" panose="02020603050405020304" pitchFamily="18" charset="0"/>
                <a:cs typeface="Times New Roman" panose="02020603050405020304" pitchFamily="18" charset="0"/>
              </a:rPr>
              <a:t>Directory (Single level vs. Hierarchy)</a:t>
            </a:r>
          </a:p>
          <a:p>
            <a:pPr lvl="1" algn="just">
              <a:lnSpc>
                <a:spcPct val="80000"/>
              </a:lnSpc>
            </a:pPr>
            <a:r>
              <a:rPr lang="en-US" altLang="en-US" sz="2400" b="1">
                <a:latin typeface="Times New Roman" panose="02020603050405020304" pitchFamily="18" charset="0"/>
                <a:cs typeface="Times New Roman" panose="02020603050405020304" pitchFamily="18" charset="0"/>
              </a:rPr>
              <a:t>Sharing</a:t>
            </a:r>
            <a:endParaRPr lang="en-US" altLang="en-US" sz="2400">
              <a:latin typeface="Times New Roman" panose="02020603050405020304" pitchFamily="18" charset="0"/>
              <a:cs typeface="Times New Roman" panose="02020603050405020304" pitchFamily="18" charset="0"/>
            </a:endParaRPr>
          </a:p>
          <a:p>
            <a:pPr lvl="2" algn="just">
              <a:lnSpc>
                <a:spcPct val="80000"/>
              </a:lnSpc>
            </a:pPr>
            <a:r>
              <a:rPr lang="en-US" altLang="en-US" sz="2000">
                <a:latin typeface="Times New Roman" panose="02020603050405020304" pitchFamily="18" charset="0"/>
                <a:cs typeface="Times New Roman" panose="02020603050405020304" pitchFamily="18" charset="0"/>
              </a:rPr>
              <a:t>Traditional /hard linking (using one i-node)</a:t>
            </a:r>
          </a:p>
          <a:p>
            <a:pPr lvl="2" algn="just">
              <a:lnSpc>
                <a:spcPct val="80000"/>
              </a:lnSpc>
            </a:pPr>
            <a:r>
              <a:rPr lang="en-US" altLang="en-US" sz="2000">
                <a:latin typeface="Times New Roman" panose="02020603050405020304" pitchFamily="18" charset="0"/>
                <a:cs typeface="Times New Roman" panose="02020603050405020304" pitchFamily="18" charset="0"/>
              </a:rPr>
              <a:t>Symbolic linking (using larger than one i-node that references to path of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box(in)">
                                      <p:cBhvr>
                                        <p:cTn id="7" dur="500"/>
                                        <p:tgtEl>
                                          <p:spTgt spid="13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box(in)">
                                      <p:cBhvr>
                                        <p:cTn id="12" dur="500"/>
                                        <p:tgtEl>
                                          <p:spTgt spid="139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box(in)">
                                      <p:cBhvr>
                                        <p:cTn id="17" dur="500"/>
                                        <p:tgtEl>
                                          <p:spTgt spid="139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9267">
                                            <p:txEl>
                                              <p:pRg st="3" end="3"/>
                                            </p:txEl>
                                          </p:spTgt>
                                        </p:tgtEl>
                                        <p:attrNameLst>
                                          <p:attrName>style.visibility</p:attrName>
                                        </p:attrNameLst>
                                      </p:cBhvr>
                                      <p:to>
                                        <p:strVal val="visible"/>
                                      </p:to>
                                    </p:set>
                                    <p:animEffect transition="in" filter="box(in)">
                                      <p:cBhvr>
                                        <p:cTn id="22" dur="500"/>
                                        <p:tgtEl>
                                          <p:spTgt spid="139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Effect transition="in" filter="box(in)">
                                      <p:cBhvr>
                                        <p:cTn id="27" dur="500"/>
                                        <p:tgtEl>
                                          <p:spTgt spid="139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39267">
                                            <p:txEl>
                                              <p:pRg st="5" end="5"/>
                                            </p:txEl>
                                          </p:spTgt>
                                        </p:tgtEl>
                                        <p:attrNameLst>
                                          <p:attrName>style.visibility</p:attrName>
                                        </p:attrNameLst>
                                      </p:cBhvr>
                                      <p:to>
                                        <p:strVal val="visible"/>
                                      </p:to>
                                    </p:set>
                                    <p:animEffect transition="in" filter="box(in)">
                                      <p:cBhvr>
                                        <p:cTn id="32" dur="500"/>
                                        <p:tgtEl>
                                          <p:spTgt spid="1392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39267">
                                            <p:txEl>
                                              <p:pRg st="6" end="6"/>
                                            </p:txEl>
                                          </p:spTgt>
                                        </p:tgtEl>
                                        <p:attrNameLst>
                                          <p:attrName>style.visibility</p:attrName>
                                        </p:attrNameLst>
                                      </p:cBhvr>
                                      <p:to>
                                        <p:strVal val="visible"/>
                                      </p:to>
                                    </p:set>
                                    <p:animEffect transition="in" filter="box(in)">
                                      <p:cBhvr>
                                        <p:cTn id="37" dur="500"/>
                                        <p:tgtEl>
                                          <p:spTgt spid="13926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39267">
                                            <p:txEl>
                                              <p:pRg st="7" end="7"/>
                                            </p:txEl>
                                          </p:spTgt>
                                        </p:tgtEl>
                                        <p:attrNameLst>
                                          <p:attrName>style.visibility</p:attrName>
                                        </p:attrNameLst>
                                      </p:cBhvr>
                                      <p:to>
                                        <p:strVal val="visible"/>
                                      </p:to>
                                    </p:set>
                                    <p:animEffect transition="in" filter="box(in)">
                                      <p:cBhvr>
                                        <p:cTn id="42" dur="500"/>
                                        <p:tgtEl>
                                          <p:spTgt spid="13926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39267">
                                            <p:txEl>
                                              <p:pRg st="8" end="8"/>
                                            </p:txEl>
                                          </p:spTgt>
                                        </p:tgtEl>
                                        <p:attrNameLst>
                                          <p:attrName>style.visibility</p:attrName>
                                        </p:attrNameLst>
                                      </p:cBhvr>
                                      <p:to>
                                        <p:strVal val="visible"/>
                                      </p:to>
                                    </p:set>
                                    <p:animEffect transition="in" filter="box(in)">
                                      <p:cBhvr>
                                        <p:cTn id="47" dur="500"/>
                                        <p:tgtEl>
                                          <p:spTgt spid="13926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39267">
                                            <p:txEl>
                                              <p:pRg st="9" end="9"/>
                                            </p:txEl>
                                          </p:spTgt>
                                        </p:tgtEl>
                                        <p:attrNameLst>
                                          <p:attrName>style.visibility</p:attrName>
                                        </p:attrNameLst>
                                      </p:cBhvr>
                                      <p:to>
                                        <p:strVal val="visible"/>
                                      </p:to>
                                    </p:set>
                                    <p:animEffect transition="in" filter="box(in)">
                                      <p:cBhvr>
                                        <p:cTn id="52" dur="500"/>
                                        <p:tgtEl>
                                          <p:spTgt spid="139267">
                                            <p:txEl>
                                              <p:pRg st="9" end="9"/>
                                            </p:txEl>
                                          </p:spTgt>
                                        </p:tgtEl>
                                      </p:cBhvr>
                                    </p:animEffect>
                                  </p:childTnLst>
                                </p:cTn>
                              </p:par>
                              <p:par>
                                <p:cTn id="53" presetID="4" presetClass="entr" presetSubtype="16" fill="hold" nodeType="withEffect">
                                  <p:stCondLst>
                                    <p:cond delay="0"/>
                                  </p:stCondLst>
                                  <p:childTnLst>
                                    <p:set>
                                      <p:cBhvr>
                                        <p:cTn id="54" dur="1" fill="hold">
                                          <p:stCondLst>
                                            <p:cond delay="0"/>
                                          </p:stCondLst>
                                        </p:cTn>
                                        <p:tgtEl>
                                          <p:spTgt spid="139267">
                                            <p:txEl>
                                              <p:pRg st="10" end="10"/>
                                            </p:txEl>
                                          </p:spTgt>
                                        </p:tgtEl>
                                        <p:attrNameLst>
                                          <p:attrName>style.visibility</p:attrName>
                                        </p:attrNameLst>
                                      </p:cBhvr>
                                      <p:to>
                                        <p:strVal val="visible"/>
                                      </p:to>
                                    </p:set>
                                    <p:animEffect transition="in" filter="box(in)">
                                      <p:cBhvr>
                                        <p:cTn id="55" dur="500"/>
                                        <p:tgtEl>
                                          <p:spTgt spid="139267">
                                            <p:txEl>
                                              <p:pRg st="10" end="10"/>
                                            </p:txEl>
                                          </p:spTgt>
                                        </p:tgtEl>
                                      </p:cBhvr>
                                    </p:animEffect>
                                  </p:childTnLst>
                                </p:cTn>
                              </p:par>
                              <p:par>
                                <p:cTn id="56" presetID="4" presetClass="entr" presetSubtype="16" fill="hold" nodeType="withEffect">
                                  <p:stCondLst>
                                    <p:cond delay="0"/>
                                  </p:stCondLst>
                                  <p:childTnLst>
                                    <p:set>
                                      <p:cBhvr>
                                        <p:cTn id="57" dur="1" fill="hold">
                                          <p:stCondLst>
                                            <p:cond delay="0"/>
                                          </p:stCondLst>
                                        </p:cTn>
                                        <p:tgtEl>
                                          <p:spTgt spid="139267">
                                            <p:txEl>
                                              <p:pRg st="11" end="11"/>
                                            </p:txEl>
                                          </p:spTgt>
                                        </p:tgtEl>
                                        <p:attrNameLst>
                                          <p:attrName>style.visibility</p:attrName>
                                        </p:attrNameLst>
                                      </p:cBhvr>
                                      <p:to>
                                        <p:strVal val="visible"/>
                                      </p:to>
                                    </p:set>
                                    <p:animEffect transition="in" filter="box(in)">
                                      <p:cBhvr>
                                        <p:cTn id="58" dur="500"/>
                                        <p:tgtEl>
                                          <p:spTgt spid="139267">
                                            <p:txEl>
                                              <p:pRg st="11" end="11"/>
                                            </p:txEl>
                                          </p:spTgt>
                                        </p:tgtEl>
                                      </p:cBhvr>
                                    </p:animEffect>
                                  </p:childTnLst>
                                </p:cTn>
                              </p:par>
                              <p:par>
                                <p:cTn id="59" presetID="4" presetClass="entr" presetSubtype="16" fill="hold" nodeType="withEffect">
                                  <p:stCondLst>
                                    <p:cond delay="0"/>
                                  </p:stCondLst>
                                  <p:childTnLst>
                                    <p:set>
                                      <p:cBhvr>
                                        <p:cTn id="60" dur="1" fill="hold">
                                          <p:stCondLst>
                                            <p:cond delay="0"/>
                                          </p:stCondLst>
                                        </p:cTn>
                                        <p:tgtEl>
                                          <p:spTgt spid="139267">
                                            <p:txEl>
                                              <p:pRg st="12" end="12"/>
                                            </p:txEl>
                                          </p:spTgt>
                                        </p:tgtEl>
                                        <p:attrNameLst>
                                          <p:attrName>style.visibility</p:attrName>
                                        </p:attrNameLst>
                                      </p:cBhvr>
                                      <p:to>
                                        <p:strVal val="visible"/>
                                      </p:to>
                                    </p:set>
                                    <p:animEffect transition="in" filter="box(in)">
                                      <p:cBhvr>
                                        <p:cTn id="61" dur="500"/>
                                        <p:tgtEl>
                                          <p:spTgt spid="139267">
                                            <p:txEl>
                                              <p:pRg st="12" end="12"/>
                                            </p:txEl>
                                          </p:spTgt>
                                        </p:tgtEl>
                                      </p:cBhvr>
                                    </p:animEffect>
                                  </p:childTnLst>
                                </p:cTn>
                              </p:par>
                              <p:par>
                                <p:cTn id="62" presetID="4" presetClass="entr" presetSubtype="16" fill="hold" nodeType="withEffect">
                                  <p:stCondLst>
                                    <p:cond delay="0"/>
                                  </p:stCondLst>
                                  <p:childTnLst>
                                    <p:set>
                                      <p:cBhvr>
                                        <p:cTn id="63" dur="1" fill="hold">
                                          <p:stCondLst>
                                            <p:cond delay="0"/>
                                          </p:stCondLst>
                                        </p:cTn>
                                        <p:tgtEl>
                                          <p:spTgt spid="139267">
                                            <p:txEl>
                                              <p:pRg st="13" end="13"/>
                                            </p:txEl>
                                          </p:spTgt>
                                        </p:tgtEl>
                                        <p:attrNameLst>
                                          <p:attrName>style.visibility</p:attrName>
                                        </p:attrNameLst>
                                      </p:cBhvr>
                                      <p:to>
                                        <p:strVal val="visible"/>
                                      </p:to>
                                    </p:set>
                                    <p:animEffect transition="in" filter="box(in)">
                                      <p:cBhvr>
                                        <p:cTn id="64" dur="500"/>
                                        <p:tgtEl>
                                          <p:spTgt spid="139267">
                                            <p:txEl>
                                              <p:pRg st="13" end="13"/>
                                            </p:txEl>
                                          </p:spTgt>
                                        </p:tgtEl>
                                      </p:cBhvr>
                                    </p:animEffect>
                                  </p:childTnLst>
                                </p:cTn>
                              </p:par>
                              <p:par>
                                <p:cTn id="65" presetID="4" presetClass="entr" presetSubtype="16" fill="hold" nodeType="withEffect">
                                  <p:stCondLst>
                                    <p:cond delay="0"/>
                                  </p:stCondLst>
                                  <p:childTnLst>
                                    <p:set>
                                      <p:cBhvr>
                                        <p:cTn id="66" dur="1" fill="hold">
                                          <p:stCondLst>
                                            <p:cond delay="0"/>
                                          </p:stCondLst>
                                        </p:cTn>
                                        <p:tgtEl>
                                          <p:spTgt spid="139267">
                                            <p:txEl>
                                              <p:pRg st="14" end="14"/>
                                            </p:txEl>
                                          </p:spTgt>
                                        </p:tgtEl>
                                        <p:attrNameLst>
                                          <p:attrName>style.visibility</p:attrName>
                                        </p:attrNameLst>
                                      </p:cBhvr>
                                      <p:to>
                                        <p:strVal val="visible"/>
                                      </p:to>
                                    </p:set>
                                    <p:animEffect transition="in" filter="box(in)">
                                      <p:cBhvr>
                                        <p:cTn id="67" dur="500"/>
                                        <p:tgtEl>
                                          <p:spTgt spid="139267">
                                            <p:txEl>
                                              <p:pRg st="14" end="14"/>
                                            </p:txEl>
                                          </p:spTgt>
                                        </p:tgtEl>
                                      </p:cBhvr>
                                    </p:animEffect>
                                  </p:childTnLst>
                                </p:cTn>
                              </p:par>
                              <p:par>
                                <p:cTn id="68" presetID="4" presetClass="entr" presetSubtype="16" fill="hold" nodeType="withEffect">
                                  <p:stCondLst>
                                    <p:cond delay="0"/>
                                  </p:stCondLst>
                                  <p:childTnLst>
                                    <p:set>
                                      <p:cBhvr>
                                        <p:cTn id="69" dur="1" fill="hold">
                                          <p:stCondLst>
                                            <p:cond delay="0"/>
                                          </p:stCondLst>
                                        </p:cTn>
                                        <p:tgtEl>
                                          <p:spTgt spid="139267">
                                            <p:txEl>
                                              <p:pRg st="15" end="15"/>
                                            </p:txEl>
                                          </p:spTgt>
                                        </p:tgtEl>
                                        <p:attrNameLst>
                                          <p:attrName>style.visibility</p:attrName>
                                        </p:attrNameLst>
                                      </p:cBhvr>
                                      <p:to>
                                        <p:strVal val="visible"/>
                                      </p:to>
                                    </p:set>
                                    <p:animEffect transition="in" filter="box(in)">
                                      <p:cBhvr>
                                        <p:cTn id="70" dur="500"/>
                                        <p:tgtEl>
                                          <p:spTgt spid="13926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Interrupt Handlers</a:t>
            </a:r>
          </a:p>
        </p:txBody>
      </p:sp>
      <p:sp>
        <p:nvSpPr>
          <p:cNvPr id="25603" name="Rectangle 3"/>
          <p:cNvSpPr>
            <a:spLocks noGrp="1"/>
          </p:cNvSpPr>
          <p:nvPr>
            <p:ph type="body" idx="4294967295"/>
          </p:nvPr>
        </p:nvSpPr>
        <p:spPr>
          <a:xfrm>
            <a:off x="0" y="1447800"/>
            <a:ext cx="9144000" cy="5715000"/>
          </a:xfrm>
        </p:spPr>
        <p:txBody>
          <a:bodyPr/>
          <a:lstStyle/>
          <a:p>
            <a:pPr marL="127000" indent="-174625" algn="just"/>
            <a:r>
              <a:rPr lang="en-US" altLang="en-US" sz="2400">
                <a:latin typeface="Times New Roman" panose="02020603050405020304" pitchFamily="18" charset="0"/>
                <a:cs typeface="Times New Roman" panose="02020603050405020304" pitchFamily="18" charset="0"/>
              </a:rPr>
              <a:t>Is a </a:t>
            </a:r>
            <a:r>
              <a:rPr lang="en-US" altLang="en-US" sz="2400" b="1">
                <a:latin typeface="Times New Roman" panose="02020603050405020304" pitchFamily="18" charset="0"/>
                <a:cs typeface="Times New Roman" panose="02020603050405020304" pitchFamily="18" charset="0"/>
              </a:rPr>
              <a:t>procedure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or routine located</a:t>
            </a:r>
            <a:r>
              <a:rPr lang="en-US" altLang="en-US" sz="2400">
                <a:latin typeface="Times New Roman" panose="02020603050405020304" pitchFamily="18" charset="0"/>
                <a:cs typeface="Times New Roman" panose="02020603050405020304" pitchFamily="18" charset="0"/>
              </a:rPr>
              <a:t> at </a:t>
            </a:r>
            <a:r>
              <a:rPr lang="en-US" altLang="en-US" sz="2400" b="1">
                <a:latin typeface="Times New Roman" panose="02020603050405020304" pitchFamily="18" charset="0"/>
                <a:cs typeface="Times New Roman" panose="02020603050405020304" pitchFamily="18" charset="0"/>
              </a:rPr>
              <a:t>fixed address memory</a:t>
            </a:r>
          </a:p>
          <a:p>
            <a:pPr marL="127000" indent="-174625" algn="just"/>
            <a:r>
              <a:rPr lang="en-US" altLang="en-US" sz="2400" b="1">
                <a:latin typeface="Times New Roman" panose="02020603050405020304" pitchFamily="18" charset="0"/>
                <a:cs typeface="Times New Roman" panose="02020603050405020304" pitchFamily="18" charset="0"/>
              </a:rPr>
              <a:t>Does whatever </a:t>
            </a:r>
            <a:r>
              <a:rPr lang="en-US" altLang="en-US" sz="2400">
                <a:latin typeface="Times New Roman" panose="02020603050405020304" pitchFamily="18" charset="0"/>
                <a:cs typeface="Times New Roman" panose="02020603050405020304" pitchFamily="18" charset="0"/>
              </a:rPr>
              <a:t>it has to in </a:t>
            </a:r>
            <a:r>
              <a:rPr lang="en-US" altLang="en-US" sz="2400" b="1">
                <a:latin typeface="Times New Roman" panose="02020603050405020304" pitchFamily="18" charset="0"/>
                <a:cs typeface="Times New Roman" panose="02020603050405020304" pitchFamily="18" charset="0"/>
              </a:rPr>
              <a:t>order to handle interrupt</a:t>
            </a:r>
          </a:p>
          <a:p>
            <a:pPr marL="534988" lvl="1" algn="just"/>
            <a:r>
              <a:rPr lang="en-US" altLang="en-US" sz="2000" b="1">
                <a:latin typeface="Times New Roman" panose="02020603050405020304" pitchFamily="18" charset="0"/>
                <a:cs typeface="Times New Roman" panose="02020603050405020304" pitchFamily="18" charset="0"/>
              </a:rPr>
              <a:t>Determines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cause of interrupt</a:t>
            </a:r>
          </a:p>
          <a:p>
            <a:pPr marL="534988" lvl="1" algn="just"/>
            <a:r>
              <a:rPr lang="en-US" altLang="en-US" sz="2000" b="1">
                <a:latin typeface="Times New Roman" panose="02020603050405020304" pitchFamily="18" charset="0"/>
                <a:cs typeface="Times New Roman" panose="02020603050405020304" pitchFamily="18" charset="0"/>
              </a:rPr>
              <a:t>Performs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necessary processing</a:t>
            </a:r>
          </a:p>
          <a:p>
            <a:pPr marL="534988" lvl="1" algn="just"/>
            <a:r>
              <a:rPr lang="en-US" altLang="en-US" sz="2000" b="1">
                <a:latin typeface="Times New Roman" panose="02020603050405020304" pitchFamily="18" charset="0"/>
                <a:cs typeface="Times New Roman" panose="02020603050405020304" pitchFamily="18" charset="0"/>
              </a:rPr>
              <a:t>Executes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return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from</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interrupt instruction to</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return</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CPU</a:t>
            </a:r>
            <a:r>
              <a:rPr lang="en-US" altLang="en-US" sz="2000">
                <a:latin typeface="Times New Roman" panose="02020603050405020304" pitchFamily="18" charset="0"/>
                <a:cs typeface="Times New Roman" panose="02020603050405020304" pitchFamily="18" charset="0"/>
              </a:rPr>
              <a:t> to the </a:t>
            </a:r>
            <a:r>
              <a:rPr lang="en-US" altLang="en-US" sz="2000" b="1">
                <a:latin typeface="Times New Roman" panose="02020603050405020304" pitchFamily="18" charset="0"/>
                <a:cs typeface="Times New Roman" panose="02020603050405020304" pitchFamily="18" charset="0"/>
              </a:rPr>
              <a:t>execution state prior </a:t>
            </a:r>
            <a:r>
              <a:rPr lang="en-US" altLang="en-US" sz="2000">
                <a:latin typeface="Times New Roman" panose="02020603050405020304" pitchFamily="18" charset="0"/>
                <a:cs typeface="Times New Roman" panose="02020603050405020304" pitchFamily="18" charset="0"/>
              </a:rPr>
              <a:t>to the interrupt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ox(in)">
                                      <p:cBhvr>
                                        <p:cTn id="7" dur="500"/>
                                        <p:tgtEl>
                                          <p:spTgt spid="2560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box(in)">
                                      <p:cBhvr>
                                        <p:cTn id="10" dur="500"/>
                                        <p:tgtEl>
                                          <p:spTgt spid="2560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box(in)">
                                      <p:cBhvr>
                                        <p:cTn id="13" dur="500"/>
                                        <p:tgtEl>
                                          <p:spTgt spid="2560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box(in)">
                                      <p:cBhvr>
                                        <p:cTn id="16" dur="500"/>
                                        <p:tgtEl>
                                          <p:spTgt spid="2560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box(in)">
                                      <p:cBhvr>
                                        <p:cTn id="19"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Interrupt Handlers – Example </a:t>
            </a:r>
          </a:p>
        </p:txBody>
      </p:sp>
      <p:sp>
        <p:nvSpPr>
          <p:cNvPr id="10243" name="Rectangle 3"/>
          <p:cNvSpPr>
            <a:spLocks noGrp="1"/>
          </p:cNvSpPr>
          <p:nvPr>
            <p:ph type="body" idx="4294967295"/>
          </p:nvPr>
        </p:nvSpPr>
        <p:spPr>
          <a:xfrm>
            <a:off x="0" y="1371600"/>
            <a:ext cx="9144000" cy="5715000"/>
          </a:xfrm>
        </p:spPr>
        <p:txBody>
          <a:bodyPr/>
          <a:lstStyle/>
          <a:p>
            <a:pPr marL="173038" indent="-173038" algn="just">
              <a:lnSpc>
                <a:spcPct val="90000"/>
              </a:lnSpc>
            </a:pPr>
            <a:r>
              <a:rPr lang="en-US" altLang="en-US" sz="1800">
                <a:latin typeface="Times New Roman" panose="02020603050405020304" pitchFamily="18" charset="0"/>
                <a:cs typeface="Times New Roman" panose="02020603050405020304" pitchFamily="18" charset="0"/>
              </a:rPr>
              <a:t>An </a:t>
            </a:r>
            <a:r>
              <a:rPr lang="en-US" altLang="en-US" sz="1800" b="1">
                <a:latin typeface="Times New Roman" panose="02020603050405020304" pitchFamily="18" charset="0"/>
                <a:cs typeface="Times New Roman" panose="02020603050405020304" pitchFamily="18" charset="0"/>
              </a:rPr>
              <a:t>outline</a:t>
            </a:r>
            <a:r>
              <a:rPr lang="en-US" altLang="en-US" sz="1800">
                <a:latin typeface="Times New Roman" panose="02020603050405020304" pitchFamily="18" charset="0"/>
                <a:cs typeface="Times New Roman" panose="02020603050405020304" pitchFamily="18" charset="0"/>
              </a:rPr>
              <a:t> of a </a:t>
            </a:r>
            <a:r>
              <a:rPr lang="en-US" altLang="en-US" sz="1800" b="1">
                <a:latin typeface="Times New Roman" panose="02020603050405020304" pitchFamily="18" charset="0"/>
                <a:cs typeface="Times New Roman" panose="02020603050405020304" pitchFamily="18" charset="0"/>
              </a:rPr>
              <a:t>series if steps </a:t>
            </a:r>
            <a:r>
              <a:rPr lang="en-US" altLang="en-US" sz="1800">
                <a:latin typeface="Times New Roman" panose="02020603050405020304" pitchFamily="18" charset="0"/>
                <a:cs typeface="Times New Roman" panose="02020603050405020304" pitchFamily="18" charset="0"/>
              </a:rPr>
              <a:t>that must be </a:t>
            </a:r>
            <a:r>
              <a:rPr lang="en-US" altLang="en-US" sz="1800" b="1">
                <a:latin typeface="Times New Roman" panose="02020603050405020304" pitchFamily="18" charset="0"/>
                <a:cs typeface="Times New Roman" panose="02020603050405020304" pitchFamily="18" charset="0"/>
              </a:rPr>
              <a:t>performed in software after</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hardware interrupt </a:t>
            </a:r>
            <a:r>
              <a:rPr lang="en-US" altLang="en-US" sz="1800">
                <a:latin typeface="Times New Roman" panose="02020603050405020304" pitchFamily="18" charset="0"/>
                <a:cs typeface="Times New Roman" panose="02020603050405020304" pitchFamily="18" charset="0"/>
              </a:rPr>
              <a:t>has complete</a:t>
            </a:r>
          </a:p>
          <a:p>
            <a:pPr marL="536575" lvl="1" indent="-174625" algn="just">
              <a:lnSpc>
                <a:spcPct val="90000"/>
              </a:lnSpc>
            </a:pPr>
            <a:r>
              <a:rPr lang="en-US" altLang="en-US" sz="1600" b="1">
                <a:latin typeface="Times New Roman" panose="02020603050405020304" pitchFamily="18" charset="0"/>
                <a:cs typeface="Times New Roman" panose="02020603050405020304" pitchFamily="18" charset="0"/>
              </a:rPr>
              <a:t>Save registers </a:t>
            </a:r>
            <a:r>
              <a:rPr lang="en-US" altLang="en-US" sz="1600">
                <a:latin typeface="Times New Roman" panose="02020603050405020304" pitchFamily="18" charset="0"/>
                <a:cs typeface="Times New Roman" panose="02020603050405020304" pitchFamily="18" charset="0"/>
              </a:rPr>
              <a:t>not already been saved by interrupt hardware.</a:t>
            </a:r>
          </a:p>
          <a:p>
            <a:pPr marL="536575" lvl="1" indent="-174625" algn="just">
              <a:lnSpc>
                <a:spcPct val="90000"/>
              </a:lnSpc>
            </a:pPr>
            <a:r>
              <a:rPr lang="en-US" altLang="en-US" sz="1600" b="1">
                <a:latin typeface="Times New Roman" panose="02020603050405020304" pitchFamily="18" charset="0"/>
                <a:cs typeface="Times New Roman" panose="02020603050405020304" pitchFamily="18" charset="0"/>
              </a:rPr>
              <a:t>Set up a context for the interrupt </a:t>
            </a:r>
            <a:r>
              <a:rPr lang="en-US" altLang="en-US" sz="1600">
                <a:latin typeface="Times New Roman" panose="02020603050405020304" pitchFamily="18" charset="0"/>
                <a:cs typeface="Times New Roman" panose="02020603050405020304" pitchFamily="18" charset="0"/>
              </a:rPr>
              <a:t>service procedure. (setting up TLB, MMU and page table)</a:t>
            </a:r>
          </a:p>
          <a:p>
            <a:pPr marL="536575" lvl="1" indent="-174625" algn="just">
              <a:lnSpc>
                <a:spcPct val="90000"/>
              </a:lnSpc>
            </a:pPr>
            <a:r>
              <a:rPr lang="en-US" altLang="en-US" sz="1600" b="1">
                <a:latin typeface="Times New Roman" panose="02020603050405020304" pitchFamily="18" charset="0"/>
                <a:cs typeface="Times New Roman" panose="02020603050405020304" pitchFamily="18" charset="0"/>
              </a:rPr>
              <a:t>Set up a stack </a:t>
            </a:r>
            <a:r>
              <a:rPr lang="en-US" altLang="en-US" sz="1600">
                <a:latin typeface="Times New Roman" panose="02020603050405020304" pitchFamily="18" charset="0"/>
                <a:cs typeface="Times New Roman" panose="02020603050405020304" pitchFamily="18" charset="0"/>
              </a:rPr>
              <a:t>for the interrupt service procedure.</a:t>
            </a:r>
          </a:p>
          <a:p>
            <a:pPr marL="536575" lvl="1" indent="-174625" algn="just">
              <a:lnSpc>
                <a:spcPct val="90000"/>
              </a:lnSpc>
            </a:pPr>
            <a:r>
              <a:rPr lang="en-US" altLang="en-US" sz="1600" b="1">
                <a:latin typeface="Times New Roman" panose="02020603050405020304" pitchFamily="18" charset="0"/>
                <a:cs typeface="Times New Roman" panose="02020603050405020304" pitchFamily="18" charset="0"/>
              </a:rPr>
              <a:t>Acknowledge</a:t>
            </a:r>
            <a:r>
              <a:rPr lang="en-US" altLang="en-US" sz="1600">
                <a:latin typeface="Times New Roman" panose="02020603050405020304" pitchFamily="18" charset="0"/>
                <a:cs typeface="Times New Roman" panose="02020603050405020304" pitchFamily="18" charset="0"/>
              </a:rPr>
              <a:t> the interrupt controller. If there is no centralized interrupt controller, reenable interrupts.</a:t>
            </a:r>
          </a:p>
          <a:p>
            <a:pPr marL="536575" lvl="1" indent="-174625" algn="just">
              <a:lnSpc>
                <a:spcPct val="90000"/>
              </a:lnSpc>
            </a:pPr>
            <a:r>
              <a:rPr lang="en-US" altLang="en-US" sz="1600" b="1">
                <a:latin typeface="Times New Roman" panose="02020603050405020304" pitchFamily="18" charset="0"/>
                <a:cs typeface="Times New Roman" panose="02020603050405020304" pitchFamily="18" charset="0"/>
              </a:rPr>
              <a:t>Copy the registers </a:t>
            </a:r>
            <a:r>
              <a:rPr lang="en-US" altLang="en-US" sz="1600">
                <a:latin typeface="Times New Roman" panose="02020603050405020304" pitchFamily="18" charset="0"/>
                <a:cs typeface="Times New Roman" panose="02020603050405020304" pitchFamily="18" charset="0"/>
              </a:rPr>
              <a:t>from where they were saved </a:t>
            </a:r>
            <a:r>
              <a:rPr lang="en-US" altLang="en-US" sz="1600" b="1">
                <a:latin typeface="Times New Roman" panose="02020603050405020304" pitchFamily="18" charset="0"/>
                <a:cs typeface="Times New Roman" panose="02020603050405020304" pitchFamily="18" charset="0"/>
              </a:rPr>
              <a:t>to the process table</a:t>
            </a:r>
          </a:p>
          <a:p>
            <a:pPr marL="536575" lvl="1" indent="-174625" algn="just">
              <a:lnSpc>
                <a:spcPct val="90000"/>
              </a:lnSpc>
            </a:pPr>
            <a:r>
              <a:rPr lang="en-US" altLang="en-US" sz="1600">
                <a:latin typeface="Times New Roman" panose="02020603050405020304" pitchFamily="18" charset="0"/>
                <a:cs typeface="Times New Roman" panose="02020603050405020304" pitchFamily="18" charset="0"/>
              </a:rPr>
              <a:t>Run the interrupt service procedure. It will extracts information from the interrupting </a:t>
            </a:r>
            <a:r>
              <a:rPr lang="en-US" altLang="en-US" sz="1600" b="1">
                <a:latin typeface="Times New Roman" panose="02020603050405020304" pitchFamily="18" charset="0"/>
                <a:cs typeface="Times New Roman" panose="02020603050405020304" pitchFamily="18" charset="0"/>
              </a:rPr>
              <a:t>device controller’s register</a:t>
            </a:r>
          </a:p>
          <a:p>
            <a:pPr marL="536575" lvl="1" indent="-174625" algn="just">
              <a:lnSpc>
                <a:spcPct val="90000"/>
              </a:lnSpc>
            </a:pPr>
            <a:r>
              <a:rPr lang="en-US" altLang="en-US" sz="1600" b="1">
                <a:latin typeface="Times New Roman" panose="02020603050405020304" pitchFamily="18" charset="0"/>
                <a:cs typeface="Times New Roman" panose="02020603050405020304" pitchFamily="18" charset="0"/>
              </a:rPr>
              <a:t>Choose</a:t>
            </a:r>
            <a:r>
              <a:rPr lang="en-US" altLang="en-US" sz="1600">
                <a:latin typeface="Times New Roman" panose="02020603050405020304" pitchFamily="18" charset="0"/>
                <a:cs typeface="Times New Roman" panose="02020603050405020304" pitchFamily="18" charset="0"/>
              </a:rPr>
              <a:t> which </a:t>
            </a:r>
            <a:r>
              <a:rPr lang="en-US" altLang="en-US" sz="1600" b="1">
                <a:latin typeface="Times New Roman" panose="02020603050405020304" pitchFamily="18" charset="0"/>
                <a:cs typeface="Times New Roman" panose="02020603050405020304" pitchFamily="18" charset="0"/>
              </a:rPr>
              <a:t>process to run next</a:t>
            </a:r>
            <a:r>
              <a:rPr lang="en-US" altLang="en-US" sz="1600">
                <a:latin typeface="Times New Roman" panose="02020603050405020304" pitchFamily="18" charset="0"/>
                <a:cs typeface="Times New Roman" panose="02020603050405020304" pitchFamily="18" charset="0"/>
              </a:rPr>
              <a:t>. If the interrupt has caused some high priority process that was blocked to become ready, it may be chosen to run now</a:t>
            </a:r>
          </a:p>
          <a:p>
            <a:pPr marL="536575" lvl="1" indent="-174625" algn="just">
              <a:lnSpc>
                <a:spcPct val="90000"/>
              </a:lnSpc>
            </a:pPr>
            <a:r>
              <a:rPr lang="en-US" altLang="en-US" sz="1600" b="1">
                <a:latin typeface="Times New Roman" panose="02020603050405020304" pitchFamily="18" charset="0"/>
                <a:cs typeface="Times New Roman" panose="02020603050405020304" pitchFamily="18" charset="0"/>
              </a:rPr>
              <a:t>Set up the MMU </a:t>
            </a:r>
            <a:r>
              <a:rPr lang="en-US" altLang="en-US" sz="1600">
                <a:latin typeface="Times New Roman" panose="02020603050405020304" pitchFamily="18" charset="0"/>
                <a:cs typeface="Times New Roman" panose="02020603050405020304" pitchFamily="18" charset="0"/>
              </a:rPr>
              <a:t>context for the process to run next. Some TLB setup may also be needed</a:t>
            </a:r>
          </a:p>
          <a:p>
            <a:pPr marL="536575" lvl="1" indent="-174625" algn="just">
              <a:lnSpc>
                <a:spcPct val="90000"/>
              </a:lnSpc>
            </a:pPr>
            <a:r>
              <a:rPr lang="en-US" altLang="en-US" sz="1600" b="1">
                <a:latin typeface="Times New Roman" panose="02020603050405020304" pitchFamily="18" charset="0"/>
                <a:cs typeface="Times New Roman" panose="02020603050405020304" pitchFamily="18" charset="0"/>
              </a:rPr>
              <a:t>Load</a:t>
            </a:r>
            <a:r>
              <a:rPr lang="en-US" altLang="en-US" sz="1600">
                <a:latin typeface="Times New Roman" panose="02020603050405020304" pitchFamily="18" charset="0"/>
                <a:cs typeface="Times New Roman" panose="02020603050405020304" pitchFamily="18" charset="0"/>
              </a:rPr>
              <a:t> the new process’ </a:t>
            </a:r>
            <a:r>
              <a:rPr lang="en-US" altLang="en-US" sz="1600" b="1">
                <a:latin typeface="Times New Roman" panose="02020603050405020304" pitchFamily="18" charset="0"/>
                <a:cs typeface="Times New Roman" panose="02020603050405020304" pitchFamily="18" charset="0"/>
              </a:rPr>
              <a:t>registers</a:t>
            </a:r>
            <a:r>
              <a:rPr lang="en-US" altLang="en-US" sz="1600">
                <a:latin typeface="Times New Roman" panose="02020603050405020304" pitchFamily="18" charset="0"/>
                <a:cs typeface="Times New Roman" panose="02020603050405020304" pitchFamily="18" charset="0"/>
              </a:rPr>
              <a:t>, including its PSW.</a:t>
            </a:r>
          </a:p>
          <a:p>
            <a:pPr marL="536575" lvl="1" indent="-174625" algn="just">
              <a:lnSpc>
                <a:spcPct val="90000"/>
              </a:lnSpc>
            </a:pPr>
            <a:r>
              <a:rPr lang="en-US" altLang="en-US" sz="1600" b="1">
                <a:latin typeface="Times New Roman" panose="02020603050405020304" pitchFamily="18" charset="0"/>
                <a:cs typeface="Times New Roman" panose="02020603050405020304" pitchFamily="18" charset="0"/>
              </a:rPr>
              <a:t>Start</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running</a:t>
            </a:r>
            <a:r>
              <a:rPr lang="en-US" altLang="en-US" sz="1600">
                <a:latin typeface="Times New Roman" panose="02020603050405020304" pitchFamily="18" charset="0"/>
                <a:cs typeface="Times New Roman" panose="02020603050405020304" pitchFamily="18" charset="0"/>
              </a:rPr>
              <a:t> the new </a:t>
            </a:r>
            <a:r>
              <a:rPr lang="en-US" altLang="en-US" sz="1600" b="1">
                <a:latin typeface="Times New Roman" panose="02020603050405020304" pitchFamily="18" charset="0"/>
                <a:cs typeface="Times New Roman" panose="02020603050405020304" pitchFamily="18" charset="0"/>
              </a:rPr>
              <a:t>process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Device Drivers</a:t>
            </a:r>
          </a:p>
        </p:txBody>
      </p:sp>
      <p:sp>
        <p:nvSpPr>
          <p:cNvPr id="27651" name="Rectangle 3"/>
          <p:cNvSpPr>
            <a:spLocks noGrp="1"/>
          </p:cNvSpPr>
          <p:nvPr>
            <p:ph type="body" idx="1"/>
          </p:nvPr>
        </p:nvSpPr>
        <p:spPr>
          <a:xfrm>
            <a:off x="0" y="1524000"/>
            <a:ext cx="9144000" cy="5638800"/>
          </a:xfrm>
        </p:spPr>
        <p:txBody>
          <a:bodyPr/>
          <a:lstStyle/>
          <a:p>
            <a:pPr algn="just">
              <a:lnSpc>
                <a:spcPct val="80000"/>
              </a:lnSpc>
              <a:buClrTx/>
              <a:buSzTx/>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Device driver</a:t>
            </a:r>
          </a:p>
          <a:p>
            <a:pPr lvl="1" algn="just">
              <a:lnSpc>
                <a:spcPct val="80000"/>
              </a:lnSpc>
            </a:pPr>
            <a:r>
              <a:rPr lang="en-US" altLang="en-US" sz="1600">
                <a:latin typeface="Times New Roman" panose="02020603050405020304" pitchFamily="18" charset="0"/>
                <a:cs typeface="Times New Roman" panose="02020603050405020304" pitchFamily="18" charset="0"/>
              </a:rPr>
              <a:t>Is a device-specific </a:t>
            </a:r>
            <a:r>
              <a:rPr lang="en-US" altLang="en-US" sz="1600" b="1">
                <a:latin typeface="Times New Roman" panose="02020603050405020304" pitchFamily="18" charset="0"/>
                <a:cs typeface="Times New Roman" panose="02020603050405020304" pitchFamily="18" charset="0"/>
              </a:rPr>
              <a:t>code</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used</a:t>
            </a:r>
            <a:r>
              <a:rPr lang="en-US" altLang="en-US" sz="1600">
                <a:latin typeface="Times New Roman" panose="02020603050405020304" pitchFamily="18" charset="0"/>
                <a:cs typeface="Times New Roman" panose="02020603050405020304" pitchFamily="18" charset="0"/>
              </a:rPr>
              <a:t> to </a:t>
            </a:r>
            <a:r>
              <a:rPr lang="en-US" altLang="en-US" sz="1600" b="1">
                <a:latin typeface="Times New Roman" panose="02020603050405020304" pitchFamily="18" charset="0"/>
                <a:cs typeface="Times New Roman" panose="02020603050405020304" pitchFamily="18" charset="0"/>
              </a:rPr>
              <a:t>control</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and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attach</a:t>
            </a:r>
            <a:r>
              <a:rPr lang="en-US" altLang="en-US" sz="1600">
                <a:latin typeface="Times New Roman" panose="02020603050405020304" pitchFamily="18" charset="0"/>
                <a:cs typeface="Times New Roman" panose="02020603050405020304" pitchFamily="18" charset="0"/>
              </a:rPr>
              <a:t> the I/O </a:t>
            </a:r>
            <a:r>
              <a:rPr lang="en-US" altLang="en-US" sz="1600" b="1">
                <a:latin typeface="Times New Roman" panose="02020603050405020304" pitchFamily="18" charset="0"/>
                <a:cs typeface="Times New Roman" panose="02020603050405020304" pitchFamily="18" charset="0"/>
              </a:rPr>
              <a:t>device</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to</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computer</a:t>
            </a:r>
          </a:p>
          <a:p>
            <a:pPr lvl="1" algn="just">
              <a:lnSpc>
                <a:spcPct val="80000"/>
              </a:lnSpc>
            </a:pPr>
            <a:r>
              <a:rPr lang="en-US" altLang="en-US" sz="1600">
                <a:latin typeface="Times New Roman" panose="02020603050405020304" pitchFamily="18" charset="0"/>
                <a:cs typeface="Times New Roman" panose="02020603050405020304" pitchFamily="18" charset="0"/>
              </a:rPr>
              <a:t>This code is </a:t>
            </a:r>
            <a:r>
              <a:rPr lang="en-US" altLang="en-US" sz="1600" b="1">
                <a:latin typeface="Times New Roman" panose="02020603050405020304" pitchFamily="18" charset="0"/>
                <a:cs typeface="Times New Roman" panose="02020603050405020304" pitchFamily="18" charset="0"/>
              </a:rPr>
              <a:t>written</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by</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device’s manufacturer and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delivered</a:t>
            </a:r>
            <a:r>
              <a:rPr lang="en-US" altLang="en-US" sz="1600">
                <a:latin typeface="Times New Roman" panose="02020603050405020304" pitchFamily="18" charset="0"/>
                <a:cs typeface="Times New Roman" panose="02020603050405020304" pitchFamily="18" charset="0"/>
              </a:rPr>
              <a:t> along </a:t>
            </a:r>
            <a:r>
              <a:rPr lang="en-US" altLang="en-US" sz="1600" b="1">
                <a:latin typeface="Times New Roman" panose="02020603050405020304" pitchFamily="18" charset="0"/>
                <a:cs typeface="Times New Roman" panose="02020603050405020304" pitchFamily="18" charset="0"/>
              </a:rPr>
              <a:t>with the device</a:t>
            </a:r>
          </a:p>
          <a:p>
            <a:pPr lvl="1" algn="just">
              <a:lnSpc>
                <a:spcPct val="80000"/>
              </a:lnSpc>
            </a:pPr>
            <a:r>
              <a:rPr lang="en-US" altLang="en-US" sz="1600">
                <a:latin typeface="Times New Roman" panose="02020603050405020304" pitchFamily="18" charset="0"/>
                <a:cs typeface="Times New Roman" panose="02020603050405020304" pitchFamily="18" charset="0"/>
              </a:rPr>
              <a:t>Normally handles one device type, or at most, one class of closely related devices</a:t>
            </a:r>
          </a:p>
          <a:p>
            <a:pPr lvl="1" algn="just">
              <a:lnSpc>
                <a:spcPct val="80000"/>
              </a:lnSpc>
            </a:pPr>
            <a:r>
              <a:rPr lang="en-US" altLang="en-US" sz="1600">
                <a:latin typeface="Times New Roman" panose="02020603050405020304" pitchFamily="18" charset="0"/>
                <a:cs typeface="Times New Roman" panose="02020603050405020304" pitchFamily="18" charset="0"/>
              </a:rPr>
              <a:t>There is </a:t>
            </a:r>
            <a:r>
              <a:rPr lang="en-US" altLang="en-US" sz="1600" b="1">
                <a:latin typeface="Times New Roman" panose="02020603050405020304" pitchFamily="18" charset="0"/>
                <a:cs typeface="Times New Roman" panose="02020603050405020304" pitchFamily="18" charset="0"/>
              </a:rPr>
              <a:t>no technical restriction </a:t>
            </a:r>
            <a:r>
              <a:rPr lang="en-US" altLang="en-US" sz="1600">
                <a:latin typeface="Times New Roman" panose="02020603050405020304" pitchFamily="18" charset="0"/>
                <a:cs typeface="Times New Roman" panose="02020603050405020304" pitchFamily="18" charset="0"/>
              </a:rPr>
              <a:t>on having </a:t>
            </a:r>
            <a:r>
              <a:rPr lang="en-US" altLang="en-US" sz="1600" b="1">
                <a:latin typeface="Times New Roman" panose="02020603050405020304" pitchFamily="18" charset="0"/>
                <a:cs typeface="Times New Roman" panose="02020603050405020304" pitchFamily="18" charset="0"/>
              </a:rPr>
              <a:t>one device driver control multiple unrelated devices</a:t>
            </a:r>
          </a:p>
          <a:p>
            <a:pPr lvl="1" algn="just">
              <a:lnSpc>
                <a:spcPct val="80000"/>
              </a:lnSpc>
            </a:pPr>
            <a:r>
              <a:rPr lang="en-US" altLang="en-US" sz="1600">
                <a:latin typeface="Times New Roman" panose="02020603050405020304" pitchFamily="18" charset="0"/>
                <a:cs typeface="Times New Roman" panose="02020603050405020304" pitchFamily="18" charset="0"/>
              </a:rPr>
              <a:t>Is </a:t>
            </a:r>
            <a:r>
              <a:rPr lang="en-US" altLang="en-US" sz="1600" b="1">
                <a:latin typeface="Times New Roman" panose="02020603050405020304" pitchFamily="18" charset="0"/>
                <a:cs typeface="Times New Roman" panose="02020603050405020304" pitchFamily="18" charset="0"/>
              </a:rPr>
              <a:t>written</a:t>
            </a:r>
            <a:r>
              <a:rPr lang="en-US" altLang="en-US" sz="1600">
                <a:latin typeface="Times New Roman" panose="02020603050405020304" pitchFamily="18" charset="0"/>
                <a:cs typeface="Times New Roman" panose="02020603050405020304" pitchFamily="18" charset="0"/>
              </a:rPr>
              <a:t> by </a:t>
            </a:r>
            <a:r>
              <a:rPr lang="en-US" altLang="en-US" sz="1600" b="1">
                <a:latin typeface="Times New Roman" panose="02020603050405020304" pitchFamily="18" charset="0"/>
                <a:cs typeface="Times New Roman" panose="02020603050405020304" pitchFamily="18" charset="0"/>
              </a:rPr>
              <a:t>outsiders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then</a:t>
            </a:r>
            <a:r>
              <a:rPr lang="en-US" altLang="en-US" sz="1600">
                <a:latin typeface="Times New Roman" panose="02020603050405020304" pitchFamily="18" charset="0"/>
                <a:cs typeface="Times New Roman" panose="02020603050405020304" pitchFamily="18" charset="0"/>
              </a:rPr>
              <a:t> will be </a:t>
            </a:r>
            <a:r>
              <a:rPr lang="en-US" altLang="en-US" sz="1600" b="1">
                <a:latin typeface="Times New Roman" panose="02020603050405020304" pitchFamily="18" charset="0"/>
                <a:cs typeface="Times New Roman" panose="02020603050405020304" pitchFamily="18" charset="0"/>
              </a:rPr>
              <a:t>installed in OS</a:t>
            </a:r>
          </a:p>
          <a:p>
            <a:pPr lvl="1" algn="just">
              <a:lnSpc>
                <a:spcPct val="80000"/>
              </a:lnSpc>
            </a:pPr>
            <a:r>
              <a:rPr lang="en-US" altLang="en-US" sz="1600">
                <a:latin typeface="Times New Roman" panose="02020603050405020304" pitchFamily="18" charset="0"/>
                <a:cs typeface="Times New Roman" panose="02020603050405020304" pitchFamily="18" charset="0"/>
              </a:rPr>
              <a:t>Are normally </a:t>
            </a:r>
            <a:r>
              <a:rPr lang="en-US" altLang="en-US" sz="1600" b="1">
                <a:latin typeface="Times New Roman" panose="02020603050405020304" pitchFamily="18" charset="0"/>
                <a:cs typeface="Times New Roman" panose="02020603050405020304" pitchFamily="18" charset="0"/>
              </a:rPr>
              <a:t>positioned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below the rest of OS</a:t>
            </a:r>
          </a:p>
          <a:p>
            <a:pPr algn="just">
              <a:lnSpc>
                <a:spcPct val="80000"/>
              </a:lnSpc>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OS classify drivers into </a:t>
            </a:r>
            <a:r>
              <a:rPr lang="en-US" altLang="en-US" sz="1800" b="1">
                <a:latin typeface="Times New Roman" panose="02020603050405020304" pitchFamily="18" charset="0"/>
                <a:cs typeface="Times New Roman" panose="02020603050405020304" pitchFamily="18" charset="0"/>
              </a:rPr>
              <a:t>2 common categories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block</a:t>
            </a:r>
            <a:r>
              <a:rPr lang="en-US" altLang="en-US" sz="1800">
                <a:latin typeface="Times New Roman" panose="02020603050405020304" pitchFamily="18" charset="0"/>
                <a:cs typeface="Times New Roman" panose="02020603050405020304" pitchFamily="18" charset="0"/>
              </a:rPr>
              <a:t> devices and </a:t>
            </a:r>
            <a:r>
              <a:rPr lang="en-US" altLang="en-US" sz="1800" b="1">
                <a:latin typeface="Times New Roman" panose="02020603050405020304" pitchFamily="18" charset="0"/>
                <a:cs typeface="Times New Roman" panose="02020603050405020304" pitchFamily="18" charset="0"/>
              </a:rPr>
              <a:t>character</a:t>
            </a:r>
            <a:r>
              <a:rPr lang="en-US" altLang="en-US" sz="1800">
                <a:latin typeface="Times New Roman" panose="02020603050405020304" pitchFamily="18" charset="0"/>
                <a:cs typeface="Times New Roman" panose="02020603050405020304" pitchFamily="18" charset="0"/>
              </a:rPr>
              <a:t> devices</a:t>
            </a:r>
          </a:p>
          <a:p>
            <a:pPr algn="just">
              <a:lnSpc>
                <a:spcPct val="80000"/>
              </a:lnSpc>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OS </a:t>
            </a:r>
            <a:r>
              <a:rPr lang="en-US" altLang="en-US" sz="1800" b="1">
                <a:latin typeface="Times New Roman" panose="02020603050405020304" pitchFamily="18" charset="0"/>
                <a:cs typeface="Times New Roman" panose="02020603050405020304" pitchFamily="18" charset="0"/>
              </a:rPr>
              <a:t>define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standard interface supporting</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all block drivers and</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second standard interface supporting</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all character drivers</a:t>
            </a:r>
            <a:r>
              <a:rPr lang="en-US" altLang="en-US" sz="1800">
                <a:latin typeface="Times New Roman" panose="02020603050405020304" pitchFamily="18" charset="0"/>
                <a:cs typeface="Times New Roman" panose="02020603050405020304" pitchFamily="18" charset="0"/>
              </a:rPr>
              <a:t>. </a:t>
            </a:r>
          </a:p>
          <a:p>
            <a:pPr algn="just">
              <a:lnSpc>
                <a:spcPct val="80000"/>
              </a:lnSpc>
              <a:buClrTx/>
              <a:buSzTx/>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Drivers</a:t>
            </a:r>
            <a:r>
              <a:rPr lang="en-US" altLang="en-US" sz="1800">
                <a:latin typeface="Times New Roman" panose="02020603050405020304" pitchFamily="18" charset="0"/>
                <a:cs typeface="Times New Roman" panose="02020603050405020304" pitchFamily="18" charset="0"/>
              </a:rPr>
              <a:t> are </a:t>
            </a:r>
            <a:r>
              <a:rPr lang="en-US" altLang="en-US" sz="1800" b="1">
                <a:latin typeface="Times New Roman" panose="02020603050405020304" pitchFamily="18" charset="0"/>
                <a:cs typeface="Times New Roman" panose="02020603050405020304" pitchFamily="18" charset="0"/>
              </a:rPr>
              <a:t>not allowed </a:t>
            </a:r>
            <a:r>
              <a:rPr lang="en-US" altLang="en-US" sz="1800">
                <a:latin typeface="Times New Roman" panose="02020603050405020304" pitchFamily="18" charset="0"/>
                <a:cs typeface="Times New Roman" panose="02020603050405020304" pitchFamily="18" charset="0"/>
              </a:rPr>
              <a:t>to </a:t>
            </a:r>
            <a:r>
              <a:rPr lang="en-US" altLang="en-US" sz="1800" b="1">
                <a:latin typeface="Times New Roman" panose="02020603050405020304" pitchFamily="18" charset="0"/>
                <a:cs typeface="Times New Roman" panose="02020603050405020304" pitchFamily="18" charset="0"/>
              </a:rPr>
              <a:t>make system calls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but</a:t>
            </a:r>
            <a:r>
              <a:rPr lang="en-US" altLang="en-US" sz="1800">
                <a:latin typeface="Times New Roman" panose="02020603050405020304" pitchFamily="18" charset="0"/>
                <a:cs typeface="Times New Roman" panose="02020603050405020304" pitchFamily="18" charset="0"/>
              </a:rPr>
              <a:t> they </a:t>
            </a:r>
            <a:r>
              <a:rPr lang="en-US" altLang="en-US" sz="1800" b="1">
                <a:latin typeface="Times New Roman" panose="02020603050405020304" pitchFamily="18" charset="0"/>
                <a:cs typeface="Times New Roman" panose="02020603050405020304" pitchFamily="18" charset="0"/>
              </a:rPr>
              <a:t>often need to </a:t>
            </a:r>
            <a:r>
              <a:rPr lang="en-US" altLang="en-US" sz="1800">
                <a:latin typeface="Times New Roman" panose="02020603050405020304" pitchFamily="18" charset="0"/>
                <a:cs typeface="Times New Roman" panose="02020603050405020304" pitchFamily="18" charset="0"/>
              </a:rPr>
              <a:t>interact with the </a:t>
            </a:r>
            <a:r>
              <a:rPr lang="en-US" altLang="en-US" sz="1800" b="1">
                <a:latin typeface="Times New Roman" panose="02020603050405020304" pitchFamily="18" charset="0"/>
                <a:cs typeface="Times New Roman" panose="02020603050405020304" pitchFamily="18" charset="0"/>
              </a:rPr>
              <a:t>rest of the kernel (calls to certain kernel procedures are permit)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7" dur="500"/>
                                        <p:tgtEl>
                                          <p:spTgt spid="2765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10" dur="500"/>
                                        <p:tgtEl>
                                          <p:spTgt spid="2765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checkerboard(across)">
                                      <p:cBhvr>
                                        <p:cTn id="13" dur="500"/>
                                        <p:tgtEl>
                                          <p:spTgt spid="2765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7651">
                                            <p:txEl>
                                              <p:pRg st="4" end="4"/>
                                            </p:txEl>
                                          </p:spTgt>
                                        </p:tgtEl>
                                        <p:attrNameLst>
                                          <p:attrName>style.visibility</p:attrName>
                                        </p:attrNameLst>
                                      </p:cBhvr>
                                      <p:to>
                                        <p:strVal val="visible"/>
                                      </p:to>
                                    </p:set>
                                    <p:animEffect transition="in" filter="checkerboard(across)">
                                      <p:cBhvr>
                                        <p:cTn id="16" dur="500"/>
                                        <p:tgtEl>
                                          <p:spTgt spid="27651">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Effect transition="in" filter="checkerboard(across)">
                                      <p:cBhvr>
                                        <p:cTn id="19" dur="500"/>
                                        <p:tgtEl>
                                          <p:spTgt spid="27651">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7651">
                                            <p:txEl>
                                              <p:pRg st="6" end="6"/>
                                            </p:txEl>
                                          </p:spTgt>
                                        </p:tgtEl>
                                        <p:attrNameLst>
                                          <p:attrName>style.visibility</p:attrName>
                                        </p:attrNameLst>
                                      </p:cBhvr>
                                      <p:to>
                                        <p:strVal val="visible"/>
                                      </p:to>
                                    </p:set>
                                    <p:animEffect transition="in" filter="checkerboard(across)">
                                      <p:cBhvr>
                                        <p:cTn id="22" dur="500"/>
                                        <p:tgtEl>
                                          <p:spTgt spid="27651">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animEffect transition="in" filter="checkerboard(across)">
                                      <p:cBhvr>
                                        <p:cTn id="25" dur="500"/>
                                        <p:tgtEl>
                                          <p:spTgt spid="27651">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7651">
                                            <p:txEl>
                                              <p:pRg st="8" end="8"/>
                                            </p:txEl>
                                          </p:spTgt>
                                        </p:tgtEl>
                                        <p:attrNameLst>
                                          <p:attrName>style.visibility</p:attrName>
                                        </p:attrNameLst>
                                      </p:cBhvr>
                                      <p:to>
                                        <p:strVal val="visible"/>
                                      </p:to>
                                    </p:set>
                                    <p:animEffect transition="in" filter="checkerboard(across)">
                                      <p:cBhvr>
                                        <p:cTn id="28" dur="500"/>
                                        <p:tgtEl>
                                          <p:spTgt spid="27651">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animEffect transition="in" filter="checkerboard(across)">
                                      <p:cBhvr>
                                        <p:cTn id="31" dur="500"/>
                                        <p:tgtEl>
                                          <p:spTgt spid="27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Device Drivers</a:t>
            </a:r>
          </a:p>
        </p:txBody>
      </p:sp>
      <p:sp>
        <p:nvSpPr>
          <p:cNvPr id="153606" name="Text Box 4"/>
          <p:cNvSpPr txBox="1">
            <a:spLocks noChangeArrowheads="1"/>
          </p:cNvSpPr>
          <p:nvPr/>
        </p:nvSpPr>
        <p:spPr bwMode="auto">
          <a:xfrm>
            <a:off x="6934200" y="3429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5-12.</a:t>
            </a:r>
          </a:p>
        </p:txBody>
      </p:sp>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54768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box(in)">
                                      <p:cBhvr>
                                        <p:cTn id="7" dur="500"/>
                                        <p:tgtEl>
                                          <p:spTgt spid="153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Device-Independent I/O Software</a:t>
            </a:r>
          </a:p>
        </p:txBody>
      </p:sp>
      <p:sp>
        <p:nvSpPr>
          <p:cNvPr id="14339" name="Rectangle 3"/>
          <p:cNvSpPr>
            <a:spLocks noGrp="1"/>
          </p:cNvSpPr>
          <p:nvPr>
            <p:ph type="body" idx="1"/>
          </p:nvPr>
        </p:nvSpPr>
        <p:spPr>
          <a:xfrm>
            <a:off x="304800" y="1219200"/>
            <a:ext cx="8839200" cy="5638800"/>
          </a:xfrm>
        </p:spPr>
        <p:txBody>
          <a:bodyPr/>
          <a:lstStyle/>
          <a:p>
            <a:pPr algn="just">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basic function of device-independent software is to </a:t>
            </a:r>
            <a:r>
              <a:rPr lang="en-US" altLang="en-US" sz="2400" b="1">
                <a:latin typeface="Times New Roman" panose="02020603050405020304" pitchFamily="18" charset="0"/>
                <a:cs typeface="Times New Roman" panose="02020603050405020304" pitchFamily="18" charset="0"/>
              </a:rPr>
              <a:t>perform</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I/O functions </a:t>
            </a:r>
            <a:r>
              <a:rPr lang="en-US" altLang="en-US" sz="2400">
                <a:latin typeface="Times New Roman" panose="02020603050405020304" pitchFamily="18" charset="0"/>
                <a:cs typeface="Times New Roman" panose="02020603050405020304" pitchFamily="18" charset="0"/>
              </a:rPr>
              <a:t>that are </a:t>
            </a:r>
            <a:r>
              <a:rPr lang="en-US" altLang="en-US" sz="2400" b="1">
                <a:latin typeface="Times New Roman" panose="02020603050405020304" pitchFamily="18" charset="0"/>
                <a:cs typeface="Times New Roman" panose="02020603050405020304" pitchFamily="18" charset="0"/>
              </a:rPr>
              <a:t>common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 all devices and</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provide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 uniform interface to the user-level software</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Some functions </a:t>
            </a:r>
            <a:r>
              <a:rPr lang="en-US" altLang="en-US" sz="2400">
                <a:latin typeface="Times New Roman" panose="02020603050405020304" pitchFamily="18" charset="0"/>
                <a:cs typeface="Times New Roman" panose="02020603050405020304" pitchFamily="18" charset="0"/>
              </a:rPr>
              <a:t>as</a:t>
            </a:r>
          </a:p>
          <a:p>
            <a:pPr lvl="1" algn="just"/>
            <a:r>
              <a:rPr lang="en-US" altLang="en-US" sz="2000">
                <a:latin typeface="Times New Roman" panose="02020603050405020304" pitchFamily="18" charset="0"/>
                <a:cs typeface="Times New Roman" panose="02020603050405020304" pitchFamily="18" charset="0"/>
              </a:rPr>
              <a:t>Uniform interfacing for device drivers</a:t>
            </a:r>
          </a:p>
          <a:p>
            <a:pPr lvl="1" algn="just"/>
            <a:r>
              <a:rPr lang="en-US" altLang="en-US" sz="2000">
                <a:latin typeface="Times New Roman" panose="02020603050405020304" pitchFamily="18" charset="0"/>
                <a:cs typeface="Times New Roman" panose="02020603050405020304" pitchFamily="18" charset="0"/>
              </a:rPr>
              <a:t>Buffering</a:t>
            </a:r>
          </a:p>
          <a:p>
            <a:pPr lvl="1" algn="just"/>
            <a:r>
              <a:rPr lang="en-US" altLang="en-US" sz="2000">
                <a:latin typeface="Times New Roman" panose="02020603050405020304" pitchFamily="18" charset="0"/>
                <a:cs typeface="Times New Roman" panose="02020603050405020304" pitchFamily="18" charset="0"/>
              </a:rPr>
              <a:t>Error reporting</a:t>
            </a:r>
          </a:p>
          <a:p>
            <a:pPr lvl="1" algn="just"/>
            <a:r>
              <a:rPr lang="en-US" altLang="en-US" sz="2000">
                <a:latin typeface="Times New Roman" panose="02020603050405020304" pitchFamily="18" charset="0"/>
                <a:cs typeface="Times New Roman" panose="02020603050405020304" pitchFamily="18" charset="0"/>
              </a:rPr>
              <a:t>Allocating and releasing dedicated devices</a:t>
            </a:r>
          </a:p>
          <a:p>
            <a:pPr lvl="1" algn="just"/>
            <a:r>
              <a:rPr lang="en-US" altLang="en-US" sz="2000">
                <a:latin typeface="Times New Roman" panose="02020603050405020304" pitchFamily="18" charset="0"/>
                <a:cs typeface="Times New Roman" panose="02020603050405020304" pitchFamily="18" charset="0"/>
              </a:rPr>
              <a:t>Providing a device-independent block size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Uniform Interfacing for Device Drivers</a:t>
            </a:r>
          </a:p>
        </p:txBody>
      </p:sp>
      <p:sp>
        <p:nvSpPr>
          <p:cNvPr id="15363" name="Rectangle 3"/>
          <p:cNvSpPr>
            <a:spLocks noGrp="1"/>
          </p:cNvSpPr>
          <p:nvPr>
            <p:ph type="body" idx="1"/>
          </p:nvPr>
        </p:nvSpPr>
        <p:spPr>
          <a:xfrm>
            <a:off x="0" y="1371600"/>
            <a:ext cx="9144000" cy="5638800"/>
          </a:xfrm>
        </p:spPr>
        <p:txBody>
          <a:bodyPr/>
          <a:lstStyle/>
          <a:p>
            <a:pPr algn="just">
              <a:lnSpc>
                <a:spcPct val="9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Each</a:t>
            </a:r>
            <a:r>
              <a:rPr lang="en-US" altLang="en-US" sz="2000">
                <a:latin typeface="Times New Roman" panose="02020603050405020304" pitchFamily="18" charset="0"/>
                <a:cs typeface="Times New Roman" panose="02020603050405020304" pitchFamily="18" charset="0"/>
              </a:rPr>
              <a:t> device driver </a:t>
            </a:r>
            <a:r>
              <a:rPr lang="en-US" altLang="en-US" sz="2000" b="1">
                <a:latin typeface="Times New Roman" panose="02020603050405020304" pitchFamily="18" charset="0"/>
                <a:cs typeface="Times New Roman" panose="02020603050405020304" pitchFamily="18" charset="0"/>
              </a:rPr>
              <a:t>has different interface </a:t>
            </a:r>
            <a:r>
              <a:rPr lang="en-US" altLang="en-US" sz="2000">
                <a:latin typeface="Times New Roman" panose="02020603050405020304" pitchFamily="18" charset="0"/>
                <a:cs typeface="Times New Roman" panose="02020603050405020304" pitchFamily="18" charset="0"/>
              </a:rPr>
              <a:t>to the OS</a:t>
            </a:r>
          </a:p>
          <a:p>
            <a:pPr lvl="1" algn="just">
              <a:lnSpc>
                <a:spcPct val="90000"/>
              </a:lnSpc>
            </a:pPr>
            <a:r>
              <a:rPr lang="en-US" altLang="en-US" sz="1800">
                <a:latin typeface="Times New Roman" panose="02020603050405020304" pitchFamily="18" charset="0"/>
                <a:cs typeface="Times New Roman" panose="02020603050405020304" pitchFamily="18" charset="0"/>
              </a:rPr>
              <a:t>Driver functions available for system to call differ from driver to driver → differ kernel functions</a:t>
            </a:r>
          </a:p>
          <a:p>
            <a:pPr lvl="1" algn="just">
              <a:lnSpc>
                <a:spcPct val="90000"/>
              </a:lnSpc>
            </a:pPr>
            <a:r>
              <a:rPr lang="en-US" altLang="en-US" sz="1800">
                <a:latin typeface="Times New Roman" panose="02020603050405020304" pitchFamily="18" charset="0"/>
                <a:cs typeface="Times New Roman" panose="02020603050405020304" pitchFamily="18" charset="0"/>
              </a:rPr>
              <a:t>Taken together, interfacing each new driver </a:t>
            </a:r>
            <a:r>
              <a:rPr lang="en-US" altLang="en-US" sz="1800" b="1">
                <a:latin typeface="Times New Roman" panose="02020603050405020304" pitchFamily="18" charset="0"/>
                <a:cs typeface="Times New Roman" panose="02020603050405020304" pitchFamily="18" charset="0"/>
              </a:rPr>
              <a:t>requires a lot of new programming effort</a:t>
            </a:r>
          </a:p>
          <a:p>
            <a:pPr algn="just">
              <a:lnSpc>
                <a:spcPct val="9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All</a:t>
            </a:r>
            <a:r>
              <a:rPr lang="en-US" altLang="en-US" sz="2000">
                <a:latin typeface="Times New Roman" panose="02020603050405020304" pitchFamily="18" charset="0"/>
                <a:cs typeface="Times New Roman" panose="02020603050405020304" pitchFamily="18" charset="0"/>
              </a:rPr>
              <a:t> drivers </a:t>
            </a:r>
            <a:r>
              <a:rPr lang="en-US" altLang="en-US" sz="2000" b="1">
                <a:latin typeface="Times New Roman" panose="02020603050405020304" pitchFamily="18" charset="0"/>
                <a:cs typeface="Times New Roman" panose="02020603050405020304" pitchFamily="18" charset="0"/>
              </a:rPr>
              <a:t>have the same interfaces</a:t>
            </a:r>
          </a:p>
          <a:p>
            <a:pPr lvl="1" algn="just">
              <a:lnSpc>
                <a:spcPct val="90000"/>
              </a:lnSpc>
            </a:pPr>
            <a:r>
              <a:rPr lang="en-US" altLang="en-US" sz="1800">
                <a:latin typeface="Times New Roman" panose="02020603050405020304" pitchFamily="18" charset="0"/>
                <a:cs typeface="Times New Roman" panose="02020603050405020304" pitchFamily="18" charset="0"/>
              </a:rPr>
              <a:t>It is much </a:t>
            </a:r>
            <a:r>
              <a:rPr lang="en-US" altLang="en-US" sz="1800" b="1">
                <a:latin typeface="Times New Roman" panose="02020603050405020304" pitchFamily="18" charset="0"/>
                <a:cs typeface="Times New Roman" panose="02020603050405020304" pitchFamily="18" charset="0"/>
              </a:rPr>
              <a:t>easier to plugin a new drivers</a:t>
            </a:r>
            <a:r>
              <a:rPr lang="en-US" altLang="en-US" sz="1800">
                <a:latin typeface="Times New Roman" panose="02020603050405020304" pitchFamily="18" charset="0"/>
                <a:cs typeface="Times New Roman" panose="02020603050405020304" pitchFamily="18" charset="0"/>
              </a:rPr>
              <a:t>, providing it conforms to the driver interface</a:t>
            </a:r>
          </a:p>
          <a:p>
            <a:pPr lvl="1" algn="just">
              <a:lnSpc>
                <a:spcPct val="90000"/>
              </a:lnSpc>
            </a:pPr>
            <a:r>
              <a:rPr lang="en-US" altLang="en-US" sz="1800">
                <a:latin typeface="Times New Roman" panose="02020603050405020304" pitchFamily="18" charset="0"/>
                <a:cs typeface="Times New Roman" panose="02020603050405020304" pitchFamily="18" charset="0"/>
              </a:rPr>
              <a:t>The driver </a:t>
            </a:r>
            <a:r>
              <a:rPr lang="en-US" altLang="en-US" sz="1800" b="1">
                <a:latin typeface="Times New Roman" panose="02020603050405020304" pitchFamily="18" charset="0"/>
                <a:cs typeface="Times New Roman" panose="02020603050405020304" pitchFamily="18" charset="0"/>
              </a:rPr>
              <a:t>writers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know</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what is expected of them</a:t>
            </a:r>
          </a:p>
          <a:p>
            <a:pPr algn="just">
              <a:lnSpc>
                <a:spcPct val="9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In </a:t>
            </a:r>
            <a:r>
              <a:rPr lang="en-US" altLang="en-US" sz="2000" b="1">
                <a:latin typeface="Times New Roman" panose="02020603050405020304" pitchFamily="18" charset="0"/>
                <a:cs typeface="Times New Roman" panose="02020603050405020304" pitchFamily="18" charset="0"/>
              </a:rPr>
              <a:t>practice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not</a:t>
            </a:r>
            <a:r>
              <a:rPr lang="en-US" altLang="en-US" sz="2000">
                <a:latin typeface="Times New Roman" panose="02020603050405020304" pitchFamily="18" charset="0"/>
                <a:cs typeface="Times New Roman" panose="02020603050405020304" pitchFamily="18" charset="0"/>
              </a:rPr>
              <a:t> all </a:t>
            </a:r>
            <a:r>
              <a:rPr lang="en-US" altLang="en-US" sz="2000" b="1">
                <a:latin typeface="Times New Roman" panose="02020603050405020304" pitchFamily="18" charset="0"/>
                <a:cs typeface="Times New Roman" panose="02020603050405020304" pitchFamily="18" charset="0"/>
              </a:rPr>
              <a:t>devices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are absolutely identical</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but</a:t>
            </a:r>
            <a:r>
              <a:rPr lang="en-US" altLang="en-US" sz="2000">
                <a:latin typeface="Times New Roman" panose="02020603050405020304" pitchFamily="18" charset="0"/>
                <a:cs typeface="Times New Roman" panose="02020603050405020304" pitchFamily="18" charset="0"/>
              </a:rPr>
              <a:t> usually there are </a:t>
            </a:r>
            <a:r>
              <a:rPr lang="en-US" altLang="en-US" sz="2000" b="1">
                <a:latin typeface="Times New Roman" panose="02020603050405020304" pitchFamily="18" charset="0"/>
                <a:cs typeface="Times New Roman" panose="02020603050405020304" pitchFamily="18" charset="0"/>
              </a:rPr>
              <a:t>only</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small device types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even these are </a:t>
            </a:r>
            <a:r>
              <a:rPr lang="en-US" altLang="en-US" sz="2000" b="1">
                <a:latin typeface="Times New Roman" panose="02020603050405020304" pitchFamily="18" charset="0"/>
                <a:cs typeface="Times New Roman" panose="02020603050405020304" pitchFamily="18" charset="0"/>
              </a:rPr>
              <a:t>generally almost the same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76200"/>
            <a:ext cx="8229600" cy="762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Uniform Interfacing for Device Drivers</a:t>
            </a:r>
          </a:p>
        </p:txBody>
      </p:sp>
      <p:sp>
        <p:nvSpPr>
          <p:cNvPr id="160370" name="Text Box 4"/>
          <p:cNvSpPr txBox="1">
            <a:spLocks noChangeArrowheads="1"/>
          </p:cNvSpPr>
          <p:nvPr/>
        </p:nvSpPr>
        <p:spPr bwMode="auto">
          <a:xfrm>
            <a:off x="3810000" y="601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5-14.</a:t>
            </a:r>
          </a:p>
        </p:txBody>
      </p:sp>
      <p:pic>
        <p:nvPicPr>
          <p:cNvPr id="163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91440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60370"/>
                                        </p:tgtEl>
                                        <p:attrNameLst>
                                          <p:attrName>style.visibility</p:attrName>
                                        </p:attrNameLst>
                                      </p:cBhvr>
                                      <p:to>
                                        <p:strVal val="visible"/>
                                      </p:to>
                                    </p:set>
                                    <p:animEffect transition="in" filter="box(in)">
                                      <p:cBhvr>
                                        <p:cTn id="7" dur="500"/>
                                        <p:tgtEl>
                                          <p:spTgt spid="16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I/O Software Layers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Uniform Interfacing for Device Drivers</a:t>
            </a:r>
          </a:p>
        </p:txBody>
      </p:sp>
      <p:sp>
        <p:nvSpPr>
          <p:cNvPr id="32771" name="Rectangle 3"/>
          <p:cNvSpPr>
            <a:spLocks noGrp="1"/>
          </p:cNvSpPr>
          <p:nvPr>
            <p:ph type="body" idx="4294967295"/>
          </p:nvPr>
        </p:nvSpPr>
        <p:spPr>
          <a:xfrm>
            <a:off x="0" y="1371600"/>
            <a:ext cx="9144000" cy="5486400"/>
          </a:xfrm>
        </p:spPr>
        <p:txBody>
          <a:bodyPr/>
          <a:lstStyle/>
          <a:p>
            <a:pPr algn="just">
              <a:lnSpc>
                <a:spcPct val="90000"/>
              </a:lnSpc>
            </a:pPr>
            <a:r>
              <a:rPr lang="en-US" altLang="en-US" sz="2000">
                <a:latin typeface="Times New Roman" panose="02020603050405020304" pitchFamily="18" charset="0"/>
                <a:cs typeface="Times New Roman" panose="02020603050405020304" pitchFamily="18" charset="0"/>
              </a:rPr>
              <a:t>A uniform interface is </a:t>
            </a:r>
            <a:r>
              <a:rPr lang="en-US" altLang="en-US" sz="2000" b="1">
                <a:latin typeface="Times New Roman" panose="02020603050405020304" pitchFamily="18" charset="0"/>
                <a:cs typeface="Times New Roman" panose="02020603050405020304" pitchFamily="18" charset="0"/>
              </a:rPr>
              <a:t>how I/O devices are named</a:t>
            </a:r>
          </a:p>
          <a:p>
            <a:pPr lvl="1" algn="just">
              <a:lnSpc>
                <a:spcPct val="9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device-independent software takes care </a:t>
            </a:r>
            <a:r>
              <a:rPr lang="en-US" altLang="en-US" sz="1800">
                <a:latin typeface="Times New Roman" panose="02020603050405020304" pitchFamily="18" charset="0"/>
                <a:cs typeface="Times New Roman" panose="02020603050405020304" pitchFamily="18" charset="0"/>
              </a:rPr>
              <a:t>of </a:t>
            </a:r>
            <a:r>
              <a:rPr lang="en-US" altLang="en-US" sz="1800" b="1">
                <a:latin typeface="Times New Roman" panose="02020603050405020304" pitchFamily="18" charset="0"/>
                <a:cs typeface="Times New Roman" panose="02020603050405020304" pitchFamily="18" charset="0"/>
              </a:rPr>
              <a:t>mapping symbolic device names onto the proper driver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ox(in)">
                                      <p:cBhvr>
                                        <p:cTn id="7" dur="500"/>
                                        <p:tgtEl>
                                          <p:spTgt spid="32771">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box(in)">
                                      <p:cBhvr>
                                        <p:cTn id="10"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675" y="2362200"/>
            <a:ext cx="31083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Buffering</a:t>
            </a:r>
          </a:p>
        </p:txBody>
      </p:sp>
      <p:sp>
        <p:nvSpPr>
          <p:cNvPr id="18436" name="Rectangle 3"/>
          <p:cNvSpPr>
            <a:spLocks noGrp="1"/>
          </p:cNvSpPr>
          <p:nvPr>
            <p:ph type="body" sz="half" idx="4294967295"/>
          </p:nvPr>
        </p:nvSpPr>
        <p:spPr>
          <a:xfrm>
            <a:off x="0" y="1371600"/>
            <a:ext cx="6096000" cy="5867400"/>
          </a:xfrm>
        </p:spPr>
        <p:txBody>
          <a:bodyPr/>
          <a:lstStyle/>
          <a:p>
            <a:pPr algn="just">
              <a:lnSpc>
                <a:spcPct val="90000"/>
              </a:lnSpc>
            </a:pPr>
            <a:r>
              <a:rPr lang="en-US" altLang="en-US" sz="2000">
                <a:latin typeface="Times New Roman" panose="02020603050405020304" pitchFamily="18" charset="0"/>
                <a:cs typeface="Times New Roman" panose="02020603050405020304" pitchFamily="18" charset="0"/>
              </a:rPr>
              <a:t>Is an issue both for block and character devices</a:t>
            </a:r>
          </a:p>
          <a:p>
            <a:pPr algn="just">
              <a:lnSpc>
                <a:spcPct val="90000"/>
              </a:lnSpc>
            </a:pPr>
            <a:r>
              <a:rPr lang="en-US" altLang="en-US" sz="2000" b="1">
                <a:latin typeface="Times New Roman" panose="02020603050405020304" pitchFamily="18" charset="0"/>
                <a:cs typeface="Times New Roman" panose="02020603050405020304" pitchFamily="18" charset="0"/>
              </a:rPr>
              <a:t>Problem</a:t>
            </a:r>
          </a:p>
          <a:p>
            <a:pPr lvl="1" algn="just">
              <a:lnSpc>
                <a:spcPct val="90000"/>
              </a:lnSpc>
            </a:pPr>
            <a:r>
              <a:rPr lang="en-US" altLang="en-US" sz="1800">
                <a:latin typeface="Times New Roman" panose="02020603050405020304" pitchFamily="18" charset="0"/>
                <a:cs typeface="Times New Roman" panose="02020603050405020304" pitchFamily="18" charset="0"/>
              </a:rPr>
              <a:t>Consider a </a:t>
            </a:r>
            <a:r>
              <a:rPr lang="en-US" altLang="en-US" sz="1800" b="1">
                <a:latin typeface="Times New Roman" panose="02020603050405020304" pitchFamily="18" charset="0"/>
                <a:cs typeface="Times New Roman" panose="02020603050405020304" pitchFamily="18" charset="0"/>
              </a:rPr>
              <a:t>process</a:t>
            </a:r>
            <a:r>
              <a:rPr lang="en-US" altLang="en-US" sz="1800">
                <a:latin typeface="Times New Roman" panose="02020603050405020304" pitchFamily="18" charset="0"/>
                <a:cs typeface="Times New Roman" panose="02020603050405020304" pitchFamily="18" charset="0"/>
              </a:rPr>
              <a:t> that </a:t>
            </a:r>
            <a:r>
              <a:rPr lang="en-US" altLang="en-US" sz="1800" b="1">
                <a:latin typeface="Times New Roman" panose="02020603050405020304" pitchFamily="18" charset="0"/>
                <a:cs typeface="Times New Roman" panose="02020603050405020304" pitchFamily="18" charset="0"/>
              </a:rPr>
              <a:t>wants</a:t>
            </a:r>
            <a:r>
              <a:rPr lang="en-US" altLang="en-US" sz="1800">
                <a:latin typeface="Times New Roman" panose="02020603050405020304" pitchFamily="18" charset="0"/>
                <a:cs typeface="Times New Roman" panose="02020603050405020304" pitchFamily="18" charset="0"/>
              </a:rPr>
              <a:t> to </a:t>
            </a:r>
            <a:r>
              <a:rPr lang="en-US" altLang="en-US" sz="1800" b="1">
                <a:latin typeface="Times New Roman" panose="02020603050405020304" pitchFamily="18" charset="0"/>
                <a:cs typeface="Times New Roman" panose="02020603050405020304" pitchFamily="18" charset="0"/>
              </a:rPr>
              <a:t>read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data</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from a modem</a:t>
            </a:r>
          </a:p>
          <a:p>
            <a:pPr lvl="1" algn="just">
              <a:lnSpc>
                <a:spcPct val="90000"/>
              </a:lnSpc>
            </a:pPr>
            <a:r>
              <a:rPr lang="en-US" altLang="en-US" sz="1800" b="1">
                <a:latin typeface="Times New Roman" panose="02020603050405020304" pitchFamily="18" charset="0"/>
                <a:cs typeface="Times New Roman" panose="02020603050405020304" pitchFamily="18" charset="0"/>
              </a:rPr>
              <a:t>User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process</a:t>
            </a:r>
            <a:r>
              <a:rPr lang="en-US" altLang="en-US" sz="1800">
                <a:latin typeface="Times New Roman" panose="02020603050405020304" pitchFamily="18" charset="0"/>
                <a:cs typeface="Times New Roman" panose="02020603050405020304" pitchFamily="18" charset="0"/>
              </a:rPr>
              <a:t> do a </a:t>
            </a:r>
            <a:r>
              <a:rPr lang="en-US" altLang="en-US" sz="1800" b="1">
                <a:latin typeface="Times New Roman" panose="02020603050405020304" pitchFamily="18" charset="0"/>
                <a:cs typeface="Times New Roman" panose="02020603050405020304" pitchFamily="18" charset="0"/>
              </a:rPr>
              <a:t>read system call and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block waiting </a:t>
            </a:r>
            <a:r>
              <a:rPr lang="en-US" altLang="en-US" sz="1800">
                <a:latin typeface="Times New Roman" panose="02020603050405020304" pitchFamily="18" charset="0"/>
                <a:cs typeface="Times New Roman" panose="02020603050405020304" pitchFamily="18" charset="0"/>
              </a:rPr>
              <a:t>for 1 character and each arriving character causes an interrupt</a:t>
            </a:r>
          </a:p>
          <a:p>
            <a:pPr lvl="1" algn="just">
              <a:lnSpc>
                <a:spcPct val="90000"/>
              </a:lnSpc>
            </a:pPr>
            <a:r>
              <a:rPr lang="en-US" altLang="en-US" sz="1800">
                <a:latin typeface="Times New Roman" panose="02020603050405020304" pitchFamily="18" charset="0"/>
                <a:cs typeface="Times New Roman" panose="02020603050405020304" pitchFamily="18" charset="0"/>
              </a:rPr>
              <a:t>The interrupt service hands the character to the user process and blocks it</a:t>
            </a:r>
          </a:p>
          <a:p>
            <a:pPr lvl="1" algn="just">
              <a:lnSpc>
                <a:spcPct val="90000"/>
              </a:lnSpc>
            </a:pPr>
            <a:r>
              <a:rPr lang="en-US" altLang="en-US" sz="1800" b="1">
                <a:latin typeface="Times New Roman" panose="02020603050405020304" pitchFamily="18" charset="0"/>
                <a:cs typeface="Times New Roman" panose="02020603050405020304" pitchFamily="18" charset="0"/>
              </a:rPr>
              <a:t>After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putting</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character somewhere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process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reads another character and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blocks again</a:t>
            </a:r>
          </a:p>
          <a:p>
            <a:pPr lvl="1" algn="just">
              <a:lnSpc>
                <a:spcPct val="9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a:t>
            </a:r>
            <a:r>
              <a:rPr lang="en-US" altLang="en-US" sz="1800" b="1">
                <a:latin typeface="Times New Roman" panose="02020603050405020304" pitchFamily="18" charset="0"/>
                <a:cs typeface="Times New Roman" panose="02020603050405020304" pitchFamily="18" charset="0"/>
              </a:rPr>
              <a:t>a process must run many times for short runs</a:t>
            </a:r>
          </a:p>
        </p:txBody>
      </p:sp>
      <p:sp>
        <p:nvSpPr>
          <p:cNvPr id="160370" name="Text Box 4"/>
          <p:cNvSpPr txBox="1">
            <a:spLocks noChangeArrowheads="1"/>
          </p:cNvSpPr>
          <p:nvPr/>
        </p:nvSpPr>
        <p:spPr bwMode="auto">
          <a:xfrm>
            <a:off x="6705600" y="5791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60370"/>
                                        </p:tgtEl>
                                        <p:attrNameLst>
                                          <p:attrName>style.visibility</p:attrName>
                                        </p:attrNameLst>
                                      </p:cBhvr>
                                      <p:to>
                                        <p:strVal val="visible"/>
                                      </p:to>
                                    </p:set>
                                    <p:animEffect transition="in" filter="box(in)">
                                      <p:cBhvr>
                                        <p:cTn id="7" dur="500"/>
                                        <p:tgtEl>
                                          <p:spTgt spid="16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Buffering</a:t>
            </a:r>
          </a:p>
        </p:txBody>
      </p:sp>
      <p:sp>
        <p:nvSpPr>
          <p:cNvPr id="30723" name="Rectangle 3"/>
          <p:cNvSpPr>
            <a:spLocks noGrp="1"/>
          </p:cNvSpPr>
          <p:nvPr>
            <p:ph type="body" sz="half" idx="1"/>
          </p:nvPr>
        </p:nvSpPr>
        <p:spPr>
          <a:xfrm>
            <a:off x="0" y="990600"/>
            <a:ext cx="6934200" cy="5867400"/>
          </a:xfrm>
        </p:spPr>
        <p:txBody>
          <a:bodyPr/>
          <a:lstStyle/>
          <a:p>
            <a:pPr algn="just">
              <a:lnSpc>
                <a:spcPct val="80000"/>
              </a:lnSpc>
              <a:spcBef>
                <a:spcPts val="1200"/>
              </a:spcBef>
            </a:pPr>
            <a:r>
              <a:rPr lang="en-US" altLang="en-US" sz="1800" b="1">
                <a:latin typeface="Times New Roman" panose="02020603050405020304" pitchFamily="18" charset="0"/>
                <a:cs typeface="Times New Roman" panose="02020603050405020304" pitchFamily="18" charset="0"/>
              </a:rPr>
              <a:t>Buffering in user space</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User process provides an </a:t>
            </a:r>
            <a:r>
              <a:rPr lang="en-US" altLang="en-US" sz="1600" b="1">
                <a:latin typeface="Times New Roman" panose="02020603050405020304" pitchFamily="18" charset="0"/>
                <a:cs typeface="Times New Roman" panose="02020603050405020304" pitchFamily="18" charset="0"/>
              </a:rPr>
              <a:t>n-character buffer in user space</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interrupt</a:t>
            </a:r>
            <a:r>
              <a:rPr lang="en-US" altLang="en-US" sz="1600">
                <a:latin typeface="Times New Roman" panose="02020603050405020304" pitchFamily="18" charset="0"/>
                <a:cs typeface="Times New Roman" panose="02020603050405020304" pitchFamily="18" charset="0"/>
              </a:rPr>
              <a:t> service </a:t>
            </a:r>
            <a:r>
              <a:rPr lang="en-US" altLang="en-US" sz="1600" b="1">
                <a:latin typeface="Times New Roman" panose="02020603050405020304" pitchFamily="18" charset="0"/>
                <a:cs typeface="Times New Roman" panose="02020603050405020304" pitchFamily="18" charset="0"/>
              </a:rPr>
              <a:t>puts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incoming characters in the buffer until it fills up</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then</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wakes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up</a:t>
            </a:r>
            <a:r>
              <a:rPr lang="en-US" altLang="en-US" sz="1600">
                <a:latin typeface="Times New Roman" panose="02020603050405020304" pitchFamily="18" charset="0"/>
                <a:cs typeface="Times New Roman" panose="02020603050405020304" pitchFamily="18" charset="0"/>
              </a:rPr>
              <a:t> the user </a:t>
            </a:r>
            <a:r>
              <a:rPr lang="en-US" altLang="en-US" sz="1600" b="1">
                <a:latin typeface="Times New Roman" panose="02020603050405020304" pitchFamily="18" charset="0"/>
                <a:cs typeface="Times New Roman" panose="02020603050405020304" pitchFamily="18" charset="0"/>
              </a:rPr>
              <a:t>processes</a:t>
            </a:r>
          </a:p>
          <a:p>
            <a:pPr lvl="1" algn="just">
              <a:lnSpc>
                <a:spcPct val="80000"/>
              </a:lnSpc>
              <a:spcBef>
                <a:spcPts val="1200"/>
              </a:spcBef>
            </a:pPr>
            <a:r>
              <a:rPr lang="en-US" altLang="en-US" sz="1600" b="1">
                <a:latin typeface="Times New Roman" panose="02020603050405020304" pitchFamily="18" charset="0"/>
                <a:cs typeface="Times New Roman" panose="02020603050405020304" pitchFamily="18" charset="0"/>
              </a:rPr>
              <a:t>Problem</a:t>
            </a:r>
          </a:p>
          <a:p>
            <a:pPr lvl="2" algn="just">
              <a:lnSpc>
                <a:spcPct val="80000"/>
              </a:lnSpc>
              <a:spcBef>
                <a:spcPts val="1200"/>
              </a:spcBef>
            </a:pPr>
            <a:r>
              <a:rPr lang="en-US" altLang="en-US" sz="1400">
                <a:latin typeface="Times New Roman" panose="02020603050405020304" pitchFamily="18" charset="0"/>
                <a:cs typeface="Times New Roman" panose="02020603050405020304" pitchFamily="18" charset="0"/>
              </a:rPr>
              <a:t>If the </a:t>
            </a:r>
            <a:r>
              <a:rPr lang="en-US" altLang="en-US" sz="1400" b="1">
                <a:latin typeface="Times New Roman" panose="02020603050405020304" pitchFamily="18" charset="0"/>
                <a:cs typeface="Times New Roman" panose="02020603050405020304" pitchFamily="18" charset="0"/>
              </a:rPr>
              <a:t>buffer</a:t>
            </a:r>
            <a:r>
              <a:rPr lang="en-US" altLang="en-US" sz="1400">
                <a:latin typeface="Times New Roman" panose="02020603050405020304" pitchFamily="18" charset="0"/>
                <a:cs typeface="Times New Roman" panose="02020603050405020304" pitchFamily="18" charset="0"/>
              </a:rPr>
              <a:t> is </a:t>
            </a:r>
            <a:r>
              <a:rPr lang="en-US" altLang="en-US" sz="1400" b="1">
                <a:latin typeface="Times New Roman" panose="02020603050405020304" pitchFamily="18" charset="0"/>
                <a:cs typeface="Times New Roman" panose="02020603050405020304" pitchFamily="18" charset="0"/>
              </a:rPr>
              <a:t>paged out</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when</a:t>
            </a:r>
            <a:r>
              <a:rPr lang="en-US" altLang="en-US" sz="1400">
                <a:latin typeface="Times New Roman" panose="02020603050405020304" pitchFamily="18" charset="0"/>
                <a:cs typeface="Times New Roman" panose="02020603050405020304" pitchFamily="18" charset="0"/>
              </a:rPr>
              <a:t> a </a:t>
            </a:r>
            <a:r>
              <a:rPr lang="en-US" altLang="en-US" sz="1400" b="1">
                <a:latin typeface="Times New Roman" panose="02020603050405020304" pitchFamily="18" charset="0"/>
                <a:cs typeface="Times New Roman" panose="02020603050405020304" pitchFamily="18" charset="0"/>
              </a:rPr>
              <a:t>character arrives</a:t>
            </a:r>
            <a:r>
              <a:rPr lang="en-US" altLang="en-US" sz="1400">
                <a:latin typeface="Times New Roman" panose="02020603050405020304" pitchFamily="18" charset="0"/>
                <a:cs typeface="Times New Roman" panose="02020603050405020304" pitchFamily="18" charset="0"/>
              </a:rPr>
              <a:t>, the </a:t>
            </a:r>
            <a:r>
              <a:rPr lang="en-US" altLang="en-US" sz="1400" b="1">
                <a:latin typeface="Times New Roman" panose="02020603050405020304" pitchFamily="18" charset="0"/>
                <a:cs typeface="Times New Roman" panose="02020603050405020304" pitchFamily="18" charset="0"/>
              </a:rPr>
              <a:t>buffer</a:t>
            </a:r>
            <a:r>
              <a:rPr lang="en-US" altLang="en-US" sz="1400">
                <a:latin typeface="Times New Roman" panose="02020603050405020304" pitchFamily="18" charset="0"/>
                <a:cs typeface="Times New Roman" panose="02020603050405020304" pitchFamily="18" charset="0"/>
              </a:rPr>
              <a:t> could be </a:t>
            </a:r>
            <a:r>
              <a:rPr lang="en-US" altLang="en-US" sz="1400" b="1">
                <a:latin typeface="Times New Roman" panose="02020603050405020304" pitchFamily="18" charset="0"/>
                <a:cs typeface="Times New Roman" panose="02020603050405020304" pitchFamily="18" charset="0"/>
              </a:rPr>
              <a:t>locked</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in memory</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but</a:t>
            </a:r>
            <a:r>
              <a:rPr lang="en-US" altLang="en-US" sz="1400">
                <a:latin typeface="Times New Roman" panose="02020603050405020304" pitchFamily="18" charset="0"/>
                <a:cs typeface="Times New Roman" panose="02020603050405020304" pitchFamily="18" charset="0"/>
              </a:rPr>
              <a:t> if </a:t>
            </a:r>
            <a:r>
              <a:rPr lang="en-US" altLang="en-US" sz="1400" b="1">
                <a:latin typeface="Times New Roman" panose="02020603050405020304" pitchFamily="18" charset="0"/>
                <a:cs typeface="Times New Roman" panose="02020603050405020304" pitchFamily="18" charset="0"/>
              </a:rPr>
              <a:t>many processes start locking pages </a:t>
            </a:r>
            <a:r>
              <a:rPr lang="en-US" altLang="en-US" sz="1400">
                <a:latin typeface="Times New Roman" panose="02020603050405020304" pitchFamily="18" charset="0"/>
                <a:cs typeface="Times New Roman" panose="02020603050405020304" pitchFamily="18" charset="0"/>
              </a:rPr>
              <a:t>in memory, the </a:t>
            </a:r>
            <a:r>
              <a:rPr lang="en-US" altLang="en-US" sz="1400" b="1">
                <a:latin typeface="Times New Roman" panose="02020603050405020304" pitchFamily="18" charset="0"/>
                <a:cs typeface="Times New Roman" panose="02020603050405020304" pitchFamily="18" charset="0"/>
              </a:rPr>
              <a:t>pool</a:t>
            </a:r>
            <a:r>
              <a:rPr lang="en-US" altLang="en-US" sz="1400">
                <a:latin typeface="Times New Roman" panose="02020603050405020304" pitchFamily="18" charset="0"/>
                <a:cs typeface="Times New Roman" panose="02020603050405020304" pitchFamily="18" charset="0"/>
              </a:rPr>
              <a:t> of available pages </a:t>
            </a:r>
            <a:r>
              <a:rPr lang="en-US" altLang="en-US" sz="1400" b="1">
                <a:latin typeface="Times New Roman" panose="02020603050405020304" pitchFamily="18" charset="0"/>
                <a:cs typeface="Times New Roman" panose="02020603050405020304" pitchFamily="18" charset="0"/>
              </a:rPr>
              <a:t>will shrink </a:t>
            </a:r>
            <a:r>
              <a:rPr lang="en-US" altLang="en-US" sz="1400">
                <a:latin typeface="Times New Roman" panose="02020603050405020304" pitchFamily="18" charset="0"/>
                <a:cs typeface="Times New Roman" panose="02020603050405020304" pitchFamily="18" charset="0"/>
              </a:rPr>
              <a:t>and </a:t>
            </a:r>
            <a:r>
              <a:rPr lang="en-US" altLang="en-US" sz="1400" b="1">
                <a:latin typeface="Times New Roman" panose="02020603050405020304" pitchFamily="18" charset="0"/>
                <a:cs typeface="Times New Roman" panose="02020603050405020304" pitchFamily="18" charset="0"/>
              </a:rPr>
              <a:t>performance</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will degrade</a:t>
            </a:r>
          </a:p>
          <a:p>
            <a:pPr algn="just">
              <a:lnSpc>
                <a:spcPct val="80000"/>
              </a:lnSpc>
              <a:spcBef>
                <a:spcPts val="1200"/>
              </a:spcBef>
            </a:pPr>
            <a:r>
              <a:rPr lang="en-US" altLang="en-US" sz="1800" b="1">
                <a:latin typeface="Times New Roman" panose="02020603050405020304" pitchFamily="18" charset="0"/>
                <a:cs typeface="Times New Roman" panose="02020603050405020304" pitchFamily="18" charset="0"/>
              </a:rPr>
              <a:t>Buffering inside the kernel</a:t>
            </a:r>
          </a:p>
          <a:p>
            <a:pPr lvl="1" algn="just">
              <a:lnSpc>
                <a:spcPct val="80000"/>
              </a:lnSpc>
              <a:spcBef>
                <a:spcPts val="1200"/>
              </a:spcBef>
            </a:pPr>
            <a:r>
              <a:rPr lang="en-US" altLang="en-US" sz="1600" b="1">
                <a:latin typeface="Times New Roman" panose="02020603050405020304" pitchFamily="18" charset="0"/>
                <a:cs typeface="Times New Roman" panose="02020603050405020304" pitchFamily="18" charset="0"/>
              </a:rPr>
              <a:t>Create</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buffer</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inside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kernel</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and</a:t>
            </a:r>
            <a:r>
              <a:rPr lang="en-US" altLang="en-US" sz="1600">
                <a:latin typeface="Times New Roman" panose="02020603050405020304" pitchFamily="18" charset="0"/>
                <a:cs typeface="Times New Roman" panose="02020603050405020304" pitchFamily="18" charset="0"/>
              </a:rPr>
              <a:t> have the </a:t>
            </a:r>
            <a:r>
              <a:rPr lang="en-US" altLang="en-US" sz="1600" b="1">
                <a:latin typeface="Times New Roman" panose="02020603050405020304" pitchFamily="18" charset="0"/>
                <a:cs typeface="Times New Roman" panose="02020603050405020304" pitchFamily="18" charset="0"/>
              </a:rPr>
              <a:t>interrupt</a:t>
            </a:r>
            <a:r>
              <a:rPr lang="en-US" altLang="en-US" sz="1600">
                <a:latin typeface="Times New Roman" panose="02020603050405020304" pitchFamily="18" charset="0"/>
                <a:cs typeface="Times New Roman" panose="02020603050405020304" pitchFamily="18" charset="0"/>
              </a:rPr>
              <a:t> handler </a:t>
            </a:r>
            <a:r>
              <a:rPr lang="en-US" altLang="en-US" sz="1600" b="1">
                <a:latin typeface="Times New Roman" panose="02020603050405020304" pitchFamily="18" charset="0"/>
                <a:cs typeface="Times New Roman" panose="02020603050405020304" pitchFamily="18" charset="0"/>
              </a:rPr>
              <a:t>put the characters here.</a:t>
            </a:r>
          </a:p>
          <a:p>
            <a:pPr lvl="1" algn="just">
              <a:lnSpc>
                <a:spcPct val="80000"/>
              </a:lnSpc>
              <a:spcBef>
                <a:spcPts val="1200"/>
              </a:spcBef>
            </a:pPr>
            <a:r>
              <a:rPr lang="en-US" altLang="en-US" sz="1600" b="1">
                <a:latin typeface="Times New Roman" panose="02020603050405020304" pitchFamily="18" charset="0"/>
                <a:cs typeface="Times New Roman" panose="02020603050405020304" pitchFamily="18" charset="0"/>
              </a:rPr>
              <a:t>When</a:t>
            </a:r>
            <a:r>
              <a:rPr lang="en-US" altLang="en-US" sz="1600">
                <a:latin typeface="Times New Roman" panose="02020603050405020304" pitchFamily="18" charset="0"/>
                <a:cs typeface="Times New Roman" panose="02020603050405020304" pitchFamily="18" charset="0"/>
              </a:rPr>
              <a:t> the buffer </a:t>
            </a:r>
            <a:r>
              <a:rPr lang="en-US" altLang="en-US" sz="1600" b="1">
                <a:latin typeface="Times New Roman" panose="02020603050405020304" pitchFamily="18" charset="0"/>
                <a:cs typeface="Times New Roman" panose="02020603050405020304" pitchFamily="18" charset="0"/>
              </a:rPr>
              <a:t>full</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page</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with</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user</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buffer</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brought</a:t>
            </a:r>
            <a:r>
              <a:rPr lang="en-US" altLang="en-US" sz="1600">
                <a:latin typeface="Times New Roman" panose="02020603050405020304" pitchFamily="18" charset="0"/>
                <a:cs typeface="Times New Roman" panose="02020603050405020304" pitchFamily="18" charset="0"/>
              </a:rPr>
              <a:t> in, if needed, and the buffer copied there in one operation</a:t>
            </a:r>
          </a:p>
          <a:p>
            <a:pPr lvl="1" algn="just">
              <a:lnSpc>
                <a:spcPct val="80000"/>
              </a:lnSpc>
              <a:spcBef>
                <a:spcPts val="1200"/>
              </a:spcBef>
            </a:pPr>
            <a:r>
              <a:rPr lang="en-US" altLang="en-US" sz="1600" b="1">
                <a:latin typeface="Times New Roman" panose="02020603050405020304" pitchFamily="18" charset="0"/>
                <a:cs typeface="Times New Roman" panose="02020603050405020304" pitchFamily="18" charset="0"/>
              </a:rPr>
              <a:t>Problem</a:t>
            </a:r>
          </a:p>
          <a:p>
            <a:pPr lvl="2" algn="just">
              <a:lnSpc>
                <a:spcPct val="80000"/>
              </a:lnSpc>
              <a:spcBef>
                <a:spcPts val="1200"/>
              </a:spcBef>
            </a:pPr>
            <a:r>
              <a:rPr lang="en-US" altLang="en-US" sz="1400">
                <a:latin typeface="Times New Roman" panose="02020603050405020304" pitchFamily="18" charset="0"/>
                <a:cs typeface="Times New Roman" panose="02020603050405020304" pitchFamily="18" charset="0"/>
              </a:rPr>
              <a:t>If the </a:t>
            </a:r>
            <a:r>
              <a:rPr lang="en-US" altLang="en-US" sz="1400" b="1">
                <a:latin typeface="Times New Roman" panose="02020603050405020304" pitchFamily="18" charset="0"/>
                <a:cs typeface="Times New Roman" panose="02020603050405020304" pitchFamily="18" charset="0"/>
              </a:rPr>
              <a:t>kernel buffer </a:t>
            </a:r>
            <a:r>
              <a:rPr lang="en-US" altLang="en-US" sz="1400">
                <a:latin typeface="Times New Roman" panose="02020603050405020304" pitchFamily="18" charset="0"/>
                <a:cs typeface="Times New Roman" panose="02020603050405020304" pitchFamily="18" charset="0"/>
              </a:rPr>
              <a:t>is </a:t>
            </a:r>
            <a:r>
              <a:rPr lang="en-US" altLang="en-US" sz="1400" b="1">
                <a:latin typeface="Times New Roman" panose="02020603050405020304" pitchFamily="18" charset="0"/>
                <a:cs typeface="Times New Roman" panose="02020603050405020304" pitchFamily="18" charset="0"/>
              </a:rPr>
              <a:t>paged out and</a:t>
            </a:r>
            <a:r>
              <a:rPr lang="en-US" altLang="en-US" sz="1400">
                <a:latin typeface="Times New Roman" panose="02020603050405020304" pitchFamily="18" charset="0"/>
                <a:cs typeface="Times New Roman" panose="02020603050405020304" pitchFamily="18" charset="0"/>
              </a:rPr>
              <a:t> the </a:t>
            </a:r>
            <a:r>
              <a:rPr lang="en-US" altLang="en-US" sz="1400" b="1">
                <a:latin typeface="Times New Roman" panose="02020603050405020304" pitchFamily="18" charset="0"/>
                <a:cs typeface="Times New Roman" panose="02020603050405020304" pitchFamily="18" charset="0"/>
              </a:rPr>
              <a:t>user buffer </a:t>
            </a:r>
            <a:r>
              <a:rPr lang="en-US" altLang="en-US" sz="1400">
                <a:latin typeface="Times New Roman" panose="02020603050405020304" pitchFamily="18" charset="0"/>
                <a:cs typeface="Times New Roman" panose="02020603050405020304" pitchFamily="18" charset="0"/>
              </a:rPr>
              <a:t>is </a:t>
            </a:r>
            <a:r>
              <a:rPr lang="en-US" altLang="en-US" sz="1400" b="1">
                <a:latin typeface="Times New Roman" panose="02020603050405020304" pitchFamily="18" charset="0"/>
                <a:cs typeface="Times New Roman" panose="02020603050405020304" pitchFamily="18" charset="0"/>
              </a:rPr>
              <a:t>brought</a:t>
            </a:r>
            <a:r>
              <a:rPr lang="en-US" altLang="en-US" sz="1400">
                <a:latin typeface="Times New Roman" panose="02020603050405020304" pitchFamily="18" charset="0"/>
                <a:cs typeface="Times New Roman" panose="02020603050405020304" pitchFamily="18" charset="0"/>
              </a:rPr>
              <a:t> in </a:t>
            </a:r>
            <a:r>
              <a:rPr lang="en-US" altLang="en-US" sz="1400" b="1">
                <a:latin typeface="Times New Roman" panose="02020603050405020304" pitchFamily="18" charset="0"/>
                <a:cs typeface="Times New Roman" panose="02020603050405020304" pitchFamily="18" charset="0"/>
              </a:rPr>
              <a:t>when</a:t>
            </a:r>
            <a:r>
              <a:rPr lang="en-US" altLang="en-US" sz="1400">
                <a:latin typeface="Times New Roman" panose="02020603050405020304" pitchFamily="18" charset="0"/>
                <a:cs typeface="Times New Roman" panose="02020603050405020304" pitchFamily="18" charset="0"/>
              </a:rPr>
              <a:t> a </a:t>
            </a:r>
            <a:r>
              <a:rPr lang="en-US" altLang="en-US" sz="1400" b="1">
                <a:latin typeface="Times New Roman" panose="02020603050405020304" pitchFamily="18" charset="0"/>
                <a:cs typeface="Times New Roman" panose="02020603050405020304" pitchFamily="18" charset="0"/>
              </a:rPr>
              <a:t>character arrives</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there is no place to put them</a:t>
            </a:r>
          </a:p>
        </p:txBody>
      </p:sp>
      <p:pic>
        <p:nvPicPr>
          <p:cNvPr id="194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1143000"/>
            <a:ext cx="142716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343400"/>
            <a:ext cx="12509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370" name="Text Box 4"/>
          <p:cNvSpPr txBox="1">
            <a:spLocks noChangeArrowheads="1"/>
          </p:cNvSpPr>
          <p:nvPr/>
        </p:nvSpPr>
        <p:spPr bwMode="auto">
          <a:xfrm>
            <a:off x="7010400" y="3962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60370"/>
                                        </p:tgtEl>
                                        <p:attrNameLst>
                                          <p:attrName>style.visibility</p:attrName>
                                        </p:attrNameLst>
                                      </p:cBhvr>
                                      <p:to>
                                        <p:strVal val="visible"/>
                                      </p:to>
                                    </p:set>
                                    <p:animEffect transition="in" filter="box(in)">
                                      <p:cBhvr>
                                        <p:cTn id="7" dur="500"/>
                                        <p:tgtEl>
                                          <p:spTgt spid="160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ox(in)">
                                      <p:cBhvr>
                                        <p:cTn id="12" dur="500"/>
                                        <p:tgtEl>
                                          <p:spTgt spid="3072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box(in)">
                                      <p:cBhvr>
                                        <p:cTn id="15" dur="500"/>
                                        <p:tgtEl>
                                          <p:spTgt spid="3072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box(in)">
                                      <p:cBhvr>
                                        <p:cTn id="18" dur="500"/>
                                        <p:tgtEl>
                                          <p:spTgt spid="3072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box(in)">
                                      <p:cBhvr>
                                        <p:cTn id="21" dur="500"/>
                                        <p:tgtEl>
                                          <p:spTgt spid="3072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30723">
                                            <p:txEl>
                                              <p:pRg st="5" end="5"/>
                                            </p:txEl>
                                          </p:spTgt>
                                        </p:tgtEl>
                                        <p:attrNameLst>
                                          <p:attrName>style.visibility</p:attrName>
                                        </p:attrNameLst>
                                      </p:cBhvr>
                                      <p:to>
                                        <p:strVal val="visible"/>
                                      </p:to>
                                    </p:set>
                                    <p:animEffect transition="in" filter="box(in)">
                                      <p:cBhvr>
                                        <p:cTn id="26" dur="500"/>
                                        <p:tgtEl>
                                          <p:spTgt spid="3072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animEffect transition="in" filter="box(in)">
                                      <p:cBhvr>
                                        <p:cTn id="31" dur="500"/>
                                        <p:tgtEl>
                                          <p:spTgt spid="30723">
                                            <p:txEl>
                                              <p:pRg st="6" end="6"/>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0723">
                                            <p:txEl>
                                              <p:pRg st="7" end="7"/>
                                            </p:txEl>
                                          </p:spTgt>
                                        </p:tgtEl>
                                        <p:attrNameLst>
                                          <p:attrName>style.visibility</p:attrName>
                                        </p:attrNameLst>
                                      </p:cBhvr>
                                      <p:to>
                                        <p:strVal val="visible"/>
                                      </p:to>
                                    </p:set>
                                    <p:animEffect transition="in" filter="box(in)">
                                      <p:cBhvr>
                                        <p:cTn id="34" dur="500"/>
                                        <p:tgtEl>
                                          <p:spTgt spid="30723">
                                            <p:txEl>
                                              <p:pRg st="7" end="7"/>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0723">
                                            <p:txEl>
                                              <p:pRg st="8" end="8"/>
                                            </p:txEl>
                                          </p:spTgt>
                                        </p:tgtEl>
                                        <p:attrNameLst>
                                          <p:attrName>style.visibility</p:attrName>
                                        </p:attrNameLst>
                                      </p:cBhvr>
                                      <p:to>
                                        <p:strVal val="visible"/>
                                      </p:to>
                                    </p:set>
                                    <p:animEffect transition="in" filter="box(in)">
                                      <p:cBhvr>
                                        <p:cTn id="37" dur="500"/>
                                        <p:tgtEl>
                                          <p:spTgt spid="30723">
                                            <p:txEl>
                                              <p:pRg st="8" end="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0723">
                                            <p:txEl>
                                              <p:pRg st="9" end="9"/>
                                            </p:txEl>
                                          </p:spTgt>
                                        </p:tgtEl>
                                        <p:attrNameLst>
                                          <p:attrName>style.visibility</p:attrName>
                                        </p:attrNameLst>
                                      </p:cBhvr>
                                      <p:to>
                                        <p:strVal val="visible"/>
                                      </p:to>
                                    </p:set>
                                    <p:animEffect transition="in" filter="box(in)">
                                      <p:cBhvr>
                                        <p:cTn id="40" dur="500"/>
                                        <p:tgtEl>
                                          <p:spTgt spid="30723">
                                            <p:txEl>
                                              <p:pRg st="9" end="9"/>
                                            </p:txEl>
                                          </p:spTgt>
                                        </p:tgtEl>
                                      </p:cBhvr>
                                    </p:animEffect>
                                  </p:childTnLst>
                                </p:cTn>
                              </p:par>
                            </p:childTnLst>
                          </p:cTn>
                        </p:par>
                        <p:par>
                          <p:cTn id="41" fill="hold" nodeType="afterGroup">
                            <p:stCondLst>
                              <p:cond delay="500"/>
                            </p:stCondLst>
                            <p:childTnLst>
                              <p:par>
                                <p:cTn id="42" presetID="4" presetClass="entr" presetSubtype="16" fill="hold" nodeType="afterEffect">
                                  <p:stCondLst>
                                    <p:cond delay="0"/>
                                  </p:stCondLst>
                                  <p:childTnLst>
                                    <p:set>
                                      <p:cBhvr>
                                        <p:cTn id="43" dur="1" fill="hold">
                                          <p:stCondLst>
                                            <p:cond delay="0"/>
                                          </p:stCondLst>
                                        </p:cTn>
                                        <p:tgtEl>
                                          <p:spTgt spid="30726"/>
                                        </p:tgtEl>
                                        <p:attrNameLst>
                                          <p:attrName>style.visibility</p:attrName>
                                        </p:attrNameLst>
                                      </p:cBhvr>
                                      <p:to>
                                        <p:strVal val="visible"/>
                                      </p:to>
                                    </p:set>
                                    <p:animEffect transition="in" filter="box(in)">
                                      <p:cBhvr>
                                        <p:cTn id="44"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762000"/>
            <a:ext cx="8686800" cy="60960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Principles of I/O Hardware</a:t>
            </a:r>
          </a:p>
          <a:p>
            <a:pPr lvl="1"/>
            <a:r>
              <a:rPr lang="en-US" altLang="en-US">
                <a:latin typeface="Times New Roman" panose="02020603050405020304" pitchFamily="18" charset="0"/>
                <a:cs typeface="Times New Roman" panose="02020603050405020304" pitchFamily="18" charset="0"/>
              </a:rPr>
              <a:t>I/O Devices</a:t>
            </a:r>
          </a:p>
          <a:p>
            <a:pPr lvl="1"/>
            <a:r>
              <a:rPr lang="en-US" altLang="en-US">
                <a:latin typeface="Times New Roman" panose="02020603050405020304" pitchFamily="18" charset="0"/>
                <a:cs typeface="Times New Roman" panose="02020603050405020304" pitchFamily="18" charset="0"/>
              </a:rPr>
              <a:t>Device Controllers</a:t>
            </a:r>
          </a:p>
          <a:p>
            <a:pPr lvl="1"/>
            <a:r>
              <a:rPr lang="en-US" altLang="en-US">
                <a:latin typeface="Times New Roman" panose="02020603050405020304" pitchFamily="18" charset="0"/>
                <a:cs typeface="Times New Roman" panose="02020603050405020304" pitchFamily="18" charset="0"/>
              </a:rPr>
              <a:t>Memory-Mapped I/O</a:t>
            </a:r>
          </a:p>
          <a:p>
            <a:pPr lvl="1"/>
            <a:r>
              <a:rPr lang="en-US" altLang="en-US">
                <a:latin typeface="Times New Roman" panose="02020603050405020304" pitchFamily="18" charset="0"/>
                <a:cs typeface="Times New Roman" panose="02020603050405020304" pitchFamily="18" charset="0"/>
              </a:rPr>
              <a:t>Direct Memory Access (DMA)</a:t>
            </a:r>
          </a:p>
          <a:p>
            <a:pPr lvl="1"/>
            <a:r>
              <a:rPr lang="en-US" altLang="en-US">
                <a:latin typeface="Times New Roman" panose="02020603050405020304" pitchFamily="18" charset="0"/>
                <a:cs typeface="Times New Roman" panose="02020603050405020304" pitchFamily="18" charset="0"/>
              </a:rPr>
              <a:t>Interrupts Revisited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Buffering</a:t>
            </a:r>
          </a:p>
        </p:txBody>
      </p:sp>
      <p:sp>
        <p:nvSpPr>
          <p:cNvPr id="35843" name="Rectangle 3"/>
          <p:cNvSpPr>
            <a:spLocks noGrp="1"/>
          </p:cNvSpPr>
          <p:nvPr>
            <p:ph type="body" sz="half" idx="4294967295"/>
          </p:nvPr>
        </p:nvSpPr>
        <p:spPr>
          <a:xfrm>
            <a:off x="0" y="990600"/>
            <a:ext cx="6096000" cy="5867400"/>
          </a:xfrm>
        </p:spPr>
        <p:txBody>
          <a:bodyPr/>
          <a:lstStyle/>
          <a:p>
            <a:pPr algn="just">
              <a:spcBef>
                <a:spcPts val="1200"/>
              </a:spcBef>
            </a:pPr>
            <a:r>
              <a:rPr lang="en-US" altLang="en-US" sz="2000" b="1" dirty="0">
                <a:latin typeface="Times New Roman" panose="02020603050405020304" pitchFamily="18" charset="0"/>
                <a:cs typeface="Times New Roman" panose="02020603050405020304" pitchFamily="18" charset="0"/>
              </a:rPr>
              <a:t>Double buffering </a:t>
            </a: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inside the kernel</a:t>
            </a:r>
            <a:r>
              <a:rPr lang="en-US" altLang="en-US" sz="2000" dirty="0">
                <a:latin typeface="Times New Roman" panose="02020603050405020304" pitchFamily="18" charset="0"/>
                <a:cs typeface="Times New Roman" panose="02020603050405020304" pitchFamily="18" charset="0"/>
              </a:rPr>
              <a:t>)</a:t>
            </a:r>
          </a:p>
          <a:p>
            <a:pPr lvl="1" algn="just">
              <a:spcBef>
                <a:spcPts val="1200"/>
              </a:spcBef>
            </a:pPr>
            <a:r>
              <a:rPr lang="en-US" altLang="en-US" sz="1800" b="1" dirty="0">
                <a:latin typeface="Times New Roman" panose="02020603050405020304" pitchFamily="18" charset="0"/>
                <a:cs typeface="Times New Roman" panose="02020603050405020304" pitchFamily="18" charset="0"/>
              </a:rPr>
              <a:t>Two kernel buffers </a:t>
            </a:r>
            <a:r>
              <a:rPr lang="en-US" altLang="en-US" sz="1800" dirty="0">
                <a:latin typeface="Times New Roman" panose="02020603050405020304" pitchFamily="18" charset="0"/>
                <a:cs typeface="Times New Roman" panose="02020603050405020304" pitchFamily="18" charset="0"/>
              </a:rPr>
              <a:t>is used, </a:t>
            </a:r>
            <a:r>
              <a:rPr lang="en-US" altLang="en-US" sz="1800" b="1" dirty="0">
                <a:latin typeface="Times New Roman" panose="02020603050405020304" pitchFamily="18" charset="0"/>
                <a:cs typeface="Times New Roman" panose="02020603050405020304" pitchFamily="18" charset="0"/>
              </a:rPr>
              <a:t>while</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one</a:t>
            </a:r>
            <a:r>
              <a:rPr lang="en-US" altLang="en-US" sz="1800" dirty="0">
                <a:latin typeface="Times New Roman" panose="02020603050405020304" pitchFamily="18" charset="0"/>
                <a:cs typeface="Times New Roman" panose="02020603050405020304" pitchFamily="18" charset="0"/>
              </a:rPr>
              <a:t> is being </a:t>
            </a:r>
            <a:r>
              <a:rPr lang="en-US" altLang="en-US" sz="1800" b="1" dirty="0">
                <a:latin typeface="Times New Roman" panose="02020603050405020304" pitchFamily="18" charset="0"/>
                <a:cs typeface="Times New Roman" panose="02020603050405020304" pitchFamily="18" charset="0"/>
              </a:rPr>
              <a:t>copied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to</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user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space</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other</a:t>
            </a:r>
            <a:r>
              <a:rPr lang="en-US" altLang="en-US" sz="1800" dirty="0">
                <a:latin typeface="Times New Roman" panose="02020603050405020304" pitchFamily="18" charset="0"/>
                <a:cs typeface="Times New Roman" panose="02020603050405020304" pitchFamily="18" charset="0"/>
              </a:rPr>
              <a:t> is </a:t>
            </a:r>
            <a:r>
              <a:rPr lang="en-US" altLang="en-US" sz="1800" b="1" dirty="0">
                <a:latin typeface="Times New Roman" panose="02020603050405020304" pitchFamily="18" charset="0"/>
                <a:cs typeface="Times New Roman" panose="02020603050405020304" pitchFamily="18" charset="0"/>
              </a:rPr>
              <a:t>accumulating</a:t>
            </a:r>
            <a:r>
              <a:rPr lang="en-US" altLang="en-US" sz="1800" dirty="0">
                <a:latin typeface="Times New Roman" panose="02020603050405020304" pitchFamily="18" charset="0"/>
                <a:cs typeface="Times New Roman" panose="02020603050405020304" pitchFamily="18" charset="0"/>
              </a:rPr>
              <a:t> new </a:t>
            </a:r>
            <a:r>
              <a:rPr lang="en-US" altLang="en-US" sz="1800" b="1" dirty="0">
                <a:latin typeface="Times New Roman" panose="02020603050405020304" pitchFamily="18" charset="0"/>
                <a:cs typeface="Times New Roman" panose="02020603050405020304" pitchFamily="18" charset="0"/>
              </a:rPr>
              <a:t>input</a:t>
            </a:r>
          </a:p>
          <a:p>
            <a:pPr algn="just">
              <a:spcBef>
                <a:spcPts val="1200"/>
              </a:spcBef>
            </a:pPr>
            <a:r>
              <a:rPr lang="en-US" altLang="en-US" sz="2000" b="1" dirty="0">
                <a:latin typeface="Times New Roman" panose="02020603050405020304" pitchFamily="18" charset="0"/>
                <a:cs typeface="Times New Roman" panose="02020603050405020304" pitchFamily="18" charset="0"/>
              </a:rPr>
              <a:t>Circular buffer</a:t>
            </a:r>
          </a:p>
          <a:p>
            <a:pPr lvl="1" algn="just">
              <a:spcBef>
                <a:spcPts val="1200"/>
              </a:spcBef>
            </a:pPr>
            <a:r>
              <a:rPr lang="en-US" altLang="en-US" sz="1800" b="1" dirty="0">
                <a:latin typeface="Times New Roman" panose="02020603050405020304" pitchFamily="18" charset="0"/>
                <a:cs typeface="Times New Roman" panose="02020603050405020304" pitchFamily="18" charset="0"/>
              </a:rPr>
              <a:t>Consists</a:t>
            </a:r>
            <a:r>
              <a:rPr lang="en-US" altLang="en-US" sz="1800" dirty="0">
                <a:latin typeface="Times New Roman" panose="02020603050405020304" pitchFamily="18" charset="0"/>
                <a:cs typeface="Times New Roman" panose="02020603050405020304" pitchFamily="18" charset="0"/>
              </a:rPr>
              <a:t> of </a:t>
            </a:r>
            <a:r>
              <a:rPr lang="en-US" altLang="en-US" sz="1800" b="1" dirty="0">
                <a:latin typeface="Times New Roman" panose="02020603050405020304" pitchFamily="18" charset="0"/>
                <a:cs typeface="Times New Roman" panose="02020603050405020304" pitchFamily="18" charset="0"/>
              </a:rPr>
              <a:t>region of memory and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two pointers: one</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points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to</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next</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free</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work</a:t>
            </a:r>
            <a:r>
              <a:rPr lang="en-US" altLang="en-US" sz="1800" dirty="0">
                <a:latin typeface="Times New Roman" panose="02020603050405020304" pitchFamily="18" charset="0"/>
                <a:cs typeface="Times New Roman" panose="02020603050405020304" pitchFamily="18" charset="0"/>
              </a:rPr>
              <a:t> (add new data), </a:t>
            </a:r>
            <a:r>
              <a:rPr lang="en-US" altLang="en-US" sz="1800" b="1" dirty="0">
                <a:latin typeface="Times New Roman" panose="02020603050405020304" pitchFamily="18" charset="0"/>
                <a:cs typeface="Times New Roman" panose="02020603050405020304" pitchFamily="18" charset="0"/>
              </a:rPr>
              <a:t>other</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points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to</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first word </a:t>
            </a:r>
            <a:r>
              <a:rPr lang="en-US" altLang="en-US" sz="1800" dirty="0">
                <a:latin typeface="Times New Roman" panose="02020603050405020304" pitchFamily="18" charset="0"/>
                <a:cs typeface="Times New Roman" panose="02020603050405020304" pitchFamily="18" charset="0"/>
              </a:rPr>
              <a:t>of</a:t>
            </a: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data in the buffer that </a:t>
            </a:r>
            <a:r>
              <a:rPr lang="en-US" altLang="en-US" sz="1800" b="1" dirty="0">
                <a:latin typeface="Times New Roman" panose="02020603050405020304" pitchFamily="18" charset="0"/>
                <a:cs typeface="Times New Roman" panose="02020603050405020304" pitchFamily="18" charset="0"/>
              </a:rPr>
              <a:t>has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not been removed yet </a:t>
            </a:r>
            <a:r>
              <a:rPr lang="en-US" altLang="en-US" sz="1800" dirty="0">
                <a:latin typeface="Times New Roman" panose="02020603050405020304" pitchFamily="18" charset="0"/>
                <a:cs typeface="Times New Roman" panose="02020603050405020304" pitchFamily="18" charset="0"/>
              </a:rPr>
              <a:t>(remove and process)</a:t>
            </a:r>
          </a:p>
          <a:p>
            <a:pPr lvl="1" algn="just">
              <a:spcBef>
                <a:spcPts val="1200"/>
              </a:spcBef>
            </a:pPr>
            <a:r>
              <a:rPr lang="en-US" altLang="en-US" sz="1800" dirty="0">
                <a:latin typeface="Times New Roman" panose="02020603050405020304" pitchFamily="18" charset="0"/>
                <a:cs typeface="Times New Roman" panose="02020603050405020304" pitchFamily="18" charset="0"/>
              </a:rPr>
              <a:t>Both </a:t>
            </a:r>
            <a:r>
              <a:rPr lang="en-US" altLang="en-US" sz="1800" b="1" dirty="0">
                <a:latin typeface="Times New Roman" panose="02020603050405020304" pitchFamily="18" charset="0"/>
                <a:cs typeface="Times New Roman" panose="02020603050405020304" pitchFamily="18" charset="0"/>
              </a:rPr>
              <a:t>pointers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wrap around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going back to</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bottom</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when</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they</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hit</a:t>
            </a:r>
            <a:r>
              <a:rPr lang="en-US" altLang="en-US" sz="1800" dirty="0">
                <a:latin typeface="Times New Roman" panose="02020603050405020304" pitchFamily="18" charset="0"/>
                <a:cs typeface="Times New Roman" panose="02020603050405020304" pitchFamily="18" charset="0"/>
              </a:rPr>
              <a:t> the </a:t>
            </a:r>
            <a:r>
              <a:rPr lang="en-US" altLang="en-US" sz="1800" b="1" dirty="0">
                <a:latin typeface="Times New Roman" panose="02020603050405020304" pitchFamily="18" charset="0"/>
                <a:cs typeface="Times New Roman" panose="02020603050405020304" pitchFamily="18" charset="0"/>
              </a:rPr>
              <a:t>top</a:t>
            </a:r>
          </a:p>
          <a:p>
            <a:pPr marL="457200" lvl="1" indent="0" algn="just">
              <a:spcBef>
                <a:spcPts val="1200"/>
              </a:spcBef>
              <a:buNone/>
            </a:pPr>
            <a:r>
              <a:rPr lang="en-US" altLang="en-US" sz="1800" b="1" dirty="0">
                <a:solidFill>
                  <a:srgbClr val="FF0000"/>
                </a:solidFill>
                <a:latin typeface="Times New Roman" panose="02020603050405020304" pitchFamily="18" charset="0"/>
                <a:cs typeface="Times New Roman" panose="02020603050405020304" pitchFamily="18" charset="0"/>
              </a:rPr>
              <a:t>(same as </a:t>
            </a:r>
            <a:r>
              <a:rPr lang="en-US" altLang="en-US" sz="1800" b="1">
                <a:solidFill>
                  <a:srgbClr val="FF0000"/>
                </a:solidFill>
                <a:latin typeface="Times New Roman" panose="02020603050405020304" pitchFamily="18" charset="0"/>
                <a:cs typeface="Times New Roman" panose="02020603050405020304" pitchFamily="18" charset="0"/>
              </a:rPr>
              <a:t>the LSF </a:t>
            </a:r>
            <a:r>
              <a:rPr lang="en-US" altLang="en-US" sz="1800" b="1" dirty="0">
                <a:solidFill>
                  <a:srgbClr val="FF0000"/>
                </a:solidFill>
                <a:latin typeface="Times New Roman" panose="02020603050405020304" pitchFamily="18" charset="0"/>
                <a:cs typeface="Times New Roman" panose="02020603050405020304" pitchFamily="18" charset="0"/>
              </a:rPr>
              <a:t>concept)</a:t>
            </a:r>
          </a:p>
        </p:txBody>
      </p:sp>
      <p:pic>
        <p:nvPicPr>
          <p:cNvPr id="204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838200"/>
            <a:ext cx="155416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370" name="Text Box 4"/>
          <p:cNvSpPr txBox="1">
            <a:spLocks noChangeArrowheads="1"/>
          </p:cNvSpPr>
          <p:nvPr/>
        </p:nvSpPr>
        <p:spPr bwMode="auto">
          <a:xfrm>
            <a:off x="6781800" y="3962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5-15.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60370"/>
                                        </p:tgtEl>
                                        <p:attrNameLst>
                                          <p:attrName>style.visibility</p:attrName>
                                        </p:attrNameLst>
                                      </p:cBhvr>
                                      <p:to>
                                        <p:strVal val="visible"/>
                                      </p:to>
                                    </p:set>
                                    <p:animEffect transition="in" filter="box(in)">
                                      <p:cBhvr>
                                        <p:cTn id="7" dur="500"/>
                                        <p:tgtEl>
                                          <p:spTgt spid="160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ox(in)">
                                      <p:cBhvr>
                                        <p:cTn id="12" dur="5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checkerboard(across)">
                                      <p:cBhvr>
                                        <p:cTn id="17" dur="5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checkerboard(across)">
                                      <p:cBhvr>
                                        <p:cTn id="22" dur="500"/>
                                        <p:tgtEl>
                                          <p:spTgt spid="35843">
                                            <p:txEl>
                                              <p:pRg st="3" end="3"/>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Effect transition="in" filter="checkerboard(across)">
                                      <p:cBhvr>
                                        <p:cTn id="25" dur="500"/>
                                        <p:tgtEl>
                                          <p:spTgt spid="35843">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5843">
                                            <p:txEl>
                                              <p:pRg st="5" end="5"/>
                                            </p:txEl>
                                          </p:spTgt>
                                        </p:tgtEl>
                                        <p:attrNameLst>
                                          <p:attrName>style.visibility</p:attrName>
                                        </p:attrNameLst>
                                      </p:cBhvr>
                                      <p:to>
                                        <p:strVal val="visible"/>
                                      </p:to>
                                    </p:set>
                                    <p:animEffect transition="in" filter="checkerboard(across)">
                                      <p:cBhvr>
                                        <p:cTn id="28"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Buffering</a:t>
            </a:r>
          </a:p>
        </p:txBody>
      </p:sp>
      <p:sp>
        <p:nvSpPr>
          <p:cNvPr id="21507" name="Rectangle 3"/>
          <p:cNvSpPr>
            <a:spLocks noGrp="1"/>
          </p:cNvSpPr>
          <p:nvPr>
            <p:ph type="body" sz="half" idx="1"/>
          </p:nvPr>
        </p:nvSpPr>
        <p:spPr>
          <a:xfrm>
            <a:off x="228600" y="1295400"/>
            <a:ext cx="8915400" cy="3200400"/>
          </a:xfrm>
        </p:spPr>
        <p:txBody>
          <a:bodyPr/>
          <a:lstStyle/>
          <a:p>
            <a:pPr algn="just"/>
            <a:r>
              <a:rPr lang="en-US" altLang="en-US" sz="2000">
                <a:latin typeface="Times New Roman" panose="02020603050405020304" pitchFamily="18" charset="0"/>
                <a:cs typeface="Times New Roman" panose="02020603050405020304" pitchFamily="18" charset="0"/>
              </a:rPr>
              <a:t>Buffering is also important on output</a:t>
            </a:r>
          </a:p>
          <a:p>
            <a:pPr lvl="1" algn="just"/>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user</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free</a:t>
            </a:r>
            <a:r>
              <a:rPr lang="en-US" altLang="en-US" sz="1800">
                <a:latin typeface="Times New Roman" panose="02020603050405020304" pitchFamily="18" charset="0"/>
                <a:cs typeface="Times New Roman" panose="02020603050405020304" pitchFamily="18" charset="0"/>
              </a:rPr>
              <a:t> to </a:t>
            </a:r>
            <a:r>
              <a:rPr lang="en-US" altLang="en-US" sz="1800" b="1">
                <a:latin typeface="Times New Roman" panose="02020603050405020304" pitchFamily="18" charset="0"/>
                <a:cs typeface="Times New Roman" panose="02020603050405020304" pitchFamily="18" charset="0"/>
              </a:rPr>
              <a:t>reuse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buffer</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instant</a:t>
            </a:r>
            <a:r>
              <a:rPr lang="en-US" altLang="en-US" sz="1800">
                <a:latin typeface="Times New Roman" panose="02020603050405020304" pitchFamily="18" charset="0"/>
                <a:cs typeface="Times New Roman" panose="02020603050405020304" pitchFamily="18" charset="0"/>
              </a:rPr>
              <a:t> it is </a:t>
            </a:r>
            <a:r>
              <a:rPr lang="en-US" altLang="en-US" sz="1800" b="1">
                <a:latin typeface="Times New Roman" panose="02020603050405020304" pitchFamily="18" charset="0"/>
                <a:cs typeface="Times New Roman" panose="02020603050405020304" pitchFamily="18" charset="0"/>
              </a:rPr>
              <a:t>unblocked</a:t>
            </a:r>
          </a:p>
          <a:p>
            <a:pPr lvl="1" algn="just"/>
            <a:r>
              <a:rPr lang="en-US" altLang="en-US" sz="1800" b="1">
                <a:latin typeface="Times New Roman" panose="02020603050405020304" pitchFamily="18" charset="0"/>
                <a:cs typeface="Times New Roman" panose="02020603050405020304" pitchFamily="18" charset="0"/>
              </a:rPr>
              <a:t>Do not block </a:t>
            </a:r>
            <a:r>
              <a:rPr lang="en-US" altLang="en-US" sz="1800">
                <a:latin typeface="Times New Roman" panose="02020603050405020304" pitchFamily="18" charset="0"/>
                <a:cs typeface="Times New Roman" panose="02020603050405020304" pitchFamily="18" charset="0"/>
              </a:rPr>
              <a:t>user in long time (enhance performance) to do something</a:t>
            </a:r>
          </a:p>
          <a:p>
            <a:pPr algn="just"/>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downside of buffering</a:t>
            </a:r>
          </a:p>
          <a:p>
            <a:pPr lvl="1" algn="just"/>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data</a:t>
            </a:r>
            <a:r>
              <a:rPr lang="en-US" altLang="en-US" sz="1800">
                <a:latin typeface="Times New Roman" panose="02020603050405020304" pitchFamily="18" charset="0"/>
                <a:cs typeface="Times New Roman" panose="02020603050405020304" pitchFamily="18" charset="0"/>
              </a:rPr>
              <a:t> get </a:t>
            </a:r>
            <a:r>
              <a:rPr lang="en-US" altLang="en-US" sz="1800" b="1">
                <a:latin typeface="Times New Roman" panose="02020603050405020304" pitchFamily="18" charset="0"/>
                <a:cs typeface="Times New Roman" panose="02020603050405020304" pitchFamily="18" charset="0"/>
              </a:rPr>
              <a:t>buffered too many times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performance suffers</a:t>
            </a:r>
          </a:p>
          <a:p>
            <a:pPr lvl="1" algn="just"/>
            <a:r>
              <a:rPr lang="en-US" altLang="en-US" sz="1800" b="1">
                <a:latin typeface="Times New Roman" panose="02020603050405020304" pitchFamily="18" charset="0"/>
                <a:cs typeface="Times New Roman" panose="02020603050405020304" pitchFamily="18" charset="0"/>
              </a:rPr>
              <a:t>Slowdown the transmission </a:t>
            </a:r>
            <a:r>
              <a:rPr lang="en-US" altLang="en-US" sz="1800">
                <a:latin typeface="Times New Roman" panose="02020603050405020304" pitchFamily="18" charset="0"/>
                <a:cs typeface="Times New Roman" panose="02020603050405020304" pitchFamily="18" charset="0"/>
              </a:rPr>
              <a:t>rate considerably on copying because all the </a:t>
            </a:r>
            <a:r>
              <a:rPr lang="en-US" altLang="en-US" sz="1800" b="1">
                <a:latin typeface="Times New Roman" panose="02020603050405020304" pitchFamily="18" charset="0"/>
                <a:cs typeface="Times New Roman" panose="02020603050405020304" pitchFamily="18" charset="0"/>
              </a:rPr>
              <a:t>steps process </a:t>
            </a:r>
            <a:r>
              <a:rPr lang="en-US" altLang="en-US" sz="1800">
                <a:latin typeface="Times New Roman" panose="02020603050405020304" pitchFamily="18" charset="0"/>
                <a:cs typeface="Times New Roman" panose="02020603050405020304" pitchFamily="18" charset="0"/>
              </a:rPr>
              <a:t>must </a:t>
            </a:r>
            <a:r>
              <a:rPr lang="en-US" altLang="en-US" sz="1800" b="1">
                <a:latin typeface="Times New Roman" panose="02020603050405020304" pitchFamily="18" charset="0"/>
                <a:cs typeface="Times New Roman" panose="02020603050405020304" pitchFamily="18" charset="0"/>
              </a:rPr>
              <a:t>happen sequentially</a:t>
            </a:r>
          </a:p>
        </p:txBody>
      </p:sp>
      <p:sp>
        <p:nvSpPr>
          <p:cNvPr id="155653" name="Text Box 4"/>
          <p:cNvSpPr txBox="1">
            <a:spLocks noChangeArrowheads="1"/>
          </p:cNvSpPr>
          <p:nvPr/>
        </p:nvSpPr>
        <p:spPr bwMode="auto">
          <a:xfrm>
            <a:off x="4038600" y="6553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5-16.</a:t>
            </a:r>
          </a:p>
        </p:txBody>
      </p:sp>
      <p:pic>
        <p:nvPicPr>
          <p:cNvPr id="215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86200"/>
            <a:ext cx="5410200"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Error Reporting</a:t>
            </a:r>
          </a:p>
        </p:txBody>
      </p:sp>
      <p:sp>
        <p:nvSpPr>
          <p:cNvPr id="37891" name="Rectangle 3"/>
          <p:cNvSpPr>
            <a:spLocks noGrp="1"/>
          </p:cNvSpPr>
          <p:nvPr>
            <p:ph type="body" sz="half" idx="1"/>
          </p:nvPr>
        </p:nvSpPr>
        <p:spPr>
          <a:xfrm>
            <a:off x="228600" y="1371600"/>
            <a:ext cx="8915400" cy="5791200"/>
          </a:xfrm>
        </p:spPr>
        <p:txBody>
          <a:bodyPr/>
          <a:lstStyle/>
          <a:p>
            <a:pPr algn="just">
              <a:lnSpc>
                <a:spcPct val="90000"/>
              </a:lnSpc>
            </a:pPr>
            <a:r>
              <a:rPr lang="en-US" altLang="en-US" sz="2000">
                <a:latin typeface="Times New Roman" panose="02020603050405020304" pitchFamily="18" charset="0"/>
                <a:cs typeface="Times New Roman" panose="02020603050405020304" pitchFamily="18" charset="0"/>
              </a:rPr>
              <a:t>Many </a:t>
            </a:r>
            <a:r>
              <a:rPr lang="en-US" altLang="en-US" sz="2000" b="1">
                <a:latin typeface="Times New Roman" panose="02020603050405020304" pitchFamily="18" charset="0"/>
                <a:cs typeface="Times New Roman" panose="02020603050405020304" pitchFamily="18" charset="0"/>
              </a:rPr>
              <a:t>errors</a:t>
            </a:r>
            <a:r>
              <a:rPr lang="en-US" altLang="en-US" sz="2000">
                <a:latin typeface="Times New Roman" panose="02020603050405020304" pitchFamily="18" charset="0"/>
                <a:cs typeface="Times New Roman" panose="02020603050405020304" pitchFamily="18" charset="0"/>
              </a:rPr>
              <a:t> are device-specific and must be </a:t>
            </a:r>
            <a:r>
              <a:rPr lang="en-US" altLang="en-US" sz="2000" b="1">
                <a:latin typeface="Times New Roman" panose="02020603050405020304" pitchFamily="18" charset="0"/>
                <a:cs typeface="Times New Roman" panose="02020603050405020304" pitchFamily="18" charset="0"/>
              </a:rPr>
              <a:t>handled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by</a:t>
            </a:r>
            <a:r>
              <a:rPr lang="en-US" altLang="en-US" sz="2000">
                <a:latin typeface="Times New Roman" panose="02020603050405020304" pitchFamily="18" charset="0"/>
                <a:cs typeface="Times New Roman" panose="02020603050405020304" pitchFamily="18" charset="0"/>
              </a:rPr>
              <a:t> the appropriate </a:t>
            </a:r>
            <a:r>
              <a:rPr lang="en-US" altLang="en-US" sz="2000" b="1">
                <a:latin typeface="Times New Roman" panose="02020603050405020304" pitchFamily="18" charset="0"/>
                <a:cs typeface="Times New Roman" panose="02020603050405020304" pitchFamily="18" charset="0"/>
              </a:rPr>
              <a:t>driver</a:t>
            </a:r>
            <a:r>
              <a:rPr lang="en-US" altLang="en-US" sz="2000">
                <a:latin typeface="Times New Roman" panose="02020603050405020304" pitchFamily="18" charset="0"/>
                <a:cs typeface="Times New Roman" panose="02020603050405020304" pitchFamily="18" charset="0"/>
              </a:rPr>
              <a:t>, but the framework for error handling is device independent</a:t>
            </a:r>
          </a:p>
          <a:p>
            <a:pPr algn="just">
              <a:lnSpc>
                <a:spcPct val="90000"/>
              </a:lnSpc>
            </a:pPr>
            <a:r>
              <a:rPr lang="en-US" altLang="en-US" sz="2000" b="1">
                <a:latin typeface="Times New Roman" panose="02020603050405020304" pitchFamily="18" charset="0"/>
                <a:cs typeface="Times New Roman" panose="02020603050405020304" pitchFamily="18" charset="0"/>
              </a:rPr>
              <a:t>I/O Errors</a:t>
            </a:r>
          </a:p>
          <a:p>
            <a:pPr lvl="1" algn="just">
              <a:lnSpc>
                <a:spcPct val="90000"/>
              </a:lnSpc>
            </a:pPr>
            <a:r>
              <a:rPr lang="en-US" altLang="en-US" sz="1800" b="1">
                <a:latin typeface="Times New Roman" panose="02020603050405020304" pitchFamily="18" charset="0"/>
                <a:cs typeface="Times New Roman" panose="02020603050405020304" pitchFamily="18" charset="0"/>
              </a:rPr>
              <a:t>Programming errors</a:t>
            </a:r>
          </a:p>
          <a:p>
            <a:pPr lvl="2" algn="just">
              <a:lnSpc>
                <a:spcPct val="90000"/>
              </a:lnSpc>
            </a:pPr>
            <a:r>
              <a:rPr lang="en-US" altLang="en-US" sz="1600" b="1">
                <a:latin typeface="Times New Roman" panose="02020603050405020304" pitchFamily="18" charset="0"/>
                <a:cs typeface="Times New Roman" panose="02020603050405020304" pitchFamily="18" charset="0"/>
              </a:rPr>
              <a:t>Occurs</a:t>
            </a:r>
            <a:r>
              <a:rPr lang="en-US" altLang="en-US" sz="1600">
                <a:latin typeface="Times New Roman" panose="02020603050405020304" pitchFamily="18" charset="0"/>
                <a:cs typeface="Times New Roman" panose="02020603050405020304" pitchFamily="18" charset="0"/>
              </a:rPr>
              <a:t> when a </a:t>
            </a:r>
            <a:r>
              <a:rPr lang="en-US" altLang="en-US" sz="1600" b="1">
                <a:latin typeface="Times New Roman" panose="02020603050405020304" pitchFamily="18" charset="0"/>
                <a:cs typeface="Times New Roman" panose="02020603050405020304" pitchFamily="18" charset="0"/>
              </a:rPr>
              <a:t>process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asks</a:t>
            </a:r>
            <a:r>
              <a:rPr lang="en-US" altLang="en-US" sz="1600">
                <a:latin typeface="Times New Roman" panose="02020603050405020304" pitchFamily="18" charset="0"/>
                <a:cs typeface="Times New Roman" panose="02020603050405020304" pitchFamily="18" charset="0"/>
              </a:rPr>
              <a:t> for </a:t>
            </a:r>
            <a:r>
              <a:rPr lang="en-US" altLang="en-US" sz="1600" b="1">
                <a:latin typeface="Times New Roman" panose="02020603050405020304" pitchFamily="18" charset="0"/>
                <a:cs typeface="Times New Roman" panose="02020603050405020304" pitchFamily="18" charset="0"/>
              </a:rPr>
              <a:t>something impossible </a:t>
            </a:r>
          </a:p>
          <a:p>
            <a:pPr lvl="2" algn="just">
              <a:lnSpc>
                <a:spcPct val="90000"/>
              </a:lnSpc>
            </a:pPr>
            <a:r>
              <a:rPr lang="en-US" altLang="en-US" sz="1600">
                <a:latin typeface="Times New Roman" panose="02020603050405020304" pitchFamily="18" charset="0"/>
                <a:cs typeface="Times New Roman" panose="02020603050405020304" pitchFamily="18" charset="0"/>
              </a:rPr>
              <a:t>Providing invalid buffer address or other parameter, and specifying an invalid device</a:t>
            </a:r>
          </a:p>
          <a:p>
            <a:pPr lvl="2" algn="just">
              <a:lnSpc>
                <a:spcPct val="90000"/>
              </a:lnSpc>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a:t>
            </a:r>
            <a:r>
              <a:rPr lang="en-US" altLang="en-US" sz="1600" b="1">
                <a:latin typeface="Times New Roman" panose="02020603050405020304" pitchFamily="18" charset="0"/>
                <a:cs typeface="Times New Roman" panose="02020603050405020304" pitchFamily="18" charset="0"/>
              </a:rPr>
              <a:t>just report back an error code to the caller</a:t>
            </a:r>
          </a:p>
          <a:p>
            <a:pPr lvl="1" algn="just">
              <a:lnSpc>
                <a:spcPct val="90000"/>
              </a:lnSpc>
            </a:pPr>
            <a:r>
              <a:rPr lang="en-US" altLang="en-US" sz="1800" b="1">
                <a:latin typeface="Times New Roman" panose="02020603050405020304" pitchFamily="18" charset="0"/>
                <a:cs typeface="Times New Roman" panose="02020603050405020304" pitchFamily="18" charset="0"/>
              </a:rPr>
              <a:t>Actual I/O Errors</a:t>
            </a:r>
          </a:p>
          <a:p>
            <a:pPr lvl="2" algn="just">
              <a:lnSpc>
                <a:spcPct val="9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driver</a:t>
            </a:r>
            <a:r>
              <a:rPr lang="en-US" altLang="en-US" sz="1600">
                <a:latin typeface="Times New Roman" panose="02020603050405020304" pitchFamily="18" charset="0"/>
                <a:cs typeface="Times New Roman" panose="02020603050405020304" pitchFamily="18" charset="0"/>
              </a:rPr>
              <a:t> to </a:t>
            </a:r>
            <a:r>
              <a:rPr lang="en-US" altLang="en-US" sz="1600" b="1">
                <a:latin typeface="Times New Roman" panose="02020603050405020304" pitchFamily="18" charset="0"/>
                <a:cs typeface="Times New Roman" panose="02020603050405020304" pitchFamily="18" charset="0"/>
              </a:rPr>
              <a:t>determine what to do</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If</a:t>
            </a:r>
            <a:r>
              <a:rPr lang="en-US" altLang="en-US" sz="1600">
                <a:latin typeface="Times New Roman" panose="02020603050405020304" pitchFamily="18" charset="0"/>
                <a:cs typeface="Times New Roman" panose="02020603050405020304" pitchFamily="18" charset="0"/>
              </a:rPr>
              <a:t> it does </a:t>
            </a:r>
            <a:r>
              <a:rPr lang="en-US" altLang="en-US" sz="1600" b="1">
                <a:latin typeface="Times New Roman" panose="02020603050405020304" pitchFamily="18" charset="0"/>
                <a:cs typeface="Times New Roman" panose="02020603050405020304" pitchFamily="18" charset="0"/>
              </a:rPr>
              <a:t>not know what to do</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it</a:t>
            </a:r>
            <a:r>
              <a:rPr lang="en-US" altLang="en-US" sz="1600">
                <a:latin typeface="Times New Roman" panose="02020603050405020304" pitchFamily="18" charset="0"/>
                <a:cs typeface="Times New Roman" panose="02020603050405020304" pitchFamily="18" charset="0"/>
              </a:rPr>
              <a:t> may </a:t>
            </a:r>
            <a:r>
              <a:rPr lang="en-US" altLang="en-US" sz="1600" b="1">
                <a:latin typeface="Times New Roman" panose="02020603050405020304" pitchFamily="18" charset="0"/>
                <a:cs typeface="Times New Roman" panose="02020603050405020304" pitchFamily="18" charset="0"/>
              </a:rPr>
              <a:t>pass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problem back up to device-independent software</a:t>
            </a:r>
          </a:p>
          <a:p>
            <a:pPr algn="just">
              <a:lnSpc>
                <a:spcPct val="90000"/>
              </a:lnSpc>
            </a:pPr>
            <a:r>
              <a:rPr lang="en-US" altLang="en-US" sz="2000" b="1">
                <a:latin typeface="Times New Roman" panose="02020603050405020304" pitchFamily="18" charset="0"/>
                <a:cs typeface="Times New Roman" panose="02020603050405020304" pitchFamily="18" charset="0"/>
              </a:rPr>
              <a:t>When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errors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occur</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dialog box with</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message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selected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option</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showed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or</a:t>
            </a:r>
            <a:r>
              <a:rPr lang="en-US" altLang="en-US" sz="2000">
                <a:latin typeface="Times New Roman" panose="02020603050405020304" pitchFamily="18" charset="0"/>
                <a:cs typeface="Times New Roman" panose="02020603050405020304" pitchFamily="18" charset="0"/>
              </a:rPr>
              <a:t> the system </a:t>
            </a:r>
            <a:r>
              <a:rPr lang="en-US" altLang="en-US" sz="2000" b="1">
                <a:latin typeface="Times New Roman" panose="02020603050405020304" pitchFamily="18" charset="0"/>
                <a:cs typeface="Times New Roman" panose="02020603050405020304" pitchFamily="18" charset="0"/>
              </a:rPr>
              <a:t>display error 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terminated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7" dur="500"/>
                                        <p:tgtEl>
                                          <p:spTgt spid="378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0" dur="500"/>
                                        <p:tgtEl>
                                          <p:spTgt spid="37891">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13" dur="500"/>
                                        <p:tgtEl>
                                          <p:spTgt spid="3789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16" dur="500"/>
                                        <p:tgtEl>
                                          <p:spTgt spid="3789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19" dur="500"/>
                                        <p:tgtEl>
                                          <p:spTgt spid="37891">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7891">
                                            <p:txEl>
                                              <p:pRg st="7" end="7"/>
                                            </p:txEl>
                                          </p:spTgt>
                                        </p:tgtEl>
                                        <p:attrNameLst>
                                          <p:attrName>style.visibility</p:attrName>
                                        </p:attrNameLst>
                                      </p:cBhvr>
                                      <p:to>
                                        <p:strVal val="visible"/>
                                      </p:to>
                                    </p:set>
                                    <p:animEffect transition="in" filter="blinds(horizontal)">
                                      <p:cBhvr>
                                        <p:cTn id="22" dur="500"/>
                                        <p:tgtEl>
                                          <p:spTgt spid="37891">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7891">
                                            <p:txEl>
                                              <p:pRg st="8" end="8"/>
                                            </p:txEl>
                                          </p:spTgt>
                                        </p:tgtEl>
                                        <p:attrNameLst>
                                          <p:attrName>style.visibility</p:attrName>
                                        </p:attrNameLst>
                                      </p:cBhvr>
                                      <p:to>
                                        <p:strVal val="visible"/>
                                      </p:to>
                                    </p:set>
                                    <p:animEffect transition="in" filter="blinds(horizontal)">
                                      <p:cBhvr>
                                        <p:cTn id="25" dur="500"/>
                                        <p:tgtEl>
                                          <p:spTgt spid="378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Allocating and Releasing Dedicated Devices</a:t>
            </a:r>
          </a:p>
        </p:txBody>
      </p:sp>
      <p:sp>
        <p:nvSpPr>
          <p:cNvPr id="38915" name="Rectangle 3"/>
          <p:cNvSpPr>
            <a:spLocks noGrp="1"/>
          </p:cNvSpPr>
          <p:nvPr>
            <p:ph type="body" sz="half" idx="1"/>
          </p:nvPr>
        </p:nvSpPr>
        <p:spPr>
          <a:xfrm>
            <a:off x="228600" y="1447800"/>
            <a:ext cx="8915400" cy="5791200"/>
          </a:xfrm>
        </p:spPr>
        <p:txBody>
          <a:bodyPr/>
          <a:lstStyle/>
          <a:p>
            <a:pPr algn="just"/>
            <a:r>
              <a:rPr lang="en-US" altLang="en-US" sz="2000" b="1">
                <a:latin typeface="Times New Roman" panose="02020603050405020304" pitchFamily="18" charset="0"/>
                <a:cs typeface="Times New Roman" panose="02020603050405020304" pitchFamily="18" charset="0"/>
              </a:rPr>
              <a:t>Dedicated</a:t>
            </a:r>
            <a:r>
              <a:rPr lang="en-US" altLang="en-US" sz="2000">
                <a:latin typeface="Times New Roman" panose="02020603050405020304" pitchFamily="18" charset="0"/>
                <a:cs typeface="Times New Roman" panose="02020603050405020304" pitchFamily="18" charset="0"/>
              </a:rPr>
              <a:t> devices</a:t>
            </a:r>
          </a:p>
          <a:p>
            <a:pPr lvl="1" algn="just"/>
            <a:r>
              <a:rPr lang="en-US" altLang="en-US" sz="1800">
                <a:latin typeface="Times New Roman" panose="02020603050405020304" pitchFamily="18" charset="0"/>
                <a:cs typeface="Times New Roman" panose="02020603050405020304" pitchFamily="18" charset="0"/>
              </a:rPr>
              <a:t>Are assigned to only one work at a time </a:t>
            </a:r>
          </a:p>
          <a:p>
            <a:pPr algn="just"/>
            <a:r>
              <a:rPr lang="en-US" altLang="en-US" sz="2000" b="1">
                <a:latin typeface="Times New Roman" panose="02020603050405020304" pitchFamily="18" charset="0"/>
                <a:cs typeface="Times New Roman" panose="02020603050405020304" pitchFamily="18" charset="0"/>
              </a:rPr>
              <a:t>To</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handle</a:t>
            </a:r>
            <a:r>
              <a:rPr lang="en-US" altLang="en-US" sz="2000">
                <a:latin typeface="Times New Roman" panose="02020603050405020304" pitchFamily="18" charset="0"/>
                <a:cs typeface="Times New Roman" panose="02020603050405020304" pitchFamily="18" charset="0"/>
              </a:rPr>
              <a:t> the accept or reject requested devices</a:t>
            </a:r>
          </a:p>
          <a:p>
            <a:pPr lvl="1" algn="just"/>
            <a:r>
              <a:rPr lang="en-US" altLang="en-US" sz="1800">
                <a:latin typeface="Times New Roman" panose="02020603050405020304" pitchFamily="18" charset="0"/>
                <a:cs typeface="Times New Roman" panose="02020603050405020304" pitchFamily="18" charset="0"/>
              </a:rPr>
              <a:t>Process to perform open request on the special files for device directly. If the </a:t>
            </a:r>
            <a:r>
              <a:rPr lang="en-US" altLang="en-US" sz="1800" b="1">
                <a:latin typeface="Times New Roman" panose="02020603050405020304" pitchFamily="18" charset="0"/>
                <a:cs typeface="Times New Roman" panose="02020603050405020304" pitchFamily="18" charset="0"/>
              </a:rPr>
              <a:t>device is unavailable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open fails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Closing</a:t>
            </a:r>
            <a:r>
              <a:rPr lang="en-US" altLang="en-US" sz="1800">
                <a:latin typeface="Times New Roman" panose="02020603050405020304" pitchFamily="18" charset="0"/>
                <a:cs typeface="Times New Roman" panose="02020603050405020304" pitchFamily="18" charset="0"/>
              </a:rPr>
              <a:t> such a </a:t>
            </a:r>
            <a:r>
              <a:rPr lang="en-US" altLang="en-US" sz="1800" b="1">
                <a:latin typeface="Times New Roman" panose="02020603050405020304" pitchFamily="18" charset="0"/>
                <a:cs typeface="Times New Roman" panose="02020603050405020304" pitchFamily="18" charset="0"/>
              </a:rPr>
              <a:t>dedicated device then released it</a:t>
            </a:r>
          </a:p>
          <a:p>
            <a:pPr lvl="1" algn="just"/>
            <a:r>
              <a:rPr lang="en-US" altLang="en-US" sz="1800">
                <a:latin typeface="Times New Roman" panose="02020603050405020304" pitchFamily="18" charset="0"/>
                <a:cs typeface="Times New Roman" panose="02020603050405020304" pitchFamily="18" charset="0"/>
              </a:rPr>
              <a:t>An </a:t>
            </a:r>
            <a:r>
              <a:rPr lang="en-US" altLang="en-US" sz="1800" b="1">
                <a:latin typeface="Times New Roman" panose="02020603050405020304" pitchFamily="18" charset="0"/>
                <a:cs typeface="Times New Roman" panose="02020603050405020304" pitchFamily="18" charset="0"/>
              </a:rPr>
              <a:t>attempt</a:t>
            </a:r>
            <a:r>
              <a:rPr lang="en-US" altLang="en-US" sz="1800">
                <a:latin typeface="Times New Roman" panose="02020603050405020304" pitchFamily="18" charset="0"/>
                <a:cs typeface="Times New Roman" panose="02020603050405020304" pitchFamily="18" charset="0"/>
              </a:rPr>
              <a:t> to </a:t>
            </a:r>
            <a:r>
              <a:rPr lang="en-US" altLang="en-US" sz="1800" b="1">
                <a:latin typeface="Times New Roman" panose="02020603050405020304" pitchFamily="18" charset="0"/>
                <a:cs typeface="Times New Roman" panose="02020603050405020304" pitchFamily="18" charset="0"/>
              </a:rPr>
              <a:t>acquire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device</a:t>
            </a:r>
            <a:r>
              <a:rPr lang="en-US" altLang="en-US" sz="1800">
                <a:latin typeface="Times New Roman" panose="02020603050405020304" pitchFamily="18" charset="0"/>
                <a:cs typeface="Times New Roman" panose="02020603050405020304" pitchFamily="18" charset="0"/>
              </a:rPr>
              <a:t> that is not available blocks the caller </a:t>
            </a:r>
            <a:r>
              <a:rPr lang="en-US" altLang="en-US" sz="1800" b="1">
                <a:latin typeface="Times New Roman" panose="02020603050405020304" pitchFamily="18" charset="0"/>
                <a:cs typeface="Times New Roman" panose="02020603050405020304" pitchFamily="18" charset="0"/>
              </a:rPr>
              <a:t>instead of failing</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Blocked</a:t>
            </a:r>
            <a:r>
              <a:rPr lang="en-US" altLang="en-US" sz="1800">
                <a:latin typeface="Times New Roman" panose="02020603050405020304" pitchFamily="18" charset="0"/>
                <a:cs typeface="Times New Roman" panose="02020603050405020304" pitchFamily="18" charset="0"/>
              </a:rPr>
              <a:t> process </a:t>
            </a:r>
            <a:r>
              <a:rPr lang="en-US" altLang="en-US" sz="1800" b="1">
                <a:latin typeface="Times New Roman" panose="02020603050405020304" pitchFamily="18" charset="0"/>
                <a:cs typeface="Times New Roman" panose="02020603050405020304" pitchFamily="18" charset="0"/>
              </a:rPr>
              <a:t>are put on a queue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Sooner or later</a:t>
            </a:r>
            <a:r>
              <a:rPr lang="en-US" altLang="en-US" sz="1800">
                <a:latin typeface="Times New Roman" panose="02020603050405020304" pitchFamily="18" charset="0"/>
                <a:cs typeface="Times New Roman" panose="02020603050405020304" pitchFamily="18" charset="0"/>
              </a:rPr>
              <a:t>, the request </a:t>
            </a:r>
            <a:r>
              <a:rPr lang="en-US" altLang="en-US" sz="1800" b="1">
                <a:latin typeface="Times New Roman" panose="02020603050405020304" pitchFamily="18" charset="0"/>
                <a:cs typeface="Times New Roman" panose="02020603050405020304" pitchFamily="18" charset="0"/>
              </a:rPr>
              <a:t>device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become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available</a:t>
            </a:r>
            <a:r>
              <a:rPr lang="en-US" altLang="en-US" sz="1800">
                <a:latin typeface="Times New Roman" panose="02020603050405020304" pitchFamily="18" charset="0"/>
                <a:cs typeface="Times New Roman" panose="02020603050405020304" pitchFamily="18" charset="0"/>
              </a:rPr>
              <a:t> and the first process on the queue is </a:t>
            </a:r>
            <a:r>
              <a:rPr lang="en-US" altLang="en-US" sz="1800" b="1">
                <a:latin typeface="Times New Roman" panose="02020603050405020304" pitchFamily="18" charset="0"/>
                <a:cs typeface="Times New Roman" panose="02020603050405020304" pitchFamily="18" charset="0"/>
              </a:rPr>
              <a:t>allowed to acquire it and continue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animEffect transition="in" filter="checkerboard(across)">
                                      <p:cBhvr>
                                        <p:cTn id="7" dur="500"/>
                                        <p:tgtEl>
                                          <p:spTgt spid="38915">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8915">
                                            <p:txEl>
                                              <p:pRg st="4" end="4"/>
                                            </p:txEl>
                                          </p:spTgt>
                                        </p:tgtEl>
                                        <p:attrNameLst>
                                          <p:attrName>style.visibility</p:attrName>
                                        </p:attrNameLst>
                                      </p:cBhvr>
                                      <p:to>
                                        <p:strVal val="visible"/>
                                      </p:to>
                                    </p:set>
                                    <p:animEffect transition="in" filter="checkerboard(across)">
                                      <p:cBhvr>
                                        <p:cTn id="10"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Device-Independent Block Size</a:t>
            </a:r>
          </a:p>
        </p:txBody>
      </p:sp>
      <p:sp>
        <p:nvSpPr>
          <p:cNvPr id="24579" name="Rectangle 3"/>
          <p:cNvSpPr>
            <a:spLocks noGrp="1"/>
          </p:cNvSpPr>
          <p:nvPr>
            <p:ph type="body" sz="half" idx="1"/>
          </p:nvPr>
        </p:nvSpPr>
        <p:spPr>
          <a:xfrm>
            <a:off x="228600" y="1371600"/>
            <a:ext cx="8915400" cy="5791200"/>
          </a:xfrm>
        </p:spPr>
        <p:txBody>
          <a:bodyPr/>
          <a:lstStyle/>
          <a:p>
            <a:pPr algn="just"/>
            <a:r>
              <a:rPr lang="en-US" altLang="en-US" sz="2000" b="1">
                <a:latin typeface="Times New Roman" panose="02020603050405020304" pitchFamily="18" charset="0"/>
                <a:cs typeface="Times New Roman" panose="02020603050405020304" pitchFamily="18" charset="0"/>
              </a:rPr>
              <a:t>Different disks </a:t>
            </a:r>
            <a:r>
              <a:rPr lang="en-US" altLang="en-US" sz="2000">
                <a:latin typeface="Times New Roman" panose="02020603050405020304" pitchFamily="18" charset="0"/>
                <a:cs typeface="Times New Roman" panose="02020603050405020304" pitchFamily="18" charset="0"/>
              </a:rPr>
              <a:t>may </a:t>
            </a:r>
            <a:r>
              <a:rPr lang="en-US" altLang="en-US" sz="2000" b="1">
                <a:latin typeface="Times New Roman" panose="02020603050405020304" pitchFamily="18" charset="0"/>
                <a:cs typeface="Times New Roman" panose="02020603050405020304" pitchFamily="18" charset="0"/>
              </a:rPr>
              <a:t>have different sector sizes</a:t>
            </a:r>
          </a:p>
          <a:p>
            <a:pPr algn="just"/>
            <a:r>
              <a:rPr lang="en-US" altLang="en-US" sz="2000">
                <a:latin typeface="Times New Roman" panose="02020603050405020304" pitchFamily="18" charset="0"/>
                <a:cs typeface="Times New Roman" panose="02020603050405020304" pitchFamily="18" charset="0"/>
              </a:rPr>
              <a:t>It is up to the device-independent software to hide this fact and </a:t>
            </a:r>
            <a:r>
              <a:rPr lang="en-US" altLang="en-US" sz="2000" b="1">
                <a:latin typeface="Times New Roman" panose="02020603050405020304" pitchFamily="18" charset="0"/>
                <a:cs typeface="Times New Roman" panose="02020603050405020304" pitchFamily="18" charset="0"/>
              </a:rPr>
              <a:t>provide a uniform block size </a:t>
            </a:r>
            <a:r>
              <a:rPr lang="en-US" altLang="en-US" sz="2000">
                <a:latin typeface="Times New Roman" panose="02020603050405020304" pitchFamily="18" charset="0"/>
                <a:cs typeface="Times New Roman" panose="02020603050405020304" pitchFamily="18" charset="0"/>
              </a:rPr>
              <a:t>to higher layers by </a:t>
            </a:r>
            <a:r>
              <a:rPr lang="en-US" altLang="en-US" sz="2000" b="1">
                <a:latin typeface="Times New Roman" panose="02020603050405020304" pitchFamily="18" charset="0"/>
                <a:cs typeface="Times New Roman" panose="02020603050405020304" pitchFamily="18" charset="0"/>
              </a:rPr>
              <a:t>treating</a:t>
            </a:r>
            <a:r>
              <a:rPr lang="en-US" altLang="en-US" sz="2000">
                <a:latin typeface="Times New Roman" panose="02020603050405020304" pitchFamily="18" charset="0"/>
                <a:cs typeface="Times New Roman" panose="02020603050405020304" pitchFamily="18" charset="0"/>
              </a:rPr>
              <a:t> several </a:t>
            </a:r>
            <a:r>
              <a:rPr lang="en-US" altLang="en-US" sz="2000" b="1">
                <a:latin typeface="Times New Roman" panose="02020603050405020304" pitchFamily="18" charset="0"/>
                <a:cs typeface="Times New Roman" panose="02020603050405020304" pitchFamily="18" charset="0"/>
              </a:rPr>
              <a:t>sectors as a single logical block</a:t>
            </a:r>
          </a:p>
          <a:p>
            <a:pPr lvl="1" algn="just"/>
            <a:r>
              <a:rPr lang="en-US" altLang="en-US" sz="1800">
                <a:latin typeface="Times New Roman" panose="02020603050405020304" pitchFamily="18" charset="0"/>
                <a:cs typeface="Times New Roman" panose="02020603050405020304" pitchFamily="18" charset="0"/>
              </a:rPr>
              <a:t>The higher layers only deal with abstract devices that all use the same logical block size, independent of the physical sector size</a:t>
            </a:r>
          </a:p>
          <a:p>
            <a:pPr algn="just"/>
            <a:r>
              <a:rPr lang="en-US" altLang="en-US" sz="2000">
                <a:latin typeface="Times New Roman" panose="02020603050405020304" pitchFamily="18" charset="0"/>
                <a:cs typeface="Times New Roman" panose="02020603050405020304" pitchFamily="18" charset="0"/>
              </a:rPr>
              <a:t>Similarly, some character devices deliver their data one byte at the time, while others deliver theirs in larger unit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User-Space I/O Software</a:t>
            </a:r>
          </a:p>
        </p:txBody>
      </p:sp>
      <p:sp>
        <p:nvSpPr>
          <p:cNvPr id="40963" name="Rectangle 3"/>
          <p:cNvSpPr>
            <a:spLocks noGrp="1"/>
          </p:cNvSpPr>
          <p:nvPr>
            <p:ph type="body" sz="half" idx="4294967295"/>
          </p:nvPr>
        </p:nvSpPr>
        <p:spPr>
          <a:xfrm>
            <a:off x="0" y="1600200"/>
            <a:ext cx="9144000" cy="5486400"/>
          </a:xfrm>
        </p:spPr>
        <p:txBody>
          <a:bodyPr/>
          <a:lstStyle/>
          <a:p>
            <a:pPr algn="just">
              <a:lnSpc>
                <a:spcPct val="80000"/>
              </a:lnSpc>
            </a:pPr>
            <a:r>
              <a:rPr lang="en-US" altLang="en-US" sz="2000" b="1">
                <a:latin typeface="Times New Roman" panose="02020603050405020304" pitchFamily="18" charset="0"/>
                <a:cs typeface="Times New Roman" panose="02020603050405020304" pitchFamily="18" charset="0"/>
              </a:rPr>
              <a:t>Spooling</a:t>
            </a:r>
          </a:p>
          <a:p>
            <a:pPr lvl="1" algn="just">
              <a:lnSpc>
                <a:spcPct val="80000"/>
              </a:lnSpc>
            </a:pPr>
            <a:r>
              <a:rPr lang="en-US" altLang="en-US" sz="1800">
                <a:latin typeface="Times New Roman" panose="02020603050405020304" pitchFamily="18" charset="0"/>
                <a:cs typeface="Times New Roman" panose="02020603050405020304" pitchFamily="18" charset="0"/>
              </a:rPr>
              <a:t>Is a way of dealing with dedicated I/O devices in a multiprogramming system</a:t>
            </a:r>
          </a:p>
          <a:p>
            <a:pPr lvl="1" algn="just">
              <a:lnSpc>
                <a:spcPct val="80000"/>
              </a:lnSpc>
            </a:pPr>
            <a:r>
              <a:rPr lang="en-US" altLang="en-US" sz="1800">
                <a:latin typeface="Times New Roman" panose="02020603050405020304" pitchFamily="18" charset="0"/>
                <a:cs typeface="Times New Roman" panose="02020603050405020304" pitchFamily="18" charset="0"/>
              </a:rPr>
              <a:t>Example for printing task, suppose a process opened it and then did nothing for hours, no other process could print anything</a:t>
            </a:r>
          </a:p>
          <a:p>
            <a:pPr lvl="1" algn="just">
              <a:lnSpc>
                <a:spcPct val="80000"/>
              </a:lnSpc>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the spooling directory (special directory) and daemon (special process)</a:t>
            </a:r>
          </a:p>
          <a:p>
            <a:pPr lvl="2" algn="just">
              <a:lnSpc>
                <a:spcPct val="80000"/>
              </a:lnSpc>
            </a:pPr>
            <a:r>
              <a:rPr lang="en-US" altLang="en-US" sz="1600">
                <a:latin typeface="Times New Roman" panose="02020603050405020304" pitchFamily="18" charset="0"/>
                <a:cs typeface="Times New Roman" panose="02020603050405020304" pitchFamily="18" charset="0"/>
              </a:rPr>
              <a:t>To print the file, a process first generates the entire file to be printed and puts it in the spooling directory</a:t>
            </a:r>
          </a:p>
          <a:p>
            <a:pPr lvl="2" algn="just">
              <a:lnSpc>
                <a:spcPct val="80000"/>
              </a:lnSpc>
            </a:pPr>
            <a:r>
              <a:rPr lang="en-US" altLang="en-US" sz="1600">
                <a:latin typeface="Times New Roman" panose="02020603050405020304" pitchFamily="18" charset="0"/>
                <a:cs typeface="Times New Roman" panose="02020603050405020304" pitchFamily="18" charset="0"/>
              </a:rPr>
              <a:t>It is up to the daemon, which is the only process having permission to use the printer’s special file, to print the files in the directory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ox(in)">
                                      <p:cBhvr>
                                        <p:cTn id="7" dur="500"/>
                                        <p:tgtEl>
                                          <p:spTgt spid="4096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box(in)">
                                      <p:cBhvr>
                                        <p:cTn id="10" dur="500"/>
                                        <p:tgtEl>
                                          <p:spTgt spid="4096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animEffect transition="in" filter="box(in)">
                                      <p:cBhvr>
                                        <p:cTn id="13" dur="500"/>
                                        <p:tgtEl>
                                          <p:spTgt spid="4096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0963">
                                            <p:txEl>
                                              <p:pRg st="4" end="4"/>
                                            </p:txEl>
                                          </p:spTgt>
                                        </p:tgtEl>
                                        <p:attrNameLst>
                                          <p:attrName>style.visibility</p:attrName>
                                        </p:attrNameLst>
                                      </p:cBhvr>
                                      <p:to>
                                        <p:strVal val="visible"/>
                                      </p:to>
                                    </p:set>
                                    <p:animEffect transition="in" filter="box(in)">
                                      <p:cBhvr>
                                        <p:cTn id="16" dur="500"/>
                                        <p:tgtEl>
                                          <p:spTgt spid="4096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animEffect transition="in" filter="box(in)">
                                      <p:cBhvr>
                                        <p:cTn id="19"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I/O Software Layers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Summarize</a:t>
            </a:r>
          </a:p>
        </p:txBody>
      </p:sp>
      <p:sp>
        <p:nvSpPr>
          <p:cNvPr id="155653" name="Text Box 4"/>
          <p:cNvSpPr txBox="1">
            <a:spLocks noChangeArrowheads="1"/>
          </p:cNvSpPr>
          <p:nvPr/>
        </p:nvSpPr>
        <p:spPr bwMode="auto">
          <a:xfrm>
            <a:off x="3810000" y="5562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5-17.</a:t>
            </a:r>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 y="1485900"/>
            <a:ext cx="8264525"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7651"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Principles of I/O Software</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I/O Software Layers</a:t>
            </a:r>
          </a:p>
        </p:txBody>
      </p:sp>
      <p:sp>
        <p:nvSpPr>
          <p:cNvPr id="27652"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 </a:t>
            </a:r>
          </a:p>
        </p:txBody>
      </p:sp>
      <p:sp>
        <p:nvSpPr>
          <p:cNvPr id="28675"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Disks</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139267" name="Rectangle 3"/>
          <p:cNvSpPr>
            <a:spLocks noGrp="1"/>
          </p:cNvSpPr>
          <p:nvPr>
            <p:ph type="body" idx="1"/>
          </p:nvPr>
        </p:nvSpPr>
        <p:spPr>
          <a:xfrm>
            <a:off x="0" y="1447800"/>
            <a:ext cx="9144000" cy="5791200"/>
          </a:xfrm>
        </p:spPr>
        <p:txBody>
          <a:bodyPr/>
          <a:lstStyle/>
          <a:p>
            <a:pPr algn="just">
              <a:lnSpc>
                <a:spcPct val="80000"/>
              </a:lnSpc>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There are </a:t>
            </a:r>
            <a:r>
              <a:rPr lang="en-US" altLang="en-US" sz="1800" b="1">
                <a:latin typeface="Times New Roman" panose="02020603050405020304" pitchFamily="18" charset="0"/>
                <a:cs typeface="Times New Roman" panose="02020603050405020304" pitchFamily="18" charset="0"/>
              </a:rPr>
              <a:t>2 categories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block</a:t>
            </a:r>
            <a:r>
              <a:rPr lang="en-US" altLang="en-US" sz="1800">
                <a:latin typeface="Times New Roman" panose="02020603050405020304" pitchFamily="18" charset="0"/>
                <a:cs typeface="Times New Roman" panose="02020603050405020304" pitchFamily="18" charset="0"/>
              </a:rPr>
              <a:t> devices and </a:t>
            </a:r>
            <a:r>
              <a:rPr lang="en-US" altLang="en-US" sz="1800" b="1">
                <a:latin typeface="Times New Roman" panose="02020603050405020304" pitchFamily="18" charset="0"/>
                <a:cs typeface="Times New Roman" panose="02020603050405020304" pitchFamily="18" charset="0"/>
              </a:rPr>
              <a:t>character</a:t>
            </a:r>
            <a:r>
              <a:rPr lang="en-US" altLang="en-US" sz="1800">
                <a:latin typeface="Times New Roman" panose="02020603050405020304" pitchFamily="18" charset="0"/>
                <a:cs typeface="Times New Roman" panose="02020603050405020304" pitchFamily="18" charset="0"/>
              </a:rPr>
              <a:t> devices</a:t>
            </a:r>
          </a:p>
          <a:p>
            <a:pPr algn="just">
              <a:lnSpc>
                <a:spcPct val="80000"/>
              </a:lnSpc>
              <a:buClrTx/>
              <a:buSzTx/>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Block</a:t>
            </a:r>
            <a:r>
              <a:rPr lang="en-US" altLang="en-US" sz="1800">
                <a:latin typeface="Times New Roman" panose="02020603050405020304" pitchFamily="18" charset="0"/>
                <a:cs typeface="Times New Roman" panose="02020603050405020304" pitchFamily="18" charset="0"/>
              </a:rPr>
              <a:t> devices</a:t>
            </a:r>
          </a:p>
          <a:p>
            <a:pPr lvl="1" algn="just">
              <a:lnSpc>
                <a:spcPct val="80000"/>
              </a:lnSpc>
            </a:pPr>
            <a:r>
              <a:rPr lang="en-US" altLang="en-US" sz="1600">
                <a:latin typeface="Times New Roman" panose="02020603050405020304" pitchFamily="18" charset="0"/>
                <a:cs typeface="Times New Roman" panose="02020603050405020304" pitchFamily="18" charset="0"/>
              </a:rPr>
              <a:t>Store information in fixed-size blocks, each one with its own address</a:t>
            </a:r>
          </a:p>
          <a:p>
            <a:pPr lvl="1" algn="just">
              <a:lnSpc>
                <a:spcPct val="80000"/>
              </a:lnSpc>
            </a:pPr>
            <a:r>
              <a:rPr lang="en-US" altLang="en-US" sz="1600">
                <a:latin typeface="Times New Roman" panose="02020603050405020304" pitchFamily="18" charset="0"/>
                <a:cs typeface="Times New Roman" panose="02020603050405020304" pitchFamily="18" charset="0"/>
              </a:rPr>
              <a:t>Common block sizes range from 512 bytes to 32.768 bytes</a:t>
            </a:r>
          </a:p>
          <a:p>
            <a:pPr lvl="1" algn="just">
              <a:lnSpc>
                <a:spcPct val="80000"/>
              </a:lnSpc>
            </a:pPr>
            <a:r>
              <a:rPr lang="en-US" altLang="en-US" sz="1600">
                <a:latin typeface="Times New Roman" panose="02020603050405020304" pitchFamily="18" charset="0"/>
                <a:cs typeface="Times New Roman" panose="02020603050405020304" pitchFamily="18" charset="0"/>
              </a:rPr>
              <a:t>All transfers are in units of one or more entire (consecutive) blocks</a:t>
            </a:r>
          </a:p>
          <a:p>
            <a:pPr lvl="1" algn="just">
              <a:lnSpc>
                <a:spcPct val="80000"/>
              </a:lnSpc>
            </a:pPr>
            <a:r>
              <a:rPr lang="en-US" altLang="en-US" sz="1600">
                <a:latin typeface="Times New Roman" panose="02020603050405020304" pitchFamily="18" charset="0"/>
                <a:cs typeface="Times New Roman" panose="02020603050405020304" pitchFamily="18" charset="0"/>
              </a:rPr>
              <a:t>The essential property of block device is that it is possible to read or write each block independently of all the others ones</a:t>
            </a:r>
          </a:p>
          <a:p>
            <a:pPr lvl="1" algn="just">
              <a:lnSpc>
                <a:spcPct val="80000"/>
              </a:lnSpc>
            </a:pPr>
            <a:r>
              <a:rPr lang="en-US" altLang="en-US" sz="1600">
                <a:latin typeface="Times New Roman" panose="02020603050405020304" pitchFamily="18" charset="0"/>
                <a:cs typeface="Times New Roman" panose="02020603050405020304" pitchFamily="18" charset="0"/>
              </a:rPr>
              <a:t>Hard disks, CD-ROMs, and USB sticks</a:t>
            </a:r>
          </a:p>
          <a:p>
            <a:pPr algn="just">
              <a:lnSpc>
                <a:spcPct val="80000"/>
              </a:lnSpc>
              <a:buClrTx/>
              <a:buSzTx/>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Character</a:t>
            </a:r>
            <a:r>
              <a:rPr lang="en-US" altLang="en-US" sz="1800">
                <a:latin typeface="Times New Roman" panose="02020603050405020304" pitchFamily="18" charset="0"/>
                <a:cs typeface="Times New Roman" panose="02020603050405020304" pitchFamily="18" charset="0"/>
              </a:rPr>
              <a:t> devices</a:t>
            </a:r>
          </a:p>
          <a:p>
            <a:pPr lvl="1" algn="just">
              <a:lnSpc>
                <a:spcPct val="80000"/>
              </a:lnSpc>
            </a:pPr>
            <a:r>
              <a:rPr lang="en-US" altLang="en-US" sz="1600">
                <a:latin typeface="Times New Roman" panose="02020603050405020304" pitchFamily="18" charset="0"/>
                <a:cs typeface="Times New Roman" panose="02020603050405020304" pitchFamily="18" charset="0"/>
              </a:rPr>
              <a:t>Deliver or accept a stream of characters, without regard to any block structure</a:t>
            </a:r>
          </a:p>
          <a:p>
            <a:pPr lvl="1" algn="just">
              <a:lnSpc>
                <a:spcPct val="80000"/>
              </a:lnSpc>
            </a:pPr>
            <a:r>
              <a:rPr lang="en-US" altLang="en-US" sz="1600">
                <a:latin typeface="Times New Roman" panose="02020603050405020304" pitchFamily="18" charset="0"/>
                <a:cs typeface="Times New Roman" panose="02020603050405020304" pitchFamily="18" charset="0"/>
              </a:rPr>
              <a:t>Is not addressable and does not have any seek operation</a:t>
            </a:r>
          </a:p>
          <a:p>
            <a:pPr lvl="1" algn="just">
              <a:lnSpc>
                <a:spcPct val="80000"/>
              </a:lnSpc>
            </a:pPr>
            <a:r>
              <a:rPr lang="en-US" altLang="en-US" sz="1600">
                <a:latin typeface="Times New Roman" panose="02020603050405020304" pitchFamily="18" charset="0"/>
                <a:cs typeface="Times New Roman" panose="02020603050405020304" pitchFamily="18" charset="0"/>
              </a:rPr>
              <a:t>Printers, mice …</a:t>
            </a:r>
          </a:p>
          <a:p>
            <a:pPr algn="just">
              <a:lnSpc>
                <a:spcPct val="80000"/>
              </a:lnSpc>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The model of block and character devices is general enough that they can be used as a basic for making some OS software dealing with I/O device independent</a:t>
            </a:r>
          </a:p>
          <a:p>
            <a:pPr algn="just">
              <a:lnSpc>
                <a:spcPct val="80000"/>
              </a:lnSpc>
              <a:buClrTx/>
              <a:buSzTx/>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I/O devices cover a huge range in speeds, which puts considerable pressure on the software to perform well over orders of magnitude in data rates</a:t>
            </a:r>
          </a:p>
        </p:txBody>
      </p:sp>
      <p:sp>
        <p:nvSpPr>
          <p:cNvPr id="6148" name="Rectangle 4"/>
          <p:cNvSpPr>
            <a:spLocks/>
          </p:cNvSpPr>
          <p:nvPr/>
        </p:nvSpPr>
        <p:spPr bwMode="auto">
          <a:xfrm>
            <a:off x="9144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I/O Devices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box(in)">
                                      <p:cBhvr>
                                        <p:cTn id="7" dur="500"/>
                                        <p:tgtEl>
                                          <p:spTgt spid="13926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9267">
                                            <p:txEl>
                                              <p:pRg st="1" end="1"/>
                                            </p:txEl>
                                          </p:spTgt>
                                        </p:tgtEl>
                                        <p:attrNameLst>
                                          <p:attrName>style.visibility</p:attrName>
                                        </p:attrNameLst>
                                      </p:cBhvr>
                                      <p:to>
                                        <p:strVal val="visible"/>
                                      </p:to>
                                    </p:set>
                                    <p:animEffect transition="in" filter="box(in)">
                                      <p:cBhvr>
                                        <p:cTn id="10" dur="500"/>
                                        <p:tgtEl>
                                          <p:spTgt spid="13926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9267">
                                            <p:txEl>
                                              <p:pRg st="2" end="2"/>
                                            </p:txEl>
                                          </p:spTgt>
                                        </p:tgtEl>
                                        <p:attrNameLst>
                                          <p:attrName>style.visibility</p:attrName>
                                        </p:attrNameLst>
                                      </p:cBhvr>
                                      <p:to>
                                        <p:strVal val="visible"/>
                                      </p:to>
                                    </p:set>
                                    <p:animEffect transition="in" filter="box(in)">
                                      <p:cBhvr>
                                        <p:cTn id="13" dur="500"/>
                                        <p:tgtEl>
                                          <p:spTgt spid="139267">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9267">
                                            <p:txEl>
                                              <p:pRg st="3" end="3"/>
                                            </p:txEl>
                                          </p:spTgt>
                                        </p:tgtEl>
                                        <p:attrNameLst>
                                          <p:attrName>style.visibility</p:attrName>
                                        </p:attrNameLst>
                                      </p:cBhvr>
                                      <p:to>
                                        <p:strVal val="visible"/>
                                      </p:to>
                                    </p:set>
                                    <p:animEffect transition="in" filter="box(in)">
                                      <p:cBhvr>
                                        <p:cTn id="16" dur="500"/>
                                        <p:tgtEl>
                                          <p:spTgt spid="139267">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39267">
                                            <p:txEl>
                                              <p:pRg st="4" end="4"/>
                                            </p:txEl>
                                          </p:spTgt>
                                        </p:tgtEl>
                                        <p:attrNameLst>
                                          <p:attrName>style.visibility</p:attrName>
                                        </p:attrNameLst>
                                      </p:cBhvr>
                                      <p:to>
                                        <p:strVal val="visible"/>
                                      </p:to>
                                    </p:set>
                                    <p:animEffect transition="in" filter="box(in)">
                                      <p:cBhvr>
                                        <p:cTn id="19" dur="500"/>
                                        <p:tgtEl>
                                          <p:spTgt spid="139267">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39267">
                                            <p:txEl>
                                              <p:pRg st="5" end="5"/>
                                            </p:txEl>
                                          </p:spTgt>
                                        </p:tgtEl>
                                        <p:attrNameLst>
                                          <p:attrName>style.visibility</p:attrName>
                                        </p:attrNameLst>
                                      </p:cBhvr>
                                      <p:to>
                                        <p:strVal val="visible"/>
                                      </p:to>
                                    </p:set>
                                    <p:animEffect transition="in" filter="box(in)">
                                      <p:cBhvr>
                                        <p:cTn id="22" dur="500"/>
                                        <p:tgtEl>
                                          <p:spTgt spid="139267">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39267">
                                            <p:txEl>
                                              <p:pRg st="6" end="6"/>
                                            </p:txEl>
                                          </p:spTgt>
                                        </p:tgtEl>
                                        <p:attrNameLst>
                                          <p:attrName>style.visibility</p:attrName>
                                        </p:attrNameLst>
                                      </p:cBhvr>
                                      <p:to>
                                        <p:strVal val="visible"/>
                                      </p:to>
                                    </p:set>
                                    <p:animEffect transition="in" filter="box(in)">
                                      <p:cBhvr>
                                        <p:cTn id="25" dur="500"/>
                                        <p:tgtEl>
                                          <p:spTgt spid="139267">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39267">
                                            <p:txEl>
                                              <p:pRg st="7" end="7"/>
                                            </p:txEl>
                                          </p:spTgt>
                                        </p:tgtEl>
                                        <p:attrNameLst>
                                          <p:attrName>style.visibility</p:attrName>
                                        </p:attrNameLst>
                                      </p:cBhvr>
                                      <p:to>
                                        <p:strVal val="visible"/>
                                      </p:to>
                                    </p:set>
                                    <p:animEffect transition="in" filter="box(in)">
                                      <p:cBhvr>
                                        <p:cTn id="28" dur="500"/>
                                        <p:tgtEl>
                                          <p:spTgt spid="139267">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39267">
                                            <p:txEl>
                                              <p:pRg st="8" end="8"/>
                                            </p:txEl>
                                          </p:spTgt>
                                        </p:tgtEl>
                                        <p:attrNameLst>
                                          <p:attrName>style.visibility</p:attrName>
                                        </p:attrNameLst>
                                      </p:cBhvr>
                                      <p:to>
                                        <p:strVal val="visible"/>
                                      </p:to>
                                    </p:set>
                                    <p:animEffect transition="in" filter="box(in)">
                                      <p:cBhvr>
                                        <p:cTn id="31" dur="500"/>
                                        <p:tgtEl>
                                          <p:spTgt spid="139267">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39267">
                                            <p:txEl>
                                              <p:pRg st="9" end="9"/>
                                            </p:txEl>
                                          </p:spTgt>
                                        </p:tgtEl>
                                        <p:attrNameLst>
                                          <p:attrName>style.visibility</p:attrName>
                                        </p:attrNameLst>
                                      </p:cBhvr>
                                      <p:to>
                                        <p:strVal val="visible"/>
                                      </p:to>
                                    </p:set>
                                    <p:animEffect transition="in" filter="box(in)">
                                      <p:cBhvr>
                                        <p:cTn id="34" dur="500"/>
                                        <p:tgtEl>
                                          <p:spTgt spid="139267">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139267">
                                            <p:txEl>
                                              <p:pRg st="10" end="10"/>
                                            </p:txEl>
                                          </p:spTgt>
                                        </p:tgtEl>
                                        <p:attrNameLst>
                                          <p:attrName>style.visibility</p:attrName>
                                        </p:attrNameLst>
                                      </p:cBhvr>
                                      <p:to>
                                        <p:strVal val="visible"/>
                                      </p:to>
                                    </p:set>
                                    <p:animEffect transition="in" filter="box(in)">
                                      <p:cBhvr>
                                        <p:cTn id="37" dur="500"/>
                                        <p:tgtEl>
                                          <p:spTgt spid="139267">
                                            <p:txEl>
                                              <p:pRg st="10" end="1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39267">
                                            <p:txEl>
                                              <p:pRg st="11" end="11"/>
                                            </p:txEl>
                                          </p:spTgt>
                                        </p:tgtEl>
                                        <p:attrNameLst>
                                          <p:attrName>style.visibility</p:attrName>
                                        </p:attrNameLst>
                                      </p:cBhvr>
                                      <p:to>
                                        <p:strVal val="visible"/>
                                      </p:to>
                                    </p:set>
                                    <p:animEffect transition="in" filter="box(in)">
                                      <p:cBhvr>
                                        <p:cTn id="42" dur="500"/>
                                        <p:tgtEl>
                                          <p:spTgt spid="139267">
                                            <p:txEl>
                                              <p:pRg st="11" end="1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39267">
                                            <p:txEl>
                                              <p:pRg st="12" end="12"/>
                                            </p:txEl>
                                          </p:spTgt>
                                        </p:tgtEl>
                                        <p:attrNameLst>
                                          <p:attrName>style.visibility</p:attrName>
                                        </p:attrNameLst>
                                      </p:cBhvr>
                                      <p:to>
                                        <p:strVal val="visible"/>
                                      </p:to>
                                    </p:set>
                                    <p:animEffect transition="in" filter="box(in)">
                                      <p:cBhvr>
                                        <p:cTn id="47" dur="500"/>
                                        <p:tgtEl>
                                          <p:spTgt spid="13926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Memory-Mapped I/O</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Map all </a:t>
            </a:r>
            <a:r>
              <a:rPr lang="en-US" altLang="en-US" sz="2000">
                <a:latin typeface="Times New Roman" panose="02020603050405020304" pitchFamily="18" charset="0"/>
                <a:cs typeface="Times New Roman" panose="02020603050405020304" pitchFamily="18" charset="0"/>
              </a:rPr>
              <a:t>the control registers into the memory space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Each control register is assigned a particular and unique memory address</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DMA</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memory address register</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byte count </a:t>
            </a:r>
            <a:r>
              <a:rPr lang="en-US" altLang="en-US" sz="2000">
                <a:latin typeface="Times New Roman" panose="02020603050405020304" pitchFamily="18" charset="0"/>
                <a:cs typeface="Times New Roman" panose="02020603050405020304" pitchFamily="18" charset="0"/>
              </a:rPr>
              <a:t>register</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One or more control</a:t>
            </a:r>
            <a:r>
              <a:rPr lang="en-US" altLang="en-US" sz="2000">
                <a:latin typeface="Times New Roman" panose="02020603050405020304" pitchFamily="18" charset="0"/>
                <a:cs typeface="Times New Roman" panose="02020603050405020304" pitchFamily="18" charset="0"/>
              </a:rPr>
              <a:t> registers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3 modes: </a:t>
            </a:r>
            <a:r>
              <a:rPr lang="en-US" altLang="en-US" sz="2000" b="1">
                <a:latin typeface="Times New Roman" panose="02020603050405020304" pitchFamily="18" charset="0"/>
                <a:cs typeface="Times New Roman" panose="02020603050405020304" pitchFamily="18" charset="0"/>
              </a:rPr>
              <a:t>Word-at-a-time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Fly-by </a:t>
            </a:r>
            <a:endParaRPr lang="en-US" altLang="en-US" sz="200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Precise vs. Imprecise Interrupt</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Precise</a:t>
            </a:r>
            <a:r>
              <a:rPr lang="en-US" altLang="en-US" sz="2000">
                <a:latin typeface="Times New Roman" panose="02020603050405020304" pitchFamily="18" charset="0"/>
                <a:cs typeface="Times New Roman" panose="02020603050405020304" pitchFamily="18" charset="0"/>
              </a:rPr>
              <a:t>: Leave the machine in a well-defined state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PC</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saved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known place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All instructions before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have fully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No instruction beyond</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has been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Execution state </a:t>
            </a:r>
            <a:r>
              <a:rPr lang="en-US" altLang="en-US" sz="1600">
                <a:latin typeface="Times New Roman" panose="02020603050405020304" pitchFamily="18" charset="0"/>
                <a:cs typeface="Times New Roman" panose="02020603050405020304" pitchFamily="18" charset="0"/>
              </a:rPr>
              <a:t>of the instruction </a:t>
            </a:r>
            <a:r>
              <a:rPr lang="en-US" altLang="en-US" sz="1600" b="1">
                <a:latin typeface="Times New Roman" panose="02020603050405020304" pitchFamily="18" charset="0"/>
                <a:cs typeface="Times New Roman" panose="02020603050405020304" pitchFamily="18" charset="0"/>
              </a:rPr>
              <a:t>pointed to by the PC is known</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Imprecise</a:t>
            </a:r>
            <a:r>
              <a:rPr lang="en-US" altLang="en-US" sz="2000">
                <a:latin typeface="Times New Roman" panose="02020603050405020304" pitchFamily="18" charset="0"/>
                <a:cs typeface="Times New Roman" panose="02020603050405020304" pitchFamily="18" charset="0"/>
              </a:rPr>
              <a:t>: Does </a:t>
            </a:r>
            <a:r>
              <a:rPr lang="en-US" altLang="en-US" sz="2000" b="1">
                <a:latin typeface="Times New Roman" panose="02020603050405020304" pitchFamily="18" charset="0"/>
                <a:cs typeface="Times New Roman" panose="02020603050405020304" pitchFamily="18" charset="0"/>
              </a:rPr>
              <a:t>not meet all requirements </a:t>
            </a:r>
            <a:r>
              <a:rPr lang="en-US" altLang="en-US" sz="2000">
                <a:latin typeface="Times New Roman" panose="02020603050405020304" pitchFamily="18" charset="0"/>
                <a:cs typeface="Times New Roman" panose="02020603050405020304" pitchFamily="18" charset="0"/>
              </a:rPr>
              <a:t>as precise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Effect transition="in" filter="box(in)">
                                      <p:cBhvr>
                                        <p:cTn id="11" dur="500"/>
                                        <p:tgtEl>
                                          <p:spTgt spid="4099">
                                            <p:txEl>
                                              <p:pRg st="1" end="1"/>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box(in)">
                                      <p:cBhvr>
                                        <p:cTn id="20" dur="500"/>
                                        <p:tgtEl>
                                          <p:spTgt spid="409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box(in)">
                                      <p:cBhvr>
                                        <p:cTn id="23" dur="500"/>
                                        <p:tgtEl>
                                          <p:spTgt spid="409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099">
                                            <p:txEl>
                                              <p:pRg st="6" end="6"/>
                                            </p:txEl>
                                          </p:spTgt>
                                        </p:tgtEl>
                                        <p:attrNameLst>
                                          <p:attrName>style.visibility</p:attrName>
                                        </p:attrNameLst>
                                      </p:cBhvr>
                                      <p:to>
                                        <p:strVal val="visible"/>
                                      </p:to>
                                    </p:set>
                                    <p:animEffect transition="in" filter="box(in)">
                                      <p:cBhvr>
                                        <p:cTn id="26" dur="500"/>
                                        <p:tgtEl>
                                          <p:spTgt spid="4099">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box(in)">
                                      <p:cBhvr>
                                        <p:cTn id="29" dur="500"/>
                                        <p:tgtEl>
                                          <p:spTgt spid="4099">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box(in)">
                                      <p:cBhvr>
                                        <p:cTn id="37" dur="500"/>
                                        <p:tgtEl>
                                          <p:spTgt spid="409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box(in)">
                                      <p:cBhvr>
                                        <p:cTn id="42" dur="500"/>
                                        <p:tgtEl>
                                          <p:spTgt spid="4099">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box(in)">
                                      <p:cBhvr>
                                        <p:cTn id="45" dur="500"/>
                                        <p:tgtEl>
                                          <p:spTgt spid="4099">
                                            <p:txEl>
                                              <p:pRg st="10" end="10"/>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099">
                                            <p:txEl>
                                              <p:pRg st="11" end="11"/>
                                            </p:txEl>
                                          </p:spTgt>
                                        </p:tgtEl>
                                        <p:attrNameLst>
                                          <p:attrName>style.visibility</p:attrName>
                                        </p:attrNameLst>
                                      </p:cBhvr>
                                      <p:to>
                                        <p:strVal val="visible"/>
                                      </p:to>
                                    </p:set>
                                    <p:animEffect transition="in" filter="box(in)">
                                      <p:cBhvr>
                                        <p:cTn id="48" dur="500"/>
                                        <p:tgtEl>
                                          <p:spTgt spid="4099">
                                            <p:txEl>
                                              <p:pRg st="11" end="11"/>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Effect transition="in" filter="box(in)">
                                      <p:cBhvr>
                                        <p:cTn id="51" dur="500"/>
                                        <p:tgtEl>
                                          <p:spTgt spid="4099">
                                            <p:txEl>
                                              <p:pRg st="12" end="12"/>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099">
                                            <p:txEl>
                                              <p:pRg st="13" end="13"/>
                                            </p:txEl>
                                          </p:spTgt>
                                        </p:tgtEl>
                                        <p:attrNameLst>
                                          <p:attrName>style.visibility</p:attrName>
                                        </p:attrNameLst>
                                      </p:cBhvr>
                                      <p:to>
                                        <p:strVal val="visible"/>
                                      </p:to>
                                    </p:set>
                                    <p:animEffect transition="in" filter="box(in)">
                                      <p:cBhvr>
                                        <p:cTn id="54" dur="500"/>
                                        <p:tgtEl>
                                          <p:spTgt spid="4099">
                                            <p:txEl>
                                              <p:pRg st="13" end="1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4099">
                                            <p:txEl>
                                              <p:pRg st="14" end="14"/>
                                            </p:txEl>
                                          </p:spTgt>
                                        </p:tgtEl>
                                        <p:attrNameLst>
                                          <p:attrName>style.visibility</p:attrName>
                                        </p:attrNameLst>
                                      </p:cBhvr>
                                      <p:to>
                                        <p:strVal val="visible"/>
                                      </p:to>
                                    </p:set>
                                    <p:animEffect transition="in" filter="box(in)">
                                      <p:cBhvr>
                                        <p:cTn id="59" dur="500"/>
                                        <p:tgtEl>
                                          <p:spTgt spid="4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762000"/>
            <a:ext cx="9144000" cy="60960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I/O Software</a:t>
            </a:r>
          </a:p>
          <a:p>
            <a:pPr lvl="1" algn="just" eaLnBrk="1" hangingPunct="1"/>
            <a:r>
              <a:rPr lang="en-US" altLang="en-US" sz="2400" b="1" i="1" dirty="0">
                <a:latin typeface="Times New Roman" panose="02020603050405020304" pitchFamily="18" charset="0"/>
                <a:cs typeface="Times New Roman" panose="02020603050405020304" pitchFamily="18" charset="0"/>
              </a:rPr>
              <a:t>Goals</a:t>
            </a:r>
          </a:p>
          <a:p>
            <a:pPr lvl="2" algn="just" eaLnBrk="1" hangingPunct="1"/>
            <a:r>
              <a:rPr lang="en-US" altLang="en-US" sz="2000" dirty="0">
                <a:latin typeface="Times New Roman" panose="02020603050405020304" pitchFamily="18" charset="0"/>
                <a:cs typeface="Times New Roman" panose="02020603050405020304" pitchFamily="18" charset="0"/>
              </a:rPr>
              <a:t>Device Independent, Error handling, Synchronous vs. </a:t>
            </a:r>
            <a:r>
              <a:rPr lang="en-US" altLang="en-US" sz="2000" b="1" dirty="0">
                <a:latin typeface="Times New Roman" panose="02020603050405020304" pitchFamily="18" charset="0"/>
                <a:cs typeface="Times New Roman" panose="02020603050405020304" pitchFamily="18" charset="0"/>
              </a:rPr>
              <a:t>Asynchronous</a:t>
            </a:r>
            <a:r>
              <a:rPr lang="en-US" altLang="en-US" sz="2000" dirty="0">
                <a:latin typeface="Times New Roman" panose="02020603050405020304" pitchFamily="18" charset="0"/>
                <a:cs typeface="Times New Roman" panose="02020603050405020304" pitchFamily="18" charset="0"/>
              </a:rPr>
              <a:t>, Buffering, Dedicated device allocation</a:t>
            </a:r>
          </a:p>
          <a:p>
            <a:pPr lvl="1" algn="just" eaLnBrk="1" hangingPunct="1"/>
            <a:r>
              <a:rPr lang="en-US" altLang="en-US" sz="2400" b="1" i="1" dirty="0">
                <a:latin typeface="Times New Roman" panose="02020603050405020304" pitchFamily="18" charset="0"/>
                <a:cs typeface="Times New Roman" panose="02020603050405020304" pitchFamily="18" charset="0"/>
              </a:rPr>
              <a:t>I/O with DMA</a:t>
            </a:r>
          </a:p>
          <a:p>
            <a:pPr lvl="1" algn="just" eaLnBrk="1" hangingPunct="1"/>
            <a:r>
              <a:rPr lang="en-US" altLang="en-US" sz="2400" dirty="0">
                <a:latin typeface="Times New Roman" panose="02020603050405020304" pitchFamily="18" charset="0"/>
                <a:cs typeface="Times New Roman" panose="02020603050405020304" pitchFamily="18" charset="0"/>
              </a:rPr>
              <a:t>Layers</a:t>
            </a:r>
          </a:p>
          <a:p>
            <a:pPr lvl="2" algn="just"/>
            <a:r>
              <a:rPr lang="en-US" altLang="en-US" sz="2000" dirty="0">
                <a:latin typeface="Times New Roman" panose="02020603050405020304" pitchFamily="18" charset="0"/>
                <a:cs typeface="Times New Roman" panose="02020603050405020304" pitchFamily="18" charset="0"/>
              </a:rPr>
              <a:t>User level I/O software: </a:t>
            </a:r>
            <a:r>
              <a:rPr lang="en-US" altLang="en-US" sz="2000" b="1" dirty="0">
                <a:latin typeface="Times New Roman" panose="02020603050405020304" pitchFamily="18" charset="0"/>
                <a:cs typeface="Times New Roman" panose="02020603050405020304" pitchFamily="18" charset="0"/>
              </a:rPr>
              <a:t>pooling with daemon scheduling (Asynchronous)</a:t>
            </a:r>
          </a:p>
          <a:p>
            <a:pPr lvl="2" algn="just"/>
            <a:r>
              <a:rPr lang="en-US" altLang="en-US" sz="2000" dirty="0">
                <a:latin typeface="Times New Roman" panose="02020603050405020304" pitchFamily="18" charset="0"/>
                <a:cs typeface="Times New Roman" panose="02020603050405020304" pitchFamily="18" charset="0"/>
              </a:rPr>
              <a:t>Device independent </a:t>
            </a:r>
          </a:p>
          <a:p>
            <a:pPr lvl="3" algn="just"/>
            <a:r>
              <a:rPr lang="en-US" altLang="en-US" dirty="0">
                <a:latin typeface="Times New Roman" panose="02020603050405020304" pitchFamily="18" charset="0"/>
                <a:cs typeface="Times New Roman" panose="02020603050405020304" pitchFamily="18" charset="0"/>
              </a:rPr>
              <a:t>Uniform naming, Uniform interface, Independent block size</a:t>
            </a:r>
          </a:p>
          <a:p>
            <a:pPr lvl="3" algn="just"/>
            <a:r>
              <a:rPr lang="en-US" altLang="en-US" dirty="0">
                <a:latin typeface="Times New Roman" panose="02020603050405020304" pitchFamily="18" charset="0"/>
                <a:cs typeface="Times New Roman" panose="02020603050405020304" pitchFamily="18" charset="0"/>
              </a:rPr>
              <a:t>Buffering</a:t>
            </a:r>
          </a:p>
          <a:p>
            <a:pPr lvl="3" algn="just"/>
            <a:r>
              <a:rPr lang="en-US" altLang="en-US" dirty="0">
                <a:latin typeface="Times New Roman" panose="02020603050405020304" pitchFamily="18" charset="0"/>
                <a:cs typeface="Times New Roman" panose="02020603050405020304" pitchFamily="18" charset="0"/>
              </a:rPr>
              <a:t>Error handling, Dedicated device allocation</a:t>
            </a:r>
          </a:p>
          <a:p>
            <a:pPr lvl="2" algn="just"/>
            <a:r>
              <a:rPr lang="en-US" altLang="en-US" sz="2000" dirty="0">
                <a:latin typeface="Times New Roman" panose="02020603050405020304" pitchFamily="18" charset="0"/>
                <a:cs typeface="Times New Roman" panose="02020603050405020304" pitchFamily="18" charset="0"/>
              </a:rPr>
              <a:t>Device Drivers: </a:t>
            </a:r>
            <a:r>
              <a:rPr lang="en-US" altLang="en-US" sz="2000" b="1" dirty="0">
                <a:latin typeface="Times New Roman" panose="02020603050405020304" pitchFamily="18" charset="0"/>
                <a:cs typeface="Times New Roman" panose="02020603050405020304" pitchFamily="18" charset="0"/>
              </a:rPr>
              <a:t>help OS control specified devices depending on standard interface</a:t>
            </a:r>
          </a:p>
          <a:p>
            <a:pPr lvl="2" algn="just"/>
            <a:r>
              <a:rPr lang="en-US" altLang="en-US" sz="2000" dirty="0">
                <a:latin typeface="Times New Roman" panose="02020603050405020304" pitchFamily="18" charset="0"/>
                <a:cs typeface="Times New Roman" panose="02020603050405020304" pitchFamily="18" charset="0"/>
              </a:rPr>
              <a:t>Interrupt Handlers: </a:t>
            </a:r>
            <a:r>
              <a:rPr lang="en-US" altLang="en-US" sz="2000" b="1" dirty="0">
                <a:latin typeface="Times New Roman" panose="02020603050405020304" pitchFamily="18" charset="0"/>
                <a:cs typeface="Times New Roman" panose="02020603050405020304" pitchFamily="18" charset="0"/>
              </a:rPr>
              <a:t>handle interrupt to determine what the system should do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ox(in)">
                                      <p:cBhvr>
                                        <p:cTn id="37" dur="500"/>
                                        <p:tgtEl>
                                          <p:spTgt spid="4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ox(in)">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ox(in)">
                                      <p:cBhvr>
                                        <p:cTn id="47" dur="500"/>
                                        <p:tgtEl>
                                          <p:spTgt spid="40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box(in)">
                                      <p:cBhvr>
                                        <p:cTn id="52" dur="500"/>
                                        <p:tgtEl>
                                          <p:spTgt spid="40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099">
                                            <p:txEl>
                                              <p:pRg st="10" end="10"/>
                                            </p:txEl>
                                          </p:spTgt>
                                        </p:tgtEl>
                                        <p:attrNameLst>
                                          <p:attrName>style.visibility</p:attrName>
                                        </p:attrNameLst>
                                      </p:cBhvr>
                                      <p:to>
                                        <p:strVal val="visible"/>
                                      </p:to>
                                    </p:set>
                                    <p:animEffect transition="in" filter="box(in)">
                                      <p:cBhvr>
                                        <p:cTn id="57" dur="500"/>
                                        <p:tgtEl>
                                          <p:spTgt spid="40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099">
                                            <p:txEl>
                                              <p:pRg st="11" end="11"/>
                                            </p:txEl>
                                          </p:spTgt>
                                        </p:tgtEl>
                                        <p:attrNameLst>
                                          <p:attrName>style.visibility</p:attrName>
                                        </p:attrNameLst>
                                      </p:cBhvr>
                                      <p:to>
                                        <p:strVal val="visible"/>
                                      </p:to>
                                    </p:set>
                                    <p:animEffect transition="in" filter="box(in)">
                                      <p:cBhvr>
                                        <p:cTn id="62" dur="500"/>
                                        <p:tgtEl>
                                          <p:spTgt spid="4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762000" y="0"/>
            <a:ext cx="8229600" cy="6096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5123" name="Rectangle 3"/>
          <p:cNvSpPr>
            <a:spLocks noGrp="1"/>
          </p:cNvSpPr>
          <p:nvPr>
            <p:ph type="body" idx="1"/>
          </p:nvPr>
        </p:nvSpPr>
        <p:spPr>
          <a:xfrm>
            <a:off x="457200" y="685800"/>
            <a:ext cx="8686800" cy="61722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a:p>
            <a:pPr lvl="1"/>
            <a:r>
              <a:rPr lang="en-US" altLang="en-US">
                <a:latin typeface="Times New Roman" panose="02020603050405020304" pitchFamily="18" charset="0"/>
                <a:cs typeface="Times New Roman" panose="02020603050405020304" pitchFamily="18" charset="0"/>
              </a:rPr>
              <a:t>Disk Hardware</a:t>
            </a:r>
          </a:p>
          <a:p>
            <a:pPr lvl="1"/>
            <a:r>
              <a:rPr lang="en-US" altLang="en-US">
                <a:latin typeface="Times New Roman" panose="02020603050405020304" pitchFamily="18" charset="0"/>
                <a:cs typeface="Times New Roman" panose="02020603050405020304" pitchFamily="18" charset="0"/>
              </a:rPr>
              <a:t>Disk Formatting</a:t>
            </a:r>
          </a:p>
          <a:p>
            <a:pPr lvl="1"/>
            <a:r>
              <a:rPr lang="en-US" altLang="en-US">
                <a:latin typeface="Times New Roman" panose="02020603050405020304" pitchFamily="18" charset="0"/>
                <a:cs typeface="Times New Roman" panose="02020603050405020304" pitchFamily="18" charset="0"/>
              </a:rPr>
              <a:t>Disk Arm Scheduling Algorithms</a:t>
            </a:r>
          </a:p>
          <a:p>
            <a:pPr lvl="1"/>
            <a:r>
              <a:rPr lang="en-US" altLang="en-US">
                <a:latin typeface="Times New Roman" panose="02020603050405020304" pitchFamily="18" charset="0"/>
                <a:cs typeface="Times New Roman" panose="02020603050405020304" pitchFamily="18" charset="0"/>
              </a:rPr>
              <a:t>Error Handling</a:t>
            </a:r>
          </a:p>
          <a:p>
            <a:pPr lvl="1"/>
            <a:r>
              <a:rPr lang="en-US" altLang="en-US">
                <a:latin typeface="Times New Roman" panose="02020603050405020304" pitchFamily="18" charset="0"/>
                <a:cs typeface="Times New Roman" panose="02020603050405020304" pitchFamily="18" charset="0"/>
              </a:rPr>
              <a:t>Stable Storage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Hardware</a:t>
            </a:r>
          </a:p>
        </p:txBody>
      </p:sp>
      <p:sp>
        <p:nvSpPr>
          <p:cNvPr id="6147" name="Rectangle 3"/>
          <p:cNvSpPr>
            <a:spLocks noGrp="1"/>
          </p:cNvSpPr>
          <p:nvPr>
            <p:ph type="body" sz="half" idx="4294967295"/>
          </p:nvPr>
        </p:nvSpPr>
        <p:spPr>
          <a:xfrm>
            <a:off x="304800" y="1066800"/>
            <a:ext cx="8839200" cy="2590800"/>
          </a:xfrm>
        </p:spPr>
        <p:txBody>
          <a:bodyPr/>
          <a:lstStyle/>
          <a:p>
            <a:pPr algn="just"/>
            <a:r>
              <a:rPr lang="en-US" altLang="en-US" sz="2800" dirty="0">
                <a:latin typeface="Times New Roman" panose="02020603050405020304" pitchFamily="18" charset="0"/>
                <a:cs typeface="Times New Roman" panose="02020603050405020304" pitchFamily="18" charset="0"/>
              </a:rPr>
              <a:t>Magnetic Disks</a:t>
            </a:r>
          </a:p>
          <a:p>
            <a:pPr algn="just"/>
            <a:r>
              <a:rPr lang="en-US" altLang="en-US" sz="2800" dirty="0">
                <a:latin typeface="Times New Roman" panose="02020603050405020304" pitchFamily="18" charset="0"/>
                <a:cs typeface="Times New Roman" panose="02020603050405020304" pitchFamily="18" charset="0"/>
              </a:rPr>
              <a:t>RAID</a:t>
            </a:r>
          </a:p>
          <a:p>
            <a:pPr algn="just"/>
            <a:r>
              <a:rPr lang="en-US" altLang="en-US" sz="2800" dirty="0">
                <a:latin typeface="Times New Roman" panose="02020603050405020304" pitchFamily="18" charset="0"/>
                <a:cs typeface="Times New Roman" panose="02020603050405020304" pitchFamily="18" charset="0"/>
              </a:rPr>
              <a:t>CD-ROMs</a:t>
            </a:r>
          </a:p>
          <a:p>
            <a:pPr algn="just"/>
            <a:r>
              <a:rPr lang="en-US" altLang="en-US" sz="2800" dirty="0">
                <a:latin typeface="Times New Roman" panose="02020603050405020304" pitchFamily="18" charset="0"/>
                <a:cs typeface="Times New Roman" panose="02020603050405020304" pitchFamily="18" charset="0"/>
              </a:rPr>
              <a:t>Disk Formatting</a:t>
            </a:r>
          </a:p>
        </p:txBody>
      </p:sp>
      <p:sp>
        <p:nvSpPr>
          <p:cNvPr id="2" name="Rectangle 1">
            <a:extLst>
              <a:ext uri="{FF2B5EF4-FFF2-40B4-BE49-F238E27FC236}">
                <a16:creationId xmlns:a16="http://schemas.microsoft.com/office/drawing/2014/main" id="{B9588C18-AC12-421E-8EE6-D7308C6A3B3F}"/>
              </a:ext>
            </a:extLst>
          </p:cNvPr>
          <p:cNvSpPr/>
          <p:nvPr/>
        </p:nvSpPr>
        <p:spPr>
          <a:xfrm>
            <a:off x="317695" y="4114800"/>
            <a:ext cx="8534400" cy="923330"/>
          </a:xfrm>
          <a:prstGeom prst="rect">
            <a:avLst/>
          </a:prstGeom>
        </p:spPr>
        <p:txBody>
          <a:bodyPr wrap="square">
            <a:spAutoFit/>
          </a:bodyPr>
          <a:lstStyle/>
          <a:p>
            <a:r>
              <a:rPr lang="en-US" b="1" i="1" dirty="0">
                <a:solidFill>
                  <a:srgbClr val="444444"/>
                </a:solidFill>
                <a:latin typeface="&amp;quot"/>
              </a:rPr>
              <a:t>RAID</a:t>
            </a:r>
            <a:r>
              <a:rPr lang="en-US" i="1" dirty="0">
                <a:solidFill>
                  <a:srgbClr val="444444"/>
                </a:solidFill>
                <a:latin typeface="Segoe UI" panose="020B0502040204020203" pitchFamily="34" charset="0"/>
              </a:rPr>
              <a:t> (redundant array of independent </a:t>
            </a:r>
            <a:r>
              <a:rPr lang="en-US" b="1" i="1" dirty="0">
                <a:solidFill>
                  <a:srgbClr val="444444"/>
                </a:solidFill>
                <a:latin typeface="&amp;quot"/>
              </a:rPr>
              <a:t>disks</a:t>
            </a:r>
            <a:r>
              <a:rPr lang="en-US" i="1" dirty="0">
                <a:solidFill>
                  <a:srgbClr val="444444"/>
                </a:solidFill>
                <a:latin typeface="Segoe UI" panose="020B0502040204020203" pitchFamily="34" charset="0"/>
              </a:rPr>
              <a:t>) is a data storage virtualization technology that combines multiple physical </a:t>
            </a:r>
            <a:r>
              <a:rPr lang="en-US" b="1" i="1" dirty="0">
                <a:solidFill>
                  <a:srgbClr val="444444"/>
                </a:solidFill>
                <a:latin typeface="&amp;quot"/>
              </a:rPr>
              <a:t>disk</a:t>
            </a:r>
            <a:r>
              <a:rPr lang="en-US" i="1" dirty="0">
                <a:solidFill>
                  <a:srgbClr val="444444"/>
                </a:solidFill>
                <a:latin typeface="Segoe UI" panose="020B0502040204020203" pitchFamily="34" charset="0"/>
              </a:rPr>
              <a:t> drive components into a single logical unit for the purposes of data redundancy, performance improvement, or both.</a:t>
            </a:r>
            <a:endParaRPr lang="vi-VN" i="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a:t>
            </a:r>
          </a:p>
        </p:txBody>
      </p:sp>
      <p:sp>
        <p:nvSpPr>
          <p:cNvPr id="7171" name="Rectangle 3"/>
          <p:cNvSpPr>
            <a:spLocks noGrp="1"/>
          </p:cNvSpPr>
          <p:nvPr>
            <p:ph type="body" sz="half" idx="4294967295"/>
          </p:nvPr>
        </p:nvSpPr>
        <p:spPr>
          <a:xfrm>
            <a:off x="0" y="1295400"/>
            <a:ext cx="9144000" cy="6019800"/>
          </a:xfrm>
        </p:spPr>
        <p:txBody>
          <a:bodyPr/>
          <a:lstStyle/>
          <a:p>
            <a:pPr algn="just">
              <a:lnSpc>
                <a:spcPct val="90000"/>
              </a:lnSpc>
            </a:pPr>
            <a:r>
              <a:rPr lang="en-US" altLang="en-US" sz="2000" b="1" dirty="0">
                <a:latin typeface="Times New Roman" panose="02020603050405020304" pitchFamily="18" charset="0"/>
                <a:cs typeface="Times New Roman" panose="02020603050405020304" pitchFamily="18" charset="0"/>
              </a:rPr>
              <a:t>Context</a:t>
            </a:r>
          </a:p>
          <a:p>
            <a:pPr lvl="1" algn="just">
              <a:lnSpc>
                <a:spcPct val="90000"/>
              </a:lnSpc>
            </a:pPr>
            <a:r>
              <a:rPr lang="en-US" altLang="en-US" sz="1800" b="1" dirty="0">
                <a:latin typeface="Times New Roman" panose="02020603050405020304" pitchFamily="18" charset="0"/>
                <a:cs typeface="Times New Roman" panose="02020603050405020304" pitchFamily="18" charset="0"/>
              </a:rPr>
              <a:t>Parallel processing </a:t>
            </a:r>
            <a:r>
              <a:rPr lang="en-US" altLang="en-US" sz="1800" dirty="0">
                <a:latin typeface="Times New Roman" panose="02020603050405020304" pitchFamily="18" charset="0"/>
                <a:cs typeface="Times New Roman" panose="02020603050405020304" pitchFamily="18" charset="0"/>
              </a:rPr>
              <a:t>is being used more and more </a:t>
            </a:r>
            <a:r>
              <a:rPr lang="en-US" altLang="en-US" sz="1800" b="1" dirty="0">
                <a:latin typeface="Times New Roman" panose="02020603050405020304" pitchFamily="18" charset="0"/>
                <a:cs typeface="Times New Roman" panose="02020603050405020304" pitchFamily="18" charset="0"/>
              </a:rPr>
              <a:t>to speed up CPU performance</a:t>
            </a:r>
          </a:p>
          <a:p>
            <a:pPr lvl="1" algn="just">
              <a:lnSpc>
                <a:spcPct val="90000"/>
              </a:lnSpc>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Parallel I/O might be a good idea</a:t>
            </a:r>
          </a:p>
          <a:p>
            <a:pPr lvl="1" algn="just">
              <a:lnSpc>
                <a:spcPct val="90000"/>
              </a:lnSpc>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 The Patterson suggested six specific disk organization that could be used to improve disk performance, reliability, or both</a:t>
            </a:r>
          </a:p>
          <a:p>
            <a:pPr algn="just">
              <a:lnSpc>
                <a:spcPct val="90000"/>
              </a:lnSpc>
            </a:pPr>
            <a:r>
              <a:rPr lang="en-US" altLang="en-US" sz="2000" b="1" dirty="0">
                <a:latin typeface="Times New Roman" panose="02020603050405020304" pitchFamily="18" charset="0"/>
                <a:cs typeface="Times New Roman" panose="02020603050405020304" pitchFamily="18" charset="0"/>
              </a:rPr>
              <a:t>Solution</a:t>
            </a:r>
            <a:r>
              <a:rPr lang="en-US" altLang="en-US" sz="2000" dirty="0">
                <a:latin typeface="Times New Roman" panose="02020603050405020304" pitchFamily="18" charset="0"/>
                <a:cs typeface="Times New Roman" panose="02020603050405020304" pitchFamily="18" charset="0"/>
              </a:rPr>
              <a:t>: </a:t>
            </a:r>
            <a:r>
              <a:rPr lang="en-US" altLang="en-US" sz="2000" dirty="0">
                <a:highlight>
                  <a:srgbClr val="FFFF00"/>
                </a:highlight>
                <a:latin typeface="Times New Roman" panose="02020603050405020304" pitchFamily="18" charset="0"/>
                <a:cs typeface="Times New Roman" panose="02020603050405020304" pitchFamily="18" charset="0"/>
              </a:rPr>
              <a:t>using RAID</a:t>
            </a:r>
          </a:p>
          <a:p>
            <a:pPr lvl="1">
              <a:lnSpc>
                <a:spcPct val="90000"/>
              </a:lnSpc>
            </a:pPr>
            <a:r>
              <a:rPr lang="en-US" altLang="en-US" sz="1800" b="1" dirty="0">
                <a:latin typeface="Times New Roman" panose="02020603050405020304" pitchFamily="18" charset="0"/>
                <a:cs typeface="Times New Roman" panose="02020603050405020304" pitchFamily="18" charset="0"/>
              </a:rPr>
              <a:t>Redundant Array of Inexpensive Disks</a:t>
            </a:r>
            <a:r>
              <a:rPr lang="en-US" altLang="en-US" sz="1800" dirty="0">
                <a:latin typeface="Times New Roman" panose="02020603050405020304" pitchFamily="18" charset="0"/>
                <a:cs typeface="Times New Roman" panose="02020603050405020304" pitchFamily="18" charset="0"/>
              </a:rPr>
              <a:t> or </a:t>
            </a:r>
            <a:br>
              <a:rPr lang="en-US" altLang="en-US" sz="1800" dirty="0">
                <a:latin typeface="Times New Roman" panose="02020603050405020304" pitchFamily="18" charset="0"/>
                <a:cs typeface="Times New Roman" panose="02020603050405020304" pitchFamily="18" charset="0"/>
              </a:rPr>
            </a:br>
            <a:r>
              <a:rPr lang="en-US" altLang="en-US" sz="1800" b="1" dirty="0">
                <a:solidFill>
                  <a:srgbClr val="FF0000"/>
                </a:solidFill>
                <a:latin typeface="Times New Roman" panose="02020603050405020304" pitchFamily="18" charset="0"/>
                <a:cs typeface="Times New Roman" panose="02020603050405020304" pitchFamily="18" charset="0"/>
              </a:rPr>
              <a:t>Redundant </a:t>
            </a:r>
            <a:r>
              <a:rPr lang="en-US" altLang="en-US" sz="1800" b="1" dirty="0">
                <a:latin typeface="Times New Roman" panose="02020603050405020304" pitchFamily="18" charset="0"/>
                <a:cs typeface="Times New Roman" panose="02020603050405020304" pitchFamily="18" charset="0"/>
              </a:rPr>
              <a:t>Array of Independent Disks</a:t>
            </a:r>
          </a:p>
          <a:p>
            <a:pPr lvl="1" algn="just">
              <a:lnSpc>
                <a:spcPct val="90000"/>
              </a:lnSpc>
            </a:pPr>
            <a:r>
              <a:rPr lang="en-US" altLang="en-US" sz="1800" dirty="0">
                <a:latin typeface="Times New Roman" panose="02020603050405020304" pitchFamily="18" charset="0"/>
                <a:cs typeface="Times New Roman" panose="02020603050405020304" pitchFamily="18" charset="0"/>
              </a:rPr>
              <a:t>A </a:t>
            </a:r>
            <a:r>
              <a:rPr lang="en-US" altLang="en-US" sz="1800" b="1" dirty="0">
                <a:latin typeface="Times New Roman" panose="02020603050405020304" pitchFamily="18" charset="0"/>
                <a:cs typeface="Times New Roman" panose="02020603050405020304" pitchFamily="18" charset="0"/>
              </a:rPr>
              <a:t>box full of disks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appears</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as a single large disk</a:t>
            </a:r>
          </a:p>
          <a:p>
            <a:pPr lvl="1" algn="just">
              <a:lnSpc>
                <a:spcPct val="90000"/>
              </a:lnSpc>
            </a:pPr>
            <a:r>
              <a:rPr lang="en-US" altLang="en-US" sz="1800" dirty="0">
                <a:latin typeface="Times New Roman" panose="02020603050405020304" pitchFamily="18" charset="0"/>
                <a:cs typeface="Times New Roman" panose="02020603050405020304" pitchFamily="18" charset="0"/>
              </a:rPr>
              <a:t>All the </a:t>
            </a:r>
            <a:r>
              <a:rPr lang="en-US" altLang="en-US" sz="1800" b="1" dirty="0">
                <a:latin typeface="Times New Roman" panose="02020603050405020304" pitchFamily="18" charset="0"/>
                <a:cs typeface="Times New Roman" panose="02020603050405020304" pitchFamily="18" charset="0"/>
              </a:rPr>
              <a:t>drives</a:t>
            </a:r>
            <a:r>
              <a:rPr lang="en-US" altLang="en-US" sz="1800" dirty="0">
                <a:latin typeface="Times New Roman" panose="02020603050405020304" pitchFamily="18" charset="0"/>
                <a:cs typeface="Times New Roman" panose="02020603050405020304" pitchFamily="18" charset="0"/>
              </a:rPr>
              <a:t> are </a:t>
            </a:r>
            <a:r>
              <a:rPr lang="en-US" altLang="en-US" sz="1800" b="1" dirty="0">
                <a:latin typeface="Times New Roman" panose="02020603050405020304" pitchFamily="18" charset="0"/>
                <a:cs typeface="Times New Roman" panose="02020603050405020304" pitchFamily="18" charset="0"/>
              </a:rPr>
              <a:t>controlled</a:t>
            </a: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using a RAID controller</a:t>
            </a:r>
          </a:p>
          <a:p>
            <a:pPr lvl="1" algn="just">
              <a:lnSpc>
                <a:spcPct val="90000"/>
              </a:lnSpc>
            </a:pPr>
            <a:r>
              <a:rPr lang="en-US" altLang="en-US" sz="1800" dirty="0">
                <a:latin typeface="Times New Roman" panose="02020603050405020304" pitchFamily="18" charset="0"/>
                <a:cs typeface="Times New Roman" panose="02020603050405020304" pitchFamily="18" charset="0"/>
              </a:rPr>
              <a:t>The data are distributed over the drive to </a:t>
            </a:r>
            <a:r>
              <a:rPr lang="en-US" altLang="en-US" sz="1800" b="1" dirty="0">
                <a:latin typeface="Times New Roman" panose="02020603050405020304" pitchFamily="18" charset="0"/>
                <a:cs typeface="Times New Roman" panose="02020603050405020304" pitchFamily="18" charset="0"/>
              </a:rPr>
              <a:t>allow parallel operation</a:t>
            </a:r>
          </a:p>
          <a:p>
            <a:pPr lvl="1" algn="just">
              <a:lnSpc>
                <a:spcPct val="90000"/>
              </a:lnSpc>
            </a:pPr>
            <a:r>
              <a:rPr lang="en-US" altLang="en-US" sz="1800" dirty="0">
                <a:latin typeface="Times New Roman" panose="02020603050405020304" pitchFamily="18" charset="0"/>
                <a:cs typeface="Times New Roman" panose="02020603050405020304" pitchFamily="18" charset="0"/>
              </a:rPr>
              <a:t>RAID consists of a SCSI controller → better performance &amp; better reliability</a:t>
            </a:r>
          </a:p>
          <a:p>
            <a:pPr lvl="1" algn="just">
              <a:lnSpc>
                <a:spcPct val="90000"/>
              </a:lnSpc>
            </a:pPr>
            <a:r>
              <a:rPr lang="en-US" altLang="en-US" sz="1800" dirty="0">
                <a:highlight>
                  <a:srgbClr val="FFFF00"/>
                </a:highlight>
                <a:latin typeface="Times New Roman" panose="02020603050405020304" pitchFamily="18" charset="0"/>
                <a:cs typeface="Times New Roman" panose="02020603050405020304" pitchFamily="18" charset="0"/>
              </a:rPr>
              <a:t>RAID have </a:t>
            </a:r>
            <a:r>
              <a:rPr lang="en-US" altLang="en-US" sz="1800" b="1" dirty="0">
                <a:highlight>
                  <a:srgbClr val="FFFF00"/>
                </a:highlight>
                <a:latin typeface="Times New Roman" panose="02020603050405020304" pitchFamily="18" charset="0"/>
                <a:cs typeface="Times New Roman" panose="02020603050405020304" pitchFamily="18" charset="0"/>
              </a:rPr>
              <a:t>6 schemes from level 0  through level 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914400" y="-15240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0</a:t>
            </a:r>
          </a:p>
        </p:txBody>
      </p:sp>
      <p:sp>
        <p:nvSpPr>
          <p:cNvPr id="8195" name="Rectangle 3"/>
          <p:cNvSpPr>
            <a:spLocks noGrp="1"/>
          </p:cNvSpPr>
          <p:nvPr>
            <p:ph type="body" sz="half" idx="4294967295"/>
          </p:nvPr>
        </p:nvSpPr>
        <p:spPr>
          <a:xfrm>
            <a:off x="0" y="1295400"/>
            <a:ext cx="9144000" cy="5791200"/>
          </a:xfrm>
        </p:spPr>
        <p:txBody>
          <a:bodyPr/>
          <a:lstStyle/>
          <a:p>
            <a:pPr algn="just">
              <a:lnSpc>
                <a:spcPct val="90000"/>
              </a:lnSpc>
            </a:pPr>
            <a:r>
              <a:rPr lang="en-US" altLang="en-US" sz="1600" b="1">
                <a:latin typeface="Times New Roman" panose="02020603050405020304" pitchFamily="18" charset="0"/>
                <a:cs typeface="Times New Roman" panose="02020603050405020304" pitchFamily="18" charset="0"/>
              </a:rPr>
              <a:t>Striping</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virtual single disk </a:t>
            </a:r>
            <a:r>
              <a:rPr lang="en-US" altLang="en-US" sz="1600">
                <a:latin typeface="Times New Roman" panose="02020603050405020304" pitchFamily="18" charset="0"/>
                <a:cs typeface="Times New Roman" panose="02020603050405020304" pitchFamily="18" charset="0"/>
              </a:rPr>
              <a:t>is </a:t>
            </a:r>
            <a:r>
              <a:rPr lang="en-US" altLang="en-US" sz="1600" b="1">
                <a:latin typeface="Times New Roman" panose="02020603050405020304" pitchFamily="18" charset="0"/>
                <a:cs typeface="Times New Roman" panose="02020603050405020304" pitchFamily="18" charset="0"/>
              </a:rPr>
              <a:t>divided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up</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into</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strips of k sectors </a:t>
            </a:r>
            <a:r>
              <a:rPr lang="en-US" altLang="en-US" sz="1600">
                <a:latin typeface="Times New Roman" panose="02020603050405020304" pitchFamily="18" charset="0"/>
                <a:cs typeface="Times New Roman" panose="02020603050405020304" pitchFamily="18" charset="0"/>
              </a:rPr>
              <a:t>each to store data in distributing as</a:t>
            </a:r>
          </a:p>
          <a:p>
            <a:pPr lvl="1" algn="just">
              <a:lnSpc>
                <a:spcPct val="90000"/>
              </a:lnSpc>
            </a:pPr>
            <a:r>
              <a:rPr lang="en-US" altLang="en-US" sz="1400">
                <a:latin typeface="Times New Roman" panose="02020603050405020304" pitchFamily="18" charset="0"/>
                <a:cs typeface="Times New Roman" panose="02020603050405020304" pitchFamily="18" charset="0"/>
              </a:rPr>
              <a:t>Strip 0: sectors 0 to k – 1</a:t>
            </a:r>
          </a:p>
          <a:p>
            <a:pPr lvl="1" algn="just">
              <a:lnSpc>
                <a:spcPct val="90000"/>
              </a:lnSpc>
            </a:pPr>
            <a:r>
              <a:rPr lang="en-US" altLang="en-US" sz="1400">
                <a:latin typeface="Times New Roman" panose="02020603050405020304" pitchFamily="18" charset="0"/>
                <a:cs typeface="Times New Roman" panose="02020603050405020304" pitchFamily="18" charset="0"/>
              </a:rPr>
              <a:t>Strip 1: sectors k to 2k – 1 </a:t>
            </a:r>
          </a:p>
          <a:p>
            <a:pPr lvl="1" algn="just">
              <a:lnSpc>
                <a:spcPct val="90000"/>
              </a:lnSpc>
            </a:pPr>
            <a:r>
              <a:rPr lang="en-US" altLang="en-US" sz="1400">
                <a:latin typeface="Times New Roman" panose="02020603050405020304" pitchFamily="18" charset="0"/>
                <a:cs typeface="Times New Roman" panose="02020603050405020304" pitchFamily="18" charset="0"/>
              </a:rPr>
              <a:t>Strip n: sectors nk to (n+1)k – 1 </a:t>
            </a:r>
          </a:p>
          <a:p>
            <a:pPr algn="just">
              <a:lnSpc>
                <a:spcPct val="90000"/>
              </a:lnSpc>
            </a:pPr>
            <a:r>
              <a:rPr lang="en-US" altLang="en-US" sz="1600">
                <a:latin typeface="Times New Roman" panose="02020603050405020304" pitchFamily="18" charset="0"/>
                <a:cs typeface="Times New Roman" panose="02020603050405020304" pitchFamily="18" charset="0"/>
              </a:rPr>
              <a:t>RAID 0 </a:t>
            </a:r>
            <a:r>
              <a:rPr lang="en-US" altLang="en-US" sz="1600" b="1">
                <a:latin typeface="Times New Roman" panose="02020603050405020304" pitchFamily="18" charset="0"/>
                <a:cs typeface="Times New Roman" panose="02020603050405020304" pitchFamily="18" charset="0"/>
              </a:rPr>
              <a:t>writes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consecutive strips </a:t>
            </a:r>
            <a:r>
              <a:rPr lang="en-US" altLang="en-US" sz="1600">
                <a:latin typeface="Times New Roman" panose="02020603050405020304" pitchFamily="18" charset="0"/>
                <a:cs typeface="Times New Roman" panose="02020603050405020304" pitchFamily="18" charset="0"/>
              </a:rPr>
              <a:t>over the drives in RR </a:t>
            </a:r>
          </a:p>
          <a:p>
            <a:pPr algn="just">
              <a:lnSpc>
                <a:spcPct val="90000"/>
              </a:lnSpc>
            </a:pPr>
            <a:r>
              <a:rPr lang="en-US" altLang="en-US" sz="1600">
                <a:latin typeface="Times New Roman" panose="02020603050405020304" pitchFamily="18" charset="0"/>
                <a:cs typeface="Times New Roman" panose="02020603050405020304" pitchFamily="18" charset="0"/>
              </a:rPr>
              <a:t>RAID 0 </a:t>
            </a:r>
            <a:r>
              <a:rPr lang="en-US" altLang="en-US" sz="1600" b="1">
                <a:latin typeface="Times New Roman" panose="02020603050405020304" pitchFamily="18" charset="0"/>
                <a:cs typeface="Times New Roman" panose="02020603050405020304" pitchFamily="18" charset="0"/>
              </a:rPr>
              <a:t>reads the data </a:t>
            </a:r>
            <a:r>
              <a:rPr lang="en-US" altLang="en-US" sz="1600">
                <a:latin typeface="Times New Roman" panose="02020603050405020304" pitchFamily="18" charset="0"/>
                <a:cs typeface="Times New Roman" panose="02020603050405020304" pitchFamily="18" charset="0"/>
              </a:rPr>
              <a:t>from consecutive strips as</a:t>
            </a:r>
          </a:p>
          <a:p>
            <a:pPr lvl="1" algn="just">
              <a:lnSpc>
                <a:spcPct val="90000"/>
              </a:lnSpc>
            </a:pPr>
            <a:r>
              <a:rPr lang="en-US" altLang="en-US" sz="1400">
                <a:latin typeface="Times New Roman" panose="02020603050405020304" pitchFamily="18" charset="0"/>
                <a:cs typeface="Times New Roman" panose="02020603050405020304" pitchFamily="18" charset="0"/>
              </a:rPr>
              <a:t>The software issues a command to read a data block</a:t>
            </a:r>
          </a:p>
          <a:p>
            <a:pPr lvl="1" algn="just">
              <a:lnSpc>
                <a:spcPct val="90000"/>
              </a:lnSpc>
            </a:pPr>
            <a:r>
              <a:rPr lang="en-US" altLang="en-US" sz="1400">
                <a:latin typeface="Times New Roman" panose="02020603050405020304" pitchFamily="18" charset="0"/>
                <a:cs typeface="Times New Roman" panose="02020603050405020304" pitchFamily="18" charset="0"/>
              </a:rPr>
              <a:t>RAID controller will </a:t>
            </a:r>
            <a:r>
              <a:rPr lang="en-US" altLang="en-US" sz="1400" b="1">
                <a:latin typeface="Times New Roman" panose="02020603050405020304" pitchFamily="18" charset="0"/>
                <a:cs typeface="Times New Roman" panose="02020603050405020304" pitchFamily="18" charset="0"/>
              </a:rPr>
              <a:t>bread this command into n separate commands</a:t>
            </a:r>
            <a:r>
              <a:rPr lang="en-US" altLang="en-US" sz="1400">
                <a:latin typeface="Times New Roman" panose="02020603050405020304" pitchFamily="18" charset="0"/>
                <a:cs typeface="Times New Roman" panose="02020603050405020304" pitchFamily="18" charset="0"/>
              </a:rPr>
              <a:t>, one for each of the n disks, and have them </a:t>
            </a:r>
            <a:r>
              <a:rPr lang="en-US" altLang="en-US" sz="1400" b="1">
                <a:latin typeface="Times New Roman" panose="02020603050405020304" pitchFamily="18" charset="0"/>
                <a:cs typeface="Times New Roman" panose="02020603050405020304" pitchFamily="18" charset="0"/>
              </a:rPr>
              <a:t>operate in parallel </a:t>
            </a:r>
            <a:br>
              <a:rPr lang="en-US" altLang="en-US" sz="1400" b="1">
                <a:latin typeface="Times New Roman" panose="02020603050405020304" pitchFamily="18" charset="0"/>
                <a:cs typeface="Times New Roman" panose="02020603050405020304" pitchFamily="18" charset="0"/>
              </a:rPr>
            </a:br>
            <a:r>
              <a:rPr lang="en-US" altLang="en-US" sz="1400">
                <a:latin typeface="Times New Roman" panose="02020603050405020304" pitchFamily="18" charset="0"/>
                <a:cs typeface="Times New Roman" panose="02020603050405020304" pitchFamily="18" charset="0"/>
              </a:rPr>
              <a:t>(</a:t>
            </a:r>
            <a:r>
              <a:rPr lang="en-US" altLang="en-US" sz="1400" b="1">
                <a:latin typeface="Times New Roman" panose="02020603050405020304" pitchFamily="18" charset="0"/>
                <a:cs typeface="Times New Roman" panose="02020603050405020304" pitchFamily="18" charset="0"/>
              </a:rPr>
              <a:t>→ the parallel I/O without the software knowing about it</a:t>
            </a:r>
            <a:r>
              <a:rPr lang="en-US" altLang="en-US" sz="1400">
                <a:latin typeface="Times New Roman" panose="02020603050405020304" pitchFamily="18" charset="0"/>
                <a:cs typeface="Times New Roman" panose="02020603050405020304" pitchFamily="18" charset="0"/>
              </a:rPr>
              <a:t>)</a:t>
            </a:r>
          </a:p>
          <a:p>
            <a:pPr algn="just">
              <a:lnSpc>
                <a:spcPct val="90000"/>
              </a:lnSpc>
            </a:pPr>
            <a:r>
              <a:rPr lang="en-US" altLang="en-US" sz="1600" b="1">
                <a:latin typeface="Times New Roman" panose="02020603050405020304" pitchFamily="18" charset="0"/>
                <a:cs typeface="Times New Roman" panose="02020603050405020304" pitchFamily="18" charset="0"/>
              </a:rPr>
              <a:t>Advantages</a:t>
            </a:r>
          </a:p>
          <a:p>
            <a:pPr lvl="1" algn="just">
              <a:lnSpc>
                <a:spcPct val="90000"/>
              </a:lnSpc>
            </a:pPr>
            <a:r>
              <a:rPr lang="en-US" altLang="en-US" sz="1400" b="1">
                <a:latin typeface="Times New Roman" panose="02020603050405020304" pitchFamily="18" charset="0"/>
                <a:cs typeface="Times New Roman" panose="02020603050405020304" pitchFamily="18" charset="0"/>
              </a:rPr>
              <a:t>Works</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best</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with large request</a:t>
            </a:r>
            <a:r>
              <a:rPr lang="en-US" altLang="en-US" sz="1400">
                <a:latin typeface="Times New Roman" panose="02020603050405020304" pitchFamily="18" charset="0"/>
                <a:cs typeface="Times New Roman" panose="02020603050405020304" pitchFamily="18" charset="0"/>
              </a:rPr>
              <a:t>, the bigger the better</a:t>
            </a:r>
          </a:p>
          <a:p>
            <a:pPr lvl="1" algn="just">
              <a:lnSpc>
                <a:spcPct val="90000"/>
              </a:lnSpc>
            </a:pPr>
            <a:r>
              <a:rPr lang="en-US" altLang="en-US" sz="1400" b="1">
                <a:latin typeface="Times New Roman" panose="02020603050405020304" pitchFamily="18" charset="0"/>
                <a:cs typeface="Times New Roman" panose="02020603050405020304" pitchFamily="18" charset="0"/>
              </a:rPr>
              <a:t>Performance</a:t>
            </a:r>
            <a:r>
              <a:rPr lang="en-US" altLang="en-US" sz="1400">
                <a:latin typeface="Times New Roman" panose="02020603050405020304" pitchFamily="18" charset="0"/>
                <a:cs typeface="Times New Roman" panose="02020603050405020304" pitchFamily="18" charset="0"/>
              </a:rPr>
              <a:t> is </a:t>
            </a:r>
            <a:r>
              <a:rPr lang="en-US" altLang="en-US" sz="1400" b="1">
                <a:latin typeface="Times New Roman" panose="02020603050405020304" pitchFamily="18" charset="0"/>
                <a:cs typeface="Times New Roman" panose="02020603050405020304" pitchFamily="18" charset="0"/>
              </a:rPr>
              <a:t>excellent</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and</a:t>
            </a:r>
            <a:r>
              <a:rPr lang="en-US" altLang="en-US" sz="1400">
                <a:latin typeface="Times New Roman" panose="02020603050405020304" pitchFamily="18" charset="0"/>
                <a:cs typeface="Times New Roman" panose="02020603050405020304" pitchFamily="18" charset="0"/>
              </a:rPr>
              <a:t> the </a:t>
            </a:r>
            <a:r>
              <a:rPr lang="en-US" altLang="en-US" sz="1400" b="1">
                <a:latin typeface="Times New Roman" panose="02020603050405020304" pitchFamily="18" charset="0"/>
                <a:cs typeface="Times New Roman" panose="02020603050405020304" pitchFamily="18" charset="0"/>
              </a:rPr>
              <a:t>implementation is straightforward </a:t>
            </a:r>
          </a:p>
          <a:p>
            <a:pPr algn="just">
              <a:lnSpc>
                <a:spcPct val="90000"/>
              </a:lnSpc>
            </a:pPr>
            <a:r>
              <a:rPr lang="en-US" altLang="en-US" sz="1600" b="1">
                <a:latin typeface="Times New Roman" panose="02020603050405020304" pitchFamily="18" charset="0"/>
                <a:cs typeface="Times New Roman" panose="02020603050405020304" pitchFamily="18" charset="0"/>
              </a:rPr>
              <a:t>Disadvantage</a:t>
            </a:r>
          </a:p>
          <a:p>
            <a:pPr lvl="1" algn="just">
              <a:lnSpc>
                <a:spcPct val="90000"/>
              </a:lnSpc>
            </a:pPr>
            <a:r>
              <a:rPr lang="en-US" altLang="en-US" sz="1400" b="1">
                <a:latin typeface="Times New Roman" panose="02020603050405020304" pitchFamily="18" charset="0"/>
                <a:cs typeface="Times New Roman" panose="02020603050405020304" pitchFamily="18" charset="0"/>
              </a:rPr>
              <a:t>Works</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worst</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with</a:t>
            </a:r>
            <a:r>
              <a:rPr lang="en-US" altLang="en-US" sz="1400">
                <a:latin typeface="Times New Roman" panose="02020603050405020304" pitchFamily="18" charset="0"/>
                <a:cs typeface="Times New Roman" panose="02020603050405020304" pitchFamily="18" charset="0"/>
              </a:rPr>
              <a:t> the OS </a:t>
            </a:r>
            <a:r>
              <a:rPr lang="en-US" altLang="en-US" sz="1400" b="1">
                <a:latin typeface="Times New Roman" panose="02020603050405020304" pitchFamily="18" charset="0"/>
                <a:cs typeface="Times New Roman" panose="02020603050405020304" pitchFamily="18" charset="0"/>
              </a:rPr>
              <a:t>asking</a:t>
            </a:r>
            <a:r>
              <a:rPr lang="en-US" altLang="en-US" sz="1400">
                <a:latin typeface="Times New Roman" panose="02020603050405020304" pitchFamily="18" charset="0"/>
                <a:cs typeface="Times New Roman" panose="02020603050405020304" pitchFamily="18" charset="0"/>
              </a:rPr>
              <a:t> for </a:t>
            </a:r>
            <a:r>
              <a:rPr lang="en-US" altLang="en-US" sz="1400" b="1">
                <a:latin typeface="Times New Roman" panose="02020603050405020304" pitchFamily="18" charset="0"/>
                <a:cs typeface="Times New Roman" panose="02020603050405020304" pitchFamily="18" charset="0"/>
              </a:rPr>
              <a:t>data one sector at a time</a:t>
            </a:r>
          </a:p>
          <a:p>
            <a:pPr lvl="1" algn="just">
              <a:lnSpc>
                <a:spcPct val="90000"/>
              </a:lnSpc>
            </a:pPr>
            <a:r>
              <a:rPr lang="en-US" altLang="en-US" sz="1400" b="1">
                <a:latin typeface="Times New Roman" panose="02020603050405020304" pitchFamily="18" charset="0"/>
                <a:cs typeface="Times New Roman" panose="02020603050405020304" pitchFamily="18" charset="0"/>
              </a:rPr>
              <a:t>No back up data/disk</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568450"/>
            <a:ext cx="3962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7248525" y="2819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1</a:t>
            </a:r>
          </a:p>
        </p:txBody>
      </p:sp>
      <p:sp>
        <p:nvSpPr>
          <p:cNvPr id="9219" name="Rectangle 3"/>
          <p:cNvSpPr>
            <a:spLocks noGrp="1"/>
          </p:cNvSpPr>
          <p:nvPr>
            <p:ph type="body" sz="half" idx="4294967295"/>
          </p:nvPr>
        </p:nvSpPr>
        <p:spPr>
          <a:xfrm>
            <a:off x="0" y="1295400"/>
            <a:ext cx="9144000" cy="3124200"/>
          </a:xfrm>
        </p:spPr>
        <p:txBody>
          <a:bodyPr/>
          <a:lstStyle/>
          <a:p>
            <a:pPr algn="just">
              <a:lnSpc>
                <a:spcPct val="90000"/>
              </a:lnSpc>
            </a:pPr>
            <a:r>
              <a:rPr lang="en-US" altLang="en-US" sz="2000" b="1">
                <a:latin typeface="Times New Roman" panose="02020603050405020304" pitchFamily="18" charset="0"/>
                <a:cs typeface="Times New Roman" panose="02020603050405020304" pitchFamily="18" charset="0"/>
              </a:rPr>
              <a:t>Duplicates all the disks </a:t>
            </a:r>
            <a:r>
              <a:rPr lang="en-US" altLang="en-US" sz="2000">
                <a:latin typeface="Times New Roman" panose="02020603050405020304" pitchFamily="18" charset="0"/>
                <a:cs typeface="Times New Roman" panose="02020603050405020304" pitchFamily="18" charset="0"/>
              </a:rPr>
              <a:t>(n </a:t>
            </a:r>
            <a:r>
              <a:rPr lang="en-US" altLang="en-US" sz="2000" b="1">
                <a:latin typeface="Times New Roman" panose="02020603050405020304" pitchFamily="18" charset="0"/>
                <a:cs typeface="Times New Roman" panose="02020603050405020304" pitchFamily="18" charset="0"/>
              </a:rPr>
              <a:t>primary</a:t>
            </a:r>
            <a:r>
              <a:rPr lang="en-US" altLang="en-US" sz="2000">
                <a:latin typeface="Times New Roman" panose="02020603050405020304" pitchFamily="18" charset="0"/>
                <a:cs typeface="Times New Roman" panose="02020603050405020304" pitchFamily="18" charset="0"/>
              </a:rPr>
              <a:t> disks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n </a:t>
            </a:r>
            <a:r>
              <a:rPr lang="en-US" altLang="en-US" sz="2000" b="1">
                <a:latin typeface="Times New Roman" panose="02020603050405020304" pitchFamily="18" charset="0"/>
                <a:cs typeface="Times New Roman" panose="02020603050405020304" pitchFamily="18" charset="0"/>
              </a:rPr>
              <a:t>backup</a:t>
            </a:r>
            <a:r>
              <a:rPr lang="en-US" altLang="en-US" sz="2000">
                <a:latin typeface="Times New Roman" panose="02020603050405020304" pitchFamily="18" charset="0"/>
                <a:cs typeface="Times New Roman" panose="02020603050405020304" pitchFamily="18" charset="0"/>
              </a:rPr>
              <a:t> disks)</a:t>
            </a:r>
          </a:p>
          <a:p>
            <a:pPr algn="just">
              <a:lnSpc>
                <a:spcPct val="90000"/>
              </a:lnSpc>
            </a:pPr>
            <a:r>
              <a:rPr lang="en-US" altLang="en-US" sz="2000">
                <a:latin typeface="Times New Roman" panose="02020603050405020304" pitchFamily="18" charset="0"/>
                <a:cs typeface="Times New Roman" panose="02020603050405020304" pitchFamily="18" charset="0"/>
              </a:rPr>
              <a:t>On a write, every </a:t>
            </a:r>
            <a:r>
              <a:rPr lang="en-US" altLang="en-US" sz="2000" b="1">
                <a:latin typeface="Times New Roman" panose="02020603050405020304" pitchFamily="18" charset="0"/>
                <a:cs typeface="Times New Roman" panose="02020603050405020304" pitchFamily="18" charset="0"/>
              </a:rPr>
              <a:t>strip</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written twice </a:t>
            </a:r>
            <a:r>
              <a:rPr lang="en-US" altLang="en-US" sz="2000">
                <a:latin typeface="Times New Roman" panose="02020603050405020304" pitchFamily="18" charset="0"/>
                <a:cs typeface="Times New Roman" panose="02020603050405020304" pitchFamily="18" charset="0"/>
              </a:rPr>
              <a:t>(</a:t>
            </a:r>
            <a:r>
              <a:rPr lang="en-US" altLang="en-US" sz="2000" b="1">
                <a:latin typeface="Times New Roman" panose="02020603050405020304" pitchFamily="18" charset="0"/>
                <a:cs typeface="Times New Roman" panose="02020603050405020304" pitchFamily="18" charset="0"/>
              </a:rPr>
              <a:t>slower</a:t>
            </a:r>
            <a:r>
              <a:rPr lang="en-US" altLang="en-US" sz="2000">
                <a:latin typeface="Times New Roman" panose="02020603050405020304" pitchFamily="18" charset="0"/>
                <a:cs typeface="Times New Roman" panose="02020603050405020304" pitchFamily="18" charset="0"/>
              </a:rPr>
              <a:t> than single disk)</a:t>
            </a:r>
          </a:p>
          <a:p>
            <a:pPr algn="just">
              <a:lnSpc>
                <a:spcPct val="90000"/>
              </a:lnSpc>
            </a:pPr>
            <a:r>
              <a:rPr lang="en-US" altLang="en-US" sz="2000">
                <a:latin typeface="Times New Roman" panose="02020603050405020304" pitchFamily="18" charset="0"/>
                <a:cs typeface="Times New Roman" panose="02020603050405020304" pitchFamily="18" charset="0"/>
              </a:rPr>
              <a:t>On a </a:t>
            </a:r>
            <a:r>
              <a:rPr lang="en-US" altLang="en-US" sz="2000" b="1">
                <a:latin typeface="Times New Roman" panose="02020603050405020304" pitchFamily="18" charset="0"/>
                <a:cs typeface="Times New Roman" panose="02020603050405020304" pitchFamily="18" charset="0"/>
              </a:rPr>
              <a:t>read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either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copy</a:t>
            </a:r>
            <a:r>
              <a:rPr lang="en-US" altLang="en-US" sz="2000">
                <a:latin typeface="Times New Roman" panose="02020603050405020304" pitchFamily="18" charset="0"/>
                <a:cs typeface="Times New Roman" panose="02020603050405020304" pitchFamily="18" charset="0"/>
              </a:rPr>
              <a:t> can be used, distributing the load over more drives (</a:t>
            </a:r>
            <a:r>
              <a:rPr lang="en-US" altLang="en-US" sz="2000" b="1">
                <a:latin typeface="Times New Roman" panose="02020603050405020304" pitchFamily="18" charset="0"/>
                <a:cs typeface="Times New Roman" panose="02020603050405020304" pitchFamily="18" charset="0"/>
              </a:rPr>
              <a:t>faster to twice</a:t>
            </a:r>
            <a:r>
              <a:rPr lang="en-US" altLang="en-US" sz="2000">
                <a:latin typeface="Times New Roman" panose="02020603050405020304" pitchFamily="18" charset="0"/>
                <a:cs typeface="Times New Roman" panose="02020603050405020304" pitchFamily="18" charset="0"/>
              </a:rPr>
              <a:t>)</a:t>
            </a:r>
          </a:p>
          <a:p>
            <a:pPr algn="just">
              <a:lnSpc>
                <a:spcPct val="9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consistency</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excellent</a:t>
            </a:r>
            <a:r>
              <a:rPr lang="en-US" altLang="en-US" sz="2000">
                <a:latin typeface="Times New Roman" panose="02020603050405020304" pitchFamily="18" charset="0"/>
                <a:cs typeface="Times New Roman" panose="02020603050405020304" pitchFamily="18" charset="0"/>
              </a:rPr>
              <a:t> (applying to crash or recovery)</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67200"/>
            <a:ext cx="8534400" cy="171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35814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638800"/>
            <a:ext cx="63246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2</a:t>
            </a:r>
          </a:p>
        </p:txBody>
      </p:sp>
      <p:sp>
        <p:nvSpPr>
          <p:cNvPr id="10244" name="Rectangle 3"/>
          <p:cNvSpPr>
            <a:spLocks noGrp="1"/>
          </p:cNvSpPr>
          <p:nvPr>
            <p:ph type="body" sz="half" idx="4294967295"/>
          </p:nvPr>
        </p:nvSpPr>
        <p:spPr>
          <a:xfrm>
            <a:off x="0" y="1143000"/>
            <a:ext cx="9144000" cy="4648200"/>
          </a:xfrm>
        </p:spPr>
        <p:txBody>
          <a:bodyPr/>
          <a:lstStyle/>
          <a:p>
            <a:pPr algn="just">
              <a:lnSpc>
                <a:spcPct val="90000"/>
              </a:lnSpc>
            </a:pPr>
            <a:r>
              <a:rPr lang="en-US" altLang="en-US" sz="1800" b="1">
                <a:latin typeface="Times New Roman" panose="02020603050405020304" pitchFamily="18" charset="0"/>
                <a:cs typeface="Times New Roman" panose="02020603050405020304" pitchFamily="18" charset="0"/>
              </a:rPr>
              <a:t>Works</a:t>
            </a:r>
            <a:r>
              <a:rPr lang="en-US" altLang="en-US" sz="1800">
                <a:latin typeface="Times New Roman" panose="02020603050405020304" pitchFamily="18" charset="0"/>
                <a:cs typeface="Times New Roman" panose="02020603050405020304" pitchFamily="18" charset="0"/>
              </a:rPr>
              <a:t> on the </a:t>
            </a:r>
            <a:r>
              <a:rPr lang="en-US" altLang="en-US" sz="1800" b="1">
                <a:latin typeface="Times New Roman" panose="02020603050405020304" pitchFamily="18" charset="0"/>
                <a:cs typeface="Times New Roman" panose="02020603050405020304" pitchFamily="18" charset="0"/>
              </a:rPr>
              <a:t>word or the byte</a:t>
            </a:r>
          </a:p>
          <a:p>
            <a:pPr algn="just">
              <a:lnSpc>
                <a:spcPct val="90000"/>
              </a:lnSpc>
            </a:pPr>
            <a:r>
              <a:rPr lang="en-US" altLang="en-US" sz="1800" b="1">
                <a:latin typeface="Times New Roman" panose="02020603050405020304" pitchFamily="18" charset="0"/>
                <a:cs typeface="Times New Roman" panose="02020603050405020304" pitchFamily="18" charset="0"/>
              </a:rPr>
              <a:t>Split each byte of the single virtual disk </a:t>
            </a:r>
            <a:r>
              <a:rPr lang="en-US" altLang="en-US" sz="1800">
                <a:latin typeface="Times New Roman" panose="02020603050405020304" pitchFamily="18" charset="0"/>
                <a:cs typeface="Times New Roman" panose="02020603050405020304" pitchFamily="18" charset="0"/>
              </a:rPr>
              <a:t>into a pair of </a:t>
            </a:r>
            <a:r>
              <a:rPr lang="en-US" altLang="en-US" sz="1800" b="1">
                <a:latin typeface="Times New Roman" panose="02020603050405020304" pitchFamily="18" charset="0"/>
                <a:cs typeface="Times New Roman" panose="02020603050405020304" pitchFamily="18" charset="0"/>
              </a:rPr>
              <a:t>4-bit nibbles</a:t>
            </a:r>
          </a:p>
          <a:p>
            <a:pPr algn="just">
              <a:lnSpc>
                <a:spcPct val="90000"/>
              </a:lnSpc>
            </a:pPr>
            <a:r>
              <a:rPr lang="en-US" altLang="en-US" sz="1800" b="1">
                <a:latin typeface="Times New Roman" panose="02020603050405020304" pitchFamily="18" charset="0"/>
                <a:cs typeface="Times New Roman" panose="02020603050405020304" pitchFamily="18" charset="0"/>
              </a:rPr>
              <a:t>Then</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add</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Hamming code </a:t>
            </a:r>
            <a:r>
              <a:rPr lang="en-US" altLang="en-US" sz="1800">
                <a:latin typeface="Times New Roman" panose="02020603050405020304" pitchFamily="18" charset="0"/>
                <a:cs typeface="Times New Roman" panose="02020603050405020304" pitchFamily="18" charset="0"/>
              </a:rPr>
              <a:t>to each one to </a:t>
            </a:r>
            <a:r>
              <a:rPr lang="en-US" altLang="en-US" sz="1800" b="1">
                <a:latin typeface="Times New Roman" panose="02020603050405020304" pitchFamily="18" charset="0"/>
                <a:cs typeface="Times New Roman" panose="02020603050405020304" pitchFamily="18" charset="0"/>
              </a:rPr>
              <a:t>form a 7-bit word</a:t>
            </a:r>
            <a:r>
              <a:rPr lang="en-US" altLang="en-US" sz="1800">
                <a:latin typeface="Times New Roman" panose="02020603050405020304" pitchFamily="18" charset="0"/>
                <a:cs typeface="Times New Roman" panose="02020603050405020304" pitchFamily="18" charset="0"/>
              </a:rPr>
              <a:t>, of which bits 1, 2, and 4 were parity bits</a:t>
            </a:r>
          </a:p>
          <a:p>
            <a:pPr algn="just">
              <a:lnSpc>
                <a:spcPct val="90000"/>
              </a:lnSpc>
            </a:pPr>
            <a:r>
              <a:rPr lang="en-US" altLang="en-US" sz="1800" b="1">
                <a:latin typeface="Times New Roman" panose="02020603050405020304" pitchFamily="18" charset="0"/>
                <a:cs typeface="Times New Roman" panose="02020603050405020304" pitchFamily="18" charset="0"/>
              </a:rPr>
              <a:t>All drives </a:t>
            </a:r>
            <a:r>
              <a:rPr lang="en-US" altLang="en-US" sz="1800">
                <a:latin typeface="Times New Roman" panose="02020603050405020304" pitchFamily="18" charset="0"/>
                <a:cs typeface="Times New Roman" panose="02020603050405020304" pitchFamily="18" charset="0"/>
              </a:rPr>
              <a:t>were </a:t>
            </a:r>
            <a:r>
              <a:rPr lang="en-US" altLang="en-US" sz="1800" b="1">
                <a:latin typeface="Times New Roman" panose="02020603050405020304" pitchFamily="18" charset="0"/>
                <a:cs typeface="Times New Roman" panose="02020603050405020304" pitchFamily="18" charset="0"/>
              </a:rPr>
              <a:t>synchronized</a:t>
            </a:r>
            <a:r>
              <a:rPr lang="en-US" altLang="en-US" sz="1800">
                <a:latin typeface="Times New Roman" panose="02020603050405020304" pitchFamily="18" charset="0"/>
                <a:cs typeface="Times New Roman" panose="02020603050405020304" pitchFamily="18" charset="0"/>
              </a:rPr>
              <a:t> in </a:t>
            </a:r>
            <a:r>
              <a:rPr lang="en-US" altLang="en-US" sz="1800" b="1">
                <a:latin typeface="Times New Roman" panose="02020603050405020304" pitchFamily="18" charset="0"/>
                <a:cs typeface="Times New Roman" panose="02020603050405020304" pitchFamily="18" charset="0"/>
              </a:rPr>
              <a:t>terms</a:t>
            </a:r>
            <a:r>
              <a:rPr lang="en-US" altLang="en-US" sz="1800">
                <a:latin typeface="Times New Roman" panose="02020603050405020304" pitchFamily="18" charset="0"/>
                <a:cs typeface="Times New Roman" panose="02020603050405020304" pitchFamily="18" charset="0"/>
              </a:rPr>
              <a:t> of </a:t>
            </a:r>
            <a:r>
              <a:rPr lang="en-US" altLang="en-US" sz="1800" b="1">
                <a:latin typeface="Times New Roman" panose="02020603050405020304" pitchFamily="18" charset="0"/>
                <a:cs typeface="Times New Roman" panose="02020603050405020304" pitchFamily="18" charset="0"/>
              </a:rPr>
              <a:t>arm position and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rotational position</a:t>
            </a:r>
          </a:p>
          <a:p>
            <a:pPr algn="just">
              <a:lnSpc>
                <a:spcPct val="90000"/>
              </a:lnSpc>
            </a:pPr>
            <a:r>
              <a:rPr lang="en-US" altLang="en-US" sz="1800" b="1">
                <a:latin typeface="Times New Roman" panose="02020603050405020304" pitchFamily="18" charset="0"/>
                <a:cs typeface="Times New Roman" panose="02020603050405020304" pitchFamily="18" charset="0"/>
              </a:rPr>
              <a:t>Last</a:t>
            </a:r>
            <a:r>
              <a:rPr lang="en-US" altLang="en-US" sz="1800">
                <a:latin typeface="Times New Roman" panose="02020603050405020304" pitchFamily="18" charset="0"/>
                <a:cs typeface="Times New Roman" panose="02020603050405020304" pitchFamily="18" charset="0"/>
              </a:rPr>
              <a:t>, it can </a:t>
            </a:r>
            <a:r>
              <a:rPr lang="en-US" altLang="en-US" sz="1800" b="1">
                <a:latin typeface="Times New Roman" panose="02020603050405020304" pitchFamily="18" charset="0"/>
                <a:cs typeface="Times New Roman" panose="02020603050405020304" pitchFamily="18" charset="0"/>
              </a:rPr>
              <a:t>write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7 bit Hamming coded </a:t>
            </a:r>
            <a:r>
              <a:rPr lang="en-US" altLang="en-US" sz="1800">
                <a:latin typeface="Times New Roman" panose="02020603050405020304" pitchFamily="18" charset="0"/>
                <a:cs typeface="Times New Roman" panose="02020603050405020304" pitchFamily="18" charset="0"/>
              </a:rPr>
              <a:t>word over </a:t>
            </a:r>
            <a:r>
              <a:rPr lang="en-US" altLang="en-US" sz="1800" b="1">
                <a:latin typeface="Times New Roman" panose="02020603050405020304" pitchFamily="18" charset="0"/>
                <a:cs typeface="Times New Roman" panose="02020603050405020304" pitchFamily="18" charset="0"/>
              </a:rPr>
              <a:t>all drive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1 bit per drive</a:t>
            </a:r>
          </a:p>
          <a:p>
            <a:pPr algn="just">
              <a:lnSpc>
                <a:spcPct val="90000"/>
              </a:lnSpc>
            </a:pPr>
            <a:r>
              <a:rPr lang="en-US" altLang="en-US" sz="1800" b="1">
                <a:latin typeface="Times New Roman" panose="02020603050405020304" pitchFamily="18" charset="0"/>
                <a:cs typeface="Times New Roman" panose="02020603050405020304" pitchFamily="18" charset="0"/>
              </a:rPr>
              <a:t>Advantages</a:t>
            </a:r>
          </a:p>
          <a:p>
            <a:pPr lvl="1" algn="just">
              <a:lnSpc>
                <a:spcPct val="9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total throughput </a:t>
            </a:r>
            <a:r>
              <a:rPr lang="en-US" altLang="en-US" sz="1600">
                <a:latin typeface="Times New Roman" panose="02020603050405020304" pitchFamily="18" charset="0"/>
                <a:cs typeface="Times New Roman" panose="02020603050405020304" pitchFamily="18" charset="0"/>
              </a:rPr>
              <a:t>was </a:t>
            </a:r>
            <a:r>
              <a:rPr lang="en-US" altLang="en-US" sz="1600" b="1">
                <a:latin typeface="Times New Roman" panose="02020603050405020304" pitchFamily="18" charset="0"/>
                <a:cs typeface="Times New Roman" panose="02020603050405020304" pitchFamily="18" charset="0"/>
              </a:rPr>
              <a:t>immense</a:t>
            </a:r>
            <a:r>
              <a:rPr lang="en-US" altLang="en-US" sz="1600">
                <a:latin typeface="Times New Roman" panose="02020603050405020304" pitchFamily="18" charset="0"/>
                <a:cs typeface="Times New Roman" panose="02020603050405020304" pitchFamily="18" charset="0"/>
              </a:rPr>
              <a:t> because in one sector time it could write max sectors worth of data (high data rate)</a:t>
            </a:r>
          </a:p>
          <a:p>
            <a:pPr lvl="1" algn="just">
              <a:lnSpc>
                <a:spcPct val="90000"/>
              </a:lnSpc>
            </a:pPr>
            <a:r>
              <a:rPr lang="en-US" altLang="en-US" sz="1600" b="1">
                <a:latin typeface="Times New Roman" panose="02020603050405020304" pitchFamily="18" charset="0"/>
                <a:cs typeface="Times New Roman" panose="02020603050405020304" pitchFamily="18" charset="0"/>
              </a:rPr>
              <a:t>Losing one drive </a:t>
            </a:r>
            <a:r>
              <a:rPr lang="en-US" altLang="en-US" sz="1600">
                <a:latin typeface="Times New Roman" panose="02020603050405020304" pitchFamily="18" charset="0"/>
                <a:cs typeface="Times New Roman" panose="02020603050405020304" pitchFamily="18" charset="0"/>
              </a:rPr>
              <a:t>did </a:t>
            </a:r>
            <a:r>
              <a:rPr lang="en-US" altLang="en-US" sz="1600" b="1">
                <a:latin typeface="Times New Roman" panose="02020603050405020304" pitchFamily="18" charset="0"/>
                <a:cs typeface="Times New Roman" panose="02020603050405020304" pitchFamily="18" charset="0"/>
              </a:rPr>
              <a:t>not</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cause problems </a:t>
            </a:r>
            <a:r>
              <a:rPr lang="en-US" altLang="en-US" sz="1600">
                <a:latin typeface="Times New Roman" panose="02020603050405020304" pitchFamily="18" charset="0"/>
                <a:cs typeface="Times New Roman" panose="02020603050405020304" pitchFamily="18" charset="0"/>
              </a:rPr>
              <a:t>because the Hamming code could handle at runtime</a:t>
            </a:r>
          </a:p>
          <a:p>
            <a:pPr algn="just">
              <a:lnSpc>
                <a:spcPct val="90000"/>
              </a:lnSpc>
            </a:pPr>
            <a:r>
              <a:rPr lang="en-US" altLang="en-US" sz="1800" b="1">
                <a:latin typeface="Times New Roman" panose="02020603050405020304" pitchFamily="18" charset="0"/>
                <a:cs typeface="Times New Roman" panose="02020603050405020304" pitchFamily="18" charset="0"/>
              </a:rPr>
              <a:t>Disadvantages</a:t>
            </a:r>
          </a:p>
          <a:p>
            <a:pPr lvl="1" algn="just">
              <a:lnSpc>
                <a:spcPct val="90000"/>
              </a:lnSpc>
            </a:pPr>
            <a:r>
              <a:rPr lang="en-US" altLang="en-US" sz="1600" b="1">
                <a:latin typeface="Times New Roman" panose="02020603050405020304" pitchFamily="18" charset="0"/>
                <a:cs typeface="Times New Roman" panose="02020603050405020304" pitchFamily="18" charset="0"/>
              </a:rPr>
              <a:t>Requires</a:t>
            </a:r>
            <a:r>
              <a:rPr lang="en-US" altLang="en-US" sz="1600">
                <a:latin typeface="Times New Roman" panose="02020603050405020304" pitchFamily="18" charset="0"/>
                <a:cs typeface="Times New Roman" panose="02020603050405020304" pitchFamily="18" charset="0"/>
              </a:rPr>
              <a:t> all </a:t>
            </a:r>
            <a:r>
              <a:rPr lang="en-US" altLang="en-US" sz="1600" b="1">
                <a:latin typeface="Times New Roman" panose="02020603050405020304" pitchFamily="18" charset="0"/>
                <a:cs typeface="Times New Roman" panose="02020603050405020304" pitchFamily="18" charset="0"/>
              </a:rPr>
              <a:t>drives</a:t>
            </a:r>
            <a:r>
              <a:rPr lang="en-US" altLang="en-US" sz="1600">
                <a:latin typeface="Times New Roman" panose="02020603050405020304" pitchFamily="18" charset="0"/>
                <a:cs typeface="Times New Roman" panose="02020603050405020304" pitchFamily="18" charset="0"/>
              </a:rPr>
              <a:t> to be </a:t>
            </a:r>
            <a:r>
              <a:rPr lang="en-US" altLang="en-US" sz="1600" b="1">
                <a:latin typeface="Times New Roman" panose="02020603050405020304" pitchFamily="18" charset="0"/>
                <a:cs typeface="Times New Roman" panose="02020603050405020304" pitchFamily="18" charset="0"/>
              </a:rPr>
              <a:t>rotationally synchronized</a:t>
            </a:r>
            <a:r>
              <a:rPr lang="en-US" altLang="en-US" sz="1600">
                <a:latin typeface="Times New Roman" panose="02020603050405020304" pitchFamily="18" charset="0"/>
                <a:cs typeface="Times New Roman" panose="02020603050405020304" pitchFamily="18" charset="0"/>
              </a:rPr>
              <a:t>, and it </a:t>
            </a:r>
            <a:r>
              <a:rPr lang="en-US" altLang="en-US" sz="1600" b="1">
                <a:latin typeface="Times New Roman" panose="02020603050405020304" pitchFamily="18" charset="0"/>
                <a:cs typeface="Times New Roman" panose="02020603050405020304" pitchFamily="18" charset="0"/>
              </a:rPr>
              <a:t>only makes sense with a substantial number of drives</a:t>
            </a:r>
          </a:p>
          <a:p>
            <a:pPr lvl="1" algn="just">
              <a:lnSpc>
                <a:spcPct val="90000"/>
              </a:lnSpc>
            </a:pPr>
            <a:r>
              <a:rPr lang="en-US" altLang="en-US" sz="1600" b="1">
                <a:latin typeface="Times New Roman" panose="02020603050405020304" pitchFamily="18" charset="0"/>
                <a:cs typeface="Times New Roman" panose="02020603050405020304" pitchFamily="18" charset="0"/>
              </a:rPr>
              <a:t>Asks a lot of controller </a:t>
            </a:r>
            <a:r>
              <a:rPr lang="en-US" altLang="en-US" sz="1600">
                <a:latin typeface="Times New Roman" panose="02020603050405020304" pitchFamily="18" charset="0"/>
                <a:cs typeface="Times New Roman" panose="02020603050405020304" pitchFamily="18" charset="0"/>
              </a:rPr>
              <a:t>since it must do a Hamming checksum every time bit</a:t>
            </a:r>
          </a:p>
        </p:txBody>
      </p:sp>
      <p:sp>
        <p:nvSpPr>
          <p:cNvPr id="155653" name="Text Box 4"/>
          <p:cNvSpPr txBox="1">
            <a:spLocks noChangeArrowheads="1"/>
          </p:cNvSpPr>
          <p:nvPr/>
        </p:nvSpPr>
        <p:spPr bwMode="auto">
          <a:xfrm>
            <a:off x="7010400" y="60198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3</a:t>
            </a:r>
          </a:p>
        </p:txBody>
      </p:sp>
      <p:sp>
        <p:nvSpPr>
          <p:cNvPr id="11267" name="Rectangle 3"/>
          <p:cNvSpPr>
            <a:spLocks noGrp="1"/>
          </p:cNvSpPr>
          <p:nvPr>
            <p:ph type="body" sz="half" idx="4294967295"/>
          </p:nvPr>
        </p:nvSpPr>
        <p:spPr>
          <a:xfrm>
            <a:off x="0" y="1295400"/>
            <a:ext cx="9144000" cy="5105400"/>
          </a:xfrm>
        </p:spPr>
        <p:txBody>
          <a:bodyPr/>
          <a:lstStyle/>
          <a:p>
            <a:pPr algn="just">
              <a:lnSpc>
                <a:spcPct val="80000"/>
              </a:lnSpc>
            </a:pPr>
            <a:r>
              <a:rPr lang="en-US" altLang="en-US" sz="1800">
                <a:latin typeface="Times New Roman" panose="02020603050405020304" pitchFamily="18" charset="0"/>
                <a:cs typeface="Times New Roman" panose="02020603050405020304" pitchFamily="18" charset="0"/>
              </a:rPr>
              <a:t>Is a </a:t>
            </a:r>
            <a:r>
              <a:rPr lang="en-US" altLang="en-US" sz="1800" b="1">
                <a:latin typeface="Times New Roman" panose="02020603050405020304" pitchFamily="18" charset="0"/>
                <a:cs typeface="Times New Roman" panose="02020603050405020304" pitchFamily="18" charset="0"/>
              </a:rPr>
              <a:t>simplified</a:t>
            </a:r>
            <a:r>
              <a:rPr lang="en-US" altLang="en-US" sz="1800">
                <a:latin typeface="Times New Roman" panose="02020603050405020304" pitchFamily="18" charset="0"/>
                <a:cs typeface="Times New Roman" panose="02020603050405020304" pitchFamily="18" charset="0"/>
              </a:rPr>
              <a:t> version of </a:t>
            </a:r>
            <a:r>
              <a:rPr lang="en-US" altLang="en-US" sz="1800" b="1">
                <a:latin typeface="Times New Roman" panose="02020603050405020304" pitchFamily="18" charset="0"/>
                <a:cs typeface="Times New Roman" panose="02020603050405020304" pitchFamily="18" charset="0"/>
              </a:rPr>
              <a:t>RAID level 2</a:t>
            </a:r>
          </a:p>
          <a:p>
            <a:pPr algn="just">
              <a:lnSpc>
                <a:spcPct val="80000"/>
              </a:lnSpc>
            </a:pPr>
            <a:r>
              <a:rPr lang="en-US" altLang="en-US" sz="1800">
                <a:latin typeface="Times New Roman" panose="02020603050405020304" pitchFamily="18" charset="0"/>
                <a:cs typeface="Times New Roman" panose="02020603050405020304" pitchFamily="18" charset="0"/>
              </a:rPr>
              <a:t>A </a:t>
            </a:r>
            <a:r>
              <a:rPr lang="en-US" altLang="en-US" sz="1800" b="1">
                <a:latin typeface="Times New Roman" panose="02020603050405020304" pitchFamily="18" charset="0"/>
                <a:cs typeface="Times New Roman" panose="02020603050405020304" pitchFamily="18" charset="0"/>
              </a:rPr>
              <a:t>single parity bit </a:t>
            </a:r>
            <a:r>
              <a:rPr lang="en-US" altLang="en-US" sz="1800">
                <a:latin typeface="Times New Roman" panose="02020603050405020304" pitchFamily="18" charset="0"/>
                <a:cs typeface="Times New Roman" panose="02020603050405020304" pitchFamily="18" charset="0"/>
              </a:rPr>
              <a:t>is </a:t>
            </a:r>
            <a:r>
              <a:rPr lang="en-US" altLang="en-US" sz="1800" b="1">
                <a:latin typeface="Times New Roman" panose="02020603050405020304" pitchFamily="18" charset="0"/>
                <a:cs typeface="Times New Roman" panose="02020603050405020304" pitchFamily="18" charset="0"/>
              </a:rPr>
              <a:t>computed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for each data word and written to a parity drive</a:t>
            </a:r>
          </a:p>
          <a:p>
            <a:pPr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drives</a:t>
            </a:r>
            <a:r>
              <a:rPr lang="en-US" altLang="en-US" sz="1800">
                <a:latin typeface="Times New Roman" panose="02020603050405020304" pitchFamily="18" charset="0"/>
                <a:cs typeface="Times New Roman" panose="02020603050405020304" pitchFamily="18" charset="0"/>
              </a:rPr>
              <a:t> must be </a:t>
            </a:r>
            <a:r>
              <a:rPr lang="en-US" altLang="en-US" sz="1800" b="1">
                <a:latin typeface="Times New Roman" panose="02020603050405020304" pitchFamily="18" charset="0"/>
                <a:cs typeface="Times New Roman" panose="02020603050405020304" pitchFamily="18" charset="0"/>
              </a:rPr>
              <a:t>exactly synchronized since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individual data words </a:t>
            </a:r>
            <a:r>
              <a:rPr lang="en-US" altLang="en-US" sz="1800">
                <a:latin typeface="Times New Roman" panose="02020603050405020304" pitchFamily="18" charset="0"/>
                <a:cs typeface="Times New Roman" panose="02020603050405020304" pitchFamily="18" charset="0"/>
              </a:rPr>
              <a:t>are </a:t>
            </a:r>
            <a:r>
              <a:rPr lang="en-US" altLang="en-US" sz="1800" b="1">
                <a:latin typeface="Times New Roman" panose="02020603050405020304" pitchFamily="18" charset="0"/>
                <a:cs typeface="Times New Roman" panose="02020603050405020304" pitchFamily="18" charset="0"/>
              </a:rPr>
              <a:t>spread over multiple drives</a:t>
            </a:r>
          </a:p>
          <a:p>
            <a:pPr algn="just">
              <a:lnSpc>
                <a:spcPct val="80000"/>
              </a:lnSpc>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drive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crashes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and</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single parity gives</a:t>
            </a:r>
            <a:r>
              <a:rPr lang="en-US" altLang="en-US" sz="1800">
                <a:latin typeface="Times New Roman" panose="02020603050405020304" pitchFamily="18" charset="0"/>
                <a:cs typeface="Times New Roman" panose="02020603050405020304" pitchFamily="18" charset="0"/>
              </a:rPr>
              <a:t> only </a:t>
            </a:r>
            <a:r>
              <a:rPr lang="en-US" altLang="en-US" sz="1800" b="1">
                <a:latin typeface="Times New Roman" panose="02020603050405020304" pitchFamily="18" charset="0"/>
                <a:cs typeface="Times New Roman" panose="02020603050405020304" pitchFamily="18" charset="0"/>
              </a:rPr>
              <a:t>error detection</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not error correction</a:t>
            </a:r>
            <a:r>
              <a:rPr lang="en-US" altLang="en-US" sz="1800">
                <a:latin typeface="Times New Roman" panose="02020603050405020304" pitchFamily="18" charset="0"/>
                <a:cs typeface="Times New Roman" panose="02020603050405020304" pitchFamily="18" charset="0"/>
              </a:rPr>
              <a:t>, it provides full 1 bit error correction since the position of the bad bit is known</a:t>
            </a:r>
          </a:p>
          <a:p>
            <a:pPr algn="just">
              <a:lnSpc>
                <a:spcPct val="80000"/>
              </a:lnSpc>
            </a:pPr>
            <a:r>
              <a:rPr lang="en-US" altLang="en-US" sz="1800" b="1">
                <a:latin typeface="Times New Roman" panose="02020603050405020304" pitchFamily="18" charset="0"/>
                <a:cs typeface="Times New Roman" panose="02020603050405020304" pitchFamily="18" charset="0"/>
              </a:rPr>
              <a:t>If</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drive crashes</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controller</a:t>
            </a:r>
            <a:r>
              <a:rPr lang="en-US" altLang="en-US" sz="1800">
                <a:latin typeface="Times New Roman" panose="02020603050405020304" pitchFamily="18" charset="0"/>
                <a:cs typeface="Times New Roman" panose="02020603050405020304" pitchFamily="18" charset="0"/>
              </a:rPr>
              <a:t> just </a:t>
            </a:r>
            <a:r>
              <a:rPr lang="en-US" altLang="en-US" sz="1800" b="1">
                <a:latin typeface="Times New Roman" panose="02020603050405020304" pitchFamily="18" charset="0"/>
                <a:cs typeface="Times New Roman" panose="02020603050405020304" pitchFamily="18" charset="0"/>
              </a:rPr>
              <a:t>pretends</a:t>
            </a:r>
            <a:r>
              <a:rPr lang="en-US" altLang="en-US" sz="1800">
                <a:latin typeface="Times New Roman" panose="02020603050405020304" pitchFamily="18" charset="0"/>
                <a:cs typeface="Times New Roman" panose="02020603050405020304" pitchFamily="18" charset="0"/>
              </a:rPr>
              <a:t> that its </a:t>
            </a:r>
            <a:r>
              <a:rPr lang="en-US" altLang="en-US" sz="1800" b="1">
                <a:latin typeface="Times New Roman" panose="02020603050405020304" pitchFamily="18" charset="0"/>
                <a:cs typeface="Times New Roman" panose="02020603050405020304" pitchFamily="18" charset="0"/>
              </a:rPr>
              <a:t>bit are 0s. </a:t>
            </a:r>
            <a:r>
              <a:rPr lang="en-US" altLang="en-US" sz="1800">
                <a:latin typeface="Times New Roman" panose="02020603050405020304" pitchFamily="18" charset="0"/>
                <a:cs typeface="Times New Roman" panose="02020603050405020304" pitchFamily="18" charset="0"/>
              </a:rPr>
              <a:t>If a word has a parity error, the bit from the dead drive must have been a 1</a:t>
            </a:r>
          </a:p>
          <a:p>
            <a:pPr algn="just">
              <a:lnSpc>
                <a:spcPct val="80000"/>
              </a:lnSpc>
            </a:pPr>
            <a:r>
              <a:rPr lang="en-US" altLang="en-US" sz="1800" b="1">
                <a:latin typeface="Times New Roman" panose="02020603050405020304" pitchFamily="18" charset="0"/>
                <a:cs typeface="Times New Roman" panose="02020603050405020304" pitchFamily="18" charset="0"/>
              </a:rPr>
              <a:t>Advantage</a:t>
            </a:r>
          </a:p>
          <a:p>
            <a:pPr lvl="1" algn="just">
              <a:lnSpc>
                <a:spcPct val="80000"/>
              </a:lnSpc>
            </a:pPr>
            <a:r>
              <a:rPr lang="en-US" altLang="en-US" sz="1600" b="1">
                <a:latin typeface="Times New Roman" panose="02020603050405020304" pitchFamily="18" charset="0"/>
                <a:cs typeface="Times New Roman" panose="02020603050405020304" pitchFamily="18" charset="0"/>
              </a:rPr>
              <a:t>Offer</a:t>
            </a:r>
            <a:r>
              <a:rPr lang="en-US" altLang="en-US" sz="1600">
                <a:latin typeface="Times New Roman" panose="02020603050405020304" pitchFamily="18" charset="0"/>
                <a:cs typeface="Times New Roman" panose="02020603050405020304" pitchFamily="18" charset="0"/>
              </a:rPr>
              <a:t> very </a:t>
            </a:r>
            <a:r>
              <a:rPr lang="en-US" altLang="en-US" sz="1600" b="1">
                <a:latin typeface="Times New Roman" panose="02020603050405020304" pitchFamily="18" charset="0"/>
                <a:cs typeface="Times New Roman" panose="02020603050405020304" pitchFamily="18" charset="0"/>
              </a:rPr>
              <a:t>high data rates</a:t>
            </a:r>
          </a:p>
          <a:p>
            <a:pPr algn="just">
              <a:lnSpc>
                <a:spcPct val="80000"/>
              </a:lnSpc>
            </a:pPr>
            <a:r>
              <a:rPr lang="en-US" altLang="en-US" sz="1800" b="1">
                <a:latin typeface="Times New Roman" panose="02020603050405020304" pitchFamily="18" charset="0"/>
                <a:cs typeface="Times New Roman" panose="02020603050405020304" pitchFamily="18" charset="0"/>
              </a:rPr>
              <a:t>Disadvantage</a:t>
            </a:r>
          </a:p>
          <a:p>
            <a:pPr lvl="1" algn="just">
              <a:lnSpc>
                <a:spcPct val="80000"/>
              </a:lnSpc>
            </a:pPr>
            <a:r>
              <a:rPr lang="en-US" altLang="en-US" sz="1600">
                <a:latin typeface="Times New Roman" panose="02020603050405020304" pitchFamily="18" charset="0"/>
                <a:cs typeface="Times New Roman" panose="02020603050405020304" pitchFamily="18" charset="0"/>
              </a:rPr>
              <a:t>The number of separate I/O requests per second they can handle is no better than for a single drive</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5732463"/>
            <a:ext cx="472440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12954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4 &amp; Level 5</a:t>
            </a:r>
          </a:p>
        </p:txBody>
      </p:sp>
      <p:sp>
        <p:nvSpPr>
          <p:cNvPr id="12291" name="Rectangle 3"/>
          <p:cNvSpPr>
            <a:spLocks noGrp="1"/>
          </p:cNvSpPr>
          <p:nvPr>
            <p:ph type="body" sz="half" idx="4294967295"/>
          </p:nvPr>
        </p:nvSpPr>
        <p:spPr>
          <a:xfrm>
            <a:off x="0" y="1371600"/>
            <a:ext cx="9144000" cy="5943600"/>
          </a:xfrm>
        </p:spPr>
        <p:txBody>
          <a:bodyPr/>
          <a:lstStyle/>
          <a:p>
            <a:pPr algn="just">
              <a:lnSpc>
                <a:spcPct val="90000"/>
              </a:lnSpc>
            </a:pPr>
            <a:r>
              <a:rPr lang="en-US" altLang="en-US" sz="1800" b="1">
                <a:latin typeface="Times New Roman" panose="02020603050405020304" pitchFamily="18" charset="0"/>
                <a:cs typeface="Times New Roman" panose="02020603050405020304" pitchFamily="18" charset="0"/>
              </a:rPr>
              <a:t>Work with strips</a:t>
            </a:r>
            <a:r>
              <a:rPr lang="en-US" altLang="en-US" sz="1800">
                <a:latin typeface="Times New Roman" panose="02020603050405020304" pitchFamily="18" charset="0"/>
                <a:cs typeface="Times New Roman" panose="02020603050405020304" pitchFamily="18" charset="0"/>
              </a:rPr>
              <a:t>, not individual words with parity and do not require synchronized drives</a:t>
            </a:r>
          </a:p>
          <a:p>
            <a:pPr algn="just">
              <a:lnSpc>
                <a:spcPct val="90000"/>
              </a:lnSpc>
            </a:pPr>
            <a:r>
              <a:rPr lang="en-US" altLang="en-US" sz="1800">
                <a:latin typeface="Times New Roman" panose="02020603050405020304" pitchFamily="18" charset="0"/>
                <a:cs typeface="Times New Roman" panose="02020603050405020304" pitchFamily="18" charset="0"/>
              </a:rPr>
              <a:t>RAID 4 </a:t>
            </a:r>
          </a:p>
          <a:p>
            <a:pPr lvl="1" algn="just">
              <a:lnSpc>
                <a:spcPct val="90000"/>
              </a:lnSpc>
            </a:pPr>
            <a:r>
              <a:rPr lang="en-US" altLang="en-US" sz="1600">
                <a:latin typeface="Times New Roman" panose="02020603050405020304" pitchFamily="18" charset="0"/>
                <a:cs typeface="Times New Roman" panose="02020603050405020304" pitchFamily="18" charset="0"/>
              </a:rPr>
              <a:t>Is </a:t>
            </a:r>
            <a:r>
              <a:rPr lang="en-US" altLang="en-US" sz="1600" b="1">
                <a:latin typeface="Times New Roman" panose="02020603050405020304" pitchFamily="18" charset="0"/>
                <a:cs typeface="Times New Roman" panose="02020603050405020304" pitchFamily="18" charset="0"/>
              </a:rPr>
              <a:t>like RAID </a:t>
            </a:r>
            <a:r>
              <a:rPr lang="en-US" altLang="en-US" sz="1600">
                <a:latin typeface="Times New Roman" panose="02020603050405020304" pitchFamily="18" charset="0"/>
                <a:cs typeface="Times New Roman" panose="02020603050405020304" pitchFamily="18" charset="0"/>
              </a:rPr>
              <a:t>0, with a </a:t>
            </a:r>
            <a:r>
              <a:rPr lang="en-US" altLang="en-US" sz="1600" b="1">
                <a:latin typeface="Times New Roman" panose="02020603050405020304" pitchFamily="18" charset="0"/>
                <a:cs typeface="Times New Roman" panose="02020603050405020304" pitchFamily="18" charset="0"/>
              </a:rPr>
              <a:t>strip-for-strip parity written onto an extra drive</a:t>
            </a:r>
          </a:p>
          <a:p>
            <a:pPr lvl="1" algn="just">
              <a:lnSpc>
                <a:spcPct val="90000"/>
              </a:lnSpc>
            </a:pPr>
            <a:r>
              <a:rPr lang="en-US" altLang="en-US" sz="1600">
                <a:latin typeface="Times New Roman" panose="02020603050405020304" pitchFamily="18" charset="0"/>
                <a:cs typeface="Times New Roman" panose="02020603050405020304" pitchFamily="18" charset="0"/>
              </a:rPr>
              <a:t>If a </a:t>
            </a:r>
            <a:r>
              <a:rPr lang="en-US" altLang="en-US" sz="1600" b="1">
                <a:latin typeface="Times New Roman" panose="02020603050405020304" pitchFamily="18" charset="0"/>
                <a:cs typeface="Times New Roman" panose="02020603050405020304" pitchFamily="18" charset="0"/>
              </a:rPr>
              <a:t>drive crashes</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lost bytes </a:t>
            </a:r>
            <a:r>
              <a:rPr lang="en-US" altLang="en-US" sz="1600">
                <a:latin typeface="Times New Roman" panose="02020603050405020304" pitchFamily="18" charset="0"/>
                <a:cs typeface="Times New Roman" panose="02020603050405020304" pitchFamily="18" charset="0"/>
              </a:rPr>
              <a:t>can </a:t>
            </a:r>
            <a:r>
              <a:rPr lang="en-US" altLang="en-US" sz="1600" b="1">
                <a:latin typeface="Times New Roman" panose="02020603050405020304" pitchFamily="18" charset="0"/>
                <a:cs typeface="Times New Roman" panose="02020603050405020304" pitchFamily="18" charset="0"/>
              </a:rPr>
              <a:t>be recomputed from the parity drive by</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reading</a:t>
            </a:r>
            <a:r>
              <a:rPr lang="en-US" altLang="en-US" sz="1600">
                <a:latin typeface="Times New Roman" panose="02020603050405020304" pitchFamily="18" charset="0"/>
                <a:cs typeface="Times New Roman" panose="02020603050405020304" pitchFamily="18" charset="0"/>
              </a:rPr>
              <a:t> the entire set of drives</a:t>
            </a:r>
          </a:p>
          <a:p>
            <a:pPr lvl="1" algn="just">
              <a:lnSpc>
                <a:spcPct val="90000"/>
              </a:lnSpc>
            </a:pPr>
            <a:r>
              <a:rPr lang="en-US" altLang="en-US" sz="1600">
                <a:latin typeface="Times New Roman" panose="02020603050405020304" pitchFamily="18" charset="0"/>
                <a:cs typeface="Times New Roman" panose="02020603050405020304" pitchFamily="18" charset="0"/>
              </a:rPr>
              <a:t>Protects the loss of a drive but performs poorly for small updates. If one sector is changed, it is necessary to read all the drives in order to recalculate the parity, which must then be rewritten</a:t>
            </a:r>
          </a:p>
          <a:p>
            <a:pPr lvl="1" algn="just">
              <a:lnSpc>
                <a:spcPct val="90000"/>
              </a:lnSpc>
            </a:pPr>
            <a:r>
              <a:rPr lang="en-US" altLang="en-US" sz="1600">
                <a:latin typeface="Times New Roman" panose="02020603050405020304" pitchFamily="18" charset="0"/>
                <a:cs typeface="Times New Roman" panose="02020603050405020304" pitchFamily="18" charset="0"/>
              </a:rPr>
              <a:t>Optimization, the old user data and the old parity data is read and recompute the new parity from them → small update requires 2 reads and 2 writes</a:t>
            </a:r>
          </a:p>
          <a:p>
            <a:pPr lvl="1" algn="just">
              <a:lnSpc>
                <a:spcPct val="90000"/>
              </a:lnSpc>
            </a:pPr>
            <a:r>
              <a:rPr lang="en-US" altLang="en-US" sz="1600" b="1">
                <a:latin typeface="Times New Roman" panose="02020603050405020304" pitchFamily="18" charset="0"/>
                <a:cs typeface="Times New Roman" panose="02020603050405020304" pitchFamily="18" charset="0"/>
              </a:rPr>
              <a:t>Disadvantages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bottleneck</a:t>
            </a:r>
            <a:r>
              <a:rPr lang="en-US" altLang="en-US" sz="1600">
                <a:latin typeface="Times New Roman" panose="02020603050405020304" pitchFamily="18" charset="0"/>
                <a:cs typeface="Times New Roman" panose="02020603050405020304" pitchFamily="18" charset="0"/>
              </a:rPr>
              <a:t> due to the heavy load on the parity drive</a:t>
            </a:r>
          </a:p>
          <a:p>
            <a:pPr algn="just">
              <a:lnSpc>
                <a:spcPct val="90000"/>
              </a:lnSpc>
            </a:pPr>
            <a:r>
              <a:rPr lang="en-US" altLang="en-US" sz="1800" b="1">
                <a:latin typeface="Times New Roman" panose="02020603050405020304" pitchFamily="18" charset="0"/>
                <a:cs typeface="Times New Roman" panose="02020603050405020304" pitchFamily="18" charset="0"/>
              </a:rPr>
              <a:t>RAID 5</a:t>
            </a:r>
          </a:p>
          <a:p>
            <a:pPr lvl="1" algn="just">
              <a:lnSpc>
                <a:spcPct val="90000"/>
              </a:lnSpc>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bottleneck</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eliminated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by distributing the parity bits uniformly over all the drives, RR</a:t>
            </a:r>
          </a:p>
          <a:p>
            <a:pPr lvl="1" algn="just">
              <a:lnSpc>
                <a:spcPct val="90000"/>
              </a:lnSpc>
            </a:pPr>
            <a:r>
              <a:rPr lang="en-US" altLang="en-US" sz="1600">
                <a:latin typeface="Times New Roman" panose="02020603050405020304" pitchFamily="18" charset="0"/>
                <a:cs typeface="Times New Roman" panose="02020603050405020304" pitchFamily="18" charset="0"/>
              </a:rPr>
              <a:t>If the </a:t>
            </a:r>
            <a:r>
              <a:rPr lang="en-US" altLang="en-US" sz="1600" b="1">
                <a:latin typeface="Times New Roman" panose="02020603050405020304" pitchFamily="18" charset="0"/>
                <a:cs typeface="Times New Roman" panose="02020603050405020304" pitchFamily="18" charset="0"/>
              </a:rPr>
              <a:t>drive crashes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reconstructing</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contents</a:t>
            </a:r>
            <a:r>
              <a:rPr lang="en-US" altLang="en-US" sz="1600">
                <a:latin typeface="Times New Roman" panose="02020603050405020304" pitchFamily="18" charset="0"/>
                <a:cs typeface="Times New Roman" panose="02020603050405020304" pitchFamily="18" charset="0"/>
              </a:rPr>
              <a:t> of the </a:t>
            </a:r>
            <a:r>
              <a:rPr lang="en-US" altLang="en-US" sz="1600" b="1">
                <a:latin typeface="Times New Roman" panose="02020603050405020304" pitchFamily="18" charset="0"/>
                <a:cs typeface="Times New Roman" panose="02020603050405020304" pitchFamily="18" charset="0"/>
              </a:rPr>
              <a:t>failed drive is a complex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5334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190467" name="Rectangle 3"/>
          <p:cNvSpPr>
            <a:spLocks noGrp="1"/>
          </p:cNvSpPr>
          <p:nvPr>
            <p:ph type="body" idx="1"/>
          </p:nvPr>
        </p:nvSpPr>
        <p:spPr>
          <a:xfrm>
            <a:off x="0" y="1524000"/>
            <a:ext cx="9144000" cy="5791200"/>
          </a:xfrm>
        </p:spPr>
        <p:txBody>
          <a:bodyPr/>
          <a:lstStyle/>
          <a:p>
            <a:pPr algn="just" eaLnBrk="1" hangingPunct="1">
              <a:lnSpc>
                <a:spcPct val="80000"/>
              </a:lnSpc>
              <a:spcBef>
                <a:spcPts val="0"/>
              </a:spcBef>
              <a:spcAft>
                <a:spcPts val="1400"/>
              </a:spcAft>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Is an electronic component in I/O units</a:t>
            </a:r>
          </a:p>
          <a:p>
            <a:pPr algn="just" eaLnBrk="1" hangingPunct="1">
              <a:lnSpc>
                <a:spcPct val="80000"/>
              </a:lnSpc>
              <a:spcBef>
                <a:spcPts val="0"/>
              </a:spcBef>
              <a:spcAft>
                <a:spcPts val="1400"/>
              </a:spcAft>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Often takes the form of a chip on the parent board or a printed circuit card that can be inserted into a expansion slot</a:t>
            </a:r>
          </a:p>
          <a:p>
            <a:pPr algn="just" eaLnBrk="1" hangingPunct="1">
              <a:lnSpc>
                <a:spcPct val="80000"/>
              </a:lnSpc>
              <a:spcBef>
                <a:spcPts val="0"/>
              </a:spcBef>
              <a:spcAft>
                <a:spcPts val="1400"/>
              </a:spcAft>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controller card usually has a connector where the cables can be plugged</a:t>
            </a:r>
          </a:p>
          <a:p>
            <a:pPr algn="just" eaLnBrk="1" hangingPunct="1">
              <a:lnSpc>
                <a:spcPct val="80000"/>
              </a:lnSpc>
              <a:spcBef>
                <a:spcPts val="0"/>
              </a:spcBef>
              <a:spcAft>
                <a:spcPts val="1400"/>
              </a:spcAft>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Many controllers can handle 2,4,6 or 8 identical devices</a:t>
            </a:r>
          </a:p>
          <a:p>
            <a:pPr algn="just" eaLnBrk="1" hangingPunct="1">
              <a:lnSpc>
                <a:spcPct val="80000"/>
              </a:lnSpc>
              <a:spcBef>
                <a:spcPts val="0"/>
              </a:spcBef>
              <a:spcAft>
                <a:spcPts val="1400"/>
              </a:spcAft>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If the interface between the controller and device is a standard interface (ANSI, IEEE, ISO), then companies can make controllers or devices that fit that interface (ex: IDE, SATA, SCSI, USB, IEEE 1934)</a:t>
            </a:r>
          </a:p>
          <a:p>
            <a:pPr algn="just" eaLnBrk="1" hangingPunct="1">
              <a:lnSpc>
                <a:spcPct val="80000"/>
              </a:lnSpc>
              <a:spcBef>
                <a:spcPts val="0"/>
              </a:spcBef>
              <a:spcAft>
                <a:spcPts val="1400"/>
              </a:spcAft>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interface between the controller and the device is often a very low level interface</a:t>
            </a:r>
          </a:p>
          <a:p>
            <a:pPr algn="just" eaLnBrk="1" hangingPunct="1">
              <a:lnSpc>
                <a:spcPct val="80000"/>
              </a:lnSpc>
              <a:spcBef>
                <a:spcPts val="0"/>
              </a:spcBef>
              <a:spcAft>
                <a:spcPts val="1400"/>
              </a:spcAft>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controller’s job to convert the serial bit stream into a block of bytes and perform any error correction necessary</a:t>
            </a:r>
          </a:p>
        </p:txBody>
      </p:sp>
      <p:sp>
        <p:nvSpPr>
          <p:cNvPr id="7172" name="Rectangle 4"/>
          <p:cNvSpPr>
            <a:spLocks/>
          </p:cNvSpPr>
          <p:nvPr/>
        </p:nvSpPr>
        <p:spPr bwMode="auto">
          <a:xfrm>
            <a:off x="914400" y="3810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Device Controllers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in)">
                                      <p:cBhvr>
                                        <p:cTn id="7" dur="500"/>
                                        <p:tgtEl>
                                          <p:spTgt spid="19046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0467">
                                            <p:txEl>
                                              <p:pRg st="1" end="1"/>
                                            </p:txEl>
                                          </p:spTgt>
                                        </p:tgtEl>
                                        <p:attrNameLst>
                                          <p:attrName>style.visibility</p:attrName>
                                        </p:attrNameLst>
                                      </p:cBhvr>
                                      <p:to>
                                        <p:strVal val="visible"/>
                                      </p:to>
                                    </p:set>
                                    <p:animEffect transition="in" filter="box(in)">
                                      <p:cBhvr>
                                        <p:cTn id="10" dur="500"/>
                                        <p:tgtEl>
                                          <p:spTgt spid="19046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90467">
                                            <p:txEl>
                                              <p:pRg st="2" end="2"/>
                                            </p:txEl>
                                          </p:spTgt>
                                        </p:tgtEl>
                                        <p:attrNameLst>
                                          <p:attrName>style.visibility</p:attrName>
                                        </p:attrNameLst>
                                      </p:cBhvr>
                                      <p:to>
                                        <p:strVal val="visible"/>
                                      </p:to>
                                    </p:set>
                                    <p:animEffect transition="in" filter="box(in)">
                                      <p:cBhvr>
                                        <p:cTn id="13" dur="500"/>
                                        <p:tgtEl>
                                          <p:spTgt spid="190467">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90467">
                                            <p:txEl>
                                              <p:pRg st="3" end="3"/>
                                            </p:txEl>
                                          </p:spTgt>
                                        </p:tgtEl>
                                        <p:attrNameLst>
                                          <p:attrName>style.visibility</p:attrName>
                                        </p:attrNameLst>
                                      </p:cBhvr>
                                      <p:to>
                                        <p:strVal val="visible"/>
                                      </p:to>
                                    </p:set>
                                    <p:animEffect transition="in" filter="box(in)">
                                      <p:cBhvr>
                                        <p:cTn id="16" dur="500"/>
                                        <p:tgtEl>
                                          <p:spTgt spid="190467">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90467">
                                            <p:txEl>
                                              <p:pRg st="4" end="4"/>
                                            </p:txEl>
                                          </p:spTgt>
                                        </p:tgtEl>
                                        <p:attrNameLst>
                                          <p:attrName>style.visibility</p:attrName>
                                        </p:attrNameLst>
                                      </p:cBhvr>
                                      <p:to>
                                        <p:strVal val="visible"/>
                                      </p:to>
                                    </p:set>
                                    <p:animEffect transition="in" filter="box(in)">
                                      <p:cBhvr>
                                        <p:cTn id="19" dur="500"/>
                                        <p:tgtEl>
                                          <p:spTgt spid="190467">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90467">
                                            <p:txEl>
                                              <p:pRg st="5" end="5"/>
                                            </p:txEl>
                                          </p:spTgt>
                                        </p:tgtEl>
                                        <p:attrNameLst>
                                          <p:attrName>style.visibility</p:attrName>
                                        </p:attrNameLst>
                                      </p:cBhvr>
                                      <p:to>
                                        <p:strVal val="visible"/>
                                      </p:to>
                                    </p:set>
                                    <p:animEffect transition="in" filter="box(in)">
                                      <p:cBhvr>
                                        <p:cTn id="22" dur="500"/>
                                        <p:tgtEl>
                                          <p:spTgt spid="190467">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90467">
                                            <p:txEl>
                                              <p:pRg st="6" end="6"/>
                                            </p:txEl>
                                          </p:spTgt>
                                        </p:tgtEl>
                                        <p:attrNameLst>
                                          <p:attrName>style.visibility</p:attrName>
                                        </p:attrNameLst>
                                      </p:cBhvr>
                                      <p:to>
                                        <p:strVal val="visible"/>
                                      </p:to>
                                    </p:set>
                                    <p:animEffect transition="in" filter="box(in)">
                                      <p:cBhvr>
                                        <p:cTn id="25" dur="500"/>
                                        <p:tgtEl>
                                          <p:spTgt spid="190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RAID Level 4 &amp; Level 5</a:t>
            </a:r>
          </a:p>
        </p:txBody>
      </p:sp>
      <p:pic>
        <p:nvPicPr>
          <p:cNvPr id="1331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7010400" cy="471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Text Box 4"/>
          <p:cNvSpPr txBox="1">
            <a:spLocks noChangeArrowheads="1"/>
          </p:cNvSpPr>
          <p:nvPr/>
        </p:nvSpPr>
        <p:spPr bwMode="auto">
          <a:xfrm>
            <a:off x="39624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14339" name="Rectangle 3"/>
          <p:cNvSpPr>
            <a:spLocks noGrp="1"/>
          </p:cNvSpPr>
          <p:nvPr>
            <p:ph type="body" sz="half" idx="4294967295"/>
          </p:nvPr>
        </p:nvSpPr>
        <p:spPr>
          <a:xfrm>
            <a:off x="228600" y="1447800"/>
            <a:ext cx="8915400" cy="5410200"/>
          </a:xfrm>
        </p:spPr>
        <p:txBody>
          <a:bodyPr/>
          <a:lstStyle/>
          <a:p>
            <a:pPr algn="just"/>
            <a:r>
              <a:rPr lang="en-US" altLang="en-US" sz="2000">
                <a:latin typeface="Times New Roman" panose="02020603050405020304" pitchFamily="18" charset="0"/>
                <a:cs typeface="Times New Roman" panose="02020603050405020304" pitchFamily="18" charset="0"/>
              </a:rPr>
              <a:t>How long disk drivers to read or write a disk block?</a:t>
            </a:r>
          </a:p>
          <a:p>
            <a:pPr algn="just"/>
            <a:r>
              <a:rPr lang="en-US" altLang="en-US" sz="2000">
                <a:latin typeface="Times New Roman" panose="02020603050405020304" pitchFamily="18" charset="0"/>
                <a:cs typeface="Times New Roman" panose="02020603050405020304" pitchFamily="18" charset="0"/>
              </a:rPr>
              <a:t>The time required is determined by 3 factors</a:t>
            </a:r>
          </a:p>
          <a:p>
            <a:pPr lvl="1" algn="just"/>
            <a:r>
              <a:rPr lang="en-US" altLang="en-US" sz="1800" b="1">
                <a:latin typeface="Times New Roman" panose="02020603050405020304" pitchFamily="18" charset="0"/>
                <a:cs typeface="Times New Roman" panose="02020603050405020304" pitchFamily="18" charset="0"/>
              </a:rPr>
              <a:t>Seek time </a:t>
            </a:r>
            <a:r>
              <a:rPr lang="en-US" altLang="en-US" sz="1800">
                <a:latin typeface="Times New Roman" panose="02020603050405020304" pitchFamily="18" charset="0"/>
                <a:cs typeface="Times New Roman" panose="02020603050405020304" pitchFamily="18" charset="0"/>
              </a:rPr>
              <a:t>(the time to </a:t>
            </a:r>
            <a:r>
              <a:rPr lang="en-US" altLang="en-US" sz="1800" b="1">
                <a:latin typeface="Times New Roman" panose="02020603050405020304" pitchFamily="18" charset="0"/>
                <a:cs typeface="Times New Roman" panose="02020603050405020304" pitchFamily="18" charset="0"/>
              </a:rPr>
              <a:t>move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arm</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proper cylinder</a:t>
            </a:r>
            <a:r>
              <a:rPr lang="en-US" altLang="en-US" sz="1800">
                <a:latin typeface="Times New Roman" panose="02020603050405020304" pitchFamily="18" charset="0"/>
                <a:cs typeface="Times New Roman" panose="02020603050405020304" pitchFamily="18" charset="0"/>
              </a:rPr>
              <a:t>)</a:t>
            </a:r>
          </a:p>
          <a:p>
            <a:pPr lvl="1" algn="just"/>
            <a:r>
              <a:rPr lang="en-US" altLang="en-US" sz="1800" b="1">
                <a:latin typeface="Times New Roman" panose="02020603050405020304" pitchFamily="18" charset="0"/>
                <a:cs typeface="Times New Roman" panose="02020603050405020304" pitchFamily="18" charset="0"/>
              </a:rPr>
              <a:t>Rotational delay </a:t>
            </a: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time</a:t>
            </a:r>
            <a:r>
              <a:rPr lang="en-US" altLang="en-US" sz="1800">
                <a:latin typeface="Times New Roman" panose="02020603050405020304" pitchFamily="18" charset="0"/>
                <a:cs typeface="Times New Roman" panose="02020603050405020304" pitchFamily="18" charset="0"/>
              </a:rPr>
              <a:t> for the </a:t>
            </a:r>
            <a:r>
              <a:rPr lang="en-US" altLang="en-US" sz="1800" b="1">
                <a:latin typeface="Times New Roman" panose="02020603050405020304" pitchFamily="18" charset="0"/>
                <a:cs typeface="Times New Roman" panose="02020603050405020304" pitchFamily="18" charset="0"/>
              </a:rPr>
              <a:t>proper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sector</a:t>
            </a:r>
            <a:r>
              <a:rPr lang="en-US" altLang="en-US" sz="1800">
                <a:latin typeface="Times New Roman" panose="02020603050405020304" pitchFamily="18" charset="0"/>
                <a:cs typeface="Times New Roman" panose="02020603050405020304" pitchFamily="18" charset="0"/>
              </a:rPr>
              <a:t> to rotate under the head)</a:t>
            </a:r>
          </a:p>
          <a:p>
            <a:pPr lvl="1" algn="just"/>
            <a:r>
              <a:rPr lang="en-US" altLang="en-US" sz="1800" b="1">
                <a:latin typeface="Times New Roman" panose="02020603050405020304" pitchFamily="18" charset="0"/>
                <a:cs typeface="Times New Roman" panose="02020603050405020304" pitchFamily="18" charset="0"/>
              </a:rPr>
              <a:t>Actual data transfer time</a:t>
            </a:r>
          </a:p>
          <a:p>
            <a:pPr algn="just"/>
            <a:r>
              <a:rPr lang="en-US" altLang="en-US" sz="2000">
                <a:latin typeface="Times New Roman" panose="02020603050405020304" pitchFamily="18" charset="0"/>
                <a:cs typeface="Times New Roman" panose="02020603050405020304" pitchFamily="18" charset="0"/>
              </a:rPr>
              <a:t>For most disks, the seek time dominates the other two times, so reducing the mean seek time can improve system performance substantially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First-Served (FCFS)</a:t>
            </a:r>
          </a:p>
        </p:txBody>
      </p:sp>
      <p:sp>
        <p:nvSpPr>
          <p:cNvPr id="102403" name="Rectangle 3"/>
          <p:cNvSpPr>
            <a:spLocks noGrp="1"/>
          </p:cNvSpPr>
          <p:nvPr>
            <p:ph type="body" sz="half" idx="4294967295"/>
          </p:nvPr>
        </p:nvSpPr>
        <p:spPr>
          <a:xfrm>
            <a:off x="0" y="1371600"/>
            <a:ext cx="9144000" cy="5791200"/>
          </a:xfrm>
        </p:spPr>
        <p:txBody>
          <a:bodyPr/>
          <a:lstStyle/>
          <a:p>
            <a:pPr algn="just"/>
            <a:r>
              <a:rPr lang="en-US" altLang="en-US" sz="2000">
                <a:latin typeface="Times New Roman" panose="02020603050405020304" pitchFamily="18" charset="0"/>
                <a:cs typeface="Times New Roman" panose="02020603050405020304" pitchFamily="18" charset="0"/>
              </a:rPr>
              <a:t>Process request sequentially</a:t>
            </a:r>
          </a:p>
          <a:p>
            <a:pPr algn="just"/>
            <a:r>
              <a:rPr lang="en-US" altLang="en-US" sz="2000">
                <a:latin typeface="Times New Roman" panose="02020603050405020304" pitchFamily="18" charset="0"/>
                <a:cs typeface="Times New Roman" panose="02020603050405020304" pitchFamily="18" charset="0"/>
              </a:rPr>
              <a:t>Is intrinsically fair, but it generally does not provide the fastest service</a:t>
            </a:r>
          </a:p>
          <a:p>
            <a:pPr algn="just"/>
            <a:r>
              <a:rPr lang="en-US" altLang="en-US" sz="2000">
                <a:latin typeface="Times New Roman" panose="02020603050405020304" pitchFamily="18" charset="0"/>
                <a:cs typeface="Times New Roman" panose="02020603050405020304" pitchFamily="18" charset="0"/>
              </a:rPr>
              <a:t>Ex: </a:t>
            </a:r>
          </a:p>
          <a:p>
            <a:pPr lvl="1" algn="just"/>
            <a:r>
              <a:rPr lang="en-US" altLang="en-US" sz="1800">
                <a:latin typeface="Times New Roman" panose="02020603050405020304" pitchFamily="18" charset="0"/>
                <a:cs typeface="Times New Roman" panose="02020603050405020304" pitchFamily="18" charset="0"/>
              </a:rPr>
              <a:t>A disk queue with requests for I/O blocks on cylinders in orders</a:t>
            </a:r>
          </a:p>
          <a:p>
            <a:pPr lvl="1" algn="just">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98, 183, 37, 122, 14, 124, 65, 67</a:t>
            </a:r>
          </a:p>
          <a:p>
            <a:pPr lvl="1" algn="just"/>
            <a:r>
              <a:rPr lang="en-US" altLang="en-US" sz="1800">
                <a:latin typeface="Times New Roman" panose="02020603050405020304" pitchFamily="18" charset="0"/>
                <a:cs typeface="Times New Roman" panose="02020603050405020304" pitchFamily="18" charset="0"/>
              </a:rPr>
              <a:t>Assume that the disk head is initially at cylinder 53</a:t>
            </a:r>
          </a:p>
          <a:p>
            <a:pPr lvl="1" algn="just"/>
            <a:r>
              <a:rPr lang="en-US" altLang="en-US" sz="1800">
                <a:latin typeface="Times New Roman" panose="02020603050405020304" pitchFamily="18" charset="0"/>
                <a:cs typeface="Times New Roman" panose="02020603050405020304" pitchFamily="18" charset="0"/>
              </a:rPr>
              <a:t>Result: 53   98    183     37     122     14     124    65    67</a:t>
            </a:r>
          </a:p>
          <a:p>
            <a:pPr lvl="1" algn="just"/>
            <a:r>
              <a:rPr lang="en-US" altLang="en-US" sz="1800">
                <a:latin typeface="Times New Roman" panose="02020603050405020304" pitchFamily="18" charset="0"/>
                <a:cs typeface="Times New Roman" panose="02020603050405020304" pitchFamily="18" charset="0"/>
              </a:rPr>
              <a:t>Total head movement of 640 ((98-53)+(183-98)+(183-37)+(122-37)+(122-14)+(124-14)+(124-65)+(67-65))</a:t>
            </a:r>
          </a:p>
          <a:p>
            <a:pPr lvl="1" algn="just"/>
            <a:r>
              <a:rPr lang="en-US" altLang="en-US" sz="1800">
                <a:latin typeface="Times New Roman" panose="02020603050405020304" pitchFamily="18" charset="0"/>
                <a:cs typeface="Times New Roman" panose="02020603050405020304" pitchFamily="18" charset="0"/>
              </a:rPr>
              <a:t>Average Seek length: 640/8 = 80</a:t>
            </a:r>
          </a:p>
          <a:p>
            <a:pPr algn="just">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03">
                                            <p:txEl>
                                              <p:pRg st="6" end="6"/>
                                            </p:txEl>
                                          </p:spTgt>
                                        </p:tgtEl>
                                        <p:attrNameLst>
                                          <p:attrName>style.visibility</p:attrName>
                                        </p:attrNameLst>
                                      </p:cBhvr>
                                      <p:to>
                                        <p:strVal val="visible"/>
                                      </p:to>
                                    </p:set>
                                    <p:animEffect transition="in" filter="box(in)">
                                      <p:cBhvr>
                                        <p:cTn id="7" dur="500"/>
                                        <p:tgtEl>
                                          <p:spTgt spid="102403">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03">
                                            <p:txEl>
                                              <p:pRg st="7" end="7"/>
                                            </p:txEl>
                                          </p:spTgt>
                                        </p:tgtEl>
                                        <p:attrNameLst>
                                          <p:attrName>style.visibility</p:attrName>
                                        </p:attrNameLst>
                                      </p:cBhvr>
                                      <p:to>
                                        <p:strVal val="visible"/>
                                      </p:to>
                                    </p:set>
                                    <p:animEffect transition="in" filter="box(in)">
                                      <p:cBhvr>
                                        <p:cTn id="12" dur="500"/>
                                        <p:tgtEl>
                                          <p:spTgt spid="102403">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03">
                                            <p:txEl>
                                              <p:pRg st="8" end="8"/>
                                            </p:txEl>
                                          </p:spTgt>
                                        </p:tgtEl>
                                        <p:attrNameLst>
                                          <p:attrName>style.visibility</p:attrName>
                                        </p:attrNameLst>
                                      </p:cBhvr>
                                      <p:to>
                                        <p:strVal val="visible"/>
                                      </p:to>
                                    </p:set>
                                    <p:animEffect transition="in" filter="box(in)">
                                      <p:cBhvr>
                                        <p:cTn id="17" dur="500"/>
                                        <p:tgtEl>
                                          <p:spTgt spid="1024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3"/>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Shortest Seek First (SSF)</a:t>
            </a:r>
          </a:p>
        </p:txBody>
      </p:sp>
      <p:sp>
        <p:nvSpPr>
          <p:cNvPr id="104451" name="Rectangle 3"/>
          <p:cNvSpPr>
            <a:spLocks noGrp="1"/>
          </p:cNvSpPr>
          <p:nvPr>
            <p:ph type="body" sz="half" idx="4294967295"/>
          </p:nvPr>
        </p:nvSpPr>
        <p:spPr>
          <a:xfrm>
            <a:off x="0" y="1143000"/>
            <a:ext cx="9144000" cy="5867400"/>
          </a:xfrm>
        </p:spPr>
        <p:txBody>
          <a:bodyPr/>
          <a:lstStyle/>
          <a:p>
            <a:pPr algn="just">
              <a:lnSpc>
                <a:spcPct val="80000"/>
              </a:lnSpc>
              <a:spcBef>
                <a:spcPts val="1200"/>
              </a:spcBef>
            </a:pPr>
            <a:r>
              <a:rPr lang="en-US" altLang="en-US" sz="1800">
                <a:latin typeface="Times New Roman" panose="02020603050405020304" pitchFamily="18" charset="0"/>
                <a:cs typeface="Times New Roman" panose="02020603050405020304" pitchFamily="18" charset="0"/>
              </a:rPr>
              <a:t>Select the disk I/O request that requires the least movement of the disk arm from its current head position</a:t>
            </a:r>
          </a:p>
          <a:p>
            <a:pPr>
              <a:lnSpc>
                <a:spcPct val="80000"/>
              </a:lnSpc>
              <a:spcBef>
                <a:spcPts val="1200"/>
              </a:spcBef>
            </a:pPr>
            <a:r>
              <a:rPr lang="en-US" altLang="en-US" sz="1800">
                <a:latin typeface="Times New Roman" panose="02020603050405020304" pitchFamily="18" charset="0"/>
                <a:cs typeface="Times New Roman" panose="02020603050405020304" pitchFamily="18" charset="0"/>
              </a:rPr>
              <a:t>Always choose the minimum seek time</a:t>
            </a:r>
          </a:p>
          <a:p>
            <a:pPr>
              <a:lnSpc>
                <a:spcPct val="80000"/>
              </a:lnSpc>
              <a:spcBef>
                <a:spcPts val="1200"/>
              </a:spcBef>
            </a:pPr>
            <a:r>
              <a:rPr lang="en-US" altLang="en-US" sz="1800">
                <a:latin typeface="Times New Roman" panose="02020603050405020304" pitchFamily="18" charset="0"/>
                <a:cs typeface="Times New Roman" panose="02020603050405020304" pitchFamily="18" charset="0"/>
              </a:rPr>
              <a:t>Ex:</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A disk queue with requests for I/O blocks on cylinders in orders</a:t>
            </a:r>
          </a:p>
          <a:p>
            <a:pPr lvl="1" algn="just">
              <a:lnSpc>
                <a:spcPct val="80000"/>
              </a:lnSpc>
              <a:spcBef>
                <a:spcPts val="1200"/>
              </a:spcBef>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98, 183, 37, 122, 14, 124, 65, 67</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Assume that the disk head is initially at cylinder 53</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Result: 53   65    67     37     14     98     122    124    183</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Total head movement of 236 ((65-53)+(67-65)+(67-37)+(37-14)+(98-14)+(122-98)+(122-124)+(183-124))</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Average Seek Length: 236/8 = 29.5</a:t>
            </a:r>
          </a:p>
          <a:p>
            <a:pPr algn="just">
              <a:lnSpc>
                <a:spcPct val="80000"/>
              </a:lnSpc>
              <a:spcBef>
                <a:spcPts val="1200"/>
              </a:spcBef>
            </a:pPr>
            <a:r>
              <a:rPr lang="en-US" altLang="en-US" sz="1800">
                <a:latin typeface="Times New Roman" panose="02020603050405020304" pitchFamily="18" charset="0"/>
                <a:cs typeface="Times New Roman" panose="02020603050405020304" pitchFamily="18" charset="0"/>
              </a:rPr>
              <a:t>Problems</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When the SSF is proceeding, the new request, that will have priority overall or next selection,  appears. The arm will next go to the new request</a:t>
            </a:r>
          </a:p>
          <a:p>
            <a:pPr lvl="1" algn="just">
              <a:lnSpc>
                <a:spcPct val="80000"/>
              </a:lnSpc>
              <a:spcBef>
                <a:spcPts val="1200"/>
              </a:spcBef>
            </a:pPr>
            <a:r>
              <a:rPr lang="en-US" altLang="en-US" sz="1600">
                <a:latin typeface="Times New Roman" panose="02020603050405020304" pitchFamily="18" charset="0"/>
                <a:cs typeface="Times New Roman" panose="02020603050405020304" pitchFamily="18" charset="0"/>
              </a:rPr>
              <a:t>With a heavily loaded disk, the arm will tend to stay in the middle of the disk most of the time, so requests at either extreme will have to wait until a statistical fluctuation in the load causes there to be no request near the middle.</a:t>
            </a:r>
            <a:br>
              <a:rPr lang="en-US" altLang="en-US" sz="1600">
                <a:latin typeface="Times New Roman" panose="02020603050405020304" pitchFamily="18" charset="0"/>
                <a:cs typeface="Times New Roman" panose="02020603050405020304" pitchFamily="18" charset="0"/>
              </a:rPr>
            </a:br>
            <a:r>
              <a:rPr lang="en-US" altLang="en-US" sz="1600">
                <a:latin typeface="Times New Roman" panose="02020603050405020304" pitchFamily="18" charset="0"/>
                <a:cs typeface="Times New Roman" panose="02020603050405020304" pitchFamily="18" charset="0"/>
              </a:rPr>
              <a:t>→ Request far from the middle may get poor services. The goals of minimal response time and fairness are in conflict here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451">
                                            <p:txEl>
                                              <p:pRg st="6" end="6"/>
                                            </p:txEl>
                                          </p:spTgt>
                                        </p:tgtEl>
                                        <p:attrNameLst>
                                          <p:attrName>style.visibility</p:attrName>
                                        </p:attrNameLst>
                                      </p:cBhvr>
                                      <p:to>
                                        <p:strVal val="visible"/>
                                      </p:to>
                                    </p:set>
                                    <p:animEffect transition="in" filter="box(in)">
                                      <p:cBhvr>
                                        <p:cTn id="7" dur="500"/>
                                        <p:tgtEl>
                                          <p:spTgt spid="104451">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4451">
                                            <p:txEl>
                                              <p:pRg st="7" end="7"/>
                                            </p:txEl>
                                          </p:spTgt>
                                        </p:tgtEl>
                                        <p:attrNameLst>
                                          <p:attrName>style.visibility</p:attrName>
                                        </p:attrNameLst>
                                      </p:cBhvr>
                                      <p:to>
                                        <p:strVal val="visible"/>
                                      </p:to>
                                    </p:set>
                                    <p:animEffect transition="in" filter="box(in)">
                                      <p:cBhvr>
                                        <p:cTn id="12" dur="500"/>
                                        <p:tgtEl>
                                          <p:spTgt spid="104451">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4451">
                                            <p:txEl>
                                              <p:pRg st="8" end="8"/>
                                            </p:txEl>
                                          </p:spTgt>
                                        </p:tgtEl>
                                        <p:attrNameLst>
                                          <p:attrName>style.visibility</p:attrName>
                                        </p:attrNameLst>
                                      </p:cBhvr>
                                      <p:to>
                                        <p:strVal val="visible"/>
                                      </p:to>
                                    </p:set>
                                    <p:animEffect transition="in" filter="box(in)">
                                      <p:cBhvr>
                                        <p:cTn id="17" dur="500"/>
                                        <p:tgtEl>
                                          <p:spTgt spid="104451">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4451">
                                            <p:txEl>
                                              <p:pRg st="9" end="9"/>
                                            </p:txEl>
                                          </p:spTgt>
                                        </p:tgtEl>
                                        <p:attrNameLst>
                                          <p:attrName>style.visibility</p:attrName>
                                        </p:attrNameLst>
                                      </p:cBhvr>
                                      <p:to>
                                        <p:strVal val="visible"/>
                                      </p:to>
                                    </p:set>
                                    <p:animEffect transition="in" filter="box(in)">
                                      <p:cBhvr>
                                        <p:cTn id="22" dur="500"/>
                                        <p:tgtEl>
                                          <p:spTgt spid="104451">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4451">
                                            <p:txEl>
                                              <p:pRg st="10" end="10"/>
                                            </p:txEl>
                                          </p:spTgt>
                                        </p:tgtEl>
                                        <p:attrNameLst>
                                          <p:attrName>style.visibility</p:attrName>
                                        </p:attrNameLst>
                                      </p:cBhvr>
                                      <p:to>
                                        <p:strVal val="visible"/>
                                      </p:to>
                                    </p:set>
                                    <p:animEffect transition="in" filter="box(in)">
                                      <p:cBhvr>
                                        <p:cTn id="25" dur="500"/>
                                        <p:tgtEl>
                                          <p:spTgt spid="104451">
                                            <p:txEl>
                                              <p:pRg st="10" end="10"/>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4451">
                                            <p:txEl>
                                              <p:pRg st="11" end="11"/>
                                            </p:txEl>
                                          </p:spTgt>
                                        </p:tgtEl>
                                        <p:attrNameLst>
                                          <p:attrName>style.visibility</p:attrName>
                                        </p:attrNameLst>
                                      </p:cBhvr>
                                      <p:to>
                                        <p:strVal val="visible"/>
                                      </p:to>
                                    </p:set>
                                    <p:animEffect transition="in" filter="box(in)">
                                      <p:cBhvr>
                                        <p:cTn id="28" dur="500"/>
                                        <p:tgtEl>
                                          <p:spTgt spid="10445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bldLvl="3"/>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7411" name="Rectangle 3"/>
          <p:cNvSpPr>
            <a:spLocks noGrp="1"/>
          </p:cNvSpPr>
          <p:nvPr>
            <p:ph type="body" sz="half" idx="4294967295"/>
          </p:nvPr>
        </p:nvSpPr>
        <p:spPr>
          <a:xfrm>
            <a:off x="0" y="1371600"/>
            <a:ext cx="9144000" cy="5562600"/>
          </a:xfrm>
        </p:spPr>
        <p:txBody>
          <a:bodyPr/>
          <a:lstStyle/>
          <a:p>
            <a:pPr algn="just"/>
            <a:r>
              <a:rPr lang="en-US" altLang="en-US" sz="2000">
                <a:latin typeface="Times New Roman" panose="02020603050405020304" pitchFamily="18" charset="0"/>
                <a:cs typeface="Times New Roman" panose="02020603050405020304" pitchFamily="18" charset="0"/>
              </a:rPr>
              <a:t>Arm moves in one direction only, satisfying all outstanding requests until it reaches the last track in that direction</a:t>
            </a:r>
          </a:p>
          <a:p>
            <a:pPr algn="just"/>
            <a:r>
              <a:rPr lang="en-US" altLang="en-US" sz="2000">
                <a:latin typeface="Times New Roman" panose="02020603050405020304" pitchFamily="18" charset="0"/>
                <a:cs typeface="Times New Roman" panose="02020603050405020304" pitchFamily="18" charset="0"/>
              </a:rPr>
              <a:t>Direction is reversed</a:t>
            </a:r>
          </a:p>
          <a:p>
            <a:pPr algn="just"/>
            <a:r>
              <a:rPr lang="en-US" altLang="en-US" sz="2000">
                <a:latin typeface="Times New Roman" panose="02020603050405020304" pitchFamily="18" charset="0"/>
                <a:cs typeface="Times New Roman" panose="02020603050405020304" pitchFamily="18" charset="0"/>
              </a:rPr>
              <a:t>Requires the software to maintain 1 bit: the current direction bit</a:t>
            </a:r>
            <a:r>
              <a:rPr lang="en-US" altLang="en-US" sz="2000" b="1">
                <a:latin typeface="Times New Roman" panose="02020603050405020304" pitchFamily="18" charset="0"/>
                <a:cs typeface="Times New Roman" panose="02020603050405020304" pitchFamily="18" charset="0"/>
              </a:rPr>
              <a:t>, UP and DOWN</a:t>
            </a:r>
          </a:p>
          <a:p>
            <a:pPr algn="just"/>
            <a:r>
              <a:rPr lang="en-US" altLang="en-US" sz="2000" b="1">
                <a:latin typeface="Times New Roman" panose="02020603050405020304" pitchFamily="18" charset="0"/>
                <a:cs typeface="Times New Roman" panose="02020603050405020304" pitchFamily="18" charset="0"/>
              </a:rPr>
              <a:t>When</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request finishes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disk</a:t>
            </a:r>
            <a:r>
              <a:rPr lang="en-US" altLang="en-US" sz="2000">
                <a:latin typeface="Times New Roman" panose="02020603050405020304" pitchFamily="18" charset="0"/>
                <a:cs typeface="Times New Roman" panose="02020603050405020304" pitchFamily="18" charset="0"/>
              </a:rPr>
              <a:t> or elevator driver </a:t>
            </a:r>
            <a:r>
              <a:rPr lang="en-US" altLang="en-US" sz="2000" b="1">
                <a:latin typeface="Times New Roman" panose="02020603050405020304" pitchFamily="18" charset="0"/>
                <a:cs typeface="Times New Roman" panose="02020603050405020304" pitchFamily="18" charset="0"/>
              </a:rPr>
              <a:t>checks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bit. </a:t>
            </a:r>
          </a:p>
          <a:p>
            <a:pPr lvl="1" algn="just"/>
            <a:r>
              <a:rPr lang="en-US" altLang="en-US" sz="1800">
                <a:latin typeface="Times New Roman" panose="02020603050405020304" pitchFamily="18" charset="0"/>
                <a:cs typeface="Times New Roman" panose="02020603050405020304" pitchFamily="18" charset="0"/>
              </a:rPr>
              <a:t>If it is </a:t>
            </a:r>
            <a:r>
              <a:rPr lang="en-US" altLang="en-US" sz="1800" b="1">
                <a:latin typeface="Times New Roman" panose="02020603050405020304" pitchFamily="18" charset="0"/>
                <a:cs typeface="Times New Roman" panose="02020603050405020304" pitchFamily="18" charset="0"/>
              </a:rPr>
              <a:t>UP</a:t>
            </a:r>
            <a:r>
              <a:rPr lang="en-US" altLang="en-US" sz="1800">
                <a:latin typeface="Times New Roman" panose="02020603050405020304" pitchFamily="18" charset="0"/>
                <a:cs typeface="Times New Roman" panose="02020603050405020304" pitchFamily="18" charset="0"/>
              </a:rPr>
              <a:t>, the arm or the cabin is </a:t>
            </a:r>
            <a:r>
              <a:rPr lang="en-US" altLang="en-US" sz="1800" b="1">
                <a:latin typeface="Times New Roman" panose="02020603050405020304" pitchFamily="18" charset="0"/>
                <a:cs typeface="Times New Roman" panose="02020603050405020304" pitchFamily="18" charset="0"/>
              </a:rPr>
              <a:t>moved</a:t>
            </a:r>
            <a:r>
              <a:rPr lang="en-US" altLang="en-US" sz="1800">
                <a:latin typeface="Times New Roman" panose="02020603050405020304" pitchFamily="18" charset="0"/>
                <a:cs typeface="Times New Roman" panose="02020603050405020304" pitchFamily="18" charset="0"/>
              </a:rPr>
              <a:t> to the </a:t>
            </a:r>
            <a:r>
              <a:rPr lang="en-US" altLang="en-US" sz="1800" b="1">
                <a:latin typeface="Times New Roman" panose="02020603050405020304" pitchFamily="18" charset="0"/>
                <a:cs typeface="Times New Roman" panose="02020603050405020304" pitchFamily="18" charset="0"/>
              </a:rPr>
              <a:t>next highest pending request</a:t>
            </a:r>
          </a:p>
          <a:p>
            <a:pPr lvl="1" algn="just"/>
            <a:r>
              <a:rPr lang="en-US" altLang="en-US" sz="1800">
                <a:latin typeface="Times New Roman" panose="02020603050405020304" pitchFamily="18" charset="0"/>
                <a:cs typeface="Times New Roman" panose="02020603050405020304" pitchFamily="18" charset="0"/>
              </a:rPr>
              <a:t>If no requests are pending at higher positions, the direction bit is reversed</a:t>
            </a:r>
          </a:p>
          <a:p>
            <a:pPr lvl="1" algn="just"/>
            <a:r>
              <a:rPr lang="en-US" altLang="en-US" sz="1800">
                <a:latin typeface="Times New Roman" panose="02020603050405020304" pitchFamily="18" charset="0"/>
                <a:cs typeface="Times New Roman" panose="02020603050405020304" pitchFamily="18" charset="0"/>
              </a:rPr>
              <a:t>When the bit is set to </a:t>
            </a:r>
            <a:r>
              <a:rPr lang="en-US" altLang="en-US" sz="1800" b="1">
                <a:latin typeface="Times New Roman" panose="02020603050405020304" pitchFamily="18" charset="0"/>
                <a:cs typeface="Times New Roman" panose="02020603050405020304" pitchFamily="18" charset="0"/>
              </a:rPr>
              <a:t>DOWN</a:t>
            </a:r>
            <a:r>
              <a:rPr lang="en-US" altLang="en-US" sz="1800">
                <a:latin typeface="Times New Roman" panose="02020603050405020304" pitchFamily="18" charset="0"/>
                <a:cs typeface="Times New Roman" panose="02020603050405020304" pitchFamily="18" charset="0"/>
              </a:rPr>
              <a:t>, the move is to the </a:t>
            </a:r>
            <a:r>
              <a:rPr lang="en-US" altLang="en-US" sz="1800" b="1">
                <a:latin typeface="Times New Roman" panose="02020603050405020304" pitchFamily="18" charset="0"/>
                <a:cs typeface="Times New Roman" panose="02020603050405020304" pitchFamily="18" charset="0"/>
              </a:rPr>
              <a:t>next lowest request position</a:t>
            </a:r>
            <a:r>
              <a:rPr lang="en-US" altLang="en-US" sz="1800">
                <a:latin typeface="Times New Roman" panose="02020603050405020304" pitchFamily="18" charset="0"/>
                <a:cs typeface="Times New Roman" panose="02020603050405020304" pitchFamily="18" charset="0"/>
              </a:rPr>
              <a:t>, if any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08547" name="Rectangle 3"/>
          <p:cNvSpPr>
            <a:spLocks noGrp="1"/>
          </p:cNvSpPr>
          <p:nvPr>
            <p:ph type="body" sz="half" idx="4294967295"/>
          </p:nvPr>
        </p:nvSpPr>
        <p:spPr>
          <a:xfrm>
            <a:off x="0" y="1295400"/>
            <a:ext cx="9144000" cy="5867400"/>
          </a:xfrm>
        </p:spPr>
        <p:txBody>
          <a:bodyPr/>
          <a:lstStyle/>
          <a:p>
            <a:pPr>
              <a:lnSpc>
                <a:spcPct val="90000"/>
              </a:lnSpc>
              <a:spcBef>
                <a:spcPts val="600"/>
              </a:spcBef>
            </a:pPr>
            <a:r>
              <a:rPr lang="en-US" altLang="en-US" sz="1800">
                <a:latin typeface="Times New Roman" panose="02020603050405020304" pitchFamily="18" charset="0"/>
                <a:cs typeface="Times New Roman" panose="02020603050405020304" pitchFamily="18" charset="0"/>
              </a:rPr>
              <a:t>Ex:</a:t>
            </a:r>
          </a:p>
          <a:p>
            <a:pPr lvl="1" algn="just">
              <a:lnSpc>
                <a:spcPct val="90000"/>
              </a:lnSpc>
              <a:spcBef>
                <a:spcPts val="600"/>
              </a:spcBef>
            </a:pPr>
            <a:r>
              <a:rPr lang="en-US" altLang="en-US" sz="1600">
                <a:latin typeface="Times New Roman" panose="02020603050405020304" pitchFamily="18" charset="0"/>
                <a:cs typeface="Times New Roman" panose="02020603050405020304" pitchFamily="18" charset="0"/>
              </a:rPr>
              <a:t>A disk queue with requests for I/O blocks on cylinders in orders</a:t>
            </a:r>
          </a:p>
          <a:p>
            <a:pPr lvl="1" algn="just">
              <a:lnSpc>
                <a:spcPct val="90000"/>
              </a:lnSpc>
              <a:spcBef>
                <a:spcPts val="600"/>
              </a:spcBef>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98, 183, 37, 122, 14, 124, 65, 67</a:t>
            </a:r>
          </a:p>
          <a:p>
            <a:pPr lvl="1" algn="just">
              <a:lnSpc>
                <a:spcPct val="90000"/>
              </a:lnSpc>
              <a:spcBef>
                <a:spcPts val="600"/>
              </a:spcBef>
            </a:pPr>
            <a:r>
              <a:rPr lang="en-US" altLang="en-US" sz="1600">
                <a:latin typeface="Times New Roman" panose="02020603050405020304" pitchFamily="18" charset="0"/>
                <a:cs typeface="Times New Roman" panose="02020603050405020304" pitchFamily="18" charset="0"/>
              </a:rPr>
              <a:t>Assume that the disk head is initially at cylinder 53</a:t>
            </a:r>
          </a:p>
          <a:p>
            <a:pPr lvl="1" algn="just">
              <a:lnSpc>
                <a:spcPct val="90000"/>
              </a:lnSpc>
              <a:spcBef>
                <a:spcPts val="600"/>
              </a:spcBef>
            </a:pPr>
            <a:r>
              <a:rPr lang="en-US" altLang="en-US" sz="1600">
                <a:latin typeface="Times New Roman" panose="02020603050405020304" pitchFamily="18" charset="0"/>
                <a:cs typeface="Times New Roman" panose="02020603050405020304" pitchFamily="18" charset="0"/>
              </a:rPr>
              <a:t>Result with bit is DOWN: </a:t>
            </a:r>
          </a:p>
          <a:p>
            <a:pPr lvl="1" algn="just">
              <a:lnSpc>
                <a:spcPct val="90000"/>
              </a:lnSpc>
              <a:spcBef>
                <a:spcPts val="600"/>
              </a:spcBef>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53   37     14     65      67    98     122    124    183</a:t>
            </a:r>
          </a:p>
          <a:p>
            <a:pPr lvl="2" algn="just">
              <a:lnSpc>
                <a:spcPct val="90000"/>
              </a:lnSpc>
              <a:spcBef>
                <a:spcPts val="600"/>
              </a:spcBef>
            </a:pPr>
            <a:r>
              <a:rPr lang="en-US" altLang="en-US" sz="1400">
                <a:latin typeface="Times New Roman" panose="02020603050405020304" pitchFamily="18" charset="0"/>
                <a:cs typeface="Times New Roman" panose="02020603050405020304" pitchFamily="18" charset="0"/>
              </a:rPr>
              <a:t>Total head movement of 208 ((53-37)+(37-14)+(65-14)+(67-65)+(98-67)+(122-98)+(124-122)+(183-124))</a:t>
            </a:r>
          </a:p>
          <a:p>
            <a:pPr lvl="2" algn="just">
              <a:lnSpc>
                <a:spcPct val="90000"/>
              </a:lnSpc>
              <a:spcBef>
                <a:spcPts val="600"/>
              </a:spcBef>
            </a:pPr>
            <a:r>
              <a:rPr lang="en-US" altLang="en-US" sz="1400">
                <a:latin typeface="Times New Roman" panose="02020603050405020304" pitchFamily="18" charset="0"/>
                <a:cs typeface="Times New Roman" panose="02020603050405020304" pitchFamily="18" charset="0"/>
              </a:rPr>
              <a:t>Average Seek Length: 208/8 = 26</a:t>
            </a:r>
          </a:p>
          <a:p>
            <a:pPr lvl="1" algn="just">
              <a:lnSpc>
                <a:spcPct val="90000"/>
              </a:lnSpc>
              <a:spcBef>
                <a:spcPts val="600"/>
              </a:spcBef>
            </a:pPr>
            <a:r>
              <a:rPr lang="en-US" altLang="en-US" sz="1600">
                <a:latin typeface="Times New Roman" panose="02020603050405020304" pitchFamily="18" charset="0"/>
                <a:cs typeface="Times New Roman" panose="02020603050405020304" pitchFamily="18" charset="0"/>
              </a:rPr>
              <a:t>Result with bit is UP: </a:t>
            </a:r>
          </a:p>
          <a:p>
            <a:pPr lvl="1" algn="just">
              <a:lnSpc>
                <a:spcPct val="90000"/>
              </a:lnSpc>
              <a:spcBef>
                <a:spcPts val="600"/>
              </a:spcBef>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53   65      67    98     122    124    183   37  14</a:t>
            </a:r>
          </a:p>
          <a:p>
            <a:pPr lvl="2" algn="just">
              <a:lnSpc>
                <a:spcPct val="90000"/>
              </a:lnSpc>
              <a:spcBef>
                <a:spcPts val="600"/>
              </a:spcBef>
            </a:pPr>
            <a:r>
              <a:rPr lang="en-US" altLang="en-US" sz="1400">
                <a:latin typeface="Times New Roman" panose="02020603050405020304" pitchFamily="18" charset="0"/>
                <a:cs typeface="Times New Roman" panose="02020603050405020304" pitchFamily="18" charset="0"/>
              </a:rPr>
              <a:t>Total head movement of 299 ((65-53)+(67-65)+(98-67)+(122-98)+(124-122)+(183-124)+(183-37)+(37-14))</a:t>
            </a:r>
          </a:p>
          <a:p>
            <a:pPr lvl="2" algn="just">
              <a:lnSpc>
                <a:spcPct val="90000"/>
              </a:lnSpc>
              <a:spcBef>
                <a:spcPts val="600"/>
              </a:spcBef>
            </a:pPr>
            <a:r>
              <a:rPr lang="en-US" altLang="en-US" sz="1400">
                <a:latin typeface="Times New Roman" panose="02020603050405020304" pitchFamily="18" charset="0"/>
                <a:cs typeface="Times New Roman" panose="02020603050405020304" pitchFamily="18" charset="0"/>
              </a:rPr>
              <a:t>Average Seek Length: 299/8 = 37.375</a:t>
            </a:r>
          </a:p>
          <a:p>
            <a:pPr algn="just">
              <a:lnSpc>
                <a:spcPct val="90000"/>
              </a:lnSpc>
              <a:spcBef>
                <a:spcPts val="600"/>
              </a:spcBef>
            </a:pPr>
            <a:r>
              <a:rPr lang="en-US" altLang="en-US" sz="1800">
                <a:latin typeface="Times New Roman" panose="02020603050405020304" pitchFamily="18" charset="0"/>
                <a:cs typeface="Times New Roman" panose="02020603050405020304" pitchFamily="18" charset="0"/>
              </a:rPr>
              <a:t>The elevator algorithms has is that given any collection of requests, the upper bound on the total motion is fixed: it is just twice the number of cylinders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8547">
                                            <p:txEl>
                                              <p:pRg st="4" end="4"/>
                                            </p:txEl>
                                          </p:spTgt>
                                        </p:tgtEl>
                                        <p:attrNameLst>
                                          <p:attrName>style.visibility</p:attrName>
                                        </p:attrNameLst>
                                      </p:cBhvr>
                                      <p:to>
                                        <p:strVal val="visible"/>
                                      </p:to>
                                    </p:set>
                                    <p:animEffect transition="in" filter="box(in)">
                                      <p:cBhvr>
                                        <p:cTn id="7" dur="500"/>
                                        <p:tgtEl>
                                          <p:spTgt spid="108547">
                                            <p:txEl>
                                              <p:pRg st="4" end="4"/>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8547">
                                            <p:txEl>
                                              <p:pRg st="5" end="5"/>
                                            </p:txEl>
                                          </p:spTgt>
                                        </p:tgtEl>
                                        <p:attrNameLst>
                                          <p:attrName>style.visibility</p:attrName>
                                        </p:attrNameLst>
                                      </p:cBhvr>
                                      <p:to>
                                        <p:strVal val="visible"/>
                                      </p:to>
                                    </p:set>
                                    <p:animEffect transition="in" filter="box(in)">
                                      <p:cBhvr>
                                        <p:cTn id="10" dur="500"/>
                                        <p:tgtEl>
                                          <p:spTgt spid="108547">
                                            <p:txEl>
                                              <p:pRg st="5" end="5"/>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08547">
                                            <p:txEl>
                                              <p:pRg st="6" end="6"/>
                                            </p:txEl>
                                          </p:spTgt>
                                        </p:tgtEl>
                                        <p:attrNameLst>
                                          <p:attrName>style.visibility</p:attrName>
                                        </p:attrNameLst>
                                      </p:cBhvr>
                                      <p:to>
                                        <p:strVal val="visible"/>
                                      </p:to>
                                    </p:set>
                                    <p:animEffect transition="in" filter="box(in)">
                                      <p:cBhvr>
                                        <p:cTn id="13" dur="500"/>
                                        <p:tgtEl>
                                          <p:spTgt spid="108547">
                                            <p:txEl>
                                              <p:pRg st="6" end="6"/>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08547">
                                            <p:txEl>
                                              <p:pRg st="7" end="7"/>
                                            </p:txEl>
                                          </p:spTgt>
                                        </p:tgtEl>
                                        <p:attrNameLst>
                                          <p:attrName>style.visibility</p:attrName>
                                        </p:attrNameLst>
                                      </p:cBhvr>
                                      <p:to>
                                        <p:strVal val="visible"/>
                                      </p:to>
                                    </p:set>
                                    <p:animEffect transition="in" filter="box(in)">
                                      <p:cBhvr>
                                        <p:cTn id="16" dur="500"/>
                                        <p:tgtEl>
                                          <p:spTgt spid="108547">
                                            <p:txEl>
                                              <p:pRg st="7" end="7"/>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08547">
                                            <p:txEl>
                                              <p:pRg st="8" end="8"/>
                                            </p:txEl>
                                          </p:spTgt>
                                        </p:tgtEl>
                                        <p:attrNameLst>
                                          <p:attrName>style.visibility</p:attrName>
                                        </p:attrNameLst>
                                      </p:cBhvr>
                                      <p:to>
                                        <p:strVal val="visible"/>
                                      </p:to>
                                    </p:set>
                                    <p:animEffect transition="in" filter="box(in)">
                                      <p:cBhvr>
                                        <p:cTn id="19" dur="500"/>
                                        <p:tgtEl>
                                          <p:spTgt spid="108547">
                                            <p:txEl>
                                              <p:pRg st="8" end="8"/>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08547">
                                            <p:txEl>
                                              <p:pRg st="9" end="9"/>
                                            </p:txEl>
                                          </p:spTgt>
                                        </p:tgtEl>
                                        <p:attrNameLst>
                                          <p:attrName>style.visibility</p:attrName>
                                        </p:attrNameLst>
                                      </p:cBhvr>
                                      <p:to>
                                        <p:strVal val="visible"/>
                                      </p:to>
                                    </p:set>
                                    <p:animEffect transition="in" filter="box(in)">
                                      <p:cBhvr>
                                        <p:cTn id="22" dur="500"/>
                                        <p:tgtEl>
                                          <p:spTgt spid="108547">
                                            <p:txEl>
                                              <p:pRg st="9" end="9"/>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08547">
                                            <p:txEl>
                                              <p:pRg st="10" end="10"/>
                                            </p:txEl>
                                          </p:spTgt>
                                        </p:tgtEl>
                                        <p:attrNameLst>
                                          <p:attrName>style.visibility</p:attrName>
                                        </p:attrNameLst>
                                      </p:cBhvr>
                                      <p:to>
                                        <p:strVal val="visible"/>
                                      </p:to>
                                    </p:set>
                                    <p:animEffect transition="in" filter="box(in)">
                                      <p:cBhvr>
                                        <p:cTn id="25" dur="500"/>
                                        <p:tgtEl>
                                          <p:spTgt spid="108547">
                                            <p:txEl>
                                              <p:pRg st="10" end="10"/>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8547">
                                            <p:txEl>
                                              <p:pRg st="11" end="11"/>
                                            </p:txEl>
                                          </p:spTgt>
                                        </p:tgtEl>
                                        <p:attrNameLst>
                                          <p:attrName>style.visibility</p:attrName>
                                        </p:attrNameLst>
                                      </p:cBhvr>
                                      <p:to>
                                        <p:strVal val="visible"/>
                                      </p:to>
                                    </p:set>
                                    <p:animEffect transition="in" filter="box(in)">
                                      <p:cBhvr>
                                        <p:cTn id="28" dur="500"/>
                                        <p:tgtEl>
                                          <p:spTgt spid="108547">
                                            <p:txEl>
                                              <p:pRg st="11" end="11"/>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08547">
                                            <p:txEl>
                                              <p:pRg st="12" end="12"/>
                                            </p:txEl>
                                          </p:spTgt>
                                        </p:tgtEl>
                                        <p:attrNameLst>
                                          <p:attrName>style.visibility</p:attrName>
                                        </p:attrNameLst>
                                      </p:cBhvr>
                                      <p:to>
                                        <p:strVal val="visible"/>
                                      </p:to>
                                    </p:set>
                                    <p:animEffect transition="in" filter="box(in)">
                                      <p:cBhvr>
                                        <p:cTn id="31" dur="500"/>
                                        <p:tgtEl>
                                          <p:spTgt spid="1085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bldLvl="3"/>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Elevator algorithms</a:t>
            </a:r>
          </a:p>
        </p:txBody>
      </p:sp>
      <p:sp>
        <p:nvSpPr>
          <p:cNvPr id="110595" name="Rectangle 3"/>
          <p:cNvSpPr>
            <a:spLocks noGrp="1"/>
          </p:cNvSpPr>
          <p:nvPr>
            <p:ph type="body" sz="half" idx="4294967295"/>
          </p:nvPr>
        </p:nvSpPr>
        <p:spPr>
          <a:xfrm>
            <a:off x="0" y="1295400"/>
            <a:ext cx="9144000" cy="5867400"/>
          </a:xfrm>
        </p:spPr>
        <p:txBody>
          <a:bodyPr/>
          <a:lstStyle/>
          <a:p>
            <a:pPr algn="just"/>
            <a:r>
              <a:rPr lang="en-US" altLang="en-US" sz="1800">
                <a:latin typeface="Times New Roman" panose="02020603050405020304" pitchFamily="18" charset="0"/>
                <a:cs typeface="Times New Roman" panose="02020603050405020304" pitchFamily="18" charset="0"/>
              </a:rPr>
              <a:t>A slight modification of elevator algorithms that has a smaller variance in response time is to always scan in the same direction</a:t>
            </a:r>
          </a:p>
          <a:p>
            <a:pPr algn="just"/>
            <a:r>
              <a:rPr lang="en-US" altLang="en-US" sz="1800">
                <a:latin typeface="Times New Roman" panose="02020603050405020304" pitchFamily="18" charset="0"/>
                <a:cs typeface="Times New Roman" panose="02020603050405020304" pitchFamily="18" charset="0"/>
              </a:rPr>
              <a:t>When the highest numbered cylinder with a pending request has been services, the arm goes to lowest number cylinder with a pending request and then continues moving in an upward direction</a:t>
            </a:r>
          </a:p>
          <a:p>
            <a:pPr algn="just"/>
            <a:r>
              <a:rPr lang="en-US" altLang="en-US" sz="1800">
                <a:latin typeface="Times New Roman" panose="02020603050405020304" pitchFamily="18" charset="0"/>
                <a:cs typeface="Times New Roman" panose="02020603050405020304" pitchFamily="18" charset="0"/>
              </a:rPr>
              <a:t>In effect, the lowest-number cylinder is thought of as being just above the highest-number cylinder</a:t>
            </a:r>
          </a:p>
          <a:p>
            <a:pPr>
              <a:spcBef>
                <a:spcPct val="0"/>
              </a:spcBef>
            </a:pPr>
            <a:r>
              <a:rPr lang="en-US" altLang="en-US" sz="1800">
                <a:latin typeface="Times New Roman" panose="02020603050405020304" pitchFamily="18" charset="0"/>
                <a:cs typeface="Times New Roman" panose="02020603050405020304" pitchFamily="18" charset="0"/>
              </a:rPr>
              <a:t>Ex:</a:t>
            </a:r>
          </a:p>
          <a:p>
            <a:pPr lvl="1" algn="just"/>
            <a:r>
              <a:rPr lang="en-US" altLang="en-US" sz="1600">
                <a:latin typeface="Times New Roman" panose="02020603050405020304" pitchFamily="18" charset="0"/>
                <a:cs typeface="Times New Roman" panose="02020603050405020304" pitchFamily="18" charset="0"/>
              </a:rPr>
              <a:t>A disk queue with requests for I/O blocks on cylinders in orders</a:t>
            </a:r>
          </a:p>
          <a:p>
            <a:pPr lvl="1" algn="just">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98, 183, 37, 122, 14, 124, 65, 67</a:t>
            </a:r>
          </a:p>
          <a:p>
            <a:pPr lvl="1" algn="just"/>
            <a:r>
              <a:rPr lang="en-US" altLang="en-US" sz="1600">
                <a:latin typeface="Times New Roman" panose="02020603050405020304" pitchFamily="18" charset="0"/>
                <a:cs typeface="Times New Roman" panose="02020603050405020304" pitchFamily="18" charset="0"/>
              </a:rPr>
              <a:t>Assume that the disk head is initially at cylinder 53</a:t>
            </a:r>
          </a:p>
          <a:p>
            <a:pPr lvl="1" algn="just"/>
            <a:r>
              <a:rPr lang="en-US" altLang="en-US" sz="1600">
                <a:latin typeface="Times New Roman" panose="02020603050405020304" pitchFamily="18" charset="0"/>
                <a:cs typeface="Times New Roman" panose="02020603050405020304" pitchFamily="18" charset="0"/>
              </a:rPr>
              <a:t>Result: 53   65    67     98     122    124    183    14      37</a:t>
            </a:r>
          </a:p>
          <a:p>
            <a:pPr lvl="1" algn="just"/>
            <a:r>
              <a:rPr lang="en-US" altLang="en-US" sz="1600">
                <a:latin typeface="Times New Roman" panose="02020603050405020304" pitchFamily="18" charset="0"/>
                <a:cs typeface="Times New Roman" panose="02020603050405020304" pitchFamily="18" charset="0"/>
              </a:rPr>
              <a:t>Total head movement of 153 ((65-53)+(67-65)+(98-67)+(122-98)+(124-122)+(183-124)+(37-14))</a:t>
            </a:r>
          </a:p>
          <a:p>
            <a:pPr lvl="1" algn="just"/>
            <a:r>
              <a:rPr lang="en-US" altLang="en-US" sz="1600">
                <a:latin typeface="Times New Roman" panose="02020603050405020304" pitchFamily="18" charset="0"/>
                <a:cs typeface="Times New Roman" panose="02020603050405020304" pitchFamily="18" charset="0"/>
              </a:rPr>
              <a:t>Average Seek Length: 153/8 = 19.125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5">
                                            <p:txEl>
                                              <p:pRg st="7" end="7"/>
                                            </p:txEl>
                                          </p:spTgt>
                                        </p:tgtEl>
                                        <p:attrNameLst>
                                          <p:attrName>style.visibility</p:attrName>
                                        </p:attrNameLst>
                                      </p:cBhvr>
                                      <p:to>
                                        <p:strVal val="visible"/>
                                      </p:to>
                                    </p:set>
                                    <p:animEffect transition="in" filter="box(in)">
                                      <p:cBhvr>
                                        <p:cTn id="7" dur="500"/>
                                        <p:tgtEl>
                                          <p:spTgt spid="110595">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0595">
                                            <p:txEl>
                                              <p:pRg st="8" end="8"/>
                                            </p:txEl>
                                          </p:spTgt>
                                        </p:tgtEl>
                                        <p:attrNameLst>
                                          <p:attrName>style.visibility</p:attrName>
                                        </p:attrNameLst>
                                      </p:cBhvr>
                                      <p:to>
                                        <p:strVal val="visible"/>
                                      </p:to>
                                    </p:set>
                                    <p:animEffect transition="in" filter="box(in)">
                                      <p:cBhvr>
                                        <p:cTn id="12" dur="500"/>
                                        <p:tgtEl>
                                          <p:spTgt spid="110595">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0595">
                                            <p:txEl>
                                              <p:pRg st="9" end="9"/>
                                            </p:txEl>
                                          </p:spTgt>
                                        </p:tgtEl>
                                        <p:attrNameLst>
                                          <p:attrName>style.visibility</p:attrName>
                                        </p:attrNameLst>
                                      </p:cBhvr>
                                      <p:to>
                                        <p:strVal val="visible"/>
                                      </p:to>
                                    </p:set>
                                    <p:animEffect transition="in" filter="box(in)">
                                      <p:cBhvr>
                                        <p:cTn id="17" dur="500"/>
                                        <p:tgtEl>
                                          <p:spTgt spid="1105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20483" name="Rectangle 3"/>
          <p:cNvSpPr>
            <a:spLocks noGrp="1"/>
          </p:cNvSpPr>
          <p:nvPr>
            <p:ph type="body" sz="half" idx="4294967295"/>
          </p:nvPr>
        </p:nvSpPr>
        <p:spPr>
          <a:xfrm>
            <a:off x="0" y="1295400"/>
            <a:ext cx="9144000" cy="5638800"/>
          </a:xfrm>
        </p:spPr>
        <p:txBody>
          <a:bodyPr/>
          <a:lstStyle/>
          <a:p>
            <a:pPr algn="just">
              <a:lnSpc>
                <a:spcPct val="80000"/>
              </a:lnSpc>
              <a:spcBef>
                <a:spcPts val="600"/>
              </a:spcBef>
            </a:pPr>
            <a:r>
              <a:rPr lang="en-US" altLang="en-US" sz="1800">
                <a:latin typeface="Times New Roman" panose="02020603050405020304" pitchFamily="18" charset="0"/>
                <a:cs typeface="Times New Roman" panose="02020603050405020304" pitchFamily="18" charset="0"/>
              </a:rPr>
              <a:t>Some </a:t>
            </a:r>
            <a:r>
              <a:rPr lang="en-US" altLang="en-US" sz="1800" b="1">
                <a:latin typeface="Times New Roman" panose="02020603050405020304" pitchFamily="18" charset="0"/>
                <a:cs typeface="Times New Roman" panose="02020603050405020304" pitchFamily="18" charset="0"/>
              </a:rPr>
              <a:t>disks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controller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provide</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way</a:t>
            </a:r>
            <a:r>
              <a:rPr lang="en-US" altLang="en-US" sz="1800">
                <a:latin typeface="Times New Roman" panose="02020603050405020304" pitchFamily="18" charset="0"/>
                <a:cs typeface="Times New Roman" panose="02020603050405020304" pitchFamily="18" charset="0"/>
              </a:rPr>
              <a:t> for the software to </a:t>
            </a:r>
            <a:r>
              <a:rPr lang="en-US" altLang="en-US" sz="1800" b="1">
                <a:latin typeface="Times New Roman" panose="02020603050405020304" pitchFamily="18" charset="0"/>
                <a:cs typeface="Times New Roman" panose="02020603050405020304" pitchFamily="18" charset="0"/>
              </a:rPr>
              <a:t>inspect</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current sector number under the head</a:t>
            </a:r>
          </a:p>
          <a:p>
            <a:pPr lvl="1" algn="just">
              <a:lnSpc>
                <a:spcPct val="80000"/>
              </a:lnSpc>
              <a:spcBef>
                <a:spcPts val="600"/>
              </a:spcBef>
            </a:pPr>
            <a:r>
              <a:rPr lang="en-US" altLang="en-US" sz="1600">
                <a:latin typeface="Times New Roman" panose="02020603050405020304" pitchFamily="18" charset="0"/>
                <a:cs typeface="Times New Roman" panose="02020603050405020304" pitchFamily="18" charset="0"/>
              </a:rPr>
              <a:t>If two or more requests for the same cylinder are pending, the driver  can issue a request for the sector that will pass under the head next</a:t>
            </a:r>
          </a:p>
          <a:p>
            <a:pPr lvl="1" algn="just">
              <a:lnSpc>
                <a:spcPct val="80000"/>
              </a:lnSpc>
              <a:spcBef>
                <a:spcPts val="600"/>
              </a:spcBef>
            </a:pPr>
            <a:r>
              <a:rPr lang="en-US" altLang="en-US" sz="1600">
                <a:latin typeface="Times New Roman" panose="02020603050405020304" pitchFamily="18" charset="0"/>
                <a:cs typeface="Times New Roman" panose="02020603050405020304" pitchFamily="18" charset="0"/>
              </a:rPr>
              <a:t>The controller can select any of its heads almost instantaneously</a:t>
            </a:r>
          </a:p>
          <a:p>
            <a:pPr lvl="1" algn="just">
              <a:lnSpc>
                <a:spcPct val="80000"/>
              </a:lnSpc>
              <a:spcBef>
                <a:spcPts val="600"/>
              </a:spcBef>
            </a:pPr>
            <a:r>
              <a:rPr lang="en-US" altLang="en-US" sz="1600">
                <a:latin typeface="Times New Roman" panose="02020603050405020304" pitchFamily="18" charset="0"/>
                <a:cs typeface="Times New Roman" panose="02020603050405020304" pitchFamily="18" charset="0"/>
              </a:rPr>
              <a:t>If the seek time is much faster than the rotational delay</a:t>
            </a:r>
          </a:p>
          <a:p>
            <a:pPr lvl="2" algn="just">
              <a:lnSpc>
                <a:spcPct val="80000"/>
              </a:lnSpc>
              <a:spcBef>
                <a:spcPts val="600"/>
              </a:spcBef>
            </a:pPr>
            <a:r>
              <a:rPr lang="en-US" altLang="en-US" sz="1400">
                <a:latin typeface="Times New Roman" panose="02020603050405020304" pitchFamily="18" charset="0"/>
                <a:cs typeface="Times New Roman" panose="02020603050405020304" pitchFamily="18" charset="0"/>
              </a:rPr>
              <a:t>Pending request should be sorted by sector number, and as soon as the next sector is about to pass under the head, the arm should be zipped over the right track to read or write it</a:t>
            </a:r>
          </a:p>
          <a:p>
            <a:pPr lvl="1" algn="just">
              <a:lnSpc>
                <a:spcPct val="80000"/>
              </a:lnSpc>
              <a:spcBef>
                <a:spcPts val="600"/>
              </a:spcBef>
            </a:pPr>
            <a:r>
              <a:rPr lang="en-US" altLang="en-US" sz="1600" b="1">
                <a:latin typeface="Times New Roman" panose="02020603050405020304" pitchFamily="18" charset="0"/>
                <a:cs typeface="Times New Roman" panose="02020603050405020304" pitchFamily="18" charset="0"/>
              </a:rPr>
              <a:t>When</a:t>
            </a:r>
            <a:r>
              <a:rPr lang="en-US" altLang="en-US" sz="1600">
                <a:latin typeface="Times New Roman" panose="02020603050405020304" pitchFamily="18" charset="0"/>
                <a:cs typeface="Times New Roman" panose="02020603050405020304" pitchFamily="18" charset="0"/>
              </a:rPr>
              <a:t> several </a:t>
            </a:r>
            <a:r>
              <a:rPr lang="en-US" altLang="en-US" sz="1600" b="1">
                <a:latin typeface="Times New Roman" panose="02020603050405020304" pitchFamily="18" charset="0"/>
                <a:cs typeface="Times New Roman" panose="02020603050405020304" pitchFamily="18" charset="0"/>
              </a:rPr>
              <a:t>drives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are present on the same controller</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OS</a:t>
            </a:r>
            <a:r>
              <a:rPr lang="en-US" altLang="en-US" sz="1600">
                <a:latin typeface="Times New Roman" panose="02020603050405020304" pitchFamily="18" charset="0"/>
                <a:cs typeface="Times New Roman" panose="02020603050405020304" pitchFamily="18" charset="0"/>
              </a:rPr>
              <a:t> should </a:t>
            </a:r>
            <a:r>
              <a:rPr lang="en-US" altLang="en-US" sz="1600" b="1">
                <a:latin typeface="Times New Roman" panose="02020603050405020304" pitchFamily="18" charset="0"/>
                <a:cs typeface="Times New Roman" panose="02020603050405020304" pitchFamily="18" charset="0"/>
              </a:rPr>
              <a:t>maintain</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pending request table for each drive </a:t>
            </a:r>
            <a:r>
              <a:rPr lang="en-US" altLang="en-US" sz="1600">
                <a:latin typeface="Times New Roman" panose="02020603050405020304" pitchFamily="18" charset="0"/>
                <a:cs typeface="Times New Roman" panose="02020603050405020304" pitchFamily="18" charset="0"/>
              </a:rPr>
              <a:t>separately</a:t>
            </a:r>
          </a:p>
          <a:p>
            <a:pPr lvl="2" algn="just">
              <a:lnSpc>
                <a:spcPct val="80000"/>
              </a:lnSpc>
              <a:spcBef>
                <a:spcPts val="600"/>
              </a:spcBef>
            </a:pPr>
            <a:r>
              <a:rPr lang="en-US" altLang="en-US" sz="1400">
                <a:latin typeface="Times New Roman" panose="02020603050405020304" pitchFamily="18" charset="0"/>
                <a:cs typeface="Times New Roman" panose="02020603050405020304" pitchFamily="18" charset="0"/>
              </a:rPr>
              <a:t>Whenever any drive is idle, a seek should be issued to move its arm to the cylinder where it will be needed next</a:t>
            </a:r>
          </a:p>
          <a:p>
            <a:pPr lvl="2" algn="just">
              <a:lnSpc>
                <a:spcPct val="80000"/>
              </a:lnSpc>
              <a:spcBef>
                <a:spcPts val="600"/>
              </a:spcBef>
            </a:pPr>
            <a:r>
              <a:rPr lang="en-US" altLang="en-US" sz="1400">
                <a:latin typeface="Times New Roman" panose="02020603050405020304" pitchFamily="18" charset="0"/>
                <a:cs typeface="Times New Roman" panose="02020603050405020304" pitchFamily="18" charset="0"/>
              </a:rPr>
              <a:t>When the current transfer finishes, a check can be made to see if any drives are positioned on the correct cylinder</a:t>
            </a:r>
          </a:p>
          <a:p>
            <a:pPr lvl="2" algn="just">
              <a:lnSpc>
                <a:spcPct val="80000"/>
              </a:lnSpc>
              <a:spcBef>
                <a:spcPts val="600"/>
              </a:spcBef>
            </a:pPr>
            <a:r>
              <a:rPr lang="en-US" altLang="en-US" sz="1400">
                <a:latin typeface="Times New Roman" panose="02020603050405020304" pitchFamily="18" charset="0"/>
                <a:cs typeface="Times New Roman" panose="02020603050405020304" pitchFamily="18" charset="0"/>
              </a:rPr>
              <a:t>If one or more are, the next transfer can be started on a drive that is already on the right cylinder</a:t>
            </a:r>
          </a:p>
          <a:p>
            <a:pPr lvl="2" algn="just">
              <a:lnSpc>
                <a:spcPct val="80000"/>
              </a:lnSpc>
              <a:spcBef>
                <a:spcPts val="600"/>
              </a:spcBef>
            </a:pPr>
            <a:r>
              <a:rPr lang="en-US" altLang="en-US" sz="1400">
                <a:latin typeface="Times New Roman" panose="02020603050405020304" pitchFamily="18" charset="0"/>
                <a:cs typeface="Times New Roman" panose="02020603050405020304" pitchFamily="18" charset="0"/>
              </a:rPr>
              <a:t>If none of the arms is in the right place, the driver should issue a new seek on the drive that just completed a transfer and wait until the next interrupt to see which arm gets to its destination first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Disk Arm Scheduling Algorithms</a:t>
            </a:r>
          </a:p>
        </p:txBody>
      </p:sp>
      <p:sp>
        <p:nvSpPr>
          <p:cNvPr id="21507" name="Rectangle 3"/>
          <p:cNvSpPr>
            <a:spLocks noGrp="1"/>
          </p:cNvSpPr>
          <p:nvPr>
            <p:ph type="body" sz="half" idx="4294967295"/>
          </p:nvPr>
        </p:nvSpPr>
        <p:spPr>
          <a:xfrm>
            <a:off x="0" y="1295400"/>
            <a:ext cx="9144000" cy="5867400"/>
          </a:xfrm>
        </p:spPr>
        <p:txBody>
          <a:bodyPr/>
          <a:lstStyle/>
          <a:p>
            <a:pPr algn="just"/>
            <a:r>
              <a:rPr lang="en-US" altLang="en-US" sz="2000">
                <a:latin typeface="Times New Roman" panose="02020603050405020304" pitchFamily="18" charset="0"/>
                <a:cs typeface="Times New Roman" panose="02020603050405020304" pitchFamily="18" charset="0"/>
              </a:rPr>
              <a:t>All the </a:t>
            </a:r>
            <a:r>
              <a:rPr lang="en-US" altLang="en-US" sz="2000" b="1">
                <a:latin typeface="Times New Roman" panose="02020603050405020304" pitchFamily="18" charset="0"/>
                <a:cs typeface="Times New Roman" panose="02020603050405020304" pitchFamily="18" charset="0"/>
              </a:rPr>
              <a:t>disk scheduling algorithms tacitly assume</a:t>
            </a:r>
            <a:r>
              <a:rPr lang="en-US" altLang="en-US" sz="2000">
                <a:latin typeface="Times New Roman" panose="02020603050405020304" pitchFamily="18" charset="0"/>
                <a:cs typeface="Times New Roman" panose="02020603050405020304" pitchFamily="18" charset="0"/>
              </a:rPr>
              <a:t> that the </a:t>
            </a:r>
            <a:r>
              <a:rPr lang="en-US" altLang="en-US" sz="2000" b="1">
                <a:latin typeface="Times New Roman" panose="02020603050405020304" pitchFamily="18" charset="0"/>
                <a:cs typeface="Times New Roman" panose="02020603050405020304" pitchFamily="18" charset="0"/>
              </a:rPr>
              <a:t>real disk geometry </a:t>
            </a:r>
            <a:r>
              <a:rPr lang="en-US" altLang="en-US" sz="2000">
                <a:latin typeface="Times New Roman" panose="02020603050405020304" pitchFamily="18" charset="0"/>
                <a:cs typeface="Times New Roman" panose="02020603050405020304" pitchFamily="18" charset="0"/>
              </a:rPr>
              <a:t>is the </a:t>
            </a:r>
            <a:r>
              <a:rPr lang="en-US" altLang="en-US" sz="2000" b="1">
                <a:latin typeface="Times New Roman" panose="02020603050405020304" pitchFamily="18" charset="0"/>
                <a:cs typeface="Times New Roman" panose="02020603050405020304" pitchFamily="18" charset="0"/>
              </a:rPr>
              <a:t>same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virtual geometry</a:t>
            </a:r>
          </a:p>
          <a:p>
            <a:pPr algn="just"/>
            <a:r>
              <a:rPr lang="en-US" altLang="en-US" sz="2000">
                <a:latin typeface="Times New Roman" panose="02020603050405020304" pitchFamily="18" charset="0"/>
                <a:cs typeface="Times New Roman" panose="02020603050405020304" pitchFamily="18" charset="0"/>
              </a:rPr>
              <a:t>If it is not, then scheduling disk requests makes no sense because the OS cannot really tell whether cylinder 40 or cylinder 200 is closer to cylinder 39</a:t>
            </a:r>
          </a:p>
          <a:p>
            <a:pPr algn="just"/>
            <a:r>
              <a:rPr lang="en-US" altLang="en-US" sz="2000">
                <a:latin typeface="Times New Roman" panose="02020603050405020304" pitchFamily="18" charset="0"/>
                <a:cs typeface="Times New Roman" panose="02020603050405020304" pitchFamily="18" charset="0"/>
              </a:rPr>
              <a:t>On the other hand, if the </a:t>
            </a:r>
            <a:r>
              <a:rPr lang="en-US" altLang="en-US" sz="2000" b="1">
                <a:latin typeface="Times New Roman" panose="02020603050405020304" pitchFamily="18" charset="0"/>
                <a:cs typeface="Times New Roman" panose="02020603050405020304" pitchFamily="18" charset="0"/>
              </a:rPr>
              <a:t>disk controller </a:t>
            </a:r>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accept multiple outstanding requests</a:t>
            </a:r>
            <a:r>
              <a:rPr lang="en-US" altLang="en-US" sz="2000">
                <a:latin typeface="Times New Roman" panose="02020603050405020304" pitchFamily="18" charset="0"/>
                <a:cs typeface="Times New Roman" panose="02020603050405020304" pitchFamily="18" charset="0"/>
              </a:rPr>
              <a:t>, it can use these scheduling algorithms internally. In that case, the algorithms are still valid, but one level down, inside the controller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Error Handling</a:t>
            </a:r>
          </a:p>
        </p:txBody>
      </p:sp>
      <p:sp>
        <p:nvSpPr>
          <p:cNvPr id="22531" name="Rectangle 3"/>
          <p:cNvSpPr>
            <a:spLocks noGrp="1"/>
          </p:cNvSpPr>
          <p:nvPr>
            <p:ph type="body" sz="half" idx="4294967295"/>
          </p:nvPr>
        </p:nvSpPr>
        <p:spPr>
          <a:xfrm>
            <a:off x="0" y="1143000"/>
            <a:ext cx="9144000" cy="5867400"/>
          </a:xfrm>
        </p:spPr>
        <p:txBody>
          <a:bodyPr/>
          <a:lstStyle/>
          <a:p>
            <a:pPr algn="just">
              <a:lnSpc>
                <a:spcPct val="90000"/>
              </a:lnSpc>
            </a:pPr>
            <a:r>
              <a:rPr lang="en-US" altLang="en-US" sz="2000" b="1">
                <a:latin typeface="Times New Roman" panose="02020603050405020304" pitchFamily="18" charset="0"/>
                <a:cs typeface="Times New Roman" panose="02020603050405020304" pitchFamily="18" charset="0"/>
              </a:rPr>
              <a:t>Bad sector</a:t>
            </a:r>
          </a:p>
          <a:p>
            <a:pPr lvl="1" algn="just">
              <a:lnSpc>
                <a:spcPct val="90000"/>
              </a:lnSpc>
            </a:pPr>
            <a:r>
              <a:rPr lang="en-US" altLang="en-US" sz="1800">
                <a:latin typeface="Times New Roman" panose="02020603050405020304" pitchFamily="18" charset="0"/>
                <a:cs typeface="Times New Roman" panose="02020603050405020304" pitchFamily="18" charset="0"/>
              </a:rPr>
              <a:t>Sectors </a:t>
            </a:r>
            <a:r>
              <a:rPr lang="en-US" altLang="en-US" sz="1800" b="1">
                <a:latin typeface="Times New Roman" panose="02020603050405020304" pitchFamily="18" charset="0"/>
                <a:cs typeface="Times New Roman" panose="02020603050405020304" pitchFamily="18" charset="0"/>
              </a:rPr>
              <a:t>do not correctly read back </a:t>
            </a: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value</a:t>
            </a:r>
            <a:r>
              <a:rPr lang="en-US" altLang="en-US" sz="1800">
                <a:latin typeface="Times New Roman" panose="02020603050405020304" pitchFamily="18" charset="0"/>
                <a:cs typeface="Times New Roman" panose="02020603050405020304" pitchFamily="18" charset="0"/>
              </a:rPr>
              <a:t> just </a:t>
            </a:r>
            <a:r>
              <a:rPr lang="en-US" altLang="en-US" sz="1800" b="1">
                <a:latin typeface="Times New Roman" panose="02020603050405020304" pitchFamily="18" charset="0"/>
                <a:cs typeface="Times New Roman" panose="02020603050405020304" pitchFamily="18" charset="0"/>
              </a:rPr>
              <a:t>written to them</a:t>
            </a:r>
          </a:p>
          <a:p>
            <a:pPr lvl="1" algn="just">
              <a:lnSpc>
                <a:spcPct val="90000"/>
              </a:lnSpc>
            </a:pPr>
            <a:r>
              <a:rPr lang="en-US" altLang="en-US" sz="1800">
                <a:latin typeface="Times New Roman" panose="02020603050405020304" pitchFamily="18" charset="0"/>
                <a:cs typeface="Times New Roman" panose="02020603050405020304" pitchFamily="18" charset="0"/>
              </a:rPr>
              <a:t>If the defect is very small, the bad sector can be used</a:t>
            </a:r>
          </a:p>
          <a:p>
            <a:pPr lvl="1" algn="just">
              <a:lnSpc>
                <a:spcPct val="90000"/>
              </a:lnSpc>
            </a:pPr>
            <a:r>
              <a:rPr lang="en-US" altLang="en-US" sz="1800">
                <a:latin typeface="Times New Roman" panose="02020603050405020304" pitchFamily="18" charset="0"/>
                <a:cs typeface="Times New Roman" panose="02020603050405020304" pitchFamily="18" charset="0"/>
              </a:rPr>
              <a:t>Otherwise, the error cannot be masked</a:t>
            </a:r>
          </a:p>
          <a:p>
            <a:pPr lvl="1" algn="just">
              <a:lnSpc>
                <a:spcPct val="90000"/>
              </a:lnSpc>
            </a:pPr>
            <a:r>
              <a:rPr lang="en-US" altLang="en-US" sz="1800" b="1">
                <a:latin typeface="Times New Roman" panose="02020603050405020304" pitchFamily="18" charset="0"/>
                <a:cs typeface="Times New Roman" panose="02020603050405020304" pitchFamily="18" charset="0"/>
              </a:rPr>
              <a:t>Substituted</a:t>
            </a:r>
            <a:r>
              <a:rPr lang="en-US" altLang="en-US" sz="1800">
                <a:latin typeface="Times New Roman" panose="02020603050405020304" pitchFamily="18" charset="0"/>
                <a:cs typeface="Times New Roman" panose="02020603050405020304" pitchFamily="18" charset="0"/>
              </a:rPr>
              <a:t> the bad sector</a:t>
            </a:r>
          </a:p>
          <a:p>
            <a:pPr lvl="2" algn="just">
              <a:lnSpc>
                <a:spcPct val="90000"/>
              </a:lnSpc>
            </a:pPr>
            <a:r>
              <a:rPr lang="en-US" altLang="en-US" sz="1600" b="1">
                <a:latin typeface="Times New Roman" panose="02020603050405020304" pitchFamily="18" charset="0"/>
                <a:cs typeface="Times New Roman" panose="02020603050405020304" pitchFamily="18" charset="0"/>
              </a:rPr>
              <a:t>Controllers</a:t>
            </a:r>
          </a:p>
          <a:p>
            <a:pPr lvl="3" algn="just">
              <a:lnSpc>
                <a:spcPct val="90000"/>
              </a:lnSpc>
            </a:pPr>
            <a:r>
              <a:rPr lang="en-US" altLang="en-US" sz="1400" b="1">
                <a:latin typeface="Times New Roman" panose="02020603050405020304" pitchFamily="18" charset="0"/>
                <a:cs typeface="Times New Roman" panose="02020603050405020304" pitchFamily="18" charset="0"/>
              </a:rPr>
              <a:t>Remap</a:t>
            </a:r>
            <a:r>
              <a:rPr lang="en-US" altLang="en-US" sz="1400">
                <a:latin typeface="Times New Roman" panose="02020603050405020304" pitchFamily="18" charset="0"/>
                <a:cs typeface="Times New Roman" panose="02020603050405020304" pitchFamily="18" charset="0"/>
              </a:rPr>
              <a:t> the bad sector </a:t>
            </a:r>
            <a:r>
              <a:rPr lang="en-US" altLang="en-US" sz="1400" b="1">
                <a:latin typeface="Times New Roman" panose="02020603050405020304" pitchFamily="18" charset="0"/>
                <a:cs typeface="Times New Roman" panose="02020603050405020304" pitchFamily="18" charset="0"/>
              </a:rPr>
              <a:t>to</a:t>
            </a:r>
            <a:r>
              <a:rPr lang="en-US" altLang="en-US" sz="1400">
                <a:latin typeface="Times New Roman" panose="02020603050405020304" pitchFamily="18" charset="0"/>
                <a:cs typeface="Times New Roman" panose="02020603050405020304" pitchFamily="18" charset="0"/>
              </a:rPr>
              <a:t> the </a:t>
            </a:r>
            <a:r>
              <a:rPr lang="en-US" altLang="en-US" sz="1400" b="1">
                <a:latin typeface="Times New Roman" panose="02020603050405020304" pitchFamily="18" charset="0"/>
                <a:cs typeface="Times New Roman" panose="02020603050405020304" pitchFamily="18" charset="0"/>
              </a:rPr>
              <a:t>spare</a:t>
            </a:r>
          </a:p>
          <a:p>
            <a:pPr lvl="3" algn="just">
              <a:lnSpc>
                <a:spcPct val="90000"/>
              </a:lnSpc>
            </a:pPr>
            <a:r>
              <a:rPr lang="en-US" altLang="en-US" sz="1400" b="1">
                <a:latin typeface="Times New Roman" panose="02020603050405020304" pitchFamily="18" charset="0"/>
                <a:cs typeface="Times New Roman" panose="02020603050405020304" pitchFamily="18" charset="0"/>
              </a:rPr>
              <a:t>Shift all </a:t>
            </a:r>
            <a:r>
              <a:rPr lang="en-US" altLang="en-US" sz="1400">
                <a:latin typeface="Times New Roman" panose="02020603050405020304" pitchFamily="18" charset="0"/>
                <a:cs typeface="Times New Roman" panose="02020603050405020304" pitchFamily="18" charset="0"/>
              </a:rPr>
              <a:t>the sectors up one </a:t>
            </a:r>
          </a:p>
          <a:p>
            <a:pPr lvl="3" algn="just">
              <a:lnSpc>
                <a:spcPct val="90000"/>
              </a:lnSpc>
            </a:pPr>
            <a:r>
              <a:rPr lang="en-US" altLang="en-US" sz="1400">
                <a:latin typeface="Times New Roman" panose="02020603050405020304" pitchFamily="18" charset="0"/>
                <a:cs typeface="Times New Roman" panose="02020603050405020304" pitchFamily="18" charset="0"/>
              </a:rPr>
              <a:t>The information about the substitution of the b</a:t>
            </a:r>
            <a:r>
              <a:rPr lang="en-US" altLang="en-US" sz="1400" b="1">
                <a:latin typeface="Times New Roman" panose="02020603050405020304" pitchFamily="18" charset="0"/>
                <a:cs typeface="Times New Roman" panose="02020603050405020304" pitchFamily="18" charset="0"/>
              </a:rPr>
              <a:t>ad sector is kept track through internal tables or by rewriting the preambles </a:t>
            </a:r>
            <a:r>
              <a:rPr lang="en-US" altLang="en-US" sz="1400">
                <a:latin typeface="Times New Roman" panose="02020603050405020304" pitchFamily="18" charset="0"/>
                <a:cs typeface="Times New Roman" panose="02020603050405020304" pitchFamily="18" charset="0"/>
              </a:rPr>
              <a:t>to give the remapped sector numbers (besides, the data must be copied)</a:t>
            </a:r>
          </a:p>
          <a:p>
            <a:pPr lvl="3" algn="just">
              <a:lnSpc>
                <a:spcPct val="90000"/>
              </a:lnSpc>
            </a:pPr>
            <a:r>
              <a:rPr lang="en-US" altLang="en-US" sz="1400">
                <a:latin typeface="Times New Roman" panose="02020603050405020304" pitchFamily="18" charset="0"/>
                <a:cs typeface="Times New Roman" panose="02020603050405020304" pitchFamily="18" charset="0"/>
              </a:rPr>
              <a:t>When defect occurs at normal operation (may be specks of dust), if getting repeated errors on a certain sector, controller can switch to a spare before the sector has died completely</a:t>
            </a:r>
          </a:p>
          <a:p>
            <a:pPr lvl="2" algn="just">
              <a:lnSpc>
                <a:spcPct val="90000"/>
              </a:lnSpc>
            </a:pPr>
            <a:r>
              <a:rPr lang="en-US" altLang="en-US" sz="1600" b="1">
                <a:latin typeface="Times New Roman" panose="02020603050405020304" pitchFamily="18" charset="0"/>
                <a:cs typeface="Times New Roman" panose="02020603050405020304" pitchFamily="18" charset="0"/>
              </a:rPr>
              <a:t>OS</a:t>
            </a:r>
          </a:p>
          <a:p>
            <a:pPr lvl="3" algn="just">
              <a:lnSpc>
                <a:spcPct val="90000"/>
              </a:lnSpc>
            </a:pPr>
            <a:r>
              <a:rPr lang="en-US" altLang="en-US" sz="1400">
                <a:latin typeface="Times New Roman" panose="02020603050405020304" pitchFamily="18" charset="0"/>
                <a:cs typeface="Times New Roman" panose="02020603050405020304" pitchFamily="18" charset="0"/>
              </a:rPr>
              <a:t>Must first </a:t>
            </a:r>
            <a:r>
              <a:rPr lang="en-US" altLang="en-US" sz="1400" b="1">
                <a:latin typeface="Times New Roman" panose="02020603050405020304" pitchFamily="18" charset="0"/>
                <a:cs typeface="Times New Roman" panose="02020603050405020304" pitchFamily="18" charset="0"/>
              </a:rPr>
              <a:t>acquire a list of bad sectors</a:t>
            </a:r>
            <a:r>
              <a:rPr lang="en-US" altLang="en-US" sz="1400">
                <a:latin typeface="Times New Roman" panose="02020603050405020304" pitchFamily="18" charset="0"/>
                <a:cs typeface="Times New Roman" panose="02020603050405020304" pitchFamily="18" charset="0"/>
              </a:rPr>
              <a:t>, either reading them from the disk, or simply testing the entire disk itself</a:t>
            </a:r>
          </a:p>
          <a:p>
            <a:pPr lvl="3" algn="just">
              <a:lnSpc>
                <a:spcPct val="90000"/>
              </a:lnSpc>
            </a:pPr>
            <a:r>
              <a:rPr lang="en-US" altLang="en-US" sz="1400">
                <a:latin typeface="Times New Roman" panose="02020603050405020304" pitchFamily="18" charset="0"/>
                <a:cs typeface="Times New Roman" panose="02020603050405020304" pitchFamily="18" charset="0"/>
              </a:rPr>
              <a:t>Once it knows, the OS can </a:t>
            </a:r>
            <a:r>
              <a:rPr lang="en-US" altLang="en-US" sz="1400" b="1">
                <a:latin typeface="Times New Roman" panose="02020603050405020304" pitchFamily="18" charset="0"/>
                <a:cs typeface="Times New Roman" panose="02020603050405020304" pitchFamily="18" charset="0"/>
              </a:rPr>
              <a:t>build remapping tables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p:cNvSpPr>
          <p:nvPr>
            <p:ph type="body" idx="1"/>
          </p:nvPr>
        </p:nvSpPr>
        <p:spPr>
          <a:xfrm>
            <a:off x="-8792" y="1219200"/>
            <a:ext cx="5791200" cy="5867400"/>
          </a:xfrm>
        </p:spPr>
        <p:txBody>
          <a:bodyPr/>
          <a:lstStyle/>
          <a:p>
            <a:pPr algn="just" eaLnBrk="1" hangingPunct="1">
              <a:lnSpc>
                <a:spcPct val="90000"/>
              </a:lnSpc>
              <a:spcBef>
                <a:spcPts val="1200"/>
              </a:spcBef>
              <a:buClrTx/>
              <a:buSzTx/>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Context</a:t>
            </a:r>
          </a:p>
          <a:p>
            <a:pPr lvl="1" algn="just" eaLnBrk="1" hangingPunct="1">
              <a:lnSpc>
                <a:spcPct val="90000"/>
              </a:lnSpc>
              <a:spcBef>
                <a:spcPts val="1200"/>
              </a:spcBef>
            </a:pPr>
            <a:r>
              <a:rPr lang="en-US" altLang="en-US" sz="1600">
                <a:latin typeface="Times New Roman" panose="02020603050405020304" pitchFamily="18" charset="0"/>
                <a:cs typeface="Times New Roman" panose="02020603050405020304" pitchFamily="18" charset="0"/>
              </a:rPr>
              <a:t>Each </a:t>
            </a:r>
            <a:r>
              <a:rPr lang="en-US" altLang="en-US" sz="1600" b="1">
                <a:latin typeface="Times New Roman" panose="02020603050405020304" pitchFamily="18" charset="0"/>
                <a:cs typeface="Times New Roman" panose="02020603050405020304" pitchFamily="18" charset="0"/>
              </a:rPr>
              <a:t>controller</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has</a:t>
            </a:r>
            <a:r>
              <a:rPr lang="en-US" altLang="en-US" sz="1600">
                <a:latin typeface="Times New Roman" panose="02020603050405020304" pitchFamily="18" charset="0"/>
                <a:cs typeface="Times New Roman" panose="02020603050405020304" pitchFamily="18" charset="0"/>
              </a:rPr>
              <a:t> a few </a:t>
            </a:r>
            <a:r>
              <a:rPr lang="en-US" altLang="en-US" sz="1600" b="1">
                <a:latin typeface="Times New Roman" panose="02020603050405020304" pitchFamily="18" charset="0"/>
                <a:cs typeface="Times New Roman" panose="02020603050405020304" pitchFamily="18" charset="0"/>
              </a:rPr>
              <a:t>registers</a:t>
            </a:r>
            <a:r>
              <a:rPr lang="en-US" altLang="en-US" sz="1600">
                <a:latin typeface="Times New Roman" panose="02020603050405020304" pitchFamily="18" charset="0"/>
                <a:cs typeface="Times New Roman" panose="02020603050405020304" pitchFamily="18" charset="0"/>
              </a:rPr>
              <a:t> that </a:t>
            </a:r>
          </a:p>
          <a:p>
            <a:pPr lvl="2" algn="just" eaLnBrk="1" hangingPunct="1">
              <a:lnSpc>
                <a:spcPct val="90000"/>
              </a:lnSpc>
              <a:spcBef>
                <a:spcPts val="1200"/>
              </a:spcBef>
            </a:pPr>
            <a:r>
              <a:rPr lang="en-US" altLang="en-US" sz="1400">
                <a:latin typeface="Times New Roman" panose="02020603050405020304" pitchFamily="18" charset="0"/>
                <a:cs typeface="Times New Roman" panose="02020603050405020304" pitchFamily="18" charset="0"/>
              </a:rPr>
              <a:t>Can </a:t>
            </a:r>
            <a:r>
              <a:rPr lang="en-US" altLang="en-US" sz="1400" b="1">
                <a:latin typeface="Times New Roman" panose="02020603050405020304" pitchFamily="18" charset="0"/>
                <a:cs typeface="Times New Roman" panose="02020603050405020304" pitchFamily="18" charset="0"/>
              </a:rPr>
              <a:t>communicate</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with</a:t>
            </a:r>
            <a:r>
              <a:rPr lang="en-US" altLang="en-US" sz="1400">
                <a:latin typeface="Times New Roman" panose="02020603050405020304" pitchFamily="18" charset="0"/>
                <a:cs typeface="Times New Roman" panose="02020603050405020304" pitchFamily="18" charset="0"/>
              </a:rPr>
              <a:t> the </a:t>
            </a:r>
            <a:r>
              <a:rPr lang="en-US" altLang="en-US" sz="1400" b="1">
                <a:latin typeface="Times New Roman" panose="02020603050405020304" pitchFamily="18" charset="0"/>
                <a:cs typeface="Times New Roman" panose="02020603050405020304" pitchFamily="18" charset="0"/>
              </a:rPr>
              <a:t>CPU</a:t>
            </a:r>
            <a:r>
              <a:rPr lang="en-US" altLang="en-US" sz="1400">
                <a:latin typeface="Times New Roman" panose="02020603050405020304" pitchFamily="18" charset="0"/>
                <a:cs typeface="Times New Roman" panose="02020603050405020304" pitchFamily="18" charset="0"/>
              </a:rPr>
              <a:t>. </a:t>
            </a:r>
          </a:p>
          <a:p>
            <a:pPr lvl="2" algn="just" eaLnBrk="1" hangingPunct="1">
              <a:lnSpc>
                <a:spcPct val="90000"/>
              </a:lnSpc>
              <a:spcBef>
                <a:spcPts val="1200"/>
              </a:spcBef>
            </a:pPr>
            <a:r>
              <a:rPr lang="en-US" altLang="en-US" sz="1400" b="1">
                <a:latin typeface="Times New Roman" panose="02020603050405020304" pitchFamily="18" charset="0"/>
                <a:cs typeface="Times New Roman" panose="02020603050405020304" pitchFamily="18" charset="0"/>
              </a:rPr>
              <a:t>Allow</a:t>
            </a:r>
            <a:r>
              <a:rPr lang="en-US" altLang="en-US" sz="1400">
                <a:latin typeface="Times New Roman" panose="02020603050405020304" pitchFamily="18" charset="0"/>
                <a:cs typeface="Times New Roman" panose="02020603050405020304" pitchFamily="18" charset="0"/>
              </a:rPr>
              <a:t> to </a:t>
            </a:r>
            <a:r>
              <a:rPr lang="en-US" altLang="en-US" sz="1400" b="1">
                <a:latin typeface="Times New Roman" panose="02020603050405020304" pitchFamily="18" charset="0"/>
                <a:cs typeface="Times New Roman" panose="02020603050405020304" pitchFamily="18" charset="0"/>
              </a:rPr>
              <a:t>read</a:t>
            </a:r>
            <a:r>
              <a:rPr lang="en-US" altLang="en-US" sz="1400">
                <a:latin typeface="Times New Roman" panose="02020603050405020304" pitchFamily="18" charset="0"/>
                <a:cs typeface="Times New Roman" panose="02020603050405020304" pitchFamily="18" charset="0"/>
              </a:rPr>
              <a:t> and </a:t>
            </a:r>
            <a:r>
              <a:rPr lang="en-US" altLang="en-US" sz="1400" b="1">
                <a:latin typeface="Times New Roman" panose="02020603050405020304" pitchFamily="18" charset="0"/>
                <a:cs typeface="Times New Roman" panose="02020603050405020304" pitchFamily="18" charset="0"/>
              </a:rPr>
              <a:t>write</a:t>
            </a:r>
          </a:p>
          <a:p>
            <a:pPr lvl="1" algn="just" eaLnBrk="1" hangingPunct="1">
              <a:lnSpc>
                <a:spcPct val="90000"/>
              </a:lnSpc>
              <a:spcBef>
                <a:spcPts val="1200"/>
              </a:spcBef>
            </a:pPr>
            <a:r>
              <a:rPr lang="en-US" altLang="en-US" sz="1600">
                <a:latin typeface="Times New Roman" panose="02020603050405020304" pitchFamily="18" charset="0"/>
                <a:cs typeface="Times New Roman" panose="02020603050405020304" pitchFamily="18" charset="0"/>
              </a:rPr>
              <a:t>Many </a:t>
            </a:r>
            <a:r>
              <a:rPr lang="en-US" altLang="en-US" sz="1600" b="1">
                <a:latin typeface="Times New Roman" panose="02020603050405020304" pitchFamily="18" charset="0"/>
                <a:cs typeface="Times New Roman" panose="02020603050405020304" pitchFamily="18" charset="0"/>
              </a:rPr>
              <a:t>devices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have</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data buffer allow</a:t>
            </a:r>
            <a:r>
              <a:rPr lang="en-US" altLang="en-US" sz="1600">
                <a:latin typeface="Times New Roman" panose="02020603050405020304" pitchFamily="18" charset="0"/>
                <a:cs typeface="Times New Roman" panose="02020603050405020304" pitchFamily="18" charset="0"/>
              </a:rPr>
              <a:t> to </a:t>
            </a:r>
            <a:r>
              <a:rPr lang="en-US" altLang="en-US" sz="1600" b="1">
                <a:latin typeface="Times New Roman" panose="02020603050405020304" pitchFamily="18" charset="0"/>
                <a:cs typeface="Times New Roman" panose="02020603050405020304" pitchFamily="18" charset="0"/>
              </a:rPr>
              <a:t>read</a:t>
            </a:r>
            <a:r>
              <a:rPr lang="en-US" altLang="en-US" sz="1600">
                <a:latin typeface="Times New Roman" panose="02020603050405020304" pitchFamily="18" charset="0"/>
                <a:cs typeface="Times New Roman" panose="02020603050405020304" pitchFamily="18" charset="0"/>
              </a:rPr>
              <a:t> and </a:t>
            </a:r>
            <a:r>
              <a:rPr lang="en-US" altLang="en-US" sz="1600" b="1">
                <a:latin typeface="Times New Roman" panose="02020603050405020304" pitchFamily="18" charset="0"/>
                <a:cs typeface="Times New Roman" panose="02020603050405020304" pitchFamily="18" charset="0"/>
              </a:rPr>
              <a:t>write</a:t>
            </a:r>
          </a:p>
          <a:p>
            <a:pPr algn="just" eaLnBrk="1" hangingPunct="1">
              <a:lnSpc>
                <a:spcPct val="90000"/>
              </a:lnSpc>
              <a:spcBef>
                <a:spcPts val="1200"/>
              </a:spcBef>
              <a:buClrTx/>
              <a:buSzTx/>
              <a:buFont typeface="Arial" panose="020B0604020202020204" pitchFamily="34" charset="0"/>
              <a:buNone/>
            </a:pPr>
            <a:r>
              <a:rPr lang="en-US" altLang="en-US" sz="1800" b="1">
                <a:latin typeface="Times New Roman" panose="02020603050405020304" pitchFamily="18" charset="0"/>
                <a:cs typeface="Times New Roman" panose="02020603050405020304" pitchFamily="18" charset="0"/>
              </a:rPr>
              <a:t>→How the CPU communicates with control registers &amp; device data buffers?</a:t>
            </a:r>
          </a:p>
          <a:p>
            <a:pPr algn="just" eaLnBrk="1" hangingPunct="1">
              <a:lnSpc>
                <a:spcPct val="90000"/>
              </a:lnSpc>
              <a:spcBef>
                <a:spcPts val="1200"/>
              </a:spcBef>
              <a:buClrTx/>
              <a:buSzTx/>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First</a:t>
            </a:r>
            <a:r>
              <a:rPr lang="en-US" altLang="en-US" sz="1800">
                <a:latin typeface="Times New Roman" panose="02020603050405020304" pitchFamily="18" charset="0"/>
                <a:cs typeface="Times New Roman" panose="02020603050405020304" pitchFamily="18" charset="0"/>
              </a:rPr>
              <a:t> approach</a:t>
            </a:r>
          </a:p>
          <a:p>
            <a:pPr lvl="1" algn="just" eaLnBrk="1" hangingPunct="1">
              <a:lnSpc>
                <a:spcPct val="90000"/>
              </a:lnSpc>
              <a:spcBef>
                <a:spcPts val="1200"/>
              </a:spcBef>
            </a:pPr>
            <a:r>
              <a:rPr lang="en-US" altLang="en-US" sz="1600" b="1">
                <a:latin typeface="Times New Roman" panose="02020603050405020304" pitchFamily="18" charset="0"/>
                <a:cs typeface="Times New Roman" panose="02020603050405020304" pitchFamily="18" charset="0"/>
              </a:rPr>
              <a:t>Each</a:t>
            </a:r>
            <a:r>
              <a:rPr lang="en-US" altLang="en-US" sz="1600">
                <a:latin typeface="Times New Roman" panose="02020603050405020304" pitchFamily="18" charset="0"/>
                <a:cs typeface="Times New Roman" panose="02020603050405020304" pitchFamily="18" charset="0"/>
              </a:rPr>
              <a:t> controller </a:t>
            </a:r>
            <a:r>
              <a:rPr lang="en-US" altLang="en-US" sz="1600" b="1">
                <a:latin typeface="Times New Roman" panose="02020603050405020304" pitchFamily="18" charset="0"/>
                <a:cs typeface="Times New Roman" panose="02020603050405020304" pitchFamily="18" charset="0"/>
              </a:rPr>
              <a:t>register</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assigned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an</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I/O port </a:t>
            </a:r>
            <a:r>
              <a:rPr lang="en-US" altLang="en-US" sz="1600">
                <a:latin typeface="Times New Roman" panose="02020603050405020304" pitchFamily="18" charset="0"/>
                <a:cs typeface="Times New Roman" panose="02020603050405020304" pitchFamily="18" charset="0"/>
              </a:rPr>
              <a:t>number, an </a:t>
            </a:r>
            <a:r>
              <a:rPr lang="en-US" altLang="en-US" sz="1600" b="1">
                <a:latin typeface="Times New Roman" panose="02020603050405020304" pitchFamily="18" charset="0"/>
                <a:cs typeface="Times New Roman" panose="02020603050405020304" pitchFamily="18" charset="0"/>
              </a:rPr>
              <a:t>8/16 bit integer</a:t>
            </a:r>
          </a:p>
          <a:p>
            <a:pPr lvl="1" algn="just" eaLnBrk="1" hangingPunct="1">
              <a:lnSpc>
                <a:spcPct val="90000"/>
              </a:lnSpc>
              <a:spcBef>
                <a:spcPts val="1200"/>
              </a:spcBef>
            </a:pPr>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set</a:t>
            </a:r>
            <a:r>
              <a:rPr lang="en-US" altLang="en-US" sz="1600">
                <a:latin typeface="Times New Roman" panose="02020603050405020304" pitchFamily="18" charset="0"/>
                <a:cs typeface="Times New Roman" panose="02020603050405020304" pitchFamily="18" charset="0"/>
              </a:rPr>
              <a:t> of all the </a:t>
            </a:r>
            <a:r>
              <a:rPr lang="en-US" altLang="en-US" sz="1600" b="1">
                <a:latin typeface="Times New Roman" panose="02020603050405020304" pitchFamily="18" charset="0"/>
                <a:cs typeface="Times New Roman" panose="02020603050405020304" pitchFamily="18" charset="0"/>
              </a:rPr>
              <a:t>I/O ports form</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I/O port space and is protected</a:t>
            </a:r>
          </a:p>
          <a:p>
            <a:pPr lvl="1" algn="just" eaLnBrk="1" hangingPunct="1">
              <a:lnSpc>
                <a:spcPct val="90000"/>
              </a:lnSpc>
              <a:spcBef>
                <a:spcPts val="1200"/>
              </a:spcBef>
            </a:pPr>
            <a:r>
              <a:rPr lang="en-US" altLang="en-US" sz="1600" b="1">
                <a:latin typeface="Times New Roman" panose="02020603050405020304" pitchFamily="18" charset="0"/>
                <a:cs typeface="Times New Roman" panose="02020603050405020304" pitchFamily="18" charset="0"/>
              </a:rPr>
              <a:t>CPU</a:t>
            </a:r>
            <a:r>
              <a:rPr lang="en-US" altLang="en-US" sz="1600">
                <a:latin typeface="Times New Roman" panose="02020603050405020304" pitchFamily="18" charset="0"/>
                <a:cs typeface="Times New Roman" panose="02020603050405020304" pitchFamily="18" charset="0"/>
              </a:rPr>
              <a:t> can </a:t>
            </a:r>
            <a:r>
              <a:rPr lang="en-US" altLang="en-US" sz="1600" b="1">
                <a:latin typeface="Times New Roman" panose="02020603050405020304" pitchFamily="18" charset="0"/>
                <a:cs typeface="Times New Roman" panose="02020603050405020304" pitchFamily="18" charset="0"/>
              </a:rPr>
              <a:t>read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contents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from</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PORT</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to</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store</a:t>
            </a:r>
            <a:r>
              <a:rPr lang="en-US" altLang="en-US" sz="1600">
                <a:latin typeface="Times New Roman" panose="02020603050405020304" pitchFamily="18" charset="0"/>
                <a:cs typeface="Times New Roman" panose="02020603050405020304" pitchFamily="18" charset="0"/>
              </a:rPr>
              <a:t> in </a:t>
            </a:r>
            <a:r>
              <a:rPr lang="en-US" altLang="en-US" sz="1600" b="1">
                <a:latin typeface="Times New Roman" panose="02020603050405020304" pitchFamily="18" charset="0"/>
                <a:cs typeface="Times New Roman" panose="02020603050405020304" pitchFamily="18" charset="0"/>
              </a:rPr>
              <a:t>REG</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and</a:t>
            </a:r>
            <a:r>
              <a:rPr lang="en-US" altLang="en-US" sz="1600">
                <a:latin typeface="Times New Roman" panose="02020603050405020304" pitchFamily="18" charset="0"/>
                <a:cs typeface="Times New Roman" panose="02020603050405020304" pitchFamily="18" charset="0"/>
              </a:rPr>
              <a:t> can </a:t>
            </a:r>
            <a:r>
              <a:rPr lang="en-US" altLang="en-US" sz="1600" b="1">
                <a:latin typeface="Times New Roman" panose="02020603050405020304" pitchFamily="18" charset="0"/>
                <a:cs typeface="Times New Roman" panose="02020603050405020304" pitchFamily="18" charset="0"/>
              </a:rPr>
              <a:t>write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contents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from</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REG</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to</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PORT</a:t>
            </a:r>
          </a:p>
          <a:p>
            <a:pPr lvl="1" algn="just" eaLnBrk="1" hangingPunct="1">
              <a:lnSpc>
                <a:spcPct val="90000"/>
              </a:lnSpc>
              <a:spcBef>
                <a:spcPts val="1200"/>
              </a:spcBef>
              <a:buFont typeface="Arial" panose="020B0604020202020204" pitchFamily="34" charset="0"/>
              <a:buNone/>
            </a:pP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address spaces </a:t>
            </a:r>
            <a:r>
              <a:rPr lang="en-US" altLang="en-US" sz="1600">
                <a:latin typeface="Times New Roman" panose="02020603050405020304" pitchFamily="18" charset="0"/>
                <a:cs typeface="Times New Roman" panose="02020603050405020304" pitchFamily="18" charset="0"/>
              </a:rPr>
              <a:t>for </a:t>
            </a:r>
            <a:r>
              <a:rPr lang="en-US" altLang="en-US" sz="1600" b="1">
                <a:latin typeface="Times New Roman" panose="02020603050405020304" pitchFamily="18" charset="0"/>
                <a:cs typeface="Times New Roman" panose="02020603050405020304" pitchFamily="18" charset="0"/>
              </a:rPr>
              <a:t>memory</a:t>
            </a:r>
            <a:r>
              <a:rPr lang="en-US" altLang="en-US" sz="1600">
                <a:latin typeface="Times New Roman" panose="02020603050405020304" pitchFamily="18" charset="0"/>
                <a:cs typeface="Times New Roman" panose="02020603050405020304" pitchFamily="18" charset="0"/>
              </a:rPr>
              <a:t> and </a:t>
            </a:r>
            <a:r>
              <a:rPr lang="en-US" altLang="en-US" sz="1600" b="1">
                <a:latin typeface="Times New Roman" panose="02020603050405020304" pitchFamily="18" charset="0"/>
                <a:cs typeface="Times New Roman" panose="02020603050405020304" pitchFamily="18" charset="0"/>
              </a:rPr>
              <a:t>I/O</a:t>
            </a:r>
            <a:r>
              <a:rPr lang="en-US" altLang="en-US" sz="1600">
                <a:latin typeface="Times New Roman" panose="02020603050405020304" pitchFamily="18" charset="0"/>
                <a:cs typeface="Times New Roman" panose="02020603050405020304" pitchFamily="18" charset="0"/>
              </a:rPr>
              <a:t> are </a:t>
            </a:r>
            <a:r>
              <a:rPr lang="en-US" altLang="en-US" sz="1600" b="1">
                <a:latin typeface="Times New Roman" panose="02020603050405020304" pitchFamily="18" charset="0"/>
                <a:cs typeface="Times New Roman" panose="02020603050405020304" pitchFamily="18" charset="0"/>
              </a:rPr>
              <a:t>different</a:t>
            </a:r>
          </a:p>
        </p:txBody>
      </p:sp>
      <p:sp>
        <p:nvSpPr>
          <p:cNvPr id="8196" name="Rectangle 4"/>
          <p:cNvSpPr>
            <a:spLocks/>
          </p:cNvSpPr>
          <p:nvPr/>
        </p:nvSpPr>
        <p:spPr bwMode="auto">
          <a:xfrm>
            <a:off x="914400" y="457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Memory-Mapped I/O</a:t>
            </a:r>
          </a:p>
        </p:txBody>
      </p:sp>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143250"/>
            <a:ext cx="3352800" cy="292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8" name="Text Box 4"/>
          <p:cNvSpPr txBox="1">
            <a:spLocks noChangeArrowheads="1"/>
          </p:cNvSpPr>
          <p:nvPr/>
        </p:nvSpPr>
        <p:spPr bwMode="auto">
          <a:xfrm>
            <a:off x="6553200" y="62484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box(in)">
                                      <p:cBhvr>
                                        <p:cTn id="7" dur="500"/>
                                        <p:tgtEl>
                                          <p:spTgt spid="717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1558"/>
                                        </p:tgtEl>
                                        <p:attrNameLst>
                                          <p:attrName>style.visibility</p:attrName>
                                        </p:attrNameLst>
                                      </p:cBhvr>
                                      <p:to>
                                        <p:strVal val="visible"/>
                                      </p:to>
                                    </p:set>
                                    <p:animEffect transition="in" filter="box(in)">
                                      <p:cBhvr>
                                        <p:cTn id="10" dur="500"/>
                                        <p:tgtEl>
                                          <p:spTgt spid="151558"/>
                                        </p:tgtEl>
                                      </p:cBhvr>
                                    </p:animEffect>
                                  </p:childTnLst>
                                </p:cTn>
                              </p:par>
                              <p:par>
                                <p:cTn id="11" presetID="4" presetClass="entr" presetSubtype="16" fill="hold" nodeType="withEffect">
                                  <p:stCondLst>
                                    <p:cond delay="0"/>
                                  </p:stCondLst>
                                  <p:childTnLst>
                                    <p:set>
                                      <p:cBhvr>
                                        <p:cTn id="12" dur="1" fill="hold">
                                          <p:stCondLst>
                                            <p:cond delay="0"/>
                                          </p:stCondLst>
                                        </p:cTn>
                                        <p:tgtEl>
                                          <p:spTgt spid="208899">
                                            <p:txEl>
                                              <p:pRg st="6" end="6"/>
                                            </p:txEl>
                                          </p:spTgt>
                                        </p:tgtEl>
                                        <p:attrNameLst>
                                          <p:attrName>style.visibility</p:attrName>
                                        </p:attrNameLst>
                                      </p:cBhvr>
                                      <p:to>
                                        <p:strVal val="visible"/>
                                      </p:to>
                                    </p:set>
                                    <p:animEffect transition="in" filter="box(in)">
                                      <p:cBhvr>
                                        <p:cTn id="13" dur="500"/>
                                        <p:tgtEl>
                                          <p:spTgt spid="208899">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08899">
                                            <p:txEl>
                                              <p:pRg st="7" end="7"/>
                                            </p:txEl>
                                          </p:spTgt>
                                        </p:tgtEl>
                                        <p:attrNameLst>
                                          <p:attrName>style.visibility</p:attrName>
                                        </p:attrNameLst>
                                      </p:cBhvr>
                                      <p:to>
                                        <p:strVal val="visible"/>
                                      </p:to>
                                    </p:set>
                                    <p:animEffect transition="in" filter="box(in)">
                                      <p:cBhvr>
                                        <p:cTn id="18" dur="500"/>
                                        <p:tgtEl>
                                          <p:spTgt spid="208899">
                                            <p:txEl>
                                              <p:pRg st="7" end="7"/>
                                            </p:txEl>
                                          </p:spTgt>
                                        </p:tgtEl>
                                      </p:cBhvr>
                                    </p:animEffect>
                                  </p:childTnLst>
                                </p:cTn>
                              </p:par>
                            </p:childTnLst>
                          </p:cTn>
                        </p:par>
                        <p:par>
                          <p:cTn id="19" fill="hold" nodeType="afterGroup">
                            <p:stCondLst>
                              <p:cond delay="500"/>
                            </p:stCondLst>
                            <p:childTnLst>
                              <p:par>
                                <p:cTn id="20" presetID="4" presetClass="entr" presetSubtype="16" fill="hold" nodeType="afterEffect">
                                  <p:stCondLst>
                                    <p:cond delay="0"/>
                                  </p:stCondLst>
                                  <p:childTnLst>
                                    <p:set>
                                      <p:cBhvr>
                                        <p:cTn id="21" dur="1" fill="hold">
                                          <p:stCondLst>
                                            <p:cond delay="0"/>
                                          </p:stCondLst>
                                        </p:cTn>
                                        <p:tgtEl>
                                          <p:spTgt spid="208899">
                                            <p:txEl>
                                              <p:pRg st="8" end="8"/>
                                            </p:txEl>
                                          </p:spTgt>
                                        </p:tgtEl>
                                        <p:attrNameLst>
                                          <p:attrName>style.visibility</p:attrName>
                                        </p:attrNameLst>
                                      </p:cBhvr>
                                      <p:to>
                                        <p:strVal val="visible"/>
                                      </p:to>
                                    </p:set>
                                    <p:animEffect transition="in" filter="box(in)">
                                      <p:cBhvr>
                                        <p:cTn id="22" dur="500"/>
                                        <p:tgtEl>
                                          <p:spTgt spid="208899">
                                            <p:txEl>
                                              <p:pRg st="8" end="8"/>
                                            </p:txEl>
                                          </p:spTgt>
                                        </p:tgtEl>
                                      </p:cBhvr>
                                    </p:animEffect>
                                  </p:childTnLst>
                                </p:cTn>
                              </p:par>
                            </p:childTnLst>
                          </p:cTn>
                        </p:par>
                        <p:par>
                          <p:cTn id="23" fill="hold" nodeType="afterGroup">
                            <p:stCondLst>
                              <p:cond delay="1000"/>
                            </p:stCondLst>
                            <p:childTnLst>
                              <p:par>
                                <p:cTn id="24" presetID="4" presetClass="entr" presetSubtype="16" fill="hold" nodeType="afterEffect">
                                  <p:stCondLst>
                                    <p:cond delay="0"/>
                                  </p:stCondLst>
                                  <p:childTnLst>
                                    <p:set>
                                      <p:cBhvr>
                                        <p:cTn id="25" dur="1" fill="hold">
                                          <p:stCondLst>
                                            <p:cond delay="0"/>
                                          </p:stCondLst>
                                        </p:cTn>
                                        <p:tgtEl>
                                          <p:spTgt spid="208899">
                                            <p:txEl>
                                              <p:pRg st="9" end="9"/>
                                            </p:txEl>
                                          </p:spTgt>
                                        </p:tgtEl>
                                        <p:attrNameLst>
                                          <p:attrName>style.visibility</p:attrName>
                                        </p:attrNameLst>
                                      </p:cBhvr>
                                      <p:to>
                                        <p:strVal val="visible"/>
                                      </p:to>
                                    </p:set>
                                    <p:animEffect transition="in" filter="box(in)">
                                      <p:cBhvr>
                                        <p:cTn id="26" dur="500"/>
                                        <p:tgtEl>
                                          <p:spTgt spid="208899">
                                            <p:txEl>
                                              <p:pRg st="9" end="9"/>
                                            </p:txEl>
                                          </p:spTgt>
                                        </p:tgtEl>
                                      </p:cBhvr>
                                    </p:animEffect>
                                  </p:childTnLst>
                                </p:cTn>
                              </p:par>
                            </p:childTnLst>
                          </p:cTn>
                        </p:par>
                        <p:par>
                          <p:cTn id="27" fill="hold" nodeType="afterGroup">
                            <p:stCondLst>
                              <p:cond delay="1500"/>
                            </p:stCondLst>
                            <p:childTnLst>
                              <p:par>
                                <p:cTn id="28" presetID="4" presetClass="entr" presetSubtype="16" fill="hold" nodeType="afterEffect">
                                  <p:stCondLst>
                                    <p:cond delay="0"/>
                                  </p:stCondLst>
                                  <p:childTnLst>
                                    <p:set>
                                      <p:cBhvr>
                                        <p:cTn id="29" dur="1" fill="hold">
                                          <p:stCondLst>
                                            <p:cond delay="0"/>
                                          </p:stCondLst>
                                        </p:cTn>
                                        <p:tgtEl>
                                          <p:spTgt spid="208899">
                                            <p:txEl>
                                              <p:pRg st="10" end="10"/>
                                            </p:txEl>
                                          </p:spTgt>
                                        </p:tgtEl>
                                        <p:attrNameLst>
                                          <p:attrName>style.visibility</p:attrName>
                                        </p:attrNameLst>
                                      </p:cBhvr>
                                      <p:to>
                                        <p:strVal val="visible"/>
                                      </p:to>
                                    </p:set>
                                    <p:animEffect transition="in" filter="box(in)">
                                      <p:cBhvr>
                                        <p:cTn id="30" dur="500"/>
                                        <p:tgtEl>
                                          <p:spTgt spid="2088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Error Handling</a:t>
            </a:r>
          </a:p>
        </p:txBody>
      </p:sp>
      <p:sp>
        <p:nvSpPr>
          <p:cNvPr id="60419" name="Rectangle 3"/>
          <p:cNvSpPr>
            <a:spLocks noGrp="1"/>
          </p:cNvSpPr>
          <p:nvPr>
            <p:ph type="body" sz="half" idx="4294967295"/>
          </p:nvPr>
        </p:nvSpPr>
        <p:spPr>
          <a:xfrm>
            <a:off x="0" y="1295400"/>
            <a:ext cx="9144000" cy="5867400"/>
          </a:xfrm>
        </p:spPr>
        <p:txBody>
          <a:bodyPr/>
          <a:lstStyle/>
          <a:p>
            <a:pPr algn="just">
              <a:lnSpc>
                <a:spcPct val="80000"/>
              </a:lnSpc>
            </a:pPr>
            <a:r>
              <a:rPr lang="en-US" altLang="en-US" sz="1800" dirty="0">
                <a:latin typeface="Times New Roman" panose="02020603050405020304" pitchFamily="18" charset="0"/>
                <a:cs typeface="Times New Roman" panose="02020603050405020304" pitchFamily="18" charset="0"/>
              </a:rPr>
              <a:t>Bad sector (</a:t>
            </a:r>
            <a:r>
              <a:rPr lang="en-US" altLang="en-US" sz="1800" dirty="0" err="1">
                <a:latin typeface="Times New Roman" panose="02020603050405020304" pitchFamily="18" charset="0"/>
                <a:cs typeface="Times New Roman" panose="02020603050405020304" pitchFamily="18" charset="0"/>
              </a:rPr>
              <a:t>cont</a:t>
            </a:r>
            <a:r>
              <a:rPr lang="en-US" altLang="en-US" sz="1800" dirty="0">
                <a:latin typeface="Times New Roman" panose="02020603050405020304" pitchFamily="18" charset="0"/>
                <a:cs typeface="Times New Roman" panose="02020603050405020304" pitchFamily="18" charset="0"/>
              </a:rPr>
              <a:t>)</a:t>
            </a:r>
          </a:p>
          <a:p>
            <a:pPr lvl="1" algn="just">
              <a:lnSpc>
                <a:spcPct val="80000"/>
              </a:lnSpc>
            </a:pPr>
            <a:r>
              <a:rPr lang="en-US" altLang="en-US" sz="1600" b="1" dirty="0">
                <a:latin typeface="Times New Roman" panose="02020603050405020304" pitchFamily="18" charset="0"/>
                <a:cs typeface="Times New Roman" panose="02020603050405020304" pitchFamily="18" charset="0"/>
              </a:rPr>
              <a:t>Problem</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backup</a:t>
            </a:r>
          </a:p>
          <a:p>
            <a:pPr lvl="2" algn="just">
              <a:lnSpc>
                <a:spcPct val="80000"/>
              </a:lnSpc>
            </a:pPr>
            <a:r>
              <a:rPr lang="en-US" altLang="en-US" sz="1400" b="1" dirty="0">
                <a:latin typeface="Times New Roman" panose="02020603050405020304" pitchFamily="18" charset="0"/>
                <a:cs typeface="Times New Roman" panose="02020603050405020304" pitchFamily="18" charset="0"/>
              </a:rPr>
              <a:t>File to file</a:t>
            </a:r>
            <a:r>
              <a:rPr lang="en-US" altLang="en-US" sz="1400" dirty="0">
                <a:latin typeface="Times New Roman" panose="02020603050405020304" pitchFamily="18" charset="0"/>
                <a:cs typeface="Times New Roman" panose="02020603050405020304" pitchFamily="18" charset="0"/>
              </a:rPr>
              <a:t>: OS has to hide the bad block file so well that even a backup utility cannot find it</a:t>
            </a:r>
          </a:p>
          <a:p>
            <a:pPr lvl="2" algn="just">
              <a:lnSpc>
                <a:spcPct val="80000"/>
              </a:lnSpc>
            </a:pPr>
            <a:r>
              <a:rPr lang="en-US" altLang="en-US" sz="1400" b="1" dirty="0">
                <a:latin typeface="Times New Roman" panose="02020603050405020304" pitchFamily="18" charset="0"/>
                <a:cs typeface="Times New Roman" panose="02020603050405020304" pitchFamily="18" charset="0"/>
              </a:rPr>
              <a:t>Sector to Sector</a:t>
            </a:r>
            <a:r>
              <a:rPr lang="en-US" altLang="en-US" sz="1400" dirty="0">
                <a:latin typeface="Times New Roman" panose="02020603050405020304" pitchFamily="18" charset="0"/>
                <a:cs typeface="Times New Roman" panose="02020603050405020304" pitchFamily="18" charset="0"/>
              </a:rPr>
              <a:t>: impossible except that the only hope that the backup program has enough smarts to give up after 10 failed reads and continue with next sector</a:t>
            </a:r>
          </a:p>
          <a:p>
            <a:pPr algn="just">
              <a:lnSpc>
                <a:spcPct val="80000"/>
              </a:lnSpc>
            </a:pPr>
            <a:r>
              <a:rPr lang="en-US" altLang="en-US" sz="1800" b="1" dirty="0">
                <a:latin typeface="Times New Roman" panose="02020603050405020304" pitchFamily="18" charset="0"/>
                <a:cs typeface="Times New Roman" panose="02020603050405020304" pitchFamily="18" charset="0"/>
              </a:rPr>
              <a:t>Seek errors</a:t>
            </a:r>
          </a:p>
          <a:p>
            <a:pPr lvl="1" algn="just">
              <a:lnSpc>
                <a:spcPct val="80000"/>
              </a:lnSpc>
            </a:pPr>
            <a:r>
              <a:rPr lang="en-US" altLang="en-US" sz="1600" dirty="0">
                <a:latin typeface="Times New Roman" panose="02020603050405020304" pitchFamily="18" charset="0"/>
                <a:cs typeface="Times New Roman" panose="02020603050405020304" pitchFamily="18" charset="0"/>
              </a:rPr>
              <a:t>Caused by </a:t>
            </a:r>
            <a:r>
              <a:rPr lang="en-US" altLang="en-US" sz="1600" b="1" dirty="0">
                <a:latin typeface="Times New Roman" panose="02020603050405020304" pitchFamily="18" charset="0"/>
                <a:cs typeface="Times New Roman" panose="02020603050405020304" pitchFamily="18" charset="0"/>
              </a:rPr>
              <a:t>mechanical problems in</a:t>
            </a:r>
            <a:r>
              <a:rPr lang="en-US" altLang="en-US" sz="1600" dirty="0">
                <a:latin typeface="Times New Roman" panose="02020603050405020304" pitchFamily="18" charset="0"/>
                <a:cs typeface="Times New Roman" panose="02020603050405020304" pitchFamily="18" charset="0"/>
              </a:rPr>
              <a:t> the </a:t>
            </a:r>
            <a:r>
              <a:rPr lang="en-US" altLang="en-US" sz="1600" b="1" dirty="0">
                <a:latin typeface="Times New Roman" panose="02020603050405020304" pitchFamily="18" charset="0"/>
                <a:cs typeface="Times New Roman" panose="02020603050405020304" pitchFamily="18" charset="0"/>
              </a:rPr>
              <a:t>arm occur</a:t>
            </a:r>
          </a:p>
          <a:p>
            <a:pPr lvl="1" algn="just">
              <a:lnSpc>
                <a:spcPct val="80000"/>
              </a:lnSpc>
            </a:pPr>
            <a:r>
              <a:rPr lang="en-US" altLang="en-US" sz="1600" dirty="0">
                <a:latin typeface="Times New Roman" panose="02020603050405020304" pitchFamily="18" charset="0"/>
                <a:cs typeface="Times New Roman" panose="02020603050405020304" pitchFamily="18" charset="0"/>
              </a:rPr>
              <a:t>The </a:t>
            </a:r>
            <a:r>
              <a:rPr lang="en-US" altLang="en-US" sz="1600" b="1" dirty="0">
                <a:latin typeface="Times New Roman" panose="02020603050405020304" pitchFamily="18" charset="0"/>
                <a:cs typeface="Times New Roman" panose="02020603050405020304" pitchFamily="18" charset="0"/>
              </a:rPr>
              <a:t>controller</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keeps track of the arm position internally</a:t>
            </a:r>
          </a:p>
          <a:p>
            <a:pPr lvl="1" algn="just">
              <a:lnSpc>
                <a:spcPct val="80000"/>
              </a:lnSpc>
            </a:pPr>
            <a:r>
              <a:rPr lang="en-US" altLang="en-US" sz="1600" dirty="0">
                <a:latin typeface="Times New Roman" panose="02020603050405020304" pitchFamily="18" charset="0"/>
                <a:cs typeface="Times New Roman" panose="02020603050405020304" pitchFamily="18" charset="0"/>
              </a:rPr>
              <a:t>To perform seek, it issues a </a:t>
            </a:r>
            <a:r>
              <a:rPr lang="en-US" altLang="en-US" sz="1600" b="1" dirty="0">
                <a:latin typeface="Times New Roman" panose="02020603050405020304" pitchFamily="18" charset="0"/>
                <a:cs typeface="Times New Roman" panose="02020603050405020304" pitchFamily="18" charset="0"/>
              </a:rPr>
              <a:t>series of pulses to the arm motor</a:t>
            </a:r>
            <a:r>
              <a:rPr lang="en-US" altLang="en-US" sz="1600" dirty="0">
                <a:latin typeface="Times New Roman" panose="02020603050405020304" pitchFamily="18" charset="0"/>
                <a:cs typeface="Times New Roman" panose="02020603050405020304" pitchFamily="18" charset="0"/>
              </a:rPr>
              <a:t>, on </a:t>
            </a:r>
            <a:r>
              <a:rPr lang="en-US" altLang="en-US" sz="1600" b="1" dirty="0">
                <a:latin typeface="Times New Roman" panose="02020603050405020304" pitchFamily="18" charset="0"/>
                <a:cs typeface="Times New Roman" panose="02020603050405020304" pitchFamily="18" charset="0"/>
              </a:rPr>
              <a:t>pulse per cylinder, to move the arm to the new cylinder.</a:t>
            </a:r>
          </a:p>
          <a:p>
            <a:pPr lvl="1" algn="just">
              <a:lnSpc>
                <a:spcPct val="80000"/>
              </a:lnSpc>
            </a:pPr>
            <a:r>
              <a:rPr lang="en-US" altLang="en-US" sz="1600" dirty="0">
                <a:latin typeface="Times New Roman" panose="02020603050405020304" pitchFamily="18" charset="0"/>
                <a:cs typeface="Times New Roman" panose="02020603050405020304" pitchFamily="18" charset="0"/>
              </a:rPr>
              <a:t>When the arm gets to its destination, the controller reads the actual cylinder number from the preamble of the next sector.</a:t>
            </a:r>
          </a:p>
          <a:p>
            <a:pPr lvl="1" algn="just">
              <a:lnSpc>
                <a:spcPct val="80000"/>
              </a:lnSpc>
            </a:pPr>
            <a:r>
              <a:rPr lang="en-US" altLang="en-US" sz="1600" dirty="0">
                <a:latin typeface="Times New Roman" panose="02020603050405020304" pitchFamily="18" charset="0"/>
                <a:cs typeface="Times New Roman" panose="02020603050405020304" pitchFamily="18" charset="0"/>
              </a:rPr>
              <a:t>If the </a:t>
            </a:r>
            <a:r>
              <a:rPr lang="en-US" altLang="en-US" sz="1600" b="1" dirty="0">
                <a:latin typeface="Times New Roman" panose="02020603050405020304" pitchFamily="18" charset="0"/>
                <a:cs typeface="Times New Roman" panose="02020603050405020304" pitchFamily="18" charset="0"/>
              </a:rPr>
              <a:t>arm is in the wrong place</a:t>
            </a:r>
            <a:r>
              <a:rPr lang="en-US" altLang="en-US" sz="1600" dirty="0">
                <a:latin typeface="Times New Roman" panose="02020603050405020304" pitchFamily="18" charset="0"/>
                <a:cs typeface="Times New Roman" panose="02020603050405020304" pitchFamily="18" charset="0"/>
              </a:rPr>
              <a:t>, a </a:t>
            </a:r>
            <a:r>
              <a:rPr lang="en-US" altLang="en-US" sz="1600" b="1" dirty="0">
                <a:latin typeface="Times New Roman" panose="02020603050405020304" pitchFamily="18" charset="0"/>
                <a:cs typeface="Times New Roman" panose="02020603050405020304" pitchFamily="18" charset="0"/>
              </a:rPr>
              <a:t>seek error </a:t>
            </a:r>
            <a:r>
              <a:rPr lang="en-US" altLang="en-US" sz="1600" dirty="0">
                <a:latin typeface="Times New Roman" panose="02020603050405020304" pitchFamily="18" charset="0"/>
                <a:cs typeface="Times New Roman" panose="02020603050405020304" pitchFamily="18" charset="0"/>
              </a:rPr>
              <a:t>has </a:t>
            </a:r>
            <a:r>
              <a:rPr lang="en-US" altLang="en-US" sz="1600" b="1" dirty="0">
                <a:latin typeface="Times New Roman" panose="02020603050405020304" pitchFamily="18" charset="0"/>
                <a:cs typeface="Times New Roman" panose="02020603050405020304" pitchFamily="18" charset="0"/>
              </a:rPr>
              <a:t>occurred</a:t>
            </a:r>
          </a:p>
          <a:p>
            <a:pPr lvl="1" algn="just">
              <a:lnSpc>
                <a:spcPct val="80000"/>
              </a:lnSpc>
            </a:pPr>
            <a:r>
              <a:rPr lang="en-US" altLang="en-US" sz="1600" b="1" dirty="0">
                <a:latin typeface="Times New Roman" panose="02020603050405020304" pitchFamily="18" charset="0"/>
                <a:cs typeface="Times New Roman" panose="02020603050405020304" pitchFamily="18" charset="0"/>
              </a:rPr>
              <a:t>Solutions</a:t>
            </a:r>
          </a:p>
          <a:p>
            <a:pPr lvl="2" algn="just">
              <a:lnSpc>
                <a:spcPct val="80000"/>
              </a:lnSpc>
            </a:pPr>
            <a:r>
              <a:rPr lang="en-US" altLang="en-US" sz="1400" dirty="0">
                <a:latin typeface="Times New Roman" panose="02020603050405020304" pitchFamily="18" charset="0"/>
                <a:cs typeface="Times New Roman" panose="02020603050405020304" pitchFamily="18" charset="0"/>
              </a:rPr>
              <a:t>Most hard </a:t>
            </a:r>
            <a:r>
              <a:rPr lang="en-US" altLang="en-US" sz="1400" b="1" dirty="0">
                <a:latin typeface="Times New Roman" panose="02020603050405020304" pitchFamily="18" charset="0"/>
                <a:cs typeface="Times New Roman" panose="02020603050405020304" pitchFamily="18" charset="0"/>
              </a:rPr>
              <a:t>disk controller correct</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seek errors automatically</a:t>
            </a:r>
            <a:r>
              <a:rPr lang="en-US" altLang="en-US" sz="1400" dirty="0">
                <a:latin typeface="Times New Roman" panose="02020603050405020304" pitchFamily="18" charset="0"/>
                <a:cs typeface="Times New Roman" panose="02020603050405020304" pitchFamily="18" charset="0"/>
              </a:rPr>
              <a:t>, but most </a:t>
            </a:r>
            <a:r>
              <a:rPr lang="en-US" altLang="en-US" sz="1400" b="1" dirty="0">
                <a:latin typeface="Times New Roman" panose="02020603050405020304" pitchFamily="18" charset="0"/>
                <a:cs typeface="Times New Roman" panose="02020603050405020304" pitchFamily="18" charset="0"/>
              </a:rPr>
              <a:t>floppy</a:t>
            </a:r>
            <a:r>
              <a:rPr lang="en-US" altLang="en-US" sz="1400" dirty="0">
                <a:latin typeface="Times New Roman" panose="02020603050405020304" pitchFamily="18" charset="0"/>
                <a:cs typeface="Times New Roman" panose="02020603050405020304" pitchFamily="18" charset="0"/>
              </a:rPr>
              <a:t> controllers just </a:t>
            </a:r>
            <a:r>
              <a:rPr lang="en-US" altLang="en-US" sz="1400" b="1" dirty="0">
                <a:latin typeface="Times New Roman" panose="02020603050405020304" pitchFamily="18" charset="0"/>
                <a:cs typeface="Times New Roman" panose="02020603050405020304" pitchFamily="18" charset="0"/>
              </a:rPr>
              <a:t>set an error bit and leave the rest to the driver.</a:t>
            </a:r>
          </a:p>
          <a:p>
            <a:pPr lvl="2" algn="just">
              <a:lnSpc>
                <a:spcPct val="80000"/>
              </a:lnSpc>
            </a:pPr>
            <a:r>
              <a:rPr lang="en-US" altLang="en-US" sz="1400" dirty="0">
                <a:latin typeface="Times New Roman" panose="02020603050405020304" pitchFamily="18" charset="0"/>
                <a:cs typeface="Times New Roman" panose="02020603050405020304" pitchFamily="18" charset="0"/>
              </a:rPr>
              <a:t>The </a:t>
            </a:r>
            <a:r>
              <a:rPr lang="en-US" altLang="en-US" sz="1400" b="1" dirty="0">
                <a:latin typeface="Times New Roman" panose="02020603050405020304" pitchFamily="18" charset="0"/>
                <a:cs typeface="Times New Roman" panose="02020603050405020304" pitchFamily="18" charset="0"/>
              </a:rPr>
              <a:t>driver</a:t>
            </a:r>
            <a:r>
              <a:rPr lang="en-US" altLang="en-US" sz="1400" dirty="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handles</a:t>
            </a:r>
            <a:r>
              <a:rPr lang="en-US" altLang="en-US" sz="1400" dirty="0">
                <a:latin typeface="Times New Roman" panose="02020603050405020304" pitchFamily="18" charset="0"/>
                <a:cs typeface="Times New Roman" panose="02020603050405020304" pitchFamily="18" charset="0"/>
              </a:rPr>
              <a:t> this </a:t>
            </a:r>
            <a:r>
              <a:rPr lang="en-US" altLang="en-US" sz="1400" b="1" dirty="0">
                <a:latin typeface="Times New Roman" panose="02020603050405020304" pitchFamily="18" charset="0"/>
                <a:cs typeface="Times New Roman" panose="02020603050405020304" pitchFamily="18" charset="0"/>
              </a:rPr>
              <a:t>error</a:t>
            </a:r>
            <a:r>
              <a:rPr lang="en-US" altLang="en-US" sz="1400" dirty="0">
                <a:latin typeface="Times New Roman" panose="02020603050405020304" pitchFamily="18" charset="0"/>
                <a:cs typeface="Times New Roman" panose="02020603050405020304" pitchFamily="18" charset="0"/>
              </a:rPr>
              <a:t> with part</a:t>
            </a:r>
            <a:r>
              <a:rPr lang="en-US" altLang="en-US" sz="1400" b="1" dirty="0">
                <a:latin typeface="Times New Roman" panose="02020603050405020304" pitchFamily="18" charset="0"/>
                <a:cs typeface="Times New Roman" panose="02020603050405020304" pitchFamily="18" charset="0"/>
              </a:rPr>
              <a:t>icular command to move the arm as far </a:t>
            </a:r>
            <a:r>
              <a:rPr lang="en-US" altLang="en-US" sz="1400" dirty="0">
                <a:latin typeface="Times New Roman" panose="02020603050405020304" pitchFamily="18" charset="0"/>
                <a:cs typeface="Times New Roman" panose="02020603050405020304" pitchFamily="18" charset="0"/>
              </a:rPr>
              <a:t>out as it will go </a:t>
            </a:r>
            <a:r>
              <a:rPr lang="en-US" altLang="en-US" sz="1400" b="1" dirty="0">
                <a:latin typeface="Times New Roman" panose="02020603050405020304" pitchFamily="18" charset="0"/>
                <a:cs typeface="Times New Roman" panose="02020603050405020304" pitchFamily="18" charset="0"/>
              </a:rPr>
              <a:t>and reset </a:t>
            </a:r>
            <a:r>
              <a:rPr lang="en-US" altLang="en-US" sz="1400" dirty="0">
                <a:latin typeface="Times New Roman" panose="02020603050405020304" pitchFamily="18" charset="0"/>
                <a:cs typeface="Times New Roman" panose="02020603050405020304" pitchFamily="18" charset="0"/>
              </a:rPr>
              <a:t>the controller’s internal idea of the </a:t>
            </a:r>
            <a:r>
              <a:rPr lang="en-US" altLang="en-US" sz="1400" b="1" dirty="0">
                <a:latin typeface="Times New Roman" panose="02020603050405020304" pitchFamily="18" charset="0"/>
                <a:cs typeface="Times New Roman" panose="02020603050405020304" pitchFamily="18" charset="0"/>
              </a:rPr>
              <a:t>current cylinder to 0</a:t>
            </a:r>
          </a:p>
          <a:p>
            <a:pPr lvl="2" algn="just">
              <a:lnSpc>
                <a:spcPct val="80000"/>
              </a:lnSpc>
            </a:pPr>
            <a:r>
              <a:rPr lang="en-US" altLang="en-US" sz="1400" b="1" dirty="0">
                <a:latin typeface="Times New Roman" panose="02020603050405020304" pitchFamily="18" charset="0"/>
                <a:cs typeface="Times New Roman" panose="02020603050405020304" pitchFamily="18" charset="0"/>
              </a:rPr>
              <a:t>If</a:t>
            </a:r>
            <a:r>
              <a:rPr lang="en-US" altLang="en-US" sz="1400" dirty="0">
                <a:latin typeface="Times New Roman" panose="02020603050405020304" pitchFamily="18" charset="0"/>
                <a:cs typeface="Times New Roman" panose="02020603050405020304" pitchFamily="18" charset="0"/>
              </a:rPr>
              <a:t> it does </a:t>
            </a:r>
            <a:r>
              <a:rPr lang="en-US" altLang="en-US" sz="1400" b="1" dirty="0">
                <a:latin typeface="Times New Roman" panose="02020603050405020304" pitchFamily="18" charset="0"/>
                <a:cs typeface="Times New Roman" panose="02020603050405020304" pitchFamily="18" charset="0"/>
              </a:rPr>
              <a:t>not</a:t>
            </a:r>
            <a:r>
              <a:rPr lang="en-US" altLang="en-US" sz="1400" dirty="0">
                <a:latin typeface="Times New Roman" panose="02020603050405020304" pitchFamily="18" charset="0"/>
                <a:cs typeface="Times New Roman" panose="02020603050405020304" pitchFamily="18" charset="0"/>
              </a:rPr>
              <a:t>, the </a:t>
            </a:r>
            <a:r>
              <a:rPr lang="en-US" altLang="en-US" sz="1400" b="1" dirty="0">
                <a:latin typeface="Times New Roman" panose="02020603050405020304" pitchFamily="18" charset="0"/>
                <a:cs typeface="Times New Roman" panose="02020603050405020304" pitchFamily="18" charset="0"/>
              </a:rPr>
              <a:t>driver must be repaired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0419">
                                            <p:txEl>
                                              <p:pRg st="5" end="5"/>
                                            </p:txEl>
                                          </p:spTgt>
                                        </p:tgtEl>
                                        <p:attrNameLst>
                                          <p:attrName>style.visibility</p:attrName>
                                        </p:attrNameLst>
                                      </p:cBhvr>
                                      <p:to>
                                        <p:strVal val="visible"/>
                                      </p:to>
                                    </p:set>
                                    <p:animEffect transition="in" filter="checkerboard(across)">
                                      <p:cBhvr>
                                        <p:cTn id="7" dur="500"/>
                                        <p:tgtEl>
                                          <p:spTgt spid="60419">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0419">
                                            <p:txEl>
                                              <p:pRg st="6" end="6"/>
                                            </p:txEl>
                                          </p:spTgt>
                                        </p:tgtEl>
                                        <p:attrNameLst>
                                          <p:attrName>style.visibility</p:attrName>
                                        </p:attrNameLst>
                                      </p:cBhvr>
                                      <p:to>
                                        <p:strVal val="visible"/>
                                      </p:to>
                                    </p:set>
                                    <p:animEffect transition="in" filter="checkerboard(across)">
                                      <p:cBhvr>
                                        <p:cTn id="10" dur="500"/>
                                        <p:tgtEl>
                                          <p:spTgt spid="60419">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0419">
                                            <p:txEl>
                                              <p:pRg st="7" end="7"/>
                                            </p:txEl>
                                          </p:spTgt>
                                        </p:tgtEl>
                                        <p:attrNameLst>
                                          <p:attrName>style.visibility</p:attrName>
                                        </p:attrNameLst>
                                      </p:cBhvr>
                                      <p:to>
                                        <p:strVal val="visible"/>
                                      </p:to>
                                    </p:set>
                                    <p:animEffect transition="in" filter="checkerboard(across)">
                                      <p:cBhvr>
                                        <p:cTn id="13" dur="500"/>
                                        <p:tgtEl>
                                          <p:spTgt spid="60419">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60419">
                                            <p:txEl>
                                              <p:pRg st="8" end="8"/>
                                            </p:txEl>
                                          </p:spTgt>
                                        </p:tgtEl>
                                        <p:attrNameLst>
                                          <p:attrName>style.visibility</p:attrName>
                                        </p:attrNameLst>
                                      </p:cBhvr>
                                      <p:to>
                                        <p:strVal val="visible"/>
                                      </p:to>
                                    </p:set>
                                    <p:animEffect transition="in" filter="checkerboard(across)">
                                      <p:cBhvr>
                                        <p:cTn id="16" dur="500"/>
                                        <p:tgtEl>
                                          <p:spTgt spid="60419">
                                            <p:txEl>
                                              <p:pRg st="8" end="8"/>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60419">
                                            <p:txEl>
                                              <p:pRg st="9" end="9"/>
                                            </p:txEl>
                                          </p:spTgt>
                                        </p:tgtEl>
                                        <p:attrNameLst>
                                          <p:attrName>style.visibility</p:attrName>
                                        </p:attrNameLst>
                                      </p:cBhvr>
                                      <p:to>
                                        <p:strVal val="visible"/>
                                      </p:to>
                                    </p:set>
                                    <p:animEffect transition="in" filter="checkerboard(across)">
                                      <p:cBhvr>
                                        <p:cTn id="19" dur="500"/>
                                        <p:tgtEl>
                                          <p:spTgt spid="60419">
                                            <p:txEl>
                                              <p:pRg st="9" end="9"/>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60419">
                                            <p:txEl>
                                              <p:pRg st="10" end="10"/>
                                            </p:txEl>
                                          </p:spTgt>
                                        </p:tgtEl>
                                        <p:attrNameLst>
                                          <p:attrName>style.visibility</p:attrName>
                                        </p:attrNameLst>
                                      </p:cBhvr>
                                      <p:to>
                                        <p:strVal val="visible"/>
                                      </p:to>
                                    </p:set>
                                    <p:animEffect transition="in" filter="checkerboard(across)">
                                      <p:cBhvr>
                                        <p:cTn id="22" dur="500"/>
                                        <p:tgtEl>
                                          <p:spTgt spid="60419">
                                            <p:txEl>
                                              <p:pRg st="10" end="1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60419">
                                            <p:txEl>
                                              <p:pRg st="11" end="11"/>
                                            </p:txEl>
                                          </p:spTgt>
                                        </p:tgtEl>
                                        <p:attrNameLst>
                                          <p:attrName>style.visibility</p:attrName>
                                        </p:attrNameLst>
                                      </p:cBhvr>
                                      <p:to>
                                        <p:strVal val="visible"/>
                                      </p:to>
                                    </p:set>
                                    <p:animEffect transition="in" filter="checkerboard(across)">
                                      <p:cBhvr>
                                        <p:cTn id="25" dur="500"/>
                                        <p:tgtEl>
                                          <p:spTgt spid="60419">
                                            <p:txEl>
                                              <p:pRg st="11" end="11"/>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60419">
                                            <p:txEl>
                                              <p:pRg st="12" end="12"/>
                                            </p:txEl>
                                          </p:spTgt>
                                        </p:tgtEl>
                                        <p:attrNameLst>
                                          <p:attrName>style.visibility</p:attrName>
                                        </p:attrNameLst>
                                      </p:cBhvr>
                                      <p:to>
                                        <p:strVal val="visible"/>
                                      </p:to>
                                    </p:set>
                                    <p:animEffect transition="in" filter="checkerboard(across)">
                                      <p:cBhvr>
                                        <p:cTn id="28" dur="500"/>
                                        <p:tgtEl>
                                          <p:spTgt spid="60419">
                                            <p:txEl>
                                              <p:pRg st="12" end="12"/>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60419">
                                            <p:txEl>
                                              <p:pRg st="13" end="13"/>
                                            </p:txEl>
                                          </p:spTgt>
                                        </p:tgtEl>
                                        <p:attrNameLst>
                                          <p:attrName>style.visibility</p:attrName>
                                        </p:attrNameLst>
                                      </p:cBhvr>
                                      <p:to>
                                        <p:strVal val="visible"/>
                                      </p:to>
                                    </p:set>
                                    <p:animEffect transition="in" filter="checkerboard(across)">
                                      <p:cBhvr>
                                        <p:cTn id="31" dur="500"/>
                                        <p:tgtEl>
                                          <p:spTgt spid="604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4579" name="Rectangle 3"/>
          <p:cNvSpPr>
            <a:spLocks noGrp="1"/>
          </p:cNvSpPr>
          <p:nvPr>
            <p:ph type="body" sz="half" idx="4294967295"/>
          </p:nvPr>
        </p:nvSpPr>
        <p:spPr>
          <a:xfrm>
            <a:off x="0" y="1295400"/>
            <a:ext cx="9144000" cy="5867400"/>
          </a:xfrm>
        </p:spPr>
        <p:txBody>
          <a:bodyPr/>
          <a:lstStyle/>
          <a:p>
            <a:pPr algn="just"/>
            <a:r>
              <a:rPr lang="en-US" altLang="en-US" sz="1800">
                <a:latin typeface="Times New Roman" panose="02020603050405020304" pitchFamily="18" charset="0"/>
                <a:cs typeface="Times New Roman" panose="02020603050405020304" pitchFamily="18" charset="0"/>
              </a:rPr>
              <a:t>A system has the following properties</a:t>
            </a:r>
          </a:p>
          <a:p>
            <a:pPr lvl="1" algn="just"/>
            <a:r>
              <a:rPr lang="en-US" altLang="en-US" sz="1600">
                <a:latin typeface="Times New Roman" panose="02020603050405020304" pitchFamily="18" charset="0"/>
                <a:cs typeface="Times New Roman" panose="02020603050405020304" pitchFamily="18" charset="0"/>
              </a:rPr>
              <a:t>When a write is issues to it, the disk either correctly writes the data or it does nothing, leaving the existing data intact</a:t>
            </a:r>
          </a:p>
          <a:p>
            <a:pPr lvl="1" algn="just"/>
            <a:r>
              <a:rPr lang="en-US" altLang="en-US" sz="1600">
                <a:latin typeface="Times New Roman" panose="02020603050405020304" pitchFamily="18" charset="0"/>
                <a:cs typeface="Times New Roman" panose="02020603050405020304" pitchFamily="18" charset="0"/>
              </a:rPr>
              <a:t>Is implemented in software</a:t>
            </a:r>
          </a:p>
          <a:p>
            <a:pPr lvl="1" algn="just"/>
            <a:r>
              <a:rPr lang="en-US" altLang="en-US" sz="1600">
                <a:latin typeface="Times New Roman" panose="02020603050405020304" pitchFamily="18" charset="0"/>
                <a:cs typeface="Times New Roman" panose="02020603050405020304" pitchFamily="18" charset="0"/>
              </a:rPr>
              <a:t>The </a:t>
            </a:r>
            <a:r>
              <a:rPr lang="en-US" altLang="en-US" sz="1600" b="1">
                <a:latin typeface="Times New Roman" panose="02020603050405020304" pitchFamily="18" charset="0"/>
                <a:cs typeface="Times New Roman" panose="02020603050405020304" pitchFamily="18" charset="0"/>
              </a:rPr>
              <a:t>goal is to keep the disk consistent at all costs</a:t>
            </a:r>
          </a:p>
          <a:p>
            <a:pPr algn="just"/>
            <a:r>
              <a:rPr lang="en-US" altLang="en-US" sz="1800" b="1">
                <a:latin typeface="Times New Roman" panose="02020603050405020304" pitchFamily="18" charset="0"/>
                <a:cs typeface="Times New Roman" panose="02020603050405020304" pitchFamily="18" charset="0"/>
              </a:rPr>
              <a:t>Assume</a:t>
            </a:r>
            <a:r>
              <a:rPr lang="en-US" altLang="en-US" sz="1800">
                <a:latin typeface="Times New Roman" panose="02020603050405020304" pitchFamily="18" charset="0"/>
                <a:cs typeface="Times New Roman" panose="02020603050405020304" pitchFamily="18" charset="0"/>
              </a:rPr>
              <a:t> that the </a:t>
            </a:r>
            <a:r>
              <a:rPr lang="en-US" altLang="en-US" sz="1800" b="1">
                <a:latin typeface="Times New Roman" panose="02020603050405020304" pitchFamily="18" charset="0"/>
                <a:cs typeface="Times New Roman" panose="02020603050405020304" pitchFamily="18" charset="0"/>
              </a:rPr>
              <a:t>errors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can not detected at</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disk written </a:t>
            </a:r>
            <a:r>
              <a:rPr lang="en-US" altLang="en-US" sz="1800">
                <a:latin typeface="Times New Roman" panose="02020603050405020304" pitchFamily="18" charset="0"/>
                <a:cs typeface="Times New Roman" panose="02020603050405020304" pitchFamily="18" charset="0"/>
              </a:rPr>
              <a:t>(the errors can be detected on a subsequent read)</a:t>
            </a:r>
          </a:p>
          <a:p>
            <a:pPr algn="just"/>
            <a:r>
              <a:rPr lang="en-US" altLang="en-US" sz="1800" b="1">
                <a:latin typeface="Times New Roman" panose="02020603050405020304" pitchFamily="18" charset="0"/>
                <a:cs typeface="Times New Roman" panose="02020603050405020304" pitchFamily="18" charset="0"/>
              </a:rPr>
              <a:t>Assume</a:t>
            </a:r>
            <a:r>
              <a:rPr lang="en-US" altLang="en-US" sz="1800">
                <a:latin typeface="Times New Roman" panose="02020603050405020304" pitchFamily="18" charset="0"/>
                <a:cs typeface="Times New Roman" panose="02020603050405020304" pitchFamily="18" charset="0"/>
              </a:rPr>
              <a:t> that a </a:t>
            </a:r>
            <a:r>
              <a:rPr lang="en-US" altLang="en-US" sz="1800" b="1">
                <a:latin typeface="Times New Roman" panose="02020603050405020304" pitchFamily="18" charset="0"/>
                <a:cs typeface="Times New Roman" panose="02020603050405020304" pitchFamily="18" charset="0"/>
              </a:rPr>
              <a:t>correctly written sector </a:t>
            </a:r>
            <a:r>
              <a:rPr lang="en-US" altLang="en-US" sz="1800">
                <a:latin typeface="Times New Roman" panose="02020603050405020304" pitchFamily="18" charset="0"/>
                <a:cs typeface="Times New Roman" panose="02020603050405020304" pitchFamily="18" charset="0"/>
              </a:rPr>
              <a:t>can </a:t>
            </a:r>
            <a:r>
              <a:rPr lang="en-US" altLang="en-US" sz="1800" b="1">
                <a:latin typeface="Times New Roman" panose="02020603050405020304" pitchFamily="18" charset="0"/>
                <a:cs typeface="Times New Roman" panose="02020603050405020304" pitchFamily="18" charset="0"/>
              </a:rPr>
              <a:t>spontaneously go bad </a:t>
            </a:r>
            <a:r>
              <a:rPr lang="en-US" altLang="en-US" sz="1800">
                <a:latin typeface="Times New Roman" panose="02020603050405020304" pitchFamily="18" charset="0"/>
                <a:cs typeface="Times New Roman" panose="02020603050405020304" pitchFamily="18" charset="0"/>
              </a:rPr>
              <a:t>and become unreadable → small enough to ignore (so rarely)</a:t>
            </a:r>
          </a:p>
          <a:p>
            <a:pPr algn="just"/>
            <a:r>
              <a:rPr lang="en-US" altLang="en-US" sz="1800" b="1">
                <a:latin typeface="Times New Roman" panose="02020603050405020304" pitchFamily="18" charset="0"/>
                <a:cs typeface="Times New Roman" panose="02020603050405020304" pitchFamily="18" charset="0"/>
              </a:rPr>
              <a:t>Assume</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CPU</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can fail or just stops</a:t>
            </a:r>
            <a:r>
              <a:rPr lang="en-US" altLang="en-US" sz="1800">
                <a:latin typeface="Times New Roman" panose="02020603050405020304" pitchFamily="18" charset="0"/>
                <a:cs typeface="Times New Roman" panose="02020603050405020304" pitchFamily="18" charset="0"/>
              </a:rPr>
              <a:t>. </a:t>
            </a:r>
          </a:p>
          <a:p>
            <a:pPr lvl="1" algn="just"/>
            <a:r>
              <a:rPr lang="en-US" altLang="en-US" sz="1600">
                <a:latin typeface="Times New Roman" panose="02020603050405020304" pitchFamily="18" charset="0"/>
                <a:cs typeface="Times New Roman" panose="02020603050405020304" pitchFamily="18" charset="0"/>
              </a:rPr>
              <a:t>Any disk writes in process at the moment of failure  also stops, leading to incorrect data in one sector and an incorrect ECC that can later be detected. </a:t>
            </a:r>
          </a:p>
          <a:p>
            <a:pPr lvl="1" algn="just"/>
            <a:r>
              <a:rPr lang="en-US" altLang="en-US" sz="1600">
                <a:latin typeface="Times New Roman" panose="02020603050405020304" pitchFamily="18" charset="0"/>
                <a:cs typeface="Times New Roman" panose="02020603050405020304" pitchFamily="18" charset="0"/>
              </a:rPr>
              <a:t>Under all these conditions, stable storage can be made 100% reliable in the sense of writes either working correctly or leaving the old data in place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5603" name="Rectangle 3"/>
          <p:cNvSpPr>
            <a:spLocks noGrp="1"/>
          </p:cNvSpPr>
          <p:nvPr>
            <p:ph type="body" sz="half" idx="4294967295"/>
          </p:nvPr>
        </p:nvSpPr>
        <p:spPr>
          <a:xfrm>
            <a:off x="0" y="1447800"/>
            <a:ext cx="9144000" cy="5867400"/>
          </a:xfrm>
        </p:spPr>
        <p:txBody>
          <a:bodyPr/>
          <a:lstStyle/>
          <a:p>
            <a:pPr marL="533400" indent="-533400" algn="just">
              <a:lnSpc>
                <a:spcPct val="80000"/>
              </a:lnSpc>
            </a:pPr>
            <a:r>
              <a:rPr lang="en-US" altLang="en-US" sz="1800" b="1">
                <a:latin typeface="Times New Roman" panose="02020603050405020304" pitchFamily="18" charset="0"/>
                <a:cs typeface="Times New Roman" panose="02020603050405020304" pitchFamily="18" charset="0"/>
              </a:rPr>
              <a:t>Uses a pair of identical disks </a:t>
            </a:r>
            <a:r>
              <a:rPr lang="en-US" altLang="en-US" sz="1800">
                <a:latin typeface="Times New Roman" panose="02020603050405020304" pitchFamily="18" charset="0"/>
                <a:cs typeface="Times New Roman" panose="02020603050405020304" pitchFamily="18" charset="0"/>
              </a:rPr>
              <a:t>with the corresponding blocks working together to form one error-free block</a:t>
            </a:r>
          </a:p>
          <a:p>
            <a:pPr marL="533400" indent="-533400" algn="just">
              <a:lnSpc>
                <a:spcPct val="80000"/>
              </a:lnSpc>
            </a:pPr>
            <a:r>
              <a:rPr lang="en-US" altLang="en-US" sz="1800" b="1">
                <a:latin typeface="Times New Roman" panose="02020603050405020304" pitchFamily="18" charset="0"/>
                <a:cs typeface="Times New Roman" panose="02020603050405020304" pitchFamily="18" charset="0"/>
              </a:rPr>
              <a:t>In the absence of errors</a:t>
            </a:r>
            <a:r>
              <a:rPr lang="en-US" altLang="en-US" sz="1800">
                <a:latin typeface="Times New Roman" panose="02020603050405020304" pitchFamily="18" charset="0"/>
                <a:cs typeface="Times New Roman" panose="02020603050405020304" pitchFamily="18" charset="0"/>
              </a:rPr>
              <a:t>, the corresponding blocks on </a:t>
            </a:r>
            <a:r>
              <a:rPr lang="en-US" altLang="en-US" sz="1800" b="1">
                <a:latin typeface="Times New Roman" panose="02020603050405020304" pitchFamily="18" charset="0"/>
                <a:cs typeface="Times New Roman" panose="02020603050405020304" pitchFamily="18" charset="0"/>
              </a:rPr>
              <a:t>both drives are the same</a:t>
            </a:r>
          </a:p>
          <a:p>
            <a:pPr marL="533400" indent="-533400" algn="just">
              <a:lnSpc>
                <a:spcPct val="80000"/>
              </a:lnSpc>
            </a:pPr>
            <a:r>
              <a:rPr lang="en-US" altLang="en-US" sz="1800">
                <a:latin typeface="Times New Roman" panose="02020603050405020304" pitchFamily="18" charset="0"/>
                <a:cs typeface="Times New Roman" panose="02020603050405020304" pitchFamily="18" charset="0"/>
              </a:rPr>
              <a:t>Either one can be read to get the same result</a:t>
            </a:r>
          </a:p>
          <a:p>
            <a:pPr marL="533400" indent="-533400" algn="just">
              <a:lnSpc>
                <a:spcPct val="80000"/>
              </a:lnSpc>
            </a:pPr>
            <a:r>
              <a:rPr lang="en-US" altLang="en-US" sz="1800" b="1">
                <a:latin typeface="Times New Roman" panose="02020603050405020304" pitchFamily="18" charset="0"/>
                <a:cs typeface="Times New Roman" panose="02020603050405020304" pitchFamily="18" charset="0"/>
              </a:rPr>
              <a:t>Three operations</a:t>
            </a:r>
          </a:p>
          <a:p>
            <a:pPr marL="533400" indent="-533400" algn="just">
              <a:lnSpc>
                <a:spcPct val="80000"/>
              </a:lnSpc>
            </a:pPr>
            <a:r>
              <a:rPr lang="en-US" altLang="en-US" sz="1800" b="1">
                <a:latin typeface="Times New Roman" panose="02020603050405020304" pitchFamily="18" charset="0"/>
                <a:cs typeface="Times New Roman" panose="02020603050405020304" pitchFamily="18" charset="0"/>
              </a:rPr>
              <a:t>Stable writes</a:t>
            </a:r>
          </a:p>
          <a:p>
            <a:pPr marL="914400" lvl="1" indent="-457200" algn="just">
              <a:lnSpc>
                <a:spcPct val="80000"/>
              </a:lnSpc>
            </a:pPr>
            <a:r>
              <a:rPr lang="en-US" altLang="en-US" sz="1800" b="1">
                <a:latin typeface="Times New Roman" panose="02020603050405020304" pitchFamily="18" charset="0"/>
                <a:cs typeface="Times New Roman" panose="02020603050405020304" pitchFamily="18" charset="0"/>
              </a:rPr>
              <a:t>Write</a:t>
            </a:r>
            <a:r>
              <a:rPr lang="en-US" altLang="en-US" sz="1800">
                <a:latin typeface="Times New Roman" panose="02020603050405020304" pitchFamily="18" charset="0"/>
                <a:cs typeface="Times New Roman" panose="02020603050405020304" pitchFamily="18" charset="0"/>
              </a:rPr>
              <a:t> block on drive 1, </a:t>
            </a:r>
            <a:r>
              <a:rPr lang="en-US" altLang="en-US" sz="1800" b="1">
                <a:latin typeface="Times New Roman" panose="02020603050405020304" pitchFamily="18" charset="0"/>
                <a:cs typeface="Times New Roman" panose="02020603050405020304" pitchFamily="18" charset="0"/>
              </a:rPr>
              <a:t>then</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reading</a:t>
            </a:r>
            <a:r>
              <a:rPr lang="en-US" altLang="en-US" sz="1800">
                <a:latin typeface="Times New Roman" panose="02020603050405020304" pitchFamily="18" charset="0"/>
                <a:cs typeface="Times New Roman" panose="02020603050405020304" pitchFamily="18" charset="0"/>
              </a:rPr>
              <a:t> it back to verify written correctly</a:t>
            </a:r>
          </a:p>
          <a:p>
            <a:pPr marL="914400" lvl="1" indent="-457200" algn="just">
              <a:lnSpc>
                <a:spcPct val="80000"/>
              </a:lnSpc>
            </a:pPr>
            <a:r>
              <a:rPr lang="en-US" altLang="en-US" sz="1800">
                <a:latin typeface="Times New Roman" panose="02020603050405020304" pitchFamily="18" charset="0"/>
                <a:cs typeface="Times New Roman" panose="02020603050405020304" pitchFamily="18" charset="0"/>
              </a:rPr>
              <a:t>If </a:t>
            </a:r>
            <a:r>
              <a:rPr lang="en-US" altLang="en-US" sz="1800" b="1">
                <a:latin typeface="Times New Roman" panose="02020603050405020304" pitchFamily="18" charset="0"/>
                <a:cs typeface="Times New Roman" panose="02020603050405020304" pitchFamily="18" charset="0"/>
              </a:rPr>
              <a:t>not correctly</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write and reread </a:t>
            </a:r>
            <a:r>
              <a:rPr lang="en-US" altLang="en-US" sz="1800">
                <a:latin typeface="Times New Roman" panose="02020603050405020304" pitchFamily="18" charset="0"/>
                <a:cs typeface="Times New Roman" panose="02020603050405020304" pitchFamily="18" charset="0"/>
              </a:rPr>
              <a:t>are done </a:t>
            </a:r>
            <a:r>
              <a:rPr lang="en-US" altLang="en-US" sz="1800" b="1">
                <a:latin typeface="Times New Roman" panose="02020603050405020304" pitchFamily="18" charset="0"/>
                <a:cs typeface="Times New Roman" panose="02020603050405020304" pitchFamily="18" charset="0"/>
              </a:rPr>
              <a:t>until they work</a:t>
            </a:r>
          </a:p>
          <a:p>
            <a:pPr marL="914400" lvl="1" indent="-457200" algn="just">
              <a:lnSpc>
                <a:spcPct val="80000"/>
              </a:lnSpc>
            </a:pPr>
            <a:r>
              <a:rPr lang="en-US" altLang="en-US" sz="1800" b="1">
                <a:latin typeface="Times New Roman" panose="02020603050405020304" pitchFamily="18" charset="0"/>
                <a:cs typeface="Times New Roman" panose="02020603050405020304" pitchFamily="18" charset="0"/>
              </a:rPr>
              <a:t>After</a:t>
            </a:r>
            <a:r>
              <a:rPr lang="en-US" altLang="en-US" sz="1800">
                <a:latin typeface="Times New Roman" panose="02020603050405020304" pitchFamily="18" charset="0"/>
                <a:cs typeface="Times New Roman" panose="02020603050405020304" pitchFamily="18" charset="0"/>
              </a:rPr>
              <a:t> consecutive failures, the </a:t>
            </a:r>
            <a:r>
              <a:rPr lang="en-US" altLang="en-US" sz="1800" b="1">
                <a:latin typeface="Times New Roman" panose="02020603050405020304" pitchFamily="18" charset="0"/>
                <a:cs typeface="Times New Roman" panose="02020603050405020304" pitchFamily="18" charset="0"/>
              </a:rPr>
              <a:t>block</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remapped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onto a spare and</a:t>
            </a:r>
            <a:r>
              <a:rPr lang="en-US" altLang="en-US" sz="1800">
                <a:latin typeface="Times New Roman" panose="02020603050405020304" pitchFamily="18" charset="0"/>
                <a:cs typeface="Times New Roman" panose="02020603050405020304" pitchFamily="18" charset="0"/>
              </a:rPr>
              <a:t> the operation </a:t>
            </a:r>
            <a:r>
              <a:rPr lang="en-US" altLang="en-US" sz="1800" b="1">
                <a:latin typeface="Times New Roman" panose="02020603050405020304" pitchFamily="18" charset="0"/>
                <a:cs typeface="Times New Roman" panose="02020603050405020304" pitchFamily="18" charset="0"/>
              </a:rPr>
              <a:t>repeated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until it succeeds</a:t>
            </a:r>
            <a:r>
              <a:rPr lang="en-US" altLang="en-US" sz="1800">
                <a:latin typeface="Times New Roman" panose="02020603050405020304" pitchFamily="18" charset="0"/>
                <a:cs typeface="Times New Roman" panose="02020603050405020304" pitchFamily="18" charset="0"/>
              </a:rPr>
              <a:t>, no matter how many spare have to be tried</a:t>
            </a:r>
          </a:p>
          <a:p>
            <a:pPr marL="914400" lvl="1" indent="-457200" algn="just">
              <a:lnSpc>
                <a:spcPct val="80000"/>
              </a:lnSpc>
            </a:pPr>
            <a:r>
              <a:rPr lang="en-US" altLang="en-US" sz="1800" b="1">
                <a:latin typeface="Times New Roman" panose="02020603050405020304" pitchFamily="18" charset="0"/>
                <a:cs typeface="Times New Roman" panose="02020603050405020304" pitchFamily="18" charset="0"/>
              </a:rPr>
              <a:t>After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succeeded</a:t>
            </a:r>
            <a:r>
              <a:rPr lang="en-US" altLang="en-US" sz="1800">
                <a:latin typeface="Times New Roman" panose="02020603050405020304" pitchFamily="18" charset="0"/>
                <a:cs typeface="Times New Roman" panose="02020603050405020304" pitchFamily="18" charset="0"/>
              </a:rPr>
              <a:t> on </a:t>
            </a:r>
            <a:r>
              <a:rPr lang="en-US" altLang="en-US" sz="1800" b="1">
                <a:latin typeface="Times New Roman" panose="02020603050405020304" pitchFamily="18" charset="0"/>
                <a:cs typeface="Times New Roman" panose="02020603050405020304" pitchFamily="18" charset="0"/>
              </a:rPr>
              <a:t>drive 1</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driver 2 is written and reread until it succeeds</a:t>
            </a:r>
          </a:p>
          <a:p>
            <a:pPr marL="914400" lvl="1" indent="-457200" algn="just">
              <a:lnSpc>
                <a:spcPct val="80000"/>
              </a:lnSpc>
            </a:pPr>
            <a:r>
              <a:rPr lang="en-US" altLang="en-US" sz="1800">
                <a:latin typeface="Times New Roman" panose="02020603050405020304" pitchFamily="18" charset="0"/>
                <a:cs typeface="Times New Roman" panose="02020603050405020304" pitchFamily="18" charset="0"/>
              </a:rPr>
              <a:t>In the absence of CPU crashes, when a stable write completes, the block has correctly been written onto both drives and verified on both of them</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6627" name="Rectangle 3"/>
          <p:cNvSpPr>
            <a:spLocks noGrp="1"/>
          </p:cNvSpPr>
          <p:nvPr>
            <p:ph type="body" sz="half" idx="4294967295"/>
          </p:nvPr>
        </p:nvSpPr>
        <p:spPr>
          <a:xfrm>
            <a:off x="0" y="1371600"/>
            <a:ext cx="9144000" cy="6096000"/>
          </a:xfrm>
        </p:spPr>
        <p:txBody>
          <a:bodyPr/>
          <a:lstStyle/>
          <a:p>
            <a:pPr marL="533400" indent="-533400" algn="just">
              <a:lnSpc>
                <a:spcPct val="80000"/>
              </a:lnSpc>
            </a:pPr>
            <a:r>
              <a:rPr lang="en-US" altLang="en-US" sz="1800" b="1" dirty="0">
                <a:latin typeface="Times New Roman" panose="02020603050405020304" pitchFamily="18" charset="0"/>
                <a:cs typeface="Times New Roman" panose="02020603050405020304" pitchFamily="18" charset="0"/>
              </a:rPr>
              <a:t>Stable reads</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First </a:t>
            </a:r>
            <a:r>
              <a:rPr lang="en-US" altLang="en-US" sz="1600" b="1" dirty="0">
                <a:latin typeface="Times New Roman" panose="02020603050405020304" pitchFamily="18" charset="0"/>
                <a:cs typeface="Times New Roman" panose="02020603050405020304" pitchFamily="18" charset="0"/>
              </a:rPr>
              <a:t>read</a:t>
            </a:r>
            <a:r>
              <a:rPr lang="en-US" altLang="en-US" sz="1600" dirty="0">
                <a:latin typeface="Times New Roman" panose="02020603050405020304" pitchFamily="18" charset="0"/>
                <a:cs typeface="Times New Roman" panose="02020603050405020304" pitchFamily="18" charset="0"/>
              </a:rPr>
              <a:t> block </a:t>
            </a:r>
            <a:r>
              <a:rPr lang="en-US" altLang="en-US" sz="1600" b="1" dirty="0">
                <a:latin typeface="Times New Roman" panose="02020603050405020304" pitchFamily="18" charset="0"/>
                <a:cs typeface="Times New Roman" panose="02020603050405020304" pitchFamily="18" charset="0"/>
              </a:rPr>
              <a:t>on drive 1 </a:t>
            </a:r>
            <a:r>
              <a:rPr lang="en-US" altLang="en-US" sz="1600" dirty="0">
                <a:latin typeface="Times New Roman" panose="02020603050405020304" pitchFamily="18" charset="0"/>
                <a:cs typeface="Times New Roman" panose="02020603050405020304" pitchFamily="18" charset="0"/>
              </a:rPr>
              <a:t>in </a:t>
            </a:r>
            <a:r>
              <a:rPr lang="en-US" altLang="en-US" sz="1600" b="1" dirty="0">
                <a:latin typeface="Times New Roman" panose="02020603050405020304" pitchFamily="18" charset="0"/>
                <a:cs typeface="Times New Roman" panose="02020603050405020304" pitchFamily="18" charset="0"/>
              </a:rPr>
              <a:t>n times</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If all of these </a:t>
            </a:r>
            <a:r>
              <a:rPr lang="en-US" altLang="en-US" sz="1600" b="1" dirty="0">
                <a:latin typeface="Times New Roman" panose="02020603050405020304" pitchFamily="18" charset="0"/>
                <a:cs typeface="Times New Roman" panose="02020603050405020304" pitchFamily="18" charset="0"/>
              </a:rPr>
              <a:t>give bad ECCs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reading on drive 2</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Given the fact that a successfully stable write leaves 2 good copies of the block behind, and our assumption that the probability of the same block spontaneously going bad on both drives in a reasonable time interval is negligible, a stable read always succeeds</a:t>
            </a:r>
          </a:p>
          <a:p>
            <a:pPr marL="533400" indent="-533400" algn="just">
              <a:lnSpc>
                <a:spcPct val="80000"/>
              </a:lnSpc>
            </a:pPr>
            <a:r>
              <a:rPr lang="en-US" altLang="en-US" sz="1800" b="1" dirty="0">
                <a:latin typeface="Times New Roman" panose="02020603050405020304" pitchFamily="18" charset="0"/>
                <a:cs typeface="Times New Roman" panose="02020603050405020304" pitchFamily="18" charset="0"/>
              </a:rPr>
              <a:t>Crash recovery</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After a </a:t>
            </a:r>
            <a:r>
              <a:rPr lang="en-US" altLang="en-US" sz="1600" b="1" dirty="0">
                <a:latin typeface="Times New Roman" panose="02020603050405020304" pitchFamily="18" charset="0"/>
                <a:cs typeface="Times New Roman" panose="02020603050405020304" pitchFamily="18" charset="0"/>
              </a:rPr>
              <a:t>crash</a:t>
            </a:r>
            <a:r>
              <a:rPr lang="en-US" altLang="en-US" sz="1600" dirty="0">
                <a:latin typeface="Times New Roman" panose="02020603050405020304" pitchFamily="18" charset="0"/>
                <a:cs typeface="Times New Roman" panose="02020603050405020304" pitchFamily="18" charset="0"/>
              </a:rPr>
              <a:t>, a recovery program </a:t>
            </a:r>
            <a:r>
              <a:rPr lang="en-US" altLang="en-US" sz="1600" b="1" dirty="0">
                <a:latin typeface="Times New Roman" panose="02020603050405020304" pitchFamily="18" charset="0"/>
                <a:cs typeface="Times New Roman" panose="02020603050405020304" pitchFamily="18" charset="0"/>
              </a:rPr>
              <a:t>scans both disks </a:t>
            </a:r>
            <a:r>
              <a:rPr lang="en-US" altLang="en-US" sz="1600" dirty="0">
                <a:latin typeface="Times New Roman" panose="02020603050405020304" pitchFamily="18" charset="0"/>
                <a:cs typeface="Times New Roman" panose="02020603050405020304" pitchFamily="18" charset="0"/>
              </a:rPr>
              <a:t>comparing corresponding blocks</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If a pair of blocks are </a:t>
            </a:r>
            <a:r>
              <a:rPr lang="en-US" altLang="en-US" sz="1600" b="1" dirty="0">
                <a:latin typeface="Times New Roman" panose="02020603050405020304" pitchFamily="18" charset="0"/>
                <a:cs typeface="Times New Roman" panose="02020603050405020304" pitchFamily="18" charset="0"/>
              </a:rPr>
              <a:t>both good and the same, nothing is done</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If one of them has an ECC error, the </a:t>
            </a:r>
            <a:r>
              <a:rPr lang="en-US" altLang="en-US" sz="1600" b="1" dirty="0">
                <a:latin typeface="Times New Roman" panose="02020603050405020304" pitchFamily="18" charset="0"/>
                <a:cs typeface="Times New Roman" panose="02020603050405020304" pitchFamily="18" charset="0"/>
              </a:rPr>
              <a:t>bad block </a:t>
            </a:r>
            <a:r>
              <a:rPr lang="en-US" altLang="en-US" sz="1600" dirty="0">
                <a:latin typeface="Times New Roman" panose="02020603050405020304" pitchFamily="18" charset="0"/>
                <a:cs typeface="Times New Roman" panose="02020603050405020304" pitchFamily="18" charset="0"/>
              </a:rPr>
              <a:t>is </a:t>
            </a:r>
            <a:r>
              <a:rPr lang="en-US" altLang="en-US" sz="1600" b="1" dirty="0">
                <a:latin typeface="Times New Roman" panose="02020603050405020304" pitchFamily="18" charset="0"/>
                <a:cs typeface="Times New Roman" panose="02020603050405020304" pitchFamily="18" charset="0"/>
              </a:rPr>
              <a:t>overwritten</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with the good blocks</a:t>
            </a:r>
          </a:p>
          <a:p>
            <a:pPr marL="914400" lvl="1" indent="-457200" algn="just">
              <a:lnSpc>
                <a:spcPct val="80000"/>
              </a:lnSpc>
            </a:pPr>
            <a:r>
              <a:rPr lang="en-US" altLang="en-US" sz="1600" dirty="0">
                <a:latin typeface="Times New Roman" panose="02020603050405020304" pitchFamily="18" charset="0"/>
                <a:cs typeface="Times New Roman" panose="02020603050405020304" pitchFamily="18" charset="0"/>
              </a:rPr>
              <a:t>If a pair of blocks are </a:t>
            </a:r>
            <a:r>
              <a:rPr lang="en-US" altLang="en-US" sz="1600" b="1" dirty="0">
                <a:latin typeface="Times New Roman" panose="02020603050405020304" pitchFamily="18" charset="0"/>
                <a:cs typeface="Times New Roman" panose="02020603050405020304" pitchFamily="18" charset="0"/>
              </a:rPr>
              <a:t>good but different</a:t>
            </a:r>
            <a:r>
              <a:rPr lang="en-US" altLang="en-US" sz="1600" dirty="0">
                <a:latin typeface="Times New Roman" panose="02020603050405020304" pitchFamily="18" charset="0"/>
                <a:cs typeface="Times New Roman" panose="02020603050405020304" pitchFamily="18" charset="0"/>
              </a:rPr>
              <a:t>, the </a:t>
            </a:r>
            <a:r>
              <a:rPr lang="en-US" altLang="en-US" sz="1600" b="1" dirty="0">
                <a:latin typeface="Times New Roman" panose="02020603050405020304" pitchFamily="18" charset="0"/>
                <a:cs typeface="Times New Roman" panose="02020603050405020304" pitchFamily="18" charset="0"/>
              </a:rPr>
              <a:t>block</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from driver 1 is written onto drive 2</a:t>
            </a:r>
          </a:p>
          <a:p>
            <a:pPr marL="533400" indent="-533400" algn="just">
              <a:lnSpc>
                <a:spcPct val="80000"/>
              </a:lnSpc>
            </a:pPr>
            <a:r>
              <a:rPr lang="en-US" altLang="en-US" sz="1800" dirty="0">
                <a:latin typeface="Times New Roman" panose="02020603050405020304" pitchFamily="18" charset="0"/>
                <a:cs typeface="Times New Roman" panose="02020603050405020304" pitchFamily="18" charset="0"/>
              </a:rPr>
              <a:t>In the absence of CPU crash, stable storage always works because stable writes always write two valid copies of every block and spontaneous errors are assumed never to occur both corresponding blocks at the same time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204807" name="Text Box 4"/>
          <p:cNvSpPr txBox="1">
            <a:spLocks noChangeArrowheads="1"/>
          </p:cNvSpPr>
          <p:nvPr/>
        </p:nvSpPr>
        <p:spPr bwMode="auto">
          <a:xfrm>
            <a:off x="41910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5-31.</a:t>
            </a:r>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1843088"/>
            <a:ext cx="842803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219200" y="0"/>
            <a:ext cx="7924800" cy="1143000"/>
          </a:xfrm>
        </p:spPr>
        <p:txBody>
          <a:bodyPr/>
          <a:lstStyle/>
          <a:p>
            <a:r>
              <a:rPr lang="en-US" altLang="en-US" sz="4000" b="1">
                <a:latin typeface="Times New Roman" panose="02020603050405020304" pitchFamily="18" charset="0"/>
                <a:cs typeface="Times New Roman" panose="02020603050405020304" pitchFamily="18" charset="0"/>
              </a:rPr>
              <a:t>DISKS</a:t>
            </a:r>
            <a:r>
              <a:rPr lang="en-US" altLang="en-US" sz="3200" b="1">
                <a:latin typeface="Times New Roman" panose="02020603050405020304" pitchFamily="18" charset="0"/>
                <a:cs typeface="Times New Roman" panose="02020603050405020304" pitchFamily="18" charset="0"/>
              </a:rPr>
              <a:t> </a:t>
            </a:r>
            <a:br>
              <a:rPr lang="en-US" altLang="en-US" sz="3200" b="1">
                <a:latin typeface="Times New Roman" panose="02020603050405020304" pitchFamily="18" charset="0"/>
                <a:cs typeface="Times New Roman" panose="02020603050405020304" pitchFamily="18" charset="0"/>
              </a:rPr>
            </a:br>
            <a:r>
              <a:rPr lang="en-US" altLang="en-US" sz="36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Stable Storage</a:t>
            </a:r>
          </a:p>
        </p:txBody>
      </p:sp>
      <p:sp>
        <p:nvSpPr>
          <p:cNvPr id="65539" name="Rectangle 3"/>
          <p:cNvSpPr>
            <a:spLocks noGrp="1"/>
          </p:cNvSpPr>
          <p:nvPr>
            <p:ph type="body" sz="half" idx="4294967295"/>
          </p:nvPr>
        </p:nvSpPr>
        <p:spPr>
          <a:xfrm>
            <a:off x="0" y="1371600"/>
            <a:ext cx="9144000" cy="5867400"/>
          </a:xfrm>
        </p:spPr>
        <p:txBody>
          <a:bodyPr/>
          <a:lstStyle/>
          <a:p>
            <a:pPr algn="just">
              <a:lnSpc>
                <a:spcPct val="90000"/>
              </a:lnSpc>
            </a:pPr>
            <a:r>
              <a:rPr lang="en-US" altLang="en-US" sz="1800" b="1">
                <a:latin typeface="Times New Roman" panose="02020603050405020304" pitchFamily="18" charset="0"/>
                <a:cs typeface="Times New Roman" panose="02020603050405020304" pitchFamily="18" charset="0"/>
              </a:rPr>
              <a:t>Optimizations and improvements</a:t>
            </a:r>
          </a:p>
          <a:p>
            <a:pPr lvl="1" algn="just">
              <a:lnSpc>
                <a:spcPct val="90000"/>
              </a:lnSpc>
            </a:pPr>
            <a:r>
              <a:rPr lang="en-US" altLang="en-US" sz="1600" b="1">
                <a:latin typeface="Times New Roman" panose="02020603050405020304" pitchFamily="18" charset="0"/>
                <a:cs typeface="Times New Roman" panose="02020603050405020304" pitchFamily="18" charset="0"/>
              </a:rPr>
              <a:t>Comparing</a:t>
            </a:r>
            <a:r>
              <a:rPr lang="en-US" altLang="en-US" sz="1600">
                <a:latin typeface="Times New Roman" panose="02020603050405020304" pitchFamily="18" charset="0"/>
                <a:cs typeface="Times New Roman" panose="02020603050405020304" pitchFamily="18" charset="0"/>
              </a:rPr>
              <a:t> all the blocks </a:t>
            </a:r>
            <a:r>
              <a:rPr lang="en-US" altLang="en-US" sz="1600" b="1">
                <a:latin typeface="Times New Roman" panose="02020603050405020304" pitchFamily="18" charset="0"/>
                <a:cs typeface="Times New Roman" panose="02020603050405020304" pitchFamily="18" charset="0"/>
              </a:rPr>
              <a:t>pairwise</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after</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crash</a:t>
            </a:r>
            <a:r>
              <a:rPr lang="en-US" altLang="en-US" sz="1600">
                <a:latin typeface="Times New Roman" panose="02020603050405020304" pitchFamily="18" charset="0"/>
                <a:cs typeface="Times New Roman" panose="02020603050405020304" pitchFamily="18" charset="0"/>
              </a:rPr>
              <a:t> is doable, </a:t>
            </a:r>
            <a:r>
              <a:rPr lang="en-US" altLang="en-US" sz="1600" b="1">
                <a:latin typeface="Times New Roman" panose="02020603050405020304" pitchFamily="18" charset="0"/>
                <a:cs typeface="Times New Roman" panose="02020603050405020304" pitchFamily="18" charset="0"/>
              </a:rPr>
              <a:t>but expensive</a:t>
            </a:r>
          </a:p>
          <a:p>
            <a:pPr lvl="1" algn="just">
              <a:lnSpc>
                <a:spcPct val="90000"/>
              </a:lnSpc>
            </a:pPr>
            <a:r>
              <a:rPr lang="en-US" altLang="en-US" sz="1600">
                <a:latin typeface="Times New Roman" panose="02020603050405020304" pitchFamily="18" charset="0"/>
                <a:cs typeface="Times New Roman" panose="02020603050405020304" pitchFamily="18" charset="0"/>
              </a:rPr>
              <a:t>A </a:t>
            </a:r>
            <a:r>
              <a:rPr lang="en-US" altLang="en-US" sz="1600" b="1">
                <a:latin typeface="Times New Roman" panose="02020603050405020304" pitchFamily="18" charset="0"/>
                <a:cs typeface="Times New Roman" panose="02020603050405020304" pitchFamily="18" charset="0"/>
              </a:rPr>
              <a:t>huge improvement </a:t>
            </a:r>
            <a:r>
              <a:rPr lang="en-US" altLang="en-US" sz="1600">
                <a:latin typeface="Times New Roman" panose="02020603050405020304" pitchFamily="18" charset="0"/>
                <a:cs typeface="Times New Roman" panose="02020603050405020304" pitchFamily="18" charset="0"/>
              </a:rPr>
              <a:t>is to keep track of which block was being written during a stable write so that only one block has to be checked during recovery</a:t>
            </a:r>
          </a:p>
          <a:p>
            <a:pPr lvl="1" algn="just">
              <a:lnSpc>
                <a:spcPct val="90000"/>
              </a:lnSpc>
            </a:pPr>
            <a:r>
              <a:rPr lang="en-US" altLang="en-US" sz="1600">
                <a:latin typeface="Times New Roman" panose="02020603050405020304" pitchFamily="18" charset="0"/>
                <a:cs typeface="Times New Roman" panose="02020603050405020304" pitchFamily="18" charset="0"/>
              </a:rPr>
              <a:t>In system with </a:t>
            </a:r>
            <a:r>
              <a:rPr lang="en-US" altLang="en-US" sz="1600" b="1">
                <a:latin typeface="Times New Roman" panose="02020603050405020304" pitchFamily="18" charset="0"/>
                <a:cs typeface="Times New Roman" panose="02020603050405020304" pitchFamily="18" charset="0"/>
              </a:rPr>
              <a:t>Nonvolatile RAM, </a:t>
            </a:r>
          </a:p>
          <a:p>
            <a:pPr lvl="2" algn="just">
              <a:lnSpc>
                <a:spcPct val="90000"/>
              </a:lnSpc>
            </a:pPr>
            <a:r>
              <a:rPr lang="en-US" altLang="en-US" sz="1400">
                <a:latin typeface="Times New Roman" panose="02020603050405020304" pitchFamily="18" charset="0"/>
                <a:cs typeface="Times New Roman" panose="02020603050405020304" pitchFamily="18" charset="0"/>
              </a:rPr>
              <a:t>The stable write can </a:t>
            </a:r>
            <a:r>
              <a:rPr lang="en-US" altLang="en-US" sz="1400" b="1">
                <a:latin typeface="Times New Roman" panose="02020603050405020304" pitchFamily="18" charset="0"/>
                <a:cs typeface="Times New Roman" panose="02020603050405020304" pitchFamily="18" charset="0"/>
              </a:rPr>
              <a:t>put the number </a:t>
            </a:r>
            <a:r>
              <a:rPr lang="en-US" altLang="en-US" sz="1400">
                <a:latin typeface="Times New Roman" panose="02020603050405020304" pitchFamily="18" charset="0"/>
                <a:cs typeface="Times New Roman" panose="02020603050405020304" pitchFamily="18" charset="0"/>
              </a:rPr>
              <a:t>of </a:t>
            </a:r>
            <a:r>
              <a:rPr lang="en-US" altLang="en-US" sz="1400" b="1">
                <a:latin typeface="Times New Roman" panose="02020603050405020304" pitchFamily="18" charset="0"/>
                <a:cs typeface="Times New Roman" panose="02020603050405020304" pitchFamily="18" charset="0"/>
              </a:rPr>
              <a:t>block</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in RAM before</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starting</a:t>
            </a:r>
            <a:r>
              <a:rPr lang="en-US" altLang="en-US" sz="1400">
                <a:latin typeface="Times New Roman" panose="02020603050405020304" pitchFamily="18" charset="0"/>
                <a:cs typeface="Times New Roman" panose="02020603050405020304" pitchFamily="18" charset="0"/>
              </a:rPr>
              <a:t> the write</a:t>
            </a:r>
          </a:p>
          <a:p>
            <a:pPr lvl="2" algn="just">
              <a:lnSpc>
                <a:spcPct val="90000"/>
              </a:lnSpc>
            </a:pPr>
            <a:r>
              <a:rPr lang="en-US" altLang="en-US" sz="1400">
                <a:latin typeface="Times New Roman" panose="02020603050405020304" pitchFamily="18" charset="0"/>
                <a:cs typeface="Times New Roman" panose="02020603050405020304" pitchFamily="18" charset="0"/>
              </a:rPr>
              <a:t>After </a:t>
            </a:r>
            <a:r>
              <a:rPr lang="en-US" altLang="en-US" sz="1400" b="1">
                <a:latin typeface="Times New Roman" panose="02020603050405020304" pitchFamily="18" charset="0"/>
                <a:cs typeface="Times New Roman" panose="02020603050405020304" pitchFamily="18" charset="0"/>
              </a:rPr>
              <a:t>completed</a:t>
            </a:r>
            <a:r>
              <a:rPr lang="en-US" altLang="en-US" sz="1400">
                <a:latin typeface="Times New Roman" panose="02020603050405020304" pitchFamily="18" charset="0"/>
                <a:cs typeface="Times New Roman" panose="02020603050405020304" pitchFamily="18" charset="0"/>
              </a:rPr>
              <a:t>, the block number in RAM is </a:t>
            </a:r>
            <a:r>
              <a:rPr lang="en-US" altLang="en-US" sz="1400" b="1">
                <a:latin typeface="Times New Roman" panose="02020603050405020304" pitchFamily="18" charset="0"/>
                <a:cs typeface="Times New Roman" panose="02020603050405020304" pitchFamily="18" charset="0"/>
              </a:rPr>
              <a:t>overwritten with an invalid block</a:t>
            </a:r>
            <a:r>
              <a:rPr lang="en-US" altLang="en-US" sz="1400">
                <a:latin typeface="Times New Roman" panose="02020603050405020304" pitchFamily="18" charset="0"/>
                <a:cs typeface="Times New Roman" panose="02020603050405020304" pitchFamily="18" charset="0"/>
              </a:rPr>
              <a:t>.</a:t>
            </a:r>
          </a:p>
          <a:p>
            <a:pPr lvl="2" algn="just">
              <a:lnSpc>
                <a:spcPct val="90000"/>
              </a:lnSpc>
            </a:pPr>
            <a:r>
              <a:rPr lang="en-US" altLang="en-US" sz="1400">
                <a:latin typeface="Times New Roman" panose="02020603050405020304" pitchFamily="18" charset="0"/>
                <a:cs typeface="Times New Roman" panose="02020603050405020304" pitchFamily="18" charset="0"/>
              </a:rPr>
              <a:t>Under these conditions, after a </a:t>
            </a:r>
            <a:r>
              <a:rPr lang="en-US" altLang="en-US" sz="1400" b="1">
                <a:latin typeface="Times New Roman" panose="02020603050405020304" pitchFamily="18" charset="0"/>
                <a:cs typeface="Times New Roman" panose="02020603050405020304" pitchFamily="18" charset="0"/>
              </a:rPr>
              <a:t>crash,</a:t>
            </a:r>
            <a:r>
              <a:rPr lang="en-US" altLang="en-US" sz="1400">
                <a:latin typeface="Times New Roman" panose="02020603050405020304" pitchFamily="18" charset="0"/>
                <a:cs typeface="Times New Roman" panose="02020603050405020304" pitchFamily="18" charset="0"/>
              </a:rPr>
              <a:t> the recovery can </a:t>
            </a:r>
            <a:r>
              <a:rPr lang="en-US" altLang="en-US" sz="1400" b="1">
                <a:latin typeface="Times New Roman" panose="02020603050405020304" pitchFamily="18" charset="0"/>
                <a:cs typeface="Times New Roman" panose="02020603050405020304" pitchFamily="18" charset="0"/>
              </a:rPr>
              <a:t>check RAM </a:t>
            </a:r>
            <a:r>
              <a:rPr lang="en-US" altLang="en-US" sz="1400">
                <a:latin typeface="Times New Roman" panose="02020603050405020304" pitchFamily="18" charset="0"/>
                <a:cs typeface="Times New Roman" panose="02020603050405020304" pitchFamily="18" charset="0"/>
              </a:rPr>
              <a:t>to </a:t>
            </a:r>
            <a:r>
              <a:rPr lang="en-US" altLang="en-US" sz="1400" b="1">
                <a:latin typeface="Times New Roman" panose="02020603050405020304" pitchFamily="18" charset="0"/>
                <a:cs typeface="Times New Roman" panose="02020603050405020304" pitchFamily="18" charset="0"/>
              </a:rPr>
              <a:t>see</a:t>
            </a:r>
            <a:r>
              <a:rPr lang="en-US" altLang="en-US" sz="1400">
                <a:latin typeface="Times New Roman" panose="02020603050405020304" pitchFamily="18" charset="0"/>
                <a:cs typeface="Times New Roman" panose="02020603050405020304" pitchFamily="18" charset="0"/>
              </a:rPr>
              <a:t> if a </a:t>
            </a:r>
            <a:r>
              <a:rPr lang="en-US" altLang="en-US" sz="1400" b="1">
                <a:latin typeface="Times New Roman" panose="02020603050405020304" pitchFamily="18" charset="0"/>
                <a:cs typeface="Times New Roman" panose="02020603050405020304" pitchFamily="18" charset="0"/>
              </a:rPr>
              <a:t>stable</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write happened </a:t>
            </a:r>
            <a:r>
              <a:rPr lang="en-US" altLang="en-US" sz="1400">
                <a:latin typeface="Times New Roman" panose="02020603050405020304" pitchFamily="18" charset="0"/>
                <a:cs typeface="Times New Roman" panose="02020603050405020304" pitchFamily="18" charset="0"/>
              </a:rPr>
              <a:t>to be in </a:t>
            </a:r>
            <a:r>
              <a:rPr lang="en-US" altLang="en-US" sz="1400" b="1">
                <a:latin typeface="Times New Roman" panose="02020603050405020304" pitchFamily="18" charset="0"/>
                <a:cs typeface="Times New Roman" panose="02020603050405020304" pitchFamily="18" charset="0"/>
              </a:rPr>
              <a:t>progress during the crash</a:t>
            </a:r>
          </a:p>
          <a:p>
            <a:pPr lvl="2" algn="just">
              <a:lnSpc>
                <a:spcPct val="90000"/>
              </a:lnSpc>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two copies of the block can then be checked for correctness and consistency</a:t>
            </a:r>
          </a:p>
          <a:p>
            <a:pPr lvl="1" algn="just">
              <a:lnSpc>
                <a:spcPct val="90000"/>
              </a:lnSpc>
            </a:pPr>
            <a:r>
              <a:rPr lang="en-US" altLang="en-US" sz="1600">
                <a:latin typeface="Times New Roman" panose="02020603050405020304" pitchFamily="18" charset="0"/>
                <a:cs typeface="Times New Roman" panose="02020603050405020304" pitchFamily="18" charset="0"/>
              </a:rPr>
              <a:t>If </a:t>
            </a:r>
            <a:r>
              <a:rPr lang="en-US" altLang="en-US" sz="1600" b="1">
                <a:latin typeface="Times New Roman" panose="02020603050405020304" pitchFamily="18" charset="0"/>
                <a:cs typeface="Times New Roman" panose="02020603050405020304" pitchFamily="18" charset="0"/>
              </a:rPr>
              <a:t>nonvolatile RAM is not available</a:t>
            </a:r>
          </a:p>
          <a:p>
            <a:pPr lvl="2" algn="just">
              <a:lnSpc>
                <a:spcPct val="90000"/>
              </a:lnSpc>
            </a:pPr>
            <a:r>
              <a:rPr lang="en-US" altLang="en-US" sz="1400">
                <a:latin typeface="Times New Roman" panose="02020603050405020304" pitchFamily="18" charset="0"/>
                <a:cs typeface="Times New Roman" panose="02020603050405020304" pitchFamily="18" charset="0"/>
              </a:rPr>
              <a:t>At the </a:t>
            </a:r>
            <a:r>
              <a:rPr lang="en-US" altLang="en-US" sz="1400" b="1">
                <a:latin typeface="Times New Roman" panose="02020603050405020304" pitchFamily="18" charset="0"/>
                <a:cs typeface="Times New Roman" panose="02020603050405020304" pitchFamily="18" charset="0"/>
              </a:rPr>
              <a:t>start</a:t>
            </a:r>
            <a:r>
              <a:rPr lang="en-US" altLang="en-US" sz="1400">
                <a:latin typeface="Times New Roman" panose="02020603050405020304" pitchFamily="18" charset="0"/>
                <a:cs typeface="Times New Roman" panose="02020603050405020304" pitchFamily="18" charset="0"/>
              </a:rPr>
              <a:t> of a </a:t>
            </a:r>
            <a:r>
              <a:rPr lang="en-US" altLang="en-US" sz="1400" b="1">
                <a:latin typeface="Times New Roman" panose="02020603050405020304" pitchFamily="18" charset="0"/>
                <a:cs typeface="Times New Roman" panose="02020603050405020304" pitchFamily="18" charset="0"/>
              </a:rPr>
              <a:t>stable write</a:t>
            </a:r>
            <a:r>
              <a:rPr lang="en-US" altLang="en-US" sz="1400">
                <a:latin typeface="Times New Roman" panose="02020603050405020304" pitchFamily="18" charset="0"/>
                <a:cs typeface="Times New Roman" panose="02020603050405020304" pitchFamily="18" charset="0"/>
              </a:rPr>
              <a:t>, a </a:t>
            </a:r>
            <a:r>
              <a:rPr lang="en-US" altLang="en-US" sz="1400" b="1">
                <a:latin typeface="Times New Roman" panose="02020603050405020304" pitchFamily="18" charset="0"/>
                <a:cs typeface="Times New Roman" panose="02020603050405020304" pitchFamily="18" charset="0"/>
              </a:rPr>
              <a:t>fixed disk block on drive 1 is overwritten with</a:t>
            </a:r>
            <a:r>
              <a:rPr lang="en-US" altLang="en-US" sz="1400">
                <a:latin typeface="Times New Roman" panose="02020603050405020304" pitchFamily="18" charset="0"/>
                <a:cs typeface="Times New Roman" panose="02020603050405020304" pitchFamily="18" charset="0"/>
              </a:rPr>
              <a:t> the </a:t>
            </a:r>
            <a:r>
              <a:rPr lang="en-US" altLang="en-US" sz="1400" b="1">
                <a:latin typeface="Times New Roman" panose="02020603050405020304" pitchFamily="18" charset="0"/>
                <a:cs typeface="Times New Roman" panose="02020603050405020304" pitchFamily="18" charset="0"/>
              </a:rPr>
              <a:t>number</a:t>
            </a:r>
            <a:r>
              <a:rPr lang="en-US" altLang="en-US" sz="1400">
                <a:latin typeface="Times New Roman" panose="02020603050405020304" pitchFamily="18" charset="0"/>
                <a:cs typeface="Times New Roman" panose="02020603050405020304" pitchFamily="18" charset="0"/>
              </a:rPr>
              <a:t> of block to be stably written. </a:t>
            </a:r>
            <a:r>
              <a:rPr lang="en-US" altLang="en-US" sz="1400" b="1">
                <a:latin typeface="Times New Roman" panose="02020603050405020304" pitchFamily="18" charset="0"/>
                <a:cs typeface="Times New Roman" panose="02020603050405020304" pitchFamily="18" charset="0"/>
              </a:rPr>
              <a:t>Then read back and verify. </a:t>
            </a:r>
          </a:p>
          <a:p>
            <a:pPr lvl="2" algn="just">
              <a:lnSpc>
                <a:spcPct val="90000"/>
              </a:lnSpc>
            </a:pPr>
            <a:r>
              <a:rPr lang="en-US" altLang="en-US" sz="1400">
                <a:latin typeface="Times New Roman" panose="02020603050405020304" pitchFamily="18" charset="0"/>
                <a:cs typeface="Times New Roman" panose="02020603050405020304" pitchFamily="18" charset="0"/>
              </a:rPr>
              <a:t>If is so, </a:t>
            </a:r>
            <a:r>
              <a:rPr lang="en-US" altLang="en-US" sz="1400" b="1">
                <a:latin typeface="Times New Roman" panose="02020603050405020304" pitchFamily="18" charset="0"/>
                <a:cs typeface="Times New Roman" panose="02020603050405020304" pitchFamily="18" charset="0"/>
              </a:rPr>
              <a:t>write 2 and verify</a:t>
            </a:r>
            <a:r>
              <a:rPr lang="en-US" altLang="en-US" sz="1400">
                <a:latin typeface="Times New Roman" panose="02020603050405020304" pitchFamily="18" charset="0"/>
                <a:cs typeface="Times New Roman" panose="02020603050405020304" pitchFamily="18" charset="0"/>
              </a:rPr>
              <a:t>. After </a:t>
            </a:r>
            <a:r>
              <a:rPr lang="en-US" altLang="en-US" sz="1400" b="1">
                <a:latin typeface="Times New Roman" panose="02020603050405020304" pitchFamily="18" charset="0"/>
                <a:cs typeface="Times New Roman" panose="02020603050405020304" pitchFamily="18" charset="0"/>
              </a:rPr>
              <a:t>completed</a:t>
            </a: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both blocks are overwritten with an invalid block number and verified</a:t>
            </a:r>
          </a:p>
          <a:p>
            <a:pPr lvl="2" algn="just">
              <a:lnSpc>
                <a:spcPct val="90000"/>
              </a:lnSpc>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 it is easy to determine whether or not a stable write was in progress during the crash</a:t>
            </a:r>
          </a:p>
          <a:p>
            <a:pPr lvl="2" algn="just">
              <a:lnSpc>
                <a:spcPct val="90000"/>
              </a:lnSpc>
              <a:buFont typeface="Arial" panose="020B0604020202020204" pitchFamily="34" charset="0"/>
              <a:buNone/>
            </a:pPr>
            <a:r>
              <a:rPr lang="en-US" altLang="en-US" sz="1400">
                <a:latin typeface="Times New Roman" panose="02020603050405020304" pitchFamily="18" charset="0"/>
                <a:cs typeface="Times New Roman" panose="02020603050405020304" pitchFamily="18" charset="0"/>
              </a:rPr>
              <a:t>→ </a:t>
            </a:r>
            <a:r>
              <a:rPr lang="en-US" altLang="en-US" sz="1400" b="1">
                <a:latin typeface="Times New Roman" panose="02020603050405020304" pitchFamily="18" charset="0"/>
                <a:cs typeface="Times New Roman" panose="02020603050405020304" pitchFamily="18" charset="0"/>
              </a:rPr>
              <a:t>requires extra disk operations to write a stable block → should be used exceeding sparingly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Effect transition="in" filter="box(in)">
                                      <p:cBhvr>
                                        <p:cTn id="7" dur="500"/>
                                        <p:tgtEl>
                                          <p:spTgt spid="6553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5539">
                                            <p:txEl>
                                              <p:pRg st="4" end="4"/>
                                            </p:txEl>
                                          </p:spTgt>
                                        </p:tgtEl>
                                        <p:attrNameLst>
                                          <p:attrName>style.visibility</p:attrName>
                                        </p:attrNameLst>
                                      </p:cBhvr>
                                      <p:to>
                                        <p:strVal val="visible"/>
                                      </p:to>
                                    </p:set>
                                    <p:animEffect transition="in" filter="box(in)">
                                      <p:cBhvr>
                                        <p:cTn id="10" dur="500"/>
                                        <p:tgtEl>
                                          <p:spTgt spid="65539">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5539">
                                            <p:txEl>
                                              <p:pRg st="5" end="5"/>
                                            </p:txEl>
                                          </p:spTgt>
                                        </p:tgtEl>
                                        <p:attrNameLst>
                                          <p:attrName>style.visibility</p:attrName>
                                        </p:attrNameLst>
                                      </p:cBhvr>
                                      <p:to>
                                        <p:strVal val="visible"/>
                                      </p:to>
                                    </p:set>
                                    <p:animEffect transition="in" filter="box(in)">
                                      <p:cBhvr>
                                        <p:cTn id="13" dur="500"/>
                                        <p:tgtEl>
                                          <p:spTgt spid="65539">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5539">
                                            <p:txEl>
                                              <p:pRg st="6" end="6"/>
                                            </p:txEl>
                                          </p:spTgt>
                                        </p:tgtEl>
                                        <p:attrNameLst>
                                          <p:attrName>style.visibility</p:attrName>
                                        </p:attrNameLst>
                                      </p:cBhvr>
                                      <p:to>
                                        <p:strVal val="visible"/>
                                      </p:to>
                                    </p:set>
                                    <p:animEffect transition="in" filter="box(in)">
                                      <p:cBhvr>
                                        <p:cTn id="16" dur="500"/>
                                        <p:tgtEl>
                                          <p:spTgt spid="65539">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5539">
                                            <p:txEl>
                                              <p:pRg st="7" end="7"/>
                                            </p:txEl>
                                          </p:spTgt>
                                        </p:tgtEl>
                                        <p:attrNameLst>
                                          <p:attrName>style.visibility</p:attrName>
                                        </p:attrNameLst>
                                      </p:cBhvr>
                                      <p:to>
                                        <p:strVal val="visible"/>
                                      </p:to>
                                    </p:set>
                                    <p:animEffect transition="in" filter="box(in)">
                                      <p:cBhvr>
                                        <p:cTn id="19" dur="500"/>
                                        <p:tgtEl>
                                          <p:spTgt spid="65539">
                                            <p:txEl>
                                              <p:pRg st="7" end="7"/>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65539">
                                            <p:txEl>
                                              <p:pRg st="8" end="8"/>
                                            </p:txEl>
                                          </p:spTgt>
                                        </p:tgtEl>
                                        <p:attrNameLst>
                                          <p:attrName>style.visibility</p:attrName>
                                        </p:attrNameLst>
                                      </p:cBhvr>
                                      <p:to>
                                        <p:strVal val="visible"/>
                                      </p:to>
                                    </p:set>
                                    <p:animEffect transition="in" filter="checkerboard(across)">
                                      <p:cBhvr>
                                        <p:cTn id="24" dur="500"/>
                                        <p:tgtEl>
                                          <p:spTgt spid="65539">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65539">
                                            <p:txEl>
                                              <p:pRg st="9" end="9"/>
                                            </p:txEl>
                                          </p:spTgt>
                                        </p:tgtEl>
                                        <p:attrNameLst>
                                          <p:attrName>style.visibility</p:attrName>
                                        </p:attrNameLst>
                                      </p:cBhvr>
                                      <p:to>
                                        <p:strVal val="visible"/>
                                      </p:to>
                                    </p:set>
                                    <p:animEffect transition="in" filter="checkerboard(across)">
                                      <p:cBhvr>
                                        <p:cTn id="27" dur="500"/>
                                        <p:tgtEl>
                                          <p:spTgt spid="65539">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65539">
                                            <p:txEl>
                                              <p:pRg st="10" end="10"/>
                                            </p:txEl>
                                          </p:spTgt>
                                        </p:tgtEl>
                                        <p:attrNameLst>
                                          <p:attrName>style.visibility</p:attrName>
                                        </p:attrNameLst>
                                      </p:cBhvr>
                                      <p:to>
                                        <p:strVal val="visible"/>
                                      </p:to>
                                    </p:set>
                                    <p:animEffect transition="in" filter="checkerboard(across)">
                                      <p:cBhvr>
                                        <p:cTn id="30" dur="500"/>
                                        <p:tgtEl>
                                          <p:spTgt spid="65539">
                                            <p:txEl>
                                              <p:pRg st="10" end="10"/>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65539">
                                            <p:txEl>
                                              <p:pRg st="11" end="11"/>
                                            </p:txEl>
                                          </p:spTgt>
                                        </p:tgtEl>
                                        <p:attrNameLst>
                                          <p:attrName>style.visibility</p:attrName>
                                        </p:attrNameLst>
                                      </p:cBhvr>
                                      <p:to>
                                        <p:strVal val="visible"/>
                                      </p:to>
                                    </p:set>
                                    <p:animEffect transition="in" filter="checkerboard(across)">
                                      <p:cBhvr>
                                        <p:cTn id="33" dur="500"/>
                                        <p:tgtEl>
                                          <p:spTgt spid="65539">
                                            <p:txEl>
                                              <p:pRg st="11" end="11"/>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65539">
                                            <p:txEl>
                                              <p:pRg st="12" end="12"/>
                                            </p:txEl>
                                          </p:spTgt>
                                        </p:tgtEl>
                                        <p:attrNameLst>
                                          <p:attrName>style.visibility</p:attrName>
                                        </p:attrNameLst>
                                      </p:cBhvr>
                                      <p:to>
                                        <p:strVal val="visible"/>
                                      </p:to>
                                    </p:set>
                                    <p:animEffect transition="in" filter="checkerboard(across)">
                                      <p:cBhvr>
                                        <p:cTn id="36" dur="500"/>
                                        <p:tgtEl>
                                          <p:spTgt spid="655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9699"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Disks</a:t>
            </a:r>
          </a:p>
        </p:txBody>
      </p:sp>
      <p:sp>
        <p:nvSpPr>
          <p:cNvPr id="29700"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 </a:t>
            </a:r>
          </a:p>
        </p:txBody>
      </p:sp>
      <p:sp>
        <p:nvSpPr>
          <p:cNvPr id="30723" name="Rectangle 3"/>
          <p:cNvSpPr>
            <a:spLocks noGrp="1"/>
          </p:cNvSpPr>
          <p:nvPr>
            <p:ph type="body" idx="1"/>
          </p:nvPr>
        </p:nvSpPr>
        <p:spPr>
          <a:xfrm>
            <a:off x="457200" y="1600200"/>
            <a:ext cx="8229600" cy="32004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Clock</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Hardware and Software</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Soft Timers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User Interfaces</a:t>
            </a:r>
          </a:p>
          <a:p>
            <a:pPr lvl="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Input &amp; Output Software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Clocks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User Interfaces</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Memory-Mapped I/O</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Map all </a:t>
            </a:r>
            <a:r>
              <a:rPr lang="en-US" altLang="en-US" sz="2000">
                <a:latin typeface="Times New Roman" panose="02020603050405020304" pitchFamily="18" charset="0"/>
                <a:cs typeface="Times New Roman" panose="02020603050405020304" pitchFamily="18" charset="0"/>
              </a:rPr>
              <a:t>the control registers into the memory space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Each control register is assigned a particular and unique memory address</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DMA</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memory address register</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byte count </a:t>
            </a:r>
            <a:r>
              <a:rPr lang="en-US" altLang="en-US" sz="2000">
                <a:latin typeface="Times New Roman" panose="02020603050405020304" pitchFamily="18" charset="0"/>
                <a:cs typeface="Times New Roman" panose="02020603050405020304" pitchFamily="18" charset="0"/>
              </a:rPr>
              <a:t>register</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One or more control</a:t>
            </a:r>
            <a:r>
              <a:rPr lang="en-US" altLang="en-US" sz="2000">
                <a:latin typeface="Times New Roman" panose="02020603050405020304" pitchFamily="18" charset="0"/>
                <a:cs typeface="Times New Roman" panose="02020603050405020304" pitchFamily="18" charset="0"/>
              </a:rPr>
              <a:t> registers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3 modes: </a:t>
            </a:r>
            <a:r>
              <a:rPr lang="en-US" altLang="en-US" sz="2000" b="1">
                <a:latin typeface="Times New Roman" panose="02020603050405020304" pitchFamily="18" charset="0"/>
                <a:cs typeface="Times New Roman" panose="02020603050405020304" pitchFamily="18" charset="0"/>
              </a:rPr>
              <a:t>Word-at-a-time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Fly-by </a:t>
            </a:r>
            <a:endParaRPr lang="en-US" altLang="en-US" sz="200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Precise vs. Imprecise Interrupt</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Precise</a:t>
            </a:r>
            <a:r>
              <a:rPr lang="en-US" altLang="en-US" sz="2000">
                <a:latin typeface="Times New Roman" panose="02020603050405020304" pitchFamily="18" charset="0"/>
                <a:cs typeface="Times New Roman" panose="02020603050405020304" pitchFamily="18" charset="0"/>
              </a:rPr>
              <a:t>: Leave the machine in a well-defined state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PC</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saved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known place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All instructions before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have fully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No instruction beyond</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has been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Execution state </a:t>
            </a:r>
            <a:r>
              <a:rPr lang="en-US" altLang="en-US" sz="1600">
                <a:latin typeface="Times New Roman" panose="02020603050405020304" pitchFamily="18" charset="0"/>
                <a:cs typeface="Times New Roman" panose="02020603050405020304" pitchFamily="18" charset="0"/>
              </a:rPr>
              <a:t>of the instruction </a:t>
            </a:r>
            <a:r>
              <a:rPr lang="en-US" altLang="en-US" sz="1600" b="1">
                <a:latin typeface="Times New Roman" panose="02020603050405020304" pitchFamily="18" charset="0"/>
                <a:cs typeface="Times New Roman" panose="02020603050405020304" pitchFamily="18" charset="0"/>
              </a:rPr>
              <a:t>pointed to by the PC is known</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Imprecise</a:t>
            </a:r>
            <a:r>
              <a:rPr lang="en-US" altLang="en-US" sz="2000">
                <a:latin typeface="Times New Roman" panose="02020603050405020304" pitchFamily="18" charset="0"/>
                <a:cs typeface="Times New Roman" panose="02020603050405020304" pitchFamily="18" charset="0"/>
              </a:rPr>
              <a:t>: Does </a:t>
            </a:r>
            <a:r>
              <a:rPr lang="en-US" altLang="en-US" sz="2000" b="1">
                <a:latin typeface="Times New Roman" panose="02020603050405020304" pitchFamily="18" charset="0"/>
                <a:cs typeface="Times New Roman" panose="02020603050405020304" pitchFamily="18" charset="0"/>
              </a:rPr>
              <a:t>not meet all requirements </a:t>
            </a:r>
            <a:r>
              <a:rPr lang="en-US" altLang="en-US" sz="2000">
                <a:latin typeface="Times New Roman" panose="02020603050405020304" pitchFamily="18" charset="0"/>
                <a:cs typeface="Times New Roman" panose="02020603050405020304" pitchFamily="18" charset="0"/>
              </a:rPr>
              <a:t>as precise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Effect transition="in" filter="box(in)">
                                      <p:cBhvr>
                                        <p:cTn id="11" dur="500"/>
                                        <p:tgtEl>
                                          <p:spTgt spid="4099">
                                            <p:txEl>
                                              <p:pRg st="1" end="1"/>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box(in)">
                                      <p:cBhvr>
                                        <p:cTn id="20" dur="500"/>
                                        <p:tgtEl>
                                          <p:spTgt spid="409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box(in)">
                                      <p:cBhvr>
                                        <p:cTn id="23" dur="500"/>
                                        <p:tgtEl>
                                          <p:spTgt spid="409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099">
                                            <p:txEl>
                                              <p:pRg st="6" end="6"/>
                                            </p:txEl>
                                          </p:spTgt>
                                        </p:tgtEl>
                                        <p:attrNameLst>
                                          <p:attrName>style.visibility</p:attrName>
                                        </p:attrNameLst>
                                      </p:cBhvr>
                                      <p:to>
                                        <p:strVal val="visible"/>
                                      </p:to>
                                    </p:set>
                                    <p:animEffect transition="in" filter="box(in)">
                                      <p:cBhvr>
                                        <p:cTn id="26" dur="500"/>
                                        <p:tgtEl>
                                          <p:spTgt spid="4099">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box(in)">
                                      <p:cBhvr>
                                        <p:cTn id="29" dur="500"/>
                                        <p:tgtEl>
                                          <p:spTgt spid="4099">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box(in)">
                                      <p:cBhvr>
                                        <p:cTn id="37" dur="500"/>
                                        <p:tgtEl>
                                          <p:spTgt spid="409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box(in)">
                                      <p:cBhvr>
                                        <p:cTn id="42" dur="500"/>
                                        <p:tgtEl>
                                          <p:spTgt spid="4099">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box(in)">
                                      <p:cBhvr>
                                        <p:cTn id="45" dur="500"/>
                                        <p:tgtEl>
                                          <p:spTgt spid="4099">
                                            <p:txEl>
                                              <p:pRg st="10" end="10"/>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099">
                                            <p:txEl>
                                              <p:pRg st="11" end="11"/>
                                            </p:txEl>
                                          </p:spTgt>
                                        </p:tgtEl>
                                        <p:attrNameLst>
                                          <p:attrName>style.visibility</p:attrName>
                                        </p:attrNameLst>
                                      </p:cBhvr>
                                      <p:to>
                                        <p:strVal val="visible"/>
                                      </p:to>
                                    </p:set>
                                    <p:animEffect transition="in" filter="box(in)">
                                      <p:cBhvr>
                                        <p:cTn id="48" dur="500"/>
                                        <p:tgtEl>
                                          <p:spTgt spid="4099">
                                            <p:txEl>
                                              <p:pRg st="11" end="11"/>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Effect transition="in" filter="box(in)">
                                      <p:cBhvr>
                                        <p:cTn id="51" dur="500"/>
                                        <p:tgtEl>
                                          <p:spTgt spid="4099">
                                            <p:txEl>
                                              <p:pRg st="12" end="12"/>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099">
                                            <p:txEl>
                                              <p:pRg st="13" end="13"/>
                                            </p:txEl>
                                          </p:spTgt>
                                        </p:tgtEl>
                                        <p:attrNameLst>
                                          <p:attrName>style.visibility</p:attrName>
                                        </p:attrNameLst>
                                      </p:cBhvr>
                                      <p:to>
                                        <p:strVal val="visible"/>
                                      </p:to>
                                    </p:set>
                                    <p:animEffect transition="in" filter="box(in)">
                                      <p:cBhvr>
                                        <p:cTn id="54" dur="500"/>
                                        <p:tgtEl>
                                          <p:spTgt spid="4099">
                                            <p:txEl>
                                              <p:pRg st="13" end="1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4099">
                                            <p:txEl>
                                              <p:pRg st="14" end="14"/>
                                            </p:txEl>
                                          </p:spTgt>
                                        </p:tgtEl>
                                        <p:attrNameLst>
                                          <p:attrName>style.visibility</p:attrName>
                                        </p:attrNameLst>
                                      </p:cBhvr>
                                      <p:to>
                                        <p:strVal val="visible"/>
                                      </p:to>
                                    </p:set>
                                    <p:animEffect transition="in" filter="box(in)">
                                      <p:cBhvr>
                                        <p:cTn id="59" dur="500"/>
                                        <p:tgtEl>
                                          <p:spTgt spid="4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208899" name="Rectangle 3"/>
          <p:cNvSpPr>
            <a:spLocks noGrp="1"/>
          </p:cNvSpPr>
          <p:nvPr>
            <p:ph type="body" idx="4294967295"/>
          </p:nvPr>
        </p:nvSpPr>
        <p:spPr>
          <a:xfrm>
            <a:off x="0" y="1752600"/>
            <a:ext cx="6324600" cy="5867400"/>
          </a:xfrm>
        </p:spPr>
        <p:txBody>
          <a:bodyPr/>
          <a:lstStyle/>
          <a:p>
            <a:pPr algn="just" eaLnBrk="1" hangingPunct="1">
              <a:spcBef>
                <a:spcPts val="1200"/>
              </a:spcBef>
            </a:pPr>
            <a:r>
              <a:rPr lang="en-US" altLang="en-US" sz="2000" b="1">
                <a:latin typeface="Times New Roman" panose="02020603050405020304" pitchFamily="18" charset="0"/>
                <a:cs typeface="Times New Roman" panose="02020603050405020304" pitchFamily="18" charset="0"/>
              </a:rPr>
              <a:t>Second</a:t>
            </a:r>
            <a:r>
              <a:rPr lang="en-US" altLang="en-US" sz="2000">
                <a:latin typeface="Times New Roman" panose="02020603050405020304" pitchFamily="18" charset="0"/>
                <a:cs typeface="Times New Roman" panose="02020603050405020304" pitchFamily="18" charset="0"/>
              </a:rPr>
              <a:t> approach </a:t>
            </a:r>
          </a:p>
          <a:p>
            <a:pPr lvl="1" algn="just" eaLnBrk="1" hangingPunct="1">
              <a:spcBef>
                <a:spcPts val="1200"/>
              </a:spcBef>
            </a:pPr>
            <a:r>
              <a:rPr lang="en-US" altLang="en-US" sz="1800" b="1">
                <a:latin typeface="Times New Roman" panose="02020603050405020304" pitchFamily="18" charset="0"/>
                <a:cs typeface="Times New Roman" panose="02020603050405020304" pitchFamily="18" charset="0"/>
              </a:rPr>
              <a:t>Map</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all</a:t>
            </a:r>
            <a:r>
              <a:rPr lang="en-US" altLang="en-US" sz="1800">
                <a:latin typeface="Times New Roman" panose="02020603050405020304" pitchFamily="18" charset="0"/>
                <a:cs typeface="Times New Roman" panose="02020603050405020304" pitchFamily="18" charset="0"/>
              </a:rPr>
              <a:t> the control </a:t>
            </a:r>
            <a:r>
              <a:rPr lang="en-US" altLang="en-US" sz="1800" b="1">
                <a:latin typeface="Times New Roman" panose="02020603050405020304" pitchFamily="18" charset="0"/>
                <a:cs typeface="Times New Roman" panose="02020603050405020304" pitchFamily="18" charset="0"/>
              </a:rPr>
              <a:t>registers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into</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memory space</a:t>
            </a:r>
          </a:p>
          <a:p>
            <a:pPr lvl="1" algn="just" eaLnBrk="1" hangingPunct="1">
              <a:spcBef>
                <a:spcPts val="1200"/>
              </a:spcBef>
            </a:pPr>
            <a:r>
              <a:rPr lang="en-US" altLang="en-US" sz="1800" b="1">
                <a:latin typeface="Times New Roman" panose="02020603050405020304" pitchFamily="18" charset="0"/>
                <a:cs typeface="Times New Roman" panose="02020603050405020304" pitchFamily="18" charset="0"/>
              </a:rPr>
              <a:t>Each</a:t>
            </a:r>
            <a:r>
              <a:rPr lang="en-US" altLang="en-US" sz="1800">
                <a:latin typeface="Times New Roman" panose="02020603050405020304" pitchFamily="18" charset="0"/>
                <a:cs typeface="Times New Roman" panose="02020603050405020304" pitchFamily="18" charset="0"/>
              </a:rPr>
              <a:t> control </a:t>
            </a:r>
            <a:r>
              <a:rPr lang="en-US" altLang="en-US" sz="1800" b="1">
                <a:latin typeface="Times New Roman" panose="02020603050405020304" pitchFamily="18" charset="0"/>
                <a:cs typeface="Times New Roman" panose="02020603050405020304" pitchFamily="18" charset="0"/>
              </a:rPr>
              <a:t>register</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assigned</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particular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and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unique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memory address </a:t>
            </a:r>
            <a:r>
              <a:rPr lang="en-US" altLang="en-US" sz="1800">
                <a:latin typeface="Times New Roman" panose="02020603050405020304" pitchFamily="18" charset="0"/>
                <a:cs typeface="Times New Roman" panose="02020603050405020304" pitchFamily="18" charset="0"/>
              </a:rPr>
              <a:t>(</a:t>
            </a:r>
            <a:r>
              <a:rPr lang="en-US" altLang="en-US" sz="1800" i="1">
                <a:latin typeface="Times New Roman" panose="02020603050405020304" pitchFamily="18" charset="0"/>
                <a:cs typeface="Times New Roman" panose="02020603050405020304" pitchFamily="18" charset="0"/>
              </a:rPr>
              <a:t>Usually, the assigned addresses are at the top of the address space</a:t>
            </a:r>
            <a:r>
              <a:rPr lang="en-US" altLang="en-US" sz="1800">
                <a:latin typeface="Times New Roman" panose="02020603050405020304" pitchFamily="18" charset="0"/>
                <a:cs typeface="Times New Roman" panose="02020603050405020304" pitchFamily="18" charset="0"/>
              </a:rPr>
              <a:t>)</a:t>
            </a:r>
          </a:p>
          <a:p>
            <a:pPr lvl="1" algn="just" eaLnBrk="1" hangingPunct="1">
              <a:spcBef>
                <a:spcPts val="1200"/>
              </a:spcBef>
              <a:buFont typeface="Arial" panose="020B0604020202020204" pitchFamily="34" charset="0"/>
              <a:buNone/>
            </a:pP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memory-mapped I/O </a:t>
            </a:r>
            <a:r>
              <a:rPr lang="en-US" altLang="en-US" sz="1800">
                <a:latin typeface="Times New Roman" panose="02020603050405020304" pitchFamily="18" charset="0"/>
                <a:cs typeface="Times New Roman" panose="02020603050405020304" pitchFamily="18" charset="0"/>
              </a:rPr>
              <a:t>with one address space</a:t>
            </a:r>
          </a:p>
          <a:p>
            <a:pPr algn="just" eaLnBrk="1" hangingPunct="1">
              <a:spcBef>
                <a:spcPts val="1200"/>
              </a:spcBef>
            </a:pPr>
            <a:r>
              <a:rPr lang="en-US" altLang="en-US" sz="2000" b="1">
                <a:latin typeface="Times New Roman" panose="02020603050405020304" pitchFamily="18" charset="0"/>
                <a:cs typeface="Times New Roman" panose="02020603050405020304" pitchFamily="18" charset="0"/>
              </a:rPr>
              <a:t>Combination</a:t>
            </a:r>
            <a:r>
              <a:rPr lang="en-US" altLang="en-US" sz="2000">
                <a:latin typeface="Times New Roman" panose="02020603050405020304" pitchFamily="18" charset="0"/>
                <a:cs typeface="Times New Roman" panose="02020603050405020304" pitchFamily="18" charset="0"/>
              </a:rPr>
              <a:t> approach</a:t>
            </a:r>
          </a:p>
          <a:p>
            <a:pPr lvl="1" algn="just" eaLnBrk="1" hangingPunct="1">
              <a:spcBef>
                <a:spcPts val="1200"/>
              </a:spcBef>
            </a:pPr>
            <a:r>
              <a:rPr lang="en-US" altLang="en-US" sz="1800">
                <a:latin typeface="Times New Roman" panose="02020603050405020304" pitchFamily="18" charset="0"/>
                <a:cs typeface="Times New Roman" panose="02020603050405020304" pitchFamily="18" charset="0"/>
              </a:rPr>
              <a:t>A </a:t>
            </a:r>
            <a:r>
              <a:rPr lang="en-US" altLang="en-US" sz="1800" b="1">
                <a:latin typeface="Times New Roman" panose="02020603050405020304" pitchFamily="18" charset="0"/>
                <a:cs typeface="Times New Roman" panose="02020603050405020304" pitchFamily="18" charset="0"/>
              </a:rPr>
              <a:t>hybrid</a:t>
            </a:r>
            <a:r>
              <a:rPr lang="en-US" altLang="en-US" sz="1800">
                <a:latin typeface="Times New Roman" panose="02020603050405020304" pitchFamily="18" charset="0"/>
                <a:cs typeface="Times New Roman" panose="02020603050405020304" pitchFamily="18" charset="0"/>
              </a:rPr>
              <a:t> schema, with </a:t>
            </a:r>
            <a:r>
              <a:rPr lang="en-US" altLang="en-US" sz="1800" b="1">
                <a:latin typeface="Times New Roman" panose="02020603050405020304" pitchFamily="18" charset="0"/>
                <a:cs typeface="Times New Roman" panose="02020603050405020304" pitchFamily="18" charset="0"/>
              </a:rPr>
              <a:t>memory-mapped I/O data buffers</a:t>
            </a:r>
            <a:r>
              <a:rPr lang="en-US" altLang="en-US" sz="1800">
                <a:latin typeface="Times New Roman" panose="02020603050405020304" pitchFamily="18" charset="0"/>
                <a:cs typeface="Times New Roman" panose="02020603050405020304" pitchFamily="18" charset="0"/>
              </a:rPr>
              <a:t> and </a:t>
            </a:r>
            <a:r>
              <a:rPr lang="en-US" altLang="en-US" sz="1800" b="1">
                <a:latin typeface="Times New Roman" panose="02020603050405020304" pitchFamily="18" charset="0"/>
                <a:cs typeface="Times New Roman" panose="02020603050405020304" pitchFamily="18" charset="0"/>
              </a:rPr>
              <a:t>separate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I/O ports for</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control registers</a:t>
            </a:r>
          </a:p>
        </p:txBody>
      </p:sp>
      <p:sp>
        <p:nvSpPr>
          <p:cNvPr id="9220" name="Rectangle 4"/>
          <p:cNvSpPr>
            <a:spLocks/>
          </p:cNvSpPr>
          <p:nvPr/>
        </p:nvSpPr>
        <p:spPr bwMode="auto">
          <a:xfrm>
            <a:off x="914400" y="457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Memory-Mapped I/O</a:t>
            </a:r>
          </a:p>
        </p:txBody>
      </p:sp>
      <p:sp>
        <p:nvSpPr>
          <p:cNvPr id="151558" name="Text Box 4"/>
          <p:cNvSpPr txBox="1">
            <a:spLocks noChangeArrowheads="1"/>
          </p:cNvSpPr>
          <p:nvPr/>
        </p:nvSpPr>
        <p:spPr bwMode="auto">
          <a:xfrm>
            <a:off x="6705600" y="3733800"/>
            <a:ext cx="180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5-2.</a:t>
            </a:r>
          </a:p>
        </p:txBody>
      </p:sp>
      <p:pic>
        <p:nvPicPr>
          <p:cNvPr id="92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914400"/>
            <a:ext cx="167957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4114800"/>
            <a:ext cx="21605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box(in)">
                                      <p:cBhvr>
                                        <p:cTn id="7" dur="500"/>
                                        <p:tgtEl>
                                          <p:spTgt spid="208899">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08899">
                                            <p:txEl>
                                              <p:pRg st="1" end="1"/>
                                            </p:txEl>
                                          </p:spTgt>
                                        </p:tgtEl>
                                        <p:attrNameLst>
                                          <p:attrName>style.visibility</p:attrName>
                                        </p:attrNameLst>
                                      </p:cBhvr>
                                      <p:to>
                                        <p:strVal val="visible"/>
                                      </p:to>
                                    </p:set>
                                    <p:animEffect transition="in" filter="box(in)">
                                      <p:cBhvr>
                                        <p:cTn id="11" dur="500"/>
                                        <p:tgtEl>
                                          <p:spTgt spid="208899">
                                            <p:txEl>
                                              <p:pRg st="1" end="1"/>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animEffect transition="in" filter="box(in)">
                                      <p:cBhvr>
                                        <p:cTn id="15" dur="500"/>
                                        <p:tgtEl>
                                          <p:spTgt spid="208899">
                                            <p:txEl>
                                              <p:pRg st="2" end="2"/>
                                            </p:txEl>
                                          </p:spTgt>
                                        </p:tgtEl>
                                      </p:cBhvr>
                                    </p:animEffect>
                                  </p:childTnLst>
                                </p:cTn>
                              </p:par>
                            </p:childTnLst>
                          </p:cTn>
                        </p:par>
                        <p:par>
                          <p:cTn id="16" fill="hold" nodeType="after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208899">
                                            <p:txEl>
                                              <p:pRg st="3" end="3"/>
                                            </p:txEl>
                                          </p:spTgt>
                                        </p:tgtEl>
                                        <p:attrNameLst>
                                          <p:attrName>style.visibility</p:attrName>
                                        </p:attrNameLst>
                                      </p:cBhvr>
                                      <p:to>
                                        <p:strVal val="visible"/>
                                      </p:to>
                                    </p:set>
                                    <p:animEffect transition="in" filter="box(in)">
                                      <p:cBhvr>
                                        <p:cTn id="19" dur="500"/>
                                        <p:tgtEl>
                                          <p:spTgt spid="208899">
                                            <p:txEl>
                                              <p:pRg st="3" end="3"/>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1558"/>
                                        </p:tgtEl>
                                        <p:attrNameLst>
                                          <p:attrName>style.visibility</p:attrName>
                                        </p:attrNameLst>
                                      </p:cBhvr>
                                      <p:to>
                                        <p:strVal val="visible"/>
                                      </p:to>
                                    </p:set>
                                    <p:animEffect transition="in" filter="box(in)">
                                      <p:cBhvr>
                                        <p:cTn id="22" dur="500"/>
                                        <p:tgtEl>
                                          <p:spTgt spid="151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8899">
                                            <p:txEl>
                                              <p:pRg st="4" end="4"/>
                                            </p:txEl>
                                          </p:spTgt>
                                        </p:tgtEl>
                                        <p:attrNameLst>
                                          <p:attrName>style.visibility</p:attrName>
                                        </p:attrNameLst>
                                      </p:cBhvr>
                                      <p:to>
                                        <p:strVal val="visible"/>
                                      </p:to>
                                    </p:set>
                                    <p:animEffect transition="in" filter="box(in)">
                                      <p:cBhvr>
                                        <p:cTn id="27" dur="500"/>
                                        <p:tgtEl>
                                          <p:spTgt spid="208899">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08899">
                                            <p:txEl>
                                              <p:pRg st="5" end="5"/>
                                            </p:txEl>
                                          </p:spTgt>
                                        </p:tgtEl>
                                        <p:attrNameLst>
                                          <p:attrName>style.visibility</p:attrName>
                                        </p:attrNameLst>
                                      </p:cBhvr>
                                      <p:to>
                                        <p:strVal val="visible"/>
                                      </p:to>
                                    </p:set>
                                    <p:animEffect transition="in" filter="box(in)">
                                      <p:cBhvr>
                                        <p:cTn id="30" dur="500"/>
                                        <p:tgtEl>
                                          <p:spTgt spid="208899">
                                            <p:txEl>
                                              <p:pRg st="5" end="5"/>
                                            </p:txEl>
                                          </p:spTgt>
                                        </p:tgtEl>
                                      </p:cBhvr>
                                    </p:animEffect>
                                  </p:childTnLst>
                                </p:cTn>
                              </p:par>
                            </p:childTnLst>
                          </p:cTn>
                        </p:par>
                        <p:par>
                          <p:cTn id="31" fill="hold" nodeType="afterGroup">
                            <p:stCondLst>
                              <p:cond delay="500"/>
                            </p:stCondLst>
                            <p:childTnLst>
                              <p:par>
                                <p:cTn id="32" presetID="4" presetClass="entr" presetSubtype="16" fill="hold" nodeType="afterEffect">
                                  <p:stCondLst>
                                    <p:cond delay="0"/>
                                  </p:stCondLst>
                                  <p:childTnLst>
                                    <p:set>
                                      <p:cBhvr>
                                        <p:cTn id="33" dur="1" fill="hold">
                                          <p:stCondLst>
                                            <p:cond delay="0"/>
                                          </p:stCondLst>
                                        </p:cTn>
                                        <p:tgtEl>
                                          <p:spTgt spid="124936"/>
                                        </p:tgtEl>
                                        <p:attrNameLst>
                                          <p:attrName>style.visibility</p:attrName>
                                        </p:attrNameLst>
                                      </p:cBhvr>
                                      <p:to>
                                        <p:strVal val="visible"/>
                                      </p:to>
                                    </p:set>
                                    <p:animEffect transition="in" filter="box(in)">
                                      <p:cBhvr>
                                        <p:cTn id="34" dur="500"/>
                                        <p:tgtEl>
                                          <p:spTgt spid="12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762000"/>
            <a:ext cx="9144000" cy="60960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I/O Software</a:t>
            </a:r>
          </a:p>
          <a:p>
            <a:pPr lvl="1" algn="just" eaLnBrk="1" hangingPunct="1"/>
            <a:r>
              <a:rPr lang="en-US" altLang="en-US" sz="2400" b="1" i="1" dirty="0">
                <a:latin typeface="Times New Roman" panose="02020603050405020304" pitchFamily="18" charset="0"/>
                <a:cs typeface="Times New Roman" panose="02020603050405020304" pitchFamily="18" charset="0"/>
              </a:rPr>
              <a:t>Goals</a:t>
            </a:r>
          </a:p>
          <a:p>
            <a:pPr lvl="2" algn="just" eaLnBrk="1" hangingPunct="1"/>
            <a:r>
              <a:rPr lang="en-US" altLang="en-US" sz="2000" dirty="0">
                <a:latin typeface="Times New Roman" panose="02020603050405020304" pitchFamily="18" charset="0"/>
                <a:cs typeface="Times New Roman" panose="02020603050405020304" pitchFamily="18" charset="0"/>
              </a:rPr>
              <a:t>Device Independent, Error handling, Synchronous vs. </a:t>
            </a:r>
            <a:r>
              <a:rPr lang="en-US" altLang="en-US" sz="2000" b="1" dirty="0">
                <a:latin typeface="Times New Roman" panose="02020603050405020304" pitchFamily="18" charset="0"/>
                <a:cs typeface="Times New Roman" panose="02020603050405020304" pitchFamily="18" charset="0"/>
              </a:rPr>
              <a:t>Asynchronous</a:t>
            </a:r>
            <a:r>
              <a:rPr lang="en-US" altLang="en-US" sz="2000" dirty="0">
                <a:latin typeface="Times New Roman" panose="02020603050405020304" pitchFamily="18" charset="0"/>
                <a:cs typeface="Times New Roman" panose="02020603050405020304" pitchFamily="18" charset="0"/>
              </a:rPr>
              <a:t>, Buffering, Dedicated device allocation</a:t>
            </a:r>
          </a:p>
          <a:p>
            <a:pPr lvl="1" algn="just" eaLnBrk="1" hangingPunct="1"/>
            <a:r>
              <a:rPr lang="en-US" altLang="en-US" sz="2400" b="1" i="1" dirty="0">
                <a:latin typeface="Times New Roman" panose="02020603050405020304" pitchFamily="18" charset="0"/>
                <a:cs typeface="Times New Roman" panose="02020603050405020304" pitchFamily="18" charset="0"/>
              </a:rPr>
              <a:t>I/O with DMA</a:t>
            </a:r>
          </a:p>
          <a:p>
            <a:pPr lvl="1" algn="just" eaLnBrk="1" hangingPunct="1"/>
            <a:r>
              <a:rPr lang="en-US" altLang="en-US" sz="2400" dirty="0">
                <a:latin typeface="Times New Roman" panose="02020603050405020304" pitchFamily="18" charset="0"/>
                <a:cs typeface="Times New Roman" panose="02020603050405020304" pitchFamily="18" charset="0"/>
              </a:rPr>
              <a:t>Layers</a:t>
            </a:r>
          </a:p>
          <a:p>
            <a:pPr lvl="2" algn="just"/>
            <a:r>
              <a:rPr lang="en-US" altLang="en-US" sz="2000" dirty="0">
                <a:latin typeface="Times New Roman" panose="02020603050405020304" pitchFamily="18" charset="0"/>
                <a:cs typeface="Times New Roman" panose="02020603050405020304" pitchFamily="18" charset="0"/>
              </a:rPr>
              <a:t>User level I/O software: </a:t>
            </a:r>
            <a:r>
              <a:rPr lang="en-US" altLang="en-US" sz="2000" b="1" dirty="0">
                <a:latin typeface="Times New Roman" panose="02020603050405020304" pitchFamily="18" charset="0"/>
                <a:cs typeface="Times New Roman" panose="02020603050405020304" pitchFamily="18" charset="0"/>
              </a:rPr>
              <a:t>pooling with daemon scheduling (Asynchronous)</a:t>
            </a:r>
          </a:p>
          <a:p>
            <a:pPr lvl="2" algn="just"/>
            <a:r>
              <a:rPr lang="en-US" altLang="en-US" sz="2000" dirty="0">
                <a:latin typeface="Times New Roman" panose="02020603050405020304" pitchFamily="18" charset="0"/>
                <a:cs typeface="Times New Roman" panose="02020603050405020304" pitchFamily="18" charset="0"/>
              </a:rPr>
              <a:t>Device independent </a:t>
            </a:r>
          </a:p>
          <a:p>
            <a:pPr lvl="3" algn="just"/>
            <a:r>
              <a:rPr lang="en-US" altLang="en-US" dirty="0">
                <a:latin typeface="Times New Roman" panose="02020603050405020304" pitchFamily="18" charset="0"/>
                <a:cs typeface="Times New Roman" panose="02020603050405020304" pitchFamily="18" charset="0"/>
              </a:rPr>
              <a:t>Uniform naming, Uniform interface, Independent block size</a:t>
            </a:r>
          </a:p>
          <a:p>
            <a:pPr lvl="3" algn="just"/>
            <a:r>
              <a:rPr lang="en-US" altLang="en-US" dirty="0">
                <a:latin typeface="Times New Roman" panose="02020603050405020304" pitchFamily="18" charset="0"/>
                <a:cs typeface="Times New Roman" panose="02020603050405020304" pitchFamily="18" charset="0"/>
              </a:rPr>
              <a:t>Buffering</a:t>
            </a:r>
          </a:p>
          <a:p>
            <a:pPr lvl="3" algn="just"/>
            <a:r>
              <a:rPr lang="en-US" altLang="en-US" dirty="0">
                <a:latin typeface="Times New Roman" panose="02020603050405020304" pitchFamily="18" charset="0"/>
                <a:cs typeface="Times New Roman" panose="02020603050405020304" pitchFamily="18" charset="0"/>
              </a:rPr>
              <a:t>Error handling, Dedicated device allocation</a:t>
            </a:r>
          </a:p>
          <a:p>
            <a:pPr lvl="2" algn="just"/>
            <a:r>
              <a:rPr lang="en-US" altLang="en-US" sz="2000" dirty="0">
                <a:latin typeface="Times New Roman" panose="02020603050405020304" pitchFamily="18" charset="0"/>
                <a:cs typeface="Times New Roman" panose="02020603050405020304" pitchFamily="18" charset="0"/>
              </a:rPr>
              <a:t>Device Drivers: </a:t>
            </a:r>
            <a:r>
              <a:rPr lang="en-US" altLang="en-US" sz="2000" b="1" dirty="0">
                <a:latin typeface="Times New Roman" panose="02020603050405020304" pitchFamily="18" charset="0"/>
                <a:cs typeface="Times New Roman" panose="02020603050405020304" pitchFamily="18" charset="0"/>
              </a:rPr>
              <a:t>help OS control specified devices depending on standard interface</a:t>
            </a:r>
          </a:p>
          <a:p>
            <a:pPr lvl="2" algn="just"/>
            <a:r>
              <a:rPr lang="en-US" altLang="en-US" sz="2000" dirty="0">
                <a:latin typeface="Times New Roman" panose="02020603050405020304" pitchFamily="18" charset="0"/>
                <a:cs typeface="Times New Roman" panose="02020603050405020304" pitchFamily="18" charset="0"/>
              </a:rPr>
              <a:t>Interrupt Handlers: </a:t>
            </a:r>
            <a:r>
              <a:rPr lang="en-US" altLang="en-US" sz="2000" b="1" dirty="0">
                <a:latin typeface="Times New Roman" panose="02020603050405020304" pitchFamily="18" charset="0"/>
                <a:cs typeface="Times New Roman" panose="02020603050405020304" pitchFamily="18" charset="0"/>
              </a:rPr>
              <a:t>handle interrupt to determine what the system should do</a:t>
            </a:r>
          </a:p>
        </p:txBody>
      </p:sp>
    </p:spTree>
    <p:extLst>
      <p:ext uri="{BB962C8B-B14F-4D97-AF65-F5344CB8AC3E}">
        <p14:creationId xmlns:p14="http://schemas.microsoft.com/office/powerpoint/2010/main" val="4111051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ox(in)">
                                      <p:cBhvr>
                                        <p:cTn id="37" dur="500"/>
                                        <p:tgtEl>
                                          <p:spTgt spid="4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ox(in)">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ox(in)">
                                      <p:cBhvr>
                                        <p:cTn id="47" dur="500"/>
                                        <p:tgtEl>
                                          <p:spTgt spid="40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box(in)">
                                      <p:cBhvr>
                                        <p:cTn id="52" dur="500"/>
                                        <p:tgtEl>
                                          <p:spTgt spid="40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099">
                                            <p:txEl>
                                              <p:pRg st="10" end="10"/>
                                            </p:txEl>
                                          </p:spTgt>
                                        </p:tgtEl>
                                        <p:attrNameLst>
                                          <p:attrName>style.visibility</p:attrName>
                                        </p:attrNameLst>
                                      </p:cBhvr>
                                      <p:to>
                                        <p:strVal val="visible"/>
                                      </p:to>
                                    </p:set>
                                    <p:animEffect transition="in" filter="box(in)">
                                      <p:cBhvr>
                                        <p:cTn id="57" dur="500"/>
                                        <p:tgtEl>
                                          <p:spTgt spid="40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099">
                                            <p:txEl>
                                              <p:pRg st="11" end="11"/>
                                            </p:txEl>
                                          </p:spTgt>
                                        </p:tgtEl>
                                        <p:attrNameLst>
                                          <p:attrName>style.visibility</p:attrName>
                                        </p:attrNameLst>
                                      </p:cBhvr>
                                      <p:to>
                                        <p:strVal val="visible"/>
                                      </p:to>
                                    </p:set>
                                    <p:animEffect transition="in" filter="box(in)">
                                      <p:cBhvr>
                                        <p:cTn id="62" dur="500"/>
                                        <p:tgtEl>
                                          <p:spTgt spid="4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304800"/>
            <a:ext cx="9144000" cy="61722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Disk arm scheduling</a:t>
            </a:r>
          </a:p>
          <a:p>
            <a:pPr lvl="1" algn="just" eaLnBrk="1" hangingPunct="1"/>
            <a:r>
              <a:rPr lang="en-US" altLang="en-US" sz="2400" dirty="0">
                <a:latin typeface="Times New Roman" panose="02020603050405020304" pitchFamily="18" charset="0"/>
                <a:cs typeface="Times New Roman" panose="02020603050405020304" pitchFamily="18" charset="0"/>
              </a:rPr>
              <a:t>Seek time </a:t>
            </a:r>
          </a:p>
          <a:p>
            <a:pPr lvl="2" algn="just" eaLnBrk="1" hangingPunct="1"/>
            <a:r>
              <a:rPr lang="en-US" altLang="en-US" sz="2000" dirty="0">
                <a:latin typeface="Times New Roman" panose="02020603050405020304" pitchFamily="18" charset="0"/>
                <a:cs typeface="Times New Roman" panose="02020603050405020304" pitchFamily="18" charset="0"/>
              </a:rPr>
              <a:t>FCFS: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request </a:t>
            </a:r>
            <a:r>
              <a:rPr lang="en-US" altLang="en-US" sz="2000" b="1" dirty="0">
                <a:latin typeface="Times New Roman" panose="02020603050405020304" pitchFamily="18" charset="0"/>
                <a:cs typeface="Times New Roman" panose="02020603050405020304" pitchFamily="18" charset="0"/>
              </a:rPr>
              <a:t>sequentially</a:t>
            </a:r>
            <a:endParaRPr lang="en-US" altLang="en-US" sz="2000" dirty="0">
              <a:latin typeface="Times New Roman" panose="02020603050405020304" pitchFamily="18" charset="0"/>
              <a:cs typeface="Times New Roman" panose="02020603050405020304" pitchFamily="18" charset="0"/>
            </a:endParaRPr>
          </a:p>
          <a:p>
            <a:pPr lvl="2" algn="just" eaLnBrk="1" hangingPunct="1"/>
            <a:r>
              <a:rPr lang="en-US" altLang="en-US" sz="2000" dirty="0">
                <a:latin typeface="Times New Roman" panose="02020603050405020304" pitchFamily="18" charset="0"/>
                <a:cs typeface="Times New Roman" panose="02020603050405020304" pitchFamily="18" charset="0"/>
              </a:rPr>
              <a:t>SSF: the </a:t>
            </a:r>
            <a:r>
              <a:rPr lang="en-US" altLang="en-US" sz="2000" b="1" dirty="0">
                <a:latin typeface="Times New Roman" panose="02020603050405020304" pitchFamily="18" charset="0"/>
                <a:cs typeface="Times New Roman" panose="02020603050405020304" pitchFamily="18" charset="0"/>
              </a:rPr>
              <a:t>least movement of the disk arm from its current head position</a:t>
            </a:r>
            <a:endParaRPr lang="en-US" altLang="en-US" sz="2000" dirty="0">
              <a:latin typeface="Times New Roman" panose="02020603050405020304" pitchFamily="18" charset="0"/>
              <a:cs typeface="Times New Roman" panose="02020603050405020304" pitchFamily="18" charset="0"/>
            </a:endParaRPr>
          </a:p>
          <a:p>
            <a:pPr lvl="2" algn="just" eaLnBrk="1" hangingPunct="1"/>
            <a:r>
              <a:rPr lang="en-US" altLang="en-US" sz="2000" dirty="0">
                <a:latin typeface="Times New Roman" panose="02020603050405020304" pitchFamily="18" charset="0"/>
                <a:cs typeface="Times New Roman" panose="02020603050405020304" pitchFamily="18" charset="0"/>
              </a:rPr>
              <a:t>Elevator</a:t>
            </a:r>
          </a:p>
          <a:p>
            <a:pPr lvl="3" algn="just" eaLnBrk="1" hangingPunct="1"/>
            <a:r>
              <a:rPr lang="en-US" altLang="en-US" b="1" dirty="0">
                <a:latin typeface="Times New Roman" panose="02020603050405020304" pitchFamily="18" charset="0"/>
                <a:cs typeface="Times New Roman" panose="02020603050405020304" pitchFamily="18" charset="0"/>
              </a:rPr>
              <a:t>Approach</a:t>
            </a:r>
            <a:r>
              <a:rPr lang="en-US" altLang="en-US" dirty="0">
                <a:latin typeface="Times New Roman" panose="02020603050405020304" pitchFamily="18" charset="0"/>
                <a:cs typeface="Times New Roman" panose="02020603050405020304" pitchFamily="18" charset="0"/>
              </a:rPr>
              <a:t>: Arm </a:t>
            </a:r>
            <a:r>
              <a:rPr lang="en-US" altLang="en-US" b="1" dirty="0">
                <a:latin typeface="Times New Roman" panose="02020603050405020304" pitchFamily="18" charset="0"/>
                <a:cs typeface="Times New Roman" panose="02020603050405020304" pitchFamily="18" charset="0"/>
              </a:rPr>
              <a:t>moves</a:t>
            </a:r>
            <a:r>
              <a:rPr lang="en-US" altLang="en-US" dirty="0">
                <a:latin typeface="Times New Roman" panose="02020603050405020304" pitchFamily="18" charset="0"/>
                <a:cs typeface="Times New Roman" panose="02020603050405020304" pitchFamily="18" charset="0"/>
              </a:rPr>
              <a:t> in </a:t>
            </a:r>
            <a:r>
              <a:rPr lang="en-US" altLang="en-US" b="1" dirty="0">
                <a:latin typeface="Times New Roman" panose="02020603050405020304" pitchFamily="18" charset="0"/>
                <a:cs typeface="Times New Roman" panose="02020603050405020304" pitchFamily="18" charset="0"/>
              </a:rPr>
              <a:t>one direction only</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satisfying</a:t>
            </a:r>
            <a:r>
              <a:rPr lang="en-US" altLang="en-US" dirty="0">
                <a:latin typeface="Times New Roman" panose="02020603050405020304" pitchFamily="18" charset="0"/>
                <a:cs typeface="Times New Roman" panose="02020603050405020304" pitchFamily="18" charset="0"/>
              </a:rPr>
              <a:t> all outstanding requests </a:t>
            </a:r>
            <a:r>
              <a:rPr lang="en-US" altLang="en-US" b="1" dirty="0">
                <a:latin typeface="Times New Roman" panose="02020603050405020304" pitchFamily="18" charset="0"/>
                <a:cs typeface="Times New Roman" panose="02020603050405020304" pitchFamily="18" charset="0"/>
              </a:rPr>
              <a:t>until</a:t>
            </a:r>
            <a:r>
              <a:rPr lang="en-US" altLang="en-US" dirty="0">
                <a:latin typeface="Times New Roman" panose="02020603050405020304" pitchFamily="18" charset="0"/>
                <a:cs typeface="Times New Roman" panose="02020603050405020304" pitchFamily="18" charset="0"/>
              </a:rPr>
              <a:t> it </a:t>
            </a:r>
            <a:r>
              <a:rPr lang="en-US" altLang="en-US" b="1" dirty="0">
                <a:latin typeface="Times New Roman" panose="02020603050405020304" pitchFamily="18" charset="0"/>
                <a:cs typeface="Times New Roman" panose="02020603050405020304" pitchFamily="18" charset="0"/>
              </a:rPr>
              <a:t>reaches the last track in</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that direction</a:t>
            </a:r>
          </a:p>
          <a:p>
            <a:pPr lvl="3" algn="just" eaLnBrk="1" hangingPunct="1"/>
            <a:r>
              <a:rPr lang="en-US" altLang="en-US" b="1" dirty="0">
                <a:latin typeface="Times New Roman" panose="02020603050405020304" pitchFamily="18" charset="0"/>
                <a:cs typeface="Times New Roman" panose="02020603050405020304" pitchFamily="18" charset="0"/>
              </a:rPr>
              <a:t>Implementation: When</a:t>
            </a:r>
            <a:r>
              <a:rPr lang="en-US" altLang="en-US" dirty="0">
                <a:latin typeface="Times New Roman" panose="02020603050405020304" pitchFamily="18" charset="0"/>
                <a:cs typeface="Times New Roman" panose="02020603050405020304" pitchFamily="18" charset="0"/>
              </a:rPr>
              <a:t> the </a:t>
            </a:r>
            <a:r>
              <a:rPr lang="en-US" altLang="en-US" b="1" dirty="0">
                <a:latin typeface="Times New Roman" panose="02020603050405020304" pitchFamily="18" charset="0"/>
                <a:cs typeface="Times New Roman" panose="02020603050405020304" pitchFamily="18" charset="0"/>
              </a:rPr>
              <a:t>highest numbered cylinder </a:t>
            </a:r>
            <a:r>
              <a:rPr lang="en-US" altLang="en-US" dirty="0">
                <a:latin typeface="Times New Roman" panose="02020603050405020304" pitchFamily="18" charset="0"/>
                <a:cs typeface="Times New Roman" panose="02020603050405020304" pitchFamily="18" charset="0"/>
              </a:rPr>
              <a:t>with a </a:t>
            </a:r>
            <a:r>
              <a:rPr lang="en-US" altLang="en-US" b="1" dirty="0">
                <a:latin typeface="Times New Roman" panose="02020603050405020304" pitchFamily="18" charset="0"/>
                <a:cs typeface="Times New Roman" panose="02020603050405020304" pitchFamily="18" charset="0"/>
              </a:rPr>
              <a:t>pending request </a:t>
            </a:r>
            <a:r>
              <a:rPr lang="en-US" altLang="en-US" dirty="0">
                <a:latin typeface="Times New Roman" panose="02020603050405020304" pitchFamily="18" charset="0"/>
                <a:cs typeface="Times New Roman" panose="02020603050405020304" pitchFamily="18" charset="0"/>
              </a:rPr>
              <a:t>has been services, the </a:t>
            </a:r>
            <a:r>
              <a:rPr lang="en-US" altLang="en-US" b="1" dirty="0">
                <a:latin typeface="Times New Roman" panose="02020603050405020304" pitchFamily="18" charset="0"/>
                <a:cs typeface="Times New Roman" panose="02020603050405020304" pitchFamily="18" charset="0"/>
              </a:rPr>
              <a:t>arm goes to lowest number cylinder</a:t>
            </a:r>
            <a:r>
              <a:rPr lang="en-US" altLang="en-US" dirty="0">
                <a:latin typeface="Times New Roman" panose="02020603050405020304" pitchFamily="18" charset="0"/>
                <a:cs typeface="Times New Roman" panose="02020603050405020304" pitchFamily="18" charset="0"/>
              </a:rPr>
              <a:t> with a pending request </a:t>
            </a:r>
            <a:r>
              <a:rPr lang="en-US" altLang="en-US" b="1" dirty="0">
                <a:latin typeface="Times New Roman" panose="02020603050405020304" pitchFamily="18" charset="0"/>
                <a:cs typeface="Times New Roman" panose="02020603050405020304" pitchFamily="18" charset="0"/>
              </a:rPr>
              <a:t>and</a:t>
            </a:r>
            <a:r>
              <a:rPr lang="en-US" altLang="en-US" dirty="0">
                <a:latin typeface="Times New Roman" panose="02020603050405020304" pitchFamily="18" charset="0"/>
                <a:cs typeface="Times New Roman" panose="02020603050405020304" pitchFamily="18" charset="0"/>
              </a:rPr>
              <a:t> then continues </a:t>
            </a:r>
            <a:r>
              <a:rPr lang="en-US" altLang="en-US" b="1" dirty="0">
                <a:latin typeface="Times New Roman" panose="02020603050405020304" pitchFamily="18" charset="0"/>
                <a:cs typeface="Times New Roman" panose="02020603050405020304" pitchFamily="18" charset="0"/>
              </a:rPr>
              <a:t>moving</a:t>
            </a:r>
            <a:r>
              <a:rPr lang="en-US" altLang="en-US" dirty="0">
                <a:latin typeface="Times New Roman" panose="02020603050405020304" pitchFamily="18" charset="0"/>
                <a:cs typeface="Times New Roman" panose="02020603050405020304" pitchFamily="18" charset="0"/>
              </a:rPr>
              <a:t> in </a:t>
            </a:r>
            <a:r>
              <a:rPr lang="en-US" altLang="en-US" b="1" dirty="0">
                <a:latin typeface="Times New Roman" panose="02020603050405020304" pitchFamily="18" charset="0"/>
                <a:cs typeface="Times New Roman" panose="02020603050405020304" pitchFamily="18" charset="0"/>
              </a:rPr>
              <a:t>an upward direction</a:t>
            </a:r>
            <a:endParaRPr lang="en-US" altLang="en-US" dirty="0">
              <a:latin typeface="Times New Roman" panose="02020603050405020304" pitchFamily="18" charset="0"/>
              <a:cs typeface="Times New Roman" panose="02020603050405020304" pitchFamily="18" charset="0"/>
            </a:endParaRPr>
          </a:p>
          <a:p>
            <a:pPr lvl="1" algn="just" eaLnBrk="1" hangingPunct="1"/>
            <a:r>
              <a:rPr lang="en-US" altLang="en-US" sz="2400" dirty="0">
                <a:latin typeface="Times New Roman" panose="02020603050405020304" pitchFamily="18" charset="0"/>
                <a:cs typeface="Times New Roman" panose="02020603050405020304" pitchFamily="18" charset="0"/>
              </a:rPr>
              <a:t>Rotational delay</a:t>
            </a:r>
          </a:p>
          <a:p>
            <a:pPr lvl="2" algn="just" eaLnBrk="1" hangingPunct="1"/>
            <a:r>
              <a:rPr lang="en-US" altLang="en-US" sz="2000" dirty="0">
                <a:latin typeface="Times New Roman" panose="02020603050405020304" pitchFamily="18" charset="0"/>
                <a:cs typeface="Times New Roman" panose="02020603050405020304" pitchFamily="18" charset="0"/>
              </a:rPr>
              <a:t>If </a:t>
            </a:r>
            <a:r>
              <a:rPr lang="en-US" altLang="en-US" sz="2000" b="1" dirty="0">
                <a:latin typeface="Times New Roman" panose="02020603050405020304" pitchFamily="18" charset="0"/>
                <a:cs typeface="Times New Roman" panose="02020603050405020304" pitchFamily="18" charset="0"/>
              </a:rPr>
              <a:t>two</a:t>
            </a:r>
            <a:r>
              <a:rPr lang="en-US" altLang="en-US" sz="2000" dirty="0">
                <a:latin typeface="Times New Roman" panose="02020603050405020304" pitchFamily="18" charset="0"/>
                <a:cs typeface="Times New Roman" panose="02020603050405020304" pitchFamily="18" charset="0"/>
              </a:rPr>
              <a:t> or </a:t>
            </a:r>
            <a:r>
              <a:rPr lang="en-US" altLang="en-US" sz="2000" b="1" dirty="0">
                <a:latin typeface="Times New Roman" panose="02020603050405020304" pitchFamily="18" charset="0"/>
                <a:cs typeface="Times New Roman" panose="02020603050405020304" pitchFamily="18" charset="0"/>
              </a:rPr>
              <a:t>more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requests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for</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same cylinder are pending</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driver</a:t>
            </a:r>
            <a:r>
              <a:rPr lang="en-US" altLang="en-US" sz="2000" dirty="0">
                <a:latin typeface="Times New Roman" panose="02020603050405020304" pitchFamily="18" charset="0"/>
                <a:cs typeface="Times New Roman" panose="02020603050405020304" pitchFamily="18" charset="0"/>
              </a:rPr>
              <a:t>  can </a:t>
            </a:r>
            <a:r>
              <a:rPr lang="en-US" altLang="en-US" sz="2000" b="1" dirty="0">
                <a:latin typeface="Times New Roman" panose="02020603050405020304" pitchFamily="18" charset="0"/>
                <a:cs typeface="Times New Roman" panose="02020603050405020304" pitchFamily="18" charset="0"/>
              </a:rPr>
              <a:t>issue</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request for the sector </a:t>
            </a:r>
            <a:r>
              <a:rPr lang="en-US" altLang="en-US" sz="2000" dirty="0">
                <a:latin typeface="Times New Roman" panose="02020603050405020304" pitchFamily="18" charset="0"/>
                <a:cs typeface="Times New Roman" panose="02020603050405020304" pitchFamily="18" charset="0"/>
              </a:rPr>
              <a:t>that will </a:t>
            </a:r>
            <a:r>
              <a:rPr lang="en-US" altLang="en-US" sz="2000" b="1" dirty="0">
                <a:latin typeface="Times New Roman" panose="02020603050405020304" pitchFamily="18" charset="0"/>
                <a:cs typeface="Times New Roman" panose="02020603050405020304" pitchFamily="18" charset="0"/>
              </a:rPr>
              <a:t>pass under the head next</a:t>
            </a:r>
          </a:p>
          <a:p>
            <a:pPr lvl="2" algn="just" eaLnBrk="1" hangingPunct="1"/>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OS</a:t>
            </a:r>
            <a:r>
              <a:rPr lang="en-US" altLang="en-US" sz="2000" dirty="0">
                <a:latin typeface="Times New Roman" panose="02020603050405020304" pitchFamily="18" charset="0"/>
                <a:cs typeface="Times New Roman" panose="02020603050405020304" pitchFamily="18" charset="0"/>
              </a:rPr>
              <a:t> should </a:t>
            </a:r>
            <a:r>
              <a:rPr lang="en-US" altLang="en-US" sz="2000" b="1" dirty="0">
                <a:latin typeface="Times New Roman" panose="02020603050405020304" pitchFamily="18" charset="0"/>
                <a:cs typeface="Times New Roman" panose="02020603050405020304" pitchFamily="18" charset="0"/>
              </a:rPr>
              <a:t>maintain</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pending request table for each drive, </a:t>
            </a:r>
            <a:r>
              <a:rPr lang="en-US" altLang="en-US" sz="2000" dirty="0">
                <a:latin typeface="Times New Roman" panose="02020603050405020304" pitchFamily="18" charset="0"/>
                <a:cs typeface="Times New Roman" panose="02020603050405020304" pitchFamily="18" charset="0"/>
              </a:rPr>
              <a:t>a </a:t>
            </a:r>
            <a:r>
              <a:rPr lang="en-US" altLang="en-US" sz="2000" b="1" dirty="0">
                <a:latin typeface="Times New Roman" panose="02020603050405020304" pitchFamily="18" charset="0"/>
                <a:cs typeface="Times New Roman" panose="02020603050405020304" pitchFamily="18" charset="0"/>
              </a:rPr>
              <a:t>seek</a:t>
            </a:r>
            <a:r>
              <a:rPr lang="en-US" altLang="en-US" sz="2000" dirty="0">
                <a:latin typeface="Times New Roman" panose="02020603050405020304" pitchFamily="18" charset="0"/>
                <a:cs typeface="Times New Roman" panose="02020603050405020304" pitchFamily="18" charset="0"/>
              </a:rPr>
              <a:t> should be </a:t>
            </a:r>
            <a:r>
              <a:rPr lang="en-US" altLang="en-US" sz="2000" b="1" dirty="0">
                <a:latin typeface="Times New Roman" panose="02020603050405020304" pitchFamily="18" charset="0"/>
                <a:cs typeface="Times New Roman" panose="02020603050405020304" pitchFamily="18" charset="0"/>
              </a:rPr>
              <a:t>issued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move</a:t>
            </a:r>
            <a:r>
              <a:rPr lang="en-US" altLang="en-US" sz="2000" dirty="0">
                <a:latin typeface="Times New Roman" panose="02020603050405020304" pitchFamily="18" charset="0"/>
                <a:cs typeface="Times New Roman" panose="02020603050405020304" pitchFamily="18" charset="0"/>
              </a:rPr>
              <a:t> its </a:t>
            </a:r>
            <a:r>
              <a:rPr lang="en-US" altLang="en-US" sz="2000" b="1" dirty="0">
                <a:latin typeface="Times New Roman" panose="02020603050405020304" pitchFamily="18" charset="0"/>
                <a:cs typeface="Times New Roman" panose="02020603050405020304" pitchFamily="18" charset="0"/>
              </a:rPr>
              <a:t>arm</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to the cylinder where</a:t>
            </a:r>
            <a:r>
              <a:rPr lang="en-US" altLang="en-US" sz="2000" dirty="0">
                <a:latin typeface="Times New Roman" panose="02020603050405020304" pitchFamily="18" charset="0"/>
                <a:cs typeface="Times New Roman" panose="02020603050405020304" pitchFamily="18" charset="0"/>
              </a:rPr>
              <a:t> it will be </a:t>
            </a:r>
            <a:r>
              <a:rPr lang="en-US" altLang="en-US" sz="2000" b="1" dirty="0">
                <a:latin typeface="Times New Roman" panose="02020603050405020304" pitchFamily="18" charset="0"/>
                <a:cs typeface="Times New Roman" panose="02020603050405020304" pitchFamily="18" charset="0"/>
              </a:rPr>
              <a:t>needed next</a:t>
            </a:r>
            <a:endParaRPr lang="en-US" altLang="en-US" sz="2000" dirty="0">
              <a:latin typeface="Times New Roman" panose="02020603050405020304" pitchFamily="18" charset="0"/>
              <a:cs typeface="Times New Roman" panose="02020603050405020304" pitchFamily="18" charset="0"/>
            </a:endParaRPr>
          </a:p>
          <a:p>
            <a:pPr lvl="1" algn="just" eaLnBrk="1" hangingPunct="1"/>
            <a:r>
              <a:rPr lang="en-US" altLang="en-US" sz="2400" dirty="0">
                <a:latin typeface="Times New Roman" panose="02020603050405020304" pitchFamily="18" charset="0"/>
                <a:cs typeface="Times New Roman" panose="02020603050405020304" pitchFamily="18" charset="0"/>
              </a:rPr>
              <a:t>Actual data transfer time (SATA)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7" dur="500"/>
                                        <p:tgtEl>
                                          <p:spTgt spid="4099">
                                            <p:txEl>
                                              <p:pRg st="4" end="4"/>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30" dur="500"/>
                                        <p:tgtEl>
                                          <p:spTgt spid="4099">
                                            <p:txEl>
                                              <p:pRg st="5" end="5"/>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33" dur="500"/>
                                        <p:tgtEl>
                                          <p:spTgt spid="409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38" dur="500"/>
                                        <p:tgtEl>
                                          <p:spTgt spid="4099">
                                            <p:txEl>
                                              <p:pRg st="7" end="7"/>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4099">
                                            <p:txEl>
                                              <p:pRg st="8" end="8"/>
                                            </p:txEl>
                                          </p:spTgt>
                                        </p:tgtEl>
                                        <p:attrNameLst>
                                          <p:attrName>style.visibility</p:attrName>
                                        </p:attrNameLst>
                                      </p:cBhvr>
                                      <p:to>
                                        <p:strVal val="visible"/>
                                      </p:to>
                                    </p:set>
                                    <p:animEffect transition="in" filter="checkerboard(across)">
                                      <p:cBhvr>
                                        <p:cTn id="41" dur="500"/>
                                        <p:tgtEl>
                                          <p:spTgt spid="4099">
                                            <p:txEl>
                                              <p:pRg st="8" end="8"/>
                                            </p:txEl>
                                          </p:spTgt>
                                        </p:tgtEl>
                                      </p:cBhvr>
                                    </p:animEffect>
                                  </p:childTnLst>
                                </p:cTn>
                              </p:par>
                              <p:par>
                                <p:cTn id="42" presetID="5" presetClass="entr" presetSubtype="10" fill="hold" nodeType="withEffect">
                                  <p:stCondLst>
                                    <p:cond delay="0"/>
                                  </p:stCondLst>
                                  <p:childTnLst>
                                    <p:set>
                                      <p:cBhvr>
                                        <p:cTn id="43" dur="1" fill="hold">
                                          <p:stCondLst>
                                            <p:cond delay="0"/>
                                          </p:stCondLst>
                                        </p:cTn>
                                        <p:tgtEl>
                                          <p:spTgt spid="4099">
                                            <p:txEl>
                                              <p:pRg st="9" end="9"/>
                                            </p:txEl>
                                          </p:spTgt>
                                        </p:tgtEl>
                                        <p:attrNameLst>
                                          <p:attrName>style.visibility</p:attrName>
                                        </p:attrNameLst>
                                      </p:cBhvr>
                                      <p:to>
                                        <p:strVal val="visible"/>
                                      </p:to>
                                    </p:set>
                                    <p:animEffect transition="in" filter="checkerboard(across)">
                                      <p:cBhvr>
                                        <p:cTn id="44" dur="500"/>
                                        <p:tgtEl>
                                          <p:spTgt spid="4099">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nodeType="clickEffect">
                                  <p:stCondLst>
                                    <p:cond delay="0"/>
                                  </p:stCondLst>
                                  <p:childTnLst>
                                    <p:set>
                                      <p:cBhvr>
                                        <p:cTn id="48" dur="1" fill="hold">
                                          <p:stCondLst>
                                            <p:cond delay="0"/>
                                          </p:stCondLst>
                                        </p:cTn>
                                        <p:tgtEl>
                                          <p:spTgt spid="4099">
                                            <p:txEl>
                                              <p:pRg st="10" end="10"/>
                                            </p:txEl>
                                          </p:spTgt>
                                        </p:tgtEl>
                                        <p:attrNameLst>
                                          <p:attrName>style.visibility</p:attrName>
                                        </p:attrNameLst>
                                      </p:cBhvr>
                                      <p:to>
                                        <p:strVal val="visible"/>
                                      </p:to>
                                    </p:set>
                                    <p:animEffect transition="in" filter="checkerboard(across)">
                                      <p:cBhvr>
                                        <p:cTn id="49" dur="500"/>
                                        <p:tgtEl>
                                          <p:spTgt spid="40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Disk arm scheduling</a:t>
            </a:r>
          </a:p>
          <a:p>
            <a:pPr lvl="1" algn="just" eaLnBrk="1" hangingPunct="1"/>
            <a:r>
              <a:rPr lang="en-US" altLang="en-US" sz="2400">
                <a:latin typeface="Times New Roman" panose="02020603050405020304" pitchFamily="18" charset="0"/>
                <a:cs typeface="Times New Roman" panose="02020603050405020304" pitchFamily="18" charset="0"/>
              </a:rPr>
              <a:t>Error handling</a:t>
            </a:r>
          </a:p>
          <a:p>
            <a:pPr lvl="2" algn="just" eaLnBrk="1" hangingPunct="1"/>
            <a:r>
              <a:rPr lang="en-US" altLang="en-US" sz="2000">
                <a:latin typeface="Times New Roman" panose="02020603050405020304" pitchFamily="18" charset="0"/>
                <a:cs typeface="Times New Roman" panose="02020603050405020304" pitchFamily="18" charset="0"/>
              </a:rPr>
              <a:t>Bad sector</a:t>
            </a:r>
          </a:p>
          <a:p>
            <a:pPr lvl="3" algn="just" eaLnBrk="1" hangingPunct="1"/>
            <a:r>
              <a:rPr lang="en-US" altLang="en-US">
                <a:latin typeface="Times New Roman" panose="02020603050405020304" pitchFamily="18" charset="0"/>
                <a:cs typeface="Times New Roman" panose="02020603050405020304" pitchFamily="18" charset="0"/>
              </a:rPr>
              <a:t>Sectors </a:t>
            </a:r>
            <a:r>
              <a:rPr lang="en-US" altLang="en-US" b="1">
                <a:latin typeface="Times New Roman" panose="02020603050405020304" pitchFamily="18" charset="0"/>
                <a:cs typeface="Times New Roman" panose="02020603050405020304" pitchFamily="18" charset="0"/>
              </a:rPr>
              <a:t>do not correctly read back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value</a:t>
            </a:r>
            <a:r>
              <a:rPr lang="en-US" altLang="en-US">
                <a:latin typeface="Times New Roman" panose="02020603050405020304" pitchFamily="18" charset="0"/>
                <a:cs typeface="Times New Roman" panose="02020603050405020304" pitchFamily="18" charset="0"/>
              </a:rPr>
              <a:t> just </a:t>
            </a:r>
            <a:r>
              <a:rPr lang="en-US" altLang="en-US" b="1">
                <a:latin typeface="Times New Roman" panose="02020603050405020304" pitchFamily="18" charset="0"/>
                <a:cs typeface="Times New Roman" panose="02020603050405020304" pitchFamily="18" charset="0"/>
              </a:rPr>
              <a:t>written to them</a:t>
            </a:r>
          </a:p>
          <a:p>
            <a:pPr lvl="3" algn="just" eaLnBrk="1" hangingPunct="1"/>
            <a:r>
              <a:rPr lang="en-US" altLang="en-US" b="1">
                <a:latin typeface="Times New Roman" panose="02020603050405020304" pitchFamily="18" charset="0"/>
                <a:cs typeface="Times New Roman" panose="02020603050405020304" pitchFamily="18" charset="0"/>
              </a:rPr>
              <a:t>Controllers remap</a:t>
            </a:r>
            <a:r>
              <a:rPr lang="en-US" altLang="en-US">
                <a:latin typeface="Times New Roman" panose="02020603050405020304" pitchFamily="18" charset="0"/>
                <a:cs typeface="Times New Roman" panose="02020603050405020304" pitchFamily="18" charset="0"/>
              </a:rPr>
              <a:t> the bad sector </a:t>
            </a:r>
            <a:r>
              <a:rPr lang="en-US" altLang="en-US" b="1">
                <a:latin typeface="Times New Roman" panose="02020603050405020304" pitchFamily="18" charset="0"/>
                <a:cs typeface="Times New Roman" panose="02020603050405020304" pitchFamily="18" charset="0"/>
              </a:rPr>
              <a:t>to</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spare and/or Shift all </a:t>
            </a:r>
            <a:r>
              <a:rPr lang="en-US" altLang="en-US">
                <a:latin typeface="Times New Roman" panose="02020603050405020304" pitchFamily="18" charset="0"/>
                <a:cs typeface="Times New Roman" panose="02020603050405020304" pitchFamily="18" charset="0"/>
              </a:rPr>
              <a:t>the sectors up one</a:t>
            </a:r>
          </a:p>
          <a:p>
            <a:pPr lvl="3" algn="just" eaLnBrk="1" hangingPunct="1"/>
            <a:r>
              <a:rPr lang="en-US" altLang="en-US">
                <a:latin typeface="Times New Roman" panose="02020603050405020304" pitchFamily="18" charset="0"/>
                <a:cs typeface="Times New Roman" panose="02020603050405020304" pitchFamily="18" charset="0"/>
              </a:rPr>
              <a:t>OS must first </a:t>
            </a:r>
            <a:r>
              <a:rPr lang="en-US" altLang="en-US" b="1">
                <a:latin typeface="Times New Roman" panose="02020603050405020304" pitchFamily="18" charset="0"/>
                <a:cs typeface="Times New Roman" panose="02020603050405020304" pitchFamily="18" charset="0"/>
              </a:rPr>
              <a:t>acquire a list of bad sectors, then it </a:t>
            </a:r>
            <a:r>
              <a:rPr lang="en-US" altLang="en-US">
                <a:latin typeface="Times New Roman" panose="02020603050405020304" pitchFamily="18" charset="0"/>
                <a:cs typeface="Times New Roman" panose="02020603050405020304" pitchFamily="18" charset="0"/>
              </a:rPr>
              <a:t>can </a:t>
            </a:r>
            <a:r>
              <a:rPr lang="en-US" altLang="en-US" b="1">
                <a:latin typeface="Times New Roman" panose="02020603050405020304" pitchFamily="18" charset="0"/>
                <a:cs typeface="Times New Roman" panose="02020603050405020304" pitchFamily="18" charset="0"/>
              </a:rPr>
              <a:t>build remapping tables</a:t>
            </a:r>
          </a:p>
          <a:p>
            <a:pPr lvl="2" algn="just" eaLnBrk="1" hangingPunct="1"/>
            <a:r>
              <a:rPr lang="en-US" altLang="en-US" sz="2000">
                <a:latin typeface="Times New Roman" panose="02020603050405020304" pitchFamily="18" charset="0"/>
                <a:cs typeface="Times New Roman" panose="02020603050405020304" pitchFamily="18" charset="0"/>
              </a:rPr>
              <a:t>Seek errors</a:t>
            </a:r>
          </a:p>
          <a:p>
            <a:pPr lvl="3" algn="just" eaLnBrk="1" hangingPunct="1"/>
            <a:r>
              <a:rPr lang="en-US" altLang="en-US" b="1">
                <a:latin typeface="Times New Roman" panose="02020603050405020304" pitchFamily="18" charset="0"/>
                <a:cs typeface="Times New Roman" panose="02020603050405020304" pitchFamily="18" charset="0"/>
              </a:rPr>
              <a:t>Move the arm as far </a:t>
            </a:r>
            <a:r>
              <a:rPr lang="en-US" altLang="en-US">
                <a:latin typeface="Times New Roman" panose="02020603050405020304" pitchFamily="18" charset="0"/>
                <a:cs typeface="Times New Roman" panose="02020603050405020304" pitchFamily="18" charset="0"/>
              </a:rPr>
              <a:t>out as it will go </a:t>
            </a:r>
            <a:r>
              <a:rPr lang="en-US" altLang="en-US" b="1">
                <a:latin typeface="Times New Roman" panose="02020603050405020304" pitchFamily="18" charset="0"/>
                <a:cs typeface="Times New Roman" panose="02020603050405020304" pitchFamily="18" charset="0"/>
              </a:rPr>
              <a:t>and reset </a:t>
            </a:r>
            <a:r>
              <a:rPr lang="en-US" altLang="en-US">
                <a:latin typeface="Times New Roman" panose="02020603050405020304" pitchFamily="18" charset="0"/>
                <a:cs typeface="Times New Roman" panose="02020603050405020304" pitchFamily="18" charset="0"/>
              </a:rPr>
              <a:t>the controller’s internal idea of the </a:t>
            </a:r>
            <a:r>
              <a:rPr lang="en-US" altLang="en-US" b="1">
                <a:latin typeface="Times New Roman" panose="02020603050405020304" pitchFamily="18" charset="0"/>
                <a:cs typeface="Times New Roman" panose="02020603050405020304" pitchFamily="18" charset="0"/>
              </a:rPr>
              <a:t>current cylinder to 0</a:t>
            </a:r>
            <a:endParaRPr lang="en-US" altLang="en-US">
              <a:latin typeface="Times New Roman" panose="02020603050405020304" pitchFamily="18" charset="0"/>
              <a:cs typeface="Times New Roman" panose="02020603050405020304" pitchFamily="18" charset="0"/>
            </a:endParaRPr>
          </a:p>
          <a:p>
            <a:pPr lvl="1" algn="just" eaLnBrk="1" hangingPunct="1"/>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0" dur="500"/>
                                        <p:tgtEl>
                                          <p:spTgt spid="4099">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3" dur="500"/>
                                        <p:tgtEl>
                                          <p:spTgt spid="4099">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26" dur="500"/>
                                        <p:tgtEl>
                                          <p:spTgt spid="40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31" dur="500"/>
                                        <p:tgtEl>
                                          <p:spTgt spid="4099">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34"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Disk arm scheduling</a:t>
            </a:r>
          </a:p>
          <a:p>
            <a:pPr lvl="1" algn="just" eaLnBrk="1" hangingPunct="1"/>
            <a:r>
              <a:rPr lang="en-US" altLang="en-US" sz="2400">
                <a:latin typeface="Times New Roman" panose="02020603050405020304" pitchFamily="18" charset="0"/>
                <a:cs typeface="Times New Roman" panose="02020603050405020304" pitchFamily="18" charset="0"/>
              </a:rPr>
              <a:t>Disk Consistency</a:t>
            </a:r>
          </a:p>
          <a:p>
            <a:pPr lvl="2" algn="just" eaLnBrk="1" hangingPunct="1"/>
            <a:r>
              <a:rPr lang="en-US" altLang="en-US" sz="2000" b="1">
                <a:latin typeface="Times New Roman" panose="02020603050405020304" pitchFamily="18" charset="0"/>
                <a:cs typeface="Times New Roman" panose="02020603050405020304" pitchFamily="18" charset="0"/>
              </a:rPr>
              <a:t>Stable write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Write</a:t>
            </a:r>
            <a:r>
              <a:rPr lang="en-US" altLang="en-US" sz="2000">
                <a:latin typeface="Times New Roman" panose="02020603050405020304" pitchFamily="18" charset="0"/>
                <a:cs typeface="Times New Roman" panose="02020603050405020304" pitchFamily="18" charset="0"/>
              </a:rPr>
              <a:t> block on drive 1, </a:t>
            </a:r>
            <a:r>
              <a:rPr lang="en-US" altLang="en-US" sz="2000" b="1">
                <a:latin typeface="Times New Roman" panose="02020603050405020304" pitchFamily="18" charset="0"/>
                <a:cs typeface="Times New Roman" panose="02020603050405020304" pitchFamily="18" charset="0"/>
              </a:rPr>
              <a:t>then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reading</a:t>
            </a:r>
            <a:r>
              <a:rPr lang="en-US" altLang="en-US" sz="2000">
                <a:latin typeface="Times New Roman" panose="02020603050405020304" pitchFamily="18" charset="0"/>
                <a:cs typeface="Times New Roman" panose="02020603050405020304" pitchFamily="18" charset="0"/>
              </a:rPr>
              <a:t> it back to verify. The </a:t>
            </a:r>
            <a:r>
              <a:rPr lang="en-US" altLang="en-US" sz="2000" b="1">
                <a:latin typeface="Times New Roman" panose="02020603050405020304" pitchFamily="18" charset="0"/>
                <a:cs typeface="Times New Roman" panose="02020603050405020304" pitchFamily="18" charset="0"/>
              </a:rPr>
              <a:t>driver 2 is written and reread until it succeeds</a:t>
            </a:r>
          </a:p>
          <a:p>
            <a:pPr lvl="2" algn="just" eaLnBrk="1" hangingPunct="1"/>
            <a:r>
              <a:rPr lang="en-US" altLang="en-US" sz="2000">
                <a:latin typeface="Times New Roman" panose="02020603050405020304" pitchFamily="18" charset="0"/>
                <a:cs typeface="Times New Roman" panose="02020603050405020304" pitchFamily="18" charset="0"/>
              </a:rPr>
              <a:t>Stable read: First </a:t>
            </a:r>
            <a:r>
              <a:rPr lang="en-US" altLang="en-US" sz="2000" b="1">
                <a:latin typeface="Times New Roman" panose="02020603050405020304" pitchFamily="18" charset="0"/>
                <a:cs typeface="Times New Roman" panose="02020603050405020304" pitchFamily="18" charset="0"/>
              </a:rPr>
              <a:t>read</a:t>
            </a:r>
            <a:r>
              <a:rPr lang="en-US" altLang="en-US" sz="2000">
                <a:latin typeface="Times New Roman" panose="02020603050405020304" pitchFamily="18" charset="0"/>
                <a:cs typeface="Times New Roman" panose="02020603050405020304" pitchFamily="18" charset="0"/>
              </a:rPr>
              <a:t> block </a:t>
            </a:r>
            <a:r>
              <a:rPr lang="en-US" altLang="en-US" sz="2000" b="1">
                <a:latin typeface="Times New Roman" panose="02020603050405020304" pitchFamily="18" charset="0"/>
                <a:cs typeface="Times New Roman" panose="02020603050405020304" pitchFamily="18" charset="0"/>
              </a:rPr>
              <a:t>on drive 1 </a:t>
            </a:r>
            <a:r>
              <a:rPr lang="en-US" altLang="en-US" sz="2000">
                <a:latin typeface="Times New Roman" panose="02020603050405020304" pitchFamily="18" charset="0"/>
                <a:cs typeface="Times New Roman" panose="02020603050405020304" pitchFamily="18" charset="0"/>
              </a:rPr>
              <a:t>in </a:t>
            </a:r>
            <a:r>
              <a:rPr lang="en-US" altLang="en-US" sz="2000" b="1">
                <a:latin typeface="Times New Roman" panose="02020603050405020304" pitchFamily="18" charset="0"/>
                <a:cs typeface="Times New Roman" panose="02020603050405020304" pitchFamily="18" charset="0"/>
              </a:rPr>
              <a:t>n times. </a:t>
            </a:r>
            <a:r>
              <a:rPr lang="en-US" altLang="en-US" sz="2000">
                <a:latin typeface="Times New Roman" panose="02020603050405020304" pitchFamily="18" charset="0"/>
                <a:cs typeface="Times New Roman" panose="02020603050405020304" pitchFamily="18" charset="0"/>
              </a:rPr>
              <a:t>If all of these </a:t>
            </a:r>
            <a:r>
              <a:rPr lang="en-US" altLang="en-US" sz="2000" b="1">
                <a:latin typeface="Times New Roman" panose="02020603050405020304" pitchFamily="18" charset="0"/>
                <a:cs typeface="Times New Roman" panose="02020603050405020304" pitchFamily="18" charset="0"/>
              </a:rPr>
              <a:t>give bad ECCs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reading on drive 2</a:t>
            </a:r>
          </a:p>
          <a:p>
            <a:pPr lvl="2" algn="just" eaLnBrk="1" hangingPunct="1"/>
            <a:r>
              <a:rPr lang="en-US" altLang="en-US" sz="2000" b="1">
                <a:latin typeface="Times New Roman" panose="02020603050405020304" pitchFamily="18" charset="0"/>
                <a:cs typeface="Times New Roman" panose="02020603050405020304" pitchFamily="18" charset="0"/>
              </a:rPr>
              <a:t>Crash recovery: scans both disks </a:t>
            </a:r>
            <a:r>
              <a:rPr lang="en-US" altLang="en-US" sz="2000">
                <a:latin typeface="Times New Roman" panose="02020603050405020304" pitchFamily="18" charset="0"/>
                <a:cs typeface="Times New Roman" panose="02020603050405020304" pitchFamily="18" charset="0"/>
              </a:rPr>
              <a:t>comparing corresponding blocks. </a:t>
            </a:r>
            <a:r>
              <a:rPr lang="en-US" altLang="en-US" sz="2000" b="1">
                <a:latin typeface="Times New Roman" panose="02020603050405020304" pitchFamily="18" charset="0"/>
                <a:cs typeface="Times New Roman" panose="02020603050405020304" pitchFamily="18" charset="0"/>
              </a:rPr>
              <a:t>Bad block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overwritten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 the good blocks or block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from driver 1 is written onto drive 2</a:t>
            </a:r>
          </a:p>
          <a:p>
            <a:pPr lvl="2" algn="just" eaLnBrk="1" hangingPunct="1"/>
            <a:r>
              <a:rPr lang="en-US" altLang="en-US" sz="2000" b="1">
                <a:latin typeface="Times New Roman" panose="02020603050405020304" pitchFamily="18" charset="0"/>
                <a:cs typeface="Times New Roman" panose="02020603050405020304" pitchFamily="18" charset="0"/>
              </a:rPr>
              <a:t>Optimizing: </a:t>
            </a:r>
            <a:r>
              <a:rPr lang="en-US" altLang="en-US" sz="2000">
                <a:latin typeface="Times New Roman" panose="02020603050405020304" pitchFamily="18" charset="0"/>
                <a:cs typeface="Times New Roman" panose="02020603050405020304" pitchFamily="18" charset="0"/>
              </a:rPr>
              <a:t>using Nonvolatile/ Volatile RAM to replace in using driver 2</a:t>
            </a:r>
          </a:p>
          <a:p>
            <a:pPr lvl="1" algn="just" eaLnBrk="1" hangingPunct="1"/>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8195" name="Rectangle 3"/>
          <p:cNvSpPr>
            <a:spLocks noGrp="1"/>
          </p:cNvSpPr>
          <p:nvPr>
            <p:ph type="body" idx="1"/>
          </p:nvPr>
        </p:nvSpPr>
        <p:spPr>
          <a:xfrm>
            <a:off x="457200" y="762000"/>
            <a:ext cx="8686800" cy="60960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Clocks</a:t>
            </a:r>
          </a:p>
          <a:p>
            <a:pPr lvl="1"/>
            <a:r>
              <a:rPr lang="en-US" altLang="en-US">
                <a:latin typeface="Times New Roman" panose="02020603050405020304" pitchFamily="18" charset="0"/>
                <a:cs typeface="Times New Roman" panose="02020603050405020304" pitchFamily="18" charset="0"/>
              </a:rPr>
              <a:t>Clock Hardware</a:t>
            </a:r>
          </a:p>
          <a:p>
            <a:pPr lvl="1"/>
            <a:r>
              <a:rPr lang="en-US" altLang="en-US">
                <a:latin typeface="Times New Roman" panose="02020603050405020304" pitchFamily="18" charset="0"/>
                <a:cs typeface="Times New Roman" panose="02020603050405020304" pitchFamily="18" charset="0"/>
              </a:rPr>
              <a:t>Clock Software</a:t>
            </a:r>
          </a:p>
          <a:p>
            <a:pPr lvl="1"/>
            <a:r>
              <a:rPr lang="en-US" altLang="en-US">
                <a:latin typeface="Times New Roman" panose="02020603050405020304" pitchFamily="18" charset="0"/>
                <a:cs typeface="Times New Roman" panose="02020603050405020304" pitchFamily="18" charset="0"/>
              </a:rPr>
              <a:t>Soft Timers</a:t>
            </a:r>
          </a:p>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User Interfaces</a:t>
            </a:r>
          </a:p>
          <a:p>
            <a:pPr lvl="1"/>
            <a:r>
              <a:rPr lang="en-US" altLang="en-US">
                <a:latin typeface="Times New Roman" panose="02020603050405020304" pitchFamily="18" charset="0"/>
                <a:cs typeface="Times New Roman" panose="02020603050405020304" pitchFamily="18" charset="0"/>
              </a:rPr>
              <a:t>Input Software</a:t>
            </a:r>
          </a:p>
          <a:p>
            <a:pPr lvl="1"/>
            <a:r>
              <a:rPr lang="en-US" altLang="en-US">
                <a:latin typeface="Times New Roman" panose="02020603050405020304" pitchFamily="18" charset="0"/>
                <a:cs typeface="Times New Roman" panose="02020603050405020304" pitchFamily="18" charset="0"/>
              </a:rPr>
              <a:t>Output Software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Clocks</a:t>
            </a:r>
          </a:p>
        </p:txBody>
      </p:sp>
      <p:sp>
        <p:nvSpPr>
          <p:cNvPr id="9219" name="Rectangle 3"/>
          <p:cNvSpPr>
            <a:spLocks noGrp="1"/>
          </p:cNvSpPr>
          <p:nvPr>
            <p:ph type="body" idx="1"/>
          </p:nvPr>
        </p:nvSpPr>
        <p:spPr>
          <a:xfrm>
            <a:off x="0" y="1066800"/>
            <a:ext cx="9144000" cy="5791200"/>
          </a:xfrm>
        </p:spPr>
        <p:txBody>
          <a:bodyPr/>
          <a:lstStyle/>
          <a:p>
            <a:pPr algn="just">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Is also call </a:t>
            </a:r>
            <a:r>
              <a:rPr lang="en-US" altLang="en-US" b="1">
                <a:latin typeface="Times New Roman" panose="02020603050405020304" pitchFamily="18" charset="0"/>
                <a:cs typeface="Times New Roman" panose="02020603050405020304" pitchFamily="18" charset="0"/>
              </a:rPr>
              <a:t>timers</a:t>
            </a:r>
          </a:p>
          <a:p>
            <a:pPr algn="just">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Are essential to the </a:t>
            </a:r>
            <a:r>
              <a:rPr lang="en-US" altLang="en-US" b="1">
                <a:latin typeface="Times New Roman" panose="02020603050405020304" pitchFamily="18" charset="0"/>
                <a:cs typeface="Times New Roman" panose="02020603050405020304" pitchFamily="18" charset="0"/>
              </a:rPr>
              <a:t>operation of any multi-programmed system</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Maintain</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time of day </a:t>
            </a:r>
            <a:r>
              <a:rPr lang="en-US" altLang="en-US">
                <a:latin typeface="Times New Roman" panose="02020603050405020304" pitchFamily="18" charset="0"/>
                <a:cs typeface="Times New Roman" panose="02020603050405020304" pitchFamily="18" charset="0"/>
              </a:rPr>
              <a:t>and </a:t>
            </a:r>
            <a:r>
              <a:rPr lang="en-US" altLang="en-US" b="1">
                <a:latin typeface="Times New Roman" panose="02020603050405020304" pitchFamily="18" charset="0"/>
                <a:cs typeface="Times New Roman" panose="02020603050405020304" pitchFamily="18" charset="0"/>
              </a:rPr>
              <a:t>prevent one process </a:t>
            </a:r>
            <a:r>
              <a:rPr lang="en-US" altLang="en-US">
                <a:latin typeface="Times New Roman" panose="02020603050405020304" pitchFamily="18" charset="0"/>
                <a:cs typeface="Times New Roman" panose="02020603050405020304" pitchFamily="18" charset="0"/>
              </a:rPr>
              <a:t>from </a:t>
            </a:r>
            <a:r>
              <a:rPr lang="en-US" altLang="en-US" b="1">
                <a:latin typeface="Times New Roman" panose="02020603050405020304" pitchFamily="18" charset="0"/>
                <a:cs typeface="Times New Roman" panose="02020603050405020304" pitchFamily="18" charset="0"/>
              </a:rPr>
              <a:t>monopolizing</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CPU</a:t>
            </a:r>
            <a:r>
              <a:rPr lang="en-US" altLang="en-US">
                <a:latin typeface="Times New Roman" panose="02020603050405020304" pitchFamily="18" charset="0"/>
                <a:cs typeface="Times New Roman" panose="02020603050405020304" pitchFamily="18" charset="0"/>
              </a:rPr>
              <a:t>, among other things</a:t>
            </a:r>
          </a:p>
          <a:p>
            <a:pPr algn="just">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clock software take</a:t>
            </a:r>
            <a:r>
              <a:rPr lang="en-US" altLang="en-US">
                <a:latin typeface="Times New Roman" panose="02020603050405020304" pitchFamily="18" charset="0"/>
                <a:cs typeface="Times New Roman" panose="02020603050405020304" pitchFamily="18" charset="0"/>
              </a:rPr>
              <a:t> the form of a </a:t>
            </a:r>
            <a:r>
              <a:rPr lang="en-US" altLang="en-US" b="1">
                <a:latin typeface="Times New Roman" panose="02020603050405020304" pitchFamily="18" charset="0"/>
                <a:cs typeface="Times New Roman" panose="02020603050405020304" pitchFamily="18" charset="0"/>
              </a:rPr>
              <a:t>device driver, </a:t>
            </a:r>
            <a:r>
              <a:rPr lang="en-US" altLang="en-US">
                <a:latin typeface="Times New Roman" panose="02020603050405020304" pitchFamily="18" charset="0"/>
                <a:cs typeface="Times New Roman" panose="02020603050405020304" pitchFamily="18" charset="0"/>
              </a:rPr>
              <a:t>even though a </a:t>
            </a:r>
            <a:r>
              <a:rPr lang="en-US" altLang="en-US" b="1">
                <a:latin typeface="Times New Roman" panose="02020603050405020304" pitchFamily="18" charset="0"/>
                <a:cs typeface="Times New Roman" panose="02020603050405020304" pitchFamily="18" charset="0"/>
              </a:rPr>
              <a:t>clock</a:t>
            </a:r>
            <a:r>
              <a:rPr lang="en-US" altLang="en-US">
                <a:latin typeface="Times New Roman" panose="02020603050405020304" pitchFamily="18" charset="0"/>
                <a:cs typeface="Times New Roman" panose="02020603050405020304" pitchFamily="18" charset="0"/>
              </a:rPr>
              <a:t> is </a:t>
            </a:r>
            <a:r>
              <a:rPr lang="en-US" altLang="en-US" b="1">
                <a:latin typeface="Times New Roman" panose="02020603050405020304" pitchFamily="18" charset="0"/>
                <a:cs typeface="Times New Roman" panose="02020603050405020304" pitchFamily="18" charset="0"/>
              </a:rPr>
              <a:t>neither</a:t>
            </a:r>
            <a:r>
              <a:rPr lang="en-US" altLang="en-US">
                <a:latin typeface="Times New Roman" panose="02020603050405020304" pitchFamily="18" charset="0"/>
                <a:cs typeface="Times New Roman" panose="02020603050405020304" pitchFamily="18" charset="0"/>
              </a:rPr>
              <a:t> a </a:t>
            </a:r>
            <a:r>
              <a:rPr lang="en-US" altLang="en-US" b="1">
                <a:latin typeface="Times New Roman" panose="02020603050405020304" pitchFamily="18" charset="0"/>
                <a:cs typeface="Times New Roman" panose="02020603050405020304" pitchFamily="18" charset="0"/>
              </a:rPr>
              <a:t>block</a:t>
            </a:r>
            <a:r>
              <a:rPr lang="en-US" altLang="en-US">
                <a:latin typeface="Times New Roman" panose="02020603050405020304" pitchFamily="18" charset="0"/>
                <a:cs typeface="Times New Roman" panose="02020603050405020304" pitchFamily="18" charset="0"/>
              </a:rPr>
              <a:t> device </a:t>
            </a:r>
            <a:r>
              <a:rPr lang="en-US" altLang="en-US" b="1">
                <a:latin typeface="Times New Roman" panose="02020603050405020304" pitchFamily="18" charset="0"/>
                <a:cs typeface="Times New Roman" panose="02020603050405020304" pitchFamily="18" charset="0"/>
              </a:rPr>
              <a:t>nor</a:t>
            </a:r>
            <a:r>
              <a:rPr lang="en-US" altLang="en-US">
                <a:latin typeface="Times New Roman" panose="02020603050405020304" pitchFamily="18" charset="0"/>
                <a:cs typeface="Times New Roman" panose="02020603050405020304" pitchFamily="18" charset="0"/>
              </a:rPr>
              <a:t> a </a:t>
            </a:r>
            <a:r>
              <a:rPr lang="en-US" altLang="en-US" b="1">
                <a:latin typeface="Times New Roman" panose="02020603050405020304" pitchFamily="18" charset="0"/>
                <a:cs typeface="Times New Roman" panose="02020603050405020304" pitchFamily="18" charset="0"/>
              </a:rPr>
              <a:t>character</a:t>
            </a:r>
            <a:r>
              <a:rPr lang="en-US" altLang="en-US">
                <a:latin typeface="Times New Roman" panose="02020603050405020304" pitchFamily="18" charset="0"/>
                <a:cs typeface="Times New Roman" panose="02020603050405020304" pitchFamily="18" charset="0"/>
              </a:rPr>
              <a:t> device</a:t>
            </a:r>
          </a:p>
        </p:txBody>
      </p:sp>
      <p:sp>
        <p:nvSpPr>
          <p:cNvPr id="9220" name="Rectangle 4"/>
          <p:cNvSpPr>
            <a:spLocks/>
          </p:cNvSpPr>
          <p:nvPr/>
        </p:nvSpPr>
        <p:spPr bwMode="auto">
          <a:xfrm>
            <a:off x="9144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Overview</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533400"/>
          </a:xfrm>
        </p:spPr>
        <p:txBody>
          <a:bodyPr/>
          <a:lstStyle/>
          <a:p>
            <a:r>
              <a:rPr lang="en-US" altLang="en-US" sz="4000" b="1">
                <a:latin typeface="Times New Roman" panose="02020603050405020304" pitchFamily="18" charset="0"/>
                <a:cs typeface="Times New Roman" panose="02020603050405020304" pitchFamily="18" charset="0"/>
              </a:rPr>
              <a:t>Clocks</a:t>
            </a:r>
          </a:p>
        </p:txBody>
      </p:sp>
      <p:sp>
        <p:nvSpPr>
          <p:cNvPr id="190467" name="Rectangle 3"/>
          <p:cNvSpPr>
            <a:spLocks noGrp="1"/>
          </p:cNvSpPr>
          <p:nvPr>
            <p:ph type="body" idx="1"/>
          </p:nvPr>
        </p:nvSpPr>
        <p:spPr>
          <a:xfrm>
            <a:off x="0" y="914400"/>
            <a:ext cx="9144000" cy="5943600"/>
          </a:xfrm>
        </p:spPr>
        <p:txBody>
          <a:bodyPr/>
          <a:lstStyle/>
          <a:p>
            <a:pPr algn="just" eaLnBrk="1" hangingPunct="1">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Structure</a:t>
            </a:r>
            <a:endParaRPr lang="en-US" altLang="en-US" sz="2800" b="1" dirty="0">
              <a:latin typeface="Times New Roman" panose="02020603050405020304" pitchFamily="18" charset="0"/>
              <a:cs typeface="Times New Roman" panose="02020603050405020304" pitchFamily="18" charset="0"/>
            </a:endParaRPr>
          </a:p>
          <a:p>
            <a:pPr lvl="1" algn="just" eaLnBrk="1" hangingPunct="1"/>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simpler clocks </a:t>
            </a:r>
            <a:r>
              <a:rPr lang="en-US" altLang="en-US" sz="2400" dirty="0">
                <a:latin typeface="Times New Roman" panose="02020603050405020304" pitchFamily="18" charset="0"/>
                <a:cs typeface="Times New Roman" panose="02020603050405020304" pitchFamily="18" charset="0"/>
              </a:rPr>
              <a:t>are </a:t>
            </a:r>
            <a:r>
              <a:rPr lang="en-US" altLang="en-US" sz="2400" b="1" dirty="0">
                <a:latin typeface="Times New Roman" panose="02020603050405020304" pitchFamily="18" charset="0"/>
                <a:cs typeface="Times New Roman" panose="02020603050405020304" pitchFamily="18" charset="0"/>
              </a:rPr>
              <a:t>tied</a:t>
            </a:r>
            <a:r>
              <a:rPr lang="en-US" altLang="en-US" sz="2400" dirty="0">
                <a:latin typeface="Times New Roman" panose="02020603050405020304" pitchFamily="18" charset="0"/>
                <a:cs typeface="Times New Roman" panose="02020603050405020304" pitchFamily="18" charset="0"/>
              </a:rPr>
              <a:t> to the </a:t>
            </a:r>
            <a:r>
              <a:rPr lang="en-US" altLang="en-US" sz="2400" b="1" dirty="0">
                <a:latin typeface="Times New Roman" panose="02020603050405020304" pitchFamily="18" charset="0"/>
                <a:cs typeface="Times New Roman" panose="02020603050405020304" pitchFamily="18" charset="0"/>
              </a:rPr>
              <a:t>110-120 volt power </a:t>
            </a:r>
            <a:r>
              <a:rPr lang="en-US" altLang="en-US" sz="2400" dirty="0">
                <a:latin typeface="Times New Roman" panose="02020603050405020304" pitchFamily="18" charset="0"/>
                <a:cs typeface="Times New Roman" panose="02020603050405020304" pitchFamily="18" charset="0"/>
              </a:rPr>
              <a:t>line and </a:t>
            </a:r>
            <a:r>
              <a:rPr lang="en-US" altLang="en-US" sz="2400" b="1" dirty="0">
                <a:latin typeface="Times New Roman" panose="02020603050405020304" pitchFamily="18" charset="0"/>
                <a:cs typeface="Times New Roman" panose="02020603050405020304" pitchFamily="18" charset="0"/>
              </a:rPr>
              <a:t>cause</a:t>
            </a:r>
            <a:r>
              <a:rPr lang="en-US" altLang="en-US" sz="2400" dirty="0">
                <a:latin typeface="Times New Roman" panose="02020603050405020304" pitchFamily="18" charset="0"/>
                <a:cs typeface="Times New Roman" panose="02020603050405020304" pitchFamily="18" charset="0"/>
              </a:rPr>
              <a:t> an </a:t>
            </a:r>
            <a:r>
              <a:rPr lang="en-US" altLang="en-US" sz="2400" b="1" dirty="0">
                <a:latin typeface="Times New Roman" panose="02020603050405020304" pitchFamily="18" charset="0"/>
                <a:cs typeface="Times New Roman" panose="02020603050405020304" pitchFamily="18" charset="0"/>
              </a:rPr>
              <a:t>interrupt</a:t>
            </a:r>
            <a:r>
              <a:rPr lang="en-US" altLang="en-US" sz="2400" dirty="0">
                <a:latin typeface="Times New Roman" panose="02020603050405020304" pitchFamily="18" charset="0"/>
                <a:cs typeface="Times New Roman" panose="02020603050405020304" pitchFamily="18" charset="0"/>
              </a:rPr>
              <a:t> on every </a:t>
            </a:r>
            <a:r>
              <a:rPr lang="en-US" altLang="en-US" sz="2400" b="1" dirty="0">
                <a:latin typeface="Times New Roman" panose="02020603050405020304" pitchFamily="18" charset="0"/>
                <a:cs typeface="Times New Roman" panose="02020603050405020304" pitchFamily="18" charset="0"/>
              </a:rPr>
              <a:t>voltage cycle at 50-60Hz </a:t>
            </a:r>
          </a:p>
          <a:p>
            <a:pPr lvl="1" algn="just" eaLnBrk="1" hangingPunct="1"/>
            <a:r>
              <a:rPr lang="en-US" altLang="en-US" sz="2400" dirty="0">
                <a:latin typeface="Times New Roman" panose="02020603050405020304" pitchFamily="18" charset="0"/>
                <a:cs typeface="Times New Roman" panose="02020603050405020304" pitchFamily="18" charset="0"/>
              </a:rPr>
              <a:t>Is </a:t>
            </a:r>
            <a:r>
              <a:rPr lang="en-US" altLang="en-US" sz="2400" b="1" dirty="0">
                <a:latin typeface="Times New Roman" panose="02020603050405020304" pitchFamily="18" charset="0"/>
                <a:cs typeface="Times New Roman" panose="02020603050405020304" pitchFamily="18" charset="0"/>
              </a:rPr>
              <a:t>built</a:t>
            </a:r>
            <a:r>
              <a:rPr lang="en-US" altLang="en-US" sz="2400" dirty="0">
                <a:latin typeface="Times New Roman" panose="02020603050405020304" pitchFamily="18" charset="0"/>
                <a:cs typeface="Times New Roman" panose="02020603050405020304" pitchFamily="18" charset="0"/>
              </a:rPr>
              <a:t> out of </a:t>
            </a:r>
            <a:r>
              <a:rPr lang="en-US" altLang="en-US" sz="2400" b="1" dirty="0">
                <a:latin typeface="Times New Roman" panose="02020603050405020304" pitchFamily="18" charset="0"/>
                <a:cs typeface="Times New Roman" panose="02020603050405020304" pitchFamily="18" charset="0"/>
              </a:rPr>
              <a:t>three components</a:t>
            </a:r>
            <a:r>
              <a:rPr lang="en-US" altLang="en-US" sz="2400" dirty="0">
                <a:latin typeface="Times New Roman" panose="02020603050405020304" pitchFamily="18" charset="0"/>
                <a:cs typeface="Times New Roman" panose="02020603050405020304" pitchFamily="18" charset="0"/>
              </a:rPr>
              <a:t>: a </a:t>
            </a:r>
            <a:r>
              <a:rPr lang="en-US" altLang="en-US" sz="2400" b="1" dirty="0">
                <a:latin typeface="Times New Roman" panose="02020603050405020304" pitchFamily="18" charset="0"/>
                <a:cs typeface="Times New Roman" panose="02020603050405020304" pitchFamily="18" charset="0"/>
              </a:rPr>
              <a:t>crystal oscillator</a:t>
            </a:r>
            <a:r>
              <a:rPr lang="en-US" altLang="en-US" sz="2400" dirty="0">
                <a:latin typeface="Times New Roman" panose="02020603050405020304" pitchFamily="18" charset="0"/>
                <a:cs typeface="Times New Roman" panose="02020603050405020304" pitchFamily="18" charset="0"/>
              </a:rPr>
              <a:t>, a </a:t>
            </a:r>
            <a:r>
              <a:rPr lang="en-US" altLang="en-US" sz="2400" b="1" dirty="0">
                <a:latin typeface="Times New Roman" panose="02020603050405020304" pitchFamily="18" charset="0"/>
                <a:cs typeface="Times New Roman" panose="02020603050405020304" pitchFamily="18" charset="0"/>
              </a:rPr>
              <a:t>counter</a:t>
            </a:r>
            <a:r>
              <a:rPr lang="en-US" altLang="en-US" sz="2400" dirty="0">
                <a:latin typeface="Times New Roman" panose="02020603050405020304" pitchFamily="18" charset="0"/>
                <a:cs typeface="Times New Roman" panose="02020603050405020304" pitchFamily="18" charset="0"/>
              </a:rPr>
              <a:t>, and a </a:t>
            </a:r>
            <a:r>
              <a:rPr lang="en-US" altLang="en-US" sz="2400" b="1" dirty="0">
                <a:latin typeface="Times New Roman" panose="02020603050405020304" pitchFamily="18" charset="0"/>
                <a:cs typeface="Times New Roman" panose="02020603050405020304" pitchFamily="18" charset="0"/>
              </a:rPr>
              <a:t>holding register</a:t>
            </a:r>
          </a:p>
          <a:p>
            <a:pPr lvl="2" algn="just" eaLnBrk="1" hangingPunct="1"/>
            <a:r>
              <a:rPr lang="en-US" altLang="en-US" sz="2000" dirty="0">
                <a:latin typeface="Times New Roman" panose="02020603050405020304" pitchFamily="18" charset="0"/>
                <a:cs typeface="Times New Roman" panose="02020603050405020304" pitchFamily="18" charset="0"/>
              </a:rPr>
              <a:t>When a </a:t>
            </a:r>
            <a:r>
              <a:rPr lang="en-US" altLang="en-US" sz="2000" b="1" dirty="0">
                <a:latin typeface="Times New Roman" panose="02020603050405020304" pitchFamily="18" charset="0"/>
                <a:cs typeface="Times New Roman" panose="02020603050405020304" pitchFamily="18" charset="0"/>
              </a:rPr>
              <a:t>piece of quartz crystal </a:t>
            </a:r>
            <a:r>
              <a:rPr lang="en-US" altLang="en-US" sz="2000" dirty="0">
                <a:latin typeface="Times New Roman" panose="02020603050405020304" pitchFamily="18" charset="0"/>
                <a:cs typeface="Times New Roman" panose="02020603050405020304" pitchFamily="18" charset="0"/>
              </a:rPr>
              <a:t>is </a:t>
            </a:r>
            <a:r>
              <a:rPr lang="en-US" altLang="en-US" sz="2000" b="1" dirty="0">
                <a:latin typeface="Times New Roman" panose="02020603050405020304" pitchFamily="18" charset="0"/>
                <a:cs typeface="Times New Roman" panose="02020603050405020304" pitchFamily="18" charset="0"/>
              </a:rPr>
              <a:t>properly cut and mounted </a:t>
            </a:r>
            <a:r>
              <a:rPr lang="en-US" altLang="en-US" sz="2000" dirty="0">
                <a:latin typeface="Times New Roman" panose="02020603050405020304" pitchFamily="18" charset="0"/>
                <a:cs typeface="Times New Roman" panose="02020603050405020304" pitchFamily="18" charset="0"/>
              </a:rPr>
              <a:t>under </a:t>
            </a:r>
            <a:r>
              <a:rPr lang="en-US" altLang="en-US" sz="2000" b="1" dirty="0">
                <a:latin typeface="Times New Roman" panose="02020603050405020304" pitchFamily="18" charset="0"/>
                <a:cs typeface="Times New Roman" panose="02020603050405020304" pitchFamily="18" charset="0"/>
              </a:rPr>
              <a:t>tension</a:t>
            </a:r>
            <a:r>
              <a:rPr lang="en-US" altLang="en-US" sz="2000" dirty="0">
                <a:latin typeface="Times New Roman" panose="02020603050405020304" pitchFamily="18" charset="0"/>
                <a:cs typeface="Times New Roman" panose="02020603050405020304" pitchFamily="18" charset="0"/>
              </a:rPr>
              <a:t>, it can be made to </a:t>
            </a:r>
            <a:r>
              <a:rPr lang="en-US" altLang="en-US" sz="2000" b="1" dirty="0">
                <a:latin typeface="Times New Roman" panose="02020603050405020304" pitchFamily="18" charset="0"/>
                <a:cs typeface="Times New Roman" panose="02020603050405020304" pitchFamily="18" charset="0"/>
              </a:rPr>
              <a:t>generate a periodic signal of very great accuracy</a:t>
            </a:r>
            <a:r>
              <a:rPr lang="en-US" altLang="en-US" sz="2000" dirty="0">
                <a:latin typeface="Times New Roman" panose="02020603050405020304" pitchFamily="18" charset="0"/>
                <a:cs typeface="Times New Roman" panose="02020603050405020304" pitchFamily="18" charset="0"/>
              </a:rPr>
              <a:t>, typically in the range of several hundreds MHz</a:t>
            </a:r>
          </a:p>
          <a:p>
            <a:pPr lvl="2" algn="just" eaLnBrk="1" hangingPunct="1"/>
            <a:r>
              <a:rPr lang="en-US" altLang="en-US" sz="2000" b="1" dirty="0">
                <a:latin typeface="Times New Roman" panose="02020603050405020304" pitchFamily="18" charset="0"/>
                <a:cs typeface="Times New Roman" panose="02020603050405020304" pitchFamily="18" charset="0"/>
              </a:rPr>
              <a:t>Using electronics</a:t>
            </a:r>
            <a:r>
              <a:rPr lang="en-US" altLang="en-US" sz="2000" dirty="0">
                <a:latin typeface="Times New Roman" panose="02020603050405020304" pitchFamily="18" charset="0"/>
                <a:cs typeface="Times New Roman" panose="02020603050405020304" pitchFamily="18" charset="0"/>
              </a:rPr>
              <a:t>, this </a:t>
            </a:r>
            <a:r>
              <a:rPr lang="en-US" altLang="en-US" sz="2000" b="1" dirty="0">
                <a:latin typeface="Times New Roman" panose="02020603050405020304" pitchFamily="18" charset="0"/>
                <a:cs typeface="Times New Roman" panose="02020603050405020304" pitchFamily="18" charset="0"/>
              </a:rPr>
              <a:t>base signal </a:t>
            </a:r>
            <a:r>
              <a:rPr lang="en-US" altLang="en-US" sz="2000" dirty="0">
                <a:latin typeface="Times New Roman" panose="02020603050405020304" pitchFamily="18" charset="0"/>
                <a:cs typeface="Times New Roman" panose="02020603050405020304" pitchFamily="18" charset="0"/>
              </a:rPr>
              <a:t>can be </a:t>
            </a:r>
            <a:r>
              <a:rPr lang="en-US" altLang="en-US" sz="2000" b="1" dirty="0">
                <a:latin typeface="Times New Roman" panose="02020603050405020304" pitchFamily="18" charset="0"/>
                <a:cs typeface="Times New Roman" panose="02020603050405020304" pitchFamily="18" charset="0"/>
              </a:rPr>
              <a:t>multiplied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by a small integer to get frequencies up to 1000MHz or even more</a:t>
            </a:r>
          </a:p>
          <a:p>
            <a:pPr lvl="2" algn="just" eaLnBrk="1" hangingPunct="1"/>
            <a:r>
              <a:rPr lang="en-US" altLang="en-US" sz="2000" dirty="0">
                <a:latin typeface="Times New Roman" panose="02020603050405020304" pitchFamily="18" charset="0"/>
                <a:cs typeface="Times New Roman" panose="02020603050405020304" pitchFamily="18" charset="0"/>
              </a:rPr>
              <a:t>At least one such circuit is usually found in any computer, providing a synchronizing signal to the computer’s various circuits. </a:t>
            </a:r>
          </a:p>
          <a:p>
            <a:pPr lvl="2" algn="just" eaLnBrk="1" hangingPunct="1"/>
            <a:r>
              <a:rPr lang="en-US" altLang="en-US" sz="2000" dirty="0">
                <a:latin typeface="Times New Roman" panose="02020603050405020304" pitchFamily="18" charset="0"/>
                <a:cs typeface="Times New Roman" panose="02020603050405020304" pitchFamily="18" charset="0"/>
              </a:rPr>
              <a:t>This signal is fed into the counter to make it count down to zero. When the counter gets to zero, it causes a CPU interrupt</a:t>
            </a:r>
          </a:p>
        </p:txBody>
      </p:sp>
      <p:sp>
        <p:nvSpPr>
          <p:cNvPr id="10244" name="Rectangle 4"/>
          <p:cNvSpPr>
            <a:spLocks/>
          </p:cNvSpPr>
          <p:nvPr/>
        </p:nvSpPr>
        <p:spPr bwMode="auto">
          <a:xfrm>
            <a:off x="914400" y="3810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Clock Hardware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in)">
                                      <p:cBhvr>
                                        <p:cTn id="7" dur="500"/>
                                        <p:tgtEl>
                                          <p:spTgt spid="190467">
                                            <p:txEl>
                                              <p:pRg st="0" end="0"/>
                                            </p:txEl>
                                          </p:spTgt>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190467">
                                            <p:txEl>
                                              <p:pRg st="1" end="1"/>
                                            </p:txEl>
                                          </p:spTgt>
                                        </p:tgtEl>
                                        <p:attrNameLst>
                                          <p:attrName>style.visibility</p:attrName>
                                        </p:attrNameLst>
                                      </p:cBhvr>
                                      <p:to>
                                        <p:strVal val="visible"/>
                                      </p:to>
                                    </p:set>
                                    <p:animEffect transition="in" filter="box(in)">
                                      <p:cBhvr>
                                        <p:cTn id="11" dur="500"/>
                                        <p:tgtEl>
                                          <p:spTgt spid="190467">
                                            <p:txEl>
                                              <p:pRg st="1" end="1"/>
                                            </p:txEl>
                                          </p:spTgt>
                                        </p:tgtEl>
                                      </p:cBhvr>
                                    </p:animEffect>
                                  </p:childTnLst>
                                </p:cTn>
                              </p:par>
                            </p:childTnLst>
                          </p:cTn>
                        </p:par>
                        <p:par>
                          <p:cTn id="12" fill="hold" nodeType="with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animEffect transition="in" filter="box(in)">
                                      <p:cBhvr>
                                        <p:cTn id="15" dur="500"/>
                                        <p:tgtEl>
                                          <p:spTgt spid="190467">
                                            <p:txEl>
                                              <p:pRg st="2" end="2"/>
                                            </p:txEl>
                                          </p:spTgt>
                                        </p:tgtEl>
                                      </p:cBhvr>
                                    </p:animEffect>
                                  </p:childTnLst>
                                </p:cTn>
                              </p:par>
                            </p:childTnLst>
                          </p:cTn>
                        </p:par>
                        <p:par>
                          <p:cTn id="16" fill="hold" nodeType="withGroup">
                            <p:stCondLst>
                              <p:cond delay="1500"/>
                            </p:stCondLst>
                            <p:childTnLst>
                              <p:par>
                                <p:cTn id="17" presetID="4" presetClass="entr" presetSubtype="16" fill="hold" nodeType="afterEffect">
                                  <p:stCondLst>
                                    <p:cond delay="0"/>
                                  </p:stCondLst>
                                  <p:childTnLst>
                                    <p:set>
                                      <p:cBhvr>
                                        <p:cTn id="18" dur="1" fill="hold">
                                          <p:stCondLst>
                                            <p:cond delay="0"/>
                                          </p:stCondLst>
                                        </p:cTn>
                                        <p:tgtEl>
                                          <p:spTgt spid="190467">
                                            <p:txEl>
                                              <p:pRg st="3" end="3"/>
                                            </p:txEl>
                                          </p:spTgt>
                                        </p:tgtEl>
                                        <p:attrNameLst>
                                          <p:attrName>style.visibility</p:attrName>
                                        </p:attrNameLst>
                                      </p:cBhvr>
                                      <p:to>
                                        <p:strVal val="visible"/>
                                      </p:to>
                                    </p:set>
                                    <p:animEffect transition="in" filter="box(in)">
                                      <p:cBhvr>
                                        <p:cTn id="19" dur="500"/>
                                        <p:tgtEl>
                                          <p:spTgt spid="190467">
                                            <p:txEl>
                                              <p:pRg st="3" end="3"/>
                                            </p:txEl>
                                          </p:spTgt>
                                        </p:tgtEl>
                                      </p:cBhvr>
                                    </p:animEffect>
                                  </p:childTnLst>
                                </p:cTn>
                              </p:par>
                            </p:childTnLst>
                          </p:cTn>
                        </p:par>
                        <p:par>
                          <p:cTn id="20" fill="hold" nodeType="withGroup">
                            <p:stCondLst>
                              <p:cond delay="2000"/>
                            </p:stCondLst>
                            <p:childTnLst>
                              <p:par>
                                <p:cTn id="21" presetID="4" presetClass="entr" presetSubtype="16" fill="hold" nodeType="afterEffect">
                                  <p:stCondLst>
                                    <p:cond delay="0"/>
                                  </p:stCondLst>
                                  <p:childTnLst>
                                    <p:set>
                                      <p:cBhvr>
                                        <p:cTn id="22" dur="1" fill="hold">
                                          <p:stCondLst>
                                            <p:cond delay="0"/>
                                          </p:stCondLst>
                                        </p:cTn>
                                        <p:tgtEl>
                                          <p:spTgt spid="190467">
                                            <p:txEl>
                                              <p:pRg st="4" end="4"/>
                                            </p:txEl>
                                          </p:spTgt>
                                        </p:tgtEl>
                                        <p:attrNameLst>
                                          <p:attrName>style.visibility</p:attrName>
                                        </p:attrNameLst>
                                      </p:cBhvr>
                                      <p:to>
                                        <p:strVal val="visible"/>
                                      </p:to>
                                    </p:set>
                                    <p:animEffect transition="in" filter="box(in)">
                                      <p:cBhvr>
                                        <p:cTn id="23" dur="500"/>
                                        <p:tgtEl>
                                          <p:spTgt spid="190467">
                                            <p:txEl>
                                              <p:pRg st="4" end="4"/>
                                            </p:txEl>
                                          </p:spTgt>
                                        </p:tgtEl>
                                      </p:cBhvr>
                                    </p:animEffect>
                                  </p:childTnLst>
                                </p:cTn>
                              </p:par>
                            </p:childTnLst>
                          </p:cTn>
                        </p:par>
                        <p:par>
                          <p:cTn id="24" fill="hold" nodeType="withGroup">
                            <p:stCondLst>
                              <p:cond delay="2500"/>
                            </p:stCondLst>
                            <p:childTnLst>
                              <p:par>
                                <p:cTn id="25" presetID="4" presetClass="entr" presetSubtype="16" fill="hold" nodeType="afterEffect">
                                  <p:stCondLst>
                                    <p:cond delay="0"/>
                                  </p:stCondLst>
                                  <p:childTnLst>
                                    <p:set>
                                      <p:cBhvr>
                                        <p:cTn id="26" dur="1" fill="hold">
                                          <p:stCondLst>
                                            <p:cond delay="0"/>
                                          </p:stCondLst>
                                        </p:cTn>
                                        <p:tgtEl>
                                          <p:spTgt spid="190467">
                                            <p:txEl>
                                              <p:pRg st="5" end="5"/>
                                            </p:txEl>
                                          </p:spTgt>
                                        </p:tgtEl>
                                        <p:attrNameLst>
                                          <p:attrName>style.visibility</p:attrName>
                                        </p:attrNameLst>
                                      </p:cBhvr>
                                      <p:to>
                                        <p:strVal val="visible"/>
                                      </p:to>
                                    </p:set>
                                    <p:animEffect transition="in" filter="box(in)">
                                      <p:cBhvr>
                                        <p:cTn id="27" dur="500"/>
                                        <p:tgtEl>
                                          <p:spTgt spid="190467">
                                            <p:txEl>
                                              <p:pRg st="5" end="5"/>
                                            </p:txEl>
                                          </p:spTgt>
                                        </p:tgtEl>
                                      </p:cBhvr>
                                    </p:animEffect>
                                  </p:childTnLst>
                                </p:cTn>
                              </p:par>
                            </p:childTnLst>
                          </p:cTn>
                        </p:par>
                        <p:par>
                          <p:cTn id="28" fill="hold" nodeType="withGroup">
                            <p:stCondLst>
                              <p:cond delay="3000"/>
                            </p:stCondLst>
                            <p:childTnLst>
                              <p:par>
                                <p:cTn id="29" presetID="4" presetClass="entr" presetSubtype="16" fill="hold" nodeType="afterEffect">
                                  <p:stCondLst>
                                    <p:cond delay="0"/>
                                  </p:stCondLst>
                                  <p:childTnLst>
                                    <p:set>
                                      <p:cBhvr>
                                        <p:cTn id="30" dur="1" fill="hold">
                                          <p:stCondLst>
                                            <p:cond delay="0"/>
                                          </p:stCondLst>
                                        </p:cTn>
                                        <p:tgtEl>
                                          <p:spTgt spid="190467">
                                            <p:txEl>
                                              <p:pRg st="6" end="6"/>
                                            </p:txEl>
                                          </p:spTgt>
                                        </p:tgtEl>
                                        <p:attrNameLst>
                                          <p:attrName>style.visibility</p:attrName>
                                        </p:attrNameLst>
                                      </p:cBhvr>
                                      <p:to>
                                        <p:strVal val="visible"/>
                                      </p:to>
                                    </p:set>
                                    <p:animEffect transition="in" filter="box(in)">
                                      <p:cBhvr>
                                        <p:cTn id="31" dur="500"/>
                                        <p:tgtEl>
                                          <p:spTgt spid="190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Clocks</a:t>
            </a:r>
          </a:p>
        </p:txBody>
      </p:sp>
      <p:sp>
        <p:nvSpPr>
          <p:cNvPr id="11267" name="Rectangle 4"/>
          <p:cNvSpPr>
            <a:spLocks/>
          </p:cNvSpPr>
          <p:nvPr/>
        </p:nvSpPr>
        <p:spPr bwMode="auto">
          <a:xfrm>
            <a:off x="914400" y="533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Clock Hardware</a:t>
            </a:r>
          </a:p>
        </p:txBody>
      </p:sp>
      <p:sp>
        <p:nvSpPr>
          <p:cNvPr id="151558" name="Text Box 4"/>
          <p:cNvSpPr txBox="1">
            <a:spLocks noChangeArrowheads="1"/>
          </p:cNvSpPr>
          <p:nvPr/>
        </p:nvSpPr>
        <p:spPr bwMode="auto">
          <a:xfrm>
            <a:off x="3505200" y="5562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5-32.</a:t>
            </a:r>
          </a:p>
        </p:txBody>
      </p:sp>
      <p:pic>
        <p:nvPicPr>
          <p:cNvPr id="112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1692275"/>
            <a:ext cx="878205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Clocks</a:t>
            </a:r>
          </a:p>
        </p:txBody>
      </p:sp>
      <p:sp>
        <p:nvSpPr>
          <p:cNvPr id="208899" name="Rectangle 3"/>
          <p:cNvSpPr>
            <a:spLocks noGrp="1"/>
          </p:cNvSpPr>
          <p:nvPr>
            <p:ph type="body" idx="1"/>
          </p:nvPr>
        </p:nvSpPr>
        <p:spPr>
          <a:xfrm>
            <a:off x="0" y="990600"/>
            <a:ext cx="9144000" cy="5867400"/>
          </a:xfrm>
        </p:spPr>
        <p:txBody>
          <a:bodyPr/>
          <a:lstStyle/>
          <a:p>
            <a:pPr algn="just" eaLnBrk="1" hangingPunct="1">
              <a:lnSpc>
                <a:spcPct val="80000"/>
              </a:lnSpc>
              <a:buClrTx/>
              <a:buSzTx/>
              <a:buFont typeface="Arial" panose="020B0604020202020204" pitchFamily="34" charset="0"/>
              <a:buChar char="•"/>
            </a:pPr>
            <a:r>
              <a:rPr lang="en-US" altLang="en-US" sz="2700">
                <a:latin typeface="Times New Roman" panose="02020603050405020304" pitchFamily="18" charset="0"/>
                <a:cs typeface="Times New Roman" panose="02020603050405020304" pitchFamily="18" charset="0"/>
              </a:rPr>
              <a:t>Programmable clocks typically have </a:t>
            </a:r>
            <a:r>
              <a:rPr lang="en-US" altLang="en-US" sz="2700" b="1">
                <a:latin typeface="Times New Roman" panose="02020603050405020304" pitchFamily="18" charset="0"/>
                <a:cs typeface="Times New Roman" panose="02020603050405020304" pitchFamily="18" charset="0"/>
              </a:rPr>
              <a:t>several modes of operation</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One-shot mode</a:t>
            </a:r>
          </a:p>
          <a:p>
            <a:pPr lvl="2" algn="just" eaLnBrk="1" hangingPunct="1">
              <a:lnSpc>
                <a:spcPct val="80000"/>
              </a:lnSpc>
            </a:pPr>
            <a:r>
              <a:rPr lang="en-US" altLang="en-US" sz="2000">
                <a:latin typeface="Times New Roman" panose="02020603050405020304" pitchFamily="18" charset="0"/>
                <a:cs typeface="Times New Roman" panose="02020603050405020304" pitchFamily="18" charset="0"/>
              </a:rPr>
              <a:t>When the </a:t>
            </a:r>
            <a:r>
              <a:rPr lang="en-US" altLang="en-US" sz="2000" b="1">
                <a:latin typeface="Times New Roman" panose="02020603050405020304" pitchFamily="18" charset="0"/>
                <a:cs typeface="Times New Roman" panose="02020603050405020304" pitchFamily="18" charset="0"/>
              </a:rPr>
              <a:t>clock</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started</a:t>
            </a:r>
            <a:r>
              <a:rPr lang="en-US" altLang="en-US" sz="2000">
                <a:latin typeface="Times New Roman" panose="02020603050405020304" pitchFamily="18" charset="0"/>
                <a:cs typeface="Times New Roman" panose="02020603050405020304" pitchFamily="18" charset="0"/>
              </a:rPr>
              <a:t>, it </a:t>
            </a:r>
            <a:r>
              <a:rPr lang="en-US" altLang="en-US" sz="2000" b="1">
                <a:latin typeface="Times New Roman" panose="02020603050405020304" pitchFamily="18" charset="0"/>
                <a:cs typeface="Times New Roman" panose="02020603050405020304" pitchFamily="18" charset="0"/>
              </a:rPr>
              <a:t>copies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value</a:t>
            </a:r>
            <a:r>
              <a:rPr lang="en-US" altLang="en-US" sz="2000">
                <a:latin typeface="Times New Roman" panose="02020603050405020304" pitchFamily="18" charset="0"/>
                <a:cs typeface="Times New Roman" panose="02020603050405020304" pitchFamily="18" charset="0"/>
              </a:rPr>
              <a:t> of the </a:t>
            </a:r>
            <a:r>
              <a:rPr lang="en-US" altLang="en-US" sz="2000" b="1">
                <a:latin typeface="Times New Roman" panose="02020603050405020304" pitchFamily="18" charset="0"/>
                <a:cs typeface="Times New Roman" panose="02020603050405020304" pitchFamily="18" charset="0"/>
              </a:rPr>
              <a:t>holding register into</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counter</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then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decrements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counter</a:t>
            </a:r>
            <a:r>
              <a:rPr lang="en-US" altLang="en-US" sz="2000">
                <a:latin typeface="Times New Roman" panose="02020603050405020304" pitchFamily="18" charset="0"/>
                <a:cs typeface="Times New Roman" panose="02020603050405020304" pitchFamily="18" charset="0"/>
              </a:rPr>
              <a:t> at each pulse from the crystal</a:t>
            </a:r>
          </a:p>
          <a:p>
            <a:pPr lvl="2" algn="just" eaLnBrk="1" hangingPunct="1">
              <a:lnSpc>
                <a:spcPct val="80000"/>
              </a:lnSpc>
            </a:pPr>
            <a:r>
              <a:rPr lang="en-US" altLang="en-US" sz="2000">
                <a:latin typeface="Times New Roman" panose="02020603050405020304" pitchFamily="18" charset="0"/>
                <a:cs typeface="Times New Roman" panose="02020603050405020304" pitchFamily="18" charset="0"/>
              </a:rPr>
              <a:t>When the </a:t>
            </a:r>
            <a:r>
              <a:rPr lang="en-US" altLang="en-US" sz="2000" b="1">
                <a:latin typeface="Times New Roman" panose="02020603050405020304" pitchFamily="18" charset="0"/>
                <a:cs typeface="Times New Roman" panose="02020603050405020304" pitchFamily="18" charset="0"/>
              </a:rPr>
              <a:t>counter gets to zero</a:t>
            </a:r>
            <a:r>
              <a:rPr lang="en-US" altLang="en-US" sz="2000">
                <a:latin typeface="Times New Roman" panose="02020603050405020304" pitchFamily="18" charset="0"/>
                <a:cs typeface="Times New Roman" panose="02020603050405020304" pitchFamily="18" charset="0"/>
              </a:rPr>
              <a:t>, it </a:t>
            </a:r>
            <a:r>
              <a:rPr lang="en-US" altLang="en-US" sz="2000" b="1">
                <a:latin typeface="Times New Roman" panose="02020603050405020304" pitchFamily="18" charset="0"/>
                <a:cs typeface="Times New Roman" panose="02020603050405020304" pitchFamily="18" charset="0"/>
              </a:rPr>
              <a:t>cause an interrupt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stops until </a:t>
            </a:r>
            <a:r>
              <a:rPr lang="en-US" altLang="en-US" sz="2000">
                <a:latin typeface="Times New Roman" panose="02020603050405020304" pitchFamily="18" charset="0"/>
                <a:cs typeface="Times New Roman" panose="02020603050405020304" pitchFamily="18" charset="0"/>
              </a:rPr>
              <a:t>it is </a:t>
            </a:r>
            <a:r>
              <a:rPr lang="en-US" altLang="en-US" sz="2000" b="1">
                <a:latin typeface="Times New Roman" panose="02020603050405020304" pitchFamily="18" charset="0"/>
                <a:cs typeface="Times New Roman" panose="02020603050405020304" pitchFamily="18" charset="0"/>
              </a:rPr>
              <a:t>explicitly started again </a:t>
            </a:r>
            <a:r>
              <a:rPr lang="en-US" altLang="en-US" sz="2000">
                <a:latin typeface="Times New Roman" panose="02020603050405020304" pitchFamily="18" charset="0"/>
                <a:cs typeface="Times New Roman" panose="02020603050405020304" pitchFamily="18" charset="0"/>
              </a:rPr>
              <a:t>by the software</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Square-wave mode</a:t>
            </a:r>
          </a:p>
          <a:p>
            <a:pPr lvl="2" algn="just" eaLnBrk="1" hangingPunct="1">
              <a:lnSpc>
                <a:spcPct val="80000"/>
              </a:lnSpc>
            </a:pPr>
            <a:r>
              <a:rPr lang="en-US" altLang="en-US" sz="2000">
                <a:latin typeface="Times New Roman" panose="02020603050405020304" pitchFamily="18" charset="0"/>
                <a:cs typeface="Times New Roman" panose="02020603050405020304" pitchFamily="18" charset="0"/>
              </a:rPr>
              <a:t>After </a:t>
            </a:r>
            <a:r>
              <a:rPr lang="en-US" altLang="en-US" sz="2000" b="1">
                <a:latin typeface="Times New Roman" panose="02020603050405020304" pitchFamily="18" charset="0"/>
                <a:cs typeface="Times New Roman" panose="02020603050405020304" pitchFamily="18" charset="0"/>
              </a:rPr>
              <a:t>getting to zero </a:t>
            </a:r>
            <a:r>
              <a:rPr lang="en-US" altLang="en-US" sz="2000">
                <a:latin typeface="Times New Roman" panose="02020603050405020304" pitchFamily="18" charset="0"/>
                <a:cs typeface="Times New Roman" panose="02020603050405020304" pitchFamily="18" charset="0"/>
              </a:rPr>
              <a:t>and </a:t>
            </a:r>
            <a:r>
              <a:rPr lang="en-US" altLang="en-US" sz="2000" b="1">
                <a:latin typeface="Times New Roman" panose="02020603050405020304" pitchFamily="18" charset="0"/>
                <a:cs typeface="Times New Roman" panose="02020603050405020304" pitchFamily="18" charset="0"/>
              </a:rPr>
              <a:t>causing the interrupt</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holding register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automatically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copied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into</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counter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the whole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repeated again indefinitely</a:t>
            </a:r>
          </a:p>
          <a:p>
            <a:pPr lvl="2" algn="just" eaLnBrk="1" hangingPunct="1">
              <a:lnSpc>
                <a:spcPct val="80000"/>
              </a:lnSpc>
            </a:pPr>
            <a:r>
              <a:rPr lang="en-US" altLang="en-US" sz="2000">
                <a:latin typeface="Times New Roman" panose="02020603050405020304" pitchFamily="18" charset="0"/>
                <a:cs typeface="Times New Roman" panose="02020603050405020304" pitchFamily="18" charset="0"/>
              </a:rPr>
              <a:t>These </a:t>
            </a:r>
            <a:r>
              <a:rPr lang="en-US" altLang="en-US" sz="2000" b="1">
                <a:latin typeface="Times New Roman" panose="02020603050405020304" pitchFamily="18" charset="0"/>
                <a:cs typeface="Times New Roman" panose="02020603050405020304" pitchFamily="18" charset="0"/>
              </a:rPr>
              <a:t>periodic interrupts </a:t>
            </a:r>
            <a:r>
              <a:rPr lang="en-US" altLang="en-US" sz="2000">
                <a:latin typeface="Times New Roman" panose="02020603050405020304" pitchFamily="18" charset="0"/>
                <a:cs typeface="Times New Roman" panose="02020603050405020304" pitchFamily="18" charset="0"/>
              </a:rPr>
              <a:t>are </a:t>
            </a:r>
            <a:r>
              <a:rPr lang="en-US" altLang="en-US" sz="2000" b="1">
                <a:latin typeface="Times New Roman" panose="02020603050405020304" pitchFamily="18" charset="0"/>
                <a:cs typeface="Times New Roman" panose="02020603050405020304" pitchFamily="18" charset="0"/>
              </a:rPr>
              <a:t>called clock ticks</a:t>
            </a:r>
          </a:p>
          <a:p>
            <a:pPr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Advantages</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Its </a:t>
            </a:r>
            <a:r>
              <a:rPr lang="en-US" altLang="en-US" sz="2400" b="1">
                <a:latin typeface="Times New Roman" panose="02020603050405020304" pitchFamily="18" charset="0"/>
                <a:cs typeface="Times New Roman" panose="02020603050405020304" pitchFamily="18" charset="0"/>
              </a:rPr>
              <a:t>interrupt frequency </a:t>
            </a:r>
            <a:r>
              <a:rPr lang="en-US" altLang="en-US" sz="2400">
                <a:latin typeface="Times New Roman" panose="02020603050405020304" pitchFamily="18" charset="0"/>
                <a:cs typeface="Times New Roman" panose="02020603050405020304" pitchFamily="18" charset="0"/>
              </a:rPr>
              <a:t>can be </a:t>
            </a:r>
            <a:r>
              <a:rPr lang="en-US" altLang="en-US" sz="2400" b="1">
                <a:latin typeface="Times New Roman" panose="02020603050405020304" pitchFamily="18" charset="0"/>
                <a:cs typeface="Times New Roman" panose="02020603050405020304" pitchFamily="18" charset="0"/>
              </a:rPr>
              <a:t>controlled by software</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If a 500MHz crystal is used, then the counter is pulse every 2nsec. With unsigned 32 bit registers, interrupts can be programmed to occur at intervals from 2 – 8.6 nsec</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Contain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two or three independently programmable clocks</a:t>
            </a:r>
          </a:p>
        </p:txBody>
      </p:sp>
      <p:sp>
        <p:nvSpPr>
          <p:cNvPr id="12292" name="Rectangle 4"/>
          <p:cNvSpPr>
            <a:spLocks/>
          </p:cNvSpPr>
          <p:nvPr/>
        </p:nvSpPr>
        <p:spPr bwMode="auto">
          <a:xfrm>
            <a:off x="914400" y="457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Clock Hardware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box(in)">
                                      <p:cBhvr>
                                        <p:cTn id="7" dur="500"/>
                                        <p:tgtEl>
                                          <p:spTgt spid="20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box(in)">
                                      <p:cBhvr>
                                        <p:cTn id="12" dur="500"/>
                                        <p:tgtEl>
                                          <p:spTgt spid="208899">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animEffect transition="in" filter="box(in)">
                                      <p:cBhvr>
                                        <p:cTn id="15" dur="500"/>
                                        <p:tgtEl>
                                          <p:spTgt spid="208899">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08899">
                                            <p:txEl>
                                              <p:pRg st="3" end="3"/>
                                            </p:txEl>
                                          </p:spTgt>
                                        </p:tgtEl>
                                        <p:attrNameLst>
                                          <p:attrName>style.visibility</p:attrName>
                                        </p:attrNameLst>
                                      </p:cBhvr>
                                      <p:to>
                                        <p:strVal val="visible"/>
                                      </p:to>
                                    </p:set>
                                    <p:animEffect transition="in" filter="box(in)">
                                      <p:cBhvr>
                                        <p:cTn id="18" dur="500"/>
                                        <p:tgtEl>
                                          <p:spTgt spid="20889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08899">
                                            <p:txEl>
                                              <p:pRg st="4" end="4"/>
                                            </p:txEl>
                                          </p:spTgt>
                                        </p:tgtEl>
                                        <p:attrNameLst>
                                          <p:attrName>style.visibility</p:attrName>
                                        </p:attrNameLst>
                                      </p:cBhvr>
                                      <p:to>
                                        <p:strVal val="visible"/>
                                      </p:to>
                                    </p:set>
                                    <p:animEffect transition="in" filter="box(in)">
                                      <p:cBhvr>
                                        <p:cTn id="23" dur="500"/>
                                        <p:tgtEl>
                                          <p:spTgt spid="20889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08899">
                                            <p:txEl>
                                              <p:pRg st="5" end="5"/>
                                            </p:txEl>
                                          </p:spTgt>
                                        </p:tgtEl>
                                        <p:attrNameLst>
                                          <p:attrName>style.visibility</p:attrName>
                                        </p:attrNameLst>
                                      </p:cBhvr>
                                      <p:to>
                                        <p:strVal val="visible"/>
                                      </p:to>
                                    </p:set>
                                    <p:animEffect transition="in" filter="box(in)">
                                      <p:cBhvr>
                                        <p:cTn id="26" dur="500"/>
                                        <p:tgtEl>
                                          <p:spTgt spid="208899">
                                            <p:txEl>
                                              <p:pRg st="5" end="5"/>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08899">
                                            <p:txEl>
                                              <p:pRg st="6" end="6"/>
                                            </p:txEl>
                                          </p:spTgt>
                                        </p:tgtEl>
                                        <p:attrNameLst>
                                          <p:attrName>style.visibility</p:attrName>
                                        </p:attrNameLst>
                                      </p:cBhvr>
                                      <p:to>
                                        <p:strVal val="visible"/>
                                      </p:to>
                                    </p:set>
                                    <p:animEffect transition="in" filter="box(in)">
                                      <p:cBhvr>
                                        <p:cTn id="29" dur="500"/>
                                        <p:tgtEl>
                                          <p:spTgt spid="20889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nodeType="clickEffect">
                                  <p:stCondLst>
                                    <p:cond delay="0"/>
                                  </p:stCondLst>
                                  <p:childTnLst>
                                    <p:set>
                                      <p:cBhvr>
                                        <p:cTn id="33" dur="1" fill="hold">
                                          <p:stCondLst>
                                            <p:cond delay="0"/>
                                          </p:stCondLst>
                                        </p:cTn>
                                        <p:tgtEl>
                                          <p:spTgt spid="208899">
                                            <p:txEl>
                                              <p:pRg st="7" end="7"/>
                                            </p:txEl>
                                          </p:spTgt>
                                        </p:tgtEl>
                                        <p:attrNameLst>
                                          <p:attrName>style.visibility</p:attrName>
                                        </p:attrNameLst>
                                      </p:cBhvr>
                                      <p:to>
                                        <p:strVal val="visible"/>
                                      </p:to>
                                    </p:set>
                                    <p:animEffect transition="in" filter="box(in)">
                                      <p:cBhvr>
                                        <p:cTn id="34" dur="500"/>
                                        <p:tgtEl>
                                          <p:spTgt spid="208899">
                                            <p:txEl>
                                              <p:pRg st="7" end="7"/>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208899">
                                            <p:txEl>
                                              <p:pRg st="8" end="8"/>
                                            </p:txEl>
                                          </p:spTgt>
                                        </p:tgtEl>
                                        <p:attrNameLst>
                                          <p:attrName>style.visibility</p:attrName>
                                        </p:attrNameLst>
                                      </p:cBhvr>
                                      <p:to>
                                        <p:strVal val="visible"/>
                                      </p:to>
                                    </p:set>
                                    <p:animEffect transition="in" filter="box(in)">
                                      <p:cBhvr>
                                        <p:cTn id="37" dur="500"/>
                                        <p:tgtEl>
                                          <p:spTgt spid="208899">
                                            <p:txEl>
                                              <p:pRg st="8" end="8"/>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208899">
                                            <p:txEl>
                                              <p:pRg st="9" end="9"/>
                                            </p:txEl>
                                          </p:spTgt>
                                        </p:tgtEl>
                                        <p:attrNameLst>
                                          <p:attrName>style.visibility</p:attrName>
                                        </p:attrNameLst>
                                      </p:cBhvr>
                                      <p:to>
                                        <p:strVal val="visible"/>
                                      </p:to>
                                    </p:set>
                                    <p:animEffect transition="in" filter="box(in)">
                                      <p:cBhvr>
                                        <p:cTn id="40" dur="500"/>
                                        <p:tgtEl>
                                          <p:spTgt spid="208899">
                                            <p:txEl>
                                              <p:pRg st="9" end="9"/>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208899">
                                            <p:txEl>
                                              <p:pRg st="10" end="10"/>
                                            </p:txEl>
                                          </p:spTgt>
                                        </p:tgtEl>
                                        <p:attrNameLst>
                                          <p:attrName>style.visibility</p:attrName>
                                        </p:attrNameLst>
                                      </p:cBhvr>
                                      <p:to>
                                        <p:strVal val="visible"/>
                                      </p:to>
                                    </p:set>
                                    <p:animEffect transition="in" filter="box(in)">
                                      <p:cBhvr>
                                        <p:cTn id="43" dur="500"/>
                                        <p:tgtEl>
                                          <p:spTgt spid="2088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Clock</a:t>
            </a:r>
          </a:p>
        </p:txBody>
      </p:sp>
      <p:sp>
        <p:nvSpPr>
          <p:cNvPr id="212995" name="Rectangle 3"/>
          <p:cNvSpPr>
            <a:spLocks noGrp="1"/>
          </p:cNvSpPr>
          <p:nvPr>
            <p:ph type="body" idx="4294967295"/>
          </p:nvPr>
        </p:nvSpPr>
        <p:spPr>
          <a:xfrm>
            <a:off x="0" y="990600"/>
            <a:ext cx="9144000" cy="5867400"/>
          </a:xfrm>
        </p:spPr>
        <p:txBody>
          <a:bodyPr/>
          <a:lstStyle/>
          <a:p>
            <a:pPr marL="274638" indent="-274638" algn="just" eaLnBrk="1" hangingPunct="1">
              <a:lnSpc>
                <a:spcPct val="90000"/>
              </a:lnSpc>
            </a:pPr>
            <a:r>
              <a:rPr lang="en-US" altLang="en-US" sz="2400">
                <a:latin typeface="Times New Roman" panose="02020603050405020304" pitchFamily="18" charset="0"/>
                <a:cs typeface="Times New Roman" panose="02020603050405020304" pitchFamily="18" charset="0"/>
              </a:rPr>
              <a:t>All the </a:t>
            </a:r>
            <a:r>
              <a:rPr lang="en-US" altLang="en-US" sz="2400" b="1">
                <a:latin typeface="Times New Roman" panose="02020603050405020304" pitchFamily="18" charset="0"/>
                <a:cs typeface="Times New Roman" panose="02020603050405020304" pitchFamily="18" charset="0"/>
              </a:rPr>
              <a:t>clock hardware </a:t>
            </a:r>
            <a:r>
              <a:rPr lang="en-US" altLang="en-US" sz="2400">
                <a:latin typeface="Times New Roman" panose="02020603050405020304" pitchFamily="18" charset="0"/>
                <a:cs typeface="Times New Roman" panose="02020603050405020304" pitchFamily="18" charset="0"/>
              </a:rPr>
              <a:t>does is </a:t>
            </a:r>
            <a:r>
              <a:rPr lang="en-US" altLang="en-US" sz="2400" b="1">
                <a:latin typeface="Times New Roman" panose="02020603050405020304" pitchFamily="18" charset="0"/>
                <a:cs typeface="Times New Roman" panose="02020603050405020304" pitchFamily="18" charset="0"/>
              </a:rPr>
              <a:t>generate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interrupts</a:t>
            </a:r>
            <a:r>
              <a:rPr lang="en-US" altLang="en-US" sz="2400">
                <a:latin typeface="Times New Roman" panose="02020603050405020304" pitchFamily="18" charset="0"/>
                <a:cs typeface="Times New Roman" panose="02020603050405020304" pitchFamily="18" charset="0"/>
              </a:rPr>
              <a:t> at known </a:t>
            </a:r>
            <a:r>
              <a:rPr lang="en-US" altLang="en-US" sz="2400" b="1">
                <a:latin typeface="Times New Roman" panose="02020603050405020304" pitchFamily="18" charset="0"/>
                <a:cs typeface="Times New Roman" panose="02020603050405020304" pitchFamily="18" charset="0"/>
              </a:rPr>
              <a:t>intervals</a:t>
            </a:r>
          </a:p>
          <a:p>
            <a:pPr marL="274638" indent="-274638" algn="just" eaLnBrk="1" hangingPunct="1">
              <a:lnSpc>
                <a:spcPct val="90000"/>
              </a:lnSpc>
            </a:pPr>
            <a:r>
              <a:rPr lang="en-US" altLang="en-US" sz="2400">
                <a:latin typeface="Times New Roman" panose="02020603050405020304" pitchFamily="18" charset="0"/>
                <a:cs typeface="Times New Roman" panose="02020603050405020304" pitchFamily="18" charset="0"/>
              </a:rPr>
              <a:t>Everything else involving time must be done by the software, </a:t>
            </a:r>
            <a:r>
              <a:rPr lang="en-US" altLang="en-US" sz="2400" b="1">
                <a:latin typeface="Times New Roman" panose="02020603050405020304" pitchFamily="18" charset="0"/>
                <a:cs typeface="Times New Roman" panose="02020603050405020304" pitchFamily="18" charset="0"/>
              </a:rPr>
              <a:t>the clock driver</a:t>
            </a:r>
          </a:p>
          <a:p>
            <a:pPr marL="274638" indent="-274638" algn="just" eaLnBrk="1" hangingPunct="1">
              <a:lnSpc>
                <a:spcPct val="90000"/>
              </a:lnSpc>
            </a:pPr>
            <a:r>
              <a:rPr lang="en-US" altLang="en-US" sz="2400">
                <a:latin typeface="Times New Roman" panose="02020603050405020304" pitchFamily="18" charset="0"/>
                <a:cs typeface="Times New Roman" panose="02020603050405020304" pitchFamily="18" charset="0"/>
              </a:rPr>
              <a:t>Typical </a:t>
            </a:r>
            <a:r>
              <a:rPr lang="en-US" altLang="en-US" sz="2400" b="1">
                <a:latin typeface="Times New Roman" panose="02020603050405020304" pitchFamily="18" charset="0"/>
                <a:cs typeface="Times New Roman" panose="02020603050405020304" pitchFamily="18" charset="0"/>
              </a:rPr>
              <a:t>duties</a:t>
            </a:r>
            <a:r>
              <a:rPr lang="en-US" altLang="en-US" sz="2400">
                <a:latin typeface="Times New Roman" panose="02020603050405020304" pitchFamily="18" charset="0"/>
                <a:cs typeface="Times New Roman" panose="02020603050405020304" pitchFamily="18" charset="0"/>
              </a:rPr>
              <a:t> of a clock driver</a:t>
            </a:r>
          </a:p>
          <a:p>
            <a:pPr marL="715963" lvl="1" indent="-261938" algn="just" eaLnBrk="1" hangingPunct="1">
              <a:lnSpc>
                <a:spcPct val="90000"/>
              </a:lnSpc>
              <a:buFontTx/>
              <a:buChar char="•"/>
            </a:pPr>
            <a:r>
              <a:rPr lang="en-US" altLang="en-US" sz="2000" b="1">
                <a:latin typeface="Times New Roman" panose="02020603050405020304" pitchFamily="18" charset="0"/>
                <a:cs typeface="Times New Roman" panose="02020603050405020304" pitchFamily="18" charset="0"/>
              </a:rPr>
              <a:t>Maintaining the time of day </a:t>
            </a:r>
            <a:r>
              <a:rPr lang="en-US" altLang="en-US" sz="2000">
                <a:latin typeface="Times New Roman" panose="02020603050405020304" pitchFamily="18" charset="0"/>
                <a:cs typeface="Times New Roman" panose="02020603050405020304" pitchFamily="18" charset="0"/>
              </a:rPr>
              <a:t>(</a:t>
            </a:r>
            <a:r>
              <a:rPr lang="en-US" altLang="en-US" sz="2000" b="1">
                <a:latin typeface="Times New Roman" panose="02020603050405020304" pitchFamily="18" charset="0"/>
                <a:cs typeface="Times New Roman" panose="02020603050405020304" pitchFamily="18" charset="0"/>
              </a:rPr>
              <a:t>real time</a:t>
            </a:r>
            <a:r>
              <a:rPr lang="en-US" altLang="en-US" sz="2000">
                <a:latin typeface="Times New Roman" panose="02020603050405020304" pitchFamily="18" charset="0"/>
                <a:cs typeface="Times New Roman" panose="02020603050405020304" pitchFamily="18" charset="0"/>
              </a:rPr>
              <a:t>).</a:t>
            </a:r>
          </a:p>
          <a:p>
            <a:pPr marL="1158875" lvl="2" indent="-260350" algn="just" eaLnBrk="1" hangingPunct="1">
              <a:lnSpc>
                <a:spcPct val="90000"/>
              </a:lnSpc>
              <a:buFontTx/>
              <a:buChar char="•"/>
            </a:pPr>
            <a:r>
              <a:rPr lang="en-US" altLang="en-US" sz="1800">
                <a:latin typeface="Times New Roman" panose="02020603050405020304" pitchFamily="18" charset="0"/>
                <a:cs typeface="Times New Roman" panose="02020603050405020304" pitchFamily="18" charset="0"/>
              </a:rPr>
              <a:t>Just requires </a:t>
            </a:r>
            <a:r>
              <a:rPr lang="en-US" altLang="en-US" sz="1800" b="1">
                <a:latin typeface="Times New Roman" panose="02020603050405020304" pitchFamily="18" charset="0"/>
                <a:cs typeface="Times New Roman" panose="02020603050405020304" pitchFamily="18" charset="0"/>
              </a:rPr>
              <a:t>incrementing</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counter</a:t>
            </a:r>
            <a:r>
              <a:rPr lang="en-US" altLang="en-US" sz="1800">
                <a:latin typeface="Times New Roman" panose="02020603050405020304" pitchFamily="18" charset="0"/>
                <a:cs typeface="Times New Roman" panose="02020603050405020304" pitchFamily="18" charset="0"/>
              </a:rPr>
              <a:t> at </a:t>
            </a:r>
            <a:r>
              <a:rPr lang="en-US" altLang="en-US" sz="1800" b="1">
                <a:latin typeface="Times New Roman" panose="02020603050405020304" pitchFamily="18" charset="0"/>
                <a:cs typeface="Times New Roman" panose="02020603050405020304" pitchFamily="18" charset="0"/>
              </a:rPr>
              <a:t>each clock ticks</a:t>
            </a:r>
          </a:p>
          <a:p>
            <a:pPr marL="1158875" lvl="2" indent="-260350" algn="just" eaLnBrk="1" hangingPunct="1">
              <a:lnSpc>
                <a:spcPct val="90000"/>
              </a:lnSpc>
              <a:buFontTx/>
              <a:buChar char="•"/>
            </a:pPr>
            <a:r>
              <a:rPr lang="en-US" altLang="en-US" sz="1800" b="1">
                <a:latin typeface="Times New Roman" panose="02020603050405020304" pitchFamily="18" charset="0"/>
                <a:cs typeface="Times New Roman" panose="02020603050405020304" pitchFamily="18" charset="0"/>
              </a:rPr>
              <a:t>Problem</a:t>
            </a:r>
            <a:r>
              <a:rPr lang="en-US" altLang="en-US" sz="1800">
                <a:latin typeface="Times New Roman" panose="02020603050405020304" pitchFamily="18" charset="0"/>
                <a:cs typeface="Times New Roman" panose="02020603050405020304" pitchFamily="18" charset="0"/>
              </a:rPr>
              <a:t>: With a clock rate of 60Hz, a 32 bit </a:t>
            </a:r>
            <a:r>
              <a:rPr lang="en-US" altLang="en-US" sz="1800" b="1">
                <a:latin typeface="Times New Roman" panose="02020603050405020304" pitchFamily="18" charset="0"/>
                <a:cs typeface="Times New Roman" panose="02020603050405020304" pitchFamily="18" charset="0"/>
              </a:rPr>
              <a:t>counter</a:t>
            </a:r>
            <a:r>
              <a:rPr lang="en-US" altLang="en-US" sz="1800">
                <a:latin typeface="Times New Roman" panose="02020603050405020304" pitchFamily="18" charset="0"/>
                <a:cs typeface="Times New Roman" panose="02020603050405020304" pitchFamily="18" charset="0"/>
              </a:rPr>
              <a:t> will </a:t>
            </a:r>
            <a:r>
              <a:rPr lang="en-US" altLang="en-US" sz="1800" b="1">
                <a:latin typeface="Times New Roman" panose="02020603050405020304" pitchFamily="18" charset="0"/>
                <a:cs typeface="Times New Roman" panose="02020603050405020304" pitchFamily="18" charset="0"/>
              </a:rPr>
              <a:t>overflow</a:t>
            </a:r>
            <a:r>
              <a:rPr lang="en-US" altLang="en-US" sz="1800">
                <a:latin typeface="Times New Roman" panose="02020603050405020304" pitchFamily="18" charset="0"/>
                <a:cs typeface="Times New Roman" panose="02020603050405020304" pitchFamily="18" charset="0"/>
              </a:rPr>
              <a:t> in </a:t>
            </a:r>
            <a:r>
              <a:rPr lang="en-US" altLang="en-US" sz="1800" b="1">
                <a:latin typeface="Times New Roman" panose="02020603050405020304" pitchFamily="18" charset="0"/>
                <a:cs typeface="Times New Roman" panose="02020603050405020304" pitchFamily="18" charset="0"/>
              </a:rPr>
              <a:t>just over 2 years </a:t>
            </a:r>
            <a:r>
              <a:rPr lang="en-US" altLang="en-US" sz="1800">
                <a:latin typeface="Times New Roman" panose="02020603050405020304" pitchFamily="18" charset="0"/>
                <a:cs typeface="Times New Roman" panose="02020603050405020304" pitchFamily="18" charset="0"/>
              </a:rPr>
              <a:t>→ the system cannot store the real time as the number of tick since 1th, Jan, 1970</a:t>
            </a:r>
          </a:p>
          <a:p>
            <a:pPr marL="1158875" lvl="2" indent="-260350" algn="just" eaLnBrk="1" hangingPunct="1">
              <a:lnSpc>
                <a:spcPct val="90000"/>
              </a:lnSpc>
              <a:buFontTx/>
              <a:buChar char="•"/>
            </a:pPr>
            <a:r>
              <a:rPr lang="en-US" altLang="en-US" sz="1800" b="1">
                <a:latin typeface="Times New Roman" panose="02020603050405020304" pitchFamily="18" charset="0"/>
                <a:cs typeface="Times New Roman" panose="02020603050405020304" pitchFamily="18" charset="0"/>
              </a:rPr>
              <a:t>Solution</a:t>
            </a:r>
          </a:p>
          <a:p>
            <a:pPr marL="1620838" lvl="3" algn="just" eaLnBrk="1" hangingPunct="1">
              <a:lnSpc>
                <a:spcPct val="90000"/>
              </a:lnSpc>
              <a:buFontTx/>
              <a:buChar char="•"/>
            </a:pPr>
            <a:r>
              <a:rPr lang="en-US" altLang="en-US" sz="1600" b="1">
                <a:latin typeface="Times New Roman" panose="02020603050405020304" pitchFamily="18" charset="0"/>
                <a:cs typeface="Times New Roman" panose="02020603050405020304" pitchFamily="18" charset="0"/>
              </a:rPr>
              <a:t>First</a:t>
            </a:r>
            <a:r>
              <a:rPr lang="en-US" altLang="en-US" sz="1600">
                <a:latin typeface="Times New Roman" panose="02020603050405020304" pitchFamily="18" charset="0"/>
                <a:cs typeface="Times New Roman" panose="02020603050405020304" pitchFamily="18" charset="0"/>
              </a:rPr>
              <a:t> Approach: </a:t>
            </a:r>
            <a:r>
              <a:rPr lang="en-US" altLang="en-US" sz="1600" b="1">
                <a:latin typeface="Times New Roman" panose="02020603050405020304" pitchFamily="18" charset="0"/>
                <a:cs typeface="Times New Roman" panose="02020603050405020304" pitchFamily="18" charset="0"/>
              </a:rPr>
              <a:t>using 64 bit count </a:t>
            </a:r>
            <a:r>
              <a:rPr lang="en-US" altLang="en-US" sz="1600">
                <a:latin typeface="Times New Roman" panose="02020603050405020304" pitchFamily="18" charset="0"/>
                <a:cs typeface="Times New Roman" panose="02020603050405020304" pitchFamily="18" charset="0"/>
              </a:rPr>
              <a:t>→ maintaining the counter more </a:t>
            </a:r>
            <a:r>
              <a:rPr lang="en-US" altLang="en-US" sz="1600" b="1">
                <a:latin typeface="Times New Roman" panose="02020603050405020304" pitchFamily="18" charset="0"/>
                <a:cs typeface="Times New Roman" panose="02020603050405020304" pitchFamily="18" charset="0"/>
              </a:rPr>
              <a:t>expensive</a:t>
            </a:r>
            <a:r>
              <a:rPr lang="en-US" altLang="en-US" sz="1600">
                <a:latin typeface="Times New Roman" panose="02020603050405020304" pitchFamily="18" charset="0"/>
                <a:cs typeface="Times New Roman" panose="02020603050405020304" pitchFamily="18" charset="0"/>
              </a:rPr>
              <a:t> since it has to be done many time in seconds</a:t>
            </a:r>
          </a:p>
          <a:p>
            <a:pPr marL="1620838" lvl="3" algn="just" eaLnBrk="1" hangingPunct="1">
              <a:lnSpc>
                <a:spcPct val="90000"/>
              </a:lnSpc>
              <a:buFontTx/>
              <a:buChar char="•"/>
            </a:pPr>
            <a:r>
              <a:rPr lang="en-US" altLang="en-US" sz="1600" b="1">
                <a:latin typeface="Times New Roman" panose="02020603050405020304" pitchFamily="18" charset="0"/>
                <a:cs typeface="Times New Roman" panose="02020603050405020304" pitchFamily="18" charset="0"/>
              </a:rPr>
              <a:t>Second</a:t>
            </a:r>
            <a:r>
              <a:rPr lang="en-US" altLang="en-US" sz="1600">
                <a:latin typeface="Times New Roman" panose="02020603050405020304" pitchFamily="18" charset="0"/>
                <a:cs typeface="Times New Roman" panose="02020603050405020304" pitchFamily="18" charset="0"/>
              </a:rPr>
              <a:t> Approach: </a:t>
            </a:r>
            <a:r>
              <a:rPr lang="en-US" altLang="en-US" sz="1600" b="1">
                <a:latin typeface="Times New Roman" panose="02020603050405020304" pitchFamily="18" charset="0"/>
                <a:cs typeface="Times New Roman" panose="02020603050405020304" pitchFamily="18" charset="0"/>
              </a:rPr>
              <a:t>maintain</a:t>
            </a:r>
            <a:r>
              <a:rPr lang="en-US" altLang="en-US" sz="1600">
                <a:latin typeface="Times New Roman" panose="02020603050405020304" pitchFamily="18" charset="0"/>
                <a:cs typeface="Times New Roman" panose="02020603050405020304" pitchFamily="18" charset="0"/>
              </a:rPr>
              <a:t> the time of days in </a:t>
            </a:r>
            <a:r>
              <a:rPr lang="en-US" altLang="en-US" sz="1600" b="1">
                <a:latin typeface="Times New Roman" panose="02020603050405020304" pitchFamily="18" charset="0"/>
                <a:cs typeface="Times New Roman" panose="02020603050405020304" pitchFamily="18" charset="0"/>
              </a:rPr>
              <a:t>seconds</a:t>
            </a:r>
            <a:r>
              <a:rPr lang="en-US" altLang="en-US" sz="1600">
                <a:latin typeface="Times New Roman" panose="02020603050405020304" pitchFamily="18" charset="0"/>
                <a:cs typeface="Times New Roman" panose="02020603050405020304" pitchFamily="18" charset="0"/>
              </a:rPr>
              <a:t>, rather than in tick, </a:t>
            </a:r>
            <a:r>
              <a:rPr lang="en-US" altLang="en-US" sz="1600" b="1">
                <a:latin typeface="Times New Roman" panose="02020603050405020304" pitchFamily="18" charset="0"/>
                <a:cs typeface="Times New Roman" panose="02020603050405020304" pitchFamily="18" charset="0"/>
              </a:rPr>
              <a:t>using</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subsidiary counter to</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count</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ticks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until</a:t>
            </a:r>
            <a:r>
              <a:rPr lang="en-US" altLang="en-US" sz="1600">
                <a:latin typeface="Times New Roman" panose="02020603050405020304" pitchFamily="18" charset="0"/>
                <a:cs typeface="Times New Roman" panose="02020603050405020304" pitchFamily="18" charset="0"/>
              </a:rPr>
              <a:t> a whole </a:t>
            </a:r>
            <a:r>
              <a:rPr lang="en-US" altLang="en-US" sz="1600" b="1">
                <a:latin typeface="Times New Roman" panose="02020603050405020304" pitchFamily="18" charset="0"/>
                <a:cs typeface="Times New Roman" panose="02020603050405020304" pitchFamily="18" charset="0"/>
              </a:rPr>
              <a:t>second has accumulated </a:t>
            </a:r>
            <a:r>
              <a:rPr lang="en-US" altLang="en-US" sz="1600">
                <a:latin typeface="Times New Roman" panose="02020603050405020304" pitchFamily="18" charset="0"/>
                <a:cs typeface="Times New Roman" panose="02020603050405020304" pitchFamily="18" charset="0"/>
              </a:rPr>
              <a:t>→ 136 years (2</a:t>
            </a:r>
            <a:r>
              <a:rPr lang="en-US" altLang="en-US" sz="1600" baseline="30000">
                <a:latin typeface="Times New Roman" panose="02020603050405020304" pitchFamily="18" charset="0"/>
                <a:cs typeface="Times New Roman" panose="02020603050405020304" pitchFamily="18" charset="0"/>
              </a:rPr>
              <a:t>32</a:t>
            </a:r>
            <a:r>
              <a:rPr lang="en-US" altLang="en-US" sz="1600">
                <a:latin typeface="Times New Roman" panose="02020603050405020304" pitchFamily="18" charset="0"/>
                <a:cs typeface="Times New Roman" panose="02020603050405020304" pitchFamily="18" charset="0"/>
              </a:rPr>
              <a:t> seconds)</a:t>
            </a:r>
          </a:p>
          <a:p>
            <a:pPr marL="1620838" lvl="3" algn="just" eaLnBrk="1" hangingPunct="1">
              <a:lnSpc>
                <a:spcPct val="90000"/>
              </a:lnSpc>
              <a:buFontTx/>
              <a:buChar char="•"/>
            </a:pPr>
            <a:r>
              <a:rPr lang="en-US" altLang="en-US" sz="1600" b="1">
                <a:latin typeface="Times New Roman" panose="02020603050405020304" pitchFamily="18" charset="0"/>
                <a:cs typeface="Times New Roman" panose="02020603050405020304" pitchFamily="18" charset="0"/>
              </a:rPr>
              <a:t>Third</a:t>
            </a:r>
            <a:r>
              <a:rPr lang="en-US" altLang="en-US" sz="1600">
                <a:latin typeface="Times New Roman" panose="02020603050405020304" pitchFamily="18" charset="0"/>
                <a:cs typeface="Times New Roman" panose="02020603050405020304" pitchFamily="18" charset="0"/>
              </a:rPr>
              <a:t> Approach: </a:t>
            </a:r>
            <a:r>
              <a:rPr lang="en-US" altLang="en-US" sz="1600" b="1">
                <a:latin typeface="Times New Roman" panose="02020603050405020304" pitchFamily="18" charset="0"/>
                <a:cs typeface="Times New Roman" panose="02020603050405020304" pitchFamily="18" charset="0"/>
              </a:rPr>
              <a:t>count</a:t>
            </a:r>
            <a:r>
              <a:rPr lang="en-US" altLang="en-US" sz="1600">
                <a:latin typeface="Times New Roman" panose="02020603050405020304" pitchFamily="18" charset="0"/>
                <a:cs typeface="Times New Roman" panose="02020603050405020304" pitchFamily="18" charset="0"/>
              </a:rPr>
              <a:t> in </a:t>
            </a:r>
            <a:r>
              <a:rPr lang="en-US" altLang="en-US" sz="1600" b="1">
                <a:latin typeface="Times New Roman" panose="02020603050405020304" pitchFamily="18" charset="0"/>
                <a:cs typeface="Times New Roman" panose="02020603050405020304" pitchFamily="18" charset="0"/>
              </a:rPr>
              <a:t>ticks</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but</a:t>
            </a:r>
            <a:r>
              <a:rPr lang="en-US" altLang="en-US" sz="1600">
                <a:latin typeface="Times New Roman" panose="02020603050405020304" pitchFamily="18" charset="0"/>
                <a:cs typeface="Times New Roman" panose="02020603050405020304" pitchFamily="18" charset="0"/>
              </a:rPr>
              <a:t> to do that </a:t>
            </a:r>
            <a:r>
              <a:rPr lang="en-US" altLang="en-US" sz="1600" b="1">
                <a:latin typeface="Times New Roman" panose="02020603050405020304" pitchFamily="18" charset="0"/>
                <a:cs typeface="Times New Roman" panose="02020603050405020304" pitchFamily="18" charset="0"/>
              </a:rPr>
              <a:t>relative to the time </a:t>
            </a:r>
            <a:r>
              <a:rPr lang="en-US" altLang="en-US" sz="1600">
                <a:latin typeface="Times New Roman" panose="02020603050405020304" pitchFamily="18" charset="0"/>
                <a:cs typeface="Times New Roman" panose="02020603050405020304" pitchFamily="18" charset="0"/>
              </a:rPr>
              <a:t>the system was </a:t>
            </a:r>
            <a:r>
              <a:rPr lang="en-US" altLang="en-US" sz="1600" b="1">
                <a:latin typeface="Times New Roman" panose="02020603050405020304" pitchFamily="18" charset="0"/>
                <a:cs typeface="Times New Roman" panose="02020603050405020304" pitchFamily="18" charset="0"/>
              </a:rPr>
              <a:t>booted</a:t>
            </a:r>
            <a:r>
              <a:rPr lang="en-US" altLang="en-US" sz="1600">
                <a:latin typeface="Times New Roman" panose="02020603050405020304" pitchFamily="18" charset="0"/>
                <a:cs typeface="Times New Roman" panose="02020603050405020304" pitchFamily="18" charset="0"/>
              </a:rPr>
              <a:t>, rather </a:t>
            </a:r>
            <a:r>
              <a:rPr lang="en-US" altLang="en-US" sz="1600" b="1">
                <a:latin typeface="Times New Roman" panose="02020603050405020304" pitchFamily="18" charset="0"/>
                <a:cs typeface="Times New Roman" panose="02020603050405020304" pitchFamily="18" charset="0"/>
              </a:rPr>
              <a:t>than</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relative</a:t>
            </a:r>
            <a:r>
              <a:rPr lang="en-US" altLang="en-US" sz="1600">
                <a:latin typeface="Times New Roman" panose="02020603050405020304" pitchFamily="18" charset="0"/>
                <a:cs typeface="Times New Roman" panose="02020603050405020304" pitchFamily="18" charset="0"/>
              </a:rPr>
              <a:t> to a </a:t>
            </a:r>
            <a:r>
              <a:rPr lang="en-US" altLang="en-US" sz="1600" b="1">
                <a:latin typeface="Times New Roman" panose="02020603050405020304" pitchFamily="18" charset="0"/>
                <a:cs typeface="Times New Roman" panose="02020603050405020304" pitchFamily="18" charset="0"/>
              </a:rPr>
              <a:t>fixed external moment</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a:t>
            </a:r>
            <a:r>
              <a:rPr lang="en-US" altLang="en-US" sz="1600">
                <a:latin typeface="Times New Roman" panose="02020603050405020304" pitchFamily="18" charset="0"/>
                <a:cs typeface="Times New Roman" panose="02020603050405020304" pitchFamily="18" charset="0"/>
              </a:rPr>
              <a:t> the system </a:t>
            </a:r>
            <a:r>
              <a:rPr lang="en-US" altLang="en-US" sz="1600" b="1">
                <a:latin typeface="Times New Roman" panose="02020603050405020304" pitchFamily="18" charset="0"/>
                <a:cs typeface="Times New Roman" panose="02020603050405020304" pitchFamily="18" charset="0"/>
              </a:rPr>
              <a:t>boot time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current time of day value </a:t>
            </a:r>
            <a:r>
              <a:rPr lang="en-US" altLang="en-US" sz="1600">
                <a:latin typeface="Times New Roman" panose="02020603050405020304" pitchFamily="18" charset="0"/>
                <a:cs typeface="Times New Roman" panose="02020603050405020304" pitchFamily="18" charset="0"/>
              </a:rPr>
              <a:t>and </a:t>
            </a:r>
            <a:r>
              <a:rPr lang="en-US" altLang="en-US" sz="1600" b="1">
                <a:latin typeface="Times New Roman" panose="02020603050405020304" pitchFamily="18" charset="0"/>
                <a:cs typeface="Times New Roman" panose="02020603050405020304" pitchFamily="18" charset="0"/>
              </a:rPr>
              <a:t>store</a:t>
            </a:r>
            <a:r>
              <a:rPr lang="en-US" altLang="en-US" sz="1600">
                <a:latin typeface="Times New Roman" panose="02020603050405020304" pitchFamily="18" charset="0"/>
                <a:cs typeface="Times New Roman" panose="02020603050405020304" pitchFamily="18" charset="0"/>
              </a:rPr>
              <a:t> in </a:t>
            </a:r>
            <a:r>
              <a:rPr lang="en-US" altLang="en-US" sz="1600" b="1">
                <a:latin typeface="Times New Roman" panose="02020603050405020304" pitchFamily="18" charset="0"/>
                <a:cs typeface="Times New Roman" panose="02020603050405020304" pitchFamily="18" charset="0"/>
              </a:rPr>
              <a:t>memory</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Later</a:t>
            </a:r>
            <a:r>
              <a:rPr lang="en-US" altLang="en-US" sz="1600">
                <a:latin typeface="Times New Roman" panose="02020603050405020304" pitchFamily="18" charset="0"/>
                <a:cs typeface="Times New Roman" panose="02020603050405020304" pitchFamily="18" charset="0"/>
              </a:rPr>
              <a:t>, when the </a:t>
            </a:r>
            <a:r>
              <a:rPr lang="en-US" altLang="en-US" sz="1600" b="1">
                <a:latin typeface="Times New Roman" panose="02020603050405020304" pitchFamily="18" charset="0"/>
                <a:cs typeface="Times New Roman" panose="02020603050405020304" pitchFamily="18" charset="0"/>
              </a:rPr>
              <a:t>time of day </a:t>
            </a:r>
            <a:r>
              <a:rPr lang="en-US" altLang="en-US" sz="1600">
                <a:latin typeface="Times New Roman" panose="02020603050405020304" pitchFamily="18" charset="0"/>
                <a:cs typeface="Times New Roman" panose="02020603050405020304" pitchFamily="18" charset="0"/>
              </a:rPr>
              <a:t>is </a:t>
            </a:r>
            <a:r>
              <a:rPr lang="en-US" altLang="en-US" sz="1600" b="1">
                <a:latin typeface="Times New Roman" panose="02020603050405020304" pitchFamily="18" charset="0"/>
                <a:cs typeface="Times New Roman" panose="02020603050405020304" pitchFamily="18" charset="0"/>
              </a:rPr>
              <a:t>requested</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stored</a:t>
            </a:r>
            <a:r>
              <a:rPr lang="en-US" altLang="en-US" sz="1600">
                <a:latin typeface="Times New Roman" panose="02020603050405020304" pitchFamily="18" charset="0"/>
                <a:cs typeface="Times New Roman" panose="02020603050405020304" pitchFamily="18" charset="0"/>
              </a:rPr>
              <a:t> time of day is </a:t>
            </a:r>
            <a:r>
              <a:rPr lang="en-US" altLang="en-US" sz="1600" b="1">
                <a:latin typeface="Times New Roman" panose="02020603050405020304" pitchFamily="18" charset="0"/>
                <a:cs typeface="Times New Roman" panose="02020603050405020304" pitchFamily="18" charset="0"/>
              </a:rPr>
              <a:t>added</a:t>
            </a:r>
            <a:r>
              <a:rPr lang="en-US" altLang="en-US" sz="1600">
                <a:latin typeface="Times New Roman" panose="02020603050405020304" pitchFamily="18" charset="0"/>
                <a:cs typeface="Times New Roman" panose="02020603050405020304" pitchFamily="18" charset="0"/>
              </a:rPr>
              <a:t> to the </a:t>
            </a:r>
            <a:r>
              <a:rPr lang="en-US" altLang="en-US" sz="1600" b="1">
                <a:latin typeface="Times New Roman" panose="02020603050405020304" pitchFamily="18" charset="0"/>
                <a:cs typeface="Times New Roman" panose="02020603050405020304" pitchFamily="18" charset="0"/>
              </a:rPr>
              <a:t>counter</a:t>
            </a:r>
            <a:r>
              <a:rPr lang="en-US" altLang="en-US" sz="1600">
                <a:latin typeface="Times New Roman" panose="02020603050405020304" pitchFamily="18" charset="0"/>
                <a:cs typeface="Times New Roman" panose="02020603050405020304" pitchFamily="18" charset="0"/>
              </a:rPr>
              <a:t> to get the current time of day</a:t>
            </a:r>
          </a:p>
        </p:txBody>
      </p:sp>
      <p:sp>
        <p:nvSpPr>
          <p:cNvPr id="13316" name="Rectangle 4"/>
          <p:cNvSpPr>
            <a:spLocks/>
          </p:cNvSpPr>
          <p:nvPr/>
        </p:nvSpPr>
        <p:spPr bwMode="auto">
          <a:xfrm>
            <a:off x="914400" y="533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Clock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3" end="3"/>
                                            </p:txEl>
                                          </p:spTgt>
                                        </p:tgtEl>
                                        <p:attrNameLst>
                                          <p:attrName>style.visibility</p:attrName>
                                        </p:attrNameLst>
                                      </p:cBhvr>
                                      <p:to>
                                        <p:strVal val="visible"/>
                                      </p:to>
                                    </p:set>
                                    <p:animEffect transition="in" filter="box(in)">
                                      <p:cBhvr>
                                        <p:cTn id="7" dur="500"/>
                                        <p:tgtEl>
                                          <p:spTgt spid="212995">
                                            <p:txEl>
                                              <p:pRg st="3" end="3"/>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2995">
                                            <p:txEl>
                                              <p:pRg st="4" end="4"/>
                                            </p:txEl>
                                          </p:spTgt>
                                        </p:tgtEl>
                                        <p:attrNameLst>
                                          <p:attrName>style.visibility</p:attrName>
                                        </p:attrNameLst>
                                      </p:cBhvr>
                                      <p:to>
                                        <p:strVal val="visible"/>
                                      </p:to>
                                    </p:set>
                                    <p:animEffect transition="in" filter="box(in)">
                                      <p:cBhvr>
                                        <p:cTn id="10" dur="500"/>
                                        <p:tgtEl>
                                          <p:spTgt spid="212995">
                                            <p:txEl>
                                              <p:pRg st="4" end="4"/>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2995">
                                            <p:txEl>
                                              <p:pRg st="5" end="5"/>
                                            </p:txEl>
                                          </p:spTgt>
                                        </p:tgtEl>
                                        <p:attrNameLst>
                                          <p:attrName>style.visibility</p:attrName>
                                        </p:attrNameLst>
                                      </p:cBhvr>
                                      <p:to>
                                        <p:strVal val="visible"/>
                                      </p:to>
                                    </p:set>
                                    <p:animEffect transition="in" filter="box(in)">
                                      <p:cBhvr>
                                        <p:cTn id="13" dur="500"/>
                                        <p:tgtEl>
                                          <p:spTgt spid="212995">
                                            <p:txEl>
                                              <p:pRg st="5" end="5"/>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12995">
                                            <p:txEl>
                                              <p:pRg st="6" end="6"/>
                                            </p:txEl>
                                          </p:spTgt>
                                        </p:tgtEl>
                                        <p:attrNameLst>
                                          <p:attrName>style.visibility</p:attrName>
                                        </p:attrNameLst>
                                      </p:cBhvr>
                                      <p:to>
                                        <p:strVal val="visible"/>
                                      </p:to>
                                    </p:set>
                                    <p:animEffect transition="in" filter="box(in)">
                                      <p:cBhvr>
                                        <p:cTn id="16" dur="500"/>
                                        <p:tgtEl>
                                          <p:spTgt spid="212995">
                                            <p:txEl>
                                              <p:pRg st="6" end="6"/>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2995">
                                            <p:txEl>
                                              <p:pRg st="7" end="7"/>
                                            </p:txEl>
                                          </p:spTgt>
                                        </p:tgtEl>
                                        <p:attrNameLst>
                                          <p:attrName>style.visibility</p:attrName>
                                        </p:attrNameLst>
                                      </p:cBhvr>
                                      <p:to>
                                        <p:strVal val="visible"/>
                                      </p:to>
                                    </p:set>
                                    <p:animEffect transition="in" filter="box(in)">
                                      <p:cBhvr>
                                        <p:cTn id="19" dur="500"/>
                                        <p:tgtEl>
                                          <p:spTgt spid="212995">
                                            <p:txEl>
                                              <p:pRg st="7" end="7"/>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12995">
                                            <p:txEl>
                                              <p:pRg st="8" end="8"/>
                                            </p:txEl>
                                          </p:spTgt>
                                        </p:tgtEl>
                                        <p:attrNameLst>
                                          <p:attrName>style.visibility</p:attrName>
                                        </p:attrNameLst>
                                      </p:cBhvr>
                                      <p:to>
                                        <p:strVal val="visible"/>
                                      </p:to>
                                    </p:set>
                                    <p:animEffect transition="in" filter="box(in)">
                                      <p:cBhvr>
                                        <p:cTn id="22" dur="500"/>
                                        <p:tgtEl>
                                          <p:spTgt spid="212995">
                                            <p:txEl>
                                              <p:pRg st="8" end="8"/>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2995">
                                            <p:txEl>
                                              <p:pRg st="9" end="9"/>
                                            </p:txEl>
                                          </p:spTgt>
                                        </p:tgtEl>
                                        <p:attrNameLst>
                                          <p:attrName>style.visibility</p:attrName>
                                        </p:attrNameLst>
                                      </p:cBhvr>
                                      <p:to>
                                        <p:strVal val="visible"/>
                                      </p:to>
                                    </p:set>
                                    <p:animEffect transition="in" filter="box(in)">
                                      <p:cBhvr>
                                        <p:cTn id="25" dur="500"/>
                                        <p:tgtEl>
                                          <p:spTgt spid="2129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Principles of I/O Hardware</a:t>
            </a:r>
          </a:p>
        </p:txBody>
      </p:sp>
      <p:sp>
        <p:nvSpPr>
          <p:cNvPr id="212995" name="Rectangle 3"/>
          <p:cNvSpPr>
            <a:spLocks noGrp="1"/>
          </p:cNvSpPr>
          <p:nvPr>
            <p:ph type="body" idx="1"/>
          </p:nvPr>
        </p:nvSpPr>
        <p:spPr>
          <a:xfrm>
            <a:off x="228600" y="1371600"/>
            <a:ext cx="8915400" cy="5867400"/>
          </a:xfrm>
        </p:spPr>
        <p:txBody>
          <a:bodyPr/>
          <a:lstStyle/>
          <a:p>
            <a:pPr algn="just" eaLnBrk="1" hangingPunct="1">
              <a:spcBef>
                <a:spcPts val="1200"/>
              </a:spcBef>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How</a:t>
            </a:r>
            <a:r>
              <a:rPr lang="en-US" altLang="en-US" sz="2400">
                <a:latin typeface="Times New Roman" panose="02020603050405020304" pitchFamily="18" charset="0"/>
                <a:cs typeface="Times New Roman" panose="02020603050405020304" pitchFamily="18" charset="0"/>
              </a:rPr>
              <a:t> do they </a:t>
            </a:r>
            <a:r>
              <a:rPr lang="en-US" altLang="en-US" sz="2400" b="1">
                <a:latin typeface="Times New Roman" panose="02020603050405020304" pitchFamily="18" charset="0"/>
                <a:cs typeface="Times New Roman" panose="02020603050405020304" pitchFamily="18" charset="0"/>
              </a:rPr>
              <a:t>work</a:t>
            </a:r>
            <a:r>
              <a:rPr lang="en-US" altLang="en-US" sz="2400">
                <a:latin typeface="Times New Roman" panose="02020603050405020304" pitchFamily="18" charset="0"/>
                <a:cs typeface="Times New Roman" panose="02020603050405020304" pitchFamily="18" charset="0"/>
              </a:rPr>
              <a:t>?</a:t>
            </a:r>
          </a:p>
          <a:p>
            <a:pPr lvl="1" algn="just" eaLnBrk="1" hangingPunct="1">
              <a:spcBef>
                <a:spcPts val="1200"/>
              </a:spcBef>
            </a:pPr>
            <a:r>
              <a:rPr lang="en-US" altLang="en-US" sz="1800">
                <a:latin typeface="Times New Roman" panose="02020603050405020304" pitchFamily="18" charset="0"/>
                <a:cs typeface="Times New Roman" panose="02020603050405020304" pitchFamily="18" charset="0"/>
              </a:rPr>
              <a:t>When the </a:t>
            </a:r>
            <a:r>
              <a:rPr lang="en-US" altLang="en-US" sz="1800" b="1">
                <a:latin typeface="Times New Roman" panose="02020603050405020304" pitchFamily="18" charset="0"/>
                <a:cs typeface="Times New Roman" panose="02020603050405020304" pitchFamily="18" charset="0"/>
              </a:rPr>
              <a:t>CPU</a:t>
            </a:r>
            <a:r>
              <a:rPr lang="en-US" altLang="en-US" sz="1800">
                <a:latin typeface="Times New Roman" panose="02020603050405020304" pitchFamily="18" charset="0"/>
                <a:cs typeface="Times New Roman" panose="02020603050405020304" pitchFamily="18" charset="0"/>
              </a:rPr>
              <a:t> wants to </a:t>
            </a:r>
            <a:r>
              <a:rPr lang="en-US" altLang="en-US" sz="1800" b="1">
                <a:latin typeface="Times New Roman" panose="02020603050405020304" pitchFamily="18" charset="0"/>
                <a:cs typeface="Times New Roman" panose="02020603050405020304" pitchFamily="18" charset="0"/>
              </a:rPr>
              <a:t>read</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word</a:t>
            </a:r>
            <a:r>
              <a:rPr lang="en-US" altLang="en-US" sz="1800">
                <a:latin typeface="Times New Roman" panose="02020603050405020304" pitchFamily="18" charset="0"/>
                <a:cs typeface="Times New Roman" panose="02020603050405020304" pitchFamily="18" charset="0"/>
              </a:rPr>
              <a:t>, either from memory or from an I/O port, </a:t>
            </a:r>
            <a:r>
              <a:rPr lang="en-US" altLang="en-US" sz="1800" b="1">
                <a:latin typeface="Times New Roman" panose="02020603050405020304" pitchFamily="18" charset="0"/>
                <a:cs typeface="Times New Roman" panose="02020603050405020304" pitchFamily="18" charset="0"/>
              </a:rPr>
              <a:t>it</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puts</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address</a:t>
            </a:r>
            <a:r>
              <a:rPr lang="en-US" altLang="en-US" sz="1800">
                <a:latin typeface="Times New Roman" panose="02020603050405020304" pitchFamily="18" charset="0"/>
                <a:cs typeface="Times New Roman" panose="02020603050405020304" pitchFamily="18" charset="0"/>
              </a:rPr>
              <a:t> it </a:t>
            </a:r>
            <a:r>
              <a:rPr lang="en-US" altLang="en-US" sz="1800" b="1">
                <a:latin typeface="Times New Roman" panose="02020603050405020304" pitchFamily="18" charset="0"/>
                <a:cs typeface="Times New Roman" panose="02020603050405020304" pitchFamily="18" charset="0"/>
              </a:rPr>
              <a:t>needs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on</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bus</a:t>
            </a:r>
            <a:r>
              <a:rPr lang="en-US" altLang="en-US" sz="1800">
                <a:latin typeface="Times New Roman" panose="02020603050405020304" pitchFamily="18" charset="0"/>
                <a:cs typeface="Times New Roman" panose="02020603050405020304" pitchFamily="18" charset="0"/>
              </a:rPr>
              <a:t> address lines </a:t>
            </a:r>
            <a:r>
              <a:rPr lang="en-US" altLang="en-US" sz="1800" b="1">
                <a:latin typeface="Times New Roman" panose="02020603050405020304" pitchFamily="18" charset="0"/>
                <a:cs typeface="Times New Roman" panose="02020603050405020304" pitchFamily="18" charset="0"/>
              </a:rPr>
              <a:t>and</a:t>
            </a:r>
            <a:r>
              <a:rPr lang="en-US" altLang="en-US" sz="1800">
                <a:latin typeface="Times New Roman" panose="02020603050405020304" pitchFamily="18" charset="0"/>
                <a:cs typeface="Times New Roman" panose="02020603050405020304" pitchFamily="18" charset="0"/>
              </a:rPr>
              <a:t> then </a:t>
            </a:r>
            <a:r>
              <a:rPr lang="en-US" altLang="en-US" sz="1800" b="1">
                <a:latin typeface="Times New Roman" panose="02020603050405020304" pitchFamily="18" charset="0"/>
                <a:cs typeface="Times New Roman" panose="02020603050405020304" pitchFamily="18" charset="0"/>
              </a:rPr>
              <a:t>asserts</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READ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signal</a:t>
            </a:r>
            <a:r>
              <a:rPr lang="en-US" altLang="en-US" sz="1800">
                <a:latin typeface="Times New Roman" panose="02020603050405020304" pitchFamily="18" charset="0"/>
                <a:cs typeface="Times New Roman" panose="02020603050405020304" pitchFamily="18" charset="0"/>
              </a:rPr>
              <a:t> on a bus' control line</a:t>
            </a:r>
          </a:p>
          <a:p>
            <a:pPr lvl="1" algn="just" eaLnBrk="1" hangingPunct="1">
              <a:spcBef>
                <a:spcPts val="1200"/>
              </a:spcBef>
            </a:pPr>
            <a:r>
              <a:rPr lang="en-US" altLang="en-US" sz="1800">
                <a:latin typeface="Times New Roman" panose="02020603050405020304" pitchFamily="18" charset="0"/>
                <a:cs typeface="Times New Roman" panose="02020603050405020304" pitchFamily="18" charset="0"/>
              </a:rPr>
              <a:t>A </a:t>
            </a:r>
            <a:r>
              <a:rPr lang="en-US" altLang="en-US" sz="1800" b="1">
                <a:latin typeface="Times New Roman" panose="02020603050405020304" pitchFamily="18" charset="0"/>
                <a:cs typeface="Times New Roman" panose="02020603050405020304" pitchFamily="18" charset="0"/>
              </a:rPr>
              <a:t>second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signal</a:t>
            </a:r>
            <a:r>
              <a:rPr lang="en-US" altLang="en-US" sz="1800">
                <a:latin typeface="Times New Roman" panose="02020603050405020304" pitchFamily="18" charset="0"/>
                <a:cs typeface="Times New Roman" panose="02020603050405020304" pitchFamily="18" charset="0"/>
              </a:rPr>
              <a:t> line </a:t>
            </a:r>
            <a:r>
              <a:rPr lang="en-US" altLang="en-US" sz="1800" b="1">
                <a:latin typeface="Times New Roman" panose="02020603050405020304" pitchFamily="18" charset="0"/>
                <a:cs typeface="Times New Roman" panose="02020603050405020304" pitchFamily="18" charset="0"/>
              </a:rPr>
              <a:t>is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used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to</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tell</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whether I/O space or memory space</a:t>
            </a:r>
            <a:r>
              <a:rPr lang="en-US" altLang="en-US" sz="1800">
                <a:latin typeface="Times New Roman" panose="02020603050405020304" pitchFamily="18" charset="0"/>
                <a:cs typeface="Times New Roman" panose="02020603050405020304" pitchFamily="18" charset="0"/>
              </a:rPr>
              <a:t> is </a:t>
            </a:r>
            <a:r>
              <a:rPr lang="en-US" altLang="en-US" sz="1800" b="1">
                <a:latin typeface="Times New Roman" panose="02020603050405020304" pitchFamily="18" charset="0"/>
                <a:cs typeface="Times New Roman" panose="02020603050405020304" pitchFamily="18" charset="0"/>
              </a:rPr>
              <a:t>needed</a:t>
            </a:r>
          </a:p>
          <a:p>
            <a:pPr lvl="1" algn="just" eaLnBrk="1" hangingPunct="1">
              <a:spcBef>
                <a:spcPts val="1200"/>
              </a:spcBef>
            </a:pPr>
            <a:r>
              <a:rPr lang="en-US" altLang="en-US" sz="1800" b="1">
                <a:latin typeface="Times New Roman" panose="02020603050405020304" pitchFamily="18" charset="0"/>
                <a:cs typeface="Times New Roman" panose="02020603050405020304" pitchFamily="18" charset="0"/>
              </a:rPr>
              <a:t>If</a:t>
            </a:r>
            <a:r>
              <a:rPr lang="en-US" altLang="en-US" sz="1800">
                <a:latin typeface="Times New Roman" panose="02020603050405020304" pitchFamily="18" charset="0"/>
                <a:cs typeface="Times New Roman" panose="02020603050405020304" pitchFamily="18" charset="0"/>
              </a:rPr>
              <a:t> it is </a:t>
            </a:r>
            <a:r>
              <a:rPr lang="en-US" altLang="en-US" sz="1800" b="1">
                <a:latin typeface="Times New Roman" panose="02020603050405020304" pitchFamily="18" charset="0"/>
                <a:cs typeface="Times New Roman" panose="02020603050405020304" pitchFamily="18" charset="0"/>
              </a:rPr>
              <a:t>memory</a:t>
            </a:r>
            <a:r>
              <a:rPr lang="en-US" altLang="en-US" sz="1800">
                <a:latin typeface="Times New Roman" panose="02020603050405020304" pitchFamily="18" charset="0"/>
                <a:cs typeface="Times New Roman" panose="02020603050405020304" pitchFamily="18" charset="0"/>
              </a:rPr>
              <a:t> space, the </a:t>
            </a:r>
            <a:r>
              <a:rPr lang="en-US" altLang="en-US" sz="1800" b="1">
                <a:latin typeface="Times New Roman" panose="02020603050405020304" pitchFamily="18" charset="0"/>
                <a:cs typeface="Times New Roman" panose="02020603050405020304" pitchFamily="18" charset="0"/>
              </a:rPr>
              <a:t>memory</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responds</a:t>
            </a:r>
            <a:r>
              <a:rPr lang="en-US" altLang="en-US" sz="1800">
                <a:latin typeface="Times New Roman" panose="02020603050405020304" pitchFamily="18" charset="0"/>
                <a:cs typeface="Times New Roman" panose="02020603050405020304" pitchFamily="18" charset="0"/>
              </a:rPr>
              <a:t> to the request</a:t>
            </a:r>
          </a:p>
          <a:p>
            <a:pPr lvl="1" algn="just" eaLnBrk="1" hangingPunct="1">
              <a:spcBef>
                <a:spcPts val="1200"/>
              </a:spcBef>
            </a:pPr>
            <a:r>
              <a:rPr lang="en-US" altLang="en-US" sz="1800" b="1">
                <a:latin typeface="Times New Roman" panose="02020603050405020304" pitchFamily="18" charset="0"/>
                <a:cs typeface="Times New Roman" panose="02020603050405020304" pitchFamily="18" charset="0"/>
              </a:rPr>
              <a:t>If</a:t>
            </a:r>
            <a:r>
              <a:rPr lang="en-US" altLang="en-US" sz="1800">
                <a:latin typeface="Times New Roman" panose="02020603050405020304" pitchFamily="18" charset="0"/>
                <a:cs typeface="Times New Roman" panose="02020603050405020304" pitchFamily="18" charset="0"/>
              </a:rPr>
              <a:t> it is </a:t>
            </a:r>
            <a:r>
              <a:rPr lang="en-US" altLang="en-US" sz="1800" b="1">
                <a:latin typeface="Times New Roman" panose="02020603050405020304" pitchFamily="18" charset="0"/>
                <a:cs typeface="Times New Roman" panose="02020603050405020304" pitchFamily="18" charset="0"/>
              </a:rPr>
              <a:t>I/O</a:t>
            </a:r>
            <a:r>
              <a:rPr lang="en-US" altLang="en-US" sz="1800">
                <a:latin typeface="Times New Roman" panose="02020603050405020304" pitchFamily="18" charset="0"/>
                <a:cs typeface="Times New Roman" panose="02020603050405020304" pitchFamily="18" charset="0"/>
              </a:rPr>
              <a:t> space, the </a:t>
            </a:r>
            <a:r>
              <a:rPr lang="en-US" altLang="en-US" sz="1800" b="1">
                <a:latin typeface="Times New Roman" panose="02020603050405020304" pitchFamily="18" charset="0"/>
                <a:cs typeface="Times New Roman" panose="02020603050405020304" pitchFamily="18" charset="0"/>
              </a:rPr>
              <a:t>I/O</a:t>
            </a:r>
            <a:r>
              <a:rPr lang="en-US" altLang="en-US" sz="1800">
                <a:latin typeface="Times New Roman" panose="02020603050405020304" pitchFamily="18" charset="0"/>
                <a:cs typeface="Times New Roman" panose="02020603050405020304" pitchFamily="18" charset="0"/>
              </a:rPr>
              <a:t> device </a:t>
            </a:r>
            <a:r>
              <a:rPr lang="en-US" altLang="en-US" sz="1800" b="1">
                <a:latin typeface="Times New Roman" panose="02020603050405020304" pitchFamily="18" charset="0"/>
                <a:cs typeface="Times New Roman" panose="02020603050405020304" pitchFamily="18" charset="0"/>
              </a:rPr>
              <a:t>responds</a:t>
            </a:r>
            <a:r>
              <a:rPr lang="en-US" altLang="en-US" sz="1800">
                <a:latin typeface="Times New Roman" panose="02020603050405020304" pitchFamily="18" charset="0"/>
                <a:cs typeface="Times New Roman" panose="02020603050405020304" pitchFamily="18" charset="0"/>
              </a:rPr>
              <a:t> to the request.</a:t>
            </a:r>
          </a:p>
          <a:p>
            <a:pPr lvl="1" algn="just" eaLnBrk="1" hangingPunct="1">
              <a:spcBef>
                <a:spcPts val="1200"/>
              </a:spcBef>
            </a:pPr>
            <a:r>
              <a:rPr lang="en-US" altLang="en-US" sz="1800" b="1">
                <a:latin typeface="Times New Roman" panose="02020603050405020304" pitchFamily="18" charset="0"/>
                <a:cs typeface="Times New Roman" panose="02020603050405020304" pitchFamily="18" charset="0"/>
              </a:rPr>
              <a:t>If</a:t>
            </a:r>
            <a:r>
              <a:rPr lang="en-US" altLang="en-US" sz="1800">
                <a:latin typeface="Times New Roman" panose="02020603050405020304" pitchFamily="18" charset="0"/>
                <a:cs typeface="Times New Roman" panose="02020603050405020304" pitchFamily="18" charset="0"/>
              </a:rPr>
              <a:t> there is </a:t>
            </a:r>
            <a:r>
              <a:rPr lang="en-US" altLang="en-US" sz="1800" b="1">
                <a:latin typeface="Times New Roman" panose="02020603050405020304" pitchFamily="18" charset="0"/>
                <a:cs typeface="Times New Roman" panose="02020603050405020304" pitchFamily="18" charset="0"/>
              </a:rPr>
              <a:t>only</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memory</a:t>
            </a:r>
            <a:r>
              <a:rPr lang="en-US" altLang="en-US" sz="1800">
                <a:latin typeface="Times New Roman" panose="02020603050405020304" pitchFamily="18" charset="0"/>
                <a:cs typeface="Times New Roman" panose="02020603050405020304" pitchFamily="18" charset="0"/>
              </a:rPr>
              <a:t> space, every </a:t>
            </a:r>
            <a:r>
              <a:rPr lang="en-US" altLang="en-US" sz="1800" b="1">
                <a:latin typeface="Times New Roman" panose="02020603050405020304" pitchFamily="18" charset="0"/>
                <a:cs typeface="Times New Roman" panose="02020603050405020304" pitchFamily="18" charset="0"/>
              </a:rPr>
              <a:t>memory</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module</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and</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every I/O device compares</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address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lines</a:t>
            </a:r>
            <a:r>
              <a:rPr lang="en-US" altLang="en-US" sz="1800">
                <a:latin typeface="Times New Roman" panose="02020603050405020304" pitchFamily="18" charset="0"/>
                <a:cs typeface="Times New Roman" panose="02020603050405020304" pitchFamily="18" charset="0"/>
              </a:rPr>
              <a:t> to </a:t>
            </a:r>
            <a:r>
              <a:rPr lang="en-US" altLang="en-US" sz="1800" b="1">
                <a:latin typeface="Times New Roman" panose="02020603050405020304" pitchFamily="18" charset="0"/>
                <a:cs typeface="Times New Roman" panose="02020603050405020304" pitchFamily="18" charset="0"/>
              </a:rPr>
              <a:t>range</a:t>
            </a:r>
            <a:r>
              <a:rPr lang="en-US" altLang="en-US" sz="1800">
                <a:latin typeface="Times New Roman" panose="02020603050405020304" pitchFamily="18" charset="0"/>
                <a:cs typeface="Times New Roman" panose="02020603050405020304" pitchFamily="18" charset="0"/>
              </a:rPr>
              <a:t> of </a:t>
            </a:r>
            <a:r>
              <a:rPr lang="en-US" altLang="en-US" sz="1800" b="1">
                <a:latin typeface="Times New Roman" panose="02020603050405020304" pitchFamily="18" charset="0"/>
                <a:cs typeface="Times New Roman" panose="02020603050405020304" pitchFamily="18" charset="0"/>
              </a:rPr>
              <a:t>addresses</a:t>
            </a:r>
            <a:r>
              <a:rPr lang="en-US" altLang="en-US" sz="1800">
                <a:latin typeface="Times New Roman" panose="02020603050405020304" pitchFamily="18" charset="0"/>
                <a:cs typeface="Times New Roman" panose="02020603050405020304" pitchFamily="18" charset="0"/>
              </a:rPr>
              <a:t> that </a:t>
            </a:r>
            <a:r>
              <a:rPr lang="en-US" altLang="en-US" sz="1800" b="1">
                <a:latin typeface="Times New Roman" panose="02020603050405020304" pitchFamily="18" charset="0"/>
                <a:cs typeface="Times New Roman" panose="02020603050405020304" pitchFamily="18" charset="0"/>
              </a:rPr>
              <a:t>it</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services</a:t>
            </a:r>
          </a:p>
          <a:p>
            <a:pPr lvl="1" algn="just" eaLnBrk="1" hangingPunct="1">
              <a:spcBef>
                <a:spcPts val="1200"/>
              </a:spcBef>
            </a:pPr>
            <a:r>
              <a:rPr lang="en-US" altLang="en-US" sz="1800" b="1">
                <a:latin typeface="Times New Roman" panose="02020603050405020304" pitchFamily="18" charset="0"/>
                <a:cs typeface="Times New Roman" panose="02020603050405020304" pitchFamily="18" charset="0"/>
              </a:rPr>
              <a:t>If</a:t>
            </a:r>
            <a:r>
              <a:rPr lang="en-US" altLang="en-US" sz="1800">
                <a:latin typeface="Times New Roman" panose="02020603050405020304" pitchFamily="18" charset="0"/>
                <a:cs typeface="Times New Roman" panose="02020603050405020304" pitchFamily="18" charset="0"/>
              </a:rPr>
              <a:t> the </a:t>
            </a:r>
            <a:r>
              <a:rPr lang="en-US" altLang="en-US" sz="1800" b="1">
                <a:latin typeface="Times New Roman" panose="02020603050405020304" pitchFamily="18" charset="0"/>
                <a:cs typeface="Times New Roman" panose="02020603050405020304" pitchFamily="18" charset="0"/>
              </a:rPr>
              <a:t>address</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falls</a:t>
            </a:r>
            <a:r>
              <a:rPr lang="en-US" altLang="en-US" sz="1800">
                <a:latin typeface="Times New Roman" panose="02020603050405020304" pitchFamily="18" charset="0"/>
                <a:cs typeface="Times New Roman" panose="02020603050405020304" pitchFamily="18" charset="0"/>
              </a:rPr>
              <a:t> in its </a:t>
            </a:r>
            <a:r>
              <a:rPr lang="en-US" altLang="en-US" sz="1800" b="1">
                <a:latin typeface="Times New Roman" panose="02020603050405020304" pitchFamily="18" charset="0"/>
                <a:cs typeface="Times New Roman" panose="02020603050405020304" pitchFamily="18" charset="0"/>
              </a:rPr>
              <a:t>range</a:t>
            </a:r>
            <a:r>
              <a:rPr lang="en-US" altLang="en-US" sz="1800">
                <a:latin typeface="Times New Roman" panose="02020603050405020304" pitchFamily="18" charset="0"/>
                <a:cs typeface="Times New Roman" panose="02020603050405020304" pitchFamily="18" charset="0"/>
              </a:rPr>
              <a:t>, it </a:t>
            </a:r>
            <a:r>
              <a:rPr lang="en-US" altLang="en-US" sz="1800" b="1">
                <a:latin typeface="Times New Roman" panose="02020603050405020304" pitchFamily="18" charset="0"/>
                <a:cs typeface="Times New Roman" panose="02020603050405020304" pitchFamily="18" charset="0"/>
              </a:rPr>
              <a:t>responds</a:t>
            </a:r>
            <a:r>
              <a:rPr lang="en-US" altLang="en-US" sz="1800">
                <a:latin typeface="Times New Roman" panose="02020603050405020304" pitchFamily="18" charset="0"/>
                <a:cs typeface="Times New Roman" panose="02020603050405020304" pitchFamily="18" charset="0"/>
              </a:rPr>
              <a:t> to the request. Since </a:t>
            </a:r>
            <a:r>
              <a:rPr lang="en-US" altLang="en-US" sz="1800" b="1">
                <a:latin typeface="Times New Roman" panose="02020603050405020304" pitchFamily="18" charset="0"/>
                <a:cs typeface="Times New Roman" panose="02020603050405020304" pitchFamily="18" charset="0"/>
              </a:rPr>
              <a:t>no address </a:t>
            </a:r>
            <a:r>
              <a:rPr lang="en-US" altLang="en-US" sz="1800">
                <a:latin typeface="Times New Roman" panose="02020603050405020304" pitchFamily="18" charset="0"/>
                <a:cs typeface="Times New Roman" panose="02020603050405020304" pitchFamily="18" charset="0"/>
              </a:rPr>
              <a:t>is ever </a:t>
            </a:r>
            <a:r>
              <a:rPr lang="en-US" altLang="en-US" sz="1800" b="1">
                <a:latin typeface="Times New Roman" panose="02020603050405020304" pitchFamily="18" charset="0"/>
                <a:cs typeface="Times New Roman" panose="02020603050405020304" pitchFamily="18" charset="0"/>
              </a:rPr>
              <a:t>assigned</a:t>
            </a:r>
            <a:r>
              <a:rPr lang="en-US" altLang="en-US" sz="1800">
                <a:latin typeface="Times New Roman" panose="02020603050405020304" pitchFamily="18" charset="0"/>
                <a:cs typeface="Times New Roman" panose="02020603050405020304" pitchFamily="18" charset="0"/>
              </a:rPr>
              <a:t> to both </a:t>
            </a:r>
            <a:r>
              <a:rPr lang="en-US" altLang="en-US" sz="1800" b="1">
                <a:latin typeface="Times New Roman" panose="02020603050405020304" pitchFamily="18" charset="0"/>
                <a:cs typeface="Times New Roman" panose="02020603050405020304" pitchFamily="18" charset="0"/>
              </a:rPr>
              <a:t>memory</a:t>
            </a:r>
            <a:r>
              <a:rPr lang="en-US" altLang="en-US" sz="1800">
                <a:latin typeface="Times New Roman" panose="02020603050405020304" pitchFamily="18" charset="0"/>
                <a:cs typeface="Times New Roman" panose="02020603050405020304" pitchFamily="18" charset="0"/>
              </a:rPr>
              <a:t> and an I/O </a:t>
            </a:r>
            <a:r>
              <a:rPr lang="en-US" altLang="en-US" sz="1800" b="1">
                <a:latin typeface="Times New Roman" panose="02020603050405020304" pitchFamily="18" charset="0"/>
                <a:cs typeface="Times New Roman" panose="02020603050405020304" pitchFamily="18" charset="0"/>
              </a:rPr>
              <a:t>device</a:t>
            </a:r>
            <a:r>
              <a:rPr lang="en-US" altLang="en-US" sz="1800">
                <a:latin typeface="Times New Roman" panose="02020603050405020304" pitchFamily="18" charset="0"/>
                <a:cs typeface="Times New Roman" panose="02020603050405020304" pitchFamily="18" charset="0"/>
              </a:rPr>
              <a:t>, there is </a:t>
            </a:r>
            <a:r>
              <a:rPr lang="en-US" altLang="en-US" sz="1800" b="1">
                <a:latin typeface="Times New Roman" panose="02020603050405020304" pitchFamily="18" charset="0"/>
                <a:cs typeface="Times New Roman" panose="02020603050405020304" pitchFamily="18" charset="0"/>
              </a:rPr>
              <a:t>no ambiguity and no conflict</a:t>
            </a:r>
          </a:p>
        </p:txBody>
      </p:sp>
      <p:sp>
        <p:nvSpPr>
          <p:cNvPr id="10244" name="Rectangle 4"/>
          <p:cNvSpPr>
            <a:spLocks/>
          </p:cNvSpPr>
          <p:nvPr/>
        </p:nvSpPr>
        <p:spPr bwMode="auto">
          <a:xfrm>
            <a:off x="914400" y="533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Memory-Mapped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ox(in)">
                                      <p:cBhvr>
                                        <p:cTn id="12" dur="500"/>
                                        <p:tgtEl>
                                          <p:spTgt spid="21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box(in)">
                                      <p:cBhvr>
                                        <p:cTn id="17" dur="500"/>
                                        <p:tgtEl>
                                          <p:spTgt spid="212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box(in)">
                                      <p:cBhvr>
                                        <p:cTn id="22" dur="500"/>
                                        <p:tgtEl>
                                          <p:spTgt spid="212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box(in)">
                                      <p:cBhvr>
                                        <p:cTn id="27" dur="500"/>
                                        <p:tgtEl>
                                          <p:spTgt spid="2129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12995">
                                            <p:txEl>
                                              <p:pRg st="5" end="5"/>
                                            </p:txEl>
                                          </p:spTgt>
                                        </p:tgtEl>
                                        <p:attrNameLst>
                                          <p:attrName>style.visibility</p:attrName>
                                        </p:attrNameLst>
                                      </p:cBhvr>
                                      <p:to>
                                        <p:strVal val="visible"/>
                                      </p:to>
                                    </p:set>
                                    <p:animEffect transition="in" filter="box(in)">
                                      <p:cBhvr>
                                        <p:cTn id="32" dur="500"/>
                                        <p:tgtEl>
                                          <p:spTgt spid="2129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12995">
                                            <p:txEl>
                                              <p:pRg st="6" end="6"/>
                                            </p:txEl>
                                          </p:spTgt>
                                        </p:tgtEl>
                                        <p:attrNameLst>
                                          <p:attrName>style.visibility</p:attrName>
                                        </p:attrNameLst>
                                      </p:cBhvr>
                                      <p:to>
                                        <p:strVal val="visible"/>
                                      </p:to>
                                    </p:set>
                                    <p:animEffect transition="in" filter="box(in)">
                                      <p:cBhvr>
                                        <p:cTn id="37" dur="500"/>
                                        <p:tgtEl>
                                          <p:spTgt spid="212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Clocks</a:t>
            </a:r>
          </a:p>
        </p:txBody>
      </p:sp>
      <p:sp>
        <p:nvSpPr>
          <p:cNvPr id="14339" name="Rectangle 4"/>
          <p:cNvSpPr>
            <a:spLocks/>
          </p:cNvSpPr>
          <p:nvPr/>
        </p:nvSpPr>
        <p:spPr bwMode="auto">
          <a:xfrm>
            <a:off x="9144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 Clock Hardware</a:t>
            </a:r>
          </a:p>
        </p:txBody>
      </p:sp>
      <p:sp>
        <p:nvSpPr>
          <p:cNvPr id="151558" name="Text Box 4"/>
          <p:cNvSpPr txBox="1">
            <a:spLocks noChangeArrowheads="1"/>
          </p:cNvSpPr>
          <p:nvPr/>
        </p:nvSpPr>
        <p:spPr bwMode="auto">
          <a:xfrm>
            <a:off x="3733800" y="5562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5-33.</a:t>
            </a:r>
          </a:p>
        </p:txBody>
      </p:sp>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2033588"/>
            <a:ext cx="86550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1558"/>
                                        </p:tgtEl>
                                        <p:attrNameLst>
                                          <p:attrName>style.visibility</p:attrName>
                                        </p:attrNameLst>
                                      </p:cBhvr>
                                      <p:to>
                                        <p:strVal val="visible"/>
                                      </p:to>
                                    </p:set>
                                    <p:animEffect transition="in" filter="box(in)">
                                      <p:cBhvr>
                                        <p:cTn id="7" dur="500"/>
                                        <p:tgtEl>
                                          <p:spTgt spid="151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Clock</a:t>
            </a:r>
          </a:p>
        </p:txBody>
      </p:sp>
      <p:sp>
        <p:nvSpPr>
          <p:cNvPr id="212995" name="Rectangle 3"/>
          <p:cNvSpPr>
            <a:spLocks noGrp="1"/>
          </p:cNvSpPr>
          <p:nvPr>
            <p:ph type="body" idx="4294967295"/>
          </p:nvPr>
        </p:nvSpPr>
        <p:spPr>
          <a:xfrm>
            <a:off x="0" y="990600"/>
            <a:ext cx="9144000" cy="5867400"/>
          </a:xfrm>
        </p:spPr>
        <p:txBody>
          <a:bodyPr/>
          <a:lstStyle/>
          <a:p>
            <a:pPr marL="274638" indent="-274638" algn="just" eaLnBrk="1" hangingPunct="1">
              <a:lnSpc>
                <a:spcPct val="90000"/>
              </a:lnSpc>
            </a:pPr>
            <a:r>
              <a:rPr lang="en-US" altLang="en-US" sz="2800">
                <a:latin typeface="Times New Roman" panose="02020603050405020304" pitchFamily="18" charset="0"/>
                <a:cs typeface="Times New Roman" panose="02020603050405020304" pitchFamily="18" charset="0"/>
              </a:rPr>
              <a:t>Typical </a:t>
            </a:r>
            <a:r>
              <a:rPr lang="en-US" altLang="en-US" sz="2800" b="1">
                <a:latin typeface="Times New Roman" panose="02020603050405020304" pitchFamily="18" charset="0"/>
                <a:cs typeface="Times New Roman" panose="02020603050405020304" pitchFamily="18" charset="0"/>
              </a:rPr>
              <a:t>duties</a:t>
            </a:r>
            <a:r>
              <a:rPr lang="en-US" altLang="en-US" sz="2800">
                <a:latin typeface="Times New Roman" panose="02020603050405020304" pitchFamily="18" charset="0"/>
                <a:cs typeface="Times New Roman" panose="02020603050405020304" pitchFamily="18" charset="0"/>
              </a:rPr>
              <a:t> of a clock driver (cont)</a:t>
            </a:r>
          </a:p>
          <a:p>
            <a:pPr marL="715963" lvl="1" indent="-261938" algn="just" eaLnBrk="1" hangingPunct="1">
              <a:lnSpc>
                <a:spcPct val="90000"/>
              </a:lnSpc>
              <a:buFontTx/>
              <a:buChar char="•"/>
            </a:pPr>
            <a:r>
              <a:rPr lang="en-US" altLang="en-US" sz="2400">
                <a:latin typeface="Times New Roman" panose="02020603050405020304" pitchFamily="18" charset="0"/>
                <a:cs typeface="Times New Roman" panose="02020603050405020304" pitchFamily="18" charset="0"/>
              </a:rPr>
              <a:t>Preventing processes from running longer than they are allowed to.</a:t>
            </a:r>
          </a:p>
          <a:p>
            <a:pPr marL="1155700" lvl="2" indent="-260350" algn="just" eaLnBrk="1" hangingPunct="1">
              <a:lnSpc>
                <a:spcPct val="90000"/>
              </a:lnSpc>
              <a:buFontTx/>
              <a:buChar char="•"/>
            </a:pPr>
            <a:r>
              <a:rPr lang="en-US" altLang="en-US" sz="2000">
                <a:latin typeface="Times New Roman" panose="02020603050405020304" pitchFamily="18" charset="0"/>
                <a:cs typeface="Times New Roman" panose="02020603050405020304" pitchFamily="18" charset="0"/>
              </a:rPr>
              <a:t>When a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started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scheduler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initializes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counter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to</a:t>
            </a:r>
            <a:r>
              <a:rPr lang="en-US" altLang="en-US" sz="2000">
                <a:latin typeface="Times New Roman" panose="02020603050405020304" pitchFamily="18" charset="0"/>
                <a:cs typeface="Times New Roman" panose="02020603050405020304" pitchFamily="18" charset="0"/>
              </a:rPr>
              <a:t> the value of that process’ </a:t>
            </a:r>
            <a:r>
              <a:rPr lang="en-US" altLang="en-US" sz="2000" b="1">
                <a:latin typeface="Times New Roman" panose="02020603050405020304" pitchFamily="18" charset="0"/>
                <a:cs typeface="Times New Roman" panose="02020603050405020304" pitchFamily="18" charset="0"/>
              </a:rPr>
              <a:t>quantum</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 clock ticks</a:t>
            </a:r>
          </a:p>
          <a:p>
            <a:pPr marL="1155700" lvl="2" indent="-260350" algn="just" eaLnBrk="1" hangingPunct="1">
              <a:lnSpc>
                <a:spcPct val="90000"/>
              </a:lnSpc>
              <a:buFontTx/>
              <a:buChar char="•"/>
            </a:pPr>
            <a:r>
              <a:rPr lang="en-US" altLang="en-US" sz="2000">
                <a:latin typeface="Times New Roman" panose="02020603050405020304" pitchFamily="18" charset="0"/>
                <a:cs typeface="Times New Roman" panose="02020603050405020304" pitchFamily="18" charset="0"/>
              </a:rPr>
              <a:t>At </a:t>
            </a:r>
            <a:r>
              <a:rPr lang="en-US" altLang="en-US" sz="2000" b="1">
                <a:latin typeface="Times New Roman" panose="02020603050405020304" pitchFamily="18" charset="0"/>
                <a:cs typeface="Times New Roman" panose="02020603050405020304" pitchFamily="18" charset="0"/>
              </a:rPr>
              <a:t>every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clock interrupt</a:t>
            </a:r>
            <a:r>
              <a:rPr lang="en-US" altLang="en-US" sz="2000">
                <a:latin typeface="Times New Roman" panose="02020603050405020304" pitchFamily="18" charset="0"/>
                <a:cs typeface="Times New Roman" panose="02020603050405020304" pitchFamily="18" charset="0"/>
              </a:rPr>
              <a:t>, the clock </a:t>
            </a:r>
            <a:r>
              <a:rPr lang="en-US" altLang="en-US" sz="2000" b="1">
                <a:latin typeface="Times New Roman" panose="02020603050405020304" pitchFamily="18" charset="0"/>
                <a:cs typeface="Times New Roman" panose="02020603050405020304" pitchFamily="18" charset="0"/>
              </a:rPr>
              <a:t>driver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decrements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quantum counter by 1. </a:t>
            </a:r>
          </a:p>
          <a:p>
            <a:pPr marL="1155700" lvl="2" indent="-260350" algn="just" eaLnBrk="1" hangingPunct="1">
              <a:lnSpc>
                <a:spcPct val="90000"/>
              </a:lnSpc>
              <a:buFontTx/>
              <a:buChar char="•"/>
            </a:pPr>
            <a:r>
              <a:rPr lang="en-US" altLang="en-US" sz="2000">
                <a:latin typeface="Times New Roman" panose="02020603050405020304" pitchFamily="18" charset="0"/>
                <a:cs typeface="Times New Roman" panose="02020603050405020304" pitchFamily="18" charset="0"/>
              </a:rPr>
              <a:t>When it </a:t>
            </a:r>
            <a:r>
              <a:rPr lang="en-US" altLang="en-US" sz="2000" b="1">
                <a:latin typeface="Times New Roman" panose="02020603050405020304" pitchFamily="18" charset="0"/>
                <a:cs typeface="Times New Roman" panose="02020603050405020304" pitchFamily="18" charset="0"/>
              </a:rPr>
              <a:t>gets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zero</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clock driver call</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scheduler</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set</a:t>
            </a:r>
            <a:r>
              <a:rPr lang="en-US" altLang="en-US" sz="2000">
                <a:latin typeface="Times New Roman" panose="02020603050405020304" pitchFamily="18" charset="0"/>
                <a:cs typeface="Times New Roman" panose="02020603050405020304" pitchFamily="18" charset="0"/>
              </a:rPr>
              <a:t> up </a:t>
            </a:r>
            <a:r>
              <a:rPr lang="en-US" altLang="en-US" sz="2000" b="1">
                <a:latin typeface="Times New Roman" panose="02020603050405020304" pitchFamily="18" charset="0"/>
                <a:cs typeface="Times New Roman" panose="02020603050405020304" pitchFamily="18" charset="0"/>
              </a:rPr>
              <a:t>another process</a:t>
            </a:r>
          </a:p>
          <a:p>
            <a:pPr marL="715963" lvl="1" indent="-261938" algn="just" eaLnBrk="1" hangingPunct="1">
              <a:lnSpc>
                <a:spcPct val="90000"/>
              </a:lnSpc>
              <a:buFontTx/>
              <a:buChar char="•"/>
            </a:pPr>
            <a:r>
              <a:rPr lang="en-US" altLang="en-US" sz="2400" b="1">
                <a:latin typeface="Times New Roman" panose="02020603050405020304" pitchFamily="18" charset="0"/>
                <a:cs typeface="Times New Roman" panose="02020603050405020304" pitchFamily="18" charset="0"/>
              </a:rPr>
              <a:t>Accounting</a:t>
            </a:r>
            <a:r>
              <a:rPr lang="en-US" altLang="en-US" sz="2400">
                <a:latin typeface="Times New Roman" panose="02020603050405020304" pitchFamily="18" charset="0"/>
                <a:cs typeface="Times New Roman" panose="02020603050405020304" pitchFamily="18" charset="0"/>
              </a:rPr>
              <a:t> for CPU usage.</a:t>
            </a:r>
          </a:p>
          <a:p>
            <a:pPr marL="1155700" lvl="2" indent="-260350" algn="just" eaLnBrk="1" hangingPunct="1">
              <a:lnSpc>
                <a:spcPct val="90000"/>
              </a:lnSpc>
              <a:buFontTx/>
              <a:buChar char="•"/>
            </a:pPr>
            <a:r>
              <a:rPr lang="en-US" altLang="en-US" sz="2000" b="1">
                <a:latin typeface="Times New Roman" panose="02020603050405020304" pitchFamily="18" charset="0"/>
                <a:cs typeface="Times New Roman" panose="02020603050405020304" pitchFamily="18" charset="0"/>
              </a:rPr>
              <a:t>First</a:t>
            </a:r>
            <a:r>
              <a:rPr lang="en-US" altLang="en-US" sz="2000">
                <a:latin typeface="Times New Roman" panose="02020603050405020304" pitchFamily="18" charset="0"/>
                <a:cs typeface="Times New Roman" panose="02020603050405020304" pitchFamily="18" charset="0"/>
              </a:rPr>
              <a:t> Approach: Using a </a:t>
            </a:r>
            <a:r>
              <a:rPr lang="en-US" altLang="en-US" sz="2000" b="1">
                <a:latin typeface="Times New Roman" panose="02020603050405020304" pitchFamily="18" charset="0"/>
                <a:cs typeface="Times New Roman" panose="02020603050405020304" pitchFamily="18" charset="0"/>
              </a:rPr>
              <a:t>second timer </a:t>
            </a:r>
            <a:r>
              <a:rPr lang="en-US" altLang="en-US" sz="2000">
                <a:latin typeface="Times New Roman" panose="02020603050405020304" pitchFamily="18" charset="0"/>
                <a:cs typeface="Times New Roman" panose="02020603050405020304" pitchFamily="18" charset="0"/>
              </a:rPr>
              <a:t>(distinct with system timer) to </a:t>
            </a:r>
            <a:r>
              <a:rPr lang="en-US" altLang="en-US" sz="2000" b="1">
                <a:latin typeface="Times New Roman" panose="02020603050405020304" pitchFamily="18" charset="0"/>
                <a:cs typeface="Times New Roman" panose="02020603050405020304" pitchFamily="18" charset="0"/>
              </a:rPr>
              <a:t>calculate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how long the process </a:t>
            </a:r>
            <a:r>
              <a:rPr lang="en-US" altLang="en-US" sz="2000">
                <a:latin typeface="Times New Roman" panose="02020603050405020304" pitchFamily="18" charset="0"/>
                <a:cs typeface="Times New Roman" panose="02020603050405020304" pitchFamily="18" charset="0"/>
              </a:rPr>
              <a:t>has </a:t>
            </a:r>
            <a:r>
              <a:rPr lang="en-US" altLang="en-US" sz="2000" b="1">
                <a:latin typeface="Times New Roman" panose="02020603050405020304" pitchFamily="18" charset="0"/>
                <a:cs typeface="Times New Roman" panose="02020603050405020304" pitchFamily="18" charset="0"/>
              </a:rPr>
              <a:t>run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from</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process is started to be stopped</a:t>
            </a:r>
          </a:p>
          <a:p>
            <a:pPr marL="1155700" lvl="2" indent="-260350" algn="just" eaLnBrk="1" hangingPunct="1">
              <a:lnSpc>
                <a:spcPct val="90000"/>
              </a:lnSpc>
              <a:buFontTx/>
              <a:buChar char="•"/>
            </a:pPr>
            <a:r>
              <a:rPr lang="en-US" altLang="en-US" sz="2000" b="1">
                <a:latin typeface="Times New Roman" panose="02020603050405020304" pitchFamily="18" charset="0"/>
                <a:cs typeface="Times New Roman" panose="02020603050405020304" pitchFamily="18" charset="0"/>
              </a:rPr>
              <a:t>Second</a:t>
            </a:r>
            <a:r>
              <a:rPr lang="en-US" altLang="en-US" sz="2000">
                <a:latin typeface="Times New Roman" panose="02020603050405020304" pitchFamily="18" charset="0"/>
                <a:cs typeface="Times New Roman" panose="02020603050405020304" pitchFamily="18" charset="0"/>
              </a:rPr>
              <a:t> Approach (too expensive and rarely done)</a:t>
            </a:r>
          </a:p>
          <a:p>
            <a:pPr marL="1563688" lvl="3" algn="just" eaLnBrk="1" hangingPunct="1">
              <a:lnSpc>
                <a:spcPct val="90000"/>
              </a:lnSpc>
              <a:buFontTx/>
              <a:buChar char="•"/>
            </a:pPr>
            <a:r>
              <a:rPr lang="en-US" altLang="en-US" sz="1800">
                <a:latin typeface="Times New Roman" panose="02020603050405020304" pitchFamily="18" charset="0"/>
                <a:cs typeface="Times New Roman" panose="02020603050405020304" pitchFamily="18" charset="0"/>
              </a:rPr>
              <a:t>A </a:t>
            </a:r>
            <a:r>
              <a:rPr lang="en-US" altLang="en-US" sz="1800" b="1">
                <a:latin typeface="Times New Roman" panose="02020603050405020304" pitchFamily="18" charset="0"/>
                <a:cs typeface="Times New Roman" panose="02020603050405020304" pitchFamily="18" charset="0"/>
              </a:rPr>
              <a:t>less accurate</a:t>
            </a:r>
            <a:r>
              <a:rPr lang="en-US" altLang="en-US" sz="1800">
                <a:latin typeface="Times New Roman" panose="02020603050405020304" pitchFamily="18" charset="0"/>
                <a:cs typeface="Times New Roman" panose="02020603050405020304" pitchFamily="18" charset="0"/>
              </a:rPr>
              <a:t>, but </a:t>
            </a:r>
            <a:r>
              <a:rPr lang="en-US" altLang="en-US" sz="1800" b="1">
                <a:latin typeface="Times New Roman" panose="02020603050405020304" pitchFamily="18" charset="0"/>
                <a:cs typeface="Times New Roman" panose="02020603050405020304" pitchFamily="18" charset="0"/>
              </a:rPr>
              <a:t>simpler</a:t>
            </a:r>
            <a:r>
              <a:rPr lang="en-US" altLang="en-US" sz="1800">
                <a:latin typeface="Times New Roman" panose="02020603050405020304" pitchFamily="18" charset="0"/>
                <a:cs typeface="Times New Roman" panose="02020603050405020304" pitchFamily="18" charset="0"/>
              </a:rPr>
              <a:t>, way to do accounting is to m</a:t>
            </a:r>
            <a:r>
              <a:rPr lang="en-US" altLang="en-US" sz="1800" b="1">
                <a:latin typeface="Times New Roman" panose="02020603050405020304" pitchFamily="18" charset="0"/>
                <a:cs typeface="Times New Roman" panose="02020603050405020304" pitchFamily="18" charset="0"/>
              </a:rPr>
              <a:t>aintain a pointer to the process table entr</a:t>
            </a:r>
            <a:r>
              <a:rPr lang="en-US" altLang="en-US" sz="1800">
                <a:latin typeface="Times New Roman" panose="02020603050405020304" pitchFamily="18" charset="0"/>
                <a:cs typeface="Times New Roman" panose="02020603050405020304" pitchFamily="18" charset="0"/>
              </a:rPr>
              <a:t>y for currently running process </a:t>
            </a:r>
            <a:r>
              <a:rPr lang="en-US" altLang="en-US" sz="1800" b="1">
                <a:latin typeface="Times New Roman" panose="02020603050405020304" pitchFamily="18" charset="0"/>
                <a:cs typeface="Times New Roman" panose="02020603050405020304" pitchFamily="18" charset="0"/>
              </a:rPr>
              <a:t>in a global variable</a:t>
            </a:r>
            <a:r>
              <a:rPr lang="en-US" altLang="en-US" sz="1800">
                <a:latin typeface="Times New Roman" panose="02020603050405020304" pitchFamily="18" charset="0"/>
                <a:cs typeface="Times New Roman" panose="02020603050405020304" pitchFamily="18" charset="0"/>
              </a:rPr>
              <a:t>. At </a:t>
            </a:r>
            <a:r>
              <a:rPr lang="en-US" altLang="en-US" sz="1800" b="1">
                <a:latin typeface="Times New Roman" panose="02020603050405020304" pitchFamily="18" charset="0"/>
                <a:cs typeface="Times New Roman" panose="02020603050405020304" pitchFamily="18" charset="0"/>
              </a:rPr>
              <a:t>every clock tick</a:t>
            </a:r>
            <a:r>
              <a:rPr lang="en-US" altLang="en-US" sz="1800">
                <a:latin typeface="Times New Roman" panose="02020603050405020304" pitchFamily="18" charset="0"/>
                <a:cs typeface="Times New Roman" panose="02020603050405020304" pitchFamily="18" charset="0"/>
              </a:rPr>
              <a:t>, a </a:t>
            </a:r>
            <a:r>
              <a:rPr lang="en-US" altLang="en-US" sz="1800" b="1">
                <a:latin typeface="Times New Roman" panose="02020603050405020304" pitchFamily="18" charset="0"/>
                <a:cs typeface="Times New Roman" panose="02020603050405020304" pitchFamily="18" charset="0"/>
              </a:rPr>
              <a:t>field</a:t>
            </a:r>
            <a:r>
              <a:rPr lang="en-US" altLang="en-US" sz="1800">
                <a:latin typeface="Times New Roman" panose="02020603050405020304" pitchFamily="18" charset="0"/>
                <a:cs typeface="Times New Roman" panose="02020603050405020304" pitchFamily="18" charset="0"/>
              </a:rPr>
              <a:t> in the </a:t>
            </a:r>
            <a:r>
              <a:rPr lang="en-US" altLang="en-US" sz="1800" b="1">
                <a:latin typeface="Times New Roman" panose="02020603050405020304" pitchFamily="18" charset="0"/>
                <a:cs typeface="Times New Roman" panose="02020603050405020304" pitchFamily="18" charset="0"/>
              </a:rPr>
              <a:t>current process’ entry is incremented</a:t>
            </a:r>
          </a:p>
          <a:p>
            <a:pPr marL="1563688" lvl="3" algn="just" eaLnBrk="1" hangingPunct="1">
              <a:lnSpc>
                <a:spcPct val="90000"/>
              </a:lnSpc>
              <a:buFontTx/>
              <a:buChar char="•"/>
            </a:pPr>
            <a:r>
              <a:rPr lang="en-US" altLang="en-US" sz="1800" b="1">
                <a:latin typeface="Times New Roman" panose="02020603050405020304" pitchFamily="18" charset="0"/>
                <a:cs typeface="Times New Roman" panose="02020603050405020304" pitchFamily="18" charset="0"/>
              </a:rPr>
              <a:t>Problem</a:t>
            </a:r>
            <a:r>
              <a:rPr lang="en-US" altLang="en-US" sz="1800">
                <a:latin typeface="Times New Roman" panose="02020603050405020304" pitchFamily="18" charset="0"/>
                <a:cs typeface="Times New Roman" panose="02020603050405020304" pitchFamily="18" charset="0"/>
              </a:rPr>
              <a:t>: if </a:t>
            </a:r>
            <a:r>
              <a:rPr lang="en-US" altLang="en-US" sz="1800" b="1">
                <a:latin typeface="Times New Roman" panose="02020603050405020304" pitchFamily="18" charset="0"/>
                <a:cs typeface="Times New Roman" panose="02020603050405020304" pitchFamily="18" charset="0"/>
              </a:rPr>
              <a:t>many interrupts occur during </a:t>
            </a:r>
            <a:r>
              <a:rPr lang="en-US" altLang="en-US" sz="1800">
                <a:latin typeface="Times New Roman" panose="02020603050405020304" pitchFamily="18" charset="0"/>
                <a:cs typeface="Times New Roman" panose="02020603050405020304" pitchFamily="18" charset="0"/>
              </a:rPr>
              <a:t>a process’ run, it is </a:t>
            </a:r>
            <a:r>
              <a:rPr lang="en-US" altLang="en-US" sz="1800" b="1">
                <a:latin typeface="Times New Roman" panose="02020603050405020304" pitchFamily="18" charset="0"/>
                <a:cs typeface="Times New Roman" panose="02020603050405020304" pitchFamily="18" charset="0"/>
              </a:rPr>
              <a:t>still charged for a full tic</a:t>
            </a:r>
            <a:r>
              <a:rPr lang="en-US" altLang="en-US" sz="1800">
                <a:latin typeface="Times New Roman" panose="02020603050405020304" pitchFamily="18" charset="0"/>
                <a:cs typeface="Times New Roman" panose="02020603050405020304" pitchFamily="18" charset="0"/>
              </a:rPr>
              <a:t>k, even though it did not get much work done</a:t>
            </a:r>
          </a:p>
        </p:txBody>
      </p:sp>
      <p:sp>
        <p:nvSpPr>
          <p:cNvPr id="15364" name="Rectangle 4"/>
          <p:cNvSpPr>
            <a:spLocks/>
          </p:cNvSpPr>
          <p:nvPr/>
        </p:nvSpPr>
        <p:spPr bwMode="auto">
          <a:xfrm>
            <a:off x="914400" y="533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Clock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ox(in)">
                                      <p:cBhvr>
                                        <p:cTn id="12" dur="500"/>
                                        <p:tgtEl>
                                          <p:spTgt spid="212995">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12995">
                                            <p:txEl>
                                              <p:pRg st="2" end="2"/>
                                            </p:txEl>
                                          </p:spTgt>
                                        </p:tgtEl>
                                        <p:attrNameLst>
                                          <p:attrName>style.visibility</p:attrName>
                                        </p:attrNameLst>
                                      </p:cBhvr>
                                      <p:to>
                                        <p:strVal val="visible"/>
                                      </p:to>
                                    </p:set>
                                    <p:animEffect transition="in" filter="box(in)">
                                      <p:cBhvr>
                                        <p:cTn id="15" dur="500"/>
                                        <p:tgtEl>
                                          <p:spTgt spid="212995">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12995">
                                            <p:txEl>
                                              <p:pRg st="3" end="3"/>
                                            </p:txEl>
                                          </p:spTgt>
                                        </p:tgtEl>
                                        <p:attrNameLst>
                                          <p:attrName>style.visibility</p:attrName>
                                        </p:attrNameLst>
                                      </p:cBhvr>
                                      <p:to>
                                        <p:strVal val="visible"/>
                                      </p:to>
                                    </p:set>
                                    <p:animEffect transition="in" filter="box(in)">
                                      <p:cBhvr>
                                        <p:cTn id="18" dur="500"/>
                                        <p:tgtEl>
                                          <p:spTgt spid="212995">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12995">
                                            <p:txEl>
                                              <p:pRg st="4" end="4"/>
                                            </p:txEl>
                                          </p:spTgt>
                                        </p:tgtEl>
                                        <p:attrNameLst>
                                          <p:attrName>style.visibility</p:attrName>
                                        </p:attrNameLst>
                                      </p:cBhvr>
                                      <p:to>
                                        <p:strVal val="visible"/>
                                      </p:to>
                                    </p:set>
                                    <p:animEffect transition="in" filter="box(in)">
                                      <p:cBhvr>
                                        <p:cTn id="21" dur="500"/>
                                        <p:tgtEl>
                                          <p:spTgt spid="21299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12995">
                                            <p:txEl>
                                              <p:pRg st="5" end="5"/>
                                            </p:txEl>
                                          </p:spTgt>
                                        </p:tgtEl>
                                        <p:attrNameLst>
                                          <p:attrName>style.visibility</p:attrName>
                                        </p:attrNameLst>
                                      </p:cBhvr>
                                      <p:to>
                                        <p:strVal val="visible"/>
                                      </p:to>
                                    </p:set>
                                    <p:animEffect transition="in" filter="box(in)">
                                      <p:cBhvr>
                                        <p:cTn id="26" dur="500"/>
                                        <p:tgtEl>
                                          <p:spTgt spid="212995">
                                            <p:txEl>
                                              <p:pRg st="5" end="5"/>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212995">
                                            <p:txEl>
                                              <p:pRg st="6" end="6"/>
                                            </p:txEl>
                                          </p:spTgt>
                                        </p:tgtEl>
                                        <p:attrNameLst>
                                          <p:attrName>style.visibility</p:attrName>
                                        </p:attrNameLst>
                                      </p:cBhvr>
                                      <p:to>
                                        <p:strVal val="visible"/>
                                      </p:to>
                                    </p:set>
                                    <p:animEffect transition="in" filter="box(in)">
                                      <p:cBhvr>
                                        <p:cTn id="29" dur="500"/>
                                        <p:tgtEl>
                                          <p:spTgt spid="212995">
                                            <p:txEl>
                                              <p:pRg st="6" end="6"/>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12995">
                                            <p:txEl>
                                              <p:pRg st="7" end="7"/>
                                            </p:txEl>
                                          </p:spTgt>
                                        </p:tgtEl>
                                        <p:attrNameLst>
                                          <p:attrName>style.visibility</p:attrName>
                                        </p:attrNameLst>
                                      </p:cBhvr>
                                      <p:to>
                                        <p:strVal val="visible"/>
                                      </p:to>
                                    </p:set>
                                    <p:animEffect transition="in" filter="box(in)">
                                      <p:cBhvr>
                                        <p:cTn id="32" dur="500"/>
                                        <p:tgtEl>
                                          <p:spTgt spid="212995">
                                            <p:txEl>
                                              <p:pRg st="7" end="7"/>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212995">
                                            <p:txEl>
                                              <p:pRg st="8" end="8"/>
                                            </p:txEl>
                                          </p:spTgt>
                                        </p:tgtEl>
                                        <p:attrNameLst>
                                          <p:attrName>style.visibility</p:attrName>
                                        </p:attrNameLst>
                                      </p:cBhvr>
                                      <p:to>
                                        <p:strVal val="visible"/>
                                      </p:to>
                                    </p:set>
                                    <p:animEffect transition="in" filter="box(in)">
                                      <p:cBhvr>
                                        <p:cTn id="35" dur="500"/>
                                        <p:tgtEl>
                                          <p:spTgt spid="212995">
                                            <p:txEl>
                                              <p:pRg st="8" end="8"/>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12995">
                                            <p:txEl>
                                              <p:pRg st="9" end="9"/>
                                            </p:txEl>
                                          </p:spTgt>
                                        </p:tgtEl>
                                        <p:attrNameLst>
                                          <p:attrName>style.visibility</p:attrName>
                                        </p:attrNameLst>
                                      </p:cBhvr>
                                      <p:to>
                                        <p:strVal val="visible"/>
                                      </p:to>
                                    </p:set>
                                    <p:animEffect transition="in" filter="box(in)">
                                      <p:cBhvr>
                                        <p:cTn id="38" dur="500"/>
                                        <p:tgtEl>
                                          <p:spTgt spid="2129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Clock</a:t>
            </a:r>
          </a:p>
        </p:txBody>
      </p:sp>
      <p:sp>
        <p:nvSpPr>
          <p:cNvPr id="212995" name="Rectangle 3"/>
          <p:cNvSpPr>
            <a:spLocks noGrp="1"/>
          </p:cNvSpPr>
          <p:nvPr>
            <p:ph type="body" idx="1"/>
          </p:nvPr>
        </p:nvSpPr>
        <p:spPr>
          <a:xfrm>
            <a:off x="0" y="838200"/>
            <a:ext cx="9144000" cy="5867400"/>
          </a:xfrm>
        </p:spPr>
        <p:txBody>
          <a:bodyPr/>
          <a:lstStyle/>
          <a:p>
            <a:pPr marL="274638" indent="-274638" algn="just" eaLnBrk="1" hangingPunct="1">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Typical </a:t>
            </a:r>
            <a:r>
              <a:rPr lang="en-US" altLang="en-US" sz="2800" b="1">
                <a:latin typeface="Times New Roman" panose="02020603050405020304" pitchFamily="18" charset="0"/>
                <a:cs typeface="Times New Roman" panose="02020603050405020304" pitchFamily="18" charset="0"/>
              </a:rPr>
              <a:t>duties</a:t>
            </a:r>
            <a:r>
              <a:rPr lang="en-US" altLang="en-US" sz="2800">
                <a:latin typeface="Times New Roman" panose="02020603050405020304" pitchFamily="18" charset="0"/>
                <a:cs typeface="Times New Roman" panose="02020603050405020304" pitchFamily="18" charset="0"/>
              </a:rPr>
              <a:t> of a clock driver (cont)</a:t>
            </a:r>
          </a:p>
          <a:p>
            <a:pPr marL="715963" lvl="1" indent="-261938" algn="just" eaLnBrk="1" hangingPunct="1">
              <a:lnSpc>
                <a:spcPct val="90000"/>
              </a:lnSpc>
              <a:buFontTx/>
              <a:buChar char="•"/>
            </a:pPr>
            <a:r>
              <a:rPr lang="en-US" altLang="en-US" sz="2400" b="1">
                <a:latin typeface="Times New Roman" panose="02020603050405020304" pitchFamily="18" charset="0"/>
                <a:cs typeface="Times New Roman" panose="02020603050405020304" pitchFamily="18" charset="0"/>
              </a:rPr>
              <a:t>Handling alarm system call </a:t>
            </a:r>
            <a:r>
              <a:rPr lang="en-US" altLang="en-US" sz="2400">
                <a:latin typeface="Times New Roman" panose="02020603050405020304" pitchFamily="18" charset="0"/>
                <a:cs typeface="Times New Roman" panose="02020603050405020304" pitchFamily="18" charset="0"/>
              </a:rPr>
              <a:t>made by user processes.</a:t>
            </a:r>
          </a:p>
          <a:p>
            <a:pPr marL="1158875" lvl="2" indent="-260350" algn="just" eaLnBrk="1" hangingPunct="1">
              <a:lnSpc>
                <a:spcPct val="90000"/>
              </a:lnSpc>
              <a:buFontTx/>
              <a:buChar char="•"/>
            </a:pPr>
            <a:r>
              <a:rPr lang="en-US" altLang="en-US" sz="2000">
                <a:latin typeface="Times New Roman" panose="02020603050405020304" pitchFamily="18" charset="0"/>
                <a:cs typeface="Times New Roman" panose="02020603050405020304" pitchFamily="18" charset="0"/>
              </a:rPr>
              <a:t>A process can request that the OS give it warning after a certain interval, using a signal, interrupt, message, etc … (e.g acknowledged signal)</a:t>
            </a:r>
          </a:p>
          <a:p>
            <a:pPr marL="1158875" lvl="2" indent="-260350" algn="just" eaLnBrk="1" hangingPunct="1">
              <a:lnSpc>
                <a:spcPct val="90000"/>
              </a:lnSpc>
              <a:buFontTx/>
              <a:buChar char="•"/>
            </a:pPr>
            <a:r>
              <a:rPr lang="en-US" altLang="en-US" sz="2000">
                <a:latin typeface="Times New Roman" panose="02020603050405020304" pitchFamily="18" charset="0"/>
                <a:cs typeface="Times New Roman" panose="02020603050405020304" pitchFamily="18" charset="0"/>
              </a:rPr>
              <a:t>To implement, a </a:t>
            </a:r>
            <a:r>
              <a:rPr lang="en-US" altLang="en-US" sz="2000" b="1">
                <a:latin typeface="Times New Roman" panose="02020603050405020304" pitchFamily="18" charset="0"/>
                <a:cs typeface="Times New Roman" panose="02020603050405020304" pitchFamily="18" charset="0"/>
              </a:rPr>
              <a:t>table</a:t>
            </a:r>
            <a:r>
              <a:rPr lang="en-US" altLang="en-US" sz="2000">
                <a:latin typeface="Times New Roman" panose="02020603050405020304" pitchFamily="18" charset="0"/>
                <a:cs typeface="Times New Roman" panose="02020603050405020304" pitchFamily="18" charset="0"/>
              </a:rPr>
              <a:t> is used to </a:t>
            </a:r>
            <a:r>
              <a:rPr lang="en-US" altLang="en-US" sz="2000" b="1">
                <a:latin typeface="Times New Roman" panose="02020603050405020304" pitchFamily="18" charset="0"/>
                <a:cs typeface="Times New Roman" panose="02020603050405020304" pitchFamily="18" charset="0"/>
              </a:rPr>
              <a:t>kept the pending timers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table</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maintained</a:t>
            </a:r>
            <a:r>
              <a:rPr lang="en-US" altLang="en-US" sz="2000">
                <a:latin typeface="Times New Roman" panose="02020603050405020304" pitchFamily="18" charset="0"/>
                <a:cs typeface="Times New Roman" panose="02020603050405020304" pitchFamily="18" charset="0"/>
              </a:rPr>
              <a:t> as well as </a:t>
            </a:r>
            <a:r>
              <a:rPr lang="en-US" altLang="en-US" sz="2000" b="1">
                <a:latin typeface="Times New Roman" panose="02020603050405020304" pitchFamily="18" charset="0"/>
                <a:cs typeface="Times New Roman" panose="02020603050405020304" pitchFamily="18" charset="0"/>
              </a:rPr>
              <a:t>variable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giving the time of the next times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Whenever</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time of day is updated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driver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checks</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see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if</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closest signal </a:t>
            </a:r>
            <a:r>
              <a:rPr lang="en-US" altLang="en-US" sz="2000">
                <a:latin typeface="Times New Roman" panose="02020603050405020304" pitchFamily="18" charset="0"/>
                <a:cs typeface="Times New Roman" panose="02020603050405020304" pitchFamily="18" charset="0"/>
              </a:rPr>
              <a:t>has </a:t>
            </a:r>
            <a:r>
              <a:rPr lang="en-US" altLang="en-US" sz="2000" b="1">
                <a:latin typeface="Times New Roman" panose="02020603050405020304" pitchFamily="18" charset="0"/>
                <a:cs typeface="Times New Roman" panose="02020603050405020304" pitchFamily="18" charset="0"/>
              </a:rPr>
              <a:t>occurred</a:t>
            </a:r>
            <a:r>
              <a:rPr lang="en-US" altLang="en-US" sz="2000">
                <a:latin typeface="Times New Roman" panose="02020603050405020304" pitchFamily="18" charset="0"/>
                <a:cs typeface="Times New Roman" panose="02020603050405020304" pitchFamily="18" charset="0"/>
              </a:rPr>
              <a:t>. If it has, the </a:t>
            </a:r>
            <a:r>
              <a:rPr lang="en-US" altLang="en-US" sz="2000" b="1">
                <a:latin typeface="Times New Roman" panose="02020603050405020304" pitchFamily="18" charset="0"/>
                <a:cs typeface="Times New Roman" panose="02020603050405020304" pitchFamily="18" charset="0"/>
              </a:rPr>
              <a:t>table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searched</a:t>
            </a:r>
            <a:r>
              <a:rPr lang="en-US" altLang="en-US" sz="2000">
                <a:latin typeface="Times New Roman" panose="02020603050405020304" pitchFamily="18" charset="0"/>
                <a:cs typeface="Times New Roman" panose="02020603050405020304" pitchFamily="18" charset="0"/>
              </a:rPr>
              <a:t> for the </a:t>
            </a:r>
            <a:r>
              <a:rPr lang="en-US" altLang="en-US" sz="2000" b="1">
                <a:latin typeface="Times New Roman" panose="02020603050405020304" pitchFamily="18" charset="0"/>
                <a:cs typeface="Times New Roman" panose="02020603050405020304" pitchFamily="18" charset="0"/>
              </a:rPr>
              <a:t>next timer to occur</a:t>
            </a:r>
          </a:p>
          <a:p>
            <a:pPr marL="715963" lvl="1" indent="-261938" algn="just" eaLnBrk="1" hangingPunct="1">
              <a:lnSpc>
                <a:spcPct val="90000"/>
              </a:lnSpc>
              <a:buFontTx/>
              <a:buChar char="•"/>
            </a:pPr>
            <a:r>
              <a:rPr lang="en-US" altLang="en-US" sz="2400" b="1">
                <a:latin typeface="Times New Roman" panose="02020603050405020304" pitchFamily="18" charset="0"/>
                <a:cs typeface="Times New Roman" panose="02020603050405020304" pitchFamily="18" charset="0"/>
              </a:rPr>
              <a:t>Providing watchdog timers </a:t>
            </a:r>
            <a:r>
              <a:rPr lang="en-US" altLang="en-US" sz="2400">
                <a:latin typeface="Times New Roman" panose="02020603050405020304" pitchFamily="18" charset="0"/>
                <a:cs typeface="Times New Roman" panose="02020603050405020304" pitchFamily="18" charset="0"/>
              </a:rPr>
              <a:t>for parts of the system itself.</a:t>
            </a:r>
          </a:p>
          <a:p>
            <a:pPr marL="1158875" lvl="2" indent="-260350" algn="just" eaLnBrk="1" hangingPunct="1">
              <a:lnSpc>
                <a:spcPct val="90000"/>
              </a:lnSpc>
              <a:buFontTx/>
              <a:buChar char="•"/>
            </a:pPr>
            <a:r>
              <a:rPr lang="en-US" altLang="en-US" sz="2000">
                <a:latin typeface="Times New Roman" panose="02020603050405020304" pitchFamily="18" charset="0"/>
                <a:cs typeface="Times New Roman" panose="02020603050405020304" pitchFamily="18" charset="0"/>
              </a:rPr>
              <a:t>OS also </a:t>
            </a:r>
            <a:r>
              <a:rPr lang="en-US" altLang="en-US" sz="2000" b="1">
                <a:latin typeface="Times New Roman" panose="02020603050405020304" pitchFamily="18" charset="0"/>
                <a:cs typeface="Times New Roman" panose="02020603050405020304" pitchFamily="18" charset="0"/>
              </a:rPr>
              <a:t>need</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set timer </a:t>
            </a: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cause an interrupt after</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sufficiently long time interval</a:t>
            </a:r>
          </a:p>
          <a:p>
            <a:pPr marL="715963" lvl="1" indent="-261938" algn="just" eaLnBrk="1" hangingPunct="1">
              <a:lnSpc>
                <a:spcPct val="90000"/>
              </a:lnSpc>
              <a:buFontTx/>
              <a:buChar char="•"/>
            </a:pPr>
            <a:r>
              <a:rPr lang="en-US" altLang="en-US" sz="2400" b="1">
                <a:latin typeface="Times New Roman" panose="02020603050405020304" pitchFamily="18" charset="0"/>
                <a:cs typeface="Times New Roman" panose="02020603050405020304" pitchFamily="18" charset="0"/>
              </a:rPr>
              <a:t>Doing profiling, monitoring, statistics gathering</a:t>
            </a:r>
          </a:p>
          <a:p>
            <a:pPr marL="1158875" lvl="2" indent="-260350" algn="just" eaLnBrk="1" hangingPunct="1">
              <a:lnSpc>
                <a:spcPct val="90000"/>
              </a:lnSpc>
              <a:buFontTx/>
              <a:buChar char="•"/>
            </a:pPr>
            <a:r>
              <a:rPr lang="en-US" altLang="en-US" sz="2000">
                <a:latin typeface="Times New Roman" panose="02020603050405020304" pitchFamily="18" charset="0"/>
                <a:cs typeface="Times New Roman" panose="02020603050405020304" pitchFamily="18" charset="0"/>
              </a:rPr>
              <a:t>Os </a:t>
            </a:r>
            <a:r>
              <a:rPr lang="en-US" altLang="en-US" sz="2000" b="1">
                <a:latin typeface="Times New Roman" panose="02020603050405020304" pitchFamily="18" charset="0"/>
                <a:cs typeface="Times New Roman" panose="02020603050405020304" pitchFamily="18" charset="0"/>
              </a:rPr>
              <a:t>provides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mechanism</a:t>
            </a:r>
            <a:r>
              <a:rPr lang="en-US" altLang="en-US" sz="2000">
                <a:latin typeface="Times New Roman" panose="02020603050405020304" pitchFamily="18" charset="0"/>
                <a:cs typeface="Times New Roman" panose="02020603050405020304" pitchFamily="18" charset="0"/>
              </a:rPr>
              <a:t> by which a </a:t>
            </a:r>
            <a:r>
              <a:rPr lang="en-US" altLang="en-US" sz="2000" b="1">
                <a:latin typeface="Times New Roman" panose="02020603050405020304" pitchFamily="18" charset="0"/>
                <a:cs typeface="Times New Roman" panose="02020603050405020304" pitchFamily="18" charset="0"/>
              </a:rPr>
              <a:t>user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program</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have</a:t>
            </a:r>
            <a:r>
              <a:rPr lang="en-US" altLang="en-US" sz="2000">
                <a:latin typeface="Times New Roman" panose="02020603050405020304" pitchFamily="18" charset="0"/>
                <a:cs typeface="Times New Roman" panose="02020603050405020304" pitchFamily="18" charset="0"/>
              </a:rPr>
              <a:t> the system </a:t>
            </a:r>
            <a:r>
              <a:rPr lang="en-US" altLang="en-US" sz="2000" b="1">
                <a:latin typeface="Times New Roman" panose="02020603050405020304" pitchFamily="18" charset="0"/>
                <a:cs typeface="Times New Roman" panose="02020603050405020304" pitchFamily="18" charset="0"/>
              </a:rPr>
              <a:t>build up a histogram of its program counter</a:t>
            </a:r>
            <a:r>
              <a:rPr lang="en-US" altLang="en-US" sz="2000">
                <a:latin typeface="Times New Roman" panose="02020603050405020304" pitchFamily="18" charset="0"/>
                <a:cs typeface="Times New Roman" panose="02020603050405020304" pitchFamily="18" charset="0"/>
              </a:rPr>
              <a:t>, so it can see where it is spends its time</a:t>
            </a:r>
          </a:p>
          <a:p>
            <a:pPr marL="1158875" lvl="2" indent="-260350" algn="just" eaLnBrk="1" hangingPunct="1">
              <a:lnSpc>
                <a:spcPct val="90000"/>
              </a:lnSpc>
              <a:buFontTx/>
              <a:buChar char="•"/>
            </a:pPr>
            <a:r>
              <a:rPr lang="en-US" altLang="en-US" sz="2000">
                <a:latin typeface="Times New Roman" panose="02020603050405020304" pitchFamily="18" charset="0"/>
                <a:cs typeface="Times New Roman" panose="02020603050405020304" pitchFamily="18" charset="0"/>
              </a:rPr>
              <a:t>When </a:t>
            </a:r>
            <a:r>
              <a:rPr lang="en-US" altLang="en-US" sz="2000" b="1">
                <a:latin typeface="Times New Roman" panose="02020603050405020304" pitchFamily="18" charset="0"/>
                <a:cs typeface="Times New Roman" panose="02020603050405020304" pitchFamily="18" charset="0"/>
              </a:rPr>
              <a:t>profiling</a:t>
            </a:r>
            <a:r>
              <a:rPr lang="en-US" altLang="en-US" sz="2000">
                <a:latin typeface="Times New Roman" panose="02020603050405020304" pitchFamily="18" charset="0"/>
                <a:cs typeface="Times New Roman" panose="02020603050405020304" pitchFamily="18" charset="0"/>
              </a:rPr>
              <a:t> is a </a:t>
            </a:r>
            <a:r>
              <a:rPr lang="en-US" altLang="en-US" sz="2000" b="1">
                <a:latin typeface="Times New Roman" panose="02020603050405020304" pitchFamily="18" charset="0"/>
                <a:cs typeface="Times New Roman" panose="02020603050405020304" pitchFamily="18" charset="0"/>
              </a:rPr>
              <a:t>possibility</a:t>
            </a:r>
            <a:r>
              <a:rPr lang="en-US" altLang="en-US" sz="2000">
                <a:latin typeface="Times New Roman" panose="02020603050405020304" pitchFamily="18" charset="0"/>
                <a:cs typeface="Times New Roman" panose="02020603050405020304" pitchFamily="18" charset="0"/>
              </a:rPr>
              <a:t>, at every stick the </a:t>
            </a:r>
            <a:r>
              <a:rPr lang="en-US" altLang="en-US" sz="2000" b="1">
                <a:latin typeface="Times New Roman" panose="02020603050405020304" pitchFamily="18" charset="0"/>
                <a:cs typeface="Times New Roman" panose="02020603050405020304" pitchFamily="18" charset="0"/>
              </a:rPr>
              <a:t>driver</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checks</a:t>
            </a:r>
            <a:r>
              <a:rPr lang="en-US" altLang="en-US" sz="2000">
                <a:latin typeface="Times New Roman" panose="02020603050405020304" pitchFamily="18" charset="0"/>
                <a:cs typeface="Times New Roman" panose="02020603050405020304" pitchFamily="18" charset="0"/>
              </a:rPr>
              <a:t> to see if the </a:t>
            </a:r>
            <a:r>
              <a:rPr lang="en-US" altLang="en-US" sz="2000" b="1">
                <a:latin typeface="Times New Roman" panose="02020603050405020304" pitchFamily="18" charset="0"/>
                <a:cs typeface="Times New Roman" panose="02020603050405020304" pitchFamily="18" charset="0"/>
              </a:rPr>
              <a:t>current process is being profiled</a:t>
            </a:r>
            <a:r>
              <a:rPr lang="en-US" altLang="en-US" sz="2000">
                <a:latin typeface="Times New Roman" panose="02020603050405020304" pitchFamily="18" charset="0"/>
                <a:cs typeface="Times New Roman" panose="02020603050405020304" pitchFamily="18" charset="0"/>
              </a:rPr>
              <a:t>, and if so, the bin number corresponding to the current PC. It then increments that bin by one </a:t>
            </a:r>
          </a:p>
        </p:txBody>
      </p:sp>
      <p:sp>
        <p:nvSpPr>
          <p:cNvPr id="16388" name="Rectangle 4"/>
          <p:cNvSpPr>
            <a:spLocks/>
          </p:cNvSpPr>
          <p:nvPr/>
        </p:nvSpPr>
        <p:spPr bwMode="auto">
          <a:xfrm>
            <a:off x="914400" y="533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Clock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ox(in)">
                                      <p:cBhvr>
                                        <p:cTn id="12" dur="500"/>
                                        <p:tgtEl>
                                          <p:spTgt spid="212995">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12995">
                                            <p:txEl>
                                              <p:pRg st="2" end="2"/>
                                            </p:txEl>
                                          </p:spTgt>
                                        </p:tgtEl>
                                        <p:attrNameLst>
                                          <p:attrName>style.visibility</p:attrName>
                                        </p:attrNameLst>
                                      </p:cBhvr>
                                      <p:to>
                                        <p:strVal val="visible"/>
                                      </p:to>
                                    </p:set>
                                    <p:animEffect transition="in" filter="box(in)">
                                      <p:cBhvr>
                                        <p:cTn id="15" dur="500"/>
                                        <p:tgtEl>
                                          <p:spTgt spid="212995">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12995">
                                            <p:txEl>
                                              <p:pRg st="3" end="3"/>
                                            </p:txEl>
                                          </p:spTgt>
                                        </p:tgtEl>
                                        <p:attrNameLst>
                                          <p:attrName>style.visibility</p:attrName>
                                        </p:attrNameLst>
                                      </p:cBhvr>
                                      <p:to>
                                        <p:strVal val="visible"/>
                                      </p:to>
                                    </p:set>
                                    <p:animEffect transition="in" filter="box(in)">
                                      <p:cBhvr>
                                        <p:cTn id="18" dur="500"/>
                                        <p:tgtEl>
                                          <p:spTgt spid="2129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12995">
                                            <p:txEl>
                                              <p:pRg st="4" end="4"/>
                                            </p:txEl>
                                          </p:spTgt>
                                        </p:tgtEl>
                                        <p:attrNameLst>
                                          <p:attrName>style.visibility</p:attrName>
                                        </p:attrNameLst>
                                      </p:cBhvr>
                                      <p:to>
                                        <p:strVal val="visible"/>
                                      </p:to>
                                    </p:set>
                                    <p:animEffect transition="in" filter="box(in)">
                                      <p:cBhvr>
                                        <p:cTn id="23" dur="500"/>
                                        <p:tgtEl>
                                          <p:spTgt spid="212995">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12995">
                                            <p:txEl>
                                              <p:pRg st="5" end="5"/>
                                            </p:txEl>
                                          </p:spTgt>
                                        </p:tgtEl>
                                        <p:attrNameLst>
                                          <p:attrName>style.visibility</p:attrName>
                                        </p:attrNameLst>
                                      </p:cBhvr>
                                      <p:to>
                                        <p:strVal val="visible"/>
                                      </p:to>
                                    </p:set>
                                    <p:animEffect transition="in" filter="box(in)">
                                      <p:cBhvr>
                                        <p:cTn id="26" dur="500"/>
                                        <p:tgtEl>
                                          <p:spTgt spid="21299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12995">
                                            <p:txEl>
                                              <p:pRg st="6" end="6"/>
                                            </p:txEl>
                                          </p:spTgt>
                                        </p:tgtEl>
                                        <p:attrNameLst>
                                          <p:attrName>style.visibility</p:attrName>
                                        </p:attrNameLst>
                                      </p:cBhvr>
                                      <p:to>
                                        <p:strVal val="visible"/>
                                      </p:to>
                                    </p:set>
                                    <p:animEffect transition="in" filter="box(in)">
                                      <p:cBhvr>
                                        <p:cTn id="31" dur="500"/>
                                        <p:tgtEl>
                                          <p:spTgt spid="212995">
                                            <p:txEl>
                                              <p:pRg st="6" end="6"/>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12995">
                                            <p:txEl>
                                              <p:pRg st="7" end="7"/>
                                            </p:txEl>
                                          </p:spTgt>
                                        </p:tgtEl>
                                        <p:attrNameLst>
                                          <p:attrName>style.visibility</p:attrName>
                                        </p:attrNameLst>
                                      </p:cBhvr>
                                      <p:to>
                                        <p:strVal val="visible"/>
                                      </p:to>
                                    </p:set>
                                    <p:animEffect transition="in" filter="box(in)">
                                      <p:cBhvr>
                                        <p:cTn id="34" dur="500"/>
                                        <p:tgtEl>
                                          <p:spTgt spid="212995">
                                            <p:txEl>
                                              <p:pRg st="7" end="7"/>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12995">
                                            <p:txEl>
                                              <p:pRg st="8" end="8"/>
                                            </p:txEl>
                                          </p:spTgt>
                                        </p:tgtEl>
                                        <p:attrNameLst>
                                          <p:attrName>style.visibility</p:attrName>
                                        </p:attrNameLst>
                                      </p:cBhvr>
                                      <p:to>
                                        <p:strVal val="visible"/>
                                      </p:to>
                                    </p:set>
                                    <p:animEffect transition="in" filter="box(in)">
                                      <p:cBhvr>
                                        <p:cTn id="37" dur="500"/>
                                        <p:tgtEl>
                                          <p:spTgt spid="212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bldLvl="2"/>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Clock</a:t>
            </a:r>
          </a:p>
        </p:txBody>
      </p:sp>
      <p:sp>
        <p:nvSpPr>
          <p:cNvPr id="215043" name="Rectangle 3"/>
          <p:cNvSpPr>
            <a:spLocks noGrp="1"/>
          </p:cNvSpPr>
          <p:nvPr>
            <p:ph type="body" idx="1"/>
          </p:nvPr>
        </p:nvSpPr>
        <p:spPr>
          <a:xfrm>
            <a:off x="228600" y="990600"/>
            <a:ext cx="8915400" cy="5867400"/>
          </a:xfrm>
        </p:spPr>
        <p:txBody>
          <a:bodyPr/>
          <a:lstStyle/>
          <a:p>
            <a:pPr algn="just">
              <a:lnSpc>
                <a:spcPct val="8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Avoid interrupts</a:t>
            </a:r>
          </a:p>
          <a:p>
            <a:pPr algn="just">
              <a:lnSpc>
                <a:spcPct val="8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An OS facility that allows efficient scheduling of software events at microsecond granularity</a:t>
            </a:r>
          </a:p>
          <a:p>
            <a:pPr algn="just">
              <a:lnSpc>
                <a:spcPct val="8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Whenever the </a:t>
            </a:r>
            <a:r>
              <a:rPr lang="en-US" altLang="en-US" sz="2000" b="1">
                <a:latin typeface="Times New Roman" panose="02020603050405020304" pitchFamily="18" charset="0"/>
                <a:cs typeface="Times New Roman" panose="02020603050405020304" pitchFamily="18" charset="0"/>
              </a:rPr>
              <a:t>kernel</a:t>
            </a:r>
            <a:r>
              <a:rPr lang="en-US" altLang="en-US" sz="2000">
                <a:latin typeface="Times New Roman" panose="02020603050405020304" pitchFamily="18" charset="0"/>
                <a:cs typeface="Times New Roman" panose="02020603050405020304" pitchFamily="18" charset="0"/>
              </a:rPr>
              <a:t> is running for some other reason, just </a:t>
            </a:r>
            <a:r>
              <a:rPr lang="en-US" altLang="en-US" sz="2000" b="1">
                <a:latin typeface="Times New Roman" panose="02020603050405020304" pitchFamily="18" charset="0"/>
                <a:cs typeface="Times New Roman" panose="02020603050405020304" pitchFamily="18" charset="0"/>
              </a:rPr>
              <a:t>before</a:t>
            </a:r>
            <a:r>
              <a:rPr lang="en-US" altLang="en-US" sz="2000">
                <a:latin typeface="Times New Roman" panose="02020603050405020304" pitchFamily="18" charset="0"/>
                <a:cs typeface="Times New Roman" panose="02020603050405020304" pitchFamily="18" charset="0"/>
              </a:rPr>
              <a:t> it </a:t>
            </a:r>
            <a:r>
              <a:rPr lang="en-US" altLang="en-US" sz="2000" b="1">
                <a:latin typeface="Times New Roman" panose="02020603050405020304" pitchFamily="18" charset="0"/>
                <a:cs typeface="Times New Roman" panose="02020603050405020304" pitchFamily="18" charset="0"/>
              </a:rPr>
              <a:t>return</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user</a:t>
            </a:r>
            <a:r>
              <a:rPr lang="en-US" altLang="en-US" sz="2000">
                <a:latin typeface="Times New Roman" panose="02020603050405020304" pitchFamily="18" charset="0"/>
                <a:cs typeface="Times New Roman" panose="02020603050405020304" pitchFamily="18" charset="0"/>
              </a:rPr>
              <a:t> mode it </a:t>
            </a:r>
            <a:r>
              <a:rPr lang="en-US" altLang="en-US" sz="2000" b="1">
                <a:latin typeface="Times New Roman" panose="02020603050405020304" pitchFamily="18" charset="0"/>
                <a:cs typeface="Times New Roman" panose="02020603050405020304" pitchFamily="18" charset="0"/>
              </a:rPr>
              <a:t>checks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real time clock </a:t>
            </a:r>
            <a:r>
              <a:rPr lang="en-US" altLang="en-US" sz="2000">
                <a:latin typeface="Times New Roman" panose="02020603050405020304" pitchFamily="18" charset="0"/>
                <a:cs typeface="Times New Roman" panose="02020603050405020304" pitchFamily="18" charset="0"/>
              </a:rPr>
              <a:t>to see if a </a:t>
            </a:r>
            <a:r>
              <a:rPr lang="en-US" altLang="en-US" sz="2000" b="1">
                <a:latin typeface="Times New Roman" panose="02020603050405020304" pitchFamily="18" charset="0"/>
                <a:cs typeface="Times New Roman" panose="02020603050405020304" pitchFamily="18" charset="0"/>
              </a:rPr>
              <a:t>soft timer </a:t>
            </a:r>
            <a:r>
              <a:rPr lang="en-US" altLang="en-US" sz="2000">
                <a:latin typeface="Times New Roman" panose="02020603050405020304" pitchFamily="18" charset="0"/>
                <a:cs typeface="Times New Roman" panose="02020603050405020304" pitchFamily="18" charset="0"/>
              </a:rPr>
              <a:t>has</a:t>
            </a:r>
            <a:r>
              <a:rPr lang="en-US" altLang="en-US" sz="2000" b="1">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expired</a:t>
            </a:r>
          </a:p>
          <a:p>
            <a:pPr algn="just">
              <a:lnSpc>
                <a:spcPct val="8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If the </a:t>
            </a:r>
            <a:r>
              <a:rPr lang="en-US" altLang="en-US" sz="2000" b="1">
                <a:latin typeface="Times New Roman" panose="02020603050405020304" pitchFamily="18" charset="0"/>
                <a:cs typeface="Times New Roman" panose="02020603050405020304" pitchFamily="18" charset="0"/>
              </a:rPr>
              <a:t>timer is expired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scheduled event is performed</a:t>
            </a:r>
            <a:r>
              <a:rPr lang="en-US" altLang="en-US" sz="2000">
                <a:latin typeface="Times New Roman" panose="02020603050405020304" pitchFamily="18" charset="0"/>
                <a:cs typeface="Times New Roman" panose="02020603050405020304" pitchFamily="18" charset="0"/>
              </a:rPr>
              <a:t>, with </a:t>
            </a:r>
            <a:r>
              <a:rPr lang="en-US" altLang="en-US" sz="2000" b="1">
                <a:latin typeface="Times New Roman" panose="02020603050405020304" pitchFamily="18" charset="0"/>
                <a:cs typeface="Times New Roman" panose="02020603050405020304" pitchFamily="18" charset="0"/>
              </a:rPr>
              <a:t>no need to switch into</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kernel</a:t>
            </a:r>
            <a:r>
              <a:rPr lang="en-US" altLang="en-US" sz="2000">
                <a:latin typeface="Times New Roman" panose="02020603050405020304" pitchFamily="18" charset="0"/>
                <a:cs typeface="Times New Roman" panose="02020603050405020304" pitchFamily="18" charset="0"/>
              </a:rPr>
              <a:t> mode since the system is already there</a:t>
            </a:r>
          </a:p>
          <a:p>
            <a:pPr algn="just">
              <a:lnSpc>
                <a:spcPct val="8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As in the case when the system is already context-switched to the kernel… why not see if other work can be done “while you’re in there?”</a:t>
            </a:r>
          </a:p>
          <a:p>
            <a:pPr algn="just">
              <a:lnSpc>
                <a:spcPct val="8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After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performed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soft timers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reset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to</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go off again</a:t>
            </a:r>
          </a:p>
          <a:p>
            <a:pPr algn="just">
              <a:lnSpc>
                <a:spcPct val="8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All that has to be done is copy the current clock value to the timer and add the timeout interval to it</a:t>
            </a:r>
          </a:p>
          <a:p>
            <a:pPr algn="just">
              <a:lnSpc>
                <a:spcPct val="8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Soft timers </a:t>
            </a:r>
            <a:r>
              <a:rPr lang="en-US" altLang="en-US" sz="2000" b="1">
                <a:latin typeface="Times New Roman" panose="02020603050405020304" pitchFamily="18" charset="0"/>
                <a:cs typeface="Times New Roman" panose="02020603050405020304" pitchFamily="18" charset="0"/>
              </a:rPr>
              <a:t>stand or fall </a:t>
            </a:r>
            <a:r>
              <a:rPr lang="en-US" altLang="en-US" sz="2000">
                <a:latin typeface="Times New Roman" panose="02020603050405020304" pitchFamily="18" charset="0"/>
                <a:cs typeface="Times New Roman" panose="02020603050405020304" pitchFamily="18" charset="0"/>
              </a:rPr>
              <a:t>with the rate at which kernel entries are made for other reasons</a:t>
            </a:r>
          </a:p>
          <a:p>
            <a:pPr lvl="1" algn="just">
              <a:lnSpc>
                <a:spcPct val="80000"/>
              </a:lnSpc>
            </a:pPr>
            <a:r>
              <a:rPr lang="en-US" altLang="en-US" sz="1800">
                <a:latin typeface="Times New Roman" panose="02020603050405020304" pitchFamily="18" charset="0"/>
                <a:cs typeface="Times New Roman" panose="02020603050405020304" pitchFamily="18" charset="0"/>
              </a:rPr>
              <a:t>System calls</a:t>
            </a:r>
          </a:p>
          <a:p>
            <a:pPr lvl="1" algn="just">
              <a:lnSpc>
                <a:spcPct val="80000"/>
              </a:lnSpc>
            </a:pPr>
            <a:r>
              <a:rPr lang="en-US" altLang="en-US" sz="1800">
                <a:latin typeface="Times New Roman" panose="02020603050405020304" pitchFamily="18" charset="0"/>
                <a:cs typeface="Times New Roman" panose="02020603050405020304" pitchFamily="18" charset="0"/>
              </a:rPr>
              <a:t>TLB misses</a:t>
            </a:r>
          </a:p>
          <a:p>
            <a:pPr lvl="1" algn="just">
              <a:lnSpc>
                <a:spcPct val="80000"/>
              </a:lnSpc>
            </a:pPr>
            <a:r>
              <a:rPr lang="en-US" altLang="en-US" sz="1800">
                <a:latin typeface="Times New Roman" panose="02020603050405020304" pitchFamily="18" charset="0"/>
                <a:cs typeface="Times New Roman" panose="02020603050405020304" pitchFamily="18" charset="0"/>
              </a:rPr>
              <a:t>Page faults</a:t>
            </a:r>
          </a:p>
          <a:p>
            <a:pPr lvl="1" algn="just">
              <a:lnSpc>
                <a:spcPct val="80000"/>
              </a:lnSpc>
            </a:pPr>
            <a:r>
              <a:rPr lang="en-US" altLang="en-US" sz="1800">
                <a:latin typeface="Times New Roman" panose="02020603050405020304" pitchFamily="18" charset="0"/>
                <a:cs typeface="Times New Roman" panose="02020603050405020304" pitchFamily="18" charset="0"/>
              </a:rPr>
              <a:t>I/O interrupts</a:t>
            </a:r>
          </a:p>
          <a:p>
            <a:pPr lvl="1" algn="just">
              <a:lnSpc>
                <a:spcPct val="80000"/>
              </a:lnSpc>
            </a:pPr>
            <a:r>
              <a:rPr lang="en-US" altLang="en-US" sz="1800">
                <a:latin typeface="Times New Roman" panose="02020603050405020304" pitchFamily="18" charset="0"/>
                <a:cs typeface="Times New Roman" panose="02020603050405020304" pitchFamily="18" charset="0"/>
              </a:rPr>
              <a:t>The CPU going idle</a:t>
            </a:r>
          </a:p>
        </p:txBody>
      </p:sp>
      <p:sp>
        <p:nvSpPr>
          <p:cNvPr id="17412" name="Rectangle 4"/>
          <p:cNvSpPr>
            <a:spLocks/>
          </p:cNvSpPr>
          <p:nvPr/>
        </p:nvSpPr>
        <p:spPr bwMode="auto">
          <a:xfrm>
            <a:off x="914400" y="457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Soft Timers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ox(in)">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ox(in)">
                                      <p:cBhvr>
                                        <p:cTn id="12" dur="500"/>
                                        <p:tgtEl>
                                          <p:spTgt spid="215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ox(in)">
                                      <p:cBhvr>
                                        <p:cTn id="17" dur="500"/>
                                        <p:tgtEl>
                                          <p:spTgt spid="215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ox(in)">
                                      <p:cBhvr>
                                        <p:cTn id="22" dur="500"/>
                                        <p:tgtEl>
                                          <p:spTgt spid="215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ox(in)">
                                      <p:cBhvr>
                                        <p:cTn id="27" dur="500"/>
                                        <p:tgtEl>
                                          <p:spTgt spid="215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15043">
                                            <p:txEl>
                                              <p:pRg st="5" end="5"/>
                                            </p:txEl>
                                          </p:spTgt>
                                        </p:tgtEl>
                                        <p:attrNameLst>
                                          <p:attrName>style.visibility</p:attrName>
                                        </p:attrNameLst>
                                      </p:cBhvr>
                                      <p:to>
                                        <p:strVal val="visible"/>
                                      </p:to>
                                    </p:set>
                                    <p:animEffect transition="in" filter="box(in)">
                                      <p:cBhvr>
                                        <p:cTn id="32" dur="500"/>
                                        <p:tgtEl>
                                          <p:spTgt spid="215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15043">
                                            <p:txEl>
                                              <p:pRg st="6" end="6"/>
                                            </p:txEl>
                                          </p:spTgt>
                                        </p:tgtEl>
                                        <p:attrNameLst>
                                          <p:attrName>style.visibility</p:attrName>
                                        </p:attrNameLst>
                                      </p:cBhvr>
                                      <p:to>
                                        <p:strVal val="visible"/>
                                      </p:to>
                                    </p:set>
                                    <p:animEffect transition="in" filter="box(in)">
                                      <p:cBhvr>
                                        <p:cTn id="37" dur="500"/>
                                        <p:tgtEl>
                                          <p:spTgt spid="2150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15043">
                                            <p:txEl>
                                              <p:pRg st="7" end="7"/>
                                            </p:txEl>
                                          </p:spTgt>
                                        </p:tgtEl>
                                        <p:attrNameLst>
                                          <p:attrName>style.visibility</p:attrName>
                                        </p:attrNameLst>
                                      </p:cBhvr>
                                      <p:to>
                                        <p:strVal val="visible"/>
                                      </p:to>
                                    </p:set>
                                    <p:animEffect transition="in" filter="box(in)">
                                      <p:cBhvr>
                                        <p:cTn id="42" dur="500"/>
                                        <p:tgtEl>
                                          <p:spTgt spid="2150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15043">
                                            <p:txEl>
                                              <p:pRg st="8" end="8"/>
                                            </p:txEl>
                                          </p:spTgt>
                                        </p:tgtEl>
                                        <p:attrNameLst>
                                          <p:attrName>style.visibility</p:attrName>
                                        </p:attrNameLst>
                                      </p:cBhvr>
                                      <p:to>
                                        <p:strVal val="visible"/>
                                      </p:to>
                                    </p:set>
                                    <p:animEffect transition="in" filter="box(in)">
                                      <p:cBhvr>
                                        <p:cTn id="47" dur="500"/>
                                        <p:tgtEl>
                                          <p:spTgt spid="2150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215043">
                                            <p:txEl>
                                              <p:pRg st="9" end="9"/>
                                            </p:txEl>
                                          </p:spTgt>
                                        </p:tgtEl>
                                        <p:attrNameLst>
                                          <p:attrName>style.visibility</p:attrName>
                                        </p:attrNameLst>
                                      </p:cBhvr>
                                      <p:to>
                                        <p:strVal val="visible"/>
                                      </p:to>
                                    </p:set>
                                    <p:animEffect transition="in" filter="box(in)">
                                      <p:cBhvr>
                                        <p:cTn id="52" dur="500"/>
                                        <p:tgtEl>
                                          <p:spTgt spid="21504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215043">
                                            <p:txEl>
                                              <p:pRg st="10" end="10"/>
                                            </p:txEl>
                                          </p:spTgt>
                                        </p:tgtEl>
                                        <p:attrNameLst>
                                          <p:attrName>style.visibility</p:attrName>
                                        </p:attrNameLst>
                                      </p:cBhvr>
                                      <p:to>
                                        <p:strVal val="visible"/>
                                      </p:to>
                                    </p:set>
                                    <p:animEffect transition="in" filter="box(in)">
                                      <p:cBhvr>
                                        <p:cTn id="57" dur="500"/>
                                        <p:tgtEl>
                                          <p:spTgt spid="21504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215043">
                                            <p:txEl>
                                              <p:pRg st="11" end="11"/>
                                            </p:txEl>
                                          </p:spTgt>
                                        </p:tgtEl>
                                        <p:attrNameLst>
                                          <p:attrName>style.visibility</p:attrName>
                                        </p:attrNameLst>
                                      </p:cBhvr>
                                      <p:to>
                                        <p:strVal val="visible"/>
                                      </p:to>
                                    </p:set>
                                    <p:animEffect transition="in" filter="box(in)">
                                      <p:cBhvr>
                                        <p:cTn id="62" dur="500"/>
                                        <p:tgtEl>
                                          <p:spTgt spid="21504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215043">
                                            <p:txEl>
                                              <p:pRg st="12" end="12"/>
                                            </p:txEl>
                                          </p:spTgt>
                                        </p:tgtEl>
                                        <p:attrNameLst>
                                          <p:attrName>style.visibility</p:attrName>
                                        </p:attrNameLst>
                                      </p:cBhvr>
                                      <p:to>
                                        <p:strVal val="visible"/>
                                      </p:to>
                                    </p:set>
                                    <p:animEffect transition="in" filter="box(in)">
                                      <p:cBhvr>
                                        <p:cTn id="67" dur="500"/>
                                        <p:tgtEl>
                                          <p:spTgt spid="2150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User Interfaces</a:t>
            </a:r>
          </a:p>
        </p:txBody>
      </p:sp>
      <p:sp>
        <p:nvSpPr>
          <p:cNvPr id="217091" name="Rectangle 3"/>
          <p:cNvSpPr>
            <a:spLocks noGrp="1"/>
          </p:cNvSpPr>
          <p:nvPr>
            <p:ph type="body" idx="1"/>
          </p:nvPr>
        </p:nvSpPr>
        <p:spPr>
          <a:xfrm>
            <a:off x="0" y="1066800"/>
            <a:ext cx="9144000" cy="5791200"/>
          </a:xfrm>
        </p:spPr>
        <p:txBody>
          <a:bodyPr/>
          <a:lstStyle/>
          <a:p>
            <a:pPr algn="just" eaLnBrk="1" hangingPunct="1">
              <a:lnSpc>
                <a:spcPct val="90000"/>
              </a:lnSpc>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Keyboard Software</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Scan code</a:t>
            </a:r>
            <a:r>
              <a:rPr lang="en-US" altLang="en-US" sz="2400">
                <a:latin typeface="Times New Roman" panose="02020603050405020304" pitchFamily="18" charset="0"/>
                <a:cs typeface="Times New Roman" panose="02020603050405020304" pitchFamily="18" charset="0"/>
              </a:rPr>
              <a:t>: The number in the </a:t>
            </a:r>
            <a:r>
              <a:rPr lang="en-US" altLang="en-US" sz="2400" b="1">
                <a:latin typeface="Times New Roman" panose="02020603050405020304" pitchFamily="18" charset="0"/>
                <a:cs typeface="Times New Roman" panose="02020603050405020304" pitchFamily="18" charset="0"/>
              </a:rPr>
              <a:t>I/O port </a:t>
            </a:r>
            <a:r>
              <a:rPr lang="en-US" altLang="en-US" sz="2400">
                <a:latin typeface="Times New Roman" panose="02020603050405020304" pitchFamily="18" charset="0"/>
                <a:cs typeface="Times New Roman" panose="02020603050405020304" pitchFamily="18" charset="0"/>
              </a:rPr>
              <a:t>represented 7 bits (8</a:t>
            </a:r>
            <a:r>
              <a:rPr lang="en-US" altLang="en-US" sz="2400" baseline="30000">
                <a:latin typeface="Times New Roman" panose="02020603050405020304" pitchFamily="18" charset="0"/>
                <a:cs typeface="Times New Roman" panose="02020603050405020304" pitchFamily="18" charset="0"/>
              </a:rPr>
              <a:t>th</a:t>
            </a:r>
            <a:r>
              <a:rPr lang="en-US" altLang="en-US" sz="2400">
                <a:latin typeface="Times New Roman" panose="02020603050405020304" pitchFamily="18" charset="0"/>
                <a:cs typeface="Times New Roman" panose="02020603050405020304" pitchFamily="18" charset="0"/>
              </a:rPr>
              <a:t> bit is used to represent </a:t>
            </a:r>
            <a:r>
              <a:rPr lang="en-US" altLang="en-US" sz="2400" b="1">
                <a:latin typeface="Times New Roman" panose="02020603050405020304" pitchFamily="18" charset="0"/>
                <a:cs typeface="Times New Roman" panose="02020603050405020304" pitchFamily="18" charset="0"/>
              </a:rPr>
              <a:t>key press – 0 or release – 1</a:t>
            </a:r>
            <a:r>
              <a:rPr lang="en-US" altLang="en-US" sz="240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When any </a:t>
            </a:r>
            <a:r>
              <a:rPr lang="en-US" altLang="en-US" sz="2400" b="1">
                <a:latin typeface="Times New Roman" panose="02020603050405020304" pitchFamily="18" charset="0"/>
                <a:cs typeface="Times New Roman" panose="02020603050405020304" pitchFamily="18" charset="0"/>
              </a:rPr>
              <a:t>key struck</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scan code </a:t>
            </a: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put</a:t>
            </a:r>
            <a:r>
              <a:rPr lang="en-US" altLang="en-US" sz="2400">
                <a:latin typeface="Times New Roman" panose="02020603050405020304" pitchFamily="18" charset="0"/>
                <a:cs typeface="Times New Roman" panose="02020603050405020304" pitchFamily="18" charset="0"/>
              </a:rPr>
              <a:t> in an </a:t>
            </a:r>
            <a:r>
              <a:rPr lang="en-US" altLang="en-US" sz="2400" b="1">
                <a:latin typeface="Times New Roman" panose="02020603050405020304" pitchFamily="18" charset="0"/>
                <a:cs typeface="Times New Roman" panose="02020603050405020304" pitchFamily="18" charset="0"/>
              </a:rPr>
              <a:t>I/O register</a:t>
            </a:r>
            <a:r>
              <a:rPr lang="en-US" altLang="en-US" sz="2400">
                <a:latin typeface="Times New Roman" panose="02020603050405020304" pitchFamily="18" charset="0"/>
                <a:cs typeface="Times New Roman" panose="02020603050405020304" pitchFamily="18" charset="0"/>
              </a:rPr>
              <a:t>. It is up the </a:t>
            </a:r>
            <a:r>
              <a:rPr lang="en-US" altLang="en-US" sz="2400" b="1">
                <a:latin typeface="Times New Roman" panose="02020603050405020304" pitchFamily="18" charset="0"/>
                <a:cs typeface="Times New Roman" panose="02020603050405020304" pitchFamily="18" charset="0"/>
              </a:rPr>
              <a:t>driver</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determine</a:t>
            </a:r>
            <a:r>
              <a:rPr lang="en-US" altLang="en-US" sz="2400">
                <a:latin typeface="Times New Roman" panose="02020603050405020304" pitchFamily="18" charset="0"/>
                <a:cs typeface="Times New Roman" panose="02020603050405020304" pitchFamily="18" charset="0"/>
              </a:rPr>
              <a:t> whether it is </a:t>
            </a:r>
            <a:r>
              <a:rPr lang="en-US" altLang="en-US" sz="2400" b="1">
                <a:latin typeface="Times New Roman" panose="02020603050405020304" pitchFamily="18" charset="0"/>
                <a:cs typeface="Times New Roman" panose="02020603050405020304" pitchFamily="18" charset="0"/>
              </a:rPr>
              <a:t>lower case, upper case, or the combination.</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Although key board interfaces puts the full burden on the software, it is extremely flexible</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Two possible philosophies </a:t>
            </a:r>
            <a:r>
              <a:rPr lang="en-US" altLang="en-US" sz="2400">
                <a:latin typeface="Times New Roman" panose="02020603050405020304" pitchFamily="18" charset="0"/>
                <a:cs typeface="Times New Roman" panose="02020603050405020304" pitchFamily="18" charset="0"/>
              </a:rPr>
              <a:t>can be adopted for the driver</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Raw mode/ character oriented/ noncanonical mode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driver</a:t>
            </a:r>
            <a:r>
              <a:rPr lang="en-US" altLang="en-US" sz="2000">
                <a:latin typeface="Times New Roman" panose="02020603050405020304" pitchFamily="18" charset="0"/>
                <a:cs typeface="Times New Roman" panose="02020603050405020304" pitchFamily="18" charset="0"/>
              </a:rPr>
              <a:t> is just to </a:t>
            </a:r>
            <a:r>
              <a:rPr lang="en-US" altLang="en-US" sz="2000" b="1">
                <a:latin typeface="Times New Roman" panose="02020603050405020304" pitchFamily="18" charset="0"/>
                <a:cs typeface="Times New Roman" panose="02020603050405020304" pitchFamily="18" charset="0"/>
              </a:rPr>
              <a:t>accept input 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pass</a:t>
            </a:r>
            <a:r>
              <a:rPr lang="en-US" altLang="en-US" sz="2000">
                <a:latin typeface="Times New Roman" panose="02020603050405020304" pitchFamily="18" charset="0"/>
                <a:cs typeface="Times New Roman" panose="02020603050405020304" pitchFamily="18" charset="0"/>
              </a:rPr>
              <a:t> it upward </a:t>
            </a:r>
            <a:r>
              <a:rPr lang="en-US" altLang="en-US" sz="2000" b="1">
                <a:latin typeface="Times New Roman" panose="02020603050405020304" pitchFamily="18" charset="0"/>
                <a:cs typeface="Times New Roman" panose="02020603050405020304" pitchFamily="18" charset="0"/>
              </a:rPr>
              <a:t>unmodified</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Cooked mode/ line oriented/ canonical mode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driver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handles</a:t>
            </a:r>
            <a:r>
              <a:rPr lang="en-US" altLang="en-US" sz="2000">
                <a:latin typeface="Times New Roman" panose="02020603050405020304" pitchFamily="18" charset="0"/>
                <a:cs typeface="Times New Roman" panose="02020603050405020304" pitchFamily="18" charset="0"/>
              </a:rPr>
              <a:t> all the </a:t>
            </a:r>
            <a:r>
              <a:rPr lang="en-US" altLang="en-US" sz="2000" b="1">
                <a:latin typeface="Times New Roman" panose="02020603050405020304" pitchFamily="18" charset="0"/>
                <a:cs typeface="Times New Roman" panose="02020603050405020304" pitchFamily="18" charset="0"/>
              </a:rPr>
              <a:t>intraline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editing</a:t>
            </a:r>
            <a:r>
              <a:rPr lang="en-US" altLang="en-US" sz="2000">
                <a:latin typeface="Times New Roman" panose="02020603050405020304" pitchFamily="18" charset="0"/>
                <a:cs typeface="Times New Roman" panose="02020603050405020304" pitchFamily="18" charset="0"/>
              </a:rPr>
              <a:t>, and just </a:t>
            </a:r>
            <a:r>
              <a:rPr lang="en-US" altLang="en-US" sz="2000" b="1">
                <a:latin typeface="Times New Roman" panose="02020603050405020304" pitchFamily="18" charset="0"/>
                <a:cs typeface="Times New Roman" panose="02020603050405020304" pitchFamily="18" charset="0"/>
              </a:rPr>
              <a:t>delivers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corrected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lines</a:t>
            </a:r>
            <a:r>
              <a:rPr lang="en-US" altLang="en-US" sz="2000">
                <a:latin typeface="Times New Roman" panose="02020603050405020304" pitchFamily="18" charset="0"/>
                <a:cs typeface="Times New Roman" panose="02020603050405020304" pitchFamily="18" charset="0"/>
              </a:rPr>
              <a:t> to the user programs</a:t>
            </a:r>
          </a:p>
        </p:txBody>
      </p:sp>
      <p:sp>
        <p:nvSpPr>
          <p:cNvPr id="18436" name="Rectangle 4"/>
          <p:cNvSpPr>
            <a:spLocks/>
          </p:cNvSpPr>
          <p:nvPr/>
        </p:nvSpPr>
        <p:spPr bwMode="auto">
          <a:xfrm>
            <a:off x="9144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Input Software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ox(in)">
                                      <p:cBhvr>
                                        <p:cTn id="7" dur="500"/>
                                        <p:tgtEl>
                                          <p:spTgt spid="21709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17091">
                                            <p:txEl>
                                              <p:pRg st="1" end="1"/>
                                            </p:txEl>
                                          </p:spTgt>
                                        </p:tgtEl>
                                        <p:attrNameLst>
                                          <p:attrName>style.visibility</p:attrName>
                                        </p:attrNameLst>
                                      </p:cBhvr>
                                      <p:to>
                                        <p:strVal val="visible"/>
                                      </p:to>
                                    </p:set>
                                    <p:animEffect transition="in" filter="box(in)">
                                      <p:cBhvr>
                                        <p:cTn id="10" dur="500"/>
                                        <p:tgtEl>
                                          <p:spTgt spid="217091">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17091">
                                            <p:txEl>
                                              <p:pRg st="2" end="2"/>
                                            </p:txEl>
                                          </p:spTgt>
                                        </p:tgtEl>
                                        <p:attrNameLst>
                                          <p:attrName>style.visibility</p:attrName>
                                        </p:attrNameLst>
                                      </p:cBhvr>
                                      <p:to>
                                        <p:strVal val="visible"/>
                                      </p:to>
                                    </p:set>
                                    <p:animEffect transition="in" filter="box(in)">
                                      <p:cBhvr>
                                        <p:cTn id="13" dur="500"/>
                                        <p:tgtEl>
                                          <p:spTgt spid="217091">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17091">
                                            <p:txEl>
                                              <p:pRg st="3" end="3"/>
                                            </p:txEl>
                                          </p:spTgt>
                                        </p:tgtEl>
                                        <p:attrNameLst>
                                          <p:attrName>style.visibility</p:attrName>
                                        </p:attrNameLst>
                                      </p:cBhvr>
                                      <p:to>
                                        <p:strVal val="visible"/>
                                      </p:to>
                                    </p:set>
                                    <p:animEffect transition="in" filter="box(in)">
                                      <p:cBhvr>
                                        <p:cTn id="16" dur="500"/>
                                        <p:tgtEl>
                                          <p:spTgt spid="217091">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17091">
                                            <p:txEl>
                                              <p:pRg st="4" end="4"/>
                                            </p:txEl>
                                          </p:spTgt>
                                        </p:tgtEl>
                                        <p:attrNameLst>
                                          <p:attrName>style.visibility</p:attrName>
                                        </p:attrNameLst>
                                      </p:cBhvr>
                                      <p:to>
                                        <p:strVal val="visible"/>
                                      </p:to>
                                    </p:set>
                                    <p:animEffect transition="in" filter="box(in)">
                                      <p:cBhvr>
                                        <p:cTn id="19" dur="500"/>
                                        <p:tgtEl>
                                          <p:spTgt spid="217091">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17091">
                                            <p:txEl>
                                              <p:pRg st="5" end="5"/>
                                            </p:txEl>
                                          </p:spTgt>
                                        </p:tgtEl>
                                        <p:attrNameLst>
                                          <p:attrName>style.visibility</p:attrName>
                                        </p:attrNameLst>
                                      </p:cBhvr>
                                      <p:to>
                                        <p:strVal val="visible"/>
                                      </p:to>
                                    </p:set>
                                    <p:animEffect transition="in" filter="box(in)">
                                      <p:cBhvr>
                                        <p:cTn id="22" dur="500"/>
                                        <p:tgtEl>
                                          <p:spTgt spid="217091">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17091">
                                            <p:txEl>
                                              <p:pRg st="6" end="6"/>
                                            </p:txEl>
                                          </p:spTgt>
                                        </p:tgtEl>
                                        <p:attrNameLst>
                                          <p:attrName>style.visibility</p:attrName>
                                        </p:attrNameLst>
                                      </p:cBhvr>
                                      <p:to>
                                        <p:strVal val="visible"/>
                                      </p:to>
                                    </p:set>
                                    <p:animEffect transition="in" filter="box(in)">
                                      <p:cBhvr>
                                        <p:cTn id="25" dur="500"/>
                                        <p:tgtEl>
                                          <p:spTgt spid="217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User Interfaces</a:t>
            </a:r>
          </a:p>
        </p:txBody>
      </p:sp>
      <p:sp>
        <p:nvSpPr>
          <p:cNvPr id="219139" name="Rectangle 3"/>
          <p:cNvSpPr>
            <a:spLocks noGrp="1"/>
          </p:cNvSpPr>
          <p:nvPr>
            <p:ph type="body" idx="1"/>
          </p:nvPr>
        </p:nvSpPr>
        <p:spPr>
          <a:xfrm>
            <a:off x="0" y="762000"/>
            <a:ext cx="9144000" cy="6248400"/>
          </a:xfrm>
        </p:spPr>
        <p:txBody>
          <a:bodyPr/>
          <a:lstStyle/>
          <a:p>
            <a:pPr algn="just">
              <a:lnSpc>
                <a:spcPct val="90000"/>
              </a:lnSpc>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Keyboard software</a:t>
            </a:r>
          </a:p>
          <a:p>
            <a:pPr lvl="1" algn="just">
              <a:lnSpc>
                <a:spcPct val="90000"/>
              </a:lnSpc>
            </a:pPr>
            <a:r>
              <a:rPr lang="en-US" altLang="en-US" b="1">
                <a:latin typeface="Times New Roman" panose="02020603050405020304" pitchFamily="18" charset="0"/>
                <a:cs typeface="Times New Roman" panose="02020603050405020304" pitchFamily="18" charset="0"/>
              </a:rPr>
              <a:t>Echoing</a:t>
            </a:r>
          </a:p>
          <a:p>
            <a:pPr lvl="2" algn="just">
              <a:lnSpc>
                <a:spcPct val="90000"/>
              </a:lnSpc>
            </a:pPr>
            <a:r>
              <a:rPr lang="en-US" altLang="en-US">
                <a:latin typeface="Times New Roman" panose="02020603050405020304" pitchFamily="18" charset="0"/>
                <a:cs typeface="Times New Roman" panose="02020603050405020304" pitchFamily="18" charset="0"/>
              </a:rPr>
              <a:t>Many users have grown </a:t>
            </a:r>
            <a:r>
              <a:rPr lang="en-US" altLang="en-US" b="1">
                <a:latin typeface="Times New Roman" panose="02020603050405020304" pitchFamily="18" charset="0"/>
                <a:cs typeface="Times New Roman" panose="02020603050405020304" pitchFamily="18" charset="0"/>
              </a:rPr>
              <a:t>accustomed</a:t>
            </a:r>
            <a:r>
              <a:rPr lang="en-US" altLang="en-US">
                <a:latin typeface="Times New Roman" panose="02020603050405020304" pitchFamily="18" charset="0"/>
                <a:cs typeface="Times New Roman" panose="02020603050405020304" pitchFamily="18" charset="0"/>
              </a:rPr>
              <a:t> to </a:t>
            </a:r>
            <a:r>
              <a:rPr lang="en-US" altLang="en-US" b="1">
                <a:latin typeface="Times New Roman" panose="02020603050405020304" pitchFamily="18" charset="0"/>
                <a:cs typeface="Times New Roman" panose="02020603050405020304" pitchFamily="18" charset="0"/>
              </a:rPr>
              <a:t>seeing</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characters</a:t>
            </a:r>
            <a:r>
              <a:rPr lang="en-US" altLang="en-US">
                <a:latin typeface="Times New Roman" panose="02020603050405020304" pitchFamily="18" charset="0"/>
                <a:cs typeface="Times New Roman" panose="02020603050405020304" pitchFamily="18" charset="0"/>
              </a:rPr>
              <a:t> they have </a:t>
            </a:r>
            <a:r>
              <a:rPr lang="en-US" altLang="en-US" b="1">
                <a:latin typeface="Times New Roman" panose="02020603050405020304" pitchFamily="18" charset="0"/>
                <a:cs typeface="Times New Roman" panose="02020603050405020304" pitchFamily="18" charset="0"/>
              </a:rPr>
              <a:t>just typed appear on the screen</a:t>
            </a:r>
          </a:p>
          <a:p>
            <a:pPr lvl="2" algn="just">
              <a:lnSpc>
                <a:spcPct val="90000"/>
              </a:lnSpc>
            </a:pPr>
            <a:r>
              <a:rPr lang="en-US" altLang="en-US">
                <a:latin typeface="Times New Roman" panose="02020603050405020304" pitchFamily="18" charset="0"/>
                <a:cs typeface="Times New Roman" panose="02020603050405020304" pitchFamily="18" charset="0"/>
              </a:rPr>
              <a:t>Is complicated because at the very least, the keyboard </a:t>
            </a:r>
            <a:r>
              <a:rPr lang="en-US" altLang="en-US" b="1">
                <a:latin typeface="Times New Roman" panose="02020603050405020304" pitchFamily="18" charset="0"/>
                <a:cs typeface="Times New Roman" panose="02020603050405020304" pitchFamily="18" charset="0"/>
              </a:rPr>
              <a:t>driver</a:t>
            </a:r>
            <a:r>
              <a:rPr lang="en-US" altLang="en-US">
                <a:latin typeface="Times New Roman" panose="02020603050405020304" pitchFamily="18" charset="0"/>
                <a:cs typeface="Times New Roman" panose="02020603050405020304" pitchFamily="18" charset="0"/>
              </a:rPr>
              <a:t> has to </a:t>
            </a:r>
            <a:r>
              <a:rPr lang="en-US" altLang="en-US" b="1">
                <a:latin typeface="Times New Roman" panose="02020603050405020304" pitchFamily="18" charset="0"/>
                <a:cs typeface="Times New Roman" panose="02020603050405020304" pitchFamily="18" charset="0"/>
              </a:rPr>
              <a:t>figure out </a:t>
            </a:r>
            <a:r>
              <a:rPr lang="en-US" altLang="en-US">
                <a:latin typeface="Times New Roman" panose="02020603050405020304" pitchFamily="18" charset="0"/>
                <a:cs typeface="Times New Roman" panose="02020603050405020304" pitchFamily="18" charset="0"/>
              </a:rPr>
              <a:t>where to </a:t>
            </a:r>
            <a:r>
              <a:rPr lang="en-US" altLang="en-US" b="1">
                <a:latin typeface="Times New Roman" panose="02020603050405020304" pitchFamily="18" charset="0"/>
                <a:cs typeface="Times New Roman" panose="02020603050405020304" pitchFamily="18" charset="0"/>
              </a:rPr>
              <a:t>put</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new input without</a:t>
            </a:r>
            <a:r>
              <a:rPr lang="en-US" altLang="en-US">
                <a:latin typeface="Times New Roman" panose="02020603050405020304" pitchFamily="18" charset="0"/>
                <a:cs typeface="Times New Roman" panose="02020603050405020304" pitchFamily="18" charset="0"/>
              </a:rPr>
              <a:t> it being </a:t>
            </a:r>
            <a:r>
              <a:rPr lang="en-US" altLang="en-US" b="1">
                <a:latin typeface="Times New Roman" panose="02020603050405020304" pitchFamily="18" charset="0"/>
                <a:cs typeface="Times New Roman" panose="02020603050405020304" pitchFamily="18" charset="0"/>
              </a:rPr>
              <a:t>overwritten by program output</a:t>
            </a:r>
          </a:p>
          <a:p>
            <a:pPr lvl="2" algn="just">
              <a:lnSpc>
                <a:spcPct val="90000"/>
              </a:lnSpc>
            </a:pPr>
            <a:r>
              <a:rPr lang="en-US" altLang="en-US">
                <a:latin typeface="Times New Roman" panose="02020603050405020304" pitchFamily="18" charset="0"/>
                <a:cs typeface="Times New Roman" panose="02020603050405020304" pitchFamily="18" charset="0"/>
              </a:rPr>
              <a:t>Get complicated when more than 80 characters have to be displayed in a window with 80 character lines (wrapping around or throwing away)</a:t>
            </a:r>
          </a:p>
          <a:p>
            <a:pPr lvl="1" algn="just">
              <a:lnSpc>
                <a:spcPct val="90000"/>
              </a:lnSpc>
            </a:pPr>
            <a:r>
              <a:rPr lang="en-US" altLang="en-US" b="1">
                <a:latin typeface="Times New Roman" panose="02020603050405020304" pitchFamily="18" charset="0"/>
                <a:cs typeface="Times New Roman" panose="02020603050405020304" pitchFamily="18" charset="0"/>
              </a:rPr>
              <a:t>Tab handling</a:t>
            </a:r>
          </a:p>
          <a:p>
            <a:pPr lvl="2" algn="just">
              <a:lnSpc>
                <a:spcPct val="90000"/>
              </a:lnSpc>
            </a:pP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driver</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compute</a:t>
            </a:r>
            <a:r>
              <a:rPr lang="en-US" altLang="en-US">
                <a:latin typeface="Times New Roman" panose="02020603050405020304" pitchFamily="18" charset="0"/>
                <a:cs typeface="Times New Roman" panose="02020603050405020304" pitchFamily="18" charset="0"/>
              </a:rPr>
              <a:t> where the </a:t>
            </a:r>
            <a:r>
              <a:rPr lang="en-US" altLang="en-US" b="1">
                <a:latin typeface="Times New Roman" panose="02020603050405020304" pitchFamily="18" charset="0"/>
                <a:cs typeface="Times New Roman" panose="02020603050405020304" pitchFamily="18" charset="0"/>
              </a:rPr>
              <a:t>cursor is currently located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taking</a:t>
            </a:r>
            <a:r>
              <a:rPr lang="en-US" altLang="en-US">
                <a:latin typeface="Times New Roman" panose="02020603050405020304" pitchFamily="18" charset="0"/>
                <a:cs typeface="Times New Roman" panose="02020603050405020304" pitchFamily="18" charset="0"/>
              </a:rPr>
              <a:t> into </a:t>
            </a:r>
            <a:r>
              <a:rPr lang="en-US" altLang="en-US" b="1">
                <a:latin typeface="Times New Roman" panose="02020603050405020304" pitchFamily="18" charset="0"/>
                <a:cs typeface="Times New Roman" panose="02020603050405020304" pitchFamily="18" charset="0"/>
              </a:rPr>
              <a:t>account both output from programs and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output from echoing, </a:t>
            </a:r>
          </a:p>
          <a:p>
            <a:pPr lvl="2" algn="just">
              <a:lnSpc>
                <a:spcPct val="90000"/>
              </a:lnSpc>
            </a:pPr>
            <a:r>
              <a:rPr lang="en-US" altLang="en-US">
                <a:latin typeface="Times New Roman" panose="02020603050405020304" pitchFamily="18" charset="0"/>
                <a:cs typeface="Times New Roman" panose="02020603050405020304" pitchFamily="18" charset="0"/>
              </a:rPr>
              <a:t>And </a:t>
            </a:r>
            <a:r>
              <a:rPr lang="en-US" altLang="en-US" b="1">
                <a:latin typeface="Times New Roman" panose="02020603050405020304" pitchFamily="18" charset="0"/>
                <a:cs typeface="Times New Roman" panose="02020603050405020304" pitchFamily="18" charset="0"/>
              </a:rPr>
              <a:t>compute</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proper number of spaces to be echoed</a:t>
            </a:r>
          </a:p>
        </p:txBody>
      </p:sp>
      <p:sp>
        <p:nvSpPr>
          <p:cNvPr id="19460" name="Rectangle 4"/>
          <p:cNvSpPr>
            <a:spLocks/>
          </p:cNvSpPr>
          <p:nvPr/>
        </p:nvSpPr>
        <p:spPr bwMode="auto">
          <a:xfrm>
            <a:off x="914400" y="4572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Input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9139">
                                            <p:txEl>
                                              <p:pRg st="1" end="1"/>
                                            </p:txEl>
                                          </p:spTgt>
                                        </p:tgtEl>
                                        <p:attrNameLst>
                                          <p:attrName>style.visibility</p:attrName>
                                        </p:attrNameLst>
                                      </p:cBhvr>
                                      <p:to>
                                        <p:strVal val="visible"/>
                                      </p:to>
                                    </p:set>
                                    <p:animEffect transition="in" filter="box(in)">
                                      <p:cBhvr>
                                        <p:cTn id="7" dur="500"/>
                                        <p:tgtEl>
                                          <p:spTgt spid="2191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9139">
                                            <p:txEl>
                                              <p:pRg st="2" end="2"/>
                                            </p:txEl>
                                          </p:spTgt>
                                        </p:tgtEl>
                                        <p:attrNameLst>
                                          <p:attrName>style.visibility</p:attrName>
                                        </p:attrNameLst>
                                      </p:cBhvr>
                                      <p:to>
                                        <p:strVal val="visible"/>
                                      </p:to>
                                    </p:set>
                                    <p:animEffect transition="in" filter="box(in)">
                                      <p:cBhvr>
                                        <p:cTn id="12" dur="500"/>
                                        <p:tgtEl>
                                          <p:spTgt spid="2191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19139">
                                            <p:txEl>
                                              <p:pRg st="3" end="3"/>
                                            </p:txEl>
                                          </p:spTgt>
                                        </p:tgtEl>
                                        <p:attrNameLst>
                                          <p:attrName>style.visibility</p:attrName>
                                        </p:attrNameLst>
                                      </p:cBhvr>
                                      <p:to>
                                        <p:strVal val="visible"/>
                                      </p:to>
                                    </p:set>
                                    <p:animEffect transition="in" filter="box(in)">
                                      <p:cBhvr>
                                        <p:cTn id="17" dur="500"/>
                                        <p:tgtEl>
                                          <p:spTgt spid="2191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19139">
                                            <p:txEl>
                                              <p:pRg st="4" end="4"/>
                                            </p:txEl>
                                          </p:spTgt>
                                        </p:tgtEl>
                                        <p:attrNameLst>
                                          <p:attrName>style.visibility</p:attrName>
                                        </p:attrNameLst>
                                      </p:cBhvr>
                                      <p:to>
                                        <p:strVal val="visible"/>
                                      </p:to>
                                    </p:set>
                                    <p:animEffect transition="in" filter="box(in)">
                                      <p:cBhvr>
                                        <p:cTn id="22" dur="500"/>
                                        <p:tgtEl>
                                          <p:spTgt spid="2191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19139">
                                            <p:txEl>
                                              <p:pRg st="5" end="5"/>
                                            </p:txEl>
                                          </p:spTgt>
                                        </p:tgtEl>
                                        <p:attrNameLst>
                                          <p:attrName>style.visibility</p:attrName>
                                        </p:attrNameLst>
                                      </p:cBhvr>
                                      <p:to>
                                        <p:strVal val="visible"/>
                                      </p:to>
                                    </p:set>
                                    <p:animEffect transition="in" filter="box(in)">
                                      <p:cBhvr>
                                        <p:cTn id="27" dur="500"/>
                                        <p:tgtEl>
                                          <p:spTgt spid="21913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19139">
                                            <p:txEl>
                                              <p:pRg st="6" end="6"/>
                                            </p:txEl>
                                          </p:spTgt>
                                        </p:tgtEl>
                                        <p:attrNameLst>
                                          <p:attrName>style.visibility</p:attrName>
                                        </p:attrNameLst>
                                      </p:cBhvr>
                                      <p:to>
                                        <p:strVal val="visible"/>
                                      </p:to>
                                    </p:set>
                                    <p:animEffect transition="in" filter="box(in)">
                                      <p:cBhvr>
                                        <p:cTn id="32" dur="500"/>
                                        <p:tgtEl>
                                          <p:spTgt spid="21913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19139">
                                            <p:txEl>
                                              <p:pRg st="7" end="7"/>
                                            </p:txEl>
                                          </p:spTgt>
                                        </p:tgtEl>
                                        <p:attrNameLst>
                                          <p:attrName>style.visibility</p:attrName>
                                        </p:attrNameLst>
                                      </p:cBhvr>
                                      <p:to>
                                        <p:strVal val="visible"/>
                                      </p:to>
                                    </p:set>
                                    <p:animEffect transition="in" filter="box(in)">
                                      <p:cBhvr>
                                        <p:cTn id="37" dur="500"/>
                                        <p:tgtEl>
                                          <p:spTgt spid="2191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76200"/>
            <a:ext cx="8229600" cy="838200"/>
          </a:xfrm>
        </p:spPr>
        <p:txBody>
          <a:bodyPr/>
          <a:lstStyle/>
          <a:p>
            <a:r>
              <a:rPr lang="en-US" altLang="en-US" sz="4000" b="1">
                <a:latin typeface="Times New Roman" panose="02020603050405020304" pitchFamily="18" charset="0"/>
                <a:cs typeface="Times New Roman" panose="02020603050405020304" pitchFamily="18" charset="0"/>
              </a:rPr>
              <a:t>User Interfaces </a:t>
            </a:r>
            <a:br>
              <a:rPr lang="en-US" altLang="en-US" sz="4000" b="1">
                <a:latin typeface="Times New Roman" panose="02020603050405020304" pitchFamily="18" charset="0"/>
                <a:cs typeface="Times New Roman" panose="02020603050405020304" pitchFamily="18" charset="0"/>
              </a:rPr>
            </a:br>
            <a:r>
              <a:rPr lang="en-US" altLang="en-US" sz="4000" b="1">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Input Software</a:t>
            </a:r>
            <a:r>
              <a:rPr lang="en-US" altLang="en-US" sz="4000" b="1">
                <a:latin typeface="Times New Roman" panose="02020603050405020304" pitchFamily="18" charset="0"/>
                <a:cs typeface="Times New Roman" panose="02020603050405020304" pitchFamily="18" charset="0"/>
              </a:rPr>
              <a:t> </a:t>
            </a:r>
          </a:p>
        </p:txBody>
      </p:sp>
      <p:sp>
        <p:nvSpPr>
          <p:cNvPr id="15363" name="Rectangle 3"/>
          <p:cNvSpPr>
            <a:spLocks noGrp="1"/>
          </p:cNvSpPr>
          <p:nvPr>
            <p:ph type="body" idx="1"/>
          </p:nvPr>
        </p:nvSpPr>
        <p:spPr>
          <a:xfrm>
            <a:off x="0" y="1066800"/>
            <a:ext cx="9144000" cy="5791200"/>
          </a:xfrm>
        </p:spPr>
        <p:txBody>
          <a:bodyPr/>
          <a:lstStyle/>
          <a:p>
            <a:pPr algn="just">
              <a:lnSpc>
                <a:spcPct val="90000"/>
              </a:lnSpc>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Keyboard Software</a:t>
            </a:r>
          </a:p>
          <a:p>
            <a:pPr lvl="1" algn="just">
              <a:lnSpc>
                <a:spcPct val="90000"/>
              </a:lnSpc>
            </a:pPr>
            <a:r>
              <a:rPr lang="en-US" altLang="en-US" b="1">
                <a:latin typeface="Times New Roman" panose="02020603050405020304" pitchFamily="18" charset="0"/>
                <a:cs typeface="Times New Roman" panose="02020603050405020304" pitchFamily="18" charset="0"/>
              </a:rPr>
              <a:t>Device equivalence</a:t>
            </a:r>
          </a:p>
          <a:p>
            <a:pPr lvl="2" algn="just">
              <a:lnSpc>
                <a:spcPct val="90000"/>
              </a:lnSpc>
            </a:pPr>
            <a:r>
              <a:rPr lang="en-US" altLang="en-US">
                <a:latin typeface="Times New Roman" panose="02020603050405020304" pitchFamily="18" charset="0"/>
                <a:cs typeface="Times New Roman" panose="02020603050405020304" pitchFamily="18" charset="0"/>
              </a:rPr>
              <a:t>Logically, at the </a:t>
            </a:r>
            <a:r>
              <a:rPr lang="en-US" altLang="en-US" b="1">
                <a:latin typeface="Times New Roman" panose="02020603050405020304" pitchFamily="18" charset="0"/>
                <a:cs typeface="Times New Roman" panose="02020603050405020304" pitchFamily="18" charset="0"/>
              </a:rPr>
              <a:t>end of a line of text</a:t>
            </a:r>
            <a:r>
              <a:rPr lang="en-US" altLang="en-US">
                <a:latin typeface="Times New Roman" panose="02020603050405020304" pitchFamily="18" charset="0"/>
                <a:cs typeface="Times New Roman" panose="02020603050405020304" pitchFamily="18" charset="0"/>
              </a:rPr>
              <a:t>, one wants a </a:t>
            </a:r>
            <a:r>
              <a:rPr lang="en-US" altLang="en-US" b="1">
                <a:latin typeface="Times New Roman" panose="02020603050405020304" pitchFamily="18" charset="0"/>
                <a:cs typeface="Times New Roman" panose="02020603050405020304" pitchFamily="18" charset="0"/>
              </a:rPr>
              <a:t>carriage</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return</a:t>
            </a:r>
            <a:r>
              <a:rPr lang="en-US" altLang="en-US">
                <a:latin typeface="Times New Roman" panose="02020603050405020304" pitchFamily="18" charset="0"/>
                <a:cs typeface="Times New Roman" panose="02020603050405020304" pitchFamily="18" charset="0"/>
              </a:rPr>
              <a:t>, to move the </a:t>
            </a:r>
            <a:r>
              <a:rPr lang="en-US" altLang="en-US" b="1">
                <a:latin typeface="Times New Roman" panose="02020603050405020304" pitchFamily="18" charset="0"/>
                <a:cs typeface="Times New Roman" panose="02020603050405020304" pitchFamily="18" charset="0"/>
              </a:rPr>
              <a:t>cursor back to column 1</a:t>
            </a:r>
            <a:r>
              <a:rPr lang="en-US" altLang="en-US">
                <a:latin typeface="Times New Roman" panose="02020603050405020304" pitchFamily="18" charset="0"/>
                <a:cs typeface="Times New Roman" panose="02020603050405020304" pitchFamily="18" charset="0"/>
              </a:rPr>
              <a:t>, and a </a:t>
            </a:r>
            <a:r>
              <a:rPr lang="en-US" altLang="en-US" b="1">
                <a:latin typeface="Times New Roman" panose="02020603050405020304" pitchFamily="18" charset="0"/>
                <a:cs typeface="Times New Roman" panose="02020603050405020304" pitchFamily="18" charset="0"/>
              </a:rPr>
              <a:t>linefeed</a:t>
            </a:r>
            <a:r>
              <a:rPr lang="en-US" altLang="en-US">
                <a:latin typeface="Times New Roman" panose="02020603050405020304" pitchFamily="18" charset="0"/>
                <a:cs typeface="Times New Roman" panose="02020603050405020304" pitchFamily="18" charset="0"/>
              </a:rPr>
              <a:t>, to </a:t>
            </a:r>
            <a:r>
              <a:rPr lang="en-US" altLang="en-US" b="1">
                <a:latin typeface="Times New Roman" panose="02020603050405020304" pitchFamily="18" charset="0"/>
                <a:cs typeface="Times New Roman" panose="02020603050405020304" pitchFamily="18" charset="0"/>
              </a:rPr>
              <a:t>advance to the next line</a:t>
            </a:r>
          </a:p>
          <a:p>
            <a:pPr lvl="2" algn="just">
              <a:lnSpc>
                <a:spcPct val="90000"/>
              </a:lnSpc>
            </a:pPr>
            <a:r>
              <a:rPr lang="en-US" altLang="en-US">
                <a:latin typeface="Times New Roman" panose="02020603050405020304" pitchFamily="18" charset="0"/>
                <a:cs typeface="Times New Roman" panose="02020603050405020304" pitchFamily="18" charset="0"/>
              </a:rPr>
              <a:t>If </a:t>
            </a:r>
            <a:r>
              <a:rPr lang="en-US" altLang="en-US" b="1">
                <a:latin typeface="Times New Roman" panose="02020603050405020304" pitchFamily="18" charset="0"/>
                <a:cs typeface="Times New Roman" panose="02020603050405020304" pitchFamily="18" charset="0"/>
              </a:rPr>
              <a:t>standard form </a:t>
            </a:r>
            <a:r>
              <a:rPr lang="en-US" altLang="en-US">
                <a:latin typeface="Times New Roman" panose="02020603050405020304" pitchFamily="18" charset="0"/>
                <a:cs typeface="Times New Roman" panose="02020603050405020304" pitchFamily="18" charset="0"/>
              </a:rPr>
              <a:t>is just to </a:t>
            </a:r>
            <a:r>
              <a:rPr lang="en-US" altLang="en-US" b="1">
                <a:latin typeface="Times New Roman" panose="02020603050405020304" pitchFamily="18" charset="0"/>
                <a:cs typeface="Times New Roman" panose="02020603050405020304" pitchFamily="18" charset="0"/>
              </a:rPr>
              <a:t>store</a:t>
            </a:r>
            <a:r>
              <a:rPr lang="en-US" altLang="en-US">
                <a:latin typeface="Times New Roman" panose="02020603050405020304" pitchFamily="18" charset="0"/>
                <a:cs typeface="Times New Roman" panose="02020603050405020304" pitchFamily="18" charset="0"/>
              </a:rPr>
              <a:t> a </a:t>
            </a:r>
            <a:r>
              <a:rPr lang="en-US" altLang="en-US" b="1">
                <a:latin typeface="Times New Roman" panose="02020603050405020304" pitchFamily="18" charset="0"/>
                <a:cs typeface="Times New Roman" panose="02020603050405020304" pitchFamily="18" charset="0"/>
              </a:rPr>
              <a:t>linefeed</a:t>
            </a:r>
            <a:r>
              <a:rPr lang="en-US" altLang="en-US">
                <a:latin typeface="Times New Roman" panose="02020603050405020304" pitchFamily="18" charset="0"/>
                <a:cs typeface="Times New Roman" panose="02020603050405020304" pitchFamily="18" charset="0"/>
              </a:rPr>
              <a:t>, then </a:t>
            </a:r>
            <a:r>
              <a:rPr lang="en-US" altLang="en-US" b="1">
                <a:latin typeface="Times New Roman" panose="02020603050405020304" pitchFamily="18" charset="0"/>
                <a:cs typeface="Times New Roman" panose="02020603050405020304" pitchFamily="18" charset="0"/>
              </a:rPr>
              <a:t>carriage</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returns</a:t>
            </a:r>
            <a:r>
              <a:rPr lang="en-US" altLang="en-US">
                <a:latin typeface="Times New Roman" panose="02020603050405020304" pitchFamily="18" charset="0"/>
                <a:cs typeface="Times New Roman" panose="02020603050405020304" pitchFamily="18" charset="0"/>
              </a:rPr>
              <a:t> should be </a:t>
            </a:r>
            <a:r>
              <a:rPr lang="en-US" altLang="en-US" b="1">
                <a:latin typeface="Times New Roman" panose="02020603050405020304" pitchFamily="18" charset="0"/>
                <a:cs typeface="Times New Roman" panose="02020603050405020304" pitchFamily="18" charset="0"/>
              </a:rPr>
              <a:t>turned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into linefeeds </a:t>
            </a:r>
            <a:r>
              <a:rPr lang="en-US" altLang="en-US">
                <a:latin typeface="Times New Roman" panose="02020603050405020304" pitchFamily="18" charset="0"/>
                <a:cs typeface="Times New Roman" panose="02020603050405020304" pitchFamily="18" charset="0"/>
              </a:rPr>
              <a:t>(UNIX)</a:t>
            </a:r>
          </a:p>
          <a:p>
            <a:pPr lvl="2" algn="just">
              <a:lnSpc>
                <a:spcPct val="90000"/>
              </a:lnSpc>
            </a:pPr>
            <a:r>
              <a:rPr lang="en-US" altLang="en-US">
                <a:latin typeface="Times New Roman" panose="02020603050405020304" pitchFamily="18" charset="0"/>
                <a:cs typeface="Times New Roman" panose="02020603050405020304" pitchFamily="18" charset="0"/>
              </a:rPr>
              <a:t>If the </a:t>
            </a:r>
            <a:r>
              <a:rPr lang="en-US" altLang="en-US" b="1">
                <a:latin typeface="Times New Roman" panose="02020603050405020304" pitchFamily="18" charset="0"/>
                <a:cs typeface="Times New Roman" panose="02020603050405020304" pitchFamily="18" charset="0"/>
              </a:rPr>
              <a:t>internal format </a:t>
            </a:r>
            <a:r>
              <a:rPr lang="en-US" altLang="en-US">
                <a:latin typeface="Times New Roman" panose="02020603050405020304" pitchFamily="18" charset="0"/>
                <a:cs typeface="Times New Roman" panose="02020603050405020304" pitchFamily="18" charset="0"/>
              </a:rPr>
              <a:t>is </a:t>
            </a:r>
            <a:r>
              <a:rPr lang="en-US" altLang="en-US" b="1">
                <a:latin typeface="Times New Roman" panose="02020603050405020304" pitchFamily="18" charset="0"/>
                <a:cs typeface="Times New Roman" panose="02020603050405020304" pitchFamily="18" charset="0"/>
              </a:rPr>
              <a:t>store both</a:t>
            </a:r>
            <a:r>
              <a:rPr lang="en-US" altLang="en-US">
                <a:latin typeface="Times New Roman" panose="02020603050405020304" pitchFamily="18" charset="0"/>
                <a:cs typeface="Times New Roman" panose="02020603050405020304" pitchFamily="18" charset="0"/>
              </a:rPr>
              <a:t>, then </a:t>
            </a:r>
            <a:r>
              <a:rPr lang="en-US" altLang="en-US" b="1">
                <a:latin typeface="Times New Roman" panose="02020603050405020304" pitchFamily="18" charset="0"/>
                <a:cs typeface="Times New Roman" panose="02020603050405020304" pitchFamily="18" charset="0"/>
              </a:rPr>
              <a:t>driver</a:t>
            </a:r>
            <a:r>
              <a:rPr lang="en-US" altLang="en-US">
                <a:latin typeface="Times New Roman" panose="02020603050405020304" pitchFamily="18" charset="0"/>
                <a:cs typeface="Times New Roman" panose="02020603050405020304" pitchFamily="18" charset="0"/>
              </a:rPr>
              <a:t> should </a:t>
            </a:r>
            <a:r>
              <a:rPr lang="en-US" altLang="en-US" b="1">
                <a:latin typeface="Times New Roman" panose="02020603050405020304" pitchFamily="18" charset="0"/>
                <a:cs typeface="Times New Roman" panose="02020603050405020304" pitchFamily="18" charset="0"/>
              </a:rPr>
              <a:t>generate</a:t>
            </a:r>
            <a:r>
              <a:rPr lang="en-US" altLang="en-US">
                <a:latin typeface="Times New Roman" panose="02020603050405020304" pitchFamily="18" charset="0"/>
                <a:cs typeface="Times New Roman" panose="02020603050405020304" pitchFamily="18" charset="0"/>
              </a:rPr>
              <a:t> a </a:t>
            </a:r>
            <a:r>
              <a:rPr lang="en-US" altLang="en-US" b="1">
                <a:latin typeface="Times New Roman" panose="02020603050405020304" pitchFamily="18" charset="0"/>
                <a:cs typeface="Times New Roman" panose="02020603050405020304" pitchFamily="18" charset="0"/>
              </a:rPr>
              <a:t>linefeed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when</a:t>
            </a:r>
            <a:r>
              <a:rPr lang="en-US" altLang="en-US">
                <a:latin typeface="Times New Roman" panose="02020603050405020304" pitchFamily="18" charset="0"/>
                <a:cs typeface="Times New Roman" panose="02020603050405020304" pitchFamily="18" charset="0"/>
              </a:rPr>
              <a:t> it </a:t>
            </a:r>
            <a:r>
              <a:rPr lang="en-US" altLang="en-US" b="1">
                <a:latin typeface="Times New Roman" panose="02020603050405020304" pitchFamily="18" charset="0"/>
                <a:cs typeface="Times New Roman" panose="02020603050405020304" pitchFamily="18" charset="0"/>
              </a:rPr>
              <a:t>gets</a:t>
            </a:r>
            <a:r>
              <a:rPr lang="en-US" altLang="en-US">
                <a:latin typeface="Times New Roman" panose="02020603050405020304" pitchFamily="18" charset="0"/>
                <a:cs typeface="Times New Roman" panose="02020603050405020304" pitchFamily="18" charset="0"/>
              </a:rPr>
              <a:t> a </a:t>
            </a:r>
            <a:r>
              <a:rPr lang="en-US" altLang="en-US" b="1">
                <a:latin typeface="Times New Roman" panose="02020603050405020304" pitchFamily="18" charset="0"/>
                <a:cs typeface="Times New Roman" panose="02020603050405020304" pitchFamily="18" charset="0"/>
              </a:rPr>
              <a:t>carriage return and</a:t>
            </a:r>
            <a:r>
              <a:rPr lang="en-US" altLang="en-US">
                <a:latin typeface="Times New Roman" panose="02020603050405020304" pitchFamily="18" charset="0"/>
                <a:cs typeface="Times New Roman" panose="02020603050405020304" pitchFamily="18" charset="0"/>
              </a:rPr>
              <a:t> a </a:t>
            </a:r>
            <a:r>
              <a:rPr lang="en-US" altLang="en-US" b="1">
                <a:latin typeface="Times New Roman" panose="02020603050405020304" pitchFamily="18" charset="0"/>
                <a:cs typeface="Times New Roman" panose="02020603050405020304" pitchFamily="18" charset="0"/>
              </a:rPr>
              <a:t>carriage return when</a:t>
            </a:r>
            <a:r>
              <a:rPr lang="en-US" altLang="en-US">
                <a:latin typeface="Times New Roman" panose="02020603050405020304" pitchFamily="18" charset="0"/>
                <a:cs typeface="Times New Roman" panose="02020603050405020304" pitchFamily="18" charset="0"/>
              </a:rPr>
              <a:t> it </a:t>
            </a:r>
            <a:r>
              <a:rPr lang="en-US" altLang="en-US" b="1">
                <a:latin typeface="Times New Roman" panose="02020603050405020304" pitchFamily="18" charset="0"/>
                <a:cs typeface="Times New Roman" panose="02020603050405020304" pitchFamily="18" charset="0"/>
              </a:rPr>
              <a:t>gets a linefeed</a:t>
            </a:r>
          </a:p>
          <a:p>
            <a:pPr lvl="2" algn="just">
              <a:lnSpc>
                <a:spcPct val="90000"/>
              </a:lnSpc>
            </a:pPr>
            <a:r>
              <a:rPr lang="en-US" altLang="en-US">
                <a:latin typeface="Times New Roman" panose="02020603050405020304" pitchFamily="18" charset="0"/>
                <a:cs typeface="Times New Roman" panose="02020603050405020304" pitchFamily="18" charset="0"/>
              </a:rPr>
              <a:t>No matter what the </a:t>
            </a:r>
            <a:r>
              <a:rPr lang="en-US" altLang="en-US" b="1">
                <a:latin typeface="Times New Roman" panose="02020603050405020304" pitchFamily="18" charset="0"/>
                <a:cs typeface="Times New Roman" panose="02020603050405020304" pitchFamily="18" charset="0"/>
              </a:rPr>
              <a:t>internal convention</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monitor</a:t>
            </a:r>
            <a:r>
              <a:rPr lang="en-US" altLang="en-US">
                <a:latin typeface="Times New Roman" panose="02020603050405020304" pitchFamily="18" charset="0"/>
                <a:cs typeface="Times New Roman" panose="02020603050405020304" pitchFamily="18" charset="0"/>
              </a:rPr>
              <a:t> may </a:t>
            </a:r>
            <a:r>
              <a:rPr lang="en-US" altLang="en-US" b="1">
                <a:latin typeface="Times New Roman" panose="02020603050405020304" pitchFamily="18" charset="0"/>
                <a:cs typeface="Times New Roman" panose="02020603050405020304" pitchFamily="18" charset="0"/>
              </a:rPr>
              <a:t>require both a linefeed and a carriage return </a:t>
            </a:r>
            <a:r>
              <a:rPr lang="en-US" altLang="en-US">
                <a:latin typeface="Times New Roman" panose="02020603050405020304" pitchFamily="18" charset="0"/>
                <a:cs typeface="Times New Roman" panose="02020603050405020304" pitchFamily="18" charset="0"/>
              </a:rPr>
              <a:t>to be echoed in order to get the screen updated properly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Effect transition="in" filter="box(in)">
                                      <p:cBhvr>
                                        <p:cTn id="7" dur="500"/>
                                        <p:tgtEl>
                                          <p:spTgt spid="1536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5363">
                                            <p:txEl>
                                              <p:pRg st="3" end="3"/>
                                            </p:txEl>
                                          </p:spTgt>
                                        </p:tgtEl>
                                        <p:attrNameLst>
                                          <p:attrName>style.visibility</p:attrName>
                                        </p:attrNameLst>
                                      </p:cBhvr>
                                      <p:to>
                                        <p:strVal val="visible"/>
                                      </p:to>
                                    </p:set>
                                    <p:animEffect transition="in" filter="box(in)">
                                      <p:cBhvr>
                                        <p:cTn id="10" dur="500"/>
                                        <p:tgtEl>
                                          <p:spTgt spid="1536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5363">
                                            <p:txEl>
                                              <p:pRg st="4" end="4"/>
                                            </p:txEl>
                                          </p:spTgt>
                                        </p:tgtEl>
                                        <p:attrNameLst>
                                          <p:attrName>style.visibility</p:attrName>
                                        </p:attrNameLst>
                                      </p:cBhvr>
                                      <p:to>
                                        <p:strVal val="visible"/>
                                      </p:to>
                                    </p:set>
                                    <p:animEffect transition="in" filter="box(in)">
                                      <p:cBhvr>
                                        <p:cTn id="13" dur="500"/>
                                        <p:tgtEl>
                                          <p:spTgt spid="1536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5363">
                                            <p:txEl>
                                              <p:pRg st="5" end="5"/>
                                            </p:txEl>
                                          </p:spTgt>
                                        </p:tgtEl>
                                        <p:attrNameLst>
                                          <p:attrName>style.visibility</p:attrName>
                                        </p:attrNameLst>
                                      </p:cBhvr>
                                      <p:to>
                                        <p:strVal val="visible"/>
                                      </p:to>
                                    </p:set>
                                    <p:animEffect transition="in" filter="box(in)">
                                      <p:cBhvr>
                                        <p:cTn id="16"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User Interfaces</a:t>
            </a:r>
          </a:p>
        </p:txBody>
      </p:sp>
      <p:sp>
        <p:nvSpPr>
          <p:cNvPr id="223235" name="Rectangle 3"/>
          <p:cNvSpPr>
            <a:spLocks noGrp="1"/>
          </p:cNvSpPr>
          <p:nvPr>
            <p:ph type="body" idx="1"/>
          </p:nvPr>
        </p:nvSpPr>
        <p:spPr>
          <a:xfrm>
            <a:off x="228600" y="1066800"/>
            <a:ext cx="8915400" cy="5791200"/>
          </a:xfrm>
        </p:spPr>
        <p:txBody>
          <a:bodyPr/>
          <a:lstStyle/>
          <a:p>
            <a:pPr marL="176213" indent="-176213" algn="just" eaLnBrk="1" hangingPunct="1">
              <a:lnSpc>
                <a:spcPct val="8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Whenever a mouse has </a:t>
            </a:r>
            <a:r>
              <a:rPr lang="en-US" altLang="en-US" sz="2800" b="1">
                <a:latin typeface="Times New Roman" panose="02020603050405020304" pitchFamily="18" charset="0"/>
                <a:cs typeface="Times New Roman" panose="02020603050405020304" pitchFamily="18" charset="0"/>
              </a:rPr>
              <a:t>moved</a:t>
            </a:r>
            <a:r>
              <a:rPr lang="en-US" altLang="en-US" sz="2800">
                <a:latin typeface="Times New Roman" panose="02020603050405020304" pitchFamily="18" charset="0"/>
                <a:cs typeface="Times New Roman" panose="02020603050405020304" pitchFamily="18" charset="0"/>
              </a:rPr>
              <a:t> a certain </a:t>
            </a:r>
            <a:r>
              <a:rPr lang="en-US" altLang="en-US" sz="2800" b="1">
                <a:latin typeface="Times New Roman" panose="02020603050405020304" pitchFamily="18" charset="0"/>
                <a:cs typeface="Times New Roman" panose="02020603050405020304" pitchFamily="18" charset="0"/>
              </a:rPr>
              <a:t>minimum distance </a:t>
            </a:r>
            <a:r>
              <a:rPr lang="en-US" altLang="en-US" sz="2800">
                <a:latin typeface="Times New Roman" panose="02020603050405020304" pitchFamily="18" charset="0"/>
                <a:cs typeface="Times New Roman" panose="02020603050405020304" pitchFamily="18" charset="0"/>
              </a:rPr>
              <a:t>in either direction or a </a:t>
            </a:r>
            <a:r>
              <a:rPr lang="en-US" altLang="en-US" sz="2800" b="1">
                <a:latin typeface="Times New Roman" panose="02020603050405020304" pitchFamily="18" charset="0"/>
                <a:cs typeface="Times New Roman" panose="02020603050405020304" pitchFamily="18" charset="0"/>
              </a:rPr>
              <a:t>button</a:t>
            </a:r>
            <a:r>
              <a:rPr lang="en-US" altLang="en-US" sz="2800">
                <a:latin typeface="Times New Roman" panose="02020603050405020304" pitchFamily="18" charset="0"/>
                <a:cs typeface="Times New Roman" panose="02020603050405020304" pitchFamily="18" charset="0"/>
              </a:rPr>
              <a:t> is </a:t>
            </a:r>
            <a:r>
              <a:rPr lang="en-US" altLang="en-US" sz="2800" b="1">
                <a:latin typeface="Times New Roman" panose="02020603050405020304" pitchFamily="18" charset="0"/>
                <a:cs typeface="Times New Roman" panose="02020603050405020304" pitchFamily="18" charset="0"/>
              </a:rPr>
              <a:t>depressed</a:t>
            </a:r>
            <a:r>
              <a:rPr lang="en-US" altLang="en-US" sz="2800">
                <a:latin typeface="Times New Roman" panose="02020603050405020304" pitchFamily="18" charset="0"/>
                <a:cs typeface="Times New Roman" panose="02020603050405020304" pitchFamily="18" charset="0"/>
              </a:rPr>
              <a:t> or </a:t>
            </a:r>
            <a:r>
              <a:rPr lang="en-US" altLang="en-US" sz="2800" b="1">
                <a:latin typeface="Times New Roman" panose="02020603050405020304" pitchFamily="18" charset="0"/>
                <a:cs typeface="Times New Roman" panose="02020603050405020304" pitchFamily="18" charset="0"/>
              </a:rPr>
              <a:t>released</a:t>
            </a:r>
            <a:r>
              <a:rPr lang="en-US" altLang="en-US" sz="2800">
                <a:latin typeface="Times New Roman" panose="02020603050405020304" pitchFamily="18" charset="0"/>
                <a:cs typeface="Times New Roman" panose="02020603050405020304" pitchFamily="18" charset="0"/>
              </a:rPr>
              <a:t>, a </a:t>
            </a:r>
            <a:r>
              <a:rPr lang="en-US" altLang="en-US" sz="2800" b="1">
                <a:latin typeface="Times New Roman" panose="02020603050405020304" pitchFamily="18" charset="0"/>
                <a:cs typeface="Times New Roman" panose="02020603050405020304" pitchFamily="18" charset="0"/>
              </a:rPr>
              <a:t>message</a:t>
            </a:r>
            <a:r>
              <a:rPr lang="en-US" altLang="en-US" sz="2800">
                <a:latin typeface="Times New Roman" panose="02020603050405020304" pitchFamily="18" charset="0"/>
                <a:cs typeface="Times New Roman" panose="02020603050405020304" pitchFamily="18" charset="0"/>
              </a:rPr>
              <a:t> is </a:t>
            </a:r>
            <a:r>
              <a:rPr lang="en-US" altLang="en-US" sz="2800" b="1">
                <a:latin typeface="Times New Roman" panose="02020603050405020304" pitchFamily="18" charset="0"/>
                <a:cs typeface="Times New Roman" panose="02020603050405020304" pitchFamily="18" charset="0"/>
              </a:rPr>
              <a:t>sent</a:t>
            </a:r>
            <a:r>
              <a:rPr lang="en-US" altLang="en-US" sz="2800">
                <a:latin typeface="Times New Roman" panose="02020603050405020304" pitchFamily="18" charset="0"/>
                <a:cs typeface="Times New Roman" panose="02020603050405020304" pitchFamily="18" charset="0"/>
              </a:rPr>
              <a:t> to the </a:t>
            </a:r>
            <a:r>
              <a:rPr lang="en-US" altLang="en-US" sz="2800" b="1">
                <a:latin typeface="Times New Roman" panose="02020603050405020304" pitchFamily="18" charset="0"/>
                <a:cs typeface="Times New Roman" panose="02020603050405020304" pitchFamily="18" charset="0"/>
              </a:rPr>
              <a:t>computer</a:t>
            </a:r>
            <a:r>
              <a:rPr lang="en-US" altLang="en-US" sz="2800">
                <a:latin typeface="Times New Roman" panose="02020603050405020304" pitchFamily="18" charset="0"/>
                <a:cs typeface="Times New Roman" panose="02020603050405020304" pitchFamily="18" charset="0"/>
              </a:rPr>
              <a:t> (picking up and put down is not)</a:t>
            </a:r>
          </a:p>
          <a:p>
            <a:pPr marL="176213" indent="-176213" algn="just" eaLnBrk="1" hangingPunct="1">
              <a:lnSpc>
                <a:spcPct val="8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The message usually occupies </a:t>
            </a:r>
            <a:r>
              <a:rPr lang="en-US" altLang="en-US" sz="2800" b="1">
                <a:latin typeface="Times New Roman" panose="02020603050405020304" pitchFamily="18" charset="0"/>
                <a:cs typeface="Times New Roman" panose="02020603050405020304" pitchFamily="18" charset="0"/>
              </a:rPr>
              <a:t>3 bytes containing 3 items</a:t>
            </a:r>
          </a:p>
          <a:p>
            <a:pPr marL="530225" lvl="1" indent="-174625" algn="just" eaLnBrk="1" hangingPunct="1">
              <a:lnSpc>
                <a:spcPct val="80000"/>
              </a:lnSpc>
            </a:pPr>
            <a:r>
              <a:rPr lang="en-US" altLang="en-US" sz="2400" b="1">
                <a:latin typeface="Times New Roman" panose="02020603050405020304" pitchFamily="18" charset="0"/>
                <a:cs typeface="Times New Roman" panose="02020603050405020304" pitchFamily="18" charset="0"/>
                <a:sym typeface="Symbol" panose="05050102010706020507" pitchFamily="18" charset="2"/>
              </a:rPr>
              <a:t>x</a:t>
            </a:r>
            <a:r>
              <a:rPr lang="en-US" altLang="en-US" sz="2400">
                <a:latin typeface="Times New Roman" panose="02020603050405020304" pitchFamily="18" charset="0"/>
                <a:cs typeface="Times New Roman" panose="02020603050405020304" pitchFamily="18" charset="0"/>
                <a:sym typeface="Symbol" panose="05050102010706020507" pitchFamily="18" charset="2"/>
              </a:rPr>
              <a:t>: the change in x position since the last message</a:t>
            </a:r>
          </a:p>
          <a:p>
            <a:pPr marL="530225" lvl="1" indent="-174625" algn="just" eaLnBrk="1" hangingPunct="1">
              <a:lnSpc>
                <a:spcPct val="80000"/>
              </a:lnSpc>
            </a:pPr>
            <a:r>
              <a:rPr lang="en-US" altLang="en-US" sz="2400" b="1">
                <a:latin typeface="Times New Roman" panose="02020603050405020304" pitchFamily="18" charset="0"/>
                <a:cs typeface="Times New Roman" panose="02020603050405020304" pitchFamily="18" charset="0"/>
                <a:sym typeface="Symbol" panose="05050102010706020507" pitchFamily="18" charset="2"/>
              </a:rPr>
              <a:t>y</a:t>
            </a:r>
            <a:r>
              <a:rPr lang="en-US" altLang="en-US" sz="2400">
                <a:latin typeface="Times New Roman" panose="02020603050405020304" pitchFamily="18" charset="0"/>
                <a:cs typeface="Times New Roman" panose="02020603050405020304" pitchFamily="18" charset="0"/>
                <a:sym typeface="Symbol" panose="05050102010706020507" pitchFamily="18" charset="2"/>
              </a:rPr>
              <a:t>: the change in y position since the last message</a:t>
            </a:r>
          </a:p>
          <a:p>
            <a:pPr marL="530225" lvl="1" indent="-174625" algn="just" eaLnBrk="1" hangingPunct="1">
              <a:lnSpc>
                <a:spcPct val="80000"/>
              </a:lnSpc>
            </a:pPr>
            <a:r>
              <a:rPr lang="en-US" altLang="en-US" sz="2400" b="1">
                <a:latin typeface="Times New Roman" panose="02020603050405020304" pitchFamily="18" charset="0"/>
                <a:cs typeface="Times New Roman" panose="02020603050405020304" pitchFamily="18" charset="0"/>
                <a:sym typeface="Symbol" panose="05050102010706020507" pitchFamily="18" charset="2"/>
              </a:rPr>
              <a:t>Buttons</a:t>
            </a:r>
            <a:r>
              <a:rPr lang="en-US" altLang="en-US" sz="2400">
                <a:latin typeface="Times New Roman" panose="02020603050405020304" pitchFamily="18" charset="0"/>
                <a:cs typeface="Times New Roman" panose="02020603050405020304" pitchFamily="18" charset="0"/>
                <a:sym typeface="Symbol" panose="05050102010706020507" pitchFamily="18" charset="2"/>
              </a:rPr>
              <a:t>: the status of button</a:t>
            </a:r>
          </a:p>
          <a:p>
            <a:pPr marL="176213" indent="-176213" algn="just" eaLnBrk="1" hangingPunct="1">
              <a:lnSpc>
                <a:spcPct val="8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Mickey</a:t>
            </a:r>
            <a:r>
              <a:rPr lang="en-US" altLang="en-US" sz="2800">
                <a:latin typeface="Times New Roman" panose="02020603050405020304" pitchFamily="18" charset="0"/>
                <a:cs typeface="Times New Roman" panose="02020603050405020304" pitchFamily="18" charset="0"/>
              </a:rPr>
              <a:t> is the unit representing </a:t>
            </a:r>
            <a:r>
              <a:rPr lang="en-US" altLang="en-US" sz="2800" b="1">
                <a:latin typeface="Times New Roman" panose="02020603050405020304" pitchFamily="18" charset="0"/>
                <a:cs typeface="Times New Roman" panose="02020603050405020304" pitchFamily="18" charset="0"/>
              </a:rPr>
              <a:t>minimum distance about 0.1mm</a:t>
            </a:r>
          </a:p>
          <a:p>
            <a:pPr marL="176213" indent="-176213" algn="just" eaLnBrk="1" hangingPunct="1">
              <a:lnSpc>
                <a:spcPct val="8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Most mice </a:t>
            </a:r>
            <a:r>
              <a:rPr lang="en-US" altLang="en-US" sz="2800" b="1">
                <a:latin typeface="Times New Roman" panose="02020603050405020304" pitchFamily="18" charset="0"/>
                <a:cs typeface="Times New Roman" panose="02020603050405020304" pitchFamily="18" charset="0"/>
              </a:rPr>
              <a:t>report</a:t>
            </a:r>
            <a:r>
              <a:rPr lang="en-US" altLang="en-US" sz="2800">
                <a:latin typeface="Times New Roman" panose="02020603050405020304" pitchFamily="18" charset="0"/>
                <a:cs typeface="Times New Roman" panose="02020603050405020304" pitchFamily="18" charset="0"/>
              </a:rPr>
              <a:t> back a </a:t>
            </a:r>
            <a:r>
              <a:rPr lang="en-US" altLang="en-US" sz="2800" b="1">
                <a:latin typeface="Times New Roman" panose="02020603050405020304" pitchFamily="18" charset="0"/>
                <a:cs typeface="Times New Roman" panose="02020603050405020304" pitchFamily="18" charset="0"/>
              </a:rPr>
              <a:t>maximum of 40 times/sec</a:t>
            </a:r>
          </a:p>
          <a:p>
            <a:pPr marL="176213" indent="-176213" algn="just" eaLnBrk="1" hangingPunct="1">
              <a:lnSpc>
                <a:spcPct val="8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Mouse only </a:t>
            </a:r>
            <a:r>
              <a:rPr lang="en-US" altLang="en-US" sz="2800" b="1">
                <a:latin typeface="Times New Roman" panose="02020603050405020304" pitchFamily="18" charset="0"/>
                <a:cs typeface="Times New Roman" panose="02020603050405020304" pitchFamily="18" charset="0"/>
              </a:rPr>
              <a:t>indicates</a:t>
            </a:r>
            <a:r>
              <a:rPr lang="en-US" altLang="en-US" sz="2800">
                <a:latin typeface="Times New Roman" panose="02020603050405020304" pitchFamily="18" charset="0"/>
                <a:cs typeface="Times New Roman" panose="02020603050405020304" pitchFamily="18" charset="0"/>
              </a:rPr>
              <a:t> changes in </a:t>
            </a:r>
            <a:r>
              <a:rPr lang="en-US" altLang="en-US" sz="2800" b="1">
                <a:latin typeface="Times New Roman" panose="02020603050405020304" pitchFamily="18" charset="0"/>
                <a:cs typeface="Times New Roman" panose="02020603050405020304" pitchFamily="18" charset="0"/>
              </a:rPr>
              <a:t>position</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not absolute position itself</a:t>
            </a:r>
          </a:p>
          <a:p>
            <a:pPr marL="176213" indent="-176213" algn="just" eaLnBrk="1" hangingPunct="1">
              <a:lnSpc>
                <a:spcPct val="8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single or double click </a:t>
            </a:r>
            <a:r>
              <a:rPr lang="en-US" altLang="en-US" sz="2800">
                <a:latin typeface="Times New Roman" panose="02020603050405020304" pitchFamily="18" charset="0"/>
                <a:cs typeface="Times New Roman" panose="02020603050405020304" pitchFamily="18" charset="0"/>
              </a:rPr>
              <a:t>is </a:t>
            </a:r>
            <a:r>
              <a:rPr lang="en-US" altLang="en-US" sz="2800" b="1">
                <a:latin typeface="Times New Roman" panose="02020603050405020304" pitchFamily="18" charset="0"/>
                <a:cs typeface="Times New Roman" panose="02020603050405020304" pitchFamily="18" charset="0"/>
              </a:rPr>
              <a:t>distinguished</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by</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software</a:t>
            </a:r>
            <a:r>
              <a:rPr lang="en-US" altLang="en-US" sz="2800">
                <a:latin typeface="Times New Roman" panose="02020603050405020304" pitchFamily="18" charset="0"/>
                <a:cs typeface="Times New Roman" panose="02020603050405020304" pitchFamily="18" charset="0"/>
              </a:rPr>
              <a:t> setting</a:t>
            </a:r>
          </a:p>
        </p:txBody>
      </p:sp>
      <p:sp>
        <p:nvSpPr>
          <p:cNvPr id="21508" name="Rectangle 4"/>
          <p:cNvSpPr>
            <a:spLocks/>
          </p:cNvSpPr>
          <p:nvPr/>
        </p:nvSpPr>
        <p:spPr bwMode="auto">
          <a:xfrm>
            <a:off x="914400" y="457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latin typeface="Times New Roman" panose="02020603050405020304" pitchFamily="18" charset="0"/>
                <a:cs typeface="Times New Roman" panose="02020603050405020304" pitchFamily="18" charset="0"/>
              </a:rPr>
              <a:t>Mouse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box(in)">
                                      <p:cBhvr>
                                        <p:cTn id="7" dur="500"/>
                                        <p:tgtEl>
                                          <p:spTgt spid="2232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3235">
                                            <p:txEl>
                                              <p:pRg st="1" end="1"/>
                                            </p:txEl>
                                          </p:spTgt>
                                        </p:tgtEl>
                                        <p:attrNameLst>
                                          <p:attrName>style.visibility</p:attrName>
                                        </p:attrNameLst>
                                      </p:cBhvr>
                                      <p:to>
                                        <p:strVal val="visible"/>
                                      </p:to>
                                    </p:set>
                                    <p:animEffect transition="in" filter="box(in)">
                                      <p:cBhvr>
                                        <p:cTn id="10" dur="500"/>
                                        <p:tgtEl>
                                          <p:spTgt spid="2232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23235">
                                            <p:txEl>
                                              <p:pRg st="2" end="2"/>
                                            </p:txEl>
                                          </p:spTgt>
                                        </p:tgtEl>
                                        <p:attrNameLst>
                                          <p:attrName>style.visibility</p:attrName>
                                        </p:attrNameLst>
                                      </p:cBhvr>
                                      <p:to>
                                        <p:strVal val="visible"/>
                                      </p:to>
                                    </p:set>
                                    <p:animEffect transition="in" filter="box(in)">
                                      <p:cBhvr>
                                        <p:cTn id="13" dur="500"/>
                                        <p:tgtEl>
                                          <p:spTgt spid="2232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box(in)">
                                      <p:cBhvr>
                                        <p:cTn id="16" dur="500"/>
                                        <p:tgtEl>
                                          <p:spTgt spid="2232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23235">
                                            <p:txEl>
                                              <p:pRg st="4" end="4"/>
                                            </p:txEl>
                                          </p:spTgt>
                                        </p:tgtEl>
                                        <p:attrNameLst>
                                          <p:attrName>style.visibility</p:attrName>
                                        </p:attrNameLst>
                                      </p:cBhvr>
                                      <p:to>
                                        <p:strVal val="visible"/>
                                      </p:to>
                                    </p:set>
                                    <p:animEffect transition="in" filter="box(in)">
                                      <p:cBhvr>
                                        <p:cTn id="19" dur="500"/>
                                        <p:tgtEl>
                                          <p:spTgt spid="22323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23235">
                                            <p:txEl>
                                              <p:pRg st="5" end="5"/>
                                            </p:txEl>
                                          </p:spTgt>
                                        </p:tgtEl>
                                        <p:attrNameLst>
                                          <p:attrName>style.visibility</p:attrName>
                                        </p:attrNameLst>
                                      </p:cBhvr>
                                      <p:to>
                                        <p:strVal val="visible"/>
                                      </p:to>
                                    </p:set>
                                    <p:animEffect transition="in" filter="box(in)">
                                      <p:cBhvr>
                                        <p:cTn id="22" dur="500"/>
                                        <p:tgtEl>
                                          <p:spTgt spid="22323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23235">
                                            <p:txEl>
                                              <p:pRg st="6" end="6"/>
                                            </p:txEl>
                                          </p:spTgt>
                                        </p:tgtEl>
                                        <p:attrNameLst>
                                          <p:attrName>style.visibility</p:attrName>
                                        </p:attrNameLst>
                                      </p:cBhvr>
                                      <p:to>
                                        <p:strVal val="visible"/>
                                      </p:to>
                                    </p:set>
                                    <p:animEffect transition="in" filter="box(in)">
                                      <p:cBhvr>
                                        <p:cTn id="25" dur="500"/>
                                        <p:tgtEl>
                                          <p:spTgt spid="223235">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223235">
                                            <p:txEl>
                                              <p:pRg st="7" end="7"/>
                                            </p:txEl>
                                          </p:spTgt>
                                        </p:tgtEl>
                                        <p:attrNameLst>
                                          <p:attrName>style.visibility</p:attrName>
                                        </p:attrNameLst>
                                      </p:cBhvr>
                                      <p:to>
                                        <p:strVal val="visible"/>
                                      </p:to>
                                    </p:set>
                                    <p:animEffect transition="in" filter="box(in)">
                                      <p:cBhvr>
                                        <p:cTn id="28" dur="500"/>
                                        <p:tgtEl>
                                          <p:spTgt spid="223235">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223235">
                                            <p:txEl>
                                              <p:pRg st="8" end="8"/>
                                            </p:txEl>
                                          </p:spTgt>
                                        </p:tgtEl>
                                        <p:attrNameLst>
                                          <p:attrName>style.visibility</p:attrName>
                                        </p:attrNameLst>
                                      </p:cBhvr>
                                      <p:to>
                                        <p:strVal val="visible"/>
                                      </p:to>
                                    </p:set>
                                    <p:animEffect transition="in" filter="box(in)">
                                      <p:cBhvr>
                                        <p:cTn id="31" dur="500"/>
                                        <p:tgtEl>
                                          <p:spTgt spid="2232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990600"/>
          </a:xfrm>
        </p:spPr>
        <p:txBody>
          <a:bodyPr/>
          <a:lstStyle/>
          <a:p>
            <a:r>
              <a:rPr lang="en-US" altLang="en-US" sz="4000" b="1">
                <a:latin typeface="Times New Roman" panose="02020603050405020304" pitchFamily="18" charset="0"/>
                <a:cs typeface="Times New Roman" panose="02020603050405020304" pitchFamily="18" charset="0"/>
              </a:rPr>
              <a:t>User Interfaces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Output Software</a:t>
            </a:r>
            <a:r>
              <a:rPr lang="en-US" altLang="en-US" sz="4000" b="1">
                <a:latin typeface="Times New Roman" panose="02020603050405020304" pitchFamily="18" charset="0"/>
                <a:cs typeface="Times New Roman" panose="02020603050405020304" pitchFamily="18" charset="0"/>
              </a:rPr>
              <a:t> </a:t>
            </a:r>
          </a:p>
        </p:txBody>
      </p:sp>
      <p:sp>
        <p:nvSpPr>
          <p:cNvPr id="17411" name="Rectangle 3"/>
          <p:cNvSpPr>
            <a:spLocks noGrp="1"/>
          </p:cNvSpPr>
          <p:nvPr>
            <p:ph type="body" idx="1"/>
          </p:nvPr>
        </p:nvSpPr>
        <p:spPr>
          <a:xfrm>
            <a:off x="0" y="914400"/>
            <a:ext cx="9144000" cy="5715000"/>
          </a:xfrm>
        </p:spPr>
        <p:txBody>
          <a:bodyPr/>
          <a:lstStyle/>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Text Windows</a:t>
            </a:r>
          </a:p>
          <a:p>
            <a:pPr lvl="1" algn="just">
              <a:lnSpc>
                <a:spcPct val="90000"/>
              </a:lnSpc>
            </a:pPr>
            <a:r>
              <a:rPr lang="en-US" altLang="en-US" sz="2400">
                <a:latin typeface="Times New Roman" panose="02020603050405020304" pitchFamily="18" charset="0"/>
                <a:cs typeface="Times New Roman" panose="02020603050405020304" pitchFamily="18" charset="0"/>
              </a:rPr>
              <a:t>The program </a:t>
            </a:r>
            <a:r>
              <a:rPr lang="en-US" altLang="en-US" sz="2400" b="1">
                <a:latin typeface="Times New Roman" panose="02020603050405020304" pitchFamily="18" charset="0"/>
                <a:cs typeface="Times New Roman" panose="02020603050405020304" pitchFamily="18" charset="0"/>
              </a:rPr>
              <a:t>sends characters </a:t>
            </a:r>
            <a:r>
              <a:rPr lang="en-US" altLang="en-US" sz="2400">
                <a:latin typeface="Times New Roman" panose="02020603050405020304" pitchFamily="18" charset="0"/>
                <a:cs typeface="Times New Roman" panose="02020603050405020304" pitchFamily="18" charset="0"/>
              </a:rPr>
              <a:t>to the characters to current windows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they are </a:t>
            </a:r>
            <a:r>
              <a:rPr lang="en-US" altLang="en-US" sz="2400" b="1">
                <a:latin typeface="Times New Roman" panose="02020603050405020304" pitchFamily="18" charset="0"/>
                <a:cs typeface="Times New Roman" panose="02020603050405020304" pitchFamily="18" charset="0"/>
              </a:rPr>
              <a:t>display</a:t>
            </a:r>
            <a:r>
              <a:rPr lang="en-US" altLang="en-US" sz="2400">
                <a:latin typeface="Times New Roman" panose="02020603050405020304" pitchFamily="18" charset="0"/>
                <a:cs typeface="Times New Roman" panose="02020603050405020304" pitchFamily="18" charset="0"/>
              </a:rPr>
              <a:t> there. Usually, a block a character is written in one system call</a:t>
            </a:r>
          </a:p>
          <a:p>
            <a:pPr lvl="1" algn="just">
              <a:lnSpc>
                <a:spcPct val="90000"/>
              </a:lnSpc>
            </a:pPr>
            <a:r>
              <a:rPr lang="en-US" altLang="en-US" sz="2400">
                <a:latin typeface="Times New Roman" panose="02020603050405020304" pitchFamily="18" charset="0"/>
                <a:cs typeface="Times New Roman" panose="02020603050405020304" pitchFamily="18" charset="0"/>
              </a:rPr>
              <a:t>Screen editors and many other sophisticated programs need to be able to update the screen in complex ways such as </a:t>
            </a:r>
            <a:r>
              <a:rPr lang="en-US" altLang="en-US" sz="2400" b="1">
                <a:latin typeface="Times New Roman" panose="02020603050405020304" pitchFamily="18" charset="0"/>
                <a:cs typeface="Times New Roman" panose="02020603050405020304" pitchFamily="18" charset="0"/>
              </a:rPr>
              <a:t>replacing one line in the middle of the screen</a:t>
            </a:r>
            <a:r>
              <a:rPr lang="en-US" altLang="en-US" sz="2400">
                <a:latin typeface="Times New Roman" panose="02020603050405020304" pitchFamily="18" charset="0"/>
                <a:cs typeface="Times New Roman" panose="02020603050405020304" pitchFamily="18" charset="0"/>
              </a:rPr>
              <a:t> (driver must support </a:t>
            </a:r>
            <a:r>
              <a:rPr lang="en-US" altLang="en-US" sz="2400" b="1">
                <a:latin typeface="Times New Roman" panose="02020603050405020304" pitchFamily="18" charset="0"/>
                <a:cs typeface="Times New Roman" panose="02020603050405020304" pitchFamily="18" charset="0"/>
              </a:rPr>
              <a:t>escape sequences</a:t>
            </a:r>
            <a:r>
              <a:rPr lang="en-US" altLang="en-US" sz="2400">
                <a:latin typeface="Times New Roman" panose="02020603050405020304" pitchFamily="18" charset="0"/>
                <a:cs typeface="Times New Roman" panose="02020603050405020304" pitchFamily="18" charset="0"/>
              </a:rPr>
              <a:t> to move the cursor, insert and delete character …)</a:t>
            </a:r>
          </a:p>
          <a:p>
            <a:pPr lvl="1" algn="just">
              <a:lnSpc>
                <a:spcPct val="90000"/>
              </a:lnSpc>
            </a:pPr>
            <a:r>
              <a:rPr lang="en-US" altLang="en-US" sz="2400">
                <a:latin typeface="Times New Roman" panose="02020603050405020304" pitchFamily="18" charset="0"/>
                <a:cs typeface="Times New Roman" panose="02020603050405020304" pitchFamily="18" charset="0"/>
              </a:rPr>
              <a:t>Termcap (Berkeley UNIX) defines a number of basic actions that uses a generic escape sequence, the converted to the actual escape sequences</a:t>
            </a:r>
          </a:p>
          <a:p>
            <a:pPr lvl="1" algn="just">
              <a:lnSpc>
                <a:spcPct val="90000"/>
              </a:lnSpc>
            </a:pPr>
            <a:r>
              <a:rPr lang="en-US" altLang="en-US" sz="2400">
                <a:latin typeface="Times New Roman" panose="02020603050405020304" pitchFamily="18" charset="0"/>
                <a:cs typeface="Times New Roman" panose="02020603050405020304" pitchFamily="18" charset="0"/>
              </a:rPr>
              <a:t>How might the escape sequences be used by a text editor?</a:t>
            </a:r>
          </a:p>
          <a:p>
            <a:pPr lvl="2" algn="just">
              <a:lnSpc>
                <a:spcPct val="90000"/>
              </a:lnSpc>
            </a:pPr>
            <a:r>
              <a:rPr lang="en-US" altLang="en-US" sz="2000">
                <a:latin typeface="Times New Roman" panose="02020603050405020304" pitchFamily="18" charset="0"/>
                <a:cs typeface="Times New Roman" panose="02020603050405020304" pitchFamily="18" charset="0"/>
              </a:rPr>
              <a:t>After the user types command, the editor might send the escape sequence over the serial line to the terminal</a:t>
            </a:r>
          </a:p>
          <a:p>
            <a:pPr lvl="2" algn="just">
              <a:lnSpc>
                <a:spcPct val="90000"/>
              </a:lnSpc>
            </a:pPr>
            <a:r>
              <a:rPr lang="en-US" altLang="en-US" sz="2000">
                <a:latin typeface="Times New Roman" panose="02020603050405020304" pitchFamily="18" charset="0"/>
                <a:cs typeface="Times New Roman" panose="02020603050405020304" pitchFamily="18" charset="0"/>
              </a:rPr>
              <a:t>The execution is done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0" dur="500"/>
                                        <p:tgtEl>
                                          <p:spTgt spid="1741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3" dur="500"/>
                                        <p:tgtEl>
                                          <p:spTgt spid="1741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16" dur="500"/>
                                        <p:tgtEl>
                                          <p:spTgt spid="1741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19" dur="500"/>
                                        <p:tgtEl>
                                          <p:spTgt spid="17411">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22"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User Interfaces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Output Software</a:t>
            </a:r>
          </a:p>
        </p:txBody>
      </p:sp>
      <p:sp>
        <p:nvSpPr>
          <p:cNvPr id="18435" name="Rectangle 3"/>
          <p:cNvSpPr>
            <a:spLocks noGrp="1"/>
          </p:cNvSpPr>
          <p:nvPr>
            <p:ph type="body" idx="1"/>
          </p:nvPr>
        </p:nvSpPr>
        <p:spPr>
          <a:xfrm>
            <a:off x="0" y="914400"/>
            <a:ext cx="9144000" cy="5943600"/>
          </a:xfrm>
        </p:spPr>
        <p:txBody>
          <a:bodyPr/>
          <a:lstStyle/>
          <a:p>
            <a:pPr algn="just">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X Window System</a:t>
            </a:r>
          </a:p>
          <a:p>
            <a:pPr lvl="1" algn="just"/>
            <a:r>
              <a:rPr lang="en-US" altLang="en-US" sz="2400" b="1">
                <a:latin typeface="Times New Roman" panose="02020603050405020304" pitchFamily="18" charset="0"/>
                <a:cs typeface="Times New Roman" panose="02020603050405020304" pitchFamily="18" charset="0"/>
              </a:rPr>
              <a:t>The user interface is used all UNIX </a:t>
            </a:r>
            <a:r>
              <a:rPr lang="en-US" altLang="en-US" sz="2400">
                <a:latin typeface="Times New Roman" panose="02020603050405020304" pitchFamily="18" charset="0"/>
                <a:cs typeface="Times New Roman" panose="02020603050405020304" pitchFamily="18" charset="0"/>
              </a:rPr>
              <a:t>System</a:t>
            </a:r>
          </a:p>
          <a:p>
            <a:pPr lvl="1" algn="just"/>
            <a:r>
              <a:rPr lang="en-US" altLang="en-US" sz="2400">
                <a:latin typeface="Times New Roman" panose="02020603050405020304" pitchFamily="18" charset="0"/>
                <a:cs typeface="Times New Roman" panose="02020603050405020304" pitchFamily="18" charset="0"/>
              </a:rPr>
              <a:t>Is very portable and run entirely in user space</a:t>
            </a:r>
          </a:p>
          <a:p>
            <a:pPr lvl="1" algn="just"/>
            <a:r>
              <a:rPr lang="en-US" altLang="en-US" sz="2400">
                <a:latin typeface="Times New Roman" panose="02020603050405020304" pitchFamily="18" charset="0"/>
                <a:cs typeface="Times New Roman" panose="02020603050405020304" pitchFamily="18" charset="0"/>
              </a:rPr>
              <a:t>Was intended for connecting a large number of remote user terminals with a central compute server, so it is logically split into client and host software</a:t>
            </a:r>
          </a:p>
          <a:p>
            <a:pPr lvl="1" algn="just"/>
            <a:r>
              <a:rPr lang="en-US" altLang="en-US" sz="2400">
                <a:latin typeface="Times New Roman" panose="02020603050405020304" pitchFamily="18" charset="0"/>
                <a:cs typeface="Times New Roman" panose="02020603050405020304" pitchFamily="18" charset="0"/>
              </a:rPr>
              <a:t>Is not a complete GUI (must be more supported)</a:t>
            </a:r>
          </a:p>
          <a:p>
            <a:pPr lvl="1" algn="just"/>
            <a:r>
              <a:rPr lang="en-US" altLang="en-US" sz="2400" b="1">
                <a:latin typeface="Times New Roman" panose="02020603050405020304" pitchFamily="18" charset="0"/>
                <a:cs typeface="Times New Roman" panose="02020603050405020304" pitchFamily="18" charset="0"/>
              </a:rPr>
              <a:t>X server </a:t>
            </a:r>
            <a:r>
              <a:rPr lang="en-US" altLang="en-US" sz="2400">
                <a:latin typeface="Times New Roman" panose="02020603050405020304" pitchFamily="18" charset="0"/>
                <a:cs typeface="Times New Roman" panose="02020603050405020304" pitchFamily="18" charset="0"/>
              </a:rPr>
              <a:t>(local PC, just does what the X Client told)</a:t>
            </a:r>
          </a:p>
          <a:p>
            <a:pPr lvl="2" algn="just"/>
            <a:r>
              <a:rPr lang="en-US" altLang="en-US" sz="2000">
                <a:latin typeface="Times New Roman" panose="02020603050405020304" pitchFamily="18" charset="0"/>
                <a:cs typeface="Times New Roman" panose="02020603050405020304" pitchFamily="18" charset="0"/>
              </a:rPr>
              <a:t>The software collects input from keyboard and mouse and writes output to the screen</a:t>
            </a:r>
          </a:p>
          <a:p>
            <a:pPr lvl="2" algn="just"/>
            <a:r>
              <a:rPr lang="en-US" altLang="en-US" sz="2000">
                <a:latin typeface="Times New Roman" panose="02020603050405020304" pitchFamily="18" charset="0"/>
                <a:cs typeface="Times New Roman" panose="02020603050405020304" pitchFamily="18" charset="0"/>
              </a:rPr>
              <a:t>Inside the user’s computer</a:t>
            </a:r>
          </a:p>
          <a:p>
            <a:pPr lvl="2" algn="just"/>
            <a:r>
              <a:rPr lang="en-US" altLang="en-US" sz="2000">
                <a:latin typeface="Times New Roman" panose="02020603050405020304" pitchFamily="18" charset="0"/>
                <a:cs typeface="Times New Roman" panose="02020603050405020304" pitchFamily="18" charset="0"/>
              </a:rPr>
              <a:t>Displaying bits on the screen</a:t>
            </a:r>
          </a:p>
          <a:p>
            <a:pPr lvl="1" algn="just"/>
            <a:r>
              <a:rPr lang="en-US" altLang="en-US" sz="2400" b="1">
                <a:latin typeface="Times New Roman" panose="02020603050405020304" pitchFamily="18" charset="0"/>
                <a:cs typeface="Times New Roman" panose="02020603050405020304" pitchFamily="18" charset="0"/>
              </a:rPr>
              <a:t>X clients </a:t>
            </a:r>
            <a:r>
              <a:rPr lang="en-US" altLang="en-US" sz="2400">
                <a:latin typeface="Times New Roman" panose="02020603050405020304" pitchFamily="18" charset="0"/>
                <a:cs typeface="Times New Roman" panose="02020603050405020304" pitchFamily="18" charset="0"/>
              </a:rPr>
              <a:t>(remote machine)</a:t>
            </a:r>
          </a:p>
          <a:p>
            <a:pPr lvl="2" algn="just"/>
            <a:r>
              <a:rPr lang="en-US" altLang="en-US" sz="2000">
                <a:latin typeface="Times New Roman" panose="02020603050405020304" pitchFamily="18" charset="0"/>
                <a:cs typeface="Times New Roman" panose="02020603050405020304" pitchFamily="18" charset="0"/>
              </a:rPr>
              <a:t>Running programs</a:t>
            </a:r>
          </a:p>
          <a:p>
            <a:pPr lvl="2" algn="just"/>
            <a:r>
              <a:rPr lang="en-US" altLang="en-US" sz="2000">
                <a:latin typeface="Times New Roman" panose="02020603050405020304" pitchFamily="18" charset="0"/>
                <a:cs typeface="Times New Roman" panose="02020603050405020304" pitchFamily="18" charset="0"/>
              </a:rPr>
              <a:t>Tells the server to do things, like display text or geometric figures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7" dur="500"/>
                                        <p:tgtEl>
                                          <p:spTgt spid="184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0" dur="500"/>
                                        <p:tgtEl>
                                          <p:spTgt spid="1843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3" dur="500"/>
                                        <p:tgtEl>
                                          <p:spTgt spid="1843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16" dur="500"/>
                                        <p:tgtEl>
                                          <p:spTgt spid="1843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19" dur="500"/>
                                        <p:tgtEl>
                                          <p:spTgt spid="1843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22" dur="500"/>
                                        <p:tgtEl>
                                          <p:spTgt spid="1843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25" dur="500"/>
                                        <p:tgtEl>
                                          <p:spTgt spid="1843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28" dur="500"/>
                                        <p:tgtEl>
                                          <p:spTgt spid="18435">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31" dur="500"/>
                                        <p:tgtEl>
                                          <p:spTgt spid="1843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8435">
                                            <p:txEl>
                                              <p:pRg st="10" end="10"/>
                                            </p:txEl>
                                          </p:spTgt>
                                        </p:tgtEl>
                                        <p:attrNameLst>
                                          <p:attrName>style.visibility</p:attrName>
                                        </p:attrNameLst>
                                      </p:cBhvr>
                                      <p:to>
                                        <p:strVal val="visible"/>
                                      </p:to>
                                    </p:set>
                                    <p:animEffect transition="in" filter="blinds(horizontal)">
                                      <p:cBhvr>
                                        <p:cTn id="34" dur="500"/>
                                        <p:tgtEl>
                                          <p:spTgt spid="18435">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8435">
                                            <p:txEl>
                                              <p:pRg st="11" end="11"/>
                                            </p:txEl>
                                          </p:spTgt>
                                        </p:tgtEl>
                                        <p:attrNameLst>
                                          <p:attrName>style.visibility</p:attrName>
                                        </p:attrNameLst>
                                      </p:cBhvr>
                                      <p:to>
                                        <p:strVal val="visible"/>
                                      </p:to>
                                    </p:set>
                                    <p:animEffect transition="in" filter="blinds(horizontal)">
                                      <p:cBhvr>
                                        <p:cTn id="37" dur="500"/>
                                        <p:tgtEl>
                                          <p:spTgt spid="184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6885</TotalTime>
  <Words>12178</Words>
  <Application>Microsoft Office PowerPoint</Application>
  <PresentationFormat>On-screen Show (4:3)</PresentationFormat>
  <Paragraphs>1031</Paragraphs>
  <Slides>125</Slides>
  <Notes>109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125</vt:i4>
      </vt:variant>
    </vt:vector>
  </HeadingPairs>
  <TitlesOfParts>
    <vt:vector size="132" baseType="lpstr">
      <vt:lpstr>&amp;quot</vt:lpstr>
      <vt:lpstr>Arial</vt:lpstr>
      <vt:lpstr>Calibri</vt:lpstr>
      <vt:lpstr>Segoe UI</vt:lpstr>
      <vt:lpstr>Times New Roman</vt:lpstr>
      <vt:lpstr>Wingdings</vt:lpstr>
      <vt:lpstr>Office Theme</vt:lpstr>
      <vt:lpstr>I/O   Principles of I/O Hardware</vt:lpstr>
      <vt:lpstr>Review</vt:lpstr>
      <vt:lpstr>Review</vt:lpstr>
      <vt:lpstr>Objectives</vt:lpstr>
      <vt:lpstr>Principles of I/O Hardware</vt:lpstr>
      <vt:lpstr>Principles of I/O Hardware</vt:lpstr>
      <vt:lpstr>PowerPoint Presentation</vt:lpstr>
      <vt:lpstr>Principles of I/O Hardware</vt:lpstr>
      <vt:lpstr>Principles of I/O Hardware</vt:lpstr>
      <vt:lpstr>Principles of I/O Hardware</vt:lpstr>
      <vt:lpstr>Principles of I/O Hardware</vt:lpstr>
      <vt:lpstr>Principles of I/O Hardware</vt:lpstr>
      <vt:lpstr>Principles of I/O Hardware</vt:lpstr>
      <vt:lpstr>Principles of I/O Hardware</vt:lpstr>
      <vt:lpstr>Principles of I/O Hardware</vt:lpstr>
      <vt:lpstr>Principles of I/O Hardware   Direct Memory Access – DMA </vt:lpstr>
      <vt:lpstr>Principles of I/O Hardware</vt:lpstr>
      <vt:lpstr>Principles of I/O Hardware</vt:lpstr>
      <vt:lpstr>Principles of I/O Hardware</vt:lpstr>
      <vt:lpstr>Summary</vt:lpstr>
      <vt:lpstr>Next Lecture </vt:lpstr>
      <vt:lpstr>I/O   Principles of I/O Software I/O Software Layers </vt:lpstr>
      <vt:lpstr>Review</vt:lpstr>
      <vt:lpstr>Objectives</vt:lpstr>
      <vt:lpstr>Principles of I/O Software                 Goals of the I/O Software </vt:lpstr>
      <vt:lpstr>Principles of I/O Software  Programmed I/O</vt:lpstr>
      <vt:lpstr>Principles of I/O Software  Interrupt-Driven I/O</vt:lpstr>
      <vt:lpstr>Principles of I/O Software  I/O using DMA</vt:lpstr>
      <vt:lpstr>I/O Software Layers  Overview</vt:lpstr>
      <vt:lpstr>I/O Software Layers  Interrupt Handlers</vt:lpstr>
      <vt:lpstr>I/O Software Layers  Interrupt Handlers – Example </vt:lpstr>
      <vt:lpstr>I/O Software Layers  Device Drivers</vt:lpstr>
      <vt:lpstr>I/O Software Layers  Device Drivers</vt:lpstr>
      <vt:lpstr>I/O Software Layers  Device-Independent I/O Software</vt:lpstr>
      <vt:lpstr>I/O Software Layers  Uniform Interfacing for Device Drivers</vt:lpstr>
      <vt:lpstr>I/O Software Layers  Uniform Interfacing for Device Drivers</vt:lpstr>
      <vt:lpstr>I/O Software Layers  Uniform Interfacing for Device Drivers</vt:lpstr>
      <vt:lpstr>I/O Software Layers  Buffering</vt:lpstr>
      <vt:lpstr>I/O Software Layers  Buffering</vt:lpstr>
      <vt:lpstr>I/O Software Layers  Buffering</vt:lpstr>
      <vt:lpstr>I/O Software Layers  Buffering</vt:lpstr>
      <vt:lpstr>I/O Software Layers  Error Reporting</vt:lpstr>
      <vt:lpstr>I/O Software Layers  Allocating and Releasing Dedicated Devices</vt:lpstr>
      <vt:lpstr>I/O Software Layers  Device-Independent Block Size</vt:lpstr>
      <vt:lpstr>I/O Software Layers  User-Space I/O Software</vt:lpstr>
      <vt:lpstr>I/O Software Layers  Summarize</vt:lpstr>
      <vt:lpstr>Summary</vt:lpstr>
      <vt:lpstr>Next Lecture </vt:lpstr>
      <vt:lpstr>I/O   Disks </vt:lpstr>
      <vt:lpstr>Review</vt:lpstr>
      <vt:lpstr>Review</vt:lpstr>
      <vt:lpstr>Objectives…</vt:lpstr>
      <vt:lpstr>DISKS  Disk Hardware</vt:lpstr>
      <vt:lpstr>DISKS  RAID</vt:lpstr>
      <vt:lpstr>DISKS  RAID Level 0</vt:lpstr>
      <vt:lpstr>DISKS  RAID Level 1</vt:lpstr>
      <vt:lpstr>DISKS  RAID Level 2</vt:lpstr>
      <vt:lpstr>DISKS  RAID Level 3</vt:lpstr>
      <vt:lpstr>DISKS  RAID Level 4 &amp; Level 5</vt:lpstr>
      <vt:lpstr>DISKS  RAID Level 4 &amp; Level 5</vt:lpstr>
      <vt:lpstr>DISKS  Disk Arm Scheduling Algorithms</vt:lpstr>
      <vt:lpstr>DISKS  First-Come, First-Served (FCFS)</vt:lpstr>
      <vt:lpstr>DISKS  Shortest Seek First (SSF)</vt:lpstr>
      <vt:lpstr>DISKS  Elevator algorithms</vt:lpstr>
      <vt:lpstr>DISKS  Elevator algorithms</vt:lpstr>
      <vt:lpstr>DISKS  Elevator algorithms</vt:lpstr>
      <vt:lpstr>DISKS  Disk Arm Scheduling Algorithms</vt:lpstr>
      <vt:lpstr>DISKS  Disk Arm Scheduling Algorithms</vt:lpstr>
      <vt:lpstr>DISKS   Error Handling</vt:lpstr>
      <vt:lpstr>DISKS   Error Handling</vt:lpstr>
      <vt:lpstr>DISKS   Stable Storage</vt:lpstr>
      <vt:lpstr>DISKS   Stable Storage</vt:lpstr>
      <vt:lpstr>DISKS   Stable Storage</vt:lpstr>
      <vt:lpstr>DISKS   Stable Storage</vt:lpstr>
      <vt:lpstr>DISKS   Stable Storage</vt:lpstr>
      <vt:lpstr>Summary</vt:lpstr>
      <vt:lpstr>Next Lecture </vt:lpstr>
      <vt:lpstr>I/O   Clocks User Interfaces</vt:lpstr>
      <vt:lpstr>Review</vt:lpstr>
      <vt:lpstr>Review</vt:lpstr>
      <vt:lpstr>Review</vt:lpstr>
      <vt:lpstr>Review</vt:lpstr>
      <vt:lpstr>Review</vt:lpstr>
      <vt:lpstr>Objectives</vt:lpstr>
      <vt:lpstr>Clocks</vt:lpstr>
      <vt:lpstr>Clocks</vt:lpstr>
      <vt:lpstr>Clocks</vt:lpstr>
      <vt:lpstr>Clocks</vt:lpstr>
      <vt:lpstr>Clock</vt:lpstr>
      <vt:lpstr>Clocks</vt:lpstr>
      <vt:lpstr>Clock</vt:lpstr>
      <vt:lpstr>Clock</vt:lpstr>
      <vt:lpstr>Clock</vt:lpstr>
      <vt:lpstr>User Interfaces</vt:lpstr>
      <vt:lpstr>User Interfaces</vt:lpstr>
      <vt:lpstr>User Interfaces   Input Software </vt:lpstr>
      <vt:lpstr>User Interfaces</vt:lpstr>
      <vt:lpstr>User Interfaces  Output Software </vt:lpstr>
      <vt:lpstr>User Interfaces  Output Software</vt:lpstr>
      <vt:lpstr>User Interfaces</vt:lpstr>
      <vt:lpstr>User Interfaces  Output Software</vt:lpstr>
      <vt:lpstr>User Interfaces  Output Software</vt:lpstr>
      <vt:lpstr>User Interfaces  Output Software</vt:lpstr>
      <vt:lpstr>User Interfaces  Output Software</vt:lpstr>
      <vt:lpstr>User Interfaces  Output Software</vt:lpstr>
      <vt:lpstr>User Interfaces  Output Software</vt:lpstr>
      <vt:lpstr>Summary</vt:lpstr>
      <vt:lpstr>Next Lecture</vt:lpstr>
      <vt:lpstr>I/O   Thin Clients Power Management </vt:lpstr>
      <vt:lpstr>Objectives</vt:lpstr>
      <vt:lpstr>Thin Clients</vt:lpstr>
      <vt:lpstr>Power Management  Overview</vt:lpstr>
      <vt:lpstr>Power Management  OS Issues</vt:lpstr>
      <vt:lpstr>Power Management  Display</vt:lpstr>
      <vt:lpstr>Power Management  Display</vt:lpstr>
      <vt:lpstr>Power Management  Hard Disk</vt:lpstr>
      <vt:lpstr>Power Management  CPU</vt:lpstr>
      <vt:lpstr>Power Management  Memory</vt:lpstr>
      <vt:lpstr>Power Management  Wireless Communication</vt:lpstr>
      <vt:lpstr>Power Management  Thermal Management</vt:lpstr>
      <vt:lpstr>Power Management  Battery Management</vt:lpstr>
      <vt:lpstr>Power Management  Driver Interface</vt:lpstr>
      <vt:lpstr>Power Management  Application Program Issues</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Nguyen Dang Loc</cp:lastModifiedBy>
  <cp:revision>2659</cp:revision>
  <dcterms:created xsi:type="dcterms:W3CDTF">2007-08-21T04:43:22Z</dcterms:created>
  <dcterms:modified xsi:type="dcterms:W3CDTF">2021-07-28T13:15:13Z</dcterms:modified>
</cp:coreProperties>
</file>