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79"/>
  </p:notesMasterIdLst>
  <p:sldIdLst>
    <p:sldId id="256" r:id="rId2"/>
    <p:sldId id="485" r:id="rId3"/>
    <p:sldId id="491" r:id="rId4"/>
    <p:sldId id="492" r:id="rId5"/>
    <p:sldId id="488" r:id="rId6"/>
    <p:sldId id="489" r:id="rId7"/>
    <p:sldId id="490" r:id="rId8"/>
    <p:sldId id="359" r:id="rId9"/>
    <p:sldId id="362" r:id="rId10"/>
    <p:sldId id="400" r:id="rId11"/>
    <p:sldId id="406" r:id="rId12"/>
    <p:sldId id="408" r:id="rId13"/>
    <p:sldId id="409" r:id="rId14"/>
    <p:sldId id="407" r:id="rId15"/>
    <p:sldId id="412" r:id="rId16"/>
    <p:sldId id="410" r:id="rId17"/>
    <p:sldId id="411" r:id="rId18"/>
    <p:sldId id="374" r:id="rId19"/>
    <p:sldId id="426" r:id="rId20"/>
    <p:sldId id="376" r:id="rId21"/>
    <p:sldId id="375" r:id="rId22"/>
    <p:sldId id="413" r:id="rId23"/>
    <p:sldId id="415" r:id="rId24"/>
    <p:sldId id="401" r:id="rId25"/>
    <p:sldId id="421" r:id="rId26"/>
    <p:sldId id="427" r:id="rId27"/>
    <p:sldId id="417" r:id="rId28"/>
    <p:sldId id="382" r:id="rId29"/>
    <p:sldId id="418" r:id="rId30"/>
    <p:sldId id="463" r:id="rId31"/>
    <p:sldId id="464" r:id="rId32"/>
    <p:sldId id="465" r:id="rId33"/>
    <p:sldId id="419" r:id="rId34"/>
    <p:sldId id="377" r:id="rId35"/>
    <p:sldId id="461" r:id="rId36"/>
    <p:sldId id="394" r:id="rId37"/>
    <p:sldId id="484" r:id="rId38"/>
    <p:sldId id="493" r:id="rId39"/>
    <p:sldId id="486" r:id="rId40"/>
    <p:sldId id="487" r:id="rId41"/>
    <p:sldId id="462" r:id="rId42"/>
    <p:sldId id="379" r:id="rId43"/>
    <p:sldId id="466" r:id="rId44"/>
    <p:sldId id="402" r:id="rId45"/>
    <p:sldId id="467" r:id="rId46"/>
    <p:sldId id="468" r:id="rId47"/>
    <p:sldId id="403" r:id="rId48"/>
    <p:sldId id="420" r:id="rId49"/>
    <p:sldId id="469" r:id="rId50"/>
    <p:sldId id="405" r:id="rId51"/>
    <p:sldId id="470" r:id="rId52"/>
    <p:sldId id="471" r:id="rId53"/>
    <p:sldId id="472" r:id="rId54"/>
    <p:sldId id="482" r:id="rId55"/>
    <p:sldId id="483" r:id="rId56"/>
    <p:sldId id="494" r:id="rId57"/>
    <p:sldId id="428" r:id="rId58"/>
    <p:sldId id="429" r:id="rId59"/>
    <p:sldId id="432" r:id="rId60"/>
    <p:sldId id="433" r:id="rId61"/>
    <p:sldId id="473" r:id="rId62"/>
    <p:sldId id="474" r:id="rId63"/>
    <p:sldId id="475" r:id="rId64"/>
    <p:sldId id="476" r:id="rId65"/>
    <p:sldId id="477" r:id="rId66"/>
    <p:sldId id="481" r:id="rId67"/>
    <p:sldId id="495" r:id="rId68"/>
    <p:sldId id="478" r:id="rId69"/>
    <p:sldId id="480" r:id="rId70"/>
    <p:sldId id="496" r:id="rId71"/>
    <p:sldId id="497" r:id="rId72"/>
    <p:sldId id="498" r:id="rId73"/>
    <p:sldId id="499" r:id="rId74"/>
    <p:sldId id="500" r:id="rId75"/>
    <p:sldId id="501" r:id="rId76"/>
    <p:sldId id="502" r:id="rId77"/>
    <p:sldId id="503" r:id="rId7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33309E-D2B0-41A6-AC6C-5568B67BA0EF}">
          <p14:sldIdLst>
            <p14:sldId id="256"/>
            <p14:sldId id="485"/>
            <p14:sldId id="491"/>
            <p14:sldId id="492"/>
            <p14:sldId id="488"/>
            <p14:sldId id="489"/>
            <p14:sldId id="490"/>
            <p14:sldId id="359"/>
            <p14:sldId id="362"/>
            <p14:sldId id="400"/>
            <p14:sldId id="406"/>
            <p14:sldId id="408"/>
            <p14:sldId id="409"/>
            <p14:sldId id="407"/>
            <p14:sldId id="412"/>
            <p14:sldId id="410"/>
            <p14:sldId id="411"/>
            <p14:sldId id="374"/>
            <p14:sldId id="426"/>
            <p14:sldId id="376"/>
            <p14:sldId id="375"/>
            <p14:sldId id="413"/>
            <p14:sldId id="415"/>
            <p14:sldId id="401"/>
            <p14:sldId id="421"/>
            <p14:sldId id="427"/>
            <p14:sldId id="417"/>
            <p14:sldId id="382"/>
            <p14:sldId id="418"/>
            <p14:sldId id="463"/>
            <p14:sldId id="464"/>
            <p14:sldId id="465"/>
            <p14:sldId id="419"/>
            <p14:sldId id="377"/>
            <p14:sldId id="461"/>
            <p14:sldId id="394"/>
            <p14:sldId id="484"/>
            <p14:sldId id="493"/>
            <p14:sldId id="486"/>
            <p14:sldId id="487"/>
            <p14:sldId id="462"/>
            <p14:sldId id="379"/>
            <p14:sldId id="466"/>
            <p14:sldId id="402"/>
            <p14:sldId id="467"/>
            <p14:sldId id="468"/>
            <p14:sldId id="403"/>
            <p14:sldId id="420"/>
            <p14:sldId id="469"/>
            <p14:sldId id="405"/>
            <p14:sldId id="470"/>
            <p14:sldId id="471"/>
            <p14:sldId id="472"/>
            <p14:sldId id="482"/>
            <p14:sldId id="483"/>
            <p14:sldId id="494"/>
            <p14:sldId id="428"/>
            <p14:sldId id="429"/>
            <p14:sldId id="432"/>
            <p14:sldId id="433"/>
            <p14:sldId id="473"/>
            <p14:sldId id="474"/>
            <p14:sldId id="475"/>
            <p14:sldId id="476"/>
            <p14:sldId id="477"/>
            <p14:sldId id="481"/>
            <p14:sldId id="495"/>
            <p14:sldId id="478"/>
            <p14:sldId id="480"/>
            <p14:sldId id="496"/>
            <p14:sldId id="497"/>
          </p14:sldIdLst>
        </p14:section>
        <p14:section name="Summary" id="{3D20A93E-969D-4816-B22F-7E7FCF39F5AB}">
          <p14:sldIdLst>
            <p14:sldId id="498"/>
            <p14:sldId id="499"/>
            <p14:sldId id="500"/>
            <p14:sldId id="501"/>
            <p14:sldId id="502"/>
            <p14:sldId id="5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66FFFF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1549" autoAdjust="0"/>
  </p:normalViewPr>
  <p:slideViewPr>
    <p:cSldViewPr>
      <p:cViewPr varScale="1">
        <p:scale>
          <a:sx n="105" d="100"/>
          <a:sy n="105" d="100"/>
        </p:scale>
        <p:origin x="1920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BC511D7-DD88-4135-90A9-38EF5B6DEAF0}" type="datetimeFigureOut">
              <a:rPr lang="en-US"/>
              <a:pPr>
                <a:defRPr/>
              </a:pPr>
              <a:t>7/12/2021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86C30C9-9451-4120-908B-26A2BEF81F9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buFontTx/>
              <a:buAutoNum type="alphaLcPeriod"/>
            </a:pPr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US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z="10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3838491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z="100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z="100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9342464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z="100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z="100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60894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z="10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z="100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z="100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64742267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601674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74F8D-845A-49E2-A84E-8FAB8ACA295B}" type="datetime1">
              <a:rPr lang="en-US"/>
              <a:pPr>
                <a:defRPr/>
              </a:pPr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B1781D-211E-427C-92AC-332D8E3C10EC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11734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4D59E-8143-4758-9AC1-15E028F63738}" type="datetime1">
              <a:rPr lang="en-US"/>
              <a:pPr>
                <a:defRPr/>
              </a:pPr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D012C4-769B-4FBD-9ED4-4C2EC513B084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76532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C34C1-D677-4E69-B977-773045CDC0B8}" type="datetime1">
              <a:rPr lang="en-US"/>
              <a:pPr>
                <a:defRPr/>
              </a:pPr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740B38-79BF-4C72-9D1C-9303DA2FB368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801742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D1902-843A-45A8-B699-7CF3880597D3}" type="datetime1">
              <a:rPr lang="en-US"/>
              <a:pPr>
                <a:defRPr/>
              </a:pPr>
              <a:t>7/12/2021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70384F-27BB-4443-BBC6-F4A67EA3C26E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003174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DE5A0-56A0-4A98-A6E0-50C56762BE2A}" type="datetime1">
              <a:rPr lang="en-US"/>
              <a:pPr>
                <a:defRPr/>
              </a:pPr>
              <a:t>7/12/2021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C25939-EA76-4AAC-8367-C34DAA889B0C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26372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D2D8B-6F4D-4A23-9794-5E3E6A6BF8EA}" type="datetime1">
              <a:rPr lang="en-US"/>
              <a:pPr>
                <a:defRPr/>
              </a:pPr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D364FD-0F98-44B2-A0E6-B98CE8F75326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78653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88CF5-D4E8-4752-87B2-EF78614A4CA1}" type="datetime1">
              <a:rPr lang="en-US"/>
              <a:pPr>
                <a:defRPr/>
              </a:pPr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2E76D-F412-4CB8-88A0-0F5DCA62E371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60055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9AF5D-BE52-4D16-8690-1482D897A81D}" type="datetime1">
              <a:rPr lang="en-US"/>
              <a:pPr>
                <a:defRPr/>
              </a:pPr>
              <a:t>7/12/2021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855940-9E8F-48F0-B750-E11D6206838C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77516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E20E3-9E54-4E82-B67B-97565274BE1D}" type="datetime1">
              <a:rPr lang="en-US"/>
              <a:pPr>
                <a:defRPr/>
              </a:pPr>
              <a:t>7/12/2021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A0D267-FE50-4E21-9EC0-3B6C396EA5B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70406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D74E5-8ACC-4233-A44F-467229A88766}" type="datetime1">
              <a:rPr lang="en-US"/>
              <a:pPr>
                <a:defRPr/>
              </a:pPr>
              <a:t>7/12/2021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85902E-50FC-49D5-ACC4-2F97106073AF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34713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106FB-1B49-4A72-AF7F-EE990E012D28}" type="datetime1">
              <a:rPr lang="en-US"/>
              <a:pPr>
                <a:defRPr/>
              </a:pPr>
              <a:t>7/12/2021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2B88E6-80A1-4210-8E4D-2684E673056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5966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1965D4-A809-4A52-B914-A91C91CE0546}" type="datetime1">
              <a:rPr lang="en-US"/>
              <a:pPr>
                <a:defRPr/>
              </a:pPr>
              <a:t>7/12/2021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C80A0D-0959-45A2-A878-B061458C398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6977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DA6D8-1402-4817-A09A-D12306F68948}" type="datetime1">
              <a:rPr lang="en-US"/>
              <a:pPr>
                <a:defRPr/>
              </a:pPr>
              <a:t>7/12/2021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66226-A3EC-4463-8B63-893A36DC3714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42604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0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88ACD1E9-C1F3-42E9-86F5-506884D0486F}" type="datetime1">
              <a:rPr lang="en-US"/>
              <a:pPr>
                <a:defRPr/>
              </a:pPr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1022DF86-A3ED-43FE-B8FC-CEE086EB72E8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0" y="22098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DEADLOCKS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b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Deadlocks</a:t>
            </a:r>
            <a:b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Ostrich Algorithm</a:t>
            </a:r>
            <a:b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&amp; Recovery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533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</p:txBody>
      </p:sp>
      <p:sp>
        <p:nvSpPr>
          <p:cNvPr id="190467" name="Rectangle 3"/>
          <p:cNvSpPr>
            <a:spLocks noGrp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Refer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as hardware devices, data records, files, etc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.. that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be granted, acquired, used and released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computer will normally have many different resources</a:t>
            </a:r>
          </a:p>
          <a:p>
            <a:pPr lvl="1"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Some resource is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identical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instances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may be available</a:t>
            </a:r>
          </a:p>
          <a:p>
            <a:pPr lvl="1"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Some resource is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copied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two type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  <a:p>
            <a:pPr lvl="1"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Preemptable</a:t>
            </a:r>
          </a:p>
          <a:p>
            <a:pPr lvl="1"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Nonpreemptable</a:t>
            </a:r>
          </a:p>
          <a:p>
            <a:pPr lvl="1" algn="just"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0" name="Rectangle 4"/>
          <p:cNvSpPr>
            <a:spLocks/>
          </p:cNvSpPr>
          <p:nvPr/>
        </p:nvSpPr>
        <p:spPr bwMode="auto">
          <a:xfrm>
            <a:off x="914400" y="3810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</p:txBody>
      </p:sp>
      <p:sp>
        <p:nvSpPr>
          <p:cNvPr id="208899" name="Rectangle 3"/>
          <p:cNvSpPr>
            <a:spLocks noGrp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Is resources that can be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taken away from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owning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with no ill effects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(either on system or others)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Preemptable resources can be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resolved deadlocks by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reallocating resources from one process to another 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system with 256 MB of user memory, one printer, and two of 256 MB processes that each want to print some thing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Process A requests and gets the printer, then starts to compute the values to print. Before it has finished with the computation, it exceeds its time quantum and is swapped out (Process A has the printer, but it locates on disk)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Process B now runs and tries, unsuccessfully to acquire the printer (Process B locates on memory, but it cannot access the printer)</a:t>
            </a:r>
          </a:p>
          <a:p>
            <a:pPr lvl="1" algn="just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Process A take away the B’s memory by swapping process B out &amp; swapping process A in. After finished, process A releases both</a:t>
            </a:r>
          </a:p>
        </p:txBody>
      </p:sp>
      <p:sp>
        <p:nvSpPr>
          <p:cNvPr id="15364" name="Rectangle 4"/>
          <p:cNvSpPr>
            <a:spLocks/>
          </p:cNvSpPr>
          <p:nvPr/>
        </p:nvSpPr>
        <p:spPr bwMode="auto">
          <a:xfrm>
            <a:off x="914400" y="4572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Preemptable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</p:txBody>
      </p:sp>
      <p:sp>
        <p:nvSpPr>
          <p:cNvPr id="212995" name="Rectangle 3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915400" cy="5867400"/>
          </a:xfrm>
        </p:spPr>
        <p:txBody>
          <a:bodyPr/>
          <a:lstStyle/>
          <a:p>
            <a:pPr marL="365125" indent="-365125"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Is resources that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cannot taken away from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its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current owner without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causing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computation to fail</a:t>
            </a:r>
          </a:p>
          <a:p>
            <a:pPr marL="365125" indent="-365125"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5175" lvl="1" indent="-365125"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the process has begun to burn a CD-ROM, suddenly taking the CD recorder away from it and giving it to another process will result in a garbled CD</a:t>
            </a:r>
          </a:p>
          <a:p>
            <a:pPr marL="365125" indent="-365125"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Deadlocks involve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nonpreemptable resources</a:t>
            </a:r>
          </a:p>
        </p:txBody>
      </p:sp>
      <p:sp>
        <p:nvSpPr>
          <p:cNvPr id="16388" name="Rectangle 4"/>
          <p:cNvSpPr>
            <a:spLocks/>
          </p:cNvSpPr>
          <p:nvPr/>
        </p:nvSpPr>
        <p:spPr bwMode="auto">
          <a:xfrm>
            <a:off x="914400" y="5334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Nonpreemptable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</p:txBody>
      </p:sp>
      <p:sp>
        <p:nvSpPr>
          <p:cNvPr id="215043" name="Rectangle 3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915400" cy="58674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sequence of events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required to use resource 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Request the resource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 the resource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Release the resource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One of way allowing user manager of resources is to associate 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semaphore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with each resource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semaphores are all initialized to 1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down to acquire the resource, using the resource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up on the resource to release resource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914400" y="4572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Resource Acquisition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</p:txBody>
      </p:sp>
      <p:sp>
        <p:nvSpPr>
          <p:cNvPr id="18435" name="Rectangle 4"/>
          <p:cNvSpPr>
            <a:spLocks/>
          </p:cNvSpPr>
          <p:nvPr/>
        </p:nvSpPr>
        <p:spPr bwMode="auto">
          <a:xfrm>
            <a:off x="914400" y="5334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Resource Acquisition</a:t>
            </a:r>
          </a:p>
        </p:txBody>
      </p:sp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3505200" y="55626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6-1.</a:t>
            </a:r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1487488"/>
            <a:ext cx="8710612" cy="368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914400" y="5334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Resource Acquisition</a:t>
            </a: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43013"/>
            <a:ext cx="3500438" cy="546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3505200" y="62484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6-2.</a:t>
            </a:r>
          </a:p>
        </p:txBody>
      </p:sp>
      <p:pic>
        <p:nvPicPr>
          <p:cNvPr id="92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100" y="1112838"/>
            <a:ext cx="3644900" cy="559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715000" y="1219200"/>
            <a:ext cx="3276600" cy="4953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Deadlock</a:t>
            </a:r>
          </a:p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Deadlocks</a:t>
            </a:r>
          </a:p>
        </p:txBody>
      </p:sp>
      <p:sp>
        <p:nvSpPr>
          <p:cNvPr id="217091" name="Rectangle 3"/>
          <p:cNvSpPr>
            <a:spLocks noGrp="1"/>
          </p:cNvSpPr>
          <p:nvPr>
            <p:ph type="body" idx="1"/>
          </p:nvPr>
        </p:nvSpPr>
        <p:spPr>
          <a:xfrm>
            <a:off x="0" y="685800"/>
            <a:ext cx="9144000" cy="4876800"/>
          </a:xfrm>
        </p:spPr>
        <p:txBody>
          <a:bodyPr/>
          <a:lstStyle/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set of processes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 the set is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waiting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for an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another process in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set can cause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processes can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them can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release any resources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them can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be awakened</a:t>
            </a:r>
          </a:p>
          <a:p>
            <a:pPr lvl="1" algn="just" eaLnBrk="1" hangingPunct="1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All the processes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continue to wait forever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Assume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Processes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only a single thread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 interrupts possible to wake up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blocked processes</a:t>
            </a:r>
          </a:p>
        </p:txBody>
      </p:sp>
      <p:sp>
        <p:nvSpPr>
          <p:cNvPr id="20484" name="Rectangle 4"/>
          <p:cNvSpPr>
            <a:spLocks/>
          </p:cNvSpPr>
          <p:nvPr/>
        </p:nvSpPr>
        <p:spPr bwMode="auto">
          <a:xfrm>
            <a:off x="9144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122863"/>
            <a:ext cx="5867400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Deadlocks</a:t>
            </a:r>
          </a:p>
        </p:txBody>
      </p:sp>
      <p:sp>
        <p:nvSpPr>
          <p:cNvPr id="219139" name="Rectangle 3"/>
          <p:cNvSpPr>
            <a:spLocks noGrp="1"/>
          </p:cNvSpPr>
          <p:nvPr>
            <p:ph type="body" idx="1"/>
          </p:nvPr>
        </p:nvSpPr>
        <p:spPr>
          <a:xfrm>
            <a:off x="0" y="762000"/>
            <a:ext cx="9144000" cy="6248400"/>
          </a:xfrm>
        </p:spPr>
        <p:txBody>
          <a:bodyPr/>
          <a:lstStyle/>
          <a:p>
            <a:pPr marL="274638" indent="-274638"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Resource Deadlocks</a:t>
            </a:r>
          </a:p>
          <a:p>
            <a:pPr marL="808038" lvl="1" indent="-354013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resource that is owned by a deadlocked process</a:t>
            </a:r>
          </a:p>
          <a:p>
            <a:pPr marL="274638" indent="-274638"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Four conditions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must hold for there to be a deadlock</a:t>
            </a:r>
          </a:p>
          <a:p>
            <a:pPr marL="808038" lvl="1" indent="-354013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Mutual exclusion condition</a:t>
            </a:r>
          </a:p>
          <a:p>
            <a:pPr marL="1249363" lvl="2" indent="-258763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Each resource is either currently assigned to exactly one process or is available</a:t>
            </a:r>
          </a:p>
          <a:p>
            <a:pPr marL="808038" lvl="1" indent="-354013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Hold and wait condition.</a:t>
            </a:r>
          </a:p>
          <a:p>
            <a:pPr marL="1249363" lvl="2" indent="-258763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process currently holding at least one resource is waiting to acquire additional resources held by other processes</a:t>
            </a:r>
          </a:p>
          <a:p>
            <a:pPr marL="808038" lvl="1" indent="-354013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 preemption condition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49363" lvl="2" indent="-258763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resource can be released only voluntarily by the process holding it, after that process has completed its task</a:t>
            </a:r>
          </a:p>
          <a:p>
            <a:pPr marL="808038" lvl="1" indent="-354013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Circular wait condition</a:t>
            </a:r>
          </a:p>
          <a:p>
            <a:pPr marL="1249363" lvl="2" indent="-258763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There must be a circular chain of two or more process, each of which is waiting for a resource held by the next member of chain</a:t>
            </a:r>
          </a:p>
        </p:txBody>
      </p:sp>
      <p:sp>
        <p:nvSpPr>
          <p:cNvPr id="21508" name="Rectangle 4"/>
          <p:cNvSpPr>
            <a:spLocks/>
          </p:cNvSpPr>
          <p:nvPr/>
        </p:nvSpPr>
        <p:spPr bwMode="auto">
          <a:xfrm>
            <a:off x="914400" y="4572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Conditionals for Resource Deadlocks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19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19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219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219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066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Deadlocks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Deadlock Modeling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0" y="1066800"/>
            <a:ext cx="7086600" cy="57912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Four conditions for resource deadlocks can be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modeled using directed graphs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(Holt – 1972)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graphs have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two kinds of nodes</a:t>
            </a:r>
          </a:p>
          <a:p>
            <a:pPr lvl="1" algn="just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that are shown as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circles</a:t>
            </a:r>
          </a:p>
          <a:p>
            <a:pPr lvl="1" algn="just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that are shown as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squares</a:t>
            </a:r>
          </a:p>
          <a:p>
            <a:pPr lvl="1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directed arc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from 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 to process </a:t>
            </a:r>
          </a:p>
          <a:p>
            <a:pPr lvl="2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is holding an instance of resource</a:t>
            </a:r>
          </a:p>
          <a:p>
            <a:pPr lvl="1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directed arc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from 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to resource</a:t>
            </a:r>
          </a:p>
          <a:p>
            <a:pPr lvl="2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is currently blocked and requests instance of resource</a:t>
            </a: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895600"/>
            <a:ext cx="609600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505200"/>
            <a:ext cx="60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819400"/>
            <a:ext cx="579438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038600"/>
            <a:ext cx="61436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6172200" y="62484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Deadlocks</a:t>
            </a:r>
          </a:p>
        </p:txBody>
      </p:sp>
      <p:sp>
        <p:nvSpPr>
          <p:cNvPr id="23555" name="Rectangle 4"/>
          <p:cNvSpPr>
            <a:spLocks/>
          </p:cNvSpPr>
          <p:nvPr/>
        </p:nvSpPr>
        <p:spPr bwMode="auto">
          <a:xfrm>
            <a:off x="914400" y="5334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Deadlock Modeling – Examples </a:t>
            </a:r>
          </a:p>
        </p:txBody>
      </p:sp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4038600" y="6172200"/>
            <a:ext cx="1762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6-3</a:t>
            </a:r>
          </a:p>
        </p:txBody>
      </p:sp>
      <p:pic>
        <p:nvPicPr>
          <p:cNvPr id="2355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371600"/>
            <a:ext cx="3835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1722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Memory-Mapped I/O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Map all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control registers into the memory space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Each control register is assigned a particular and unique memory address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memory address register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byte count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One or more control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registers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 modes: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Word-at-a-time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Fly-by 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Precise vs. Imprecise Interrupt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Precise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Leave the machine in a well-defined state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saved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known place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All instructions before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one pointed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to by the PC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have fully executed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No instruction beyond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one pointed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to by the PC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has been executed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Execution state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of the instruction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pointed to by the PC is known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Imprecise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Does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meet all requirements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as precise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40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Deadlocks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Deadlock Modeling – Examples </a:t>
            </a:r>
          </a:p>
        </p:txBody>
      </p:sp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4267200" y="63246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6-4.</a:t>
            </a:r>
          </a:p>
        </p:txBody>
      </p:sp>
      <p:grpSp>
        <p:nvGrpSpPr>
          <p:cNvPr id="24580" name="Group 8"/>
          <p:cNvGrpSpPr>
            <a:grpSpLocks/>
          </p:cNvGrpSpPr>
          <p:nvPr/>
        </p:nvGrpSpPr>
        <p:grpSpPr bwMode="auto">
          <a:xfrm>
            <a:off x="762000" y="1219200"/>
            <a:ext cx="7808913" cy="5173663"/>
            <a:chOff x="480" y="768"/>
            <a:chExt cx="4919" cy="3259"/>
          </a:xfrm>
        </p:grpSpPr>
        <p:pic>
          <p:nvPicPr>
            <p:cNvPr id="2458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768"/>
              <a:ext cx="4919" cy="2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2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" y="2880"/>
              <a:ext cx="3504" cy="1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Deadlocks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Deadlock Modeling – Examples</a:t>
            </a:r>
          </a:p>
        </p:txBody>
      </p:sp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3352800" y="6324600"/>
            <a:ext cx="1762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6-4</a:t>
            </a: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8067675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Deadlocks</a:t>
            </a:r>
          </a:p>
        </p:txBody>
      </p:sp>
      <p:sp>
        <p:nvSpPr>
          <p:cNvPr id="223235" name="Rectangle 3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pPr marL="176213" indent="-176213"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Resource graphs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are a tool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</a:p>
          <a:p>
            <a:pPr marL="530225" lvl="1" indent="-174625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given request/ release request sequence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leads to deadlock</a:t>
            </a:r>
          </a:p>
          <a:p>
            <a:pPr marL="530225" lvl="1" indent="-174625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Help carrying out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requests and releases step by step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every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check the graph to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see if it contains any cycles to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check deadlock or not</a:t>
            </a:r>
          </a:p>
          <a:p>
            <a:pPr marL="530225" lvl="1" indent="-174625" algn="just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generalized to handle either single resource or multiple resource</a:t>
            </a:r>
          </a:p>
          <a:p>
            <a:pPr marL="176213" indent="-176213"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Basic facts</a:t>
            </a:r>
          </a:p>
          <a:p>
            <a:pPr marL="530225" lvl="1" indent="-174625" algn="just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graph contains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no cycles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no deadlock</a:t>
            </a:r>
          </a:p>
          <a:p>
            <a:pPr marL="530225" lvl="1" indent="-174625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graph contains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 cycle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only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one instance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 resource type, then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several instances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 resource type, possibility of deadlock</a:t>
            </a:r>
          </a:p>
        </p:txBody>
      </p:sp>
      <p:sp>
        <p:nvSpPr>
          <p:cNvPr id="26628" name="Rectangle 4"/>
          <p:cNvSpPr>
            <a:spLocks/>
          </p:cNvSpPr>
          <p:nvPr/>
        </p:nvSpPr>
        <p:spPr bwMode="auto">
          <a:xfrm>
            <a:off x="9144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Deadlock Modeling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2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Deadlocks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Deadlock Modeling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>
          <a:xfrm>
            <a:off x="304800" y="1143000"/>
            <a:ext cx="8839200" cy="5486400"/>
          </a:xfrm>
        </p:spPr>
        <p:txBody>
          <a:bodyPr/>
          <a:lstStyle/>
          <a:p>
            <a:pPr marL="274638" indent="-274638"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for dealing with deadlocks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8038" lvl="1" indent="-354013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Just ignore the problem</a:t>
            </a:r>
          </a:p>
          <a:p>
            <a:pPr marL="1638300" lvl="2" indent="-381000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Maybe if you ignore it, it will ignore you</a:t>
            </a:r>
          </a:p>
          <a:p>
            <a:pPr marL="808038" lvl="1" indent="-354013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Detection and recovery. </a:t>
            </a:r>
          </a:p>
          <a:p>
            <a:pPr marL="1638300" lvl="2" indent="-381000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Let deadlocks occur, detect them, take action.</a:t>
            </a:r>
          </a:p>
          <a:p>
            <a:pPr marL="808038" lvl="1" indent="-354013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Dynamic avoidance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by careful resource allocation.</a:t>
            </a:r>
          </a:p>
          <a:p>
            <a:pPr marL="808038" lvl="1" indent="-354013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Prevention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by structurally negating one of the four required conditions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Ostrich Algorithms 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Just ignore the problem</a:t>
            </a:r>
          </a:p>
          <a:p>
            <a:pPr lvl="1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Stick your head in the sand and pretend is no problem at all</a:t>
            </a:r>
          </a:p>
          <a:p>
            <a:pPr lvl="1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Different people react in different ways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Mathematicians</a:t>
            </a:r>
          </a:p>
          <a:p>
            <a:pPr lvl="1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Totally unacceptable and must prevent deadlocks at all costs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Engineers</a:t>
            </a:r>
          </a:p>
          <a:p>
            <a:pPr lvl="1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Would not be willing pay a large penalty in performance or convenience to eliminate deadlocks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OS blocks caller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that requests the busy device</a:t>
            </a:r>
          </a:p>
          <a:p>
            <a:pPr lvl="1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device driver decide blocking or returning an error code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Deadlock Detection &amp; Recovery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with One Resource of Each Type</a:t>
            </a:r>
          </a:p>
        </p:txBody>
      </p:sp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3505200" y="59436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6-5.</a:t>
            </a: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1473200"/>
            <a:ext cx="7966075" cy="393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Deadlock Detection &amp; Recovery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with One Resource of Each Type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4294967295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marL="274638" indent="-274638"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detecting deadlock:</a:t>
            </a:r>
          </a:p>
          <a:p>
            <a:pPr marL="715963" lvl="1" indent="-261938" algn="just">
              <a:buFont typeface="Arial" panose="020B0604020202020204" pitchFamily="34" charset="0"/>
              <a:buAutoNum type="arabicPeriod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 node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N in the graph,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following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five steps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with N as the starting node.</a:t>
            </a:r>
          </a:p>
          <a:p>
            <a:pPr marL="715963" lvl="1" indent="-261938" algn="just">
              <a:buFont typeface="Arial" panose="020B0604020202020204" pitchFamily="34" charset="0"/>
              <a:buAutoNum type="arabicPeriod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Initialize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L to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empty list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designate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all arcs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unmarked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15963" lvl="1" indent="-261938" algn="just">
              <a:buFont typeface="Arial" panose="020B0604020202020204" pitchFamily="34" charset="0"/>
              <a:buAutoNum type="arabicPeriod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see if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now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appears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 L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two times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If it does, graph contains a cycle (listed in L), algorithm terminates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15963" lvl="1" indent="-261938" algn="just">
              <a:buFont typeface="Arial" panose="020B0604020202020204" pitchFamily="34" charset="0"/>
              <a:buAutoNum type="arabicPeriod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given node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any unmarked outgoing arcs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If so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5;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go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6.</a:t>
            </a:r>
          </a:p>
          <a:p>
            <a:pPr marL="715963" lvl="1" indent="-261938" algn="just">
              <a:buFont typeface="Arial" panose="020B0604020202020204" pitchFamily="34" charset="0"/>
              <a:buAutoNum type="arabicPeriod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Pick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unmarked outgoing arc at random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mark it. Then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follow it to the new current node 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go to step 3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15963" lvl="1" indent="-261938" algn="just">
              <a:buFont typeface="Arial" panose="020B0604020202020204" pitchFamily="34" charset="0"/>
              <a:buAutoNum type="arabicPeriod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this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initial node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does not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contain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any cycles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algorithm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terminates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Otherwise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 end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it,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go back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previous node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one current node, go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Deadlock Detection &amp; Recovery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with Multiple Resource of Each Type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matrix-based algorithm among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 processes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P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through P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 resource classes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E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through E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be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existing resource vector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that gives the total number of instance of each resource in existence 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be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available resource vector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with A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giving the number of instances of resource i that are current available/ unsigned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Let C be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current allocation matrix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with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i-th row of C tells how many instances of each resource class P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currently holds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the number of instances of resource j that P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holds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Let R be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request matrix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with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i-th row of P tells how many instances of each resource class P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currently wants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the number of instances of resource j that P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wants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152400" y="76200"/>
            <a:ext cx="9144000" cy="762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Deadlock Detection &amp; Recovery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with Multiple Resource of Each Type</a:t>
            </a:r>
          </a:p>
        </p:txBody>
      </p:sp>
      <p:pic>
        <p:nvPicPr>
          <p:cNvPr id="10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44000" cy="416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3276600" y="5181600"/>
          <a:ext cx="2743200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90360" imgH="431640" progId="Equation.3">
                  <p:embed/>
                </p:oleObj>
              </mc:Choice>
              <mc:Fallback>
                <p:oleObj name="Equation" r:id="rId4" imgW="99036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181600"/>
                        <a:ext cx="2743200" cy="119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733800" y="48006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5-46.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7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xfrm>
            <a:off x="228600" y="0"/>
            <a:ext cx="9144000" cy="990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Deadlock Detection &amp; Recovery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with Multiple Resource of Each Type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>
          <a:xfrm>
            <a:off x="0" y="1295400"/>
            <a:ext cx="9144000" cy="5791200"/>
          </a:xfrm>
        </p:spPr>
        <p:txBody>
          <a:bodyPr/>
          <a:lstStyle/>
          <a:p>
            <a:pPr marL="274638" indent="-274638"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initially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said to be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unmarked</a:t>
            </a:r>
          </a:p>
          <a:p>
            <a:pPr marL="274638" indent="-274638"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marL="898525" lvl="1" indent="-365125" algn="just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Look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for an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unmarked process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P</a:t>
            </a:r>
            <a:r>
              <a:rPr lang="en-US" altLang="en-US" sz="1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for which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 is less than or equal to A.</a:t>
            </a:r>
          </a:p>
          <a:p>
            <a:pPr marL="898525" lvl="1" indent="-365125" algn="just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If such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is found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add C</a:t>
            </a:r>
            <a:r>
              <a:rPr lang="en-US" altLang="en-US" sz="1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 to A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mark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process, and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go back to step 1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98525" lvl="1" indent="-365125" algn="just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no such process exists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 terminates</a:t>
            </a:r>
          </a:p>
          <a:p>
            <a:pPr marL="274638" indent="-274638"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As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 progresses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will be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marked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indicating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that they are able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and are thus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deadlocked</a:t>
            </a:r>
          </a:p>
          <a:p>
            <a:pPr marL="274638" indent="-274638"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 terminates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any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unmarked processes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are known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be deadlocked</a:t>
            </a:r>
          </a:p>
          <a:p>
            <a:pPr marL="274638" indent="-274638"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This algorithm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assumes a worst-case scenario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processes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all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acquired resources until they exit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</a:t>
            </a:r>
          </a:p>
          <a:p>
            <a:pPr lvl="1" algn="just" eaLnBrk="1" hangingPunct="1"/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</a:p>
          <a:p>
            <a:pPr lvl="2" algn="just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Independent, Error handling, Synchronous vs.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Buffering, Dedicated device allocation</a:t>
            </a:r>
          </a:p>
          <a:p>
            <a:pPr lvl="1" algn="just" eaLnBrk="1" hangingPunct="1"/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with DMA</a:t>
            </a: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level I/O software: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pooling with daemon scheduling (Asynchronous)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independent </a:t>
            </a:r>
          </a:p>
          <a:p>
            <a:pPr lvl="3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 naming, Uniform interface, Independent block size</a:t>
            </a:r>
          </a:p>
          <a:p>
            <a:pPr lvl="3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Buffering</a:t>
            </a:r>
          </a:p>
          <a:p>
            <a:pPr lvl="3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handling, Dedicated device allocation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Drivers: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OS control specified devices depending on standard interface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 Handlers: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interrupt to determine what the system should do</a:t>
            </a:r>
          </a:p>
        </p:txBody>
      </p:sp>
    </p:spTree>
    <p:extLst>
      <p:ext uri="{BB962C8B-B14F-4D97-AF65-F5344CB8AC3E}">
        <p14:creationId xmlns:p14="http://schemas.microsoft.com/office/powerpoint/2010/main" val="312486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&amp; Recovery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with Multiple Resource of Each Type</a:t>
            </a:r>
          </a:p>
        </p:txBody>
      </p:sp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429000" y="62484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6-7.</a:t>
            </a: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8991600" cy="529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20" name="Text Box 8"/>
          <p:cNvSpPr txBox="1">
            <a:spLocks noChangeArrowheads="1"/>
          </p:cNvSpPr>
          <p:nvPr/>
        </p:nvSpPr>
        <p:spPr bwMode="auto">
          <a:xfrm>
            <a:off x="6324600" y="5334000"/>
            <a:ext cx="16764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Arial Unicode MS" pitchFamily="34" charset="-128"/>
                <a:ea typeface="Arial Unicode MS" pitchFamily="34" charset="-128"/>
              </a:rPr>
              <a:t>2    1    0    1</a:t>
            </a:r>
          </a:p>
        </p:txBody>
      </p:sp>
      <p:sp>
        <p:nvSpPr>
          <p:cNvPr id="90121" name="Line 9"/>
          <p:cNvSpPr>
            <a:spLocks noChangeShapeType="1"/>
          </p:cNvSpPr>
          <p:nvPr/>
        </p:nvSpPr>
        <p:spPr bwMode="auto">
          <a:xfrm flipV="1">
            <a:off x="3657600" y="2590800"/>
            <a:ext cx="144780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2" name="Text Box 10"/>
          <p:cNvSpPr txBox="1">
            <a:spLocks noChangeArrowheads="1"/>
          </p:cNvSpPr>
          <p:nvPr/>
        </p:nvSpPr>
        <p:spPr bwMode="auto">
          <a:xfrm>
            <a:off x="685800" y="2667000"/>
            <a:ext cx="3124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Process deadlock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Progress: 3, 2, 1</a:t>
            </a:r>
          </a:p>
        </p:txBody>
      </p:sp>
      <p:sp>
        <p:nvSpPr>
          <p:cNvPr id="90123" name="Text Box 11"/>
          <p:cNvSpPr txBox="1">
            <a:spLocks noChangeArrowheads="1"/>
          </p:cNvSpPr>
          <p:nvPr/>
        </p:nvSpPr>
        <p:spPr bwMode="auto">
          <a:xfrm>
            <a:off x="685800" y="3505200"/>
            <a:ext cx="31242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1, 2 deadlock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Progress: 3</a:t>
            </a:r>
          </a:p>
        </p:txBody>
      </p:sp>
      <p:sp>
        <p:nvSpPr>
          <p:cNvPr id="90124" name="Line 12"/>
          <p:cNvSpPr>
            <a:spLocks noChangeShapeType="1"/>
          </p:cNvSpPr>
          <p:nvPr/>
        </p:nvSpPr>
        <p:spPr bwMode="auto">
          <a:xfrm>
            <a:off x="3657600" y="3886200"/>
            <a:ext cx="2590800" cy="1447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9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70" grpId="0"/>
      <p:bldP spid="90120" grpId="0" animBg="1"/>
      <p:bldP spid="90122" grpId="0"/>
      <p:bldP spid="901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&amp; Recovery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with Multiple Resource of Each Type</a:t>
            </a:r>
          </a:p>
        </p:txBody>
      </p:sp>
      <p:graphicFrame>
        <p:nvGraphicFramePr>
          <p:cNvPr id="2050" name="Object 10"/>
          <p:cNvGraphicFramePr>
            <a:graphicFrameLocks noChangeAspect="1"/>
          </p:cNvGraphicFramePr>
          <p:nvPr/>
        </p:nvGraphicFramePr>
        <p:xfrm>
          <a:off x="1143000" y="1066800"/>
          <a:ext cx="6934200" cy="425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34880" imgH="1371600" progId="Equation.3">
                  <p:embed/>
                </p:oleObj>
              </mc:Choice>
              <mc:Fallback>
                <p:oleObj name="Equation" r:id="rId3" imgW="2234880" imgH="1371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066800"/>
                        <a:ext cx="6934200" cy="425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1" name="Text Box 11"/>
          <p:cNvSpPr txBox="1">
            <a:spLocks noChangeArrowheads="1"/>
          </p:cNvSpPr>
          <p:nvPr/>
        </p:nvSpPr>
        <p:spPr bwMode="auto">
          <a:xfrm>
            <a:off x="3657600" y="57912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Process deadlock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&amp; Recovery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with Multiple Resource of Each Type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1143000" y="1066800"/>
          <a:ext cx="6934200" cy="425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34880" imgH="1371600" progId="Equation.3">
                  <p:embed/>
                </p:oleObj>
              </mc:Choice>
              <mc:Fallback>
                <p:oleObj name="Equation" r:id="rId3" imgW="2234880" imgH="1371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066800"/>
                        <a:ext cx="6934200" cy="425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3124200" y="57912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2, 3, 4, 5 deadlock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77724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&amp; Recovery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Recovery from Deadlock</a:t>
            </a:r>
          </a:p>
        </p:txBody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Recovery through Preemption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take a resource away from a process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have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process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it, and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give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noticing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 is highly dependent on the nature of the resource</a:t>
            </a:r>
          </a:p>
          <a:p>
            <a:pPr lvl="2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 may be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possible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temporarily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take a resource away from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its current owner and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give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it to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process</a:t>
            </a:r>
          </a:p>
          <a:p>
            <a:pPr lvl="2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Choosing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suspends largely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 which ones have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easily be taken back</a:t>
            </a:r>
          </a:p>
          <a:p>
            <a:pPr lvl="2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many cases, manual intervention may be required, especially in batch processing OS running on mainframes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→Is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frequently difficult or impossible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>
          <a:xfrm>
            <a:off x="1524000" y="76200"/>
            <a:ext cx="77724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&amp; Recovery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Recovery through Rollback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Checkpoint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supported the system designers and machine operators know that deadlocks are likely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not only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 image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but also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 state assigning currently to the process</a:t>
            </a:r>
          </a:p>
          <a:p>
            <a:pPr algn="just">
              <a:lnSpc>
                <a:spcPct val="80000"/>
              </a:lnSpc>
              <a:buClrTx/>
              <a:buSzTx/>
              <a:buFont typeface="Wingdings" pitchFamily="2" charset="2"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	→ Checkpointing a process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Process’s state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written to a file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it can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restarted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later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most effective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checkpoints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should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overwrite old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ones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should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written to new files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so as the process execute, a whole sequence accumulates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Recovery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detected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earlier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checkpoint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that did not have the resource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one of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processes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the restarted process tries to acquire the resource again, it will have to wait until resource becomes available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76200"/>
            <a:ext cx="77724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&amp; Recovery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Recovery through Killing Processes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4294967295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Kill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or more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process(es)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 the cycle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(it’s crudest but simplest)</a:t>
            </a:r>
          </a:p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First approach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Repeating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broken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Kill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process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if so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go back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line</a:t>
            </a:r>
          </a:p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Second approach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can be chosen as the victim in order to release its resource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be killed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carefully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chosen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it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holding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some process in the cycle needs</a:t>
            </a:r>
          </a:p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Notes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 The process victim should be chosen only if it can be rerun from the beginning with no ill effects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  <a:p>
            <a:pPr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Deadlocks</a:t>
            </a:r>
          </a:p>
          <a:p>
            <a:pPr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Ostrich Algorithm</a:t>
            </a:r>
          </a:p>
          <a:p>
            <a:pPr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&amp; Recovery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295400" y="4800600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</a:t>
            </a:r>
          </a:p>
          <a:p>
            <a:pPr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Prevention</a:t>
            </a:r>
          </a:p>
          <a:p>
            <a:pPr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Other Issues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22098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DEADLOCKS </a:t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</a:t>
            </a:r>
            <a:b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Deadlock Prevention</a:t>
            </a:r>
            <a:b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Issues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1722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set of blocked processes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holding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waiting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acquire a resource held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process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thus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they will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remain so forever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Resources 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Refer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as hardware devices, data records, files, etc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.. that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be granted, acquired, used and released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02 types: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Preemptable, Nonpreemptable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4 conditions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Mutual exclusion condition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Hold and wait condition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No preemption condition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Circular wait condition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Four conditions for resource deadlocks can be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modeled using directed graphs that help carrying out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requests and releases step by step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every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check the graph to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see if it contains any cycles to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check deadlock or not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bldLvl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0" y="304800"/>
            <a:ext cx="9144000" cy="61722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arm scheduling</a:t>
            </a: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Seek time </a:t>
            </a:r>
          </a:p>
          <a:p>
            <a:pPr lvl="2" algn="just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FCFS: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sequentially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SSF: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movement of the disk arm from its current head position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Elevator</a:t>
            </a:r>
          </a:p>
          <a:p>
            <a:pPr lvl="3" algn="just"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Arm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direction only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satisfying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outstanding requests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reaches the last track in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direction</a:t>
            </a:r>
          </a:p>
          <a:p>
            <a:pPr lvl="3" algn="just"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 When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numbered cylinder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pending request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been services, 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 goes to lowest number cylinder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 pending request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continues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upward direction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Rotational delay</a:t>
            </a:r>
          </a:p>
          <a:p>
            <a:pPr lvl="2" algn="just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cylinder are pending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can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for the sector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will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under the head next</a:t>
            </a:r>
          </a:p>
          <a:p>
            <a:pPr lvl="2" algn="just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pending request table for each drive,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seek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be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cylinder where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will be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 next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data transfer time (SATA)</a:t>
            </a:r>
          </a:p>
        </p:txBody>
      </p:sp>
    </p:spTree>
    <p:extLst>
      <p:ext uri="{BB962C8B-B14F-4D97-AF65-F5344CB8AC3E}">
        <p14:creationId xmlns:p14="http://schemas.microsoft.com/office/powerpoint/2010/main" val="69360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1722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Ostrich Algorithms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Just ignore the problem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device driver decide blocking or returning an error code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with One Resource of Each Type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using algorithm to traverse the directed graph using Deadlock modeling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with Multiple Resource of Each Type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using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existing resource vector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(E),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available resource vector (A), current allocation matrix (C), request matrix (R)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Recovery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Recovery through Preemption: take a resource away from a process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have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process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it, and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give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noticing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 is highly dependent on the nature of the resource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Recovery through Rollback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checkpoint is used to store the process state that is used to reset when the deadlock occurs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Recovery through Killing Processes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break the cycle with internal and external 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bldLvl="3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…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4294967295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Trajectories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 and Unsafe States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Banker’s Algorithms for a Single Resource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Banker’s Algorithms for a Multiple Resource</a:t>
            </a:r>
          </a:p>
          <a:p>
            <a:pPr>
              <a:lnSpc>
                <a:spcPct val="9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Prevention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Attacking the Mutual Exclusion Condition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Attacking the Hole and Wait Condition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Attacking the No Preemption Condition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Attacking the Circular Wait Condition</a:t>
            </a:r>
          </a:p>
          <a:p>
            <a:pPr>
              <a:lnSpc>
                <a:spcPct val="9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Issues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Two-Phase Locking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Deadlocks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Lock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Starvation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sz="half" idx="1"/>
          </p:nvPr>
        </p:nvSpPr>
        <p:spPr>
          <a:xfrm>
            <a:off x="228600" y="990600"/>
            <a:ext cx="8915400" cy="5867400"/>
          </a:xfrm>
        </p:spPr>
        <p:txBody>
          <a:bodyPr/>
          <a:lstStyle/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most system,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requested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a time (does not ask resources all at one)</a:t>
            </a:r>
          </a:p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be able to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whether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granting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is safe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not and only make the allocation when it is safe</a:t>
            </a:r>
          </a:p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there an algorithm that can always avoid deadlock by making the right choice all the time?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Yes,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can be avoided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only if certain information is available in advance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carefully resource allocation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Trajectories</a:t>
            </a:r>
          </a:p>
        </p:txBody>
      </p:sp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429000" y="62484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6-8.</a:t>
            </a:r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610600" cy="517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7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Safe and Unsafe States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sz="half"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state is said to be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there is some scheduling order in which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process can run to completion even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them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suddenly request their maximum number of resources immediately</a:t>
            </a:r>
          </a:p>
          <a:p>
            <a:pPr algn="just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system is in a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 state only if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safe sequence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n process in order P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Each process is a safe sequence for current allocation state if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P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resources that P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still request can be satisfied by the currently available resources plus the resources held by all the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j&lt;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resource that P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needs are not immediately available, the P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wait until all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finished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P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terminates, the P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obtain its needed resource</a:t>
            </a:r>
          </a:p>
          <a:p>
            <a:pPr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The system state is unsafe when the above condition does not exist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Safe and Unsafe States</a:t>
            </a:r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64"/>
          <a:stretch>
            <a:fillRect/>
          </a:stretch>
        </p:blipFill>
        <p:spPr bwMode="auto">
          <a:xfrm>
            <a:off x="3352800" y="4067175"/>
            <a:ext cx="44958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37"/>
          <a:stretch>
            <a:fillRect/>
          </a:stretch>
        </p:blipFill>
        <p:spPr bwMode="auto">
          <a:xfrm>
            <a:off x="1066800" y="990600"/>
            <a:ext cx="6477000" cy="277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505200" y="36576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6-9.</a:t>
            </a: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33400" y="4724400"/>
            <a:ext cx="21383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3 processes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1 resource with 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10 instance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5715000" y="3657600"/>
            <a:ext cx="3276600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Safe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70" grpId="0"/>
      <p:bldP spid="2" grpId="0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1447800" y="76200"/>
            <a:ext cx="7696200" cy="762000"/>
          </a:xfrm>
        </p:spPr>
        <p:txBody>
          <a:bodyPr/>
          <a:lstStyle/>
          <a:p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Safe and Unsafe States</a:t>
            </a:r>
          </a:p>
        </p:txBody>
      </p:sp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810000" y="57912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6-9.</a:t>
            </a: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962400" y="3962400"/>
            <a:ext cx="21383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3 processes</a:t>
            </a: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1 resource with </a:t>
            </a: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10 instance</a:t>
            </a:r>
          </a:p>
        </p:txBody>
      </p:sp>
      <p:pic>
        <p:nvPicPr>
          <p:cNvPr id="102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524000"/>
            <a:ext cx="8953500" cy="208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867400" y="3657600"/>
            <a:ext cx="3276600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UnSafe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70" grpId="0"/>
      <p:bldP spid="2" grpId="0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Safe and Unsafe States</a:t>
            </a:r>
          </a:p>
        </p:txBody>
      </p:sp>
      <p:sp>
        <p:nvSpPr>
          <p:cNvPr id="11267" name="Rectangle 3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fact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system is in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 state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deadlocks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system is in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unsafe state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possibility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deadlock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avoidance deadlocks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will never enter an unsafe state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914400" y="76200"/>
            <a:ext cx="8229600" cy="76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Banker’s Algorithm for a Single Resource</a:t>
            </a:r>
          </a:p>
        </p:txBody>
      </p:sp>
      <p:sp>
        <p:nvSpPr>
          <p:cNvPr id="12291" name="Rectangle 3"/>
          <p:cNvSpPr>
            <a:spLocks noGrp="1"/>
          </p:cNvSpPr>
          <p:nvPr>
            <p:ph type="body" sz="half" idx="1"/>
          </p:nvPr>
        </p:nvSpPr>
        <p:spPr>
          <a:xfrm>
            <a:off x="0" y="762000"/>
            <a:ext cx="9144000" cy="62484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avoid and detect deadlock</a:t>
            </a:r>
          </a:p>
          <a:p>
            <a:pPr algn="just"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Ideas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small-town banker might deal with a group of customers to whom he has granted lines of credit (to making loan requests time to time)</a:t>
            </a:r>
          </a:p>
          <a:p>
            <a:pPr algn="just"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Considers each request as it occurs, and sees if granting it leads to a safe state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it does, the request is granted; otherwise, it is postponed until later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see if a state is safe, the banker checks to see if he has enough resources to satisfy some customer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so, those loans are assumed to be repaid, and customer now closest to the limit is checked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all loans can eventually be repaid, the state is safe and the initial request can be requested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Banker’s Algorithm for a Single Resource</a:t>
            </a:r>
          </a:p>
        </p:txBody>
      </p:sp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810000" y="57912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6-11.</a:t>
            </a: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1801813"/>
            <a:ext cx="8259763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 Box 7"/>
          <p:cNvSpPr txBox="1">
            <a:spLocks noChangeArrowheads="1"/>
          </p:cNvSpPr>
          <p:nvPr/>
        </p:nvSpPr>
        <p:spPr bwMode="auto">
          <a:xfrm>
            <a:off x="609600" y="48006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Safe			Safe			Unsafe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0" y="533400"/>
            <a:ext cx="9144000" cy="61722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 arm scheduling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</a:t>
            </a:r>
          </a:p>
          <a:p>
            <a:pPr lvl="2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Bad sector</a:t>
            </a:r>
          </a:p>
          <a:p>
            <a:pPr lvl="3"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Sectors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do not correctly read back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just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written to them</a:t>
            </a:r>
          </a:p>
          <a:p>
            <a:pPr lvl="3" algn="just"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Controllers remap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bad sector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spare and/or Shift all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sectors up one</a:t>
            </a:r>
          </a:p>
          <a:p>
            <a:pPr lvl="3"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OS must first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acquire a list of bad sectors, then it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build remapping tables</a:t>
            </a:r>
          </a:p>
          <a:p>
            <a:pPr lvl="2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Seek errors</a:t>
            </a:r>
          </a:p>
          <a:p>
            <a:pPr lvl="3" algn="just"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Move the arm as far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out as it will go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and reset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controller’s internal idea of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current cylinder to 0</a:t>
            </a:r>
          </a:p>
          <a:p>
            <a:pPr lvl="1" algn="just" eaLnBrk="1" hangingPunct="1"/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Banker’s Algorithm for a Multiple Resource</a:t>
            </a:r>
          </a:p>
        </p:txBody>
      </p:sp>
      <p:sp>
        <p:nvSpPr>
          <p:cNvPr id="14339" name="Rectangle 3"/>
          <p:cNvSpPr>
            <a:spLocks noGrp="1"/>
          </p:cNvSpPr>
          <p:nvPr>
            <p:ph type="body" sz="half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marL="274638" indent="-274638" algn="just" eaLnBrk="1" hangingPunct="1"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checking to see if a state is safe:</a:t>
            </a:r>
          </a:p>
          <a:p>
            <a:pPr marL="925513" lvl="1" indent="-381000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Look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R, whose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unmet resource needs all </a:t>
            </a:r>
            <a:b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≤ A. 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 such row exists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will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eventually deadlock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since no process can run to completion</a:t>
            </a:r>
          </a:p>
          <a:p>
            <a:pPr marL="925513" lvl="1" indent="-381000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Assume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row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chosen requests all resources it needs and finishes. </a:t>
            </a:r>
          </a:p>
          <a:p>
            <a:pPr marL="1447800" lvl="2" indent="-342900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Mark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process as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terminated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all its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 vector.</a:t>
            </a:r>
          </a:p>
          <a:p>
            <a:pPr marL="925513" lvl="1" indent="-381000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Repeat steps 1 and 2 until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either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all processes marked terminated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(initial state was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safe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 process left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whose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can be met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(there is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74638" indent="-274638" algn="just" eaLnBrk="1" hangingPunct="1">
              <a:lnSpc>
                <a:spcPct val="8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25513" lvl="1" indent="-381000"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essentially useless because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rarely know in advance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what their maximum resource needs will be</a:t>
            </a:r>
          </a:p>
          <a:p>
            <a:pPr marL="925513" lvl="1" indent="-381000"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addition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number of processes is not fixed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but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dynamically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as new users log in and out</a:t>
            </a:r>
          </a:p>
          <a:p>
            <a:pPr marL="925513" lvl="1" indent="-381000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Furthermore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that were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thought to be available can suddenly vanish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altLang="en-US" sz="6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Banker’s Algorithm for a Multiple Resource</a:t>
            </a:r>
          </a:p>
        </p:txBody>
      </p:sp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657600" y="63246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6-11.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8610600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43200" y="57150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Progress: D, E, A, B,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70" grpId="0"/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altLang="en-US" sz="6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Banker’s Algorithm for a Multiple Resource</a:t>
            </a:r>
          </a:p>
        </p:txBody>
      </p:sp>
      <p:pic>
        <p:nvPicPr>
          <p:cNvPr id="1638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1906588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63" y="1295400"/>
            <a:ext cx="1938337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0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86200"/>
            <a:ext cx="22161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5181600" y="47244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Process deadlock</a:t>
            </a:r>
          </a:p>
        </p:txBody>
      </p:sp>
      <p:pic>
        <p:nvPicPr>
          <p:cNvPr id="4301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286000"/>
            <a:ext cx="2286000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704975"/>
            <a:ext cx="23622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altLang="en-US" sz="6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Banker’s Algorithm for a Multiple Resource</a:t>
            </a:r>
          </a:p>
        </p:txBody>
      </p:sp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63" y="1295400"/>
            <a:ext cx="1938337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4648200" y="4724400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Process are deadlocked</a:t>
            </a:r>
          </a:p>
        </p:txBody>
      </p:sp>
      <p:pic>
        <p:nvPicPr>
          <p:cNvPr id="1741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18732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5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810000"/>
            <a:ext cx="22796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438400"/>
            <a:ext cx="2362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825625"/>
            <a:ext cx="22098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altLang="en-US" sz="6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Banker’s Algorithm for a Multiple Resource</a:t>
            </a: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2989263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838200" y="4572000"/>
            <a:ext cx="8001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smallest value of x for which this is a safe state? And which progress of processes?</a:t>
            </a:r>
          </a:p>
        </p:txBody>
      </p:sp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752600"/>
            <a:ext cx="215741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505200" y="1219200"/>
          <a:ext cx="3276600" cy="311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93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9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9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9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P3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9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P4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9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P5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16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Maximum Resources requested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altLang="en-US" sz="6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Banker’s Algorithm for a Multiple Resource</a:t>
            </a:r>
          </a:p>
        </p:txBody>
      </p:sp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76400"/>
            <a:ext cx="215741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533400" y="5105400"/>
            <a:ext cx="8077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The smallest value of x is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The progress is P4, P5, P1, P2, P3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1447800"/>
          <a:ext cx="3276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Resources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still needed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467600" y="2057400"/>
            <a:ext cx="838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57600" y="3276600"/>
            <a:ext cx="11430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24200" y="3276600"/>
            <a:ext cx="533400" cy="914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 animBg="1"/>
      <p:bldP spid="14" grpId="0" animBg="1"/>
      <p:bldP spid="1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altLang="en-US" sz="6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Banker’s Algorithm for a Multiple Resource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533400" y="5105400"/>
            <a:ext cx="8077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What do the processes progress in sequence?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- The progress is A, D, C, E, B</a:t>
            </a:r>
          </a:p>
        </p:txBody>
      </p:sp>
      <p:sp>
        <p:nvSpPr>
          <p:cNvPr id="20484" name="Rectangle 9"/>
          <p:cNvSpPr>
            <a:spLocks noChangeArrowheads="1"/>
          </p:cNvSpPr>
          <p:nvPr/>
        </p:nvSpPr>
        <p:spPr bwMode="auto">
          <a:xfrm>
            <a:off x="304800" y="1295400"/>
            <a:ext cx="8763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system has five processes and three allocated resources. The current allocation and request needs are as follows: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81000" y="2438400"/>
          <a:ext cx="8458200" cy="23780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Process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Allocated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Currently Request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Available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010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000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200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202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303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001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211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022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002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Prevention 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Attacking the Mutual Exclusion Condition</a:t>
            </a:r>
          </a:p>
        </p:txBody>
      </p:sp>
      <p:sp>
        <p:nvSpPr>
          <p:cNvPr id="4813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Avoiding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assigning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is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absolutely necessary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</a:t>
            </a:r>
          </a:p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to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sure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as few processes as possible may actually claim the resource</a:t>
            </a:r>
          </a:p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spooling and daemon in printer (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software layer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Prevention 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Attacking the Hold and Wait Condition</a:t>
            </a:r>
          </a:p>
        </p:txBody>
      </p:sp>
      <p:sp>
        <p:nvSpPr>
          <p:cNvPr id="4915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guarantee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 a resource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hold any other resources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 that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holds resource from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more resources</a:t>
            </a:r>
          </a:p>
          <a:p>
            <a:pPr algn="just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all process to request all their resources before starting execution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everything is available, the process will be allocated whatever it needs and can run to completion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one ore more resources are busy, nothing will be allocated and the process would just wait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process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know how many resources they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need until they have started running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will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be used optimally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put a burden on the programmer and waste resource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can be applied to batch system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require a process requesting a resource to f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irst temporarily release all the resource it currently holds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tries to get everything it needs all at 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Prevention 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Attacking the No Preemption Condition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process that is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holding some resources requests another resource that cannot be immediately allocated to it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resources currently being held are released</a:t>
            </a:r>
          </a:p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Preempted resources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added to the list of resources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which the process is waiting</a:t>
            </a:r>
          </a:p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restarted only when it can regain its old resources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well as the new ones that it is requesting</a:t>
            </a:r>
          </a:p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recourse can be virtualized to avoid the first condition such as spooling and daemon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1722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 arm scheduling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Disk Consistency</a:t>
            </a:r>
          </a:p>
          <a:p>
            <a:pPr lvl="2" algn="just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Stable write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block on drive 1,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it back to verify.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driver 2 is written and reread until it succeeds</a:t>
            </a:r>
          </a:p>
          <a:p>
            <a:pPr lvl="2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Stable read: First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block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on drive 1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 times.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all of these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give bad ECCs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reading on drive 2</a:t>
            </a:r>
          </a:p>
          <a:p>
            <a:pPr lvl="2" algn="just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Crash recovery: scans both disks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comparing corresponding blocks.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Bad block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overwritten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with the good blocks or block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 driver 1 is written onto drive 2</a:t>
            </a:r>
          </a:p>
          <a:p>
            <a:pPr lvl="2" algn="just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Optimizing: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using Nonvolatile/ Volatile RAM to replace in using driver 2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Thin Client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Power Manager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programs to use less energy, even if this means providing a poorer user experience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Display, HDD, CPU, Memory, Wireless, Driver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Prevention 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Attacking the Circular Wait Condition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First approach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process is entitled only to a single resource at the moment. 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it needs a second one, it must release the first one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→if a process needs to copy a huge file from a tape to a printer, this restriction is unacceptable</a:t>
            </a:r>
          </a:p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Second approach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Provide a global numbering of the resources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Process can request resources whenever they want to, but all requests must be made in numerical order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the resource allocation graph can never have cycles but the numerically ordering the resources may be impossible to find an ordering that satisfies every ones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altLang="en-US" sz="6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Prevention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Attacking the Circular Wait Condition</a:t>
            </a:r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373938" cy="278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886200" y="35052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6-13.</a:t>
            </a:r>
          </a:p>
        </p:txBody>
      </p:sp>
      <p:sp>
        <p:nvSpPr>
          <p:cNvPr id="25605" name="Rectangle 3"/>
          <p:cNvSpPr>
            <a:spLocks/>
          </p:cNvSpPr>
          <p:nvPr/>
        </p:nvSpPr>
        <p:spPr bwMode="auto">
          <a:xfrm>
            <a:off x="0" y="3886200"/>
            <a:ext cx="91440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Deadlock occurs only if A request j and B request i (i ≠ j)</a:t>
            </a:r>
          </a:p>
          <a:p>
            <a:pPr lvl="1" algn="just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i&gt;j, the A is not allowed to request j because that is lower than what it already has</a:t>
            </a:r>
          </a:p>
          <a:p>
            <a:pPr lvl="1" algn="just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i&lt;j, the B is not allowed to request i because that is lower than what is already has</a:t>
            </a:r>
          </a:p>
          <a:p>
            <a:pPr lvl="1" algn="just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deadlock is impossible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7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Prevention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Attacking the Circular Wait Condition</a:t>
            </a:r>
          </a:p>
        </p:txBody>
      </p:sp>
      <p:sp>
        <p:nvSpPr>
          <p:cNvPr id="2662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With more than two processes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At every instant, one of the assigned resources will be highest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holding that resource will never ask for a resource already assigned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It will either finish, or at worst, request even higher numbered resources, all of which are available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Eventually, it will finish and free resources. At this point, some other process will hold the highest resource and can also finish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→all processes finish, so no deadlock occurs</a:t>
            </a:r>
          </a:p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minor variation of the algorithm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Drop the requirement that resource be acquired in strictly increasing sequence and merely insist that no process request a resource lower than what it is already holding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Deadlock Prevention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Summarized</a:t>
            </a:r>
          </a:p>
        </p:txBody>
      </p:sp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581400" y="55626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6-14.</a:t>
            </a:r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839200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7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Issues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Two-Phase Locking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many DB systems, an operation that occurs frequently is requesting locks on several records and then updating all the locked records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multiple processes are running at the same time, there is a real danger of deadlock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Two-phase locking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phase, the process tries to lock all records it needs, one at a time.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succeeds, it begins the second phase, performing its updates and releasing the locks (then starts the first phase all over)</a:t>
            </a:r>
          </a:p>
          <a:p>
            <a:pPr lvl="1" algn="just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→request all the resources needed in advance, or at least before irreversible is done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release and restart of a locked record is encountered during the first phase → deadlock can occur</a:t>
            </a:r>
          </a:p>
          <a:p>
            <a:pPr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strategy is not applicable in general for many applications (except DB systems)</a:t>
            </a:r>
          </a:p>
          <a:p>
            <a:pPr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apply, the programmer has very carefully arranged things so that the program can be stopped at any point during the first phase and restart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Issues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Deadlocks</a:t>
            </a:r>
          </a:p>
        </p:txBody>
      </p:sp>
      <p:sp>
        <p:nvSpPr>
          <p:cNvPr id="29699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can occur in communication system in which two or more process communicate by sending message</a:t>
            </a:r>
          </a:p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A sends a request message to process B, then blocks until B sends back reply the message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request message gets lost, both A and B are blocked</a:t>
            </a:r>
          </a:p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deadlock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 of processes is deadlock if each blocked waiting for an event only the other one can cause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be prevented by ordering the resource (since there are none) or avoided by careful scheduling (since there are no moments when a request could be postponed)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→deadlock is prevented using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timeout (or handling alarm)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Issues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LiveLock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95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228600" y="1143000"/>
            <a:ext cx="8915400" cy="3276600"/>
          </a:xfrm>
        </p:spPr>
        <p:txBody>
          <a:bodyPr/>
          <a:lstStyle/>
          <a:p>
            <a:pPr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Mutual exclusion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Busy waiting</a:t>
            </a:r>
          </a:p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 acquires one resources, but it is not progressing because it uses up its CPU quantum over and over and over to checking to take/ enter the resource/ critical regions (in the other word, it is running)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→ Is the equivalent of deadlock but no process is blocked (and it is similar to starvations because the process must wait for a long time)</a:t>
            </a:r>
          </a:p>
          <a:p>
            <a:pPr algn="just"/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59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2386013"/>
            <a:ext cx="412432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95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362200"/>
            <a:ext cx="390207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629025" y="4367213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6-16.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Issues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LiveLock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95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228600" y="1143000"/>
            <a:ext cx="8915400" cy="3276600"/>
          </a:xfrm>
        </p:spPr>
        <p:txBody>
          <a:bodyPr/>
          <a:lstStyle/>
          <a:p>
            <a:pPr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Mutual exclusion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Busy waiting</a:t>
            </a: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 acquires one resources, but it is not progressing because it uses up its CPU quantum over and over and over to checking to take/ enter the resource/ critical regions (in the other word, it is running)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Is the equivalent of deadlock but no process is blocked (and it is similar to starvations because the process must wait for a long time)</a:t>
            </a: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59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4648654"/>
            <a:ext cx="412432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95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4678930"/>
            <a:ext cx="390207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629025" y="4367213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6-16.</a:t>
            </a:r>
          </a:p>
        </p:txBody>
      </p:sp>
    </p:spTree>
    <p:extLst>
      <p:ext uri="{BB962C8B-B14F-4D97-AF65-F5344CB8AC3E}">
        <p14:creationId xmlns:p14="http://schemas.microsoft.com/office/powerpoint/2010/main" val="30672701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 Issues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LiveLock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studies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table slots are finite resource. When the table is full, the live lock occurs due to wait a random time and try again to enter the process table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as the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 table slots to open files are finite resource</a:t>
            </a:r>
          </a:p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Abolish all the finite resources and each items can claim 1/n of the total (fairness is not a good idea)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OS just ignore the problem on the assumption that most users would prefer an occasional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livelock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rule restricting all users to one process, one open file, and one everything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Face with an unpleasant trade-off between convenience and correctness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Issues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Starvation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policy is needed to make a decision about who gets which resource when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may lead to some processes never getting service even though they are not deadlocks</a:t>
            </a:r>
          </a:p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dinner philosophers problems</a:t>
            </a:r>
          </a:p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starvation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FCFS is used for resource allocation policy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 the process waiting the longest gets served next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>
          <a:xfrm>
            <a:off x="0" y="533400"/>
            <a:ext cx="9144000" cy="62484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Clocks</a:t>
            </a:r>
          </a:p>
          <a:p>
            <a:pPr lvl="1" algn="just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02 types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Using volt power</a:t>
            </a:r>
          </a:p>
          <a:p>
            <a:pPr lvl="2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crystal oscillator, a counter, and a holding register</a:t>
            </a:r>
          </a:p>
          <a:p>
            <a:pPr lvl="1" algn="just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 modes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one shot mode, square wave mode</a:t>
            </a:r>
          </a:p>
          <a:p>
            <a:pPr lvl="1" algn="just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 the time of day (real time).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Preventing processes monopolizing CPU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Accounting for CPU usage 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Handling alarm system call 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Providing watchdog timers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Doing profiling, monitoring, statistics gathering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Interfaces</a:t>
            </a:r>
          </a:p>
          <a:p>
            <a:pPr lvl="1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Input software (Keyboard software: scan code, echoing, tab handling, device equivalent</a:t>
            </a:r>
          </a:p>
          <a:p>
            <a:pPr lvl="1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Output software (Text window, X Window, GUI, Bitmaps, Fonts)</a:t>
            </a:r>
          </a:p>
          <a:p>
            <a:pPr lvl="1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Mouse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71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bldLvl="2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  <a:p>
            <a:pPr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Deadlocks</a:t>
            </a:r>
          </a:p>
          <a:p>
            <a:pPr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Ostrich Algorithm</a:t>
            </a:r>
          </a:p>
          <a:p>
            <a:pPr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&amp; Recovery</a:t>
            </a:r>
          </a:p>
          <a:p>
            <a:pPr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</a:t>
            </a:r>
          </a:p>
          <a:p>
            <a:pPr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Prevention</a:t>
            </a:r>
          </a:p>
          <a:p>
            <a:pPr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 Issues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295400" y="4800600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N/A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ClrTx/>
              <a:buSzTx/>
              <a:buFont typeface="Wingdings" pitchFamily="2" charset="2"/>
              <a:buNone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ClrTx/>
              <a:buSzTx/>
              <a:buFont typeface="Wingdings" pitchFamily="2" charset="2"/>
              <a:buNone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80000"/>
              </a:lnSpc>
              <a:buClrTx/>
              <a:buSzTx/>
              <a:buFont typeface="Wingdings" pitchFamily="2" charset="2"/>
              <a:buNone/>
            </a:pPr>
            <a:r>
              <a:rPr lang="en-US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luck to you </a:t>
            </a:r>
            <a:r>
              <a:rPr lang="en-US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alt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22098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DEADLOCKS </a:t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1722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set of blocked processes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holding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waiting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acquire a resource held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process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thus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they will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remain so forever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Resources 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Refer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as hardware devices, data records, files, etc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.. that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be granted, acquired, used and released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02 types: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Preemptable, Nonpreemptable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4 conditions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Mutual exclusion condition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Hold and wait condition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No preemption condition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Circular wait condition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Four conditions for resource deadlocks can be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modeled using directed graphs that help carrying out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requests and releases step by step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every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check the graph to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see if it contains any cycles to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check deadlock or not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bldLvl="3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1722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Ostrich Algorithms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Just ignore the problem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device driver decide blocking or returning an error code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with One Resource of Each Type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using algorithm to traverse the directed graph using Deadlock modeling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with Multiple Resource of Each Type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using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existing resource vector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(E),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available resource vector (A), current allocation matrix (C), request matrix (R)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Recovery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Recovery through Preemption: take a resource away from a process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have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process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it, and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give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noticing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 is highly dependent on the nature of the resource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Recovery through Rollback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checkpoint is used to store the process state that is used to reset when the deadlock occurs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Recovery through Killing Processes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break the cycle with internal and external 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bldLvl="3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1722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Avoidance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Carefully resource allocation to system remaining in safe state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Banker’s Algorithm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Prevention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Attacking the Mutual Exclusion Condition: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Avoiding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assigning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is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absolutely necessary using user software layer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Attacking the Hold and Wait Condition: all process to request all their resources before starting execution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Attacking the No Preemption Condition: If a process that is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holding some resources requests another resource that cannot be immediately allocated to it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resources currently being held are released. </a:t>
            </a:r>
          </a:p>
          <a:p>
            <a:pPr lvl="4" algn="just" eaLnBrk="1" hangingPunct="1">
              <a:lnSpc>
                <a:spcPct val="90000"/>
              </a:lnSpc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virtualize resource such as pooling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Attacking the Circular Wait Condition: Order resource numerically</a:t>
            </a:r>
          </a:p>
          <a:p>
            <a:pPr marL="1371600" lvl="3" indent="0" algn="just" eaLnBrk="1" hangingPunct="1">
              <a:lnSpc>
                <a:spcPct val="90000"/>
              </a:lnSpc>
              <a:buNone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80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bldLvl="3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0" y="304800"/>
            <a:ext cx="9144000" cy="65532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Two-Phase Locking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multiple processes are running at the same time, there is a real danger of deadlock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process lock all records. Seconds, performing its updates and releasing the locks (deadlock avoidance)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Deadlocks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can occur in communication system in which two or more process communicate by sending message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alarm system is used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LiveLock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 acquires one resources, but it is not progressing because it uses up its CPU quantum over and over and over to checking to take/ enter the resource/ critical regions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ignore the problem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Starvation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processes never getting service even though they are not deadlocks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FCFS is used for resource allocation policy</a:t>
            </a:r>
          </a:p>
          <a:p>
            <a:pPr marL="1371600" lvl="3" indent="0" algn="just" eaLnBrk="1" hangingPunct="1">
              <a:lnSpc>
                <a:spcPct val="90000"/>
              </a:lnSpc>
              <a:buNone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8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2000"/>
                                        <p:tgtEl>
                                          <p:spTgt spid="4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bldLvl="3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Evaluate Your Lab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ClrTx/>
              <a:buSzTx/>
              <a:buFont typeface="Wingdings" pitchFamily="2" charset="2"/>
              <a:buNone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80000"/>
              </a:lnSpc>
              <a:buClrTx/>
              <a:buSzTx/>
              <a:buFont typeface="Wingdings" pitchFamily="2" charset="2"/>
              <a:buNone/>
            </a:pPr>
            <a:r>
              <a:rPr lang="en-US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luck to you </a:t>
            </a:r>
            <a:r>
              <a:rPr lang="en-US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alt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12291" name="Rectangle 3"/>
          <p:cNvSpPr>
            <a:spLocks noGrp="1"/>
          </p:cNvSpPr>
          <p:nvPr>
            <p:ph type="body" idx="1"/>
          </p:nvPr>
        </p:nvSpPr>
        <p:spPr>
          <a:xfrm>
            <a:off x="-76200" y="762000"/>
            <a:ext cx="9372600" cy="60960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Preemptable and Nonpreemptable Resources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Resource Acquisition</a:t>
            </a:r>
          </a:p>
          <a:p>
            <a:pPr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Deadlocks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Conditions for Resource Deadlocks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Deadlock Modeling</a:t>
            </a:r>
          </a:p>
          <a:p>
            <a:pPr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The Ostrich Algorithm</a:t>
            </a:r>
          </a:p>
          <a:p>
            <a:pPr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&amp; Recovery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with One Resource of Each Type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with Multiple Resources of Each Type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Recovery from Deadlock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Overviews</a:t>
            </a:r>
          </a:p>
        </p:txBody>
      </p:sp>
      <p:sp>
        <p:nvSpPr>
          <p:cNvPr id="139267" name="Rectangle 3"/>
          <p:cNvSpPr>
            <a:spLocks noGrp="1"/>
          </p:cNvSpPr>
          <p:nvPr>
            <p:ph type="body" idx="1"/>
          </p:nvPr>
        </p:nvSpPr>
        <p:spPr>
          <a:xfrm>
            <a:off x="228600" y="609600"/>
            <a:ext cx="8915400" cy="62484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systems are full of resources that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only be used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process at a time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OS have the ability to (temporarily)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grant a process exclusive access to certain resources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needs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exclusive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one resource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blocked processes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holding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acquire a resource held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they will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 so forever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occur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local machine but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 machines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Deadlocks can occur in a variety of different situations such as requesting dedicated I/O devices, on hardware or software resources</a:t>
            </a:r>
          </a:p>
        </p:txBody>
      </p:sp>
      <p:sp>
        <p:nvSpPr>
          <p:cNvPr id="13316" name="Rectangle 4"/>
          <p:cNvSpPr>
            <a:spLocks/>
          </p:cNvSpPr>
          <p:nvPr/>
        </p:nvSpPr>
        <p:spPr bwMode="auto">
          <a:xfrm>
            <a:off x="9144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7867</TotalTime>
  <Words>5763</Words>
  <Application>Microsoft Office PowerPoint</Application>
  <PresentationFormat>On-screen Show (4:3)</PresentationFormat>
  <Paragraphs>666</Paragraphs>
  <Slides>77</Slides>
  <Notes>72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4" baseType="lpstr">
      <vt:lpstr>Arial</vt:lpstr>
      <vt:lpstr>Arial Unicode MS</vt:lpstr>
      <vt:lpstr>Calibri</vt:lpstr>
      <vt:lpstr>Times New Roman</vt:lpstr>
      <vt:lpstr>Wingdings</vt:lpstr>
      <vt:lpstr>Office Theme</vt:lpstr>
      <vt:lpstr>Equation</vt:lpstr>
      <vt:lpstr>DEADLOCKS   Resources Introduction To Deadlocks The Ostrich Algorithm Deadlock Detection &amp; Recovery</vt:lpstr>
      <vt:lpstr>Review</vt:lpstr>
      <vt:lpstr>Review</vt:lpstr>
      <vt:lpstr>Review</vt:lpstr>
      <vt:lpstr>Review</vt:lpstr>
      <vt:lpstr>Review</vt:lpstr>
      <vt:lpstr>Review</vt:lpstr>
      <vt:lpstr>Objectives</vt:lpstr>
      <vt:lpstr>Overviews</vt:lpstr>
      <vt:lpstr>Resources</vt:lpstr>
      <vt:lpstr>Resources</vt:lpstr>
      <vt:lpstr>Resources</vt:lpstr>
      <vt:lpstr>Resources</vt:lpstr>
      <vt:lpstr>Resources</vt:lpstr>
      <vt:lpstr>Resources</vt:lpstr>
      <vt:lpstr>Introduction to Deadlocks</vt:lpstr>
      <vt:lpstr>Introduction to Deadlocks</vt:lpstr>
      <vt:lpstr>Introduction to Deadlocks   Deadlock Modeling </vt:lpstr>
      <vt:lpstr>Introduction to Deadlocks</vt:lpstr>
      <vt:lpstr>Introduction to Deadlocks   Deadlock Modeling – Examples </vt:lpstr>
      <vt:lpstr>Introduction to Deadlocks   Deadlock Modeling – Examples</vt:lpstr>
      <vt:lpstr>Introduction to Deadlocks</vt:lpstr>
      <vt:lpstr>Introduction to Deadlocks   Deadlock Modeling</vt:lpstr>
      <vt:lpstr>The Ostrich Algorithms </vt:lpstr>
      <vt:lpstr>              Deadlock Detection &amp; Recovery  Deadlock Detection with One Resource of Each Type</vt:lpstr>
      <vt:lpstr>           Deadlock Detection &amp; Recovery  Deadlock Detection with One Resource of Each Type</vt:lpstr>
      <vt:lpstr>              Deadlock Detection &amp; Recovery  Deadlock Detection with Multiple Resource of Each Type</vt:lpstr>
      <vt:lpstr>            Deadlock Detection &amp; Recovery  Deadlock Detection with Multiple Resource of Each Type</vt:lpstr>
      <vt:lpstr>          Deadlock Detection &amp; Recovery  Deadlock Detection with Multiple Resource of Each Type</vt:lpstr>
      <vt:lpstr>            Deadlock Detection &amp; Recovery  Deadlock Detection with Multiple Resource of Each Type</vt:lpstr>
      <vt:lpstr>            Deadlock Detection &amp; Recovery  Deadlock Detection with Multiple Resource of Each Type</vt:lpstr>
      <vt:lpstr>            Deadlock Detection &amp; Recovery  Deadlock Detection with Multiple Resource of Each Type</vt:lpstr>
      <vt:lpstr>Deadlock Detection &amp; Recovery  Recovery from Deadlock</vt:lpstr>
      <vt:lpstr>Deadlock Detection &amp; Recovery  Recovery through Rollback</vt:lpstr>
      <vt:lpstr>Deadlock Detection &amp; Recovery  Recovery through Killing Processes</vt:lpstr>
      <vt:lpstr>Summary</vt:lpstr>
      <vt:lpstr>Next Lecture</vt:lpstr>
      <vt:lpstr>DEADLOCKS   Deadlock Avoidance Deadlock Prevention Other Issues </vt:lpstr>
      <vt:lpstr>Review</vt:lpstr>
      <vt:lpstr>Review</vt:lpstr>
      <vt:lpstr>Objectives …</vt:lpstr>
      <vt:lpstr>Deadlock Avoidance  Context</vt:lpstr>
      <vt:lpstr> Deadlock Avoidance  Resource Trajectories</vt:lpstr>
      <vt:lpstr>Deadlock Avoidance  Safe and Unsafe States</vt:lpstr>
      <vt:lpstr> Deadlock Avoidance  Safe and Unsafe States</vt:lpstr>
      <vt:lpstr> Deadlock Avoidance  Safe and Unsafe States</vt:lpstr>
      <vt:lpstr>Deadlock Avoidance  Safe and Unsafe States</vt:lpstr>
      <vt:lpstr>Deadlock Avoidance  The Banker’s Algorithm for a Single Resource</vt:lpstr>
      <vt:lpstr> Deadlock Avoidance  The Banker’s Algorithm for a Single Resource</vt:lpstr>
      <vt:lpstr>Deadlock Avoidance  The Banker’s Algorithm for a Multiple Resource</vt:lpstr>
      <vt:lpstr> Deadlock Avoidance  The Banker’s Algorithm for a Multiple Resource</vt:lpstr>
      <vt:lpstr> Deadlock Avoidance  The Banker’s Algorithm for a Multiple Resource</vt:lpstr>
      <vt:lpstr> Deadlock Avoidance  The Banker’s Algorithm for a Multiple Resource</vt:lpstr>
      <vt:lpstr> Deadlock Avoidance  The Banker’s Algorithm for a Multiple Resource</vt:lpstr>
      <vt:lpstr> Deadlock Avoidance  The Banker’s Algorithm for a Multiple Resource</vt:lpstr>
      <vt:lpstr> Deadlock Avoidance  The Banker’s Algorithm for a Multiple Resource</vt:lpstr>
      <vt:lpstr>Deadlock Prevention  Attacking the Mutual Exclusion Condition</vt:lpstr>
      <vt:lpstr>Deadlock Prevention  Attacking the Hold and Wait Condition</vt:lpstr>
      <vt:lpstr>Deadlock Prevention  Attacking the No Preemption Condition</vt:lpstr>
      <vt:lpstr>Deadlock Prevention  Attacking the Circular Wait Condition</vt:lpstr>
      <vt:lpstr> Deadlock Prevention  Attacking the Circular Wait Condition</vt:lpstr>
      <vt:lpstr>Deadlock Prevention  Attacking the Circular Wait Condition</vt:lpstr>
      <vt:lpstr> Deadlock Prevention  Summarized</vt:lpstr>
      <vt:lpstr>Other Issues  Two-Phase Locking</vt:lpstr>
      <vt:lpstr>Other Issues  Communication Deadlocks</vt:lpstr>
      <vt:lpstr>Other Issues  LiveLock</vt:lpstr>
      <vt:lpstr>Other Issues  LiveLock</vt:lpstr>
      <vt:lpstr>Other Issues  LiveLock</vt:lpstr>
      <vt:lpstr>Other Issues  Starvation</vt:lpstr>
      <vt:lpstr>Summary</vt:lpstr>
      <vt:lpstr>Next Lecture</vt:lpstr>
      <vt:lpstr>DEADLOCKS   Summary</vt:lpstr>
      <vt:lpstr>Review</vt:lpstr>
      <vt:lpstr>Review</vt:lpstr>
      <vt:lpstr>Review</vt:lpstr>
      <vt:lpstr>Review</vt:lpstr>
      <vt:lpstr>Next Lecture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PFC: Module A - Introduction</dc:title>
  <dc:creator>Phan Truong Lam</dc:creator>
  <cp:lastModifiedBy>Nguyen Dang Loc</cp:lastModifiedBy>
  <cp:revision>3307</cp:revision>
  <dcterms:created xsi:type="dcterms:W3CDTF">2007-08-21T04:43:22Z</dcterms:created>
  <dcterms:modified xsi:type="dcterms:W3CDTF">2021-07-12T01:58:20Z</dcterms:modified>
</cp:coreProperties>
</file>