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18"/>
  </p:notesMasterIdLst>
  <p:handoutMasterIdLst>
    <p:handoutMasterId r:id="rId19"/>
  </p:handoutMasterIdLst>
  <p:sldIdLst>
    <p:sldId id="439" r:id="rId2"/>
    <p:sldId id="440" r:id="rId3"/>
    <p:sldId id="511" r:id="rId4"/>
    <p:sldId id="512" r:id="rId5"/>
    <p:sldId id="513" r:id="rId6"/>
    <p:sldId id="514" r:id="rId7"/>
    <p:sldId id="515" r:id="rId8"/>
    <p:sldId id="516" r:id="rId9"/>
    <p:sldId id="517" r:id="rId10"/>
    <p:sldId id="518" r:id="rId11"/>
    <p:sldId id="519" r:id="rId12"/>
    <p:sldId id="520" r:id="rId13"/>
    <p:sldId id="521" r:id="rId14"/>
    <p:sldId id="522" r:id="rId15"/>
    <p:sldId id="523" r:id="rId16"/>
    <p:sldId id="524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A96E14-E9DE-4522-955D-80946752680D}">
          <p14:sldIdLst>
            <p14:sldId id="439"/>
            <p14:sldId id="44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</p14:sldIdLst>
        </p14:section>
        <p14:section name="Encapsulation" id="{142C6530-3387-4CE5-9395-1495B89C4590}">
          <p14:sldIdLst>
            <p14:sldId id="520"/>
            <p14:sldId id="521"/>
          </p14:sldIdLst>
        </p14:section>
        <p14:section name="Hierarchy" id="{5245D38C-1D9F-49F4-A235-C05C1E17B172}">
          <p14:sldIdLst>
            <p14:sldId id="522"/>
          </p14:sldIdLst>
        </p14:section>
        <p14:section name="Polymorphism" id="{CE38D56D-7DE3-4242-BED2-FC85CFFB7343}">
          <p14:sldIdLst>
            <p14:sldId id="523"/>
            <p14:sldId id="5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86323" autoAdjust="0"/>
  </p:normalViewPr>
  <p:slideViewPr>
    <p:cSldViewPr>
      <p:cViewPr varScale="1">
        <p:scale>
          <a:sx n="99" d="100"/>
          <a:sy n="99" d="100"/>
        </p:scale>
        <p:origin x="182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7/29/2021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7/29/2021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/>
              <a:t>Cornerstones: nền tảng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602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305800" cy="1470025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br>
              <a:rPr lang="en-US" sz="4000" dirty="0">
                <a:latin typeface="Arial" charset="0"/>
                <a:cs typeface="Arial" charset="0"/>
              </a:rPr>
            </a:br>
            <a:r>
              <a:rPr lang="en-US" dirty="0"/>
              <a:t>Introduction</a:t>
            </a:r>
            <a:br>
              <a:rPr lang="en-US" dirty="0"/>
            </a:br>
            <a:br>
              <a:rPr lang="en-US" dirty="0"/>
            </a:b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Abstraction</a:t>
            </a:r>
            <a:endParaRPr lang="en-US" dirty="0"/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457200" y="1615440"/>
            <a:ext cx="8229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buClrTx/>
              <a:buSzTx/>
              <a:buFont typeface="Arial" charset="0"/>
              <a:buChar char="•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may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contain many objects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.  </a:t>
            </a:r>
          </a:p>
          <a:p>
            <a:pPr algn="just">
              <a:lnSpc>
                <a:spcPct val="90000"/>
              </a:lnSpc>
              <a:buClrTx/>
              <a:buSzTx/>
              <a:buFont typeface="Arial" charset="0"/>
              <a:buChar char="•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Objects that have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similar features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and respond in a similar manner may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share a common structure.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57200" y="3901440"/>
            <a:ext cx="8382000" cy="20621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just" eaLnBrk="1" hangingPunct="1"/>
            <a:r>
              <a:rPr lang="en-US" sz="3200" dirty="0">
                <a:latin typeface="Times New Roman" pitchFamily="18" charset="0"/>
              </a:rPr>
              <a:t>A </a:t>
            </a:r>
            <a:r>
              <a:rPr lang="en-US" sz="3200" b="1" u="sng" dirty="0">
                <a:latin typeface="Times New Roman" pitchFamily="18" charset="0"/>
              </a:rPr>
              <a:t>description of this common structure</a:t>
            </a:r>
            <a:r>
              <a:rPr lang="en-US" sz="3200" b="1" dirty="0">
                <a:latin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</a:rPr>
              <a:t>is called a </a:t>
            </a:r>
            <a:r>
              <a:rPr lang="en-US" sz="3200" b="1" u="sng" dirty="0">
                <a:latin typeface="Times New Roman" pitchFamily="18" charset="0"/>
              </a:rPr>
              <a:t>class</a:t>
            </a:r>
            <a:r>
              <a:rPr lang="en-US" sz="3200" dirty="0">
                <a:latin typeface="Times New Roman" pitchFamily="18" charset="0"/>
              </a:rPr>
              <a:t>. A class </a:t>
            </a:r>
            <a:r>
              <a:rPr lang="en-US" sz="3200" b="1" dirty="0">
                <a:latin typeface="Times New Roman" pitchFamily="18" charset="0"/>
              </a:rPr>
              <a:t>describes</a:t>
            </a:r>
            <a:r>
              <a:rPr lang="en-US" sz="3200" dirty="0">
                <a:latin typeface="Times New Roman" pitchFamily="18" charset="0"/>
              </a:rPr>
              <a:t> the </a:t>
            </a:r>
            <a:r>
              <a:rPr lang="en-US" sz="3200" b="1" dirty="0">
                <a:latin typeface="Times New Roman" pitchFamily="18" charset="0"/>
              </a:rPr>
              <a:t>structure</a:t>
            </a:r>
            <a:r>
              <a:rPr lang="en-US" sz="3200" dirty="0">
                <a:latin typeface="Times New Roman" pitchFamily="18" charset="0"/>
              </a:rPr>
              <a:t> of the </a:t>
            </a:r>
            <a:r>
              <a:rPr lang="en-US" sz="3200" b="1" dirty="0">
                <a:latin typeface="Times New Roman" pitchFamily="18" charset="0"/>
              </a:rPr>
              <a:t>data</a:t>
            </a:r>
            <a:r>
              <a:rPr lang="en-US" sz="3200" dirty="0">
                <a:latin typeface="Times New Roman" pitchFamily="18" charset="0"/>
              </a:rPr>
              <a:t> held by an object </a:t>
            </a:r>
            <a:r>
              <a:rPr lang="en-US" sz="3200" b="1" dirty="0">
                <a:latin typeface="Times New Roman" pitchFamily="18" charset="0"/>
              </a:rPr>
              <a:t>and</a:t>
            </a:r>
            <a:r>
              <a:rPr lang="en-US" sz="3200" dirty="0">
                <a:latin typeface="Times New Roman" pitchFamily="18" charset="0"/>
              </a:rPr>
              <a:t> the </a:t>
            </a:r>
            <a:r>
              <a:rPr lang="en-US" sz="3200" b="1" dirty="0">
                <a:latin typeface="Times New Roman" pitchFamily="18" charset="0"/>
              </a:rPr>
              <a:t>behavior</a:t>
            </a:r>
            <a:r>
              <a:rPr lang="en-US" sz="3200" dirty="0">
                <a:latin typeface="Times New Roman" pitchFamily="18" charset="0"/>
              </a:rPr>
              <a:t> of the object.</a:t>
            </a:r>
          </a:p>
        </p:txBody>
      </p:sp>
    </p:spTree>
    <p:extLst>
      <p:ext uri="{BB962C8B-B14F-4D97-AF65-F5344CB8AC3E}">
        <p14:creationId xmlns:p14="http://schemas.microsoft.com/office/powerpoint/2010/main" val="42742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Abstraction – Classes &amp; Objects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1" y="3547596"/>
            <a:ext cx="3810000" cy="2884313"/>
          </a:xfrm>
        </p:spPr>
      </p:pic>
      <p:sp>
        <p:nvSpPr>
          <p:cNvPr id="5" name="Rectangle 4"/>
          <p:cNvSpPr/>
          <p:nvPr/>
        </p:nvSpPr>
        <p:spPr>
          <a:xfrm>
            <a:off x="1371600" y="1600200"/>
            <a:ext cx="6553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Tx/>
              <a:buSzTx/>
              <a:buFont typeface="Arial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An object may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have values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distinguish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it from another object in a class.  </a:t>
            </a:r>
          </a:p>
          <a:p>
            <a:pPr algn="just">
              <a:buClrTx/>
              <a:buSzTx/>
              <a:buFont typeface="Arial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values stored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each object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may vary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from object to object,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set of variables and their data types are common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  </a:t>
            </a:r>
          </a:p>
          <a:p>
            <a:pPr algn="just">
              <a:buClrTx/>
              <a:buSzTx/>
              <a:buFont typeface="Arial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instance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of 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  The terms object and instance are interchangeable. </a:t>
            </a:r>
          </a:p>
        </p:txBody>
      </p:sp>
    </p:spTree>
    <p:extLst>
      <p:ext uri="{BB962C8B-B14F-4D97-AF65-F5344CB8AC3E}">
        <p14:creationId xmlns:p14="http://schemas.microsoft.com/office/powerpoint/2010/main" val="3400614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Encapsulation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0" y="1600200"/>
            <a:ext cx="9144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Tx/>
              <a:buSzTx/>
              <a:buFont typeface="Arial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Encapsulation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separates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implementation details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an object from its 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external appearance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  </a:t>
            </a:r>
          </a:p>
          <a:p>
            <a:pPr algn="just">
              <a:buClrTx/>
              <a:buSzTx/>
              <a:buFont typeface="Arial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Encapsulation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focuses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on 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interior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of an object, combining the data that describes the object's state and the algorithms that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define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its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behavior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pic>
        <p:nvPicPr>
          <p:cNvPr id="5" name="Picture 7" descr="encapsu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267200"/>
            <a:ext cx="47244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232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Encapsulation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195431" y="1828800"/>
            <a:ext cx="3886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buClrTx/>
              <a:buSzTx/>
              <a:buFont typeface="Arial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well-encapsulated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object has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 its implementation 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details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hidden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within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 object.   </a:t>
            </a:r>
          </a:p>
          <a:p>
            <a:pPr algn="just">
              <a:lnSpc>
                <a:spcPct val="90000"/>
              </a:lnSpc>
              <a:buClrTx/>
              <a:buSzTx/>
              <a:buFont typeface="Arial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an object is well-encapsulated, a developer can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change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 object's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internal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without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introducing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any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changes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to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that uses the object.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181601" y="1447800"/>
            <a:ext cx="3810000" cy="3810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n-US" sz="1600" dirty="0">
                <a:latin typeface="Times New Roman" pitchFamily="18" charset="0"/>
              </a:rPr>
              <a:t>class Student</a:t>
            </a:r>
            <a:br>
              <a:rPr lang="en-US" sz="1600" dirty="0">
                <a:latin typeface="Times New Roman" pitchFamily="18" charset="0"/>
              </a:rPr>
            </a:br>
            <a:endParaRPr lang="en-US" sz="1600" dirty="0">
              <a:latin typeface="Times New Roman" pitchFamily="18" charset="0"/>
            </a:endParaRP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char enroll[10];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char name[38];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double </a:t>
            </a:r>
            <a:r>
              <a:rPr lang="en-US" sz="1600" dirty="0" err="1">
                <a:latin typeface="Times New Roman" pitchFamily="18" charset="0"/>
              </a:rPr>
              <a:t>gpa</a:t>
            </a:r>
            <a:r>
              <a:rPr lang="en-US" sz="1600" dirty="0">
                <a:latin typeface="Times New Roman" pitchFamily="18" charset="0"/>
              </a:rPr>
              <a:t>;</a:t>
            </a:r>
            <a:br>
              <a:rPr lang="en-US" sz="1600" dirty="0">
                <a:latin typeface="Times New Roman" pitchFamily="18" charset="0"/>
              </a:rPr>
            </a:br>
            <a:endParaRPr lang="en-US" sz="1600" dirty="0">
              <a:latin typeface="Times New Roman" pitchFamily="18" charset="0"/>
            </a:endParaRP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void </a:t>
            </a:r>
            <a:r>
              <a:rPr lang="en-US" sz="1600" dirty="0" err="1">
                <a:latin typeface="Times New Roman" pitchFamily="18" charset="0"/>
              </a:rPr>
              <a:t>setEnroll</a:t>
            </a:r>
            <a:r>
              <a:rPr lang="en-US" sz="1600" dirty="0">
                <a:latin typeface="Times New Roman" pitchFamily="18" charset="0"/>
              </a:rPr>
              <a:t>(char </a:t>
            </a:r>
            <a:r>
              <a:rPr lang="en-US" sz="1600" dirty="0" err="1">
                <a:latin typeface="Times New Roman" pitchFamily="18" charset="0"/>
              </a:rPr>
              <a:t>cER</a:t>
            </a:r>
            <a:r>
              <a:rPr lang="en-US" sz="1600" dirty="0">
                <a:latin typeface="Times New Roman" pitchFamily="18" charset="0"/>
              </a:rPr>
              <a:t>[]);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public: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  void </a:t>
            </a:r>
            <a:r>
              <a:rPr lang="en-US" sz="1600" dirty="0" err="1">
                <a:latin typeface="Times New Roman" pitchFamily="18" charset="0"/>
              </a:rPr>
              <a:t>setName</a:t>
            </a:r>
            <a:r>
              <a:rPr lang="en-US" sz="1600" dirty="0">
                <a:latin typeface="Times New Roman" pitchFamily="18" charset="0"/>
              </a:rPr>
              <a:t>(char </a:t>
            </a:r>
            <a:r>
              <a:rPr lang="en-US" sz="1600" dirty="0" err="1">
                <a:latin typeface="Times New Roman" pitchFamily="18" charset="0"/>
              </a:rPr>
              <a:t>cName</a:t>
            </a:r>
            <a:r>
              <a:rPr lang="en-US" sz="1600" dirty="0">
                <a:latin typeface="Times New Roman" pitchFamily="18" charset="0"/>
              </a:rPr>
              <a:t>[]);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  void </a:t>
            </a:r>
            <a:r>
              <a:rPr lang="en-US" sz="1600" dirty="0" err="1">
                <a:latin typeface="Times New Roman" pitchFamily="18" charset="0"/>
              </a:rPr>
              <a:t>setGpa</a:t>
            </a:r>
            <a:r>
              <a:rPr lang="en-US" sz="1600" dirty="0">
                <a:latin typeface="Times New Roman" pitchFamily="18" charset="0"/>
              </a:rPr>
              <a:t>(double </a:t>
            </a:r>
            <a:r>
              <a:rPr lang="en-US" sz="1600" dirty="0" err="1">
                <a:latin typeface="Times New Roman" pitchFamily="18" charset="0"/>
              </a:rPr>
              <a:t>dGpa</a:t>
            </a:r>
            <a:r>
              <a:rPr lang="en-US" sz="16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  char[] </a:t>
            </a:r>
            <a:r>
              <a:rPr lang="en-US" sz="1600" dirty="0" err="1">
                <a:latin typeface="Times New Roman" pitchFamily="18" charset="0"/>
              </a:rPr>
              <a:t>getEnroll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  char[] </a:t>
            </a:r>
            <a:r>
              <a:rPr lang="en-US" sz="1600" dirty="0" err="1">
                <a:latin typeface="Times New Roman" pitchFamily="18" charset="0"/>
              </a:rPr>
              <a:t>getName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  double </a:t>
            </a:r>
            <a:r>
              <a:rPr lang="en-US" sz="1600" dirty="0" err="1">
                <a:latin typeface="Times New Roman" pitchFamily="18" charset="0"/>
              </a:rPr>
              <a:t>getGpac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  …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181601" y="182880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81601" y="281940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8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Hierarchy</a:t>
            </a:r>
            <a:endParaRPr lang="en-US" dirty="0"/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152400" y="1676400"/>
            <a:ext cx="441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buClrTx/>
              <a:buSzTx/>
              <a:buFont typeface="Arial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Some of the objects in an application may be hierarchically related to one another.  The hierarchy may be one of: </a:t>
            </a:r>
          </a:p>
          <a:p>
            <a:pPr lvl="1" algn="just">
              <a:lnSpc>
                <a:spcPct val="8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aggregation, or </a:t>
            </a:r>
          </a:p>
          <a:p>
            <a:pPr lvl="1" algn="just">
              <a:lnSpc>
                <a:spcPct val="8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shared structure and behavior </a:t>
            </a:r>
          </a:p>
          <a:p>
            <a:pPr algn="just">
              <a:lnSpc>
                <a:spcPct val="80000"/>
              </a:lnSpc>
              <a:buClrTx/>
              <a:buSzTx/>
              <a:buFont typeface="Arial" charset="0"/>
              <a:buChar char="•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Aggregation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describes a "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has 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" relationship between objects.  The parent object "has a" child object.  The two objects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need not share a common structure.</a:t>
            </a:r>
          </a:p>
          <a:p>
            <a:pPr algn="just">
              <a:lnSpc>
                <a:spcPct val="80000"/>
              </a:lnSpc>
              <a:buClrTx/>
              <a:buSzTx/>
              <a:buFont typeface="Arial" charset="0"/>
              <a:buChar char="•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Shared structure and behavior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entails an "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is a kind of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" relationship.  This appears as a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hierarchy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of classes.  One class "is a kind of" another class 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429000"/>
            <a:ext cx="3048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572000"/>
            <a:ext cx="120015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116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599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Polymorphism relates the implementation for an object based on its type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819400"/>
            <a:ext cx="3908449" cy="18285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819400"/>
            <a:ext cx="3746183" cy="1752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4876800"/>
            <a:ext cx="8305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 The </a:t>
            </a:r>
            <a:r>
              <a:rPr lang="en-US" dirty="0" err="1"/>
              <a:t>HybridCourse</a:t>
            </a:r>
            <a:r>
              <a:rPr lang="en-US" dirty="0"/>
              <a:t> object involves a different mode of delivery than the Course object, but the same assessments. Both objects belong to the same hierarchy: both are Course objects.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 mode() query on a Course type reports a different result than a mode() query on a Hybrid Course type. </a:t>
            </a:r>
          </a:p>
        </p:txBody>
      </p:sp>
    </p:spTree>
    <p:extLst>
      <p:ext uri="{BB962C8B-B14F-4D97-AF65-F5344CB8AC3E}">
        <p14:creationId xmlns:p14="http://schemas.microsoft.com/office/powerpoint/2010/main" val="1965831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1828800"/>
            <a:ext cx="8153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Objects are abstractions of the most important chunks of information from a problem domain.  They distinguish the different feature sets in the problem domain. 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A class describes the structure common to a set of similar objects.  Each object in the set is a single instance of its class.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Encapsulation hides the implementation details within a class - the internal data and internal logic are invisible to client applications that use objects of that class. 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We can upgrade the structure of a well-encapsulated class without altering any client code.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The cornerstones of object-oriented programming are encapsulation, inheritance and polymorphism.</a:t>
            </a:r>
          </a:p>
        </p:txBody>
      </p:sp>
    </p:spTree>
    <p:extLst>
      <p:ext uri="{BB962C8B-B14F-4D97-AF65-F5344CB8AC3E}">
        <p14:creationId xmlns:p14="http://schemas.microsoft.com/office/powerpoint/2010/main" val="549388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533400" y="1524000"/>
            <a:ext cx="8229600" cy="4754563"/>
          </a:xfrm>
        </p:spPr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Language for Complex Applications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Object Terminology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Abstraction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Encapsulation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Hierarchy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Polymorphism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Language for Complex Applications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Tx/>
              <a:buSzTx/>
              <a:buFont typeface="Arial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Many software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complex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  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underlying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problem domain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often quite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intricate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detailed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  </a:t>
            </a:r>
          </a:p>
          <a:p>
            <a:pPr algn="just">
              <a:buClrTx/>
              <a:buSzTx/>
              <a:buFont typeface="Arial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an application to be 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practical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usable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it must represent some of the complexity of 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problem domain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31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 create a software solution by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extracting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most important features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the problem domain.  </a:t>
            </a:r>
          </a:p>
          <a:p>
            <a:pPr algn="just">
              <a:lnSpc>
                <a:spcPct val="90000"/>
              </a:lnSpc>
              <a:buClrTx/>
              <a:buSzTx/>
              <a:buFont typeface="Arial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There are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2 ways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identify the most important features: 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into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activities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(distinct algorithms) 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into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things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(distinct objects) </a:t>
            </a:r>
          </a:p>
          <a:p>
            <a:pPr algn="just">
              <a:lnSpc>
                <a:spcPct val="90000"/>
              </a:lnSpc>
              <a:buClrTx/>
              <a:buSzTx/>
              <a:buFont typeface="Arial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two approaches are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mutually exclusive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  We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one approach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its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results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as the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basis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for the other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  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decomposition is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an iterative process.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898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Complexity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(Example)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51" y="3581400"/>
            <a:ext cx="8018327" cy="2186816"/>
          </a:xfrm>
        </p:spPr>
      </p:pic>
      <p:sp>
        <p:nvSpPr>
          <p:cNvPr id="5" name="TextBox 4"/>
          <p:cNvSpPr txBox="1"/>
          <p:nvPr/>
        </p:nvSpPr>
        <p:spPr>
          <a:xfrm>
            <a:off x="381000" y="1371600"/>
            <a:ext cx="7924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Consider a course enrollment system for a program in a college or university. Each participant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enrolls in several face-to-face courses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enrolls in several hybrid courses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earns a grade in each course</a:t>
            </a:r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58674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The following structure diagram identifies the </a:t>
            </a:r>
            <a:r>
              <a:rPr lang="en-US" sz="2400" b="1" dirty="0">
                <a:solidFill>
                  <a:srgbClr val="C00000"/>
                </a:solidFill>
              </a:rPr>
              <a:t>activities</a:t>
            </a:r>
            <a:r>
              <a:rPr lang="en-US" sz="2400" dirty="0">
                <a:solidFill>
                  <a:srgbClr val="C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80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Complexity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If we switch our attention to the objects involved, we find a </a:t>
            </a:r>
            <a:r>
              <a:rPr lang="en-US" sz="2200" b="1" dirty="0"/>
              <a:t>Course</a:t>
            </a:r>
            <a:r>
              <a:rPr lang="en-US" sz="2200" dirty="0"/>
              <a:t> and a </a:t>
            </a:r>
            <a:r>
              <a:rPr lang="en-US" sz="2200" b="1" dirty="0"/>
              <a:t>Hybrid Course</a:t>
            </a:r>
            <a:r>
              <a:rPr lang="en-US" sz="2200" dirty="0"/>
              <a:t>.</a:t>
            </a:r>
            <a:br>
              <a:rPr lang="en-US" sz="2200" dirty="0"/>
            </a:br>
            <a:r>
              <a:rPr lang="en-US" sz="2200" dirty="0"/>
              <a:t>Course </a:t>
            </a:r>
            <a:r>
              <a:rPr lang="en-US" sz="2200" i="1" dirty="0"/>
              <a:t>has a</a:t>
            </a:r>
            <a:r>
              <a:rPr lang="en-US" sz="2200" dirty="0"/>
              <a:t> Code and </a:t>
            </a:r>
            <a:r>
              <a:rPr lang="en-US" sz="2200" i="1" dirty="0"/>
              <a:t>uses a</a:t>
            </a:r>
            <a:r>
              <a:rPr lang="en-US" sz="2200" dirty="0"/>
              <a:t> Grading Scheme and that a Hybrid Course is </a:t>
            </a:r>
            <a:r>
              <a:rPr lang="en-US" sz="2200" i="1" dirty="0"/>
              <a:t>a kind of</a:t>
            </a:r>
            <a:r>
              <a:rPr lang="en-US" sz="2200" dirty="0"/>
              <a:t> Course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048000"/>
            <a:ext cx="6781800" cy="19218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600" y="5334000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Tx/>
              <a:buSzTx/>
            </a:pP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emphasis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in this diagram is on the </a:t>
            </a:r>
            <a:r>
              <a:rPr lang="en-US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objects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rather than the functional activities performed on them.  The </a:t>
            </a:r>
            <a:r>
              <a:rPr lang="en-US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functional activities become part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of the description of the objects themselves. </a:t>
            </a:r>
          </a:p>
        </p:txBody>
      </p:sp>
    </p:spTree>
    <p:extLst>
      <p:ext uri="{BB962C8B-B14F-4D97-AF65-F5344CB8AC3E}">
        <p14:creationId xmlns:p14="http://schemas.microsoft.com/office/powerpoint/2010/main" val="523293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Object Terminology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are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four fundamental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concepts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Abstraction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Encapsulation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Hierarchy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Polymorphism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194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Abstraction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  <a:buClrTx/>
              <a:buSzTx/>
              <a:buFont typeface="Arial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Abstraction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reduces the complexity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a problem domain.  </a:t>
            </a:r>
          </a:p>
          <a:p>
            <a:pPr algn="just">
              <a:lnSpc>
                <a:spcPct val="80000"/>
              </a:lnSpc>
              <a:buClrTx/>
              <a:buSzTx/>
              <a:buFont typeface="Arial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Each object is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an abstraction of one important aspect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the problem domain.  </a:t>
            </a:r>
          </a:p>
          <a:p>
            <a:pPr algn="just">
              <a:lnSpc>
                <a:spcPct val="80000"/>
              </a:lnSpc>
              <a:buClrTx/>
              <a:buSzTx/>
              <a:buFont typeface="Arial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objects that make up the solution </a:t>
            </a: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ignore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non-essential features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the problem.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038600"/>
            <a:ext cx="4385835" cy="269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87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Tx/>
              <a:buSzTx/>
              <a:buFont typeface="Arial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Each object has 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crisp boundary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distinguishes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from all other objects.  </a:t>
            </a:r>
          </a:p>
          <a:p>
            <a:pPr algn="just">
              <a:buClrTx/>
              <a:buSzTx/>
              <a:buFont typeface="Arial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Each object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has integrity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it can only behave in ways that are appropriate to itself.  </a:t>
            </a:r>
          </a:p>
          <a:p>
            <a:pPr lvl="1"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Ex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An ear cannot see, an eye cannot listen and a mouth cannot smell.  </a:t>
            </a:r>
          </a:p>
          <a:p>
            <a:pPr lvl="2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 horse cannot bark and a dog cannot croak.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666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2095</TotalTime>
  <Words>887</Words>
  <Application>Microsoft Office PowerPoint</Application>
  <PresentationFormat>On-screen Show (4:3)</PresentationFormat>
  <Paragraphs>89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Wingdings</vt:lpstr>
      <vt:lpstr>Office Theme</vt:lpstr>
      <vt:lpstr> Introduction  </vt:lpstr>
      <vt:lpstr>Objectives</vt:lpstr>
      <vt:lpstr>A Language for Complex Applications </vt:lpstr>
      <vt:lpstr>Complexity</vt:lpstr>
      <vt:lpstr>Complexity (Example)</vt:lpstr>
      <vt:lpstr>Complexity (Example)</vt:lpstr>
      <vt:lpstr>Object Terminology </vt:lpstr>
      <vt:lpstr>Abstraction</vt:lpstr>
      <vt:lpstr>Abstraction</vt:lpstr>
      <vt:lpstr>Abstraction</vt:lpstr>
      <vt:lpstr>Abstraction – Classes &amp; Objects</vt:lpstr>
      <vt:lpstr>Encapsulation</vt:lpstr>
      <vt:lpstr>Encapsulation</vt:lpstr>
      <vt:lpstr>Hierarchy</vt:lpstr>
      <vt:lpstr>Polymorphism</vt:lpstr>
      <vt:lpstr>Summary</vt:lpstr>
    </vt:vector>
  </TitlesOfParts>
  <Company>FPT-Uni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Nguyen Dang Loc</cp:lastModifiedBy>
  <cp:revision>369</cp:revision>
  <dcterms:created xsi:type="dcterms:W3CDTF">2007-08-21T04:43:22Z</dcterms:created>
  <dcterms:modified xsi:type="dcterms:W3CDTF">2021-07-29T13:26:06Z</dcterms:modified>
</cp:coreProperties>
</file>