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4"/>
  </p:notesMasterIdLst>
  <p:handoutMasterIdLst>
    <p:handoutMasterId r:id="rId25"/>
  </p:handoutMasterIdLst>
  <p:sldIdLst>
    <p:sldId id="439" r:id="rId2"/>
    <p:sldId id="440" r:id="rId3"/>
    <p:sldId id="500" r:id="rId4"/>
    <p:sldId id="587" r:id="rId5"/>
    <p:sldId id="589" r:id="rId6"/>
    <p:sldId id="568" r:id="rId7"/>
    <p:sldId id="569" r:id="rId8"/>
    <p:sldId id="570" r:id="rId9"/>
    <p:sldId id="565" r:id="rId10"/>
    <p:sldId id="590" r:id="rId11"/>
    <p:sldId id="558" r:id="rId12"/>
    <p:sldId id="559" r:id="rId13"/>
    <p:sldId id="560" r:id="rId14"/>
    <p:sldId id="544" r:id="rId15"/>
    <p:sldId id="549" r:id="rId16"/>
    <p:sldId id="550" r:id="rId17"/>
    <p:sldId id="551" r:id="rId18"/>
    <p:sldId id="546" r:id="rId19"/>
    <p:sldId id="571" r:id="rId20"/>
    <p:sldId id="585" r:id="rId21"/>
    <p:sldId id="586" r:id="rId22"/>
    <p:sldId id="49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86323" autoAdjust="0"/>
  </p:normalViewPr>
  <p:slideViewPr>
    <p:cSldViewPr>
      <p:cViewPr varScale="1">
        <p:scale>
          <a:sx n="115" d="100"/>
          <a:sy n="115" d="100"/>
        </p:scale>
        <p:origin x="55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A8590-671A-491D-8419-172FAC74D613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2FE23-5E9B-490D-8567-C12BF7BB868D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46B98-070D-4671-AB5D-8A9212B576D9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613525"/>
            <a:ext cx="5486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13525"/>
            <a:ext cx="685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70012-CD0A-45F7-8C3D-698DA3ABBD66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73D24-1AFB-4D39-AC24-AAA016588FAC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D6341-F530-4948-BC7F-FF8CC6E6C387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E9962-B0D8-4DFE-925F-D36DE511F9EA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34010-D506-4019-BE63-7E649D878C64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70A3E-15E0-4ABC-B915-7D68F836A878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2914-4A27-4FE1-95CA-C91057F339BE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1D999E-32DB-45E4-9FD4-198DA1F99893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sz="4000" dirty="0">
                <a:latin typeface="Arial" charset="0"/>
                <a:cs typeface="Arial" charset="0"/>
              </a:rPr>
              <a:t>Polymorphism</a:t>
            </a:r>
            <a:br>
              <a:rPr lang="en-US" sz="4000" dirty="0">
                <a:latin typeface="Arial" charset="0"/>
                <a:cs typeface="Arial" charset="0"/>
              </a:rPr>
            </a:br>
            <a:br>
              <a:rPr lang="en-US" dirty="0"/>
            </a:b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95400"/>
          </a:xfrm>
        </p:spPr>
        <p:txBody>
          <a:bodyPr/>
          <a:lstStyle/>
          <a:p>
            <a:r>
              <a:rPr lang="en-US" sz="3600" cap="all" dirty="0"/>
              <a:t>WHY AND WHEN TO USE INTERFACES?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276600"/>
          </a:xfrm>
        </p:spPr>
        <p:txBody>
          <a:bodyPr/>
          <a:lstStyle/>
          <a:p>
            <a:r>
              <a:rPr lang="en-US" sz="2600" dirty="0"/>
              <a:t>To achieve security - hide certain details and only show the important details of an object (interface).</a:t>
            </a:r>
          </a:p>
          <a:p>
            <a:r>
              <a:rPr lang="en-US" sz="2600" dirty="0"/>
              <a:t>Java does not support "multiple inheritance" (a class can only inherit from one superclass). However, it can be achieved with interfaces, because the class can implement multiple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5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95400"/>
            <a:ext cx="785310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713408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77000" y="2819400"/>
            <a:ext cx="2286000" cy="230832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m3(), m4() in A cannot implement m3(), m4() in InterfaceDemo, attempting to assign weaker access privileges, were public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5754469"/>
            <a:ext cx="8458200" cy="70788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Default methods of an interface must be overridden as public methods in concrete classes.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2667000" cy="1981200"/>
          </a:xfrm>
        </p:spPr>
        <p:txBody>
          <a:bodyPr/>
          <a:lstStyle/>
          <a:p>
            <a:r>
              <a:rPr lang="en-US" b="1" dirty="0"/>
              <a:t>Interfaces…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3675" y="76200"/>
            <a:ext cx="58007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25" y="3962400"/>
            <a:ext cx="46005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4745552"/>
            <a:ext cx="2190750" cy="15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Abstract Classes</a:t>
            </a:r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Used to define </a:t>
            </a:r>
            <a:r>
              <a:rPr lang="en-US" sz="2800" b="1" i="1" dirty="0"/>
              <a:t>what </a:t>
            </a:r>
            <a:r>
              <a:rPr lang="en-US" sz="2800" b="1" dirty="0"/>
              <a:t>behaviors a class is required to perform without having to</a:t>
            </a:r>
            <a:br>
              <a:rPr lang="en-US" sz="2800" b="1" dirty="0"/>
            </a:br>
            <a:r>
              <a:rPr lang="en-US" sz="2800" b="1" dirty="0"/>
              <a:t>provide an explicit implementation.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It is the result of so-high generalization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Syntax to define a abstract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public abstract class className{ ... }</a:t>
            </a:r>
          </a:p>
          <a:p>
            <a:pPr>
              <a:buClrTx/>
              <a:buFont typeface="Arial" charset="0"/>
              <a:buChar char="•"/>
            </a:pPr>
            <a:r>
              <a:rPr lang="en-US" sz="2800" dirty="0"/>
              <a:t>It isn’t necessary for all of the methods in an abstract class to be abstract.</a:t>
            </a:r>
          </a:p>
          <a:p>
            <a:pPr>
              <a:buClrTx/>
              <a:buFont typeface="Arial" charset="0"/>
              <a:buChar char="•"/>
            </a:pPr>
            <a:r>
              <a:rPr lang="en-US" sz="2800" dirty="0"/>
              <a:t>An abstract class can also declare implemented methods. 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br>
              <a:rPr lang="en-US" sz="2800" b="1" dirty="0"/>
            </a:br>
            <a:endParaRPr lang="en-US" sz="28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32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Classes…</a:t>
            </a:r>
          </a:p>
        </p:txBody>
      </p:sp>
      <p:pic>
        <p:nvPicPr>
          <p:cNvPr id="56326" name="Picture 4"/>
          <p:cNvPicPr>
            <a:picLocks noChangeAspect="1" noChangeArrowheads="1"/>
          </p:cNvPicPr>
          <p:nvPr/>
        </p:nvPicPr>
        <p:blipFill>
          <a:blip r:embed="rId2">
            <a:lum bright="-11000"/>
          </a:blip>
          <a:srcRect/>
          <a:stretch>
            <a:fillRect/>
          </a:stretch>
        </p:blipFill>
        <p:spPr bwMode="auto">
          <a:xfrm>
            <a:off x="0" y="838200"/>
            <a:ext cx="5981700" cy="566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267200" y="5943600"/>
            <a:ext cx="762000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057775" y="4953000"/>
            <a:ext cx="3933825" cy="1733550"/>
            <a:chOff x="152400" y="4343400"/>
            <a:chExt cx="3933825" cy="1733550"/>
          </a:xfrm>
        </p:grpSpPr>
        <p:pic>
          <p:nvPicPr>
            <p:cNvPr id="56325" name="Picture 3"/>
            <p:cNvPicPr>
              <a:picLocks noChangeAspect="1" noChangeArrowheads="1"/>
            </p:cNvPicPr>
            <p:nvPr/>
          </p:nvPicPr>
          <p:blipFill>
            <a:blip r:embed="rId3">
              <a:lum bright="-11000"/>
            </a:blip>
            <a:srcRect/>
            <a:stretch>
              <a:fillRect/>
            </a:stretch>
          </p:blipFill>
          <p:spPr bwMode="auto">
            <a:xfrm>
              <a:off x="152400" y="4343400"/>
              <a:ext cx="3933825" cy="173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val 12"/>
            <p:cNvSpPr/>
            <p:nvPr/>
          </p:nvSpPr>
          <p:spPr>
            <a:xfrm>
              <a:off x="2133600" y="5105400"/>
              <a:ext cx="1600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Modified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96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083938" cy="39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4800600"/>
            <a:ext cx="7620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class have no abstract method but it is declared as an abstract class. So, we can not initiate an object of this class.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572000" y="4114800"/>
            <a:ext cx="1600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Classes…</a:t>
            </a:r>
          </a:p>
        </p:txBody>
      </p:sp>
    </p:spTree>
    <p:extLst>
      <p:ext uri="{BB962C8B-B14F-4D97-AF65-F5344CB8AC3E}">
        <p14:creationId xmlns:p14="http://schemas.microsoft.com/office/powerpoint/2010/main" val="281506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1310"/>
            <a:ext cx="6791324" cy="457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609600" y="2971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Error. Why?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Classes…</a:t>
            </a:r>
          </a:p>
        </p:txBody>
      </p:sp>
    </p:spTree>
    <p:extLst>
      <p:ext uri="{BB962C8B-B14F-4D97-AF65-F5344CB8AC3E}">
        <p14:creationId xmlns:p14="http://schemas.microsoft.com/office/powerpoint/2010/main" val="108708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Implementing Abstract Methods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Derive a class from an abstract superclass, the subclass will inherit all of the superclass’s</a:t>
            </a:r>
            <a:br>
              <a:rPr lang="en-US" sz="2800" dirty="0"/>
            </a:br>
            <a:r>
              <a:rPr lang="en-US" sz="2800" dirty="0"/>
              <a:t>features, all of </a:t>
            </a:r>
            <a:r>
              <a:rPr lang="en-US" sz="2800" b="1" i="1" dirty="0"/>
              <a:t>abstract </a:t>
            </a:r>
            <a:r>
              <a:rPr lang="en-US" sz="2800" b="1" dirty="0"/>
              <a:t>methods </a:t>
            </a:r>
            <a:r>
              <a:rPr lang="en-US" sz="2800" dirty="0"/>
              <a:t>included</a:t>
            </a:r>
            <a:r>
              <a:rPr lang="en-US" sz="2800" b="1" dirty="0"/>
              <a:t>. 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To replace an inherited abstract method with</a:t>
            </a:r>
            <a:br>
              <a:rPr lang="en-US" sz="2800" dirty="0"/>
            </a:br>
            <a:r>
              <a:rPr lang="en-US" sz="2800" dirty="0"/>
              <a:t>a concrete version, the subclass need merely override it.</a:t>
            </a:r>
            <a:endParaRPr lang="en-US" sz="24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Abstract classes </a:t>
            </a:r>
            <a:r>
              <a:rPr lang="en-US" sz="2800" b="1" i="1" dirty="0"/>
              <a:t>cannot be instantiated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4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Anonymous Classes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915400" cy="5105400"/>
          </a:xfrm>
        </p:spPr>
        <p:txBody>
          <a:bodyPr/>
          <a:lstStyle/>
          <a:p>
            <a:pPr marL="60325" indent="-60325">
              <a:buNone/>
            </a:pPr>
            <a:r>
              <a:rPr lang="en-US" sz="2800" b="1" dirty="0"/>
              <a:t>Anonymous classes</a:t>
            </a:r>
            <a:r>
              <a:rPr lang="en-US" sz="2800" dirty="0"/>
              <a:t> </a:t>
            </a:r>
            <a:r>
              <a:rPr lang="en-US" sz="2400" dirty="0"/>
              <a:t>are classes which are not named but they are identified automatically by Java compiler.</a:t>
            </a:r>
            <a:endParaRPr lang="en-US" sz="2800" dirty="0"/>
          </a:p>
          <a:p>
            <a:pPr marL="60325" indent="-60325">
              <a:buNone/>
            </a:pPr>
            <a:r>
              <a:rPr lang="en-US" sz="2800" b="1" dirty="0"/>
              <a:t>Where are they? </a:t>
            </a:r>
            <a:r>
              <a:rPr lang="en-US" sz="2400" dirty="0"/>
              <a:t>They are identified at initializations of interface/abstract class object but abstract methods are implemented as attachments</a:t>
            </a:r>
            <a:r>
              <a:rPr lang="en-US" sz="2400" b="1" dirty="0"/>
              <a:t>.</a:t>
            </a:r>
            <a:endParaRPr lang="en-US" sz="2800" b="1" dirty="0"/>
          </a:p>
          <a:p>
            <a:pPr marL="60325" indent="-60325">
              <a:buNone/>
            </a:pPr>
            <a:r>
              <a:rPr lang="en-US" sz="2800" b="1" dirty="0"/>
              <a:t>Why are they used?</a:t>
            </a:r>
          </a:p>
          <a:p>
            <a:r>
              <a:rPr lang="en-US" sz="2400" dirty="0"/>
              <a:t>Enable you to make your code more concise. </a:t>
            </a:r>
          </a:p>
          <a:p>
            <a:r>
              <a:rPr lang="en-US" sz="2400" dirty="0"/>
              <a:t>Enable you to declare and instantiate a class at the same time. </a:t>
            </a:r>
          </a:p>
          <a:p>
            <a:r>
              <a:rPr lang="en-US" sz="2400" dirty="0"/>
              <a:t>They are like local classes except that they do not have a name. </a:t>
            </a:r>
          </a:p>
          <a:p>
            <a:r>
              <a:rPr lang="en-US" sz="2400" dirty="0"/>
              <a:t>Use them if you need to use a local class only once.</a:t>
            </a:r>
          </a:p>
          <a:p>
            <a:pPr marL="60325" indent="-60325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Arial" charset="0"/>
              </a:rPr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3000" dirty="0">
                <a:latin typeface="Arial" charset="0"/>
                <a:cs typeface="Arial" charset="0"/>
                <a:sym typeface="Wingdings" pitchFamily="2" charset="2"/>
              </a:rPr>
              <a:t>Overloading and Overriding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000" dirty="0">
                <a:latin typeface="Arial" charset="0"/>
                <a:cs typeface="Arial" charset="0"/>
                <a:sym typeface="Wingdings" pitchFamily="2" charset="2"/>
              </a:rPr>
              <a:t>Interface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000" dirty="0">
                <a:latin typeface="Arial" charset="0"/>
                <a:cs typeface="Arial" charset="0"/>
                <a:sym typeface="Wingdings" pitchFamily="2" charset="2"/>
              </a:rPr>
              <a:t>Abstract class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3000" dirty="0">
              <a:latin typeface="Arial" charset="0"/>
              <a:cs typeface="Arial" charset="0"/>
              <a:sym typeface="Wingdings" pitchFamily="2" charset="2"/>
            </a:endParaRPr>
          </a:p>
          <a:p>
            <a:pPr>
              <a:buClrTx/>
              <a:buSzTx/>
              <a:buFont typeface="Arial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49338"/>
            <a:ext cx="5029200" cy="542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8154" y="4267200"/>
            <a:ext cx="343964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715000" y="2743200"/>
            <a:ext cx="1676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Anonymous class.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4876800"/>
            <a:ext cx="2971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Class name is given by the compiler:</a:t>
            </a:r>
          </a:p>
          <a:p>
            <a:pPr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ContainerClass$Number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5638800" y="5295900"/>
            <a:ext cx="838200" cy="114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786598"/>
            <a:ext cx="5829300" cy="546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0" y="5029200"/>
            <a:ext cx="6858000" cy="10668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Anonymous class is a technique is commonly used to support programmer when only some methods are overridden only especially in event programming.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990600"/>
            <a:ext cx="2895600" cy="12192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Concrete methods but they can not be used because the class is declared as abstract one.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2743200"/>
            <a:ext cx="2895600" cy="1524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The abstract class can be used only when at least one of it’s methods is overridden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Polymorphism is a concept of object-oriented programming</a:t>
            </a:r>
          </a:p>
          <a:p>
            <a:r>
              <a:rPr lang="en-US" sz="2600" dirty="0"/>
              <a:t>Polymorphism is the ability of an object to take on many forms</a:t>
            </a:r>
          </a:p>
          <a:p>
            <a:r>
              <a:rPr lang="en-US" sz="2600" dirty="0"/>
              <a:t>Overloading and overriding are a technology to implement polymorphism feature.</a:t>
            </a:r>
          </a:p>
          <a:p>
            <a:r>
              <a:rPr lang="en-US" sz="2600" dirty="0"/>
              <a:t>In OOP occurs when a parent class/ interface reference is used to refer to a child class object</a:t>
            </a:r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SzTx/>
              <a:buNone/>
            </a:pPr>
            <a:r>
              <a:rPr lang="en-US" dirty="0">
                <a:latin typeface="Arial" charset="0"/>
                <a:cs typeface="Arial" charset="0"/>
              </a:rPr>
              <a:t>Ability allows many versions of a method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based on overloading and overriding methods techniques.</a:t>
            </a:r>
          </a:p>
          <a:p>
            <a:pPr marL="0" indent="0">
              <a:buClrTx/>
              <a:buSzTx/>
              <a:buNone/>
            </a:pP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Overloading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class can have some methods which have the same name but their parameter types are different.</a:t>
            </a:r>
          </a:p>
          <a:p>
            <a:pPr marL="0" indent="0">
              <a:buClrTx/>
              <a:buSzTx/>
              <a:buNone/>
            </a:pP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Overriding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method in the father class can be overridden in its derived classes (body of a method can be replaced in derived classes).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5" y="122238"/>
            <a:ext cx="8229600" cy="715962"/>
          </a:xfrm>
        </p:spPr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295400"/>
            <a:ext cx="4419600" cy="4830763"/>
          </a:xfrm>
        </p:spPr>
        <p:txBody>
          <a:bodyPr/>
          <a:lstStyle/>
          <a:p>
            <a:r>
              <a:rPr lang="en-US" sz="2000" dirty="0"/>
              <a:t>overloading with constructors</a:t>
            </a:r>
            <a:br>
              <a:rPr lang="en-US" sz="2000" dirty="0"/>
            </a:br>
            <a:r>
              <a:rPr lang="en-US" sz="1600" dirty="0">
                <a:solidFill>
                  <a:srgbClr val="0000CC"/>
                </a:solidFill>
              </a:rPr>
              <a:t>public Rectangle(){…}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CC"/>
                </a:solidFill>
              </a:rPr>
              <a:t>      public Rectangle(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length, 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 width){… }</a:t>
            </a:r>
          </a:p>
          <a:p>
            <a:pPr marL="0" indent="0">
              <a:buNone/>
            </a:pPr>
            <a:endParaRPr lang="en-US" sz="1600" dirty="0">
              <a:solidFill>
                <a:srgbClr val="0000CC"/>
              </a:solidFill>
            </a:endParaRPr>
          </a:p>
          <a:p>
            <a:r>
              <a:rPr lang="en-US" sz="2000" dirty="0"/>
              <a:t>Overloading also extends to general methods.</a:t>
            </a:r>
            <a:br>
              <a:rPr lang="en-US" sz="2000" dirty="0"/>
            </a:br>
            <a:r>
              <a:rPr lang="en-US" sz="1600" dirty="0">
                <a:solidFill>
                  <a:srgbClr val="0000CC"/>
                </a:solidFill>
              </a:rPr>
              <a:t>public void </a:t>
            </a:r>
            <a:r>
              <a:rPr lang="en-US" sz="1600" dirty="0" err="1">
                <a:solidFill>
                  <a:srgbClr val="0000CC"/>
                </a:solidFill>
              </a:rPr>
              <a:t>setValue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len</a:t>
            </a:r>
            <a:r>
              <a:rPr lang="en-US" sz="1600" dirty="0">
                <a:solidFill>
                  <a:srgbClr val="0000CC"/>
                </a:solidFill>
              </a:rPr>
              <a:t>){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    length= (</a:t>
            </a:r>
            <a:r>
              <a:rPr lang="en-US" sz="1600" dirty="0" err="1">
                <a:solidFill>
                  <a:srgbClr val="0000CC"/>
                </a:solidFill>
              </a:rPr>
              <a:t>len</a:t>
            </a:r>
            <a:r>
              <a:rPr lang="en-US" sz="1600" dirty="0">
                <a:solidFill>
                  <a:srgbClr val="0000CC"/>
                </a:solidFill>
              </a:rPr>
              <a:t>&gt;0)?1:0;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}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public void </a:t>
            </a:r>
            <a:r>
              <a:rPr lang="en-US" sz="1600" dirty="0" err="1">
                <a:solidFill>
                  <a:srgbClr val="0000CC"/>
                </a:solidFill>
              </a:rPr>
              <a:t>setValue</a:t>
            </a:r>
            <a:r>
              <a:rPr lang="en-US" sz="1600" dirty="0">
                <a:solidFill>
                  <a:srgbClr val="0000CC"/>
                </a:solidFill>
              </a:rPr>
              <a:t> (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 </a:t>
            </a:r>
            <a:r>
              <a:rPr lang="en-US" sz="1600" dirty="0" err="1">
                <a:solidFill>
                  <a:srgbClr val="0000CC"/>
                </a:solidFill>
              </a:rPr>
              <a:t>len</a:t>
            </a:r>
            <a:r>
              <a:rPr lang="en-US" sz="1600" dirty="0">
                <a:solidFill>
                  <a:srgbClr val="0000CC"/>
                </a:solidFill>
              </a:rPr>
              <a:t>, 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wi</a:t>
            </a:r>
            <a:r>
              <a:rPr lang="en-US" sz="1600" dirty="0">
                <a:solidFill>
                  <a:srgbClr val="0000CC"/>
                </a:solidFill>
              </a:rPr>
              <a:t>){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      length= (</a:t>
            </a:r>
            <a:r>
              <a:rPr lang="en-US" sz="1600" dirty="0" err="1">
                <a:solidFill>
                  <a:srgbClr val="0000CC"/>
                </a:solidFill>
              </a:rPr>
              <a:t>len</a:t>
            </a:r>
            <a:r>
              <a:rPr lang="en-US" sz="1600" dirty="0">
                <a:solidFill>
                  <a:srgbClr val="0000CC"/>
                </a:solidFill>
              </a:rPr>
              <a:t>&gt;0)? 1: 0;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      width= (</a:t>
            </a:r>
            <a:r>
              <a:rPr lang="en-US" sz="1600" dirty="0" err="1">
                <a:solidFill>
                  <a:srgbClr val="0000CC"/>
                </a:solidFill>
              </a:rPr>
              <a:t>wi</a:t>
            </a:r>
            <a:r>
              <a:rPr lang="en-US" sz="1600" dirty="0">
                <a:solidFill>
                  <a:srgbClr val="0000CC"/>
                </a:solidFill>
              </a:rPr>
              <a:t>&gt;0)? wi:0;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8710" y="1717848"/>
            <a:ext cx="332807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88710" y="2242781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2645" y="184118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108" y="2251248"/>
            <a:ext cx="104868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# length: </a:t>
            </a:r>
            <a:r>
              <a:rPr lang="en-US" sz="1300" dirty="0" err="1"/>
              <a:t>int</a:t>
            </a:r>
            <a:br>
              <a:rPr lang="en-US" sz="1300" dirty="0"/>
            </a:br>
            <a:r>
              <a:rPr lang="en-US" sz="1300" dirty="0"/>
              <a:t># width:  </a:t>
            </a:r>
            <a:r>
              <a:rPr lang="en-US" sz="1300" dirty="0" err="1"/>
              <a:t>int</a:t>
            </a:r>
            <a:br>
              <a:rPr lang="en-US" sz="1300" dirty="0"/>
            </a:br>
            <a:endParaRPr lang="en-US" sz="13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55265" y="2708448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3232" y="2943745"/>
            <a:ext cx="192277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Rectangle();</a:t>
            </a:r>
            <a:br>
              <a:rPr lang="en-US" sz="1300" dirty="0"/>
            </a:br>
            <a:r>
              <a:rPr lang="en-US" sz="1300" dirty="0"/>
              <a:t>+ Rectangle(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)</a:t>
            </a:r>
            <a:br>
              <a:rPr lang="en-US" sz="1300" dirty="0"/>
            </a:br>
            <a:r>
              <a:rPr lang="en-US" sz="1300" dirty="0"/>
              <a:t>+ </a:t>
            </a:r>
            <a:r>
              <a:rPr lang="en-US" sz="1300" dirty="0" err="1"/>
              <a:t>setValue</a:t>
            </a:r>
            <a:r>
              <a:rPr lang="en-US" sz="1300" dirty="0"/>
              <a:t>(</a:t>
            </a:r>
            <a:r>
              <a:rPr lang="en-US" sz="1300" dirty="0" err="1"/>
              <a:t>int</a:t>
            </a:r>
            <a:r>
              <a:rPr lang="en-US" sz="1300" dirty="0"/>
              <a:t>): void</a:t>
            </a:r>
            <a:br>
              <a:rPr lang="en-US" sz="1300" dirty="0"/>
            </a:br>
            <a:r>
              <a:rPr lang="en-US" sz="1300" dirty="0"/>
              <a:t>+ </a:t>
            </a:r>
            <a:r>
              <a:rPr lang="en-US" sz="1300" dirty="0" err="1"/>
              <a:t>setValue</a:t>
            </a:r>
            <a:r>
              <a:rPr lang="en-US" sz="1300" dirty="0"/>
              <a:t>(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): void</a:t>
            </a:r>
          </a:p>
        </p:txBody>
      </p:sp>
    </p:spTree>
    <p:extLst>
      <p:ext uri="{BB962C8B-B14F-4D97-AF65-F5344CB8AC3E}">
        <p14:creationId xmlns:p14="http://schemas.microsoft.com/office/powerpoint/2010/main" val="298378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5" y="122238"/>
            <a:ext cx="8229600" cy="71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Overriding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1805" y="3732072"/>
            <a:ext cx="3328070" cy="2044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421805" y="4257005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85740" y="385540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4203" y="4265472"/>
            <a:ext cx="9829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 Height: </a:t>
            </a:r>
            <a:r>
              <a:rPr lang="en-US" sz="1300" dirty="0" err="1"/>
              <a:t>int</a:t>
            </a:r>
            <a:br>
              <a:rPr lang="en-US" sz="1300" dirty="0"/>
            </a:br>
            <a:endParaRPr lang="en-US" sz="13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430104" y="4633569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65908" y="4757915"/>
            <a:ext cx="30564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Box();</a:t>
            </a:r>
            <a:br>
              <a:rPr lang="en-US" sz="1300" dirty="0"/>
            </a:br>
            <a:r>
              <a:rPr lang="en-US" sz="1300" dirty="0"/>
              <a:t>+ Box(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)</a:t>
            </a:r>
            <a:br>
              <a:rPr lang="en-US" sz="1300" dirty="0"/>
            </a:br>
            <a:r>
              <a:rPr lang="en-US" sz="1300" dirty="0">
                <a:solidFill>
                  <a:srgbClr val="0000CC"/>
                </a:solidFill>
              </a:rPr>
              <a:t>+ </a:t>
            </a:r>
            <a:r>
              <a:rPr lang="en-US" sz="1300" dirty="0" err="1">
                <a:solidFill>
                  <a:srgbClr val="0000CC"/>
                </a:solidFill>
              </a:rPr>
              <a:t>toString</a:t>
            </a:r>
            <a:r>
              <a:rPr lang="en-US" sz="1300" dirty="0">
                <a:solidFill>
                  <a:srgbClr val="0000CC"/>
                </a:solidFill>
              </a:rPr>
              <a:t>(): String</a:t>
            </a:r>
            <a:br>
              <a:rPr lang="en-US" sz="1300" dirty="0">
                <a:solidFill>
                  <a:srgbClr val="0000CC"/>
                </a:solidFill>
              </a:rPr>
            </a:br>
            <a:r>
              <a:rPr lang="en-US" sz="1300" dirty="0"/>
              <a:t>+ set(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 ): void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71848" y="1052168"/>
            <a:ext cx="3328070" cy="2104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71848" y="1577102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35783" y="117550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4246" y="1585569"/>
            <a:ext cx="104868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# length: </a:t>
            </a:r>
            <a:r>
              <a:rPr lang="en-US" sz="1300" dirty="0" err="1"/>
              <a:t>int</a:t>
            </a:r>
            <a:br>
              <a:rPr lang="en-US" sz="1300" dirty="0"/>
            </a:br>
            <a:r>
              <a:rPr lang="en-US" sz="1300" dirty="0"/>
              <a:t># width:  </a:t>
            </a:r>
            <a:r>
              <a:rPr lang="en-US" sz="1300" dirty="0" err="1"/>
              <a:t>int</a:t>
            </a:r>
            <a:br>
              <a:rPr lang="en-US" sz="1300" dirty="0"/>
            </a:br>
            <a:endParaRPr lang="en-US" sz="13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438403" y="2042769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90800" y="2064097"/>
            <a:ext cx="29213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Rectangle();</a:t>
            </a:r>
            <a:br>
              <a:rPr lang="en-US" sz="1300" dirty="0"/>
            </a:br>
            <a:r>
              <a:rPr lang="en-US" sz="1300" dirty="0"/>
              <a:t>+ Rectangle(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)</a:t>
            </a:r>
            <a:br>
              <a:rPr lang="en-US" sz="1300" dirty="0"/>
            </a:br>
            <a:r>
              <a:rPr lang="en-US" sz="1300" dirty="0"/>
              <a:t>+ </a:t>
            </a:r>
            <a:r>
              <a:rPr lang="en-US" sz="1300" dirty="0" err="1"/>
              <a:t>setValue</a:t>
            </a:r>
            <a:r>
              <a:rPr lang="en-US" sz="1300" dirty="0"/>
              <a:t>(</a:t>
            </a:r>
            <a:r>
              <a:rPr lang="en-US" sz="1300" dirty="0" err="1"/>
              <a:t>int</a:t>
            </a:r>
            <a:r>
              <a:rPr lang="en-US" sz="1300" dirty="0"/>
              <a:t> ):void</a:t>
            </a:r>
            <a:br>
              <a:rPr lang="en-US" sz="1300" dirty="0"/>
            </a:br>
            <a:r>
              <a:rPr lang="en-US" sz="1300" dirty="0"/>
              <a:t>+ </a:t>
            </a:r>
            <a:r>
              <a:rPr lang="en-US" sz="1300" dirty="0" err="1"/>
              <a:t>setValue</a:t>
            </a:r>
            <a:r>
              <a:rPr lang="en-US" sz="1300" dirty="0"/>
              <a:t>(</a:t>
            </a:r>
            <a:r>
              <a:rPr lang="en-US" sz="1300" dirty="0" err="1"/>
              <a:t>int</a:t>
            </a:r>
            <a:r>
              <a:rPr lang="en-US" sz="1300" dirty="0"/>
              <a:t> ,</a:t>
            </a:r>
            <a:r>
              <a:rPr lang="en-US" sz="1300" dirty="0" err="1"/>
              <a:t>int</a:t>
            </a:r>
            <a:r>
              <a:rPr lang="en-US" sz="1300" dirty="0"/>
              <a:t> ):void</a:t>
            </a:r>
            <a:br>
              <a:rPr lang="en-US" sz="1300" dirty="0"/>
            </a:br>
            <a:r>
              <a:rPr lang="en-US" sz="1300" dirty="0">
                <a:solidFill>
                  <a:srgbClr val="0000CC"/>
                </a:solidFill>
              </a:rPr>
              <a:t>+ </a:t>
            </a:r>
            <a:r>
              <a:rPr lang="en-US" sz="1300" dirty="0" err="1">
                <a:solidFill>
                  <a:srgbClr val="0000CC"/>
                </a:solidFill>
              </a:rPr>
              <a:t>toString</a:t>
            </a:r>
            <a:r>
              <a:rPr lang="en-US" sz="1300" dirty="0">
                <a:solidFill>
                  <a:srgbClr val="0000CC"/>
                </a:solidFill>
              </a:rPr>
              <a:t>(): String</a:t>
            </a:r>
          </a:p>
        </p:txBody>
      </p:sp>
      <p:cxnSp>
        <p:nvCxnSpPr>
          <p:cNvPr id="23" name="Straight Connector 22"/>
          <p:cNvCxnSpPr>
            <a:stCxn id="4" idx="0"/>
          </p:cNvCxnSpPr>
          <p:nvPr/>
        </p:nvCxnSpPr>
        <p:spPr>
          <a:xfrm flipV="1">
            <a:off x="4085840" y="3382722"/>
            <a:ext cx="16598" cy="34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102438" y="3154120"/>
            <a:ext cx="168084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94626" y="3154120"/>
            <a:ext cx="257855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94626" y="3382720"/>
            <a:ext cx="375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34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Inherited Methods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lum bright="-20000" contrast="6000"/>
          </a:blip>
          <a:srcRect/>
          <a:stretch>
            <a:fillRect/>
          </a:stretch>
        </p:blipFill>
        <p:spPr bwMode="auto">
          <a:xfrm>
            <a:off x="76200" y="2838450"/>
            <a:ext cx="5553075" cy="28765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lum bright="-20000" contrast="6000"/>
          </a:blip>
          <a:srcRect/>
          <a:stretch>
            <a:fillRect/>
          </a:stretch>
        </p:blipFill>
        <p:spPr bwMode="auto">
          <a:xfrm>
            <a:off x="3581400" y="1600200"/>
            <a:ext cx="3533775" cy="248602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lum bright="-20000" contrast="6000"/>
          </a:blip>
          <a:srcRect/>
          <a:stretch>
            <a:fillRect/>
          </a:stretch>
        </p:blipFill>
        <p:spPr bwMode="auto">
          <a:xfrm>
            <a:off x="5810250" y="3733800"/>
            <a:ext cx="3257550" cy="232410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lum bright="-20000" contrast="6000"/>
          </a:blip>
          <a:srcRect/>
          <a:stretch>
            <a:fillRect/>
          </a:stretch>
        </p:blipFill>
        <p:spPr bwMode="auto">
          <a:xfrm>
            <a:off x="1019175" y="1676400"/>
            <a:ext cx="1724025" cy="10477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lum bright="-20000" contrast="6000"/>
          </a:blip>
          <a:srcRect/>
          <a:stretch>
            <a:fillRect/>
          </a:stretch>
        </p:blipFill>
        <p:spPr bwMode="auto">
          <a:xfrm>
            <a:off x="7391400" y="2743200"/>
            <a:ext cx="1428750" cy="86677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743200" y="1066800"/>
            <a:ext cx="6248400" cy="4001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Overridden method: An inherited method is re-written</a:t>
            </a: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rot="5400000">
            <a:off x="4886355" y="2143155"/>
            <a:ext cx="165729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rot="5400000">
            <a:off x="2638455" y="1571655"/>
            <a:ext cx="333369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5845314"/>
            <a:ext cx="48006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Overloaded methods: Methods have the same name but their parameters are different in a class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rot="16200000" flipV="1">
            <a:off x="1744593" y="4808607"/>
            <a:ext cx="1654314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Overridden Method be Determined?</a:t>
            </a:r>
          </a:p>
        </p:txBody>
      </p:sp>
      <p:grpSp>
        <p:nvGrpSpPr>
          <p:cNvPr id="3" name="Group 30"/>
          <p:cNvGrpSpPr/>
          <p:nvPr/>
        </p:nvGrpSpPr>
        <p:grpSpPr>
          <a:xfrm>
            <a:off x="467086" y="1162050"/>
            <a:ext cx="8372114" cy="5391150"/>
            <a:chOff x="86086" y="1162050"/>
            <a:chExt cx="8372114" cy="5391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086" y="1162050"/>
              <a:ext cx="6619514" cy="539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19506" y="4369777"/>
              <a:ext cx="2638694" cy="177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Arrow Connector 9"/>
            <p:cNvCxnSpPr/>
            <p:nvPr/>
          </p:nvCxnSpPr>
          <p:spPr>
            <a:xfrm rot="16200000" flipV="1">
              <a:off x="-38100" y="3619500"/>
              <a:ext cx="3505200" cy="2286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H="1">
              <a:off x="4114800" y="2819400"/>
              <a:ext cx="32004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 flipV="1">
              <a:off x="342900" y="4457700"/>
              <a:ext cx="23622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H="1">
              <a:off x="3848100" y="3086100"/>
              <a:ext cx="37338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V="1">
              <a:off x="266700" y="3467100"/>
              <a:ext cx="2590800" cy="2286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076700" y="3009900"/>
              <a:ext cx="3124200" cy="16764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4495800" y="3962400"/>
              <a:ext cx="2514600" cy="1447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6200000" flipV="1">
              <a:off x="495300" y="3238500"/>
              <a:ext cx="2514600" cy="152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How Can Overridden Methods be Determined?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5800" y="3505200"/>
            <a:ext cx="2133600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Father(declaration)</a:t>
            </a:r>
          </a:p>
          <a:p>
            <a:r>
              <a:rPr lang="en-US" b="1" dirty="0">
                <a:solidFill>
                  <a:schemeClr val="tx1"/>
                </a:solidFill>
              </a:rPr>
              <a:t>int x=0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>
                <a:solidFill>
                  <a:schemeClr val="tx1"/>
                </a:solidFill>
              </a:rPr>
              <a:t>(m2, 650)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50292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0" y="53340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4102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600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" y="51054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650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" y="57150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2000" y="1371602"/>
            <a:ext cx="2133600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Son(declaration)</a:t>
            </a:r>
          </a:p>
          <a:p>
            <a:r>
              <a:rPr lang="en-US" b="1" dirty="0">
                <a:solidFill>
                  <a:schemeClr val="tx1"/>
                </a:solidFill>
              </a:rPr>
              <a:t>int y=2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>
                <a:solidFill>
                  <a:schemeClr val="tx1"/>
                </a:solidFill>
              </a:rPr>
              <a:t>(m2, 800)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" y="28956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400" y="28956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800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3124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" y="6096000"/>
            <a:ext cx="24384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Classes are loaded to static heap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752600"/>
            <a:ext cx="2743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3733800" y="41148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338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Class: 500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33800" y="5334001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obj: 8000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71800" y="4191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8000</a:t>
            </a:r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rot="16200000" flipH="1">
            <a:off x="3163789" y="4611588"/>
            <a:ext cx="835223" cy="609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1"/>
          </p:cNvCxnSpPr>
          <p:nvPr/>
        </p:nvCxnSpPr>
        <p:spPr>
          <a:xfrm rot="10800000" flipV="1">
            <a:off x="2895600" y="4000500"/>
            <a:ext cx="838200" cy="17907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33800" y="5791200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obj.m1();</a:t>
            </a:r>
          </a:p>
          <a:p>
            <a:r>
              <a:rPr lang="en-US" sz="1600" dirty="0"/>
              <a:t>obj.m2();</a:t>
            </a:r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rot="16200000" flipV="1">
            <a:off x="3619500" y="5067300"/>
            <a:ext cx="1295400" cy="152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629400" y="4139625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29400" y="36576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Class: 700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29400" y="5358826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obj: 9000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67400" y="421582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6172200" y="4749225"/>
            <a:ext cx="838200" cy="381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29400" y="5816025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obj.m1();</a:t>
            </a:r>
          </a:p>
          <a:p>
            <a:r>
              <a:rPr lang="en-US" sz="1600" dirty="0"/>
              <a:t>obj.m2();</a:t>
            </a:r>
          </a:p>
        </p:txBody>
      </p:sp>
      <p:cxnSp>
        <p:nvCxnSpPr>
          <p:cNvPr id="51" name="Straight Arrow Connector 50"/>
          <p:cNvCxnSpPr>
            <a:stCxn id="50" idx="0"/>
          </p:cNvCxnSpPr>
          <p:nvPr/>
        </p:nvCxnSpPr>
        <p:spPr>
          <a:xfrm rot="16200000" flipV="1">
            <a:off x="6426488" y="5003513"/>
            <a:ext cx="1396425" cy="228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294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y=2</a:t>
            </a:r>
          </a:p>
        </p:txBody>
      </p:sp>
      <p:cxnSp>
        <p:nvCxnSpPr>
          <p:cNvPr id="54" name="Straight Arrow Connector 53"/>
          <p:cNvCxnSpPr>
            <a:stCxn id="46" idx="1"/>
          </p:cNvCxnSpPr>
          <p:nvPr/>
        </p:nvCxnSpPr>
        <p:spPr>
          <a:xfrm rot="10800000">
            <a:off x="2895600" y="3276600"/>
            <a:ext cx="3733800" cy="4953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1943100" y="2400300"/>
            <a:ext cx="914400" cy="685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2"/>
          </p:cNvCxnSpPr>
          <p:nvPr/>
        </p:nvCxnSpPr>
        <p:spPr>
          <a:xfrm rot="5400000">
            <a:off x="-723900" y="3695700"/>
            <a:ext cx="28956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0"/>
          </p:cNvCxnSpPr>
          <p:nvPr/>
        </p:nvCxnSpPr>
        <p:spPr>
          <a:xfrm rot="10800000" flipV="1">
            <a:off x="457200" y="2743200"/>
            <a:ext cx="533400" cy="152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1676400" y="4800600"/>
            <a:ext cx="1295400" cy="685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342900" y="4991100"/>
            <a:ext cx="7620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609600" y="4953000"/>
            <a:ext cx="3048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4686300" y="2476502"/>
            <a:ext cx="1066802" cy="685798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6200000" flipH="1">
            <a:off x="6515100" y="3009900"/>
            <a:ext cx="685800" cy="304800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An </a:t>
            </a:r>
            <a:r>
              <a:rPr lang="en-US" sz="2800" i="1" dirty="0">
                <a:solidFill>
                  <a:srgbClr val="002060"/>
                </a:solidFill>
              </a:rPr>
              <a:t>interface</a:t>
            </a:r>
            <a:r>
              <a:rPr lang="en-US" sz="2800" dirty="0"/>
              <a:t> is a reference type, similar to a class, that can contain </a:t>
            </a:r>
            <a:r>
              <a:rPr lang="en-US" sz="2800" i="1" dirty="0">
                <a:solidFill>
                  <a:srgbClr val="FF0000"/>
                </a:solidFill>
              </a:rPr>
              <a:t>only</a:t>
            </a:r>
            <a:r>
              <a:rPr lang="en-US" sz="2800" dirty="0"/>
              <a:t> </a:t>
            </a:r>
            <a:r>
              <a:rPr lang="en-US" sz="2800" dirty="0">
                <a:solidFill>
                  <a:srgbClr val="002060"/>
                </a:solidFill>
              </a:rPr>
              <a:t>constants, initialized fields,  static methods, prototypes (abstract methods, default methods), static methods, and nested types.</a:t>
            </a:r>
          </a:p>
          <a:p>
            <a:r>
              <a:rPr lang="en-US" sz="2800" dirty="0"/>
              <a:t>It will be the </a:t>
            </a:r>
            <a:r>
              <a:rPr lang="en-US" sz="2800" b="1" dirty="0"/>
              <a:t>core</a:t>
            </a:r>
            <a:r>
              <a:rPr lang="en-US" sz="2800" dirty="0"/>
              <a:t> of some classes</a:t>
            </a:r>
          </a:p>
          <a:p>
            <a:r>
              <a:rPr lang="en-US" sz="2800" dirty="0"/>
              <a:t>Interfaces cannot be instantiated because they have no-body </a:t>
            </a:r>
            <a:r>
              <a:rPr lang="en-US" sz="2800"/>
              <a:t>methods. -&gt; no “new”</a:t>
            </a:r>
            <a:endParaRPr lang="en-US" sz="2800" dirty="0"/>
          </a:p>
          <a:p>
            <a:r>
              <a:rPr lang="en-US" sz="2800" dirty="0"/>
              <a:t>Interfaces can only be </a:t>
            </a:r>
            <a:r>
              <a:rPr lang="en-US" sz="2800" i="1" dirty="0"/>
              <a:t>implemented</a:t>
            </a:r>
            <a:r>
              <a:rPr lang="en-US" sz="2800" dirty="0"/>
              <a:t> by classes or </a:t>
            </a:r>
            <a:r>
              <a:rPr lang="en-US" sz="2800" i="1" dirty="0"/>
              <a:t>extended</a:t>
            </a:r>
            <a:r>
              <a:rPr lang="en-US" sz="2800" dirty="0"/>
              <a:t> by other interfaces.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2703</TotalTime>
  <Words>996</Words>
  <Application>Microsoft Office PowerPoint</Application>
  <PresentationFormat>On-screen Show (4:3)</PresentationFormat>
  <Paragraphs>118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 Polymorphism  </vt:lpstr>
      <vt:lpstr>Objectives</vt:lpstr>
      <vt:lpstr>Polymorphism</vt:lpstr>
      <vt:lpstr>Overloading</vt:lpstr>
      <vt:lpstr>Overriding</vt:lpstr>
      <vt:lpstr>Overriding Inherited Methods</vt:lpstr>
      <vt:lpstr>How Can Overridden Method be Determined?</vt:lpstr>
      <vt:lpstr>How Can Overridden Methods be Determined?</vt:lpstr>
      <vt:lpstr>Interfaces</vt:lpstr>
      <vt:lpstr>WHY AND WHEN TO USE INTERFACES?</vt:lpstr>
      <vt:lpstr>Interfaces…</vt:lpstr>
      <vt:lpstr>Interfaces…</vt:lpstr>
      <vt:lpstr>Interfaces…</vt:lpstr>
      <vt:lpstr>Abstract Classes</vt:lpstr>
      <vt:lpstr>Abstract Classes…</vt:lpstr>
      <vt:lpstr>Abstract Classes…</vt:lpstr>
      <vt:lpstr>Abstract Classes…</vt:lpstr>
      <vt:lpstr>  Implementing Abstract Methods  </vt:lpstr>
      <vt:lpstr>Anonymous Classes</vt:lpstr>
      <vt:lpstr>Anonymous Class…</vt:lpstr>
      <vt:lpstr>Anonymous Class…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Nguyen Dang Loc</cp:lastModifiedBy>
  <cp:revision>558</cp:revision>
  <dcterms:created xsi:type="dcterms:W3CDTF">2007-08-21T04:43:22Z</dcterms:created>
  <dcterms:modified xsi:type="dcterms:W3CDTF">2021-07-24T11:40:56Z</dcterms:modified>
</cp:coreProperties>
</file>