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1" r:id="rId1"/>
  </p:sldMasterIdLst>
  <p:notesMasterIdLst>
    <p:notesMasterId r:id="rId25"/>
  </p:notesMasterIdLst>
  <p:handoutMasterIdLst>
    <p:handoutMasterId r:id="rId26"/>
  </p:handoutMasterIdLst>
  <p:sldIdLst>
    <p:sldId id="439" r:id="rId2"/>
    <p:sldId id="467" r:id="rId3"/>
    <p:sldId id="441" r:id="rId4"/>
    <p:sldId id="469" r:id="rId5"/>
    <p:sldId id="471" r:id="rId6"/>
    <p:sldId id="480" r:id="rId7"/>
    <p:sldId id="475" r:id="rId8"/>
    <p:sldId id="470" r:id="rId9"/>
    <p:sldId id="472" r:id="rId10"/>
    <p:sldId id="473" r:id="rId11"/>
    <p:sldId id="474" r:id="rId12"/>
    <p:sldId id="479" r:id="rId13"/>
    <p:sldId id="443" r:id="rId14"/>
    <p:sldId id="446" r:id="rId15"/>
    <p:sldId id="466" r:id="rId16"/>
    <p:sldId id="453" r:id="rId17"/>
    <p:sldId id="454" r:id="rId18"/>
    <p:sldId id="455" r:id="rId19"/>
    <p:sldId id="456" r:id="rId20"/>
    <p:sldId id="457" r:id="rId21"/>
    <p:sldId id="477" r:id="rId22"/>
    <p:sldId id="478" r:id="rId23"/>
    <p:sldId id="463" r:id="rId2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FF33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2" autoAdjust="0"/>
    <p:restoredTop sz="85219" autoAdjust="0"/>
  </p:normalViewPr>
  <p:slideViewPr>
    <p:cSldViewPr>
      <p:cViewPr varScale="1">
        <p:scale>
          <a:sx n="98" d="100"/>
          <a:sy n="98" d="100"/>
        </p:scale>
        <p:origin x="1872" y="78"/>
      </p:cViewPr>
      <p:guideLst>
        <p:guide orient="horz" pos="2160"/>
        <p:guide pos="2880"/>
      </p:guideLst>
    </p:cSldViewPr>
  </p:slideViewPr>
  <p:outlineViewPr>
    <p:cViewPr>
      <p:scale>
        <a:sx n="33" d="100"/>
        <a:sy n="33" d="100"/>
      </p:scale>
      <p:origin x="0" y="28860"/>
    </p:cViewPr>
  </p:outlineViewPr>
  <p:notesTextViewPr>
    <p:cViewPr>
      <p:scale>
        <a:sx n="100" d="100"/>
        <a:sy n="100" d="100"/>
      </p:scale>
      <p:origin x="0" y="0"/>
    </p:cViewPr>
  </p:notesTextViewPr>
  <p:notesViewPr>
    <p:cSldViewPr>
      <p:cViewPr varScale="1">
        <p:scale>
          <a:sx n="57" d="100"/>
          <a:sy n="57" d="100"/>
        </p:scale>
        <p:origin x="-252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71A1E54-5B88-4DCC-8136-E426A019C818}" type="datetimeFigureOut">
              <a:rPr lang="en-US" smtClean="0"/>
              <a:pPr/>
              <a:t>7/30/2021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003DD3B-01CD-45B6-8030-679E494C5967}" type="slidenum">
              <a:rPr lang="en-US" smtClean="0"/>
              <a:pPr/>
              <a:t>‹#›</a:t>
            </a:fld>
            <a:endParaRPr lang="en-US" dirty="0"/>
          </a:p>
        </p:txBody>
      </p:sp>
    </p:spTree>
    <p:extLst>
      <p:ext uri="{BB962C8B-B14F-4D97-AF65-F5344CB8AC3E}">
        <p14:creationId xmlns:p14="http://schemas.microsoft.com/office/powerpoint/2010/main" val="9830694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FE854831-01EB-409C-BAD6-09AACD654632}" type="datetimeFigureOut">
              <a:rPr lang="en-US"/>
              <a:pPr>
                <a:defRPr/>
              </a:pPr>
              <a:t>7/30/2021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2D8747BF-E32F-4C5D-BB9D-96B7E3B67EAC}" type="slidenum">
              <a:rPr lang="en-US"/>
              <a:pPr>
                <a:defRPr/>
              </a:pPr>
              <a:t>‹#›</a:t>
            </a:fld>
            <a:endParaRPr lang="en-US" dirty="0"/>
          </a:p>
        </p:txBody>
      </p:sp>
    </p:spTree>
    <p:extLst>
      <p:ext uri="{BB962C8B-B14F-4D97-AF65-F5344CB8AC3E}">
        <p14:creationId xmlns:p14="http://schemas.microsoft.com/office/powerpoint/2010/main" val="291918937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beginnersbook.com/2013/04/try-catch-in-java/"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beginnersbook.com/2013/04/difference-between-throw-and-throws-in-java/"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software is usually organized as a</a:t>
            </a:r>
            <a:r>
              <a:rPr lang="en-US" baseline="0" dirty="0"/>
              <a:t> folder. A folder containing java classes is call as a package but this folder must be created by the Java complier.</a:t>
            </a:r>
          </a:p>
          <a:p>
            <a:r>
              <a:rPr lang="en-US" baseline="0" dirty="0"/>
              <a:t>We all experience about unpleasant feeling when facing errors or exceptions caused by a software. Now you are programmers, you surely do not  want your programs existing errors implicitly.</a:t>
            </a:r>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1</a:t>
            </a:fld>
            <a:endParaRPr lang="en-US" dirty="0"/>
          </a:p>
        </p:txBody>
      </p:sp>
    </p:spTree>
    <p:extLst>
      <p:ext uri="{BB962C8B-B14F-4D97-AF65-F5344CB8AC3E}">
        <p14:creationId xmlns:p14="http://schemas.microsoft.com/office/powerpoint/2010/main" val="488755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-Checked exceptions are checked at compile-time. It means if a method is throwing a checked exception then it should handle the exception using </a:t>
            </a:r>
            <a:r>
              <a:rPr lang="en-US" dirty="0">
                <a:hlinkClick r:id="rId3"/>
              </a:rPr>
              <a:t>try-catch block</a:t>
            </a:r>
            <a:r>
              <a:rPr lang="en-US" dirty="0"/>
              <a:t> or it should declare the exception using </a:t>
            </a:r>
            <a:r>
              <a:rPr lang="en-US" dirty="0">
                <a:hlinkClick r:id="rId4"/>
              </a:rPr>
              <a:t>throws keyword</a:t>
            </a:r>
            <a:r>
              <a:rPr lang="en-US" dirty="0"/>
              <a:t>, otherwise the program will give a compilation error. It is named as </a:t>
            </a:r>
            <a:r>
              <a:rPr lang="en-US" b="1" i="1" dirty="0"/>
              <a:t>checked exception</a:t>
            </a:r>
            <a:r>
              <a:rPr lang="en-US" dirty="0"/>
              <a:t> because these exceptions are </a:t>
            </a:r>
            <a:r>
              <a:rPr lang="en-US" b="1" i="1" dirty="0"/>
              <a:t>checked</a:t>
            </a:r>
            <a:r>
              <a:rPr lang="en-US" dirty="0"/>
              <a:t> at Compile time.</a:t>
            </a:r>
          </a:p>
          <a:p>
            <a:r>
              <a:rPr lang="en-US" dirty="0"/>
              <a:t>- </a:t>
            </a:r>
            <a:r>
              <a:rPr lang="en-US" b="1" dirty="0"/>
              <a:t>What are Unchecked exceptions?</a:t>
            </a:r>
          </a:p>
          <a:p>
            <a:r>
              <a:rPr lang="en-US" dirty="0"/>
              <a:t>Unchecked exceptions are not checked at compile time. It means if your program is throwing an unchecked exception and even if you didn’t handle/declare that exception, the program won’t give a compilation error. Most of the times these exception occurs due to the bad data provided by user during the user-program interaction. It is up to the programmer to judge the conditions in advance, that can cause such exceptions and handle them appropriately. All Unchecked exceptions are direct sub classes of </a:t>
            </a:r>
            <a:r>
              <a:rPr lang="en-US" b="1" dirty="0" err="1"/>
              <a:t>RuntimeException</a:t>
            </a:r>
            <a:r>
              <a:rPr lang="en-US"/>
              <a:t> class.</a:t>
            </a:r>
          </a:p>
          <a:p>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5</a:t>
            </a:fld>
            <a:endParaRPr lang="en-US" dirty="0"/>
          </a:p>
        </p:txBody>
      </p:sp>
    </p:spTree>
    <p:extLst>
      <p:ext uri="{BB962C8B-B14F-4D97-AF65-F5344CB8AC3E}">
        <p14:creationId xmlns:p14="http://schemas.microsoft.com/office/powerpoint/2010/main" val="795977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sz="4000">
                <a:solidFill>
                  <a:srgbClr val="0000CC"/>
                </a:solidFill>
                <a:latin typeface="Arial" pitchFamily="34" charset="0"/>
                <a:cs typeface="Arial" pitchFamily="34" charset="0"/>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3345707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537325"/>
            <a:ext cx="1295400" cy="320675"/>
          </a:xfrm>
          <a:prstGeom prst="rect">
            <a:avLst/>
          </a:prstGeom>
        </p:spPr>
        <p:txBody>
          <a:bodyPr/>
          <a:lstStyle>
            <a:lvl1pPr>
              <a:defRPr/>
            </a:lvl1pPr>
          </a:lstStyle>
          <a:p>
            <a:pPr>
              <a:defRPr/>
            </a:pPr>
            <a:fld id="{4EE7B910-AE58-4493-9031-B3C596712420}" type="datetime1">
              <a:rPr lang="en-US" smtClean="0"/>
              <a:t>7/30/2021</a:t>
            </a:fld>
            <a:endParaRPr lang="en-US" dirty="0"/>
          </a:p>
        </p:txBody>
      </p:sp>
      <p:sp>
        <p:nvSpPr>
          <p:cNvPr id="5" name="Footer Placeholder 4"/>
          <p:cNvSpPr>
            <a:spLocks noGrp="1"/>
          </p:cNvSpPr>
          <p:nvPr>
            <p:ph type="ftr" sz="quarter" idx="11"/>
          </p:nvPr>
        </p:nvSpPr>
        <p:spPr>
          <a:xfrm>
            <a:off x="2057400" y="6537325"/>
            <a:ext cx="5410200" cy="320675"/>
          </a:xfrm>
          <a:prstGeom prst="rect">
            <a:avLst/>
          </a:prstGeom>
        </p:spPr>
        <p:txBody>
          <a:bodyPr/>
          <a:lstStyle>
            <a:lvl1pPr>
              <a:defRPr/>
            </a:lvl1pPr>
          </a:lstStyle>
          <a:p>
            <a:pPr>
              <a:defRPr/>
            </a:pPr>
            <a:r>
              <a:rPr lang="en-US" dirty="0"/>
              <a:t>Session 07 - Package and Exception handling</a:t>
            </a:r>
          </a:p>
        </p:txBody>
      </p:sp>
      <p:sp>
        <p:nvSpPr>
          <p:cNvPr id="6" name="Slide Number Placeholder 5"/>
          <p:cNvSpPr>
            <a:spLocks noGrp="1"/>
          </p:cNvSpPr>
          <p:nvPr>
            <p:ph type="sldNum" sz="quarter" idx="12"/>
          </p:nvPr>
        </p:nvSpPr>
        <p:spPr>
          <a:xfrm>
            <a:off x="7848600" y="6537325"/>
            <a:ext cx="838200" cy="320675"/>
          </a:xfrm>
          <a:prstGeom prst="rect">
            <a:avLst/>
          </a:prstGeom>
        </p:spPr>
        <p:txBody>
          <a:bodyPr/>
          <a:lstStyle>
            <a:lvl1pPr>
              <a:defRPr/>
            </a:lvl1pPr>
          </a:lstStyle>
          <a:p>
            <a:pPr>
              <a:defRPr/>
            </a:pPr>
            <a:fld id="{C254EB92-0B2B-4075-BCA3-94B886265CAF}" type="slidenum">
              <a:rPr lang="en-US"/>
              <a:pPr>
                <a:defRPr/>
              </a:pPr>
              <a:t>‹#›</a:t>
            </a:fld>
            <a:r>
              <a:rPr lang="en-US" dirty="0"/>
              <a:t>/11</a:t>
            </a:r>
          </a:p>
        </p:txBody>
      </p:sp>
    </p:spTree>
    <p:extLst>
      <p:ext uri="{BB962C8B-B14F-4D97-AF65-F5344CB8AC3E}">
        <p14:creationId xmlns:p14="http://schemas.microsoft.com/office/powerpoint/2010/main" val="894602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537325"/>
            <a:ext cx="1295400" cy="320675"/>
          </a:xfrm>
          <a:prstGeom prst="rect">
            <a:avLst/>
          </a:prstGeom>
        </p:spPr>
        <p:txBody>
          <a:bodyPr/>
          <a:lstStyle>
            <a:lvl1pPr>
              <a:defRPr/>
            </a:lvl1pPr>
          </a:lstStyle>
          <a:p>
            <a:pPr>
              <a:defRPr/>
            </a:pPr>
            <a:fld id="{B185A1D4-27AB-40FE-BF87-AA9886019A56}" type="datetime1">
              <a:rPr lang="en-US" smtClean="0"/>
              <a:t>7/30/2021</a:t>
            </a:fld>
            <a:endParaRPr lang="en-US" dirty="0"/>
          </a:p>
        </p:txBody>
      </p:sp>
      <p:sp>
        <p:nvSpPr>
          <p:cNvPr id="5" name="Footer Placeholder 4"/>
          <p:cNvSpPr>
            <a:spLocks noGrp="1"/>
          </p:cNvSpPr>
          <p:nvPr>
            <p:ph type="ftr" sz="quarter" idx="11"/>
          </p:nvPr>
        </p:nvSpPr>
        <p:spPr>
          <a:xfrm>
            <a:off x="2057400" y="6537325"/>
            <a:ext cx="5410200" cy="320675"/>
          </a:xfrm>
          <a:prstGeom prst="rect">
            <a:avLst/>
          </a:prstGeom>
        </p:spPr>
        <p:txBody>
          <a:bodyPr/>
          <a:lstStyle>
            <a:lvl1pPr>
              <a:defRPr/>
            </a:lvl1pPr>
          </a:lstStyle>
          <a:p>
            <a:pPr>
              <a:defRPr/>
            </a:pPr>
            <a:r>
              <a:rPr lang="en-US" dirty="0"/>
              <a:t>Session 07 - Package and Exception handling</a:t>
            </a:r>
          </a:p>
        </p:txBody>
      </p:sp>
      <p:sp>
        <p:nvSpPr>
          <p:cNvPr id="6" name="Slide Number Placeholder 5"/>
          <p:cNvSpPr>
            <a:spLocks noGrp="1"/>
          </p:cNvSpPr>
          <p:nvPr>
            <p:ph type="sldNum" sz="quarter" idx="12"/>
          </p:nvPr>
        </p:nvSpPr>
        <p:spPr>
          <a:xfrm>
            <a:off x="7848600" y="6537325"/>
            <a:ext cx="838200" cy="320675"/>
          </a:xfrm>
          <a:prstGeom prst="rect">
            <a:avLst/>
          </a:prstGeom>
        </p:spPr>
        <p:txBody>
          <a:bodyPr/>
          <a:lstStyle>
            <a:lvl1pPr>
              <a:defRPr/>
            </a:lvl1pPr>
          </a:lstStyle>
          <a:p>
            <a:pPr>
              <a:defRPr/>
            </a:pPr>
            <a:fld id="{EB67E24A-A1FD-41D3-A0A4-2F7DDDF04A0B}" type="slidenum">
              <a:rPr lang="en-US"/>
              <a:pPr>
                <a:defRPr/>
              </a:pPr>
              <a:t>‹#›</a:t>
            </a:fld>
            <a:r>
              <a:rPr lang="en-US" dirty="0"/>
              <a:t>/11</a:t>
            </a:r>
          </a:p>
        </p:txBody>
      </p:sp>
    </p:spTree>
    <p:extLst>
      <p:ext uri="{BB962C8B-B14F-4D97-AF65-F5344CB8AC3E}">
        <p14:creationId xmlns:p14="http://schemas.microsoft.com/office/powerpoint/2010/main" val="2482979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98438"/>
            <a:ext cx="8229600" cy="715962"/>
          </a:xfrm>
        </p:spPr>
        <p:txBody>
          <a:bodyPr/>
          <a:lstStyle>
            <a:lvl1pPr>
              <a:defRPr sz="4000" b="1">
                <a:solidFill>
                  <a:srgbClr val="0000CC"/>
                </a:solidFill>
                <a:latin typeface="Arial" pitchFamily="34" charset="0"/>
                <a:cs typeface="Arial" pitchFamily="34" charset="0"/>
              </a:defRPr>
            </a:lvl1pPr>
          </a:lstStyle>
          <a:p>
            <a:r>
              <a:rPr lang="en-US" dirty="0"/>
              <a:t>Click to edit Master title style</a:t>
            </a:r>
          </a:p>
        </p:txBody>
      </p:sp>
      <p:sp>
        <p:nvSpPr>
          <p:cNvPr id="3" name="Content Placeholder 2"/>
          <p:cNvSpPr>
            <a:spLocks noGrp="1"/>
          </p:cNvSpPr>
          <p:nvPr>
            <p:ph idx="1"/>
          </p:nvPr>
        </p:nvSpPr>
        <p:spPr>
          <a:xfrm>
            <a:off x="457200" y="1447800"/>
            <a:ext cx="8229600" cy="4678363"/>
          </a:xfrm>
        </p:spPr>
        <p:txBody>
          <a:bodyPr/>
          <a:lstStyle>
            <a:lvl1pPr marL="342900" indent="-342900">
              <a:buClr>
                <a:schemeClr val="tx1"/>
              </a:buClr>
              <a:buSzPct val="80000"/>
              <a:buFont typeface="Arial" pitchFamily="34" charset="0"/>
              <a:buChar char="•"/>
              <a:defRPr>
                <a:latin typeface="Arial" pitchFamily="34" charset="0"/>
                <a:cs typeface="Arial" pitchFamily="34" charset="0"/>
              </a:defRPr>
            </a:lvl1pPr>
            <a:lvl2pPr marL="742950" indent="-285750">
              <a:buClr>
                <a:schemeClr val="tx1"/>
              </a:buClr>
              <a:buFont typeface="Arial" pitchFamily="34" charset="0"/>
              <a:buChar char="•"/>
              <a:defRPr>
                <a:latin typeface="Arial" pitchFamily="34" charset="0"/>
              </a:defRPr>
            </a:lvl2pPr>
            <a:lvl3pPr marL="1143000" indent="-228600">
              <a:buClr>
                <a:schemeClr val="tx1"/>
              </a:buClr>
              <a:buFont typeface="Arial" pitchFamily="34" charset="0"/>
              <a:buChar char="•"/>
              <a:defRPr>
                <a:latin typeface="Arial" pitchFamily="34" charset="0"/>
              </a:defRPr>
            </a:lvl3pPr>
            <a:lvl4pPr marL="1600200" indent="-228600">
              <a:buClr>
                <a:schemeClr val="tx1"/>
              </a:buClr>
              <a:buFont typeface="Arial" pitchFamily="34" charset="0"/>
              <a:buChar char="•"/>
              <a:defRPr>
                <a:latin typeface="Arial" pitchFamily="34" charset="0"/>
              </a:defRPr>
            </a:lvl4pPr>
            <a:lvl5pPr marL="2057400" indent="-228600">
              <a:buClr>
                <a:schemeClr val="tx1"/>
              </a:buClr>
              <a:buFont typeface="Arial" pitchFamily="34" charset="0"/>
              <a:buChar char="•"/>
              <a:defRPr>
                <a:latin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457200" y="6613525"/>
            <a:ext cx="1219200" cy="244475"/>
          </a:xfrm>
          <a:prstGeom prst="rect">
            <a:avLst/>
          </a:prstGeom>
        </p:spPr>
        <p:txBody>
          <a:bodyPr/>
          <a:lstStyle>
            <a:lvl1pPr>
              <a:defRPr/>
            </a:lvl1pPr>
          </a:lstStyle>
          <a:p>
            <a:pPr>
              <a:defRPr/>
            </a:pPr>
            <a:fld id="{F8703A60-C458-479F-B73D-4D3C1035949C}" type="datetime1">
              <a:rPr lang="en-US" smtClean="0"/>
              <a:t>7/30/2021</a:t>
            </a:fld>
            <a:endParaRPr lang="en-US" dirty="0"/>
          </a:p>
        </p:txBody>
      </p:sp>
      <p:sp>
        <p:nvSpPr>
          <p:cNvPr id="5" name="Footer Placeholder 4"/>
          <p:cNvSpPr>
            <a:spLocks noGrp="1"/>
          </p:cNvSpPr>
          <p:nvPr>
            <p:ph type="ftr" sz="quarter" idx="11"/>
          </p:nvPr>
        </p:nvSpPr>
        <p:spPr>
          <a:xfrm>
            <a:off x="1905000" y="6613525"/>
            <a:ext cx="5334000" cy="244475"/>
          </a:xfrm>
          <a:prstGeom prst="rect">
            <a:avLst/>
          </a:prstGeom>
        </p:spPr>
        <p:txBody>
          <a:bodyPr/>
          <a:lstStyle>
            <a:lvl1pPr>
              <a:defRPr/>
            </a:lvl1pPr>
          </a:lstStyle>
          <a:p>
            <a:pPr>
              <a:defRPr/>
            </a:pPr>
            <a:r>
              <a:rPr lang="en-US" dirty="0"/>
              <a:t>Session 07 - Package and Exception handling</a:t>
            </a:r>
          </a:p>
        </p:txBody>
      </p:sp>
      <p:sp>
        <p:nvSpPr>
          <p:cNvPr id="6" name="Slide Number Placeholder 5"/>
          <p:cNvSpPr>
            <a:spLocks noGrp="1"/>
          </p:cNvSpPr>
          <p:nvPr>
            <p:ph type="sldNum" sz="quarter" idx="12"/>
          </p:nvPr>
        </p:nvSpPr>
        <p:spPr>
          <a:xfrm>
            <a:off x="7696200" y="6613525"/>
            <a:ext cx="990600" cy="244475"/>
          </a:xfrm>
          <a:prstGeom prst="rect">
            <a:avLst/>
          </a:prstGeom>
        </p:spPr>
        <p:txBody>
          <a:bodyPr/>
          <a:lstStyle>
            <a:lvl1pPr>
              <a:defRPr/>
            </a:lvl1pPr>
          </a:lstStyle>
          <a:p>
            <a:pPr>
              <a:defRPr/>
            </a:pPr>
            <a:fld id="{017F965C-3CEB-45B2-B97C-76AD457A2442}" type="slidenum">
              <a:rPr lang="en-US"/>
              <a:pPr>
                <a:defRPr/>
              </a:pPr>
              <a:t>‹#›</a:t>
            </a:fld>
            <a:r>
              <a:rPr lang="en-US" dirty="0"/>
              <a:t>/11</a:t>
            </a:r>
          </a:p>
        </p:txBody>
      </p:sp>
    </p:spTree>
    <p:extLst>
      <p:ext uri="{BB962C8B-B14F-4D97-AF65-F5344CB8AC3E}">
        <p14:creationId xmlns:p14="http://schemas.microsoft.com/office/powerpoint/2010/main" val="3860978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537325"/>
            <a:ext cx="1295400" cy="320675"/>
          </a:xfrm>
          <a:prstGeom prst="rect">
            <a:avLst/>
          </a:prstGeom>
        </p:spPr>
        <p:txBody>
          <a:bodyPr/>
          <a:lstStyle>
            <a:lvl1pPr>
              <a:defRPr/>
            </a:lvl1pPr>
          </a:lstStyle>
          <a:p>
            <a:pPr>
              <a:defRPr/>
            </a:pPr>
            <a:fld id="{0FE8CEE8-6BBF-48D4-85B4-A9FEA08A7C39}" type="datetime1">
              <a:rPr lang="en-US" smtClean="0"/>
              <a:t>7/30/2021</a:t>
            </a:fld>
            <a:endParaRPr lang="en-US" dirty="0"/>
          </a:p>
        </p:txBody>
      </p:sp>
      <p:sp>
        <p:nvSpPr>
          <p:cNvPr id="5" name="Footer Placeholder 4"/>
          <p:cNvSpPr>
            <a:spLocks noGrp="1"/>
          </p:cNvSpPr>
          <p:nvPr>
            <p:ph type="ftr" sz="quarter" idx="11"/>
          </p:nvPr>
        </p:nvSpPr>
        <p:spPr>
          <a:xfrm>
            <a:off x="2057400" y="6537325"/>
            <a:ext cx="5410200" cy="320675"/>
          </a:xfrm>
          <a:prstGeom prst="rect">
            <a:avLst/>
          </a:prstGeom>
        </p:spPr>
        <p:txBody>
          <a:bodyPr/>
          <a:lstStyle>
            <a:lvl1pPr>
              <a:defRPr/>
            </a:lvl1pPr>
          </a:lstStyle>
          <a:p>
            <a:pPr>
              <a:defRPr/>
            </a:pPr>
            <a:r>
              <a:rPr lang="en-US" dirty="0"/>
              <a:t>Session 07 - Package and Exception handling</a:t>
            </a:r>
          </a:p>
        </p:txBody>
      </p:sp>
      <p:sp>
        <p:nvSpPr>
          <p:cNvPr id="6" name="Slide Number Placeholder 5"/>
          <p:cNvSpPr>
            <a:spLocks noGrp="1"/>
          </p:cNvSpPr>
          <p:nvPr>
            <p:ph type="sldNum" sz="quarter" idx="12"/>
          </p:nvPr>
        </p:nvSpPr>
        <p:spPr>
          <a:xfrm>
            <a:off x="7848600" y="6537325"/>
            <a:ext cx="838200" cy="320675"/>
          </a:xfrm>
          <a:prstGeom prst="rect">
            <a:avLst/>
          </a:prstGeom>
        </p:spPr>
        <p:txBody>
          <a:bodyPr/>
          <a:lstStyle>
            <a:lvl1pPr>
              <a:defRPr/>
            </a:lvl1pPr>
          </a:lstStyle>
          <a:p>
            <a:pPr>
              <a:defRPr/>
            </a:pPr>
            <a:fld id="{7F37CAB4-F23C-43F4-B686-8E1D365D3A45}" type="slidenum">
              <a:rPr lang="en-US"/>
              <a:pPr>
                <a:defRPr/>
              </a:pPr>
              <a:t>‹#›</a:t>
            </a:fld>
            <a:r>
              <a:rPr lang="en-US" dirty="0"/>
              <a:t>/11</a:t>
            </a:r>
          </a:p>
        </p:txBody>
      </p:sp>
    </p:spTree>
    <p:extLst>
      <p:ext uri="{BB962C8B-B14F-4D97-AF65-F5344CB8AC3E}">
        <p14:creationId xmlns:p14="http://schemas.microsoft.com/office/powerpoint/2010/main" val="223679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457200" y="6537325"/>
            <a:ext cx="1295400" cy="320675"/>
          </a:xfrm>
          <a:prstGeom prst="rect">
            <a:avLst/>
          </a:prstGeom>
        </p:spPr>
        <p:txBody>
          <a:bodyPr/>
          <a:lstStyle>
            <a:lvl1pPr>
              <a:defRPr/>
            </a:lvl1pPr>
          </a:lstStyle>
          <a:p>
            <a:pPr>
              <a:defRPr/>
            </a:pPr>
            <a:fld id="{950AA779-DB65-4232-A714-0BD54FF02877}" type="datetime1">
              <a:rPr lang="en-US" smtClean="0"/>
              <a:t>7/30/2021</a:t>
            </a:fld>
            <a:endParaRPr lang="en-US" dirty="0"/>
          </a:p>
        </p:txBody>
      </p:sp>
      <p:sp>
        <p:nvSpPr>
          <p:cNvPr id="6" name="Footer Placeholder 4"/>
          <p:cNvSpPr>
            <a:spLocks noGrp="1"/>
          </p:cNvSpPr>
          <p:nvPr>
            <p:ph type="ftr" sz="quarter" idx="11"/>
          </p:nvPr>
        </p:nvSpPr>
        <p:spPr>
          <a:xfrm>
            <a:off x="2057400" y="6537325"/>
            <a:ext cx="5410200" cy="320675"/>
          </a:xfrm>
          <a:prstGeom prst="rect">
            <a:avLst/>
          </a:prstGeom>
        </p:spPr>
        <p:txBody>
          <a:bodyPr/>
          <a:lstStyle>
            <a:lvl1pPr>
              <a:defRPr/>
            </a:lvl1pPr>
          </a:lstStyle>
          <a:p>
            <a:pPr>
              <a:defRPr/>
            </a:pPr>
            <a:r>
              <a:rPr lang="en-US" dirty="0"/>
              <a:t>Session 07 - Package and Exception handling</a:t>
            </a:r>
          </a:p>
        </p:txBody>
      </p:sp>
      <p:sp>
        <p:nvSpPr>
          <p:cNvPr id="7" name="Slide Number Placeholder 5"/>
          <p:cNvSpPr>
            <a:spLocks noGrp="1"/>
          </p:cNvSpPr>
          <p:nvPr>
            <p:ph type="sldNum" sz="quarter" idx="12"/>
          </p:nvPr>
        </p:nvSpPr>
        <p:spPr>
          <a:xfrm>
            <a:off x="7848600" y="6537325"/>
            <a:ext cx="838200" cy="320675"/>
          </a:xfrm>
          <a:prstGeom prst="rect">
            <a:avLst/>
          </a:prstGeom>
        </p:spPr>
        <p:txBody>
          <a:bodyPr/>
          <a:lstStyle>
            <a:lvl1pPr>
              <a:defRPr/>
            </a:lvl1pPr>
          </a:lstStyle>
          <a:p>
            <a:pPr>
              <a:defRPr/>
            </a:pPr>
            <a:fld id="{A6F97DB9-6F1F-4587-B4D8-7611A9895928}" type="slidenum">
              <a:rPr lang="en-US"/>
              <a:pPr>
                <a:defRPr/>
              </a:pPr>
              <a:t>‹#›</a:t>
            </a:fld>
            <a:r>
              <a:rPr lang="en-US" dirty="0"/>
              <a:t>/11</a:t>
            </a:r>
          </a:p>
        </p:txBody>
      </p:sp>
    </p:spTree>
    <p:extLst>
      <p:ext uri="{BB962C8B-B14F-4D97-AF65-F5344CB8AC3E}">
        <p14:creationId xmlns:p14="http://schemas.microsoft.com/office/powerpoint/2010/main" val="3318395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457200" y="6537325"/>
            <a:ext cx="1295400" cy="320675"/>
          </a:xfrm>
          <a:prstGeom prst="rect">
            <a:avLst/>
          </a:prstGeom>
        </p:spPr>
        <p:txBody>
          <a:bodyPr/>
          <a:lstStyle>
            <a:lvl1pPr>
              <a:defRPr/>
            </a:lvl1pPr>
          </a:lstStyle>
          <a:p>
            <a:pPr>
              <a:defRPr/>
            </a:pPr>
            <a:fld id="{ACAC7063-A19E-4A09-B414-09668648065A}" type="datetime1">
              <a:rPr lang="en-US" smtClean="0"/>
              <a:t>7/30/2021</a:t>
            </a:fld>
            <a:endParaRPr lang="en-US" dirty="0"/>
          </a:p>
        </p:txBody>
      </p:sp>
      <p:sp>
        <p:nvSpPr>
          <p:cNvPr id="8" name="Footer Placeholder 4"/>
          <p:cNvSpPr>
            <a:spLocks noGrp="1"/>
          </p:cNvSpPr>
          <p:nvPr>
            <p:ph type="ftr" sz="quarter" idx="11"/>
          </p:nvPr>
        </p:nvSpPr>
        <p:spPr>
          <a:xfrm>
            <a:off x="2057400" y="6537325"/>
            <a:ext cx="5410200" cy="320675"/>
          </a:xfrm>
          <a:prstGeom prst="rect">
            <a:avLst/>
          </a:prstGeom>
        </p:spPr>
        <p:txBody>
          <a:bodyPr/>
          <a:lstStyle>
            <a:lvl1pPr>
              <a:defRPr/>
            </a:lvl1pPr>
          </a:lstStyle>
          <a:p>
            <a:pPr>
              <a:defRPr/>
            </a:pPr>
            <a:r>
              <a:rPr lang="en-US" dirty="0"/>
              <a:t>Session 07 - Package and Exception handling</a:t>
            </a:r>
          </a:p>
        </p:txBody>
      </p:sp>
      <p:sp>
        <p:nvSpPr>
          <p:cNvPr id="9" name="Slide Number Placeholder 5"/>
          <p:cNvSpPr>
            <a:spLocks noGrp="1"/>
          </p:cNvSpPr>
          <p:nvPr>
            <p:ph type="sldNum" sz="quarter" idx="12"/>
          </p:nvPr>
        </p:nvSpPr>
        <p:spPr>
          <a:xfrm>
            <a:off x="7848600" y="6537325"/>
            <a:ext cx="838200" cy="320675"/>
          </a:xfrm>
          <a:prstGeom prst="rect">
            <a:avLst/>
          </a:prstGeom>
        </p:spPr>
        <p:txBody>
          <a:bodyPr/>
          <a:lstStyle>
            <a:lvl1pPr>
              <a:defRPr/>
            </a:lvl1pPr>
          </a:lstStyle>
          <a:p>
            <a:pPr>
              <a:defRPr/>
            </a:pPr>
            <a:fld id="{C8FEAE02-80AB-4832-B1BF-4E3BB3B6CC7E}" type="slidenum">
              <a:rPr lang="en-US"/>
              <a:pPr>
                <a:defRPr/>
              </a:pPr>
              <a:t>‹#›</a:t>
            </a:fld>
            <a:r>
              <a:rPr lang="en-US" dirty="0"/>
              <a:t>/11</a:t>
            </a:r>
          </a:p>
        </p:txBody>
      </p:sp>
    </p:spTree>
    <p:extLst>
      <p:ext uri="{BB962C8B-B14F-4D97-AF65-F5344CB8AC3E}">
        <p14:creationId xmlns:p14="http://schemas.microsoft.com/office/powerpoint/2010/main" val="1229378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a:xfrm>
            <a:off x="457200" y="6537325"/>
            <a:ext cx="1295400" cy="320675"/>
          </a:xfrm>
          <a:prstGeom prst="rect">
            <a:avLst/>
          </a:prstGeom>
        </p:spPr>
        <p:txBody>
          <a:bodyPr/>
          <a:lstStyle>
            <a:lvl1pPr>
              <a:defRPr/>
            </a:lvl1pPr>
          </a:lstStyle>
          <a:p>
            <a:pPr>
              <a:defRPr/>
            </a:pPr>
            <a:fld id="{31AA2455-5BBB-4820-868D-B6513DA95E12}" type="datetime1">
              <a:rPr lang="en-US" smtClean="0"/>
              <a:t>7/30/2021</a:t>
            </a:fld>
            <a:endParaRPr lang="en-US" dirty="0"/>
          </a:p>
        </p:txBody>
      </p:sp>
      <p:sp>
        <p:nvSpPr>
          <p:cNvPr id="4" name="Footer Placeholder 4"/>
          <p:cNvSpPr>
            <a:spLocks noGrp="1"/>
          </p:cNvSpPr>
          <p:nvPr>
            <p:ph type="ftr" sz="quarter" idx="11"/>
          </p:nvPr>
        </p:nvSpPr>
        <p:spPr>
          <a:xfrm>
            <a:off x="2057400" y="6537325"/>
            <a:ext cx="5410200" cy="320675"/>
          </a:xfrm>
          <a:prstGeom prst="rect">
            <a:avLst/>
          </a:prstGeom>
        </p:spPr>
        <p:txBody>
          <a:bodyPr/>
          <a:lstStyle>
            <a:lvl1pPr>
              <a:defRPr/>
            </a:lvl1pPr>
          </a:lstStyle>
          <a:p>
            <a:pPr>
              <a:defRPr/>
            </a:pPr>
            <a:r>
              <a:rPr lang="en-US" dirty="0"/>
              <a:t>Session 07 - Package and Exception handling</a:t>
            </a:r>
          </a:p>
        </p:txBody>
      </p:sp>
      <p:sp>
        <p:nvSpPr>
          <p:cNvPr id="5" name="Slide Number Placeholder 5"/>
          <p:cNvSpPr>
            <a:spLocks noGrp="1"/>
          </p:cNvSpPr>
          <p:nvPr>
            <p:ph type="sldNum" sz="quarter" idx="12"/>
          </p:nvPr>
        </p:nvSpPr>
        <p:spPr>
          <a:xfrm>
            <a:off x="7848600" y="6537325"/>
            <a:ext cx="838200" cy="320675"/>
          </a:xfrm>
          <a:prstGeom prst="rect">
            <a:avLst/>
          </a:prstGeom>
        </p:spPr>
        <p:txBody>
          <a:bodyPr/>
          <a:lstStyle>
            <a:lvl1pPr>
              <a:defRPr/>
            </a:lvl1pPr>
          </a:lstStyle>
          <a:p>
            <a:pPr>
              <a:defRPr/>
            </a:pPr>
            <a:fld id="{CC0E600C-8C4E-4143-B853-68A70D9331C7}" type="slidenum">
              <a:rPr lang="en-US"/>
              <a:pPr>
                <a:defRPr/>
              </a:pPr>
              <a:t>‹#›</a:t>
            </a:fld>
            <a:r>
              <a:rPr lang="en-US" dirty="0"/>
              <a:t>/11</a:t>
            </a:r>
          </a:p>
        </p:txBody>
      </p:sp>
    </p:spTree>
    <p:extLst>
      <p:ext uri="{BB962C8B-B14F-4D97-AF65-F5344CB8AC3E}">
        <p14:creationId xmlns:p14="http://schemas.microsoft.com/office/powerpoint/2010/main" val="1438798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537325"/>
            <a:ext cx="1295400" cy="320675"/>
          </a:xfrm>
          <a:prstGeom prst="rect">
            <a:avLst/>
          </a:prstGeom>
        </p:spPr>
        <p:txBody>
          <a:bodyPr/>
          <a:lstStyle>
            <a:lvl1pPr>
              <a:defRPr/>
            </a:lvl1pPr>
          </a:lstStyle>
          <a:p>
            <a:pPr>
              <a:defRPr/>
            </a:pPr>
            <a:fld id="{56B6339C-C79B-4515-9E82-7FBE575F7D00}" type="datetime1">
              <a:rPr lang="en-US" smtClean="0"/>
              <a:t>7/30/2021</a:t>
            </a:fld>
            <a:endParaRPr lang="en-US" dirty="0"/>
          </a:p>
        </p:txBody>
      </p:sp>
      <p:sp>
        <p:nvSpPr>
          <p:cNvPr id="3" name="Footer Placeholder 4"/>
          <p:cNvSpPr>
            <a:spLocks noGrp="1"/>
          </p:cNvSpPr>
          <p:nvPr>
            <p:ph type="ftr" sz="quarter" idx="11"/>
          </p:nvPr>
        </p:nvSpPr>
        <p:spPr>
          <a:xfrm>
            <a:off x="2057400" y="6537325"/>
            <a:ext cx="5410200" cy="320675"/>
          </a:xfrm>
          <a:prstGeom prst="rect">
            <a:avLst/>
          </a:prstGeom>
        </p:spPr>
        <p:txBody>
          <a:bodyPr/>
          <a:lstStyle>
            <a:lvl1pPr>
              <a:defRPr/>
            </a:lvl1pPr>
          </a:lstStyle>
          <a:p>
            <a:pPr>
              <a:defRPr/>
            </a:pPr>
            <a:r>
              <a:rPr lang="en-US" dirty="0"/>
              <a:t>Session 07 - Package and Exception handling</a:t>
            </a:r>
          </a:p>
        </p:txBody>
      </p:sp>
      <p:sp>
        <p:nvSpPr>
          <p:cNvPr id="4" name="Slide Number Placeholder 5"/>
          <p:cNvSpPr>
            <a:spLocks noGrp="1"/>
          </p:cNvSpPr>
          <p:nvPr>
            <p:ph type="sldNum" sz="quarter" idx="12"/>
          </p:nvPr>
        </p:nvSpPr>
        <p:spPr>
          <a:xfrm>
            <a:off x="7848600" y="6537325"/>
            <a:ext cx="838200" cy="320675"/>
          </a:xfrm>
          <a:prstGeom prst="rect">
            <a:avLst/>
          </a:prstGeom>
        </p:spPr>
        <p:txBody>
          <a:bodyPr/>
          <a:lstStyle>
            <a:lvl1pPr>
              <a:defRPr/>
            </a:lvl1pPr>
          </a:lstStyle>
          <a:p>
            <a:pPr>
              <a:defRPr/>
            </a:pPr>
            <a:fld id="{6D14D644-7D5F-464F-ACE6-65B648A8CD0E}" type="slidenum">
              <a:rPr lang="en-US"/>
              <a:pPr>
                <a:defRPr/>
              </a:pPr>
              <a:t>‹#›</a:t>
            </a:fld>
            <a:r>
              <a:rPr lang="en-US" dirty="0"/>
              <a:t>/11</a:t>
            </a:r>
          </a:p>
        </p:txBody>
      </p:sp>
    </p:spTree>
    <p:extLst>
      <p:ext uri="{BB962C8B-B14F-4D97-AF65-F5344CB8AC3E}">
        <p14:creationId xmlns:p14="http://schemas.microsoft.com/office/powerpoint/2010/main" val="2051769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a:xfrm>
            <a:off x="457200" y="6537325"/>
            <a:ext cx="1295400" cy="320675"/>
          </a:xfrm>
          <a:prstGeom prst="rect">
            <a:avLst/>
          </a:prstGeom>
        </p:spPr>
        <p:txBody>
          <a:bodyPr/>
          <a:lstStyle>
            <a:lvl1pPr>
              <a:defRPr/>
            </a:lvl1pPr>
          </a:lstStyle>
          <a:p>
            <a:pPr>
              <a:defRPr/>
            </a:pPr>
            <a:fld id="{19BB103F-B24B-4645-8D45-BC97006F53E8}" type="datetime1">
              <a:rPr lang="en-US" smtClean="0"/>
              <a:t>7/30/2021</a:t>
            </a:fld>
            <a:endParaRPr lang="en-US" dirty="0"/>
          </a:p>
        </p:txBody>
      </p:sp>
      <p:sp>
        <p:nvSpPr>
          <p:cNvPr id="6" name="Footer Placeholder 4"/>
          <p:cNvSpPr>
            <a:spLocks noGrp="1"/>
          </p:cNvSpPr>
          <p:nvPr>
            <p:ph type="ftr" sz="quarter" idx="11"/>
          </p:nvPr>
        </p:nvSpPr>
        <p:spPr>
          <a:xfrm>
            <a:off x="2057400" y="6537325"/>
            <a:ext cx="5410200" cy="320675"/>
          </a:xfrm>
          <a:prstGeom prst="rect">
            <a:avLst/>
          </a:prstGeom>
        </p:spPr>
        <p:txBody>
          <a:bodyPr/>
          <a:lstStyle>
            <a:lvl1pPr>
              <a:defRPr/>
            </a:lvl1pPr>
          </a:lstStyle>
          <a:p>
            <a:pPr>
              <a:defRPr/>
            </a:pPr>
            <a:r>
              <a:rPr lang="en-US" dirty="0"/>
              <a:t>Session 07 - Package and Exception handling</a:t>
            </a:r>
          </a:p>
        </p:txBody>
      </p:sp>
      <p:sp>
        <p:nvSpPr>
          <p:cNvPr id="7" name="Slide Number Placeholder 5"/>
          <p:cNvSpPr>
            <a:spLocks noGrp="1"/>
          </p:cNvSpPr>
          <p:nvPr>
            <p:ph type="sldNum" sz="quarter" idx="12"/>
          </p:nvPr>
        </p:nvSpPr>
        <p:spPr>
          <a:xfrm>
            <a:off x="7848600" y="6537325"/>
            <a:ext cx="838200" cy="320675"/>
          </a:xfrm>
          <a:prstGeom prst="rect">
            <a:avLst/>
          </a:prstGeom>
        </p:spPr>
        <p:txBody>
          <a:bodyPr/>
          <a:lstStyle>
            <a:lvl1pPr>
              <a:defRPr/>
            </a:lvl1pPr>
          </a:lstStyle>
          <a:p>
            <a:pPr>
              <a:defRPr/>
            </a:pPr>
            <a:fld id="{CC417B27-8B09-402C-8D0C-F158C101AFFB}" type="slidenum">
              <a:rPr lang="en-US"/>
              <a:pPr>
                <a:defRPr/>
              </a:pPr>
              <a:t>‹#›</a:t>
            </a:fld>
            <a:r>
              <a:rPr lang="en-US" dirty="0"/>
              <a:t>/11</a:t>
            </a:r>
          </a:p>
        </p:txBody>
      </p:sp>
    </p:spTree>
    <p:extLst>
      <p:ext uri="{BB962C8B-B14F-4D97-AF65-F5344CB8AC3E}">
        <p14:creationId xmlns:p14="http://schemas.microsoft.com/office/powerpoint/2010/main" val="3325677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a:xfrm>
            <a:off x="457200" y="6537325"/>
            <a:ext cx="1295400" cy="320675"/>
          </a:xfrm>
          <a:prstGeom prst="rect">
            <a:avLst/>
          </a:prstGeom>
        </p:spPr>
        <p:txBody>
          <a:bodyPr/>
          <a:lstStyle>
            <a:lvl1pPr>
              <a:defRPr/>
            </a:lvl1pPr>
          </a:lstStyle>
          <a:p>
            <a:pPr>
              <a:defRPr/>
            </a:pPr>
            <a:fld id="{CB8CB2F6-FC82-4C0F-9699-C7456F322965}" type="datetime1">
              <a:rPr lang="en-US" smtClean="0"/>
              <a:t>7/30/2021</a:t>
            </a:fld>
            <a:endParaRPr lang="en-US" dirty="0"/>
          </a:p>
        </p:txBody>
      </p:sp>
      <p:sp>
        <p:nvSpPr>
          <p:cNvPr id="6" name="Footer Placeholder 4"/>
          <p:cNvSpPr>
            <a:spLocks noGrp="1"/>
          </p:cNvSpPr>
          <p:nvPr>
            <p:ph type="ftr" sz="quarter" idx="11"/>
          </p:nvPr>
        </p:nvSpPr>
        <p:spPr>
          <a:xfrm>
            <a:off x="2057400" y="6537325"/>
            <a:ext cx="5410200" cy="320675"/>
          </a:xfrm>
          <a:prstGeom prst="rect">
            <a:avLst/>
          </a:prstGeom>
        </p:spPr>
        <p:txBody>
          <a:bodyPr/>
          <a:lstStyle>
            <a:lvl1pPr>
              <a:defRPr/>
            </a:lvl1pPr>
          </a:lstStyle>
          <a:p>
            <a:pPr>
              <a:defRPr/>
            </a:pPr>
            <a:r>
              <a:rPr lang="en-US" dirty="0"/>
              <a:t>Session 07 - Package and Exception handling</a:t>
            </a:r>
          </a:p>
        </p:txBody>
      </p:sp>
      <p:sp>
        <p:nvSpPr>
          <p:cNvPr id="7" name="Slide Number Placeholder 5"/>
          <p:cNvSpPr>
            <a:spLocks noGrp="1"/>
          </p:cNvSpPr>
          <p:nvPr>
            <p:ph type="sldNum" sz="quarter" idx="12"/>
          </p:nvPr>
        </p:nvSpPr>
        <p:spPr>
          <a:xfrm>
            <a:off x="7848600" y="6537325"/>
            <a:ext cx="838200" cy="320675"/>
          </a:xfrm>
          <a:prstGeom prst="rect">
            <a:avLst/>
          </a:prstGeom>
        </p:spPr>
        <p:txBody>
          <a:bodyPr/>
          <a:lstStyle>
            <a:lvl1pPr>
              <a:defRPr/>
            </a:lvl1pPr>
          </a:lstStyle>
          <a:p>
            <a:pPr>
              <a:defRPr/>
            </a:pPr>
            <a:fld id="{D45AB066-4475-48FE-A074-7E4CA38B9454}" type="slidenum">
              <a:rPr lang="en-US"/>
              <a:pPr>
                <a:defRPr/>
              </a:pPr>
              <a:t>‹#›</a:t>
            </a:fld>
            <a:r>
              <a:rPr lang="en-US" dirty="0"/>
              <a:t>/11</a:t>
            </a:r>
          </a:p>
        </p:txBody>
      </p:sp>
    </p:spTree>
    <p:extLst>
      <p:ext uri="{BB962C8B-B14F-4D97-AF65-F5344CB8AC3E}">
        <p14:creationId xmlns:p14="http://schemas.microsoft.com/office/powerpoint/2010/main" val="3289877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31" name="Picture 10"/>
          <p:cNvPicPr>
            <a:picLocks noChangeAspect="1" noChangeArrowheads="1"/>
          </p:cNvPicPr>
          <p:nvPr userDrawn="1"/>
        </p:nvPicPr>
        <p:blipFill>
          <a:blip r:embed="rId13">
            <a:extLst>
              <a:ext uri="{28A0092B-C50C-407E-A947-70E740481C1C}">
                <a14:useLocalDpi xmlns:a14="http://schemas.microsoft.com/office/drawing/2010/main" val="0"/>
              </a:ext>
            </a:extLst>
          </a:blip>
          <a:stretch>
            <a:fillRect/>
          </a:stretch>
        </p:blipFill>
        <p:spPr bwMode="auto">
          <a:xfrm>
            <a:off x="0" y="78105"/>
            <a:ext cx="1600200" cy="32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Lst>
  <p:hf sldNum="0" hdr="0" ftr="0" dt="0"/>
  <p:txStyles>
    <p:titleStyle>
      <a:lvl1pPr algn="ctr" rtl="0" eaLnBrk="0" fontAlgn="base" hangingPunct="0">
        <a:spcBef>
          <a:spcPct val="0"/>
        </a:spcBef>
        <a:spcAft>
          <a:spcPct val="0"/>
        </a:spcAft>
        <a:defRPr sz="4000" b="1" kern="1200">
          <a:solidFill>
            <a:srgbClr val="0000CC"/>
          </a:solidFill>
          <a:latin typeface="Arial" pitchFamily="34" charset="0"/>
          <a:ea typeface="+mj-ea"/>
          <a:cs typeface="Arial" pitchFamily="34" charset="0"/>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Title 1"/>
          <p:cNvSpPr>
            <a:spLocks noGrp="1"/>
          </p:cNvSpPr>
          <p:nvPr>
            <p:ph type="ctrTitle"/>
          </p:nvPr>
        </p:nvSpPr>
        <p:spPr>
          <a:xfrm>
            <a:off x="304800" y="1676400"/>
            <a:ext cx="8534400" cy="2438400"/>
          </a:xfrm>
        </p:spPr>
        <p:txBody>
          <a:bodyPr/>
          <a:lstStyle/>
          <a:p>
            <a:pPr eaLnBrk="1" hangingPunct="1"/>
            <a:br>
              <a:rPr lang="en-US" sz="4000" dirty="0">
                <a:latin typeface="Arial" charset="0"/>
                <a:cs typeface="Arial" charset="0"/>
              </a:rPr>
            </a:br>
            <a:r>
              <a:rPr lang="en-US" dirty="0"/>
              <a:t>Exceptions</a:t>
            </a:r>
            <a:br>
              <a:rPr lang="en-US" dirty="0"/>
            </a:br>
            <a:br>
              <a:rPr lang="en-US" dirty="0"/>
            </a:br>
            <a:r>
              <a:rPr lang="en-US" sz="2800" b="0" dirty="0"/>
              <a:t>(http://docs.oracle.com/javase/tutorial/essential/exceptions/index.html)</a:t>
            </a:r>
          </a:p>
        </p:txBody>
      </p:sp>
    </p:spTree>
    <p:extLst>
      <p:ext uri="{BB962C8B-B14F-4D97-AF65-F5344CB8AC3E}">
        <p14:creationId xmlns:p14="http://schemas.microsoft.com/office/powerpoint/2010/main" val="428212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sz="3600" dirty="0">
                <a:latin typeface="Arial" charset="0"/>
                <a:cs typeface="Arial" charset="0"/>
              </a:rPr>
              <a:t>Throwing exceptions in methods</a:t>
            </a:r>
          </a:p>
        </p:txBody>
      </p:sp>
      <p:pic>
        <p:nvPicPr>
          <p:cNvPr id="43012" name="Picture 5"/>
          <p:cNvPicPr>
            <a:picLocks noChangeAspect="1" noChangeArrowheads="1"/>
          </p:cNvPicPr>
          <p:nvPr/>
        </p:nvPicPr>
        <p:blipFill>
          <a:blip r:embed="rId2">
            <a:lum bright="-24000" contrast="11000"/>
          </a:blip>
          <a:srcRect/>
          <a:stretch>
            <a:fillRect/>
          </a:stretch>
        </p:blipFill>
        <p:spPr bwMode="auto">
          <a:xfrm>
            <a:off x="300038" y="1590675"/>
            <a:ext cx="8543925" cy="4581525"/>
          </a:xfrm>
          <a:prstGeom prst="rect">
            <a:avLst/>
          </a:prstGeom>
          <a:noFill/>
          <a:ln w="9525">
            <a:noFill/>
            <a:miter lim="800000"/>
            <a:headEnd/>
            <a:tailEnd/>
          </a:ln>
        </p:spPr>
      </p:pic>
      <p:sp>
        <p:nvSpPr>
          <p:cNvPr id="5" name="Rectangle 4"/>
          <p:cNvSpPr/>
          <p:nvPr/>
        </p:nvSpPr>
        <p:spPr>
          <a:xfrm>
            <a:off x="609600" y="990600"/>
            <a:ext cx="807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itchFamily="34" charset="0"/>
                <a:cs typeface="Arial" pitchFamily="34" charset="0"/>
              </a:rPr>
              <a:t>May we intentionally throw an exception? </a:t>
            </a:r>
            <a:r>
              <a:rPr lang="en-US" sz="2400" dirty="0">
                <a:latin typeface="Arial" pitchFamily="34" charset="0"/>
                <a:cs typeface="Arial" pitchFamily="34" charset="0"/>
                <a:sym typeface="Wingdings" pitchFamily="2" charset="2"/>
              </a:rPr>
              <a:t> YES</a:t>
            </a:r>
            <a:endParaRPr lang="en-US" sz="2400" dirty="0">
              <a:latin typeface="Arial" pitchFamily="34" charset="0"/>
              <a:cs typeface="Arial"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dirty="0">
                <a:latin typeface="Arial" charset="0"/>
                <a:cs typeface="Arial" charset="0"/>
              </a:rPr>
              <a:t>Exception Propagations</a:t>
            </a:r>
          </a:p>
        </p:txBody>
      </p:sp>
      <p:sp>
        <p:nvSpPr>
          <p:cNvPr id="44036" name="Rectangle 4"/>
          <p:cNvSpPr>
            <a:spLocks noChangeArrowheads="1"/>
          </p:cNvSpPr>
          <p:nvPr/>
        </p:nvSpPr>
        <p:spPr bwMode="auto">
          <a:xfrm>
            <a:off x="3048000" y="1905000"/>
            <a:ext cx="685800" cy="457200"/>
          </a:xfrm>
          <a:prstGeom prst="rect">
            <a:avLst/>
          </a:prstGeom>
          <a:solidFill>
            <a:schemeClr val="accent1"/>
          </a:solidFill>
          <a:ln w="9525">
            <a:solidFill>
              <a:schemeClr val="tx1"/>
            </a:solidFill>
            <a:miter lim="800000"/>
            <a:headEnd/>
            <a:tailEnd/>
          </a:ln>
        </p:spPr>
        <p:txBody>
          <a:bodyPr wrap="none" anchor="ctr"/>
          <a:lstStyle/>
          <a:p>
            <a:pPr algn="ctr"/>
            <a:r>
              <a:rPr lang="en-US" b="1" dirty="0"/>
              <a:t>A()</a:t>
            </a:r>
          </a:p>
        </p:txBody>
      </p:sp>
      <p:sp>
        <p:nvSpPr>
          <p:cNvPr id="44037" name="Rectangle 5"/>
          <p:cNvSpPr>
            <a:spLocks noChangeArrowheads="1"/>
          </p:cNvSpPr>
          <p:nvPr/>
        </p:nvSpPr>
        <p:spPr bwMode="auto">
          <a:xfrm>
            <a:off x="4267200" y="2514600"/>
            <a:ext cx="685800" cy="457200"/>
          </a:xfrm>
          <a:prstGeom prst="rect">
            <a:avLst/>
          </a:prstGeom>
          <a:solidFill>
            <a:schemeClr val="accent1"/>
          </a:solidFill>
          <a:ln w="9525">
            <a:solidFill>
              <a:schemeClr val="tx1"/>
            </a:solidFill>
            <a:miter lim="800000"/>
            <a:headEnd/>
            <a:tailEnd/>
          </a:ln>
        </p:spPr>
        <p:txBody>
          <a:bodyPr wrap="none" anchor="ctr"/>
          <a:lstStyle/>
          <a:p>
            <a:pPr algn="ctr"/>
            <a:r>
              <a:rPr lang="en-US" b="1" dirty="0"/>
              <a:t>B()</a:t>
            </a:r>
          </a:p>
        </p:txBody>
      </p:sp>
      <p:sp>
        <p:nvSpPr>
          <p:cNvPr id="44038" name="Rectangle 6"/>
          <p:cNvSpPr>
            <a:spLocks noChangeArrowheads="1"/>
          </p:cNvSpPr>
          <p:nvPr/>
        </p:nvSpPr>
        <p:spPr bwMode="auto">
          <a:xfrm>
            <a:off x="5562600" y="3124200"/>
            <a:ext cx="685800" cy="457200"/>
          </a:xfrm>
          <a:prstGeom prst="rect">
            <a:avLst/>
          </a:prstGeom>
          <a:solidFill>
            <a:schemeClr val="accent1"/>
          </a:solidFill>
          <a:ln w="9525">
            <a:solidFill>
              <a:schemeClr val="tx1"/>
            </a:solidFill>
            <a:miter lim="800000"/>
            <a:headEnd/>
            <a:tailEnd/>
          </a:ln>
        </p:spPr>
        <p:txBody>
          <a:bodyPr wrap="none" anchor="ctr"/>
          <a:lstStyle/>
          <a:p>
            <a:pPr algn="ctr"/>
            <a:r>
              <a:rPr lang="en-US" b="1" dirty="0"/>
              <a:t>C()</a:t>
            </a:r>
          </a:p>
        </p:txBody>
      </p:sp>
      <p:sp>
        <p:nvSpPr>
          <p:cNvPr id="44039" name="Rectangle 7"/>
          <p:cNvSpPr>
            <a:spLocks noChangeArrowheads="1"/>
          </p:cNvSpPr>
          <p:nvPr/>
        </p:nvSpPr>
        <p:spPr bwMode="auto">
          <a:xfrm>
            <a:off x="6781800" y="3733800"/>
            <a:ext cx="685800" cy="457200"/>
          </a:xfrm>
          <a:prstGeom prst="rect">
            <a:avLst/>
          </a:prstGeom>
          <a:solidFill>
            <a:schemeClr val="accent1"/>
          </a:solidFill>
          <a:ln w="9525">
            <a:solidFill>
              <a:schemeClr val="tx1"/>
            </a:solidFill>
            <a:miter lim="800000"/>
            <a:headEnd/>
            <a:tailEnd/>
          </a:ln>
        </p:spPr>
        <p:txBody>
          <a:bodyPr wrap="none" anchor="ctr"/>
          <a:lstStyle/>
          <a:p>
            <a:pPr algn="ctr"/>
            <a:r>
              <a:rPr lang="en-US" b="1" dirty="0"/>
              <a:t>D()</a:t>
            </a:r>
          </a:p>
        </p:txBody>
      </p:sp>
      <p:sp>
        <p:nvSpPr>
          <p:cNvPr id="9" name="Line 8"/>
          <p:cNvSpPr>
            <a:spLocks noChangeShapeType="1"/>
          </p:cNvSpPr>
          <p:nvPr/>
        </p:nvSpPr>
        <p:spPr bwMode="auto">
          <a:xfrm>
            <a:off x="3352800" y="2362200"/>
            <a:ext cx="838200" cy="381000"/>
          </a:xfrm>
          <a:prstGeom prst="line">
            <a:avLst/>
          </a:prstGeom>
          <a:noFill/>
          <a:ln w="28575">
            <a:solidFill>
              <a:schemeClr val="tx1"/>
            </a:solidFill>
            <a:round/>
            <a:headEnd/>
            <a:tailEnd type="triangle" w="med" len="med"/>
          </a:ln>
        </p:spPr>
        <p:txBody>
          <a:bodyPr/>
          <a:lstStyle/>
          <a:p>
            <a:endParaRPr lang="en-US" dirty="0"/>
          </a:p>
        </p:txBody>
      </p:sp>
      <p:sp>
        <p:nvSpPr>
          <p:cNvPr id="10" name="Line 9"/>
          <p:cNvSpPr>
            <a:spLocks noChangeShapeType="1"/>
          </p:cNvSpPr>
          <p:nvPr/>
        </p:nvSpPr>
        <p:spPr bwMode="auto">
          <a:xfrm>
            <a:off x="4648200" y="2971800"/>
            <a:ext cx="838200" cy="381000"/>
          </a:xfrm>
          <a:prstGeom prst="line">
            <a:avLst/>
          </a:prstGeom>
          <a:noFill/>
          <a:ln w="28575">
            <a:solidFill>
              <a:schemeClr val="tx1"/>
            </a:solidFill>
            <a:round/>
            <a:headEnd/>
            <a:tailEnd type="triangle" w="med" len="med"/>
          </a:ln>
        </p:spPr>
        <p:txBody>
          <a:bodyPr/>
          <a:lstStyle/>
          <a:p>
            <a:endParaRPr lang="en-US" dirty="0"/>
          </a:p>
        </p:txBody>
      </p:sp>
      <p:sp>
        <p:nvSpPr>
          <p:cNvPr id="11" name="Line 10"/>
          <p:cNvSpPr>
            <a:spLocks noChangeShapeType="1"/>
          </p:cNvSpPr>
          <p:nvPr/>
        </p:nvSpPr>
        <p:spPr bwMode="auto">
          <a:xfrm>
            <a:off x="5867400" y="3581400"/>
            <a:ext cx="838200" cy="381000"/>
          </a:xfrm>
          <a:prstGeom prst="line">
            <a:avLst/>
          </a:prstGeom>
          <a:noFill/>
          <a:ln w="28575">
            <a:solidFill>
              <a:schemeClr val="tx1"/>
            </a:solidFill>
            <a:round/>
            <a:headEnd/>
            <a:tailEnd type="triangle" w="med" len="med"/>
          </a:ln>
        </p:spPr>
        <p:txBody>
          <a:bodyPr/>
          <a:lstStyle/>
          <a:p>
            <a:endParaRPr lang="en-US" dirty="0"/>
          </a:p>
        </p:txBody>
      </p:sp>
      <p:sp>
        <p:nvSpPr>
          <p:cNvPr id="12" name="Oval 11"/>
          <p:cNvSpPr>
            <a:spLocks noChangeArrowheads="1"/>
          </p:cNvSpPr>
          <p:nvPr/>
        </p:nvSpPr>
        <p:spPr bwMode="auto">
          <a:xfrm>
            <a:off x="7620000" y="3733800"/>
            <a:ext cx="1371600" cy="457200"/>
          </a:xfrm>
          <a:prstGeom prst="ellipse">
            <a:avLst/>
          </a:prstGeom>
          <a:solidFill>
            <a:srgbClr val="FF0000"/>
          </a:solidFill>
          <a:ln w="9525">
            <a:solidFill>
              <a:srgbClr val="FF0000"/>
            </a:solidFill>
            <a:round/>
            <a:headEnd/>
            <a:tailEnd/>
          </a:ln>
        </p:spPr>
        <p:txBody>
          <a:bodyPr wrap="none" anchor="ctr"/>
          <a:lstStyle/>
          <a:p>
            <a:pPr algn="ctr"/>
            <a:r>
              <a:rPr lang="en-US" b="1" dirty="0">
                <a:solidFill>
                  <a:schemeClr val="bg1"/>
                </a:solidFill>
              </a:rPr>
              <a:t>Exception</a:t>
            </a:r>
          </a:p>
        </p:txBody>
      </p:sp>
      <p:sp>
        <p:nvSpPr>
          <p:cNvPr id="13" name="Line 12"/>
          <p:cNvSpPr>
            <a:spLocks noChangeShapeType="1"/>
          </p:cNvSpPr>
          <p:nvPr/>
        </p:nvSpPr>
        <p:spPr bwMode="auto">
          <a:xfrm>
            <a:off x="3733800" y="2133600"/>
            <a:ext cx="838200" cy="381000"/>
          </a:xfrm>
          <a:prstGeom prst="line">
            <a:avLst/>
          </a:prstGeom>
          <a:noFill/>
          <a:ln w="28575">
            <a:solidFill>
              <a:srgbClr val="FF0000"/>
            </a:solidFill>
            <a:round/>
            <a:headEnd type="triangle" w="med" len="med"/>
            <a:tailEnd/>
          </a:ln>
        </p:spPr>
        <p:txBody>
          <a:bodyPr/>
          <a:lstStyle/>
          <a:p>
            <a:endParaRPr lang="en-US" dirty="0"/>
          </a:p>
        </p:txBody>
      </p:sp>
      <p:sp>
        <p:nvSpPr>
          <p:cNvPr id="14" name="Line 13"/>
          <p:cNvSpPr>
            <a:spLocks noChangeShapeType="1"/>
          </p:cNvSpPr>
          <p:nvPr/>
        </p:nvSpPr>
        <p:spPr bwMode="auto">
          <a:xfrm>
            <a:off x="5029200" y="2743200"/>
            <a:ext cx="838200" cy="381000"/>
          </a:xfrm>
          <a:prstGeom prst="line">
            <a:avLst/>
          </a:prstGeom>
          <a:noFill/>
          <a:ln w="28575">
            <a:solidFill>
              <a:srgbClr val="FF0000"/>
            </a:solidFill>
            <a:round/>
            <a:headEnd type="triangle" w="med" len="med"/>
            <a:tailEnd/>
          </a:ln>
        </p:spPr>
        <p:txBody>
          <a:bodyPr/>
          <a:lstStyle/>
          <a:p>
            <a:endParaRPr lang="en-US" dirty="0"/>
          </a:p>
        </p:txBody>
      </p:sp>
      <p:sp>
        <p:nvSpPr>
          <p:cNvPr id="15" name="Line 14"/>
          <p:cNvSpPr>
            <a:spLocks noChangeShapeType="1"/>
          </p:cNvSpPr>
          <p:nvPr/>
        </p:nvSpPr>
        <p:spPr bwMode="auto">
          <a:xfrm>
            <a:off x="6248400" y="3352800"/>
            <a:ext cx="838200" cy="381000"/>
          </a:xfrm>
          <a:prstGeom prst="line">
            <a:avLst/>
          </a:prstGeom>
          <a:noFill/>
          <a:ln w="28575">
            <a:solidFill>
              <a:srgbClr val="FF0000"/>
            </a:solidFill>
            <a:round/>
            <a:headEnd type="triangle" w="med" len="med"/>
            <a:tailEnd/>
          </a:ln>
        </p:spPr>
        <p:txBody>
          <a:bodyPr/>
          <a:lstStyle/>
          <a:p>
            <a:endParaRPr lang="en-US" dirty="0"/>
          </a:p>
        </p:txBody>
      </p:sp>
      <p:sp>
        <p:nvSpPr>
          <p:cNvPr id="18" name="Rectangle 17"/>
          <p:cNvSpPr>
            <a:spLocks noChangeArrowheads="1"/>
          </p:cNvSpPr>
          <p:nvPr/>
        </p:nvSpPr>
        <p:spPr bwMode="auto">
          <a:xfrm>
            <a:off x="3810000" y="1752600"/>
            <a:ext cx="1066800" cy="304800"/>
          </a:xfrm>
          <a:prstGeom prst="rect">
            <a:avLst/>
          </a:prstGeom>
          <a:solidFill>
            <a:srgbClr val="0000CC"/>
          </a:solidFill>
          <a:ln w="9525">
            <a:solidFill>
              <a:schemeClr val="tx1"/>
            </a:solidFill>
            <a:miter lim="800000"/>
            <a:headEnd/>
            <a:tailEnd/>
          </a:ln>
        </p:spPr>
        <p:txBody>
          <a:bodyPr wrap="none" anchor="ctr"/>
          <a:lstStyle/>
          <a:p>
            <a:pPr algn="ctr"/>
            <a:r>
              <a:rPr lang="en-US" b="1" dirty="0">
                <a:solidFill>
                  <a:schemeClr val="bg1"/>
                </a:solidFill>
              </a:rPr>
              <a:t>catch(...)</a:t>
            </a:r>
          </a:p>
        </p:txBody>
      </p:sp>
      <p:grpSp>
        <p:nvGrpSpPr>
          <p:cNvPr id="2" name="Group 24"/>
          <p:cNvGrpSpPr>
            <a:grpSpLocks/>
          </p:cNvGrpSpPr>
          <p:nvPr/>
        </p:nvGrpSpPr>
        <p:grpSpPr bwMode="auto">
          <a:xfrm>
            <a:off x="457200" y="2667000"/>
            <a:ext cx="2133600" cy="2286000"/>
            <a:chOff x="6781800" y="1752600"/>
            <a:chExt cx="2133600" cy="2286000"/>
          </a:xfrm>
        </p:grpSpPr>
        <p:sp>
          <p:nvSpPr>
            <p:cNvPr id="19" name="Rectangle 18"/>
            <p:cNvSpPr/>
            <p:nvPr/>
          </p:nvSpPr>
          <p:spPr>
            <a:xfrm>
              <a:off x="6781800" y="3581400"/>
              <a:ext cx="21336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solidFill>
                    <a:schemeClr val="tx1"/>
                  </a:solidFill>
                </a:rPr>
                <a:t>Stack trace</a:t>
              </a:r>
            </a:p>
          </p:txBody>
        </p:sp>
        <p:sp>
          <p:nvSpPr>
            <p:cNvPr id="21" name="Rectangle 20"/>
            <p:cNvSpPr/>
            <p:nvPr/>
          </p:nvSpPr>
          <p:spPr>
            <a:xfrm>
              <a:off x="6781800" y="1752600"/>
              <a:ext cx="2133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t>Stack  for A()</a:t>
              </a:r>
            </a:p>
          </p:txBody>
        </p:sp>
        <p:sp>
          <p:nvSpPr>
            <p:cNvPr id="22" name="Rectangle 21"/>
            <p:cNvSpPr/>
            <p:nvPr/>
          </p:nvSpPr>
          <p:spPr>
            <a:xfrm>
              <a:off x="6781800" y="2209800"/>
              <a:ext cx="2133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t>Stack for B()</a:t>
              </a:r>
            </a:p>
          </p:txBody>
        </p:sp>
        <p:sp>
          <p:nvSpPr>
            <p:cNvPr id="23" name="Rectangle 22"/>
            <p:cNvSpPr/>
            <p:nvPr/>
          </p:nvSpPr>
          <p:spPr>
            <a:xfrm>
              <a:off x="6781800" y="2667000"/>
              <a:ext cx="2133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t>Stack for C()</a:t>
              </a:r>
            </a:p>
          </p:txBody>
        </p:sp>
        <p:sp>
          <p:nvSpPr>
            <p:cNvPr id="24" name="Rectangle 23"/>
            <p:cNvSpPr/>
            <p:nvPr/>
          </p:nvSpPr>
          <p:spPr>
            <a:xfrm>
              <a:off x="6781800" y="3124200"/>
              <a:ext cx="2133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t>Stack for D()</a:t>
              </a:r>
            </a:p>
          </p:txBody>
        </p:sp>
      </p:grpSp>
      <p:sp>
        <p:nvSpPr>
          <p:cNvPr id="26" name="TextBox 25"/>
          <p:cNvSpPr txBox="1"/>
          <p:nvPr/>
        </p:nvSpPr>
        <p:spPr>
          <a:xfrm>
            <a:off x="2895600" y="4495800"/>
            <a:ext cx="6019800" cy="1323439"/>
          </a:xfrm>
          <a:prstGeom prst="rect">
            <a:avLst/>
          </a:prstGeom>
          <a:solidFill>
            <a:srgbClr val="0000CC"/>
          </a:solidFill>
        </p:spPr>
        <p:txBody>
          <a:bodyPr wrap="square" rtlCol="0">
            <a:spAutoFit/>
          </a:bodyPr>
          <a:lstStyle/>
          <a:p>
            <a:r>
              <a:rPr lang="en-US" sz="2000" dirty="0">
                <a:solidFill>
                  <a:schemeClr val="bg1"/>
                </a:solidFill>
              </a:rPr>
              <a:t>When an exception occurs at a method, program stack is containing running methods ( method A calls method B,….). So, we can trace statements related to this exception.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2000"/>
                                        <p:tgtEl>
                                          <p:spTgt spid="9"/>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2000"/>
                                        <p:tgtEl>
                                          <p:spTgt spid="10"/>
                                        </p:tgtEl>
                                      </p:cBhvr>
                                    </p:animEffect>
                                  </p:childTnLst>
                                </p:cTn>
                              </p:par>
                            </p:childTnLst>
                          </p:cTn>
                        </p:par>
                        <p:par>
                          <p:cTn id="12" fill="hold">
                            <p:stCondLst>
                              <p:cond delay="400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2000"/>
                                        <p:tgtEl>
                                          <p:spTgt spid="11"/>
                                        </p:tgtEl>
                                      </p:cBhvr>
                                    </p:animEffect>
                                  </p:childTnLst>
                                </p:cTn>
                              </p:par>
                            </p:childTnLst>
                          </p:cTn>
                        </p:par>
                        <p:par>
                          <p:cTn id="16" fill="hold">
                            <p:stCondLst>
                              <p:cond delay="6000"/>
                            </p:stCondLst>
                            <p:childTnLst>
                              <p:par>
                                <p:cTn id="17" presetID="2" presetClass="entr" presetSubtype="4"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par>
                          <p:cTn id="21" fill="hold">
                            <p:stCondLst>
                              <p:cond delay="6500"/>
                            </p:stCondLst>
                            <p:childTnLst>
                              <p:par>
                                <p:cTn id="22" presetID="22" presetClass="entr" presetSubtype="4"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down)">
                                      <p:cBhvr>
                                        <p:cTn id="24" dur="2000"/>
                                        <p:tgtEl>
                                          <p:spTgt spid="15"/>
                                        </p:tgtEl>
                                      </p:cBhvr>
                                    </p:animEffect>
                                  </p:childTnLst>
                                </p:cTn>
                              </p:par>
                            </p:childTnLst>
                          </p:cTn>
                        </p:par>
                        <p:par>
                          <p:cTn id="25" fill="hold">
                            <p:stCondLst>
                              <p:cond delay="8500"/>
                            </p:stCondLst>
                            <p:childTnLst>
                              <p:par>
                                <p:cTn id="26" presetID="22" presetClass="entr" presetSubtype="4"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down)">
                                      <p:cBhvr>
                                        <p:cTn id="28" dur="2000"/>
                                        <p:tgtEl>
                                          <p:spTgt spid="14"/>
                                        </p:tgtEl>
                                      </p:cBhvr>
                                    </p:animEffect>
                                  </p:childTnLst>
                                </p:cTn>
                              </p:par>
                            </p:childTnLst>
                          </p:cTn>
                        </p:par>
                        <p:par>
                          <p:cTn id="29" fill="hold">
                            <p:stCondLst>
                              <p:cond delay="10500"/>
                            </p:stCondLst>
                            <p:childTnLst>
                              <p:par>
                                <p:cTn id="30" presetID="22" presetClass="entr" presetSubtype="4"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down)">
                                      <p:cBhvr>
                                        <p:cTn id="32" dur="2000"/>
                                        <p:tgtEl>
                                          <p:spTgt spid="13"/>
                                        </p:tgtEl>
                                      </p:cBhvr>
                                    </p:animEffect>
                                  </p:childTnLst>
                                </p:cTn>
                              </p:par>
                            </p:childTnLst>
                          </p:cTn>
                        </p:par>
                        <p:par>
                          <p:cTn id="33" fill="hold">
                            <p:stCondLst>
                              <p:cond delay="12500"/>
                            </p:stCondLst>
                            <p:childTnLst>
                              <p:par>
                                <p:cTn id="34" presetID="2" presetClass="entr" presetSubtype="1" fill="hold" grpId="0" nodeType="after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additive="base">
                                        <p:cTn id="36" dur="500" fill="hold"/>
                                        <p:tgtEl>
                                          <p:spTgt spid="18"/>
                                        </p:tgtEl>
                                        <p:attrNameLst>
                                          <p:attrName>ppt_x</p:attrName>
                                        </p:attrNameLst>
                                      </p:cBhvr>
                                      <p:tavLst>
                                        <p:tav tm="0">
                                          <p:val>
                                            <p:strVal val="#ppt_x"/>
                                          </p:val>
                                        </p:tav>
                                        <p:tav tm="100000">
                                          <p:val>
                                            <p:strVal val="#ppt_x"/>
                                          </p:val>
                                        </p:tav>
                                      </p:tavLst>
                                    </p:anim>
                                    <p:anim calcmode="lin" valueType="num">
                                      <p:cBhvr additive="base">
                                        <p:cTn id="37"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P spid="1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228600" y="99928"/>
            <a:ext cx="7658100" cy="6605672"/>
          </a:xfrm>
          <a:prstGeom prst="rect">
            <a:avLst/>
          </a:prstGeom>
          <a:noFill/>
          <a:ln w="9525">
            <a:noFill/>
            <a:miter lim="800000"/>
            <a:headEnd/>
            <a:tailEnd/>
          </a:ln>
          <a:effectLst/>
        </p:spPr>
      </p:pic>
      <p:sp>
        <p:nvSpPr>
          <p:cNvPr id="33797" name="Rectangle 2"/>
          <p:cNvSpPr>
            <a:spLocks noGrp="1"/>
          </p:cNvSpPr>
          <p:nvPr>
            <p:ph type="title"/>
          </p:nvPr>
        </p:nvSpPr>
        <p:spPr>
          <a:xfrm>
            <a:off x="5486400" y="228600"/>
            <a:ext cx="3657600" cy="1676400"/>
          </a:xfrm>
        </p:spPr>
        <p:txBody>
          <a:bodyPr/>
          <a:lstStyle/>
          <a:p>
            <a:pPr algn="l"/>
            <a:r>
              <a:rPr lang="en-US" dirty="0"/>
              <a:t>Exception Propagations</a:t>
            </a:r>
          </a:p>
        </p:txBody>
      </p:sp>
    </p:spTree>
    <p:extLst>
      <p:ext uri="{BB962C8B-B14F-4D97-AF65-F5344CB8AC3E}">
        <p14:creationId xmlns:p14="http://schemas.microsoft.com/office/powerpoint/2010/main" val="3461829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2"/>
          <p:cNvSpPr>
            <a:spLocks noGrp="1"/>
          </p:cNvSpPr>
          <p:nvPr>
            <p:ph type="title"/>
          </p:nvPr>
        </p:nvSpPr>
        <p:spPr>
          <a:xfrm>
            <a:off x="457200" y="152400"/>
            <a:ext cx="8229600" cy="1143000"/>
          </a:xfrm>
        </p:spPr>
        <p:txBody>
          <a:bodyPr/>
          <a:lstStyle/>
          <a:p>
            <a:r>
              <a:rPr lang="en-US" dirty="0"/>
              <a:t>Catching Exceptions…</a:t>
            </a:r>
          </a:p>
        </p:txBody>
      </p:sp>
      <p:sp>
        <p:nvSpPr>
          <p:cNvPr id="8" name="Rectangle 3"/>
          <p:cNvSpPr txBox="1">
            <a:spLocks/>
          </p:cNvSpPr>
          <p:nvPr/>
        </p:nvSpPr>
        <p:spPr bwMode="auto">
          <a:xfrm>
            <a:off x="990600" y="1981200"/>
            <a:ext cx="7086600" cy="4038600"/>
          </a:xfrm>
          <a:prstGeom prst="rect">
            <a:avLst/>
          </a:prstGeom>
          <a:solidFill>
            <a:srgbClr val="FFFF00"/>
          </a:solidFill>
          <a:ln w="9525">
            <a:noFill/>
            <a:miter lim="800000"/>
            <a:headEnd/>
            <a:tailEnd/>
          </a:ln>
        </p:spPr>
        <p:txBody>
          <a:bodyPr/>
          <a:lstStyle/>
          <a:p>
            <a:pPr marL="342900" indent="-342900" algn="thaiDist" eaLnBrk="0" hangingPunct="0">
              <a:spcBef>
                <a:spcPct val="20000"/>
              </a:spcBef>
              <a:defRPr/>
            </a:pPr>
            <a:r>
              <a:rPr lang="en-US" b="1" dirty="0">
                <a:latin typeface="Courier New" pitchFamily="49" charset="0"/>
                <a:cs typeface="Courier New" pitchFamily="49" charset="0"/>
              </a:rPr>
              <a:t>Scanner in = new Scanner(</a:t>
            </a:r>
            <a:r>
              <a:rPr lang="en-US" b="1" dirty="0" err="1">
                <a:latin typeface="Courier New" pitchFamily="49" charset="0"/>
                <a:cs typeface="Courier New" pitchFamily="49" charset="0"/>
              </a:rPr>
              <a:t>System.in</a:t>
            </a:r>
            <a:r>
              <a:rPr lang="en-US" b="1">
                <a:latin typeface="Courier New" pitchFamily="49" charset="0"/>
                <a:cs typeface="Courier New" pitchFamily="49" charset="0"/>
              </a:rPr>
              <a:t>);</a:t>
            </a:r>
          </a:p>
          <a:p>
            <a:pPr marL="342900" indent="-342900" algn="thaiDist" eaLnBrk="0" hangingPunct="0">
              <a:spcBef>
                <a:spcPct val="20000"/>
              </a:spcBef>
              <a:defRPr/>
            </a:pPr>
            <a:r>
              <a:rPr lang="en-US" b="1">
                <a:latin typeface="Courier New" pitchFamily="49" charset="0"/>
                <a:cs typeface="Courier New" pitchFamily="49" charset="0"/>
              </a:rPr>
              <a:t>boolean </a:t>
            </a:r>
            <a:r>
              <a:rPr lang="en-US" b="1" dirty="0">
                <a:latin typeface="Courier New" pitchFamily="49" charset="0"/>
                <a:cs typeface="Courier New" pitchFamily="49" charset="0"/>
              </a:rPr>
              <a:t>cont = true;</a:t>
            </a:r>
          </a:p>
          <a:p>
            <a:pPr marL="342900" indent="-342900" algn="thaiDist" eaLnBrk="0" hangingPunct="0">
              <a:spcBef>
                <a:spcPct val="20000"/>
              </a:spcBef>
              <a:defRPr/>
            </a:pPr>
            <a:r>
              <a:rPr lang="en-US" b="1">
                <a:latin typeface="Courier New" pitchFamily="49" charset="0"/>
                <a:cs typeface="Courier New" pitchFamily="49" charset="0"/>
              </a:rPr>
              <a:t>int </a:t>
            </a:r>
            <a:r>
              <a:rPr lang="en-US" b="1" dirty="0">
                <a:latin typeface="Courier New" pitchFamily="49" charset="0"/>
                <a:cs typeface="Courier New" pitchFamily="49" charset="0"/>
              </a:rPr>
              <a:t>n</a:t>
            </a:r>
            <a:r>
              <a:rPr lang="en-US" b="1">
                <a:latin typeface="Courier New" pitchFamily="49" charset="0"/>
                <a:cs typeface="Courier New" pitchFamily="49" charset="0"/>
              </a:rPr>
              <a:t>;</a:t>
            </a:r>
            <a:endParaRPr lang="en-US" b="1" dirty="0">
              <a:latin typeface="Courier New" pitchFamily="49" charset="0"/>
              <a:cs typeface="Courier New" pitchFamily="49" charset="0"/>
            </a:endParaRPr>
          </a:p>
          <a:p>
            <a:pPr marL="342900" indent="-342900" algn="thaiDist" eaLnBrk="0" hangingPunct="0">
              <a:spcBef>
                <a:spcPct val="20000"/>
              </a:spcBef>
              <a:defRPr/>
            </a:pPr>
            <a:r>
              <a:rPr lang="en-US" b="1" dirty="0">
                <a:latin typeface="Courier New" pitchFamily="49" charset="0"/>
                <a:cs typeface="Courier New" pitchFamily="49" charset="0"/>
              </a:rPr>
              <a:t>do {</a:t>
            </a:r>
          </a:p>
          <a:p>
            <a:pPr marL="342900" indent="-342900" algn="thaiDist" eaLnBrk="0" hangingPunct="0">
              <a:spcBef>
                <a:spcPct val="20000"/>
              </a:spcBef>
              <a:defRPr/>
            </a:pPr>
            <a:r>
              <a:rPr lang="en-US" b="1" dirty="0">
                <a:latin typeface="Courier New" pitchFamily="49" charset="0"/>
                <a:cs typeface="Courier New" pitchFamily="49" charset="0"/>
              </a:rPr>
              <a:t>   try {</a:t>
            </a:r>
          </a:p>
          <a:p>
            <a:pPr marL="342900" indent="-342900" algn="thaiDist" eaLnBrk="0" hangingPunct="0">
              <a:spcBef>
                <a:spcPct val="20000"/>
              </a:spcBef>
              <a:defRPr/>
            </a:pPr>
            <a:r>
              <a:rPr lang="en-US" b="1">
                <a:latin typeface="Courier New" pitchFamily="49" charset="0"/>
                <a:cs typeface="Courier New" pitchFamily="49" charset="0"/>
              </a:rPr>
              <a:t>       System.out.print</a:t>
            </a:r>
            <a:r>
              <a:rPr lang="en-US" b="1" dirty="0">
                <a:latin typeface="Courier New" pitchFamily="49" charset="0"/>
                <a:cs typeface="Courier New" pitchFamily="49" charset="0"/>
              </a:rPr>
              <a:t>(“Enter a whole number: ");</a:t>
            </a:r>
          </a:p>
          <a:p>
            <a:pPr marL="342900" indent="-342900" algn="thaiDist" eaLnBrk="0" hangingPunct="0">
              <a:spcBef>
                <a:spcPct val="20000"/>
              </a:spcBef>
              <a:defRPr/>
            </a:pPr>
            <a:r>
              <a:rPr lang="en-US" b="1" dirty="0">
                <a:latin typeface="Courier New" pitchFamily="49" charset="0"/>
                <a:cs typeface="Courier New" pitchFamily="49" charset="0"/>
              </a:rPr>
              <a:t>       a </a:t>
            </a:r>
            <a:r>
              <a:rPr lang="en-US" b="1">
                <a:latin typeface="Courier New" pitchFamily="49" charset="0"/>
                <a:cs typeface="Courier New" pitchFamily="49" charset="0"/>
              </a:rPr>
              <a:t>= Integer.parseInt(in.nextLine());</a:t>
            </a:r>
            <a:endParaRPr lang="en-US" b="1" dirty="0">
              <a:latin typeface="Courier New" pitchFamily="49" charset="0"/>
              <a:cs typeface="Courier New" pitchFamily="49" charset="0"/>
            </a:endParaRPr>
          </a:p>
          <a:p>
            <a:pPr marL="342900" indent="-342900" algn="thaiDist" eaLnBrk="0" hangingPunct="0">
              <a:spcBef>
                <a:spcPct val="20000"/>
              </a:spcBef>
              <a:defRPr/>
            </a:pPr>
            <a:r>
              <a:rPr lang="en-US" b="1" dirty="0">
                <a:latin typeface="Courier New" pitchFamily="49" charset="0"/>
                <a:cs typeface="Courier New" pitchFamily="49" charset="0"/>
              </a:rPr>
              <a:t>       cont = false;</a:t>
            </a:r>
          </a:p>
          <a:p>
            <a:pPr marL="342900" indent="-342900" algn="thaiDist" eaLnBrk="0" hangingPunct="0">
              <a:spcBef>
                <a:spcPct val="20000"/>
              </a:spcBef>
              <a:defRPr/>
            </a:pPr>
            <a:r>
              <a:rPr lang="en-US" b="1">
                <a:latin typeface="Courier New" pitchFamily="49" charset="0"/>
                <a:cs typeface="Courier New" pitchFamily="49" charset="0"/>
              </a:rPr>
              <a:t>} catch (Exception </a:t>
            </a:r>
            <a:r>
              <a:rPr lang="en-US" b="1" dirty="0">
                <a:latin typeface="Courier New" pitchFamily="49" charset="0"/>
                <a:cs typeface="Courier New" pitchFamily="49" charset="0"/>
              </a:rPr>
              <a:t>e) {</a:t>
            </a:r>
          </a:p>
          <a:p>
            <a:pPr marL="342900" indent="-342900" algn="thaiDist" eaLnBrk="0" hangingPunct="0">
              <a:spcBef>
                <a:spcPct val="20000"/>
              </a:spcBef>
              <a:defRPr/>
            </a:pPr>
            <a:r>
              <a:rPr lang="en-US" b="1" dirty="0">
                <a:latin typeface="Courier New" pitchFamily="49" charset="0"/>
                <a:cs typeface="Courier New" pitchFamily="49" charset="0"/>
              </a:rPr>
              <a:t>       System.out.println("Required integer!");</a:t>
            </a:r>
          </a:p>
          <a:p>
            <a:pPr marL="342900" indent="-342900" algn="thaiDist" eaLnBrk="0" hangingPunct="0">
              <a:spcBef>
                <a:spcPct val="20000"/>
              </a:spcBef>
              <a:defRPr/>
            </a:pPr>
            <a:r>
              <a:rPr lang="en-US" b="1" dirty="0">
                <a:latin typeface="Courier New" pitchFamily="49" charset="0"/>
                <a:cs typeface="Courier New" pitchFamily="49" charset="0"/>
              </a:rPr>
              <a:t>     }</a:t>
            </a:r>
          </a:p>
          <a:p>
            <a:pPr marL="342900" indent="-342900" algn="thaiDist" eaLnBrk="0" hangingPunct="0">
              <a:spcBef>
                <a:spcPct val="20000"/>
              </a:spcBef>
              <a:defRPr/>
            </a:pPr>
            <a:r>
              <a:rPr lang="en-US" b="1" dirty="0">
                <a:latin typeface="Courier New" pitchFamily="49" charset="0"/>
                <a:cs typeface="Courier New" pitchFamily="49" charset="0"/>
              </a:rPr>
              <a:t>} while (cont </a:t>
            </a:r>
            <a:r>
              <a:rPr lang="en-US" b="1">
                <a:latin typeface="Courier New" pitchFamily="49" charset="0"/>
                <a:cs typeface="Courier New" pitchFamily="49" charset="0"/>
              </a:rPr>
              <a:t>== true|| n&lt;10 || n&gt;50);</a:t>
            </a:r>
            <a:endParaRPr lang="en-US" b="1" dirty="0">
              <a:latin typeface="Courier New" pitchFamily="49" charset="0"/>
              <a:cs typeface="Courier New" pitchFamily="49" charset="0"/>
            </a:endParaRPr>
          </a:p>
        </p:txBody>
      </p:sp>
      <p:sp>
        <p:nvSpPr>
          <p:cNvPr id="5" name="TextBox 4"/>
          <p:cNvSpPr txBox="1"/>
          <p:nvPr/>
        </p:nvSpPr>
        <p:spPr>
          <a:xfrm>
            <a:off x="762000" y="1219201"/>
            <a:ext cx="7620000" cy="461665"/>
          </a:xfrm>
          <a:prstGeom prst="rect">
            <a:avLst/>
          </a:prstGeom>
          <a:solidFill>
            <a:srgbClr val="0000CC"/>
          </a:solidFill>
        </p:spPr>
        <p:txBody>
          <a:bodyPr wrap="square" rtlCol="0">
            <a:spAutoFit/>
          </a:bodyPr>
          <a:lstStyle/>
          <a:p>
            <a:pPr algn="ctr"/>
            <a:r>
              <a:rPr lang="en-US" sz="2400">
                <a:solidFill>
                  <a:schemeClr val="bg1"/>
                </a:solidFill>
              </a:rPr>
              <a:t>Using try…catch to input an integer    10&lt;=n&lt;=50</a:t>
            </a:r>
            <a:endParaRPr lang="en-US" sz="2400" dirty="0">
              <a:solidFill>
                <a:schemeClr val="bg1"/>
              </a:solidFill>
            </a:endParaRPr>
          </a:p>
        </p:txBody>
      </p:sp>
    </p:spTree>
    <p:extLst>
      <p:ext uri="{BB962C8B-B14F-4D97-AF65-F5344CB8AC3E}">
        <p14:creationId xmlns:p14="http://schemas.microsoft.com/office/powerpoint/2010/main" val="3461829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p:cNvSpPr>
          <p:nvPr>
            <p:ph type="title"/>
          </p:nvPr>
        </p:nvSpPr>
        <p:spPr>
          <a:xfrm>
            <a:off x="457200" y="228600"/>
            <a:ext cx="8229600" cy="1143000"/>
          </a:xfrm>
        </p:spPr>
        <p:txBody>
          <a:bodyPr/>
          <a:lstStyle/>
          <a:p>
            <a:r>
              <a:rPr lang="en-US" dirty="0"/>
              <a:t>The </a:t>
            </a:r>
            <a:r>
              <a:rPr lang="en-US" i="1" dirty="0"/>
              <a:t>finally </a:t>
            </a:r>
            <a:r>
              <a:rPr lang="en-US" dirty="0"/>
              <a:t>block (1) </a:t>
            </a:r>
          </a:p>
        </p:txBody>
      </p:sp>
      <p:sp>
        <p:nvSpPr>
          <p:cNvPr id="36869" name="Rectangle 3"/>
          <p:cNvSpPr>
            <a:spLocks noGrp="1"/>
          </p:cNvSpPr>
          <p:nvPr>
            <p:ph type="body" idx="1"/>
          </p:nvPr>
        </p:nvSpPr>
        <p:spPr>
          <a:xfrm>
            <a:off x="457200" y="1600200"/>
            <a:ext cx="8001000" cy="4419600"/>
          </a:xfrm>
        </p:spPr>
        <p:txBody>
          <a:bodyPr/>
          <a:lstStyle/>
          <a:p>
            <a:pPr>
              <a:buClrTx/>
              <a:buSzTx/>
            </a:pPr>
            <a:r>
              <a:rPr lang="en-US" sz="2800" dirty="0"/>
              <a:t>A try block may optionally have a finally block associated with it.</a:t>
            </a:r>
          </a:p>
          <a:p>
            <a:pPr>
              <a:buClrTx/>
              <a:buSzTx/>
            </a:pPr>
            <a:r>
              <a:rPr lang="en-US" sz="2800" dirty="0"/>
              <a:t>The code within a finally block is </a:t>
            </a:r>
            <a:r>
              <a:rPr lang="en-US" sz="2800" i="1" dirty="0"/>
              <a:t>guaranteed </a:t>
            </a:r>
            <a:r>
              <a:rPr lang="en-US" sz="2800" dirty="0"/>
              <a:t>to execute no matter what happens in the</a:t>
            </a:r>
            <a:br>
              <a:rPr lang="en-US" sz="2800" dirty="0"/>
            </a:br>
            <a:r>
              <a:rPr lang="en-US" sz="2800" dirty="0"/>
              <a:t>try/catch code that precedes it.</a:t>
            </a:r>
          </a:p>
          <a:p>
            <a:pPr lvl="1">
              <a:buClrTx/>
            </a:pPr>
            <a:r>
              <a:rPr lang="en-US" sz="2400" dirty="0"/>
              <a:t>The try block executes to completion without throwing any exceptions whatsoever.</a:t>
            </a:r>
          </a:p>
          <a:p>
            <a:pPr lvl="1">
              <a:buClrTx/>
            </a:pPr>
            <a:r>
              <a:rPr lang="en-US" sz="2400" dirty="0"/>
              <a:t>The try block throws an exception that is handled by one of the catch blocks.</a:t>
            </a:r>
          </a:p>
          <a:p>
            <a:pPr lvl="1">
              <a:buClrTx/>
            </a:pPr>
            <a:r>
              <a:rPr lang="en-US" sz="2400" dirty="0"/>
              <a:t>The try block throws an exception that is </a:t>
            </a:r>
            <a:r>
              <a:rPr lang="en-US" sz="2400" b="1" i="1" dirty="0"/>
              <a:t>not </a:t>
            </a:r>
            <a:r>
              <a:rPr lang="en-US" sz="2400" b="1" dirty="0"/>
              <a:t>handled by </a:t>
            </a:r>
            <a:r>
              <a:rPr lang="en-US" sz="2400" b="1" i="1" dirty="0"/>
              <a:t>any </a:t>
            </a:r>
            <a:r>
              <a:rPr lang="en-US" sz="2400" b="1" dirty="0"/>
              <a:t>of the catch blocks </a:t>
            </a:r>
            <a:br>
              <a:rPr lang="en-US" sz="2400" b="1" dirty="0"/>
            </a:br>
            <a:br>
              <a:rPr lang="en-US" sz="2400" b="1" dirty="0"/>
            </a:br>
            <a:br>
              <a:rPr lang="en-US" sz="2400" dirty="0"/>
            </a:br>
            <a:br>
              <a:rPr lang="en-US" sz="2400" dirty="0"/>
            </a:br>
            <a:br>
              <a:rPr lang="en-US" sz="2400" dirty="0"/>
            </a:br>
            <a:br>
              <a:rPr lang="en-US" sz="2400" dirty="0"/>
            </a:br>
            <a:endParaRPr lang="en-US" sz="2400" dirty="0"/>
          </a:p>
        </p:txBody>
      </p:sp>
    </p:spTree>
    <p:extLst>
      <p:ext uri="{BB962C8B-B14F-4D97-AF65-F5344CB8AC3E}">
        <p14:creationId xmlns:p14="http://schemas.microsoft.com/office/powerpoint/2010/main" val="3096683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p:cNvSpPr>
          <p:nvPr>
            <p:ph type="title"/>
          </p:nvPr>
        </p:nvSpPr>
        <p:spPr>
          <a:xfrm>
            <a:off x="457200" y="228600"/>
            <a:ext cx="8229600" cy="1143000"/>
          </a:xfrm>
        </p:spPr>
        <p:txBody>
          <a:bodyPr/>
          <a:lstStyle/>
          <a:p>
            <a:br>
              <a:rPr lang="en-US" dirty="0"/>
            </a:br>
            <a:br>
              <a:rPr lang="en-US" dirty="0"/>
            </a:br>
            <a:r>
              <a:rPr lang="en-US" dirty="0"/>
              <a:t>Nesting of try/catch Blocks</a:t>
            </a:r>
            <a:br>
              <a:rPr lang="en-US" dirty="0"/>
            </a:br>
            <a:br>
              <a:rPr lang="en-US" dirty="0"/>
            </a:br>
            <a:endParaRPr lang="en-US" dirty="0"/>
          </a:p>
        </p:txBody>
      </p:sp>
      <p:sp>
        <p:nvSpPr>
          <p:cNvPr id="36869" name="Rectangle 3"/>
          <p:cNvSpPr>
            <a:spLocks noGrp="1"/>
          </p:cNvSpPr>
          <p:nvPr>
            <p:ph type="body" idx="1"/>
          </p:nvPr>
        </p:nvSpPr>
        <p:spPr>
          <a:xfrm>
            <a:off x="457200" y="1447800"/>
            <a:ext cx="8229600" cy="838200"/>
          </a:xfrm>
        </p:spPr>
        <p:txBody>
          <a:bodyPr/>
          <a:lstStyle/>
          <a:p>
            <a:pPr>
              <a:buClrTx/>
              <a:buSzTx/>
            </a:pPr>
            <a:r>
              <a:rPr lang="en-US" sz="2400" dirty="0"/>
              <a:t>A try statement may be nested inside either the try or catch block of another try statement.</a:t>
            </a:r>
            <a:br>
              <a:rPr lang="en-US" sz="2400" dirty="0"/>
            </a:br>
            <a:br>
              <a:rPr lang="en-US" sz="2400" dirty="0"/>
            </a:br>
            <a:endParaRPr lang="en-US" sz="2000" dirty="0"/>
          </a:p>
        </p:txBody>
      </p:sp>
      <p:grpSp>
        <p:nvGrpSpPr>
          <p:cNvPr id="7" name="Group 6"/>
          <p:cNvGrpSpPr/>
          <p:nvPr/>
        </p:nvGrpSpPr>
        <p:grpSpPr>
          <a:xfrm>
            <a:off x="1371600" y="2286000"/>
            <a:ext cx="6324600" cy="4114800"/>
            <a:chOff x="1295400" y="2286000"/>
            <a:chExt cx="6324600" cy="4114800"/>
          </a:xfrm>
        </p:grpSpPr>
        <p:sp>
          <p:nvSpPr>
            <p:cNvPr id="5" name="Rectangle 3"/>
            <p:cNvSpPr txBox="1">
              <a:spLocks/>
            </p:cNvSpPr>
            <p:nvPr/>
          </p:nvSpPr>
          <p:spPr bwMode="auto">
            <a:xfrm>
              <a:off x="1295400" y="2286000"/>
              <a:ext cx="6324600" cy="4114800"/>
            </a:xfrm>
            <a:prstGeom prst="rect">
              <a:avLst/>
            </a:prstGeom>
            <a:solidFill>
              <a:srgbClr val="FFFF00"/>
            </a:solidFill>
            <a:ln w="9525">
              <a:solidFill>
                <a:srgbClr val="FF0000"/>
              </a:solidFill>
              <a:miter lim="800000"/>
              <a:headEnd/>
              <a:tailEnd/>
            </a:ln>
          </p:spPr>
          <p:txBody>
            <a:bodyPr/>
            <a:lstStyle/>
            <a:p>
              <a:pPr marL="285750" indent="-285750" eaLnBrk="0" hangingPunct="0">
                <a:spcBef>
                  <a:spcPct val="20000"/>
                </a:spcBef>
                <a:buFont typeface="Arial" pitchFamily="34" charset="0"/>
                <a:buNone/>
                <a:defRPr/>
              </a:pPr>
              <a:r>
                <a:rPr lang="en-US" b="1" dirty="0">
                  <a:solidFill>
                    <a:srgbClr val="0000CC"/>
                  </a:solidFill>
                  <a:latin typeface="Courier New" pitchFamily="49" charset="0"/>
                  <a:cs typeface="Courier New" pitchFamily="49" charset="0"/>
                </a:rPr>
                <a:t>try {</a:t>
              </a:r>
              <a:br>
                <a:rPr lang="en-US" b="1" dirty="0">
                  <a:solidFill>
                    <a:srgbClr val="0000CC"/>
                  </a:solidFill>
                  <a:latin typeface="Courier New" pitchFamily="49" charset="0"/>
                  <a:cs typeface="Courier New" pitchFamily="49" charset="0"/>
                </a:rPr>
              </a:br>
              <a:r>
                <a:rPr lang="en-US" b="1" dirty="0">
                  <a:solidFill>
                    <a:srgbClr val="0000CC"/>
                  </a:solidFill>
                  <a:latin typeface="Courier New" pitchFamily="49" charset="0"/>
                  <a:cs typeface="Courier New" pitchFamily="49" charset="0"/>
                </a:rPr>
                <a:t>// Pseudo code.</a:t>
              </a:r>
              <a:br>
                <a:rPr lang="en-US" b="1" dirty="0">
                  <a:solidFill>
                    <a:srgbClr val="0000CC"/>
                  </a:solidFill>
                  <a:latin typeface="Courier New" pitchFamily="49" charset="0"/>
                  <a:cs typeface="Courier New" pitchFamily="49" charset="0"/>
                </a:rPr>
              </a:br>
              <a:r>
                <a:rPr lang="en-US" b="1" dirty="0">
                  <a:solidFill>
                    <a:srgbClr val="0000CC"/>
                  </a:solidFill>
                  <a:latin typeface="Courier New" pitchFamily="49" charset="0"/>
                  <a:cs typeface="Courier New" pitchFamily="49" charset="0"/>
                </a:rPr>
                <a:t>open a user-specified file</a:t>
              </a:r>
              <a:br>
                <a:rPr lang="en-US" b="1" dirty="0">
                  <a:solidFill>
                    <a:srgbClr val="0000CC"/>
                  </a:solidFill>
                  <a:latin typeface="Courier New" pitchFamily="49" charset="0"/>
                  <a:cs typeface="Courier New" pitchFamily="49" charset="0"/>
                </a:rPr>
              </a:br>
              <a:r>
                <a:rPr lang="en-US" b="1" dirty="0">
                  <a:solidFill>
                    <a:srgbClr val="0000CC"/>
                  </a:solidFill>
                  <a:latin typeface="Courier New" pitchFamily="49" charset="0"/>
                  <a:cs typeface="Courier New" pitchFamily="49" charset="0"/>
                </a:rPr>
                <a:t>}</a:t>
              </a:r>
              <a:br>
                <a:rPr lang="en-US" b="1" dirty="0">
                  <a:solidFill>
                    <a:srgbClr val="0000CC"/>
                  </a:solidFill>
                  <a:latin typeface="Courier New" pitchFamily="49" charset="0"/>
                  <a:cs typeface="Courier New" pitchFamily="49" charset="0"/>
                </a:rPr>
              </a:br>
              <a:r>
                <a:rPr lang="en-US" b="1" dirty="0">
                  <a:solidFill>
                    <a:srgbClr val="0000CC"/>
                  </a:solidFill>
                  <a:latin typeface="Courier New" pitchFamily="49" charset="0"/>
                  <a:cs typeface="Courier New" pitchFamily="49" charset="0"/>
                </a:rPr>
                <a:t>catch (FileNotFoundException e) {</a:t>
              </a:r>
              <a:br>
                <a:rPr lang="en-US" dirty="0">
                  <a:latin typeface="Courier New" pitchFamily="49" charset="0"/>
                  <a:cs typeface="Courier New" pitchFamily="49" charset="0"/>
                </a:rPr>
              </a:br>
              <a:r>
                <a:rPr lang="en-US" b="1" dirty="0">
                  <a:latin typeface="Courier New" pitchFamily="49" charset="0"/>
                  <a:cs typeface="Courier New" pitchFamily="49" charset="0"/>
                </a:rPr>
                <a:t>    </a:t>
              </a:r>
              <a:r>
                <a:rPr lang="en-US" b="1" dirty="0">
                  <a:solidFill>
                    <a:srgbClr val="FF0000"/>
                  </a:solidFill>
                  <a:latin typeface="Courier New" pitchFamily="49" charset="0"/>
                  <a:cs typeface="Courier New" pitchFamily="49" charset="0"/>
                </a:rPr>
                <a:t>try {</a:t>
              </a:r>
              <a:br>
                <a:rPr lang="en-US" dirty="0">
                  <a:solidFill>
                    <a:srgbClr val="FF0000"/>
                  </a:solidFill>
                  <a:latin typeface="Courier New" pitchFamily="49" charset="0"/>
                  <a:cs typeface="Courier New" pitchFamily="49" charset="0"/>
                </a:rPr>
              </a:br>
              <a:r>
                <a:rPr lang="en-US" dirty="0">
                  <a:solidFill>
                    <a:srgbClr val="FF0000"/>
                  </a:solidFill>
                  <a:latin typeface="Courier New" pitchFamily="49" charset="0"/>
                  <a:cs typeface="Courier New" pitchFamily="49" charset="0"/>
                </a:rPr>
                <a:t>        </a:t>
              </a:r>
              <a:r>
                <a:rPr lang="en-US" b="1" dirty="0">
                  <a:solidFill>
                    <a:srgbClr val="FF0000"/>
                  </a:solidFill>
                  <a:latin typeface="Courier New" pitchFamily="49" charset="0"/>
                  <a:cs typeface="Courier New" pitchFamily="49" charset="0"/>
                </a:rPr>
                <a:t>// Pseudo code.</a:t>
              </a:r>
              <a:br>
                <a:rPr lang="en-US" dirty="0">
                  <a:solidFill>
                    <a:srgbClr val="FF0000"/>
                  </a:solidFill>
                  <a:latin typeface="Courier New" pitchFamily="49" charset="0"/>
                  <a:cs typeface="Courier New" pitchFamily="49" charset="0"/>
                </a:rPr>
              </a:br>
              <a:r>
                <a:rPr lang="en-US" dirty="0">
                  <a:solidFill>
                    <a:srgbClr val="FF0000"/>
                  </a:solidFill>
                  <a:latin typeface="Courier New" pitchFamily="49" charset="0"/>
                  <a:cs typeface="Courier New" pitchFamily="49" charset="0"/>
                </a:rPr>
                <a:t>        open a DEFAULT file instead ...</a:t>
              </a:r>
              <a:br>
                <a:rPr lang="en-US" dirty="0">
                  <a:solidFill>
                    <a:srgbClr val="FF0000"/>
                  </a:solidFill>
                  <a:latin typeface="Courier New" pitchFamily="49" charset="0"/>
                  <a:cs typeface="Courier New" pitchFamily="49" charset="0"/>
                </a:rPr>
              </a:br>
              <a:r>
                <a:rPr lang="en-US" dirty="0">
                  <a:solidFill>
                    <a:srgbClr val="FF0000"/>
                  </a:solidFill>
                  <a:latin typeface="Courier New" pitchFamily="49" charset="0"/>
                  <a:cs typeface="Courier New" pitchFamily="49" charset="0"/>
                </a:rPr>
                <a:t>    </a:t>
              </a:r>
              <a:r>
                <a:rPr lang="en-US" b="1" dirty="0">
                  <a:solidFill>
                    <a:srgbClr val="FF0000"/>
                  </a:solidFill>
                  <a:latin typeface="Courier New" pitchFamily="49" charset="0"/>
                  <a:cs typeface="Courier New" pitchFamily="49" charset="0"/>
                </a:rPr>
                <a:t>}</a:t>
              </a:r>
              <a:br>
                <a:rPr lang="en-US" dirty="0">
                  <a:solidFill>
                    <a:srgbClr val="FF0000"/>
                  </a:solidFill>
                  <a:latin typeface="Courier New" pitchFamily="49" charset="0"/>
                  <a:cs typeface="Courier New" pitchFamily="49" charset="0"/>
                </a:rPr>
              </a:br>
              <a:r>
                <a:rPr lang="en-US" dirty="0">
                  <a:solidFill>
                    <a:srgbClr val="FF0000"/>
                  </a:solidFill>
                  <a:latin typeface="Courier New" pitchFamily="49" charset="0"/>
                  <a:cs typeface="Courier New" pitchFamily="49" charset="0"/>
                </a:rPr>
                <a:t>    </a:t>
              </a:r>
              <a:r>
                <a:rPr lang="en-US" b="1" dirty="0">
                  <a:solidFill>
                    <a:srgbClr val="FF0000"/>
                  </a:solidFill>
                  <a:latin typeface="Courier New" pitchFamily="49" charset="0"/>
                  <a:cs typeface="Courier New" pitchFamily="49" charset="0"/>
                </a:rPr>
                <a:t>catch (FileNotFoundException e2) {</a:t>
              </a:r>
              <a:br>
                <a:rPr lang="en-US" dirty="0">
                  <a:solidFill>
                    <a:srgbClr val="FF0000"/>
                  </a:solidFill>
                  <a:latin typeface="Courier New" pitchFamily="49" charset="0"/>
                  <a:cs typeface="Courier New" pitchFamily="49" charset="0"/>
                </a:rPr>
              </a:br>
              <a:r>
                <a:rPr lang="en-US" dirty="0">
                  <a:solidFill>
                    <a:srgbClr val="FF0000"/>
                  </a:solidFill>
                  <a:latin typeface="Courier New" pitchFamily="49" charset="0"/>
                  <a:cs typeface="Courier New" pitchFamily="49" charset="0"/>
                </a:rPr>
                <a:t>       </a:t>
              </a:r>
              <a:r>
                <a:rPr lang="en-US" b="1" dirty="0">
                  <a:solidFill>
                    <a:srgbClr val="FF0000"/>
                  </a:solidFill>
                  <a:latin typeface="Courier New" pitchFamily="49" charset="0"/>
                  <a:cs typeface="Courier New" pitchFamily="49" charset="0"/>
                </a:rPr>
                <a:t>// Pseudo code.</a:t>
              </a:r>
              <a:br>
                <a:rPr lang="en-US" dirty="0">
                  <a:solidFill>
                    <a:srgbClr val="FF0000"/>
                  </a:solidFill>
                  <a:latin typeface="Courier New" pitchFamily="49" charset="0"/>
                  <a:cs typeface="Courier New" pitchFamily="49" charset="0"/>
                </a:rPr>
              </a:br>
              <a:r>
                <a:rPr lang="en-US" dirty="0">
                  <a:solidFill>
                    <a:srgbClr val="FF0000"/>
                  </a:solidFill>
                  <a:latin typeface="Courier New" pitchFamily="49" charset="0"/>
                  <a:cs typeface="Courier New" pitchFamily="49" charset="0"/>
                </a:rPr>
                <a:t>       attempt to recover ...</a:t>
              </a:r>
              <a:br>
                <a:rPr lang="en-US" dirty="0">
                  <a:solidFill>
                    <a:srgbClr val="FF0000"/>
                  </a:solidFill>
                  <a:latin typeface="Courier New" pitchFamily="49" charset="0"/>
                  <a:cs typeface="Courier New" pitchFamily="49" charset="0"/>
                </a:rPr>
              </a:br>
              <a:r>
                <a:rPr lang="en-US" dirty="0">
                  <a:solidFill>
                    <a:srgbClr val="FF0000"/>
                  </a:solidFill>
                  <a:latin typeface="Courier New" pitchFamily="49" charset="0"/>
                  <a:cs typeface="Courier New" pitchFamily="49" charset="0"/>
                </a:rPr>
                <a:t>    </a:t>
              </a:r>
              <a:r>
                <a:rPr lang="en-US" b="1" dirty="0">
                  <a:solidFill>
                    <a:srgbClr val="FF0000"/>
                  </a:solidFill>
                  <a:latin typeface="Courier New" pitchFamily="49" charset="0"/>
                  <a:cs typeface="Courier New" pitchFamily="49" charset="0"/>
                </a:rPr>
                <a:t>}</a:t>
              </a:r>
              <a:endParaRPr lang="en-US" dirty="0">
                <a:solidFill>
                  <a:srgbClr val="FF0000"/>
                </a:solidFill>
                <a:latin typeface="Courier New" pitchFamily="49" charset="0"/>
                <a:cs typeface="Courier New" pitchFamily="49" charset="0"/>
              </a:endParaRPr>
            </a:p>
            <a:p>
              <a:pPr marL="285750" indent="-285750" eaLnBrk="0" hangingPunct="0">
                <a:spcBef>
                  <a:spcPct val="20000"/>
                </a:spcBef>
                <a:buFont typeface="Arial" pitchFamily="34" charset="0"/>
                <a:buNone/>
                <a:defRPr/>
              </a:pPr>
              <a:r>
                <a:rPr lang="en-US" b="1" dirty="0">
                  <a:solidFill>
                    <a:srgbClr val="0000CC"/>
                  </a:solidFill>
                  <a:latin typeface="Courier New" pitchFamily="49" charset="0"/>
                  <a:cs typeface="Courier New" pitchFamily="49" charset="0"/>
                </a:rPr>
                <a:t>}</a:t>
              </a:r>
            </a:p>
            <a:p>
              <a:pPr marL="285750" indent="-285750" eaLnBrk="0" hangingPunct="0">
                <a:spcBef>
                  <a:spcPct val="20000"/>
                </a:spcBef>
                <a:buFont typeface="Arial" pitchFamily="34" charset="0"/>
                <a:buNone/>
                <a:defRPr/>
              </a:pPr>
              <a:br>
                <a:rPr lang="en-US" dirty="0">
                  <a:latin typeface="Courier New" pitchFamily="49" charset="0"/>
                  <a:cs typeface="Courier New" pitchFamily="49" charset="0"/>
                </a:rPr>
              </a:br>
              <a:br>
                <a:rPr lang="en-US" dirty="0">
                  <a:latin typeface="Courier New" pitchFamily="49" charset="0"/>
                  <a:cs typeface="Courier New" pitchFamily="49" charset="0"/>
                </a:rPr>
              </a:br>
              <a:endParaRPr lang="en-US" sz="2000" b="1" dirty="0">
                <a:latin typeface="Courier New" pitchFamily="49" charset="0"/>
                <a:cs typeface="Courier New" pitchFamily="49" charset="0"/>
              </a:endParaRPr>
            </a:p>
          </p:txBody>
        </p:sp>
        <p:sp>
          <p:nvSpPr>
            <p:cNvPr id="6" name="Rectangle 5"/>
            <p:cNvSpPr/>
            <p:nvPr/>
          </p:nvSpPr>
          <p:spPr>
            <a:xfrm>
              <a:off x="2057400" y="3733800"/>
              <a:ext cx="5029200" cy="2209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254693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p:cNvSpPr>
          <p:nvPr>
            <p:ph type="title"/>
          </p:nvPr>
        </p:nvSpPr>
        <p:spPr>
          <a:xfrm>
            <a:off x="0" y="198438"/>
            <a:ext cx="9144000" cy="715962"/>
          </a:xfrm>
        </p:spPr>
        <p:txBody>
          <a:bodyPr/>
          <a:lstStyle/>
          <a:p>
            <a:r>
              <a:rPr lang="en-US" sz="3600" dirty="0"/>
              <a:t>Creating Your Own Exception Classes (1)</a:t>
            </a:r>
          </a:p>
        </p:txBody>
      </p:sp>
      <p:sp>
        <p:nvSpPr>
          <p:cNvPr id="44037" name="Rectangle 3"/>
          <p:cNvSpPr>
            <a:spLocks noGrp="1"/>
          </p:cNvSpPr>
          <p:nvPr>
            <p:ph type="body" idx="1"/>
          </p:nvPr>
        </p:nvSpPr>
        <p:spPr/>
        <p:txBody>
          <a:bodyPr/>
          <a:lstStyle/>
          <a:p>
            <a:pPr>
              <a:buClrTx/>
              <a:buSzTx/>
              <a:buFont typeface="Arial" pitchFamily="34" charset="0"/>
              <a:buChar char="•"/>
            </a:pPr>
            <a:r>
              <a:rPr lang="en-US" dirty="0">
                <a:solidFill>
                  <a:srgbClr val="FF0000"/>
                </a:solidFill>
                <a:latin typeface="Calibri" pitchFamily="34" charset="0"/>
              </a:rPr>
              <a:t>Decide whether you want a checked or a runtime exception.</a:t>
            </a:r>
          </a:p>
          <a:p>
            <a:pPr lvl="1"/>
            <a:r>
              <a:rPr lang="en-US" dirty="0"/>
              <a:t>Checked exceptions should extend java.lang.Exception or one of its subclasses. </a:t>
            </a:r>
          </a:p>
          <a:p>
            <a:pPr lvl="1"/>
            <a:r>
              <a:rPr lang="en-US" dirty="0"/>
              <a:t>Runtime exceptions should extend java.lang.RuntimeException or one of its subclasses</a:t>
            </a:r>
          </a:p>
        </p:txBody>
      </p:sp>
    </p:spTree>
    <p:extLst>
      <p:ext uri="{BB962C8B-B14F-4D97-AF65-F5344CB8AC3E}">
        <p14:creationId xmlns:p14="http://schemas.microsoft.com/office/powerpoint/2010/main" val="22344720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p:cNvSpPr>
            <a:spLocks noGrp="1"/>
          </p:cNvSpPr>
          <p:nvPr>
            <p:ph type="title"/>
          </p:nvPr>
        </p:nvSpPr>
        <p:spPr>
          <a:xfrm>
            <a:off x="0" y="198438"/>
            <a:ext cx="9144000" cy="715962"/>
          </a:xfrm>
        </p:spPr>
        <p:txBody>
          <a:bodyPr/>
          <a:lstStyle/>
          <a:p>
            <a:r>
              <a:rPr lang="en-US" sz="3600" dirty="0"/>
              <a:t>Creating Your Own Exception Classes (2)</a:t>
            </a:r>
          </a:p>
        </p:txBody>
      </p:sp>
      <p:sp>
        <p:nvSpPr>
          <p:cNvPr id="45061" name="Rectangle 3"/>
          <p:cNvSpPr>
            <a:spLocks noGrp="1"/>
          </p:cNvSpPr>
          <p:nvPr>
            <p:ph type="body" idx="1"/>
          </p:nvPr>
        </p:nvSpPr>
        <p:spPr/>
        <p:txBody>
          <a:bodyPr/>
          <a:lstStyle/>
          <a:p>
            <a:pPr marL="0" indent="0">
              <a:buClrTx/>
              <a:buSzTx/>
              <a:buFont typeface="Wingdings" pitchFamily="2" charset="2"/>
              <a:buNone/>
            </a:pPr>
            <a:r>
              <a:rPr lang="en-US" dirty="0">
                <a:solidFill>
                  <a:srgbClr val="FF0000"/>
                </a:solidFill>
              </a:rPr>
              <a:t>Create your own exception class with it’s constructor</a:t>
            </a:r>
          </a:p>
          <a:p>
            <a:pPr>
              <a:buClrTx/>
              <a:buSzTx/>
              <a:buFont typeface="Wingdings" pitchFamily="2" charset="2"/>
              <a:buNone/>
            </a:pPr>
            <a:r>
              <a:rPr lang="en-US" dirty="0"/>
              <a:t>class </a:t>
            </a:r>
            <a:r>
              <a:rPr lang="en-US" b="1" dirty="0"/>
              <a:t>InvalidAge</a:t>
            </a:r>
            <a:r>
              <a:rPr lang="en-US" dirty="0"/>
              <a:t> extends </a:t>
            </a:r>
            <a:r>
              <a:rPr lang="en-US" b="1" dirty="0"/>
              <a:t>Exception</a:t>
            </a:r>
            <a:r>
              <a:rPr lang="en-US" dirty="0"/>
              <a:t>{</a:t>
            </a:r>
          </a:p>
          <a:p>
            <a:pPr>
              <a:buClrTx/>
              <a:buSzTx/>
              <a:buFont typeface="Wingdings" pitchFamily="2" charset="2"/>
              <a:buNone/>
            </a:pPr>
            <a:r>
              <a:rPr lang="en-US" dirty="0"/>
              <a:t>    public InvalidAge(String mes) {</a:t>
            </a:r>
          </a:p>
          <a:p>
            <a:pPr>
              <a:buClrTx/>
              <a:buSzTx/>
              <a:buFont typeface="Wingdings" pitchFamily="2" charset="2"/>
              <a:buNone/>
            </a:pPr>
            <a:r>
              <a:rPr lang="en-US" dirty="0"/>
              <a:t>        super(mes);</a:t>
            </a:r>
          </a:p>
          <a:p>
            <a:pPr>
              <a:buClrTx/>
              <a:buSzTx/>
              <a:buFont typeface="Wingdings" pitchFamily="2" charset="2"/>
              <a:buNone/>
            </a:pPr>
            <a:r>
              <a:rPr lang="en-US" dirty="0"/>
              <a:t>    }</a:t>
            </a:r>
          </a:p>
          <a:p>
            <a:pPr>
              <a:buClrTx/>
              <a:buSzTx/>
              <a:buFont typeface="Wingdings" pitchFamily="2" charset="2"/>
              <a:buNone/>
            </a:pPr>
            <a:r>
              <a:rPr lang="en-US" dirty="0"/>
              <a:t>}</a:t>
            </a:r>
          </a:p>
        </p:txBody>
      </p:sp>
    </p:spTree>
    <p:extLst>
      <p:ext uri="{BB962C8B-B14F-4D97-AF65-F5344CB8AC3E}">
        <p14:creationId xmlns:p14="http://schemas.microsoft.com/office/powerpoint/2010/main" val="36591882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2"/>
          <p:cNvSpPr>
            <a:spLocks noGrp="1"/>
          </p:cNvSpPr>
          <p:nvPr>
            <p:ph type="title"/>
          </p:nvPr>
        </p:nvSpPr>
        <p:spPr>
          <a:xfrm>
            <a:off x="0" y="198438"/>
            <a:ext cx="9144000" cy="715962"/>
          </a:xfrm>
        </p:spPr>
        <p:txBody>
          <a:bodyPr/>
          <a:lstStyle/>
          <a:p>
            <a:r>
              <a:rPr lang="en-US" sz="3600" dirty="0"/>
              <a:t>Creating Your Own Exception Classes (3)</a:t>
            </a:r>
          </a:p>
        </p:txBody>
      </p:sp>
      <p:sp>
        <p:nvSpPr>
          <p:cNvPr id="46085" name="Rectangle 3"/>
          <p:cNvSpPr>
            <a:spLocks noGrp="1"/>
          </p:cNvSpPr>
          <p:nvPr>
            <p:ph type="body" idx="1"/>
          </p:nvPr>
        </p:nvSpPr>
        <p:spPr/>
        <p:txBody>
          <a:bodyPr/>
          <a:lstStyle/>
          <a:p>
            <a:pPr>
              <a:buClrTx/>
              <a:buSzTx/>
              <a:buFont typeface="Wingdings" pitchFamily="2" charset="2"/>
              <a:buNone/>
            </a:pPr>
            <a:r>
              <a:rPr lang="en-US" sz="2800" dirty="0">
                <a:solidFill>
                  <a:srgbClr val="FF0000"/>
                </a:solidFill>
              </a:rPr>
              <a:t>//Use it in some method </a:t>
            </a:r>
          </a:p>
          <a:p>
            <a:pPr>
              <a:buClrTx/>
              <a:buSzTx/>
              <a:buFont typeface="Wingdings" pitchFamily="2" charset="2"/>
              <a:buNone/>
            </a:pPr>
            <a:r>
              <a:rPr lang="en-US" sz="2800" dirty="0"/>
              <a:t>class MyClass{</a:t>
            </a:r>
          </a:p>
          <a:p>
            <a:pPr>
              <a:buClrTx/>
              <a:buSzTx/>
              <a:buFont typeface="Wingdings" pitchFamily="2" charset="2"/>
              <a:buNone/>
            </a:pPr>
            <a:r>
              <a:rPr lang="en-US" sz="2800" dirty="0"/>
              <a:t>    public void MyMethod(int a) </a:t>
            </a:r>
            <a:r>
              <a:rPr lang="en-US" sz="2800" b="1" dirty="0"/>
              <a:t>throws</a:t>
            </a:r>
            <a:r>
              <a:rPr lang="en-US" sz="2800" dirty="0"/>
              <a:t> InvalidAge{</a:t>
            </a:r>
          </a:p>
          <a:p>
            <a:pPr>
              <a:buClrTx/>
              <a:buSzTx/>
              <a:buFont typeface="Wingdings" pitchFamily="2" charset="2"/>
              <a:buNone/>
            </a:pPr>
            <a:r>
              <a:rPr lang="en-US" sz="2800" dirty="0"/>
              <a:t>        if(a&lt;0)</a:t>
            </a:r>
          </a:p>
          <a:p>
            <a:pPr>
              <a:buClrTx/>
              <a:buSzTx/>
              <a:buFont typeface="Wingdings" pitchFamily="2" charset="2"/>
              <a:buNone/>
            </a:pPr>
            <a:r>
              <a:rPr lang="en-US" sz="2800" dirty="0"/>
              <a:t>            </a:t>
            </a:r>
            <a:r>
              <a:rPr lang="en-US" sz="2800" b="1" dirty="0"/>
              <a:t>throw</a:t>
            </a:r>
            <a:r>
              <a:rPr lang="en-US" sz="2800" dirty="0"/>
              <a:t> new InvalidAge("Age invalid!");</a:t>
            </a:r>
          </a:p>
          <a:p>
            <a:pPr>
              <a:buClrTx/>
              <a:buSzTx/>
              <a:buFont typeface="Wingdings" pitchFamily="2" charset="2"/>
              <a:buNone/>
            </a:pPr>
            <a:r>
              <a:rPr lang="en-US" sz="2800" dirty="0"/>
              <a:t>    }</a:t>
            </a:r>
          </a:p>
          <a:p>
            <a:pPr>
              <a:buClrTx/>
              <a:buSzTx/>
              <a:buFont typeface="Wingdings" pitchFamily="2" charset="2"/>
              <a:buNone/>
            </a:pPr>
            <a:r>
              <a:rPr lang="en-US" sz="2800" dirty="0"/>
              <a:t>}</a:t>
            </a:r>
          </a:p>
        </p:txBody>
      </p:sp>
    </p:spTree>
    <p:extLst>
      <p:ext uri="{BB962C8B-B14F-4D97-AF65-F5344CB8AC3E}">
        <p14:creationId xmlns:p14="http://schemas.microsoft.com/office/powerpoint/2010/main" val="1416692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2"/>
          <p:cNvSpPr>
            <a:spLocks noGrp="1"/>
          </p:cNvSpPr>
          <p:nvPr>
            <p:ph type="title"/>
          </p:nvPr>
        </p:nvSpPr>
        <p:spPr>
          <a:xfrm>
            <a:off x="0" y="198438"/>
            <a:ext cx="9144000" cy="715962"/>
          </a:xfrm>
        </p:spPr>
        <p:txBody>
          <a:bodyPr/>
          <a:lstStyle/>
          <a:p>
            <a:r>
              <a:rPr lang="en-US" sz="3600" dirty="0"/>
              <a:t>Creating Your Own Exception Classes (4)</a:t>
            </a:r>
          </a:p>
        </p:txBody>
      </p:sp>
      <p:sp>
        <p:nvSpPr>
          <p:cNvPr id="47109" name="Rectangle 3"/>
          <p:cNvSpPr>
            <a:spLocks noGrp="1"/>
          </p:cNvSpPr>
          <p:nvPr>
            <p:ph type="body" idx="1"/>
          </p:nvPr>
        </p:nvSpPr>
        <p:spPr/>
        <p:txBody>
          <a:bodyPr/>
          <a:lstStyle/>
          <a:p>
            <a:pPr>
              <a:buClrTx/>
              <a:buSzTx/>
              <a:buFont typeface="Wingdings" pitchFamily="2" charset="2"/>
              <a:buNone/>
            </a:pPr>
            <a:r>
              <a:rPr lang="en-US" sz="2800" dirty="0">
                <a:solidFill>
                  <a:srgbClr val="FF0000"/>
                </a:solidFill>
              </a:rPr>
              <a:t>//Using try-catch when this method is called</a:t>
            </a:r>
          </a:p>
          <a:p>
            <a:pPr>
              <a:buClrTx/>
              <a:buSzTx/>
              <a:buFont typeface="Wingdings" pitchFamily="2" charset="2"/>
              <a:buNone/>
            </a:pPr>
            <a:r>
              <a:rPr lang="en-US" sz="2800" dirty="0"/>
              <a:t>try {</a:t>
            </a:r>
          </a:p>
          <a:p>
            <a:pPr>
              <a:buClrTx/>
              <a:buSzTx/>
              <a:buFont typeface="Wingdings" pitchFamily="2" charset="2"/>
              <a:buNone/>
            </a:pPr>
            <a:r>
              <a:rPr lang="en-US" sz="2800" dirty="0"/>
              <a:t>            MyClass class1 = new MyClass();</a:t>
            </a:r>
          </a:p>
          <a:p>
            <a:pPr>
              <a:buClrTx/>
              <a:buSzTx/>
              <a:buFont typeface="Wingdings" pitchFamily="2" charset="2"/>
              <a:buNone/>
            </a:pPr>
            <a:r>
              <a:rPr lang="en-US" sz="2800" dirty="0"/>
              <a:t>            class1.MyMethod(-5);</a:t>
            </a:r>
          </a:p>
          <a:p>
            <a:pPr>
              <a:buClrTx/>
              <a:buSzTx/>
              <a:buFont typeface="Wingdings" pitchFamily="2" charset="2"/>
              <a:buNone/>
            </a:pPr>
            <a:r>
              <a:rPr lang="en-US" sz="2800" dirty="0"/>
              <a:t>	} catch (InvalidAge ex) {</a:t>
            </a:r>
          </a:p>
          <a:p>
            <a:pPr>
              <a:buClrTx/>
              <a:buSzTx/>
              <a:buFont typeface="Wingdings" pitchFamily="2" charset="2"/>
              <a:buNone/>
            </a:pPr>
            <a:r>
              <a:rPr lang="en-US" sz="2800" dirty="0"/>
              <a:t>            System.out.println(ex.getMessage());</a:t>
            </a:r>
          </a:p>
          <a:p>
            <a:pPr>
              <a:buClrTx/>
              <a:buSzTx/>
              <a:buFont typeface="Wingdings" pitchFamily="2" charset="2"/>
              <a:buNone/>
            </a:pPr>
            <a:r>
              <a:rPr lang="en-US" sz="2800" dirty="0"/>
              <a:t>   }</a:t>
            </a:r>
          </a:p>
        </p:txBody>
      </p:sp>
    </p:spTree>
    <p:extLst>
      <p:ext uri="{BB962C8B-B14F-4D97-AF65-F5344CB8AC3E}">
        <p14:creationId xmlns:p14="http://schemas.microsoft.com/office/powerpoint/2010/main" val="4180449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p:cNvSpPr>
          <p:nvPr>
            <p:ph type="title"/>
          </p:nvPr>
        </p:nvSpPr>
        <p:spPr/>
        <p:txBody>
          <a:bodyPr/>
          <a:lstStyle/>
          <a:p>
            <a:r>
              <a:rPr lang="en-US" dirty="0">
                <a:latin typeface="Calibri" pitchFamily="34" charset="0"/>
              </a:rPr>
              <a:t>Objectives</a:t>
            </a:r>
          </a:p>
        </p:txBody>
      </p:sp>
      <p:sp>
        <p:nvSpPr>
          <p:cNvPr id="3077" name="Rectangle 3"/>
          <p:cNvSpPr>
            <a:spLocks noGrp="1"/>
          </p:cNvSpPr>
          <p:nvPr>
            <p:ph type="body" idx="1"/>
          </p:nvPr>
        </p:nvSpPr>
        <p:spPr/>
        <p:txBody>
          <a:bodyPr/>
          <a:lstStyle/>
          <a:p>
            <a:pPr>
              <a:buClrTx/>
              <a:buSzTx/>
            </a:pPr>
            <a:r>
              <a:rPr lang="en-US" dirty="0">
                <a:latin typeface="Calibri" pitchFamily="34" charset="0"/>
              </a:rPr>
              <a:t>Exception Handling</a:t>
            </a:r>
          </a:p>
          <a:p>
            <a:pPr lvl="1">
              <a:buClrTx/>
            </a:pPr>
            <a:r>
              <a:rPr lang="en-US" dirty="0"/>
              <a:t>try block</a:t>
            </a:r>
          </a:p>
          <a:p>
            <a:pPr lvl="1"/>
            <a:r>
              <a:rPr lang="en-US" dirty="0"/>
              <a:t>catch block</a:t>
            </a:r>
          </a:p>
          <a:p>
            <a:pPr lvl="1"/>
            <a:r>
              <a:rPr lang="en-US" dirty="0"/>
              <a:t>finally block</a:t>
            </a:r>
          </a:p>
          <a:p>
            <a:pPr lvl="1"/>
            <a:r>
              <a:rPr lang="en-US" dirty="0"/>
              <a:t>custom exception class</a:t>
            </a:r>
          </a:p>
        </p:txBody>
      </p:sp>
    </p:spTree>
    <p:extLst>
      <p:ext uri="{BB962C8B-B14F-4D97-AF65-F5344CB8AC3E}">
        <p14:creationId xmlns:p14="http://schemas.microsoft.com/office/powerpoint/2010/main" val="33249525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2"/>
          <p:cNvSpPr>
            <a:spLocks noGrp="1"/>
          </p:cNvSpPr>
          <p:nvPr>
            <p:ph type="title"/>
          </p:nvPr>
        </p:nvSpPr>
        <p:spPr/>
        <p:txBody>
          <a:bodyPr/>
          <a:lstStyle/>
          <a:p>
            <a:r>
              <a:rPr lang="en-US" dirty="0"/>
              <a:t>Exceptions and Overriding</a:t>
            </a:r>
          </a:p>
        </p:txBody>
      </p:sp>
      <p:sp>
        <p:nvSpPr>
          <p:cNvPr id="48133" name="Rectangle 3"/>
          <p:cNvSpPr>
            <a:spLocks noGrp="1"/>
          </p:cNvSpPr>
          <p:nvPr>
            <p:ph type="body" idx="1"/>
          </p:nvPr>
        </p:nvSpPr>
        <p:spPr/>
        <p:txBody>
          <a:bodyPr/>
          <a:lstStyle/>
          <a:p>
            <a:pPr>
              <a:buClrTx/>
              <a:buSzTx/>
              <a:buFont typeface="Arial" pitchFamily="34" charset="0"/>
              <a:buChar char="•"/>
            </a:pPr>
            <a:r>
              <a:rPr lang="en-US" dirty="0"/>
              <a:t>When you extend a class and override a method, the Java </a:t>
            </a:r>
            <a:r>
              <a:rPr lang="en-US"/>
              <a:t>compiler </a:t>
            </a:r>
            <a:r>
              <a:rPr lang="en-US" u="sng"/>
              <a:t>insists (đòi hỏi)</a:t>
            </a:r>
            <a:r>
              <a:rPr lang="en-US"/>
              <a:t> </a:t>
            </a:r>
            <a:r>
              <a:rPr lang="en-US" dirty="0"/>
              <a:t>that all exception classes thrown by the </a:t>
            </a:r>
            <a:r>
              <a:rPr lang="en-US" u="sng" dirty="0"/>
              <a:t>new method</a:t>
            </a:r>
            <a:r>
              <a:rPr lang="en-US" dirty="0"/>
              <a:t> must be the </a:t>
            </a:r>
            <a:r>
              <a:rPr lang="en-US" u="sng" dirty="0"/>
              <a:t>same as</a:t>
            </a:r>
            <a:r>
              <a:rPr lang="en-US" dirty="0"/>
              <a:t>, or </a:t>
            </a:r>
            <a:r>
              <a:rPr lang="en-US" u="sng"/>
              <a:t>subclasses</a:t>
            </a:r>
            <a:r>
              <a:rPr lang="en-US"/>
              <a:t> of the </a:t>
            </a:r>
            <a:r>
              <a:rPr lang="en-US" dirty="0"/>
              <a:t>exception classes thrown by the </a:t>
            </a:r>
            <a:r>
              <a:rPr lang="en-US" u="sng" dirty="0"/>
              <a:t>original method</a:t>
            </a:r>
            <a:r>
              <a:rPr lang="en-US" dirty="0"/>
              <a:t>.</a:t>
            </a:r>
          </a:p>
          <a:p>
            <a:pPr>
              <a:buClrTx/>
              <a:buSzTx/>
              <a:buFont typeface="Arial" pitchFamily="34" charset="0"/>
              <a:buChar char="•"/>
            </a:pPr>
            <a:endParaRPr lang="en-US" dirty="0"/>
          </a:p>
        </p:txBody>
      </p:sp>
    </p:spTree>
    <p:extLst>
      <p:ext uri="{BB962C8B-B14F-4D97-AF65-F5344CB8AC3E}">
        <p14:creationId xmlns:p14="http://schemas.microsoft.com/office/powerpoint/2010/main" val="23795647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dirty="0">
                <a:latin typeface="Arial" charset="0"/>
                <a:cs typeface="Arial" charset="0"/>
              </a:rPr>
              <a:t>Assertions</a:t>
            </a:r>
          </a:p>
        </p:txBody>
      </p:sp>
      <p:sp>
        <p:nvSpPr>
          <p:cNvPr id="45059" name="Content Placeholder 2"/>
          <p:cNvSpPr>
            <a:spLocks noGrp="1"/>
          </p:cNvSpPr>
          <p:nvPr>
            <p:ph idx="1"/>
          </p:nvPr>
        </p:nvSpPr>
        <p:spPr>
          <a:xfrm>
            <a:off x="457200" y="990600"/>
            <a:ext cx="8229600" cy="2514600"/>
          </a:xfrm>
        </p:spPr>
        <p:txBody>
          <a:bodyPr/>
          <a:lstStyle/>
          <a:p>
            <a:pPr>
              <a:lnSpc>
                <a:spcPct val="80000"/>
              </a:lnSpc>
            </a:pPr>
            <a:r>
              <a:rPr lang="en-US" sz="2400" dirty="0">
                <a:latin typeface="Arial" charset="0"/>
                <a:cs typeface="Arial" charset="0"/>
              </a:rPr>
              <a:t>Assertions are introduced in Java 1.4</a:t>
            </a:r>
          </a:p>
          <a:p>
            <a:pPr>
              <a:lnSpc>
                <a:spcPct val="80000"/>
              </a:lnSpc>
            </a:pPr>
            <a:r>
              <a:rPr lang="en-US" sz="2400" dirty="0">
                <a:latin typeface="Arial" charset="0"/>
                <a:cs typeface="Arial" charset="0"/>
              </a:rPr>
              <a:t>2 Ways of writing assertion statements:</a:t>
            </a:r>
          </a:p>
          <a:p>
            <a:pPr lvl="1">
              <a:lnSpc>
                <a:spcPct val="80000"/>
              </a:lnSpc>
              <a:buFont typeface="Arial" charset="0"/>
              <a:buNone/>
            </a:pPr>
            <a:r>
              <a:rPr lang="en-US" sz="2400" dirty="0">
                <a:solidFill>
                  <a:srgbClr val="FF0000"/>
                </a:solidFill>
                <a:latin typeface="Courier New" pitchFamily="49" charset="0"/>
                <a:cs typeface="Arial" charset="0"/>
              </a:rPr>
              <a:t>assert</a:t>
            </a:r>
            <a:r>
              <a:rPr lang="en-US" sz="2400" dirty="0">
                <a:solidFill>
                  <a:srgbClr val="FF0000"/>
                </a:solidFill>
                <a:latin typeface="Arial" charset="0"/>
                <a:cs typeface="Arial" charset="0"/>
              </a:rPr>
              <a:t> expression;</a:t>
            </a:r>
            <a:r>
              <a:rPr lang="en-US" sz="2400" dirty="0">
                <a:latin typeface="Arial" charset="0"/>
                <a:cs typeface="Arial" charset="0"/>
              </a:rPr>
              <a:t> // true-false condition</a:t>
            </a:r>
          </a:p>
          <a:p>
            <a:pPr lvl="1">
              <a:lnSpc>
                <a:spcPct val="80000"/>
              </a:lnSpc>
              <a:buFont typeface="Arial" charset="0"/>
              <a:buNone/>
            </a:pPr>
            <a:r>
              <a:rPr lang="en-US" sz="2400" dirty="0">
                <a:solidFill>
                  <a:srgbClr val="FF0000"/>
                </a:solidFill>
                <a:latin typeface="Courier New" pitchFamily="49" charset="0"/>
                <a:cs typeface="Arial" charset="0"/>
              </a:rPr>
              <a:t>assert</a:t>
            </a:r>
            <a:r>
              <a:rPr lang="en-US" sz="2400" dirty="0">
                <a:solidFill>
                  <a:srgbClr val="FF0000"/>
                </a:solidFill>
                <a:latin typeface="Arial" charset="0"/>
                <a:cs typeface="Arial" charset="0"/>
              </a:rPr>
              <a:t> </a:t>
            </a:r>
            <a:r>
              <a:rPr lang="en-US" sz="2400" i="1" dirty="0">
                <a:solidFill>
                  <a:srgbClr val="FF0000"/>
                </a:solidFill>
                <a:latin typeface="Arial" charset="0"/>
                <a:cs typeface="Arial" charset="0"/>
              </a:rPr>
              <a:t>expression1:</a:t>
            </a:r>
            <a:r>
              <a:rPr lang="en-US" sz="2400" i="1" dirty="0">
                <a:solidFill>
                  <a:srgbClr val="0000FF"/>
                </a:solidFill>
                <a:latin typeface="Arial" charset="0"/>
                <a:cs typeface="Arial" charset="0"/>
              </a:rPr>
              <a:t>expression2;</a:t>
            </a:r>
            <a:r>
              <a:rPr lang="en-US" sz="2400" i="1" dirty="0">
                <a:latin typeface="Arial" charset="0"/>
                <a:cs typeface="Arial" charset="0"/>
              </a:rPr>
              <a:t> </a:t>
            </a:r>
            <a:r>
              <a:rPr lang="en-US" sz="2400" dirty="0">
                <a:latin typeface="Arial" charset="0"/>
                <a:cs typeface="Arial" charset="0"/>
              </a:rPr>
              <a:t>//        </a:t>
            </a:r>
          </a:p>
          <a:p>
            <a:pPr lvl="1">
              <a:lnSpc>
                <a:spcPct val="80000"/>
              </a:lnSpc>
              <a:buFont typeface="Arial" charset="0"/>
              <a:buNone/>
            </a:pPr>
            <a:r>
              <a:rPr lang="en-US" dirty="0">
                <a:latin typeface="Arial" charset="0"/>
                <a:cs typeface="Arial" charset="0"/>
              </a:rPr>
              <a:t>              </a:t>
            </a:r>
            <a:r>
              <a:rPr lang="en-US" sz="2400" dirty="0">
                <a:solidFill>
                  <a:srgbClr val="FF0000"/>
                </a:solidFill>
                <a:latin typeface="Arial" charset="0"/>
                <a:cs typeface="Arial" charset="0"/>
              </a:rPr>
              <a:t>condiontion:</a:t>
            </a:r>
            <a:r>
              <a:rPr lang="en-US" sz="2400" dirty="0">
                <a:solidFill>
                  <a:srgbClr val="0000FF"/>
                </a:solidFill>
                <a:latin typeface="Arial" charset="0"/>
                <a:cs typeface="Arial" charset="0"/>
              </a:rPr>
              <a:t>ExceptionMessage</a:t>
            </a:r>
          </a:p>
          <a:p>
            <a:pPr>
              <a:lnSpc>
                <a:spcPct val="80000"/>
              </a:lnSpc>
            </a:pPr>
            <a:r>
              <a:rPr lang="en-US" sz="2400" dirty="0">
                <a:latin typeface="Arial" charset="0"/>
                <a:cs typeface="Arial" charset="0"/>
              </a:rPr>
              <a:t>You must specify options when the program is compiled and run.</a:t>
            </a:r>
          </a:p>
        </p:txBody>
      </p:sp>
      <p:pic>
        <p:nvPicPr>
          <p:cNvPr id="45061" name="Picture 5"/>
          <p:cNvPicPr>
            <a:picLocks noChangeAspect="1" noChangeArrowheads="1"/>
          </p:cNvPicPr>
          <p:nvPr/>
        </p:nvPicPr>
        <p:blipFill>
          <a:blip r:embed="rId2">
            <a:lum bright="-5000"/>
          </a:blip>
          <a:srcRect/>
          <a:stretch>
            <a:fillRect/>
          </a:stretch>
        </p:blipFill>
        <p:spPr bwMode="auto">
          <a:xfrm>
            <a:off x="5105400" y="3352800"/>
            <a:ext cx="3467100" cy="2266950"/>
          </a:xfrm>
          <a:prstGeom prst="rect">
            <a:avLst/>
          </a:prstGeom>
          <a:noFill/>
          <a:ln w="9525">
            <a:noFill/>
            <a:miter lim="800000"/>
            <a:headEnd/>
            <a:tailEnd/>
          </a:ln>
        </p:spPr>
      </p:pic>
      <p:pic>
        <p:nvPicPr>
          <p:cNvPr id="45062" name="Picture 6"/>
          <p:cNvPicPr>
            <a:picLocks noChangeAspect="1" noChangeArrowheads="1"/>
          </p:cNvPicPr>
          <p:nvPr/>
        </p:nvPicPr>
        <p:blipFill>
          <a:blip r:embed="rId3">
            <a:lum bright="-5000"/>
          </a:blip>
          <a:srcRect/>
          <a:stretch>
            <a:fillRect/>
          </a:stretch>
        </p:blipFill>
        <p:spPr bwMode="auto">
          <a:xfrm>
            <a:off x="381000" y="3429000"/>
            <a:ext cx="4276725" cy="2028825"/>
          </a:xfrm>
          <a:prstGeom prst="rect">
            <a:avLst/>
          </a:prstGeom>
          <a:noFill/>
          <a:ln w="9525">
            <a:noFill/>
            <a:miter lim="800000"/>
            <a:headEnd/>
            <a:tailEnd/>
          </a:ln>
        </p:spPr>
      </p:pic>
      <p:sp>
        <p:nvSpPr>
          <p:cNvPr id="7" name="Rectangle 6"/>
          <p:cNvSpPr/>
          <p:nvPr/>
        </p:nvSpPr>
        <p:spPr>
          <a:xfrm>
            <a:off x="1143000" y="5791200"/>
            <a:ext cx="7239000" cy="838200"/>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We can replace an assertion with an </a:t>
            </a:r>
            <a:r>
              <a:rPr lang="en-US" sz="2400" b="1" i="1" dirty="0"/>
              <a:t>if</a:t>
            </a:r>
            <a:r>
              <a:rPr lang="en-US" sz="2400" dirty="0"/>
              <a:t>  statement.</a:t>
            </a:r>
          </a:p>
          <a:p>
            <a:pPr algn="ctr"/>
            <a:r>
              <a:rPr lang="en-US" sz="2400" dirty="0"/>
              <a:t>In Java from 1.5, the keyword </a:t>
            </a:r>
            <a:r>
              <a:rPr lang="en-US" sz="2400" b="1" i="1" dirty="0"/>
              <a:t>assert</a:t>
            </a:r>
            <a:r>
              <a:rPr lang="en-US" sz="2400" dirty="0"/>
              <a:t> is removed.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dirty="0">
                <a:latin typeface="Arial" charset="0"/>
                <a:cs typeface="Arial" charset="0"/>
              </a:rPr>
              <a:t>Assertions…</a:t>
            </a:r>
          </a:p>
        </p:txBody>
      </p:sp>
      <p:pic>
        <p:nvPicPr>
          <p:cNvPr id="46084" name="Picture 2"/>
          <p:cNvPicPr>
            <a:picLocks noChangeAspect="1" noChangeArrowheads="1"/>
          </p:cNvPicPr>
          <p:nvPr/>
        </p:nvPicPr>
        <p:blipFill>
          <a:blip r:embed="rId2">
            <a:lum bright="-11000"/>
          </a:blip>
          <a:srcRect/>
          <a:stretch>
            <a:fillRect/>
          </a:stretch>
        </p:blipFill>
        <p:spPr bwMode="auto">
          <a:xfrm>
            <a:off x="838200" y="3886200"/>
            <a:ext cx="7037388" cy="2895600"/>
          </a:xfrm>
          <a:prstGeom prst="rect">
            <a:avLst/>
          </a:prstGeom>
          <a:noFill/>
          <a:ln w="9525">
            <a:noFill/>
            <a:miter lim="800000"/>
            <a:headEnd/>
            <a:tailEnd/>
          </a:ln>
        </p:spPr>
      </p:pic>
      <p:pic>
        <p:nvPicPr>
          <p:cNvPr id="46085" name="Picture 3"/>
          <p:cNvPicPr>
            <a:picLocks noChangeAspect="1" noChangeArrowheads="1"/>
          </p:cNvPicPr>
          <p:nvPr/>
        </p:nvPicPr>
        <p:blipFill>
          <a:blip r:embed="rId3">
            <a:lum bright="-11000"/>
          </a:blip>
          <a:srcRect/>
          <a:stretch>
            <a:fillRect/>
          </a:stretch>
        </p:blipFill>
        <p:spPr bwMode="auto">
          <a:xfrm>
            <a:off x="2571750" y="914400"/>
            <a:ext cx="3981450" cy="2867025"/>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2"/>
          <p:cNvSpPr>
            <a:spLocks noGrp="1"/>
          </p:cNvSpPr>
          <p:nvPr>
            <p:ph type="title"/>
          </p:nvPr>
        </p:nvSpPr>
        <p:spPr/>
        <p:txBody>
          <a:bodyPr/>
          <a:lstStyle/>
          <a:p>
            <a:r>
              <a:rPr lang="en-US" dirty="0"/>
              <a:t>Summary</a:t>
            </a:r>
          </a:p>
        </p:txBody>
      </p:sp>
      <p:sp>
        <p:nvSpPr>
          <p:cNvPr id="54277" name="Rectangle 3"/>
          <p:cNvSpPr>
            <a:spLocks noGrp="1"/>
          </p:cNvSpPr>
          <p:nvPr>
            <p:ph type="body" idx="1"/>
          </p:nvPr>
        </p:nvSpPr>
        <p:spPr>
          <a:xfrm>
            <a:off x="457200" y="1600200"/>
            <a:ext cx="8229600" cy="3810000"/>
          </a:xfrm>
        </p:spPr>
        <p:txBody>
          <a:bodyPr/>
          <a:lstStyle/>
          <a:p>
            <a:pPr>
              <a:lnSpc>
                <a:spcPct val="80000"/>
              </a:lnSpc>
              <a:buClrTx/>
              <a:buSzTx/>
            </a:pPr>
            <a:r>
              <a:rPr lang="en-US" sz="3600"/>
              <a:t>Exception </a:t>
            </a:r>
            <a:r>
              <a:rPr lang="en-US" sz="3600" dirty="0"/>
              <a:t>Handling</a:t>
            </a:r>
          </a:p>
          <a:p>
            <a:pPr>
              <a:lnSpc>
                <a:spcPct val="80000"/>
              </a:lnSpc>
              <a:buClrTx/>
              <a:buSzTx/>
            </a:pPr>
            <a:r>
              <a:rPr lang="en-US" sz="3600" dirty="0"/>
              <a:t>Multiple  Handlers</a:t>
            </a:r>
          </a:p>
          <a:p>
            <a:pPr>
              <a:lnSpc>
                <a:spcPct val="80000"/>
              </a:lnSpc>
              <a:buClrTx/>
              <a:buSzTx/>
            </a:pPr>
            <a:r>
              <a:rPr lang="en-US" sz="3600" dirty="0"/>
              <a:t>Code Finalization and Cleaning Up (finally block)</a:t>
            </a:r>
          </a:p>
          <a:p>
            <a:pPr>
              <a:lnSpc>
                <a:spcPct val="80000"/>
              </a:lnSpc>
              <a:buClrTx/>
              <a:buSzTx/>
            </a:pPr>
            <a:r>
              <a:rPr lang="en-US" sz="3600" dirty="0"/>
              <a:t>Custom Exception Classes</a:t>
            </a:r>
          </a:p>
          <a:p>
            <a:pPr>
              <a:lnSpc>
                <a:spcPct val="80000"/>
              </a:lnSpc>
              <a:buClrTx/>
              <a:buSzTx/>
            </a:pPr>
            <a:r>
              <a:rPr lang="en-US" sz="3600" dirty="0"/>
              <a:t>Assertions</a:t>
            </a:r>
          </a:p>
        </p:txBody>
      </p:sp>
    </p:spTree>
    <p:extLst>
      <p:ext uri="{BB962C8B-B14F-4D97-AF65-F5344CB8AC3E}">
        <p14:creationId xmlns:p14="http://schemas.microsoft.com/office/powerpoint/2010/main" val="1850752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p:cNvSpPr>
          <p:nvPr>
            <p:ph type="title"/>
          </p:nvPr>
        </p:nvSpPr>
        <p:spPr/>
        <p:txBody>
          <a:bodyPr/>
          <a:lstStyle/>
          <a:p>
            <a:r>
              <a:rPr lang="en-US" dirty="0">
                <a:latin typeface="Calibri" pitchFamily="34" charset="0"/>
              </a:rPr>
              <a:t>Exceptions</a:t>
            </a:r>
          </a:p>
        </p:txBody>
      </p:sp>
      <p:sp>
        <p:nvSpPr>
          <p:cNvPr id="31749" name="Rectangle 3"/>
          <p:cNvSpPr>
            <a:spLocks noGrp="1"/>
          </p:cNvSpPr>
          <p:nvPr>
            <p:ph type="body" idx="1"/>
          </p:nvPr>
        </p:nvSpPr>
        <p:spPr/>
        <p:txBody>
          <a:bodyPr/>
          <a:lstStyle/>
          <a:p>
            <a:pPr>
              <a:lnSpc>
                <a:spcPct val="80000"/>
              </a:lnSpc>
              <a:buClrTx/>
              <a:buSzTx/>
            </a:pPr>
            <a:r>
              <a:rPr lang="en-US" sz="2400" b="1" u="sng" dirty="0">
                <a:solidFill>
                  <a:srgbClr val="0000FF"/>
                </a:solidFill>
              </a:rPr>
              <a:t>Exception</a:t>
            </a:r>
            <a:r>
              <a:rPr lang="en-US" sz="2400" dirty="0">
                <a:solidFill>
                  <a:srgbClr val="0000FF"/>
                </a:solidFill>
              </a:rPr>
              <a:t>: Error beyond the control of a program. When an exception occurs, the program will terminate abruptly.</a:t>
            </a:r>
          </a:p>
          <a:p>
            <a:pPr>
              <a:lnSpc>
                <a:spcPct val="80000"/>
              </a:lnSpc>
              <a:buClrTx/>
              <a:buSzTx/>
              <a:buFont typeface="Arial" pitchFamily="34" charset="0"/>
              <a:buChar char="•"/>
            </a:pPr>
            <a:r>
              <a:rPr lang="en-US" sz="2400" dirty="0"/>
              <a:t>When a program is executing something occurs that is not quite normal from the point of view of the goal at hand. </a:t>
            </a:r>
          </a:p>
          <a:p>
            <a:pPr>
              <a:lnSpc>
                <a:spcPct val="80000"/>
              </a:lnSpc>
              <a:buClrTx/>
              <a:buSzTx/>
              <a:buFont typeface="Arial" pitchFamily="34" charset="0"/>
              <a:buChar char="•"/>
            </a:pPr>
            <a:r>
              <a:rPr lang="en-US" sz="2400" dirty="0"/>
              <a:t>For example:</a:t>
            </a:r>
          </a:p>
          <a:p>
            <a:pPr lvl="1">
              <a:lnSpc>
                <a:spcPct val="80000"/>
              </a:lnSpc>
            </a:pPr>
            <a:r>
              <a:rPr lang="en-US" sz="2000" dirty="0"/>
              <a:t>a user might type an invalid filename; </a:t>
            </a:r>
          </a:p>
          <a:p>
            <a:pPr lvl="1">
              <a:lnSpc>
                <a:spcPct val="80000"/>
              </a:lnSpc>
            </a:pPr>
            <a:r>
              <a:rPr lang="en-US" sz="2000" dirty="0"/>
              <a:t>An accessed file does not exist of might contain corrupted data; </a:t>
            </a:r>
          </a:p>
          <a:p>
            <a:pPr lvl="1">
              <a:lnSpc>
                <a:spcPct val="80000"/>
              </a:lnSpc>
            </a:pPr>
            <a:r>
              <a:rPr lang="en-US" sz="2000" dirty="0"/>
              <a:t>a network link could fail; </a:t>
            </a:r>
          </a:p>
          <a:p>
            <a:pPr lvl="1">
              <a:lnSpc>
                <a:spcPct val="80000"/>
              </a:lnSpc>
            </a:pPr>
            <a:r>
              <a:rPr lang="en-US" sz="2000" dirty="0"/>
              <a:t>…</a:t>
            </a:r>
          </a:p>
          <a:p>
            <a:pPr>
              <a:lnSpc>
                <a:spcPct val="80000"/>
              </a:lnSpc>
              <a:buClrTx/>
              <a:buSzTx/>
              <a:buFont typeface="Arial" pitchFamily="34" charset="0"/>
              <a:buChar char="•"/>
            </a:pPr>
            <a:r>
              <a:rPr lang="en-US" sz="2400" dirty="0"/>
              <a:t>Circumstances of this type are called </a:t>
            </a:r>
            <a:r>
              <a:rPr lang="en-US" sz="2400" i="1" dirty="0"/>
              <a:t>exception conditions </a:t>
            </a:r>
            <a:r>
              <a:rPr lang="en-US" sz="2400" dirty="0"/>
              <a:t>in Java and are represented using objects (All exceptions descend from the java.lang.</a:t>
            </a:r>
            <a:r>
              <a:rPr lang="en-US" sz="2400" b="1" dirty="0"/>
              <a:t>Throwable</a:t>
            </a:r>
            <a:r>
              <a:rPr lang="en-US" sz="2400" dirty="0"/>
              <a:t>).</a:t>
            </a:r>
          </a:p>
          <a:p>
            <a:pPr lvl="1">
              <a:lnSpc>
                <a:spcPct val="80000"/>
              </a:lnSpc>
              <a:buFont typeface="Arial" pitchFamily="34" charset="0"/>
              <a:buNone/>
            </a:pPr>
            <a:endParaRPr lang="en-US" sz="2000" dirty="0"/>
          </a:p>
          <a:p>
            <a:pPr>
              <a:lnSpc>
                <a:spcPct val="80000"/>
              </a:lnSpc>
              <a:buClrTx/>
              <a:buSzTx/>
              <a:buFont typeface="Arial" pitchFamily="34" charset="0"/>
              <a:buChar char="•"/>
            </a:pPr>
            <a:endParaRPr lang="en-US" sz="2400" dirty="0"/>
          </a:p>
        </p:txBody>
      </p:sp>
    </p:spTree>
    <p:extLst>
      <p:ext uri="{BB962C8B-B14F-4D97-AF65-F5344CB8AC3E}">
        <p14:creationId xmlns:p14="http://schemas.microsoft.com/office/powerpoint/2010/main" val="4178254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dirty="0">
                <a:latin typeface="Arial" charset="0"/>
                <a:cs typeface="Arial" charset="0"/>
              </a:rPr>
              <a:t>Exceptions</a:t>
            </a:r>
          </a:p>
        </p:txBody>
      </p:sp>
      <p:sp>
        <p:nvSpPr>
          <p:cNvPr id="38915" name="Content Placeholder 2"/>
          <p:cNvSpPr>
            <a:spLocks noGrp="1"/>
          </p:cNvSpPr>
          <p:nvPr>
            <p:ph idx="1"/>
          </p:nvPr>
        </p:nvSpPr>
        <p:spPr>
          <a:xfrm>
            <a:off x="457200" y="1219200"/>
            <a:ext cx="8229600" cy="685800"/>
          </a:xfrm>
        </p:spPr>
        <p:txBody>
          <a:bodyPr/>
          <a:lstStyle/>
          <a:p>
            <a:r>
              <a:rPr lang="en-US" sz="2400" dirty="0">
                <a:latin typeface="Arial" charset="0"/>
                <a:cs typeface="Arial" charset="0"/>
              </a:rPr>
              <a:t>The following program causes an exception.</a:t>
            </a:r>
          </a:p>
        </p:txBody>
      </p:sp>
      <p:pic>
        <p:nvPicPr>
          <p:cNvPr id="38917" name="Picture 2"/>
          <p:cNvPicPr>
            <a:picLocks noChangeAspect="1" noChangeArrowheads="1"/>
          </p:cNvPicPr>
          <p:nvPr/>
        </p:nvPicPr>
        <p:blipFill>
          <a:blip r:embed="rId2"/>
          <a:srcRect/>
          <a:stretch>
            <a:fillRect/>
          </a:stretch>
        </p:blipFill>
        <p:spPr bwMode="auto">
          <a:xfrm>
            <a:off x="304800" y="1752600"/>
            <a:ext cx="7605506" cy="4572000"/>
          </a:xfrm>
          <a:prstGeom prst="rect">
            <a:avLst/>
          </a:prstGeom>
          <a:noFill/>
          <a:ln w="9525">
            <a:noFill/>
            <a:miter lim="800000"/>
            <a:headEnd/>
            <a:tailEnd/>
          </a:ln>
        </p:spPr>
      </p:pic>
      <p:cxnSp>
        <p:nvCxnSpPr>
          <p:cNvPr id="7" name="Straight Arrow Connector 6"/>
          <p:cNvCxnSpPr/>
          <p:nvPr/>
        </p:nvCxnSpPr>
        <p:spPr>
          <a:xfrm rot="10800000">
            <a:off x="3810000" y="3200400"/>
            <a:ext cx="762000" cy="1588"/>
          </a:xfrm>
          <a:prstGeom prst="straightConnector1">
            <a:avLst/>
          </a:prstGeom>
          <a:ln w="38100">
            <a:solidFill>
              <a:srgbClr val="FF3300"/>
            </a:solidFill>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5257800" y="3276600"/>
            <a:ext cx="3505200" cy="13716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Exceptions are pre-defined data (Exception classes) thrown by JVM and they can be caught by code in the program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dirty="0">
                <a:latin typeface="Arial" charset="0"/>
                <a:cs typeface="Arial" charset="0"/>
              </a:rPr>
              <a:t>Kinds of Exceptions</a:t>
            </a:r>
          </a:p>
        </p:txBody>
      </p:sp>
      <p:sp>
        <p:nvSpPr>
          <p:cNvPr id="40963" name="Content Placeholder 2"/>
          <p:cNvSpPr>
            <a:spLocks noGrp="1"/>
          </p:cNvSpPr>
          <p:nvPr>
            <p:ph idx="1"/>
          </p:nvPr>
        </p:nvSpPr>
        <p:spPr>
          <a:xfrm>
            <a:off x="0" y="2667000"/>
            <a:ext cx="5105400" cy="762000"/>
          </a:xfrm>
        </p:spPr>
        <p:txBody>
          <a:bodyPr>
            <a:normAutofit lnSpcReduction="10000"/>
          </a:bodyPr>
          <a:lstStyle/>
          <a:p>
            <a:pPr marL="0" indent="0">
              <a:buFont typeface="Arial" charset="0"/>
              <a:buNone/>
            </a:pPr>
            <a:r>
              <a:rPr lang="en-US" sz="2400" dirty="0">
                <a:latin typeface="Arial" charset="0"/>
                <a:cs typeface="Arial" charset="0"/>
              </a:rPr>
              <a:t>Refer to the Java.lang documentation for more information.</a:t>
            </a:r>
          </a:p>
        </p:txBody>
      </p:sp>
      <p:pic>
        <p:nvPicPr>
          <p:cNvPr id="40965" name="Picture 4"/>
          <p:cNvPicPr>
            <a:picLocks noChangeAspect="1" noChangeArrowheads="1"/>
          </p:cNvPicPr>
          <p:nvPr/>
        </p:nvPicPr>
        <p:blipFill>
          <a:blip r:embed="rId3"/>
          <a:srcRect/>
          <a:stretch>
            <a:fillRect/>
          </a:stretch>
        </p:blipFill>
        <p:spPr bwMode="auto">
          <a:xfrm>
            <a:off x="152400" y="1066800"/>
            <a:ext cx="5824538" cy="1371600"/>
          </a:xfrm>
          <a:prstGeom prst="rect">
            <a:avLst/>
          </a:prstGeom>
          <a:noFill/>
          <a:ln w="9525">
            <a:noFill/>
            <a:miter lim="800000"/>
            <a:headEnd/>
            <a:tailEnd/>
          </a:ln>
        </p:spPr>
      </p:pic>
      <p:pic>
        <p:nvPicPr>
          <p:cNvPr id="40966" name="Picture 6"/>
          <p:cNvPicPr>
            <a:picLocks noChangeAspect="1" noChangeArrowheads="1"/>
          </p:cNvPicPr>
          <p:nvPr/>
        </p:nvPicPr>
        <p:blipFill>
          <a:blip r:embed="rId4">
            <a:lum bright="-15000" contrast="16000"/>
          </a:blip>
          <a:srcRect/>
          <a:stretch>
            <a:fillRect/>
          </a:stretch>
        </p:blipFill>
        <p:spPr bwMode="auto">
          <a:xfrm>
            <a:off x="5229225" y="3295650"/>
            <a:ext cx="3914775" cy="3105150"/>
          </a:xfrm>
          <a:prstGeom prst="rect">
            <a:avLst/>
          </a:prstGeom>
          <a:noFill/>
          <a:ln w="9525">
            <a:noFill/>
            <a:miter lim="800000"/>
            <a:headEnd/>
            <a:tailEnd/>
          </a:ln>
        </p:spPr>
      </p:pic>
      <p:sp>
        <p:nvSpPr>
          <p:cNvPr id="7" name="Rectangle 6"/>
          <p:cNvSpPr/>
          <p:nvPr/>
        </p:nvSpPr>
        <p:spPr>
          <a:xfrm>
            <a:off x="6248400" y="914400"/>
            <a:ext cx="25908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Checked Exceptions</a:t>
            </a:r>
          </a:p>
          <a:p>
            <a:pPr algn="ctr">
              <a:defRPr/>
            </a:pPr>
            <a:r>
              <a:rPr lang="en-US" sz="2000" dirty="0"/>
              <a:t>(We must use the try catch blocks or throw)</a:t>
            </a:r>
          </a:p>
        </p:txBody>
      </p:sp>
      <p:sp>
        <p:nvSpPr>
          <p:cNvPr id="8" name="Rectangle 7"/>
          <p:cNvSpPr/>
          <p:nvPr/>
        </p:nvSpPr>
        <p:spPr>
          <a:xfrm>
            <a:off x="6248400" y="2057400"/>
            <a:ext cx="25908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Unchecked- Exceptions</a:t>
            </a:r>
          </a:p>
          <a:p>
            <a:pPr algn="ctr">
              <a:defRPr/>
            </a:pPr>
            <a:r>
              <a:rPr lang="en-US" sz="2000" dirty="0"/>
              <a:t>Program Bugs</a:t>
            </a:r>
          </a:p>
          <a:p>
            <a:pPr algn="ctr">
              <a:defRPr/>
            </a:pPr>
            <a:r>
              <a:rPr lang="en-US" sz="2000" dirty="0"/>
              <a:t>(We may not use the try catch blocks)</a:t>
            </a:r>
          </a:p>
        </p:txBody>
      </p:sp>
      <p:cxnSp>
        <p:nvCxnSpPr>
          <p:cNvPr id="10" name="Straight Arrow Connector 9"/>
          <p:cNvCxnSpPr>
            <a:endCxn id="7" idx="1"/>
          </p:cNvCxnSpPr>
          <p:nvPr/>
        </p:nvCxnSpPr>
        <p:spPr>
          <a:xfrm flipV="1">
            <a:off x="3352800" y="1447800"/>
            <a:ext cx="2895600" cy="457200"/>
          </a:xfrm>
          <a:prstGeom prst="straightConnector1">
            <a:avLst/>
          </a:prstGeom>
          <a:ln>
            <a:solidFill>
              <a:srgbClr val="FF33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8" idx="1"/>
          </p:cNvCxnSpPr>
          <p:nvPr/>
        </p:nvCxnSpPr>
        <p:spPr>
          <a:xfrm>
            <a:off x="4724400" y="2362200"/>
            <a:ext cx="1524000" cy="266700"/>
          </a:xfrm>
          <a:prstGeom prst="straightConnector1">
            <a:avLst/>
          </a:prstGeom>
          <a:ln>
            <a:solidFill>
              <a:srgbClr val="0000CC"/>
            </a:solidFill>
            <a:tailEnd type="arrow"/>
          </a:ln>
        </p:spPr>
        <p:style>
          <a:lnRef idx="1">
            <a:schemeClr val="accent1"/>
          </a:lnRef>
          <a:fillRef idx="0">
            <a:schemeClr val="accent1"/>
          </a:fillRef>
          <a:effectRef idx="0">
            <a:schemeClr val="accent1"/>
          </a:effectRef>
          <a:fontRef idx="minor">
            <a:schemeClr val="tx1"/>
          </a:fontRef>
        </p:style>
      </p:cxnSp>
      <p:pic>
        <p:nvPicPr>
          <p:cNvPr id="40971" name="Picture 7"/>
          <p:cNvPicPr>
            <a:picLocks noChangeAspect="1" noChangeArrowheads="1"/>
          </p:cNvPicPr>
          <p:nvPr/>
        </p:nvPicPr>
        <p:blipFill>
          <a:blip r:embed="rId5">
            <a:lum bright="-15000" contrast="14000"/>
          </a:blip>
          <a:srcRect/>
          <a:stretch>
            <a:fillRect/>
          </a:stretch>
        </p:blipFill>
        <p:spPr bwMode="auto">
          <a:xfrm>
            <a:off x="95250" y="3505200"/>
            <a:ext cx="5010150" cy="2733675"/>
          </a:xfrm>
          <a:prstGeom prst="rect">
            <a:avLst/>
          </a:prstGeom>
          <a:noFill/>
          <a:ln w="9525">
            <a:noFill/>
            <a:miter lim="800000"/>
            <a:headEnd/>
            <a:tailEnd/>
          </a:ln>
        </p:spPr>
      </p:pic>
      <p:cxnSp>
        <p:nvCxnSpPr>
          <p:cNvPr id="15" name="Straight Arrow Connector 14"/>
          <p:cNvCxnSpPr/>
          <p:nvPr/>
        </p:nvCxnSpPr>
        <p:spPr>
          <a:xfrm rot="5400000">
            <a:off x="3886200" y="2819400"/>
            <a:ext cx="1295400" cy="381000"/>
          </a:xfrm>
          <a:prstGeom prst="straightConnector1">
            <a:avLst/>
          </a:prstGeom>
          <a:ln>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16200000" flipH="1">
            <a:off x="4533900" y="2552700"/>
            <a:ext cx="914400" cy="533400"/>
          </a:xfrm>
          <a:prstGeom prst="straightConnector1">
            <a:avLst/>
          </a:prstGeom>
          <a:ln>
            <a:solidFill>
              <a:srgbClr val="0000CC"/>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52400"/>
            <a:ext cx="8001000" cy="5847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0109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p:cNvSpPr>
            <a:spLocks noGrp="1"/>
          </p:cNvSpPr>
          <p:nvPr>
            <p:ph type="title"/>
          </p:nvPr>
        </p:nvSpPr>
        <p:spPr/>
        <p:txBody>
          <a:bodyPr/>
          <a:lstStyle/>
          <a:p>
            <a:r>
              <a:rPr lang="en-US" dirty="0">
                <a:latin typeface="Calibri" pitchFamily="34" charset="0"/>
              </a:rPr>
              <a:t>Two Kinds of Exception</a:t>
            </a:r>
          </a:p>
        </p:txBody>
      </p:sp>
      <p:sp>
        <p:nvSpPr>
          <p:cNvPr id="39941" name="Rectangle 3"/>
          <p:cNvSpPr>
            <a:spLocks noGrp="1"/>
          </p:cNvSpPr>
          <p:nvPr>
            <p:ph type="body" idx="1"/>
          </p:nvPr>
        </p:nvSpPr>
        <p:spPr/>
        <p:txBody>
          <a:bodyPr/>
          <a:lstStyle/>
          <a:p>
            <a:pPr>
              <a:lnSpc>
                <a:spcPct val="90000"/>
              </a:lnSpc>
              <a:buClrTx/>
              <a:buSzTx/>
              <a:buFont typeface="Arial" pitchFamily="34" charset="0"/>
              <a:buChar char="•"/>
            </a:pPr>
            <a:r>
              <a:rPr lang="en-US" i="1" dirty="0">
                <a:latin typeface="Calibri" pitchFamily="34" charset="0"/>
              </a:rPr>
              <a:t>Checked exception</a:t>
            </a:r>
          </a:p>
          <a:p>
            <a:pPr lvl="1">
              <a:lnSpc>
                <a:spcPct val="90000"/>
              </a:lnSpc>
            </a:pPr>
            <a:r>
              <a:rPr lang="en-US" dirty="0"/>
              <a:t>Must be handled by either the try-catch mechanism or the throws-declaration mechanism.</a:t>
            </a:r>
          </a:p>
          <a:p>
            <a:pPr>
              <a:lnSpc>
                <a:spcPct val="90000"/>
              </a:lnSpc>
              <a:buClrTx/>
              <a:buSzTx/>
              <a:buFont typeface="Arial" pitchFamily="34" charset="0"/>
              <a:buChar char="•"/>
            </a:pPr>
            <a:r>
              <a:rPr lang="en-US" dirty="0">
                <a:latin typeface="Calibri" pitchFamily="34" charset="0"/>
              </a:rPr>
              <a:t>Runtime exception</a:t>
            </a:r>
          </a:p>
          <a:p>
            <a:pPr lvl="1">
              <a:lnSpc>
                <a:spcPct val="90000"/>
              </a:lnSpc>
            </a:pPr>
            <a:r>
              <a:rPr lang="en-US" dirty="0"/>
              <a:t>The right time to deal with runtime exceptions is when you’re designing, developing, and debugging your code. Since runtime exceptions </a:t>
            </a:r>
            <a:r>
              <a:rPr lang="en-US" u="sng" dirty="0"/>
              <a:t>should never be thrown in finished code.</a:t>
            </a:r>
          </a:p>
        </p:txBody>
      </p:sp>
    </p:spTree>
    <p:extLst>
      <p:ext uri="{BB962C8B-B14F-4D97-AF65-F5344CB8AC3E}">
        <p14:creationId xmlns:p14="http://schemas.microsoft.com/office/powerpoint/2010/main" val="4244175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1447800" y="0"/>
            <a:ext cx="7010400" cy="1295400"/>
          </a:xfrm>
        </p:spPr>
        <p:txBody>
          <a:bodyPr/>
          <a:lstStyle/>
          <a:p>
            <a:r>
              <a:rPr lang="en-US" dirty="0">
                <a:latin typeface="Arial" charset="0"/>
                <a:cs typeface="Arial" charset="0"/>
              </a:rPr>
              <a:t>Catching exceptions:</a:t>
            </a:r>
            <a:br>
              <a:rPr lang="en-US" dirty="0">
                <a:latin typeface="Arial" charset="0"/>
                <a:cs typeface="Arial" charset="0"/>
              </a:rPr>
            </a:br>
            <a:r>
              <a:rPr lang="en-US" dirty="0">
                <a:latin typeface="Arial" charset="0"/>
                <a:cs typeface="Arial" charset="0"/>
              </a:rPr>
              <a:t>try catch finally</a:t>
            </a:r>
          </a:p>
        </p:txBody>
      </p:sp>
      <p:sp>
        <p:nvSpPr>
          <p:cNvPr id="22" name="Rectangle 21"/>
          <p:cNvSpPr/>
          <p:nvPr/>
        </p:nvSpPr>
        <p:spPr>
          <a:xfrm>
            <a:off x="4343400" y="1447800"/>
            <a:ext cx="4419600" cy="1219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000" b="1" dirty="0"/>
              <a:t>try </a:t>
            </a:r>
            <a:r>
              <a:rPr lang="en-US" sz="2000" dirty="0"/>
              <a:t>{   </a:t>
            </a:r>
          </a:p>
          <a:p>
            <a:pPr>
              <a:defRPr/>
            </a:pPr>
            <a:r>
              <a:rPr lang="en-US" sz="2000" dirty="0"/>
              <a:t>      &lt; statements may cause exceptions &gt;</a:t>
            </a:r>
          </a:p>
          <a:p>
            <a:pPr>
              <a:defRPr/>
            </a:pPr>
            <a:r>
              <a:rPr lang="en-US" sz="2000" dirty="0"/>
              <a:t>}</a:t>
            </a:r>
          </a:p>
          <a:p>
            <a:pPr>
              <a:defRPr/>
            </a:pPr>
            <a:endParaRPr lang="en-US" sz="2000" b="1" dirty="0"/>
          </a:p>
        </p:txBody>
      </p:sp>
      <p:sp>
        <p:nvSpPr>
          <p:cNvPr id="30" name="Rectangle 29"/>
          <p:cNvSpPr/>
          <p:nvPr/>
        </p:nvSpPr>
        <p:spPr>
          <a:xfrm>
            <a:off x="4343400" y="2667000"/>
            <a:ext cx="4419600" cy="990600"/>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000" b="1" dirty="0"/>
              <a:t>catch</a:t>
            </a:r>
            <a:r>
              <a:rPr lang="en-US" sz="2000" dirty="0"/>
              <a:t>  (  ExceptionType1  e1 ) {</a:t>
            </a:r>
          </a:p>
          <a:p>
            <a:pPr>
              <a:defRPr/>
            </a:pPr>
            <a:r>
              <a:rPr lang="en-US" sz="2000" dirty="0"/>
              <a:t>    &lt; statements handle the situation  1&gt;</a:t>
            </a:r>
          </a:p>
          <a:p>
            <a:pPr>
              <a:defRPr/>
            </a:pPr>
            <a:r>
              <a:rPr lang="en-US" sz="2000" dirty="0"/>
              <a:t>}</a:t>
            </a:r>
          </a:p>
        </p:txBody>
      </p:sp>
      <p:sp>
        <p:nvSpPr>
          <p:cNvPr id="36" name="Rectangle 35"/>
          <p:cNvSpPr/>
          <p:nvPr/>
        </p:nvSpPr>
        <p:spPr>
          <a:xfrm>
            <a:off x="4343400" y="3657600"/>
            <a:ext cx="4419600" cy="9906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000" b="1" dirty="0"/>
              <a:t>catch</a:t>
            </a:r>
            <a:r>
              <a:rPr lang="en-US" sz="2000" dirty="0"/>
              <a:t>  (  ExceptionType2  e2) {</a:t>
            </a:r>
          </a:p>
          <a:p>
            <a:pPr>
              <a:defRPr/>
            </a:pPr>
            <a:r>
              <a:rPr lang="en-US" sz="2000" dirty="0"/>
              <a:t>    &lt; statements handle the situation  2&gt;</a:t>
            </a:r>
          </a:p>
          <a:p>
            <a:pPr>
              <a:defRPr/>
            </a:pPr>
            <a:r>
              <a:rPr lang="en-US" sz="2000" dirty="0"/>
              <a:t>}</a:t>
            </a:r>
          </a:p>
        </p:txBody>
      </p:sp>
      <p:sp>
        <p:nvSpPr>
          <p:cNvPr id="38" name="Rectangle 37"/>
          <p:cNvSpPr/>
          <p:nvPr/>
        </p:nvSpPr>
        <p:spPr>
          <a:xfrm>
            <a:off x="4343400" y="4648200"/>
            <a:ext cx="4419600" cy="10668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000" b="1" dirty="0">
                <a:solidFill>
                  <a:schemeClr val="tx1"/>
                </a:solidFill>
              </a:rPr>
              <a:t>finally {</a:t>
            </a:r>
          </a:p>
          <a:p>
            <a:pPr>
              <a:defRPr/>
            </a:pPr>
            <a:r>
              <a:rPr lang="en-US" sz="2000" b="1" dirty="0">
                <a:solidFill>
                  <a:schemeClr val="tx1"/>
                </a:solidFill>
              </a:rPr>
              <a:t>    </a:t>
            </a:r>
            <a:r>
              <a:rPr lang="en-US" sz="2000" dirty="0">
                <a:solidFill>
                  <a:schemeClr val="tx1"/>
                </a:solidFill>
              </a:rPr>
              <a:t>&lt; statements are always executed &gt;</a:t>
            </a:r>
          </a:p>
          <a:p>
            <a:pPr>
              <a:defRPr/>
            </a:pPr>
            <a:r>
              <a:rPr lang="en-US" sz="2000" b="1" dirty="0">
                <a:solidFill>
                  <a:schemeClr val="tx1"/>
                </a:solidFill>
              </a:rPr>
              <a:t>}</a:t>
            </a:r>
          </a:p>
        </p:txBody>
      </p:sp>
      <p:grpSp>
        <p:nvGrpSpPr>
          <p:cNvPr id="2" name="Group 41"/>
          <p:cNvGrpSpPr>
            <a:grpSpLocks/>
          </p:cNvGrpSpPr>
          <p:nvPr/>
        </p:nvGrpSpPr>
        <p:grpSpPr bwMode="auto">
          <a:xfrm>
            <a:off x="457200" y="1066800"/>
            <a:ext cx="2971800" cy="3836987"/>
            <a:chOff x="685800" y="1649557"/>
            <a:chExt cx="2971800" cy="3836843"/>
          </a:xfrm>
        </p:grpSpPr>
        <p:grpSp>
          <p:nvGrpSpPr>
            <p:cNvPr id="3" name="Group 20"/>
            <p:cNvGrpSpPr>
              <a:grpSpLocks/>
            </p:cNvGrpSpPr>
            <p:nvPr/>
          </p:nvGrpSpPr>
          <p:grpSpPr bwMode="auto">
            <a:xfrm>
              <a:off x="685800" y="2057400"/>
              <a:ext cx="2971800" cy="2989737"/>
              <a:chOff x="3649" y="2355"/>
              <a:chExt cx="1428" cy="1796"/>
            </a:xfrm>
          </p:grpSpPr>
          <p:sp>
            <p:nvSpPr>
              <p:cNvPr id="39952" name="Text Box 8"/>
              <p:cNvSpPr txBox="1">
                <a:spLocks noChangeArrowheads="1"/>
              </p:cNvSpPr>
              <p:nvPr/>
            </p:nvSpPr>
            <p:spPr bwMode="auto">
              <a:xfrm>
                <a:off x="3659" y="2355"/>
                <a:ext cx="1200" cy="312"/>
              </a:xfrm>
              <a:prstGeom prst="rect">
                <a:avLst/>
              </a:prstGeom>
              <a:noFill/>
              <a:ln w="38100">
                <a:solidFill>
                  <a:schemeClr val="tx1"/>
                </a:solidFill>
                <a:miter lim="800000"/>
                <a:headEnd/>
                <a:tailEnd/>
              </a:ln>
            </p:spPr>
            <p:txBody>
              <a:bodyPr>
                <a:spAutoFit/>
              </a:bodyPr>
              <a:lstStyle/>
              <a:p>
                <a:pPr algn="ctr">
                  <a:spcBef>
                    <a:spcPct val="50000"/>
                  </a:spcBef>
                </a:pPr>
                <a:r>
                  <a:rPr lang="en-US" sz="2400" b="1" dirty="0">
                    <a:solidFill>
                      <a:srgbClr val="0066FF"/>
                    </a:solidFill>
                    <a:latin typeface="Times New Roman" pitchFamily="18" charset="0"/>
                  </a:rPr>
                  <a:t>try block</a:t>
                </a:r>
              </a:p>
            </p:txBody>
          </p:sp>
          <p:sp>
            <p:nvSpPr>
              <p:cNvPr id="39953" name="Text Box 9"/>
              <p:cNvSpPr txBox="1">
                <a:spLocks noChangeArrowheads="1"/>
              </p:cNvSpPr>
              <p:nvPr/>
            </p:nvSpPr>
            <p:spPr bwMode="auto">
              <a:xfrm>
                <a:off x="3649" y="3342"/>
                <a:ext cx="1200" cy="312"/>
              </a:xfrm>
              <a:prstGeom prst="rect">
                <a:avLst/>
              </a:prstGeom>
              <a:noFill/>
              <a:ln w="38100">
                <a:solidFill>
                  <a:schemeClr val="tx1"/>
                </a:solidFill>
                <a:miter lim="800000"/>
                <a:headEnd/>
                <a:tailEnd/>
              </a:ln>
            </p:spPr>
            <p:txBody>
              <a:bodyPr>
                <a:spAutoFit/>
              </a:bodyPr>
              <a:lstStyle/>
              <a:p>
                <a:pPr algn="ctr">
                  <a:spcBef>
                    <a:spcPct val="50000"/>
                  </a:spcBef>
                </a:pPr>
                <a:r>
                  <a:rPr lang="en-US" sz="2400" b="1" dirty="0">
                    <a:solidFill>
                      <a:srgbClr val="FF0000"/>
                    </a:solidFill>
                    <a:latin typeface="Times New Roman" pitchFamily="18" charset="0"/>
                  </a:rPr>
                  <a:t>catch block</a:t>
                </a:r>
              </a:p>
            </p:txBody>
          </p:sp>
          <p:sp>
            <p:nvSpPr>
              <p:cNvPr id="39954" name="Line 10"/>
              <p:cNvSpPr>
                <a:spLocks noChangeShapeType="1"/>
              </p:cNvSpPr>
              <p:nvPr/>
            </p:nvSpPr>
            <p:spPr bwMode="auto">
              <a:xfrm>
                <a:off x="5069" y="2965"/>
                <a:ext cx="0" cy="791"/>
              </a:xfrm>
              <a:prstGeom prst="line">
                <a:avLst/>
              </a:prstGeom>
              <a:noFill/>
              <a:ln w="38100">
                <a:solidFill>
                  <a:schemeClr val="tx1"/>
                </a:solidFill>
                <a:round/>
                <a:headEnd/>
                <a:tailEnd/>
              </a:ln>
            </p:spPr>
            <p:txBody>
              <a:bodyPr/>
              <a:lstStyle/>
              <a:p>
                <a:endParaRPr lang="en-US" dirty="0"/>
              </a:p>
            </p:txBody>
          </p:sp>
          <p:sp>
            <p:nvSpPr>
              <p:cNvPr id="39955" name="Line 11"/>
              <p:cNvSpPr>
                <a:spLocks noChangeShapeType="1"/>
              </p:cNvSpPr>
              <p:nvPr/>
            </p:nvSpPr>
            <p:spPr bwMode="auto">
              <a:xfrm flipH="1">
                <a:off x="4235" y="3763"/>
                <a:ext cx="824" cy="0"/>
              </a:xfrm>
              <a:prstGeom prst="line">
                <a:avLst/>
              </a:prstGeom>
              <a:noFill/>
              <a:ln w="38100">
                <a:solidFill>
                  <a:schemeClr val="tx1"/>
                </a:solidFill>
                <a:round/>
                <a:headEnd/>
                <a:tailEnd type="triangle" w="med" len="med"/>
              </a:ln>
            </p:spPr>
            <p:txBody>
              <a:bodyPr/>
              <a:lstStyle/>
              <a:p>
                <a:endParaRPr lang="en-US" dirty="0"/>
              </a:p>
            </p:txBody>
          </p:sp>
          <p:sp>
            <p:nvSpPr>
              <p:cNvPr id="39956" name="Line 12"/>
              <p:cNvSpPr>
                <a:spLocks noChangeShapeType="1"/>
              </p:cNvSpPr>
              <p:nvPr/>
            </p:nvSpPr>
            <p:spPr bwMode="auto">
              <a:xfrm>
                <a:off x="4244" y="3648"/>
                <a:ext cx="0" cy="240"/>
              </a:xfrm>
              <a:prstGeom prst="line">
                <a:avLst/>
              </a:prstGeom>
              <a:noFill/>
              <a:ln w="38100">
                <a:solidFill>
                  <a:schemeClr val="tx1"/>
                </a:solidFill>
                <a:round/>
                <a:headEnd/>
                <a:tailEnd type="triangle" w="med" len="med"/>
              </a:ln>
            </p:spPr>
            <p:txBody>
              <a:bodyPr/>
              <a:lstStyle/>
              <a:p>
                <a:endParaRPr lang="en-US" dirty="0"/>
              </a:p>
            </p:txBody>
          </p:sp>
          <p:sp>
            <p:nvSpPr>
              <p:cNvPr id="39957" name="AutoShape 13"/>
              <p:cNvSpPr>
                <a:spLocks noChangeArrowheads="1"/>
              </p:cNvSpPr>
              <p:nvPr/>
            </p:nvSpPr>
            <p:spPr bwMode="auto">
              <a:xfrm>
                <a:off x="4022" y="2796"/>
                <a:ext cx="432" cy="336"/>
              </a:xfrm>
              <a:prstGeom prst="diamond">
                <a:avLst/>
              </a:prstGeom>
              <a:solidFill>
                <a:schemeClr val="accent1"/>
              </a:solidFill>
              <a:ln w="9525">
                <a:solidFill>
                  <a:schemeClr val="tx1"/>
                </a:solidFill>
                <a:miter lim="800000"/>
                <a:headEnd/>
                <a:tailEnd/>
              </a:ln>
            </p:spPr>
            <p:txBody>
              <a:bodyPr wrap="none" anchor="ctr"/>
              <a:lstStyle/>
              <a:p>
                <a:pPr algn="ctr"/>
                <a:r>
                  <a:rPr lang="en-US" sz="2400" b="1" dirty="0">
                    <a:latin typeface="Times New Roman" pitchFamily="18" charset="0"/>
                  </a:rPr>
                  <a:t>e?</a:t>
                </a:r>
              </a:p>
            </p:txBody>
          </p:sp>
          <p:sp>
            <p:nvSpPr>
              <p:cNvPr id="39958" name="Line 14"/>
              <p:cNvSpPr>
                <a:spLocks noChangeShapeType="1"/>
              </p:cNvSpPr>
              <p:nvPr/>
            </p:nvSpPr>
            <p:spPr bwMode="auto">
              <a:xfrm>
                <a:off x="4235" y="2661"/>
                <a:ext cx="0" cy="144"/>
              </a:xfrm>
              <a:prstGeom prst="line">
                <a:avLst/>
              </a:prstGeom>
              <a:noFill/>
              <a:ln w="38100">
                <a:solidFill>
                  <a:schemeClr val="tx1"/>
                </a:solidFill>
                <a:round/>
                <a:headEnd/>
                <a:tailEnd type="triangle" w="med" len="med"/>
              </a:ln>
            </p:spPr>
            <p:txBody>
              <a:bodyPr/>
              <a:lstStyle/>
              <a:p>
                <a:endParaRPr lang="en-US" dirty="0"/>
              </a:p>
            </p:txBody>
          </p:sp>
          <p:sp>
            <p:nvSpPr>
              <p:cNvPr id="39959" name="Line 15"/>
              <p:cNvSpPr>
                <a:spLocks noChangeShapeType="1"/>
              </p:cNvSpPr>
              <p:nvPr/>
            </p:nvSpPr>
            <p:spPr bwMode="auto">
              <a:xfrm>
                <a:off x="4241" y="3125"/>
                <a:ext cx="0" cy="245"/>
              </a:xfrm>
              <a:prstGeom prst="line">
                <a:avLst/>
              </a:prstGeom>
              <a:noFill/>
              <a:ln w="38100">
                <a:solidFill>
                  <a:schemeClr val="tx1"/>
                </a:solidFill>
                <a:round/>
                <a:headEnd/>
                <a:tailEnd type="triangle" w="med" len="med"/>
              </a:ln>
            </p:spPr>
            <p:txBody>
              <a:bodyPr/>
              <a:lstStyle/>
              <a:p>
                <a:endParaRPr lang="en-US" dirty="0"/>
              </a:p>
            </p:txBody>
          </p:sp>
          <p:sp>
            <p:nvSpPr>
              <p:cNvPr id="39960" name="Line 16"/>
              <p:cNvSpPr>
                <a:spLocks noChangeShapeType="1"/>
              </p:cNvSpPr>
              <p:nvPr/>
            </p:nvSpPr>
            <p:spPr bwMode="auto">
              <a:xfrm>
                <a:off x="4453" y="2966"/>
                <a:ext cx="624" cy="0"/>
              </a:xfrm>
              <a:prstGeom prst="line">
                <a:avLst/>
              </a:prstGeom>
              <a:noFill/>
              <a:ln w="38100">
                <a:solidFill>
                  <a:schemeClr val="tx1"/>
                </a:solidFill>
                <a:round/>
                <a:headEnd/>
                <a:tailEnd/>
              </a:ln>
            </p:spPr>
            <p:txBody>
              <a:bodyPr/>
              <a:lstStyle/>
              <a:p>
                <a:endParaRPr lang="en-US" dirty="0"/>
              </a:p>
            </p:txBody>
          </p:sp>
          <p:sp>
            <p:nvSpPr>
              <p:cNvPr id="39961" name="Text Box 17"/>
              <p:cNvSpPr txBox="1">
                <a:spLocks noChangeArrowheads="1"/>
              </p:cNvSpPr>
              <p:nvPr/>
            </p:nvSpPr>
            <p:spPr bwMode="auto">
              <a:xfrm>
                <a:off x="4492" y="2754"/>
                <a:ext cx="562" cy="231"/>
              </a:xfrm>
              <a:prstGeom prst="rect">
                <a:avLst/>
              </a:prstGeom>
              <a:noFill/>
              <a:ln w="9525">
                <a:noFill/>
                <a:miter lim="800000"/>
                <a:headEnd/>
                <a:tailEnd/>
              </a:ln>
            </p:spPr>
            <p:txBody>
              <a:bodyPr>
                <a:spAutoFit/>
              </a:bodyPr>
              <a:lstStyle/>
              <a:p>
                <a:pPr>
                  <a:spcBef>
                    <a:spcPct val="50000"/>
                  </a:spcBef>
                </a:pPr>
                <a:r>
                  <a:rPr lang="en-US" b="1" dirty="0">
                    <a:solidFill>
                      <a:srgbClr val="00CC00"/>
                    </a:solidFill>
                    <a:latin typeface="Times New Roman" pitchFamily="18" charset="0"/>
                  </a:rPr>
                  <a:t>false</a:t>
                </a:r>
              </a:p>
            </p:txBody>
          </p:sp>
          <p:sp>
            <p:nvSpPr>
              <p:cNvPr id="39962" name="Text Box 18"/>
              <p:cNvSpPr txBox="1">
                <a:spLocks noChangeArrowheads="1"/>
              </p:cNvSpPr>
              <p:nvPr/>
            </p:nvSpPr>
            <p:spPr bwMode="auto">
              <a:xfrm>
                <a:off x="3778" y="3080"/>
                <a:ext cx="562" cy="222"/>
              </a:xfrm>
              <a:prstGeom prst="rect">
                <a:avLst/>
              </a:prstGeom>
              <a:noFill/>
              <a:ln w="9525">
                <a:noFill/>
                <a:miter lim="800000"/>
                <a:headEnd/>
                <a:tailEnd/>
              </a:ln>
            </p:spPr>
            <p:txBody>
              <a:bodyPr>
                <a:spAutoFit/>
              </a:bodyPr>
              <a:lstStyle/>
              <a:p>
                <a:pPr>
                  <a:spcBef>
                    <a:spcPct val="50000"/>
                  </a:spcBef>
                </a:pPr>
                <a:r>
                  <a:rPr lang="en-US" b="1" dirty="0">
                    <a:solidFill>
                      <a:srgbClr val="FF0000"/>
                    </a:solidFill>
                    <a:latin typeface="Times New Roman" pitchFamily="18" charset="0"/>
                  </a:rPr>
                  <a:t>true</a:t>
                </a:r>
              </a:p>
            </p:txBody>
          </p:sp>
          <p:sp>
            <p:nvSpPr>
              <p:cNvPr id="39963" name="Text Box 19"/>
              <p:cNvSpPr txBox="1">
                <a:spLocks noChangeArrowheads="1"/>
              </p:cNvSpPr>
              <p:nvPr/>
            </p:nvSpPr>
            <p:spPr bwMode="auto">
              <a:xfrm>
                <a:off x="3680" y="3874"/>
                <a:ext cx="1200" cy="277"/>
              </a:xfrm>
              <a:prstGeom prst="rect">
                <a:avLst/>
              </a:prstGeom>
              <a:noFill/>
              <a:ln w="38100">
                <a:solidFill>
                  <a:schemeClr val="tx1"/>
                </a:solidFill>
                <a:miter lim="800000"/>
                <a:headEnd/>
                <a:tailEnd/>
              </a:ln>
            </p:spPr>
            <p:txBody>
              <a:bodyPr>
                <a:spAutoFit/>
              </a:bodyPr>
              <a:lstStyle/>
              <a:p>
                <a:pPr algn="ctr">
                  <a:spcBef>
                    <a:spcPct val="50000"/>
                  </a:spcBef>
                </a:pPr>
                <a:r>
                  <a:rPr lang="en-US" sz="2400" b="1" dirty="0">
                    <a:latin typeface="Times New Roman" pitchFamily="18" charset="0"/>
                  </a:rPr>
                  <a:t>finally block</a:t>
                </a:r>
              </a:p>
            </p:txBody>
          </p:sp>
        </p:grpSp>
        <p:sp>
          <p:nvSpPr>
            <p:cNvPr id="39950" name="Line 15"/>
            <p:cNvSpPr>
              <a:spLocks noChangeShapeType="1"/>
            </p:cNvSpPr>
            <p:nvPr/>
          </p:nvSpPr>
          <p:spPr bwMode="auto">
            <a:xfrm>
              <a:off x="1905000" y="1649557"/>
              <a:ext cx="0" cy="407843"/>
            </a:xfrm>
            <a:prstGeom prst="line">
              <a:avLst/>
            </a:prstGeom>
            <a:noFill/>
            <a:ln w="38100">
              <a:solidFill>
                <a:schemeClr val="tx1"/>
              </a:solidFill>
              <a:round/>
              <a:headEnd/>
              <a:tailEnd type="triangle" w="med" len="med"/>
            </a:ln>
          </p:spPr>
          <p:txBody>
            <a:bodyPr/>
            <a:lstStyle/>
            <a:p>
              <a:endParaRPr lang="en-US" dirty="0"/>
            </a:p>
          </p:txBody>
        </p:sp>
        <p:sp>
          <p:nvSpPr>
            <p:cNvPr id="39951" name="Line 15"/>
            <p:cNvSpPr>
              <a:spLocks noChangeShapeType="1"/>
            </p:cNvSpPr>
            <p:nvPr/>
          </p:nvSpPr>
          <p:spPr bwMode="auto">
            <a:xfrm>
              <a:off x="1905000" y="5078557"/>
              <a:ext cx="0" cy="407843"/>
            </a:xfrm>
            <a:prstGeom prst="line">
              <a:avLst/>
            </a:prstGeom>
            <a:noFill/>
            <a:ln w="38100">
              <a:solidFill>
                <a:schemeClr val="tx1"/>
              </a:solidFill>
              <a:round/>
              <a:headEnd/>
              <a:tailEnd type="triangle" w="med" len="med"/>
            </a:ln>
          </p:spPr>
          <p:txBody>
            <a:bodyPr/>
            <a:lstStyle/>
            <a:p>
              <a:endParaRPr lang="en-US" dirty="0"/>
            </a:p>
          </p:txBody>
        </p:sp>
      </p:grpSp>
      <p:sp>
        <p:nvSpPr>
          <p:cNvPr id="29" name="Rectangle 28"/>
          <p:cNvSpPr/>
          <p:nvPr/>
        </p:nvSpPr>
        <p:spPr>
          <a:xfrm>
            <a:off x="381000" y="4953000"/>
            <a:ext cx="3200400" cy="923330"/>
          </a:xfrm>
          <a:prstGeom prst="rect">
            <a:avLst/>
          </a:prstGeom>
          <a:solidFill>
            <a:srgbClr val="0000CC"/>
          </a:solidFill>
        </p:spPr>
        <p:txBody>
          <a:bodyPr wrap="square">
            <a:spAutoFit/>
          </a:bodyPr>
          <a:lstStyle/>
          <a:p>
            <a:pPr algn="ctr">
              <a:buClrTx/>
              <a:buSzTx/>
            </a:pPr>
            <a:r>
              <a:rPr lang="en-US" i="1" dirty="0">
                <a:solidFill>
                  <a:schemeClr val="bg1"/>
                </a:solidFill>
              </a:rPr>
              <a:t>If no exception is thrown </a:t>
            </a:r>
          </a:p>
          <a:p>
            <a:pPr marL="0" indent="0" algn="ctr">
              <a:buClrTx/>
              <a:buSzTx/>
              <a:buNone/>
            </a:pPr>
            <a:r>
              <a:rPr lang="en-US" i="1" dirty="0">
                <a:solidFill>
                  <a:schemeClr val="bg1"/>
                </a:solidFill>
              </a:rPr>
              <a:t>in the </a:t>
            </a:r>
            <a:r>
              <a:rPr lang="en-US" dirty="0">
                <a:solidFill>
                  <a:schemeClr val="bg1"/>
                </a:solidFill>
              </a:rPr>
              <a:t>try </a:t>
            </a:r>
            <a:r>
              <a:rPr lang="en-US" i="1" dirty="0">
                <a:solidFill>
                  <a:schemeClr val="bg1"/>
                </a:solidFill>
              </a:rPr>
              <a:t>block, all </a:t>
            </a:r>
            <a:r>
              <a:rPr lang="en-US" dirty="0">
                <a:solidFill>
                  <a:schemeClr val="bg1"/>
                </a:solidFill>
              </a:rPr>
              <a:t>catch </a:t>
            </a:r>
            <a:r>
              <a:rPr lang="en-US" i="1" dirty="0">
                <a:solidFill>
                  <a:schemeClr val="bg1"/>
                </a:solidFill>
              </a:rPr>
              <a:t>blocks are bypassed</a:t>
            </a:r>
            <a:endParaRPr lang="en-US" dirty="0">
              <a:solidFill>
                <a:schemeClr val="bg1"/>
              </a:solidFill>
            </a:endParaRPr>
          </a:p>
        </p:txBody>
      </p:sp>
      <p:sp>
        <p:nvSpPr>
          <p:cNvPr id="32" name="Rectangle 31"/>
          <p:cNvSpPr/>
          <p:nvPr/>
        </p:nvSpPr>
        <p:spPr>
          <a:xfrm>
            <a:off x="381000" y="5867400"/>
            <a:ext cx="8382000" cy="646331"/>
          </a:xfrm>
          <a:prstGeom prst="rect">
            <a:avLst/>
          </a:prstGeom>
          <a:solidFill>
            <a:schemeClr val="accent6">
              <a:lumMod val="50000"/>
            </a:schemeClr>
          </a:solidFill>
        </p:spPr>
        <p:txBody>
          <a:bodyPr wrap="square">
            <a:spAutoFit/>
          </a:bodyPr>
          <a:lstStyle/>
          <a:p>
            <a:r>
              <a:rPr lang="en-US" i="1" dirty="0">
                <a:solidFill>
                  <a:schemeClr val="bg1"/>
                </a:solidFill>
              </a:rPr>
              <a:t>If an exception arises, the first matching </a:t>
            </a:r>
            <a:r>
              <a:rPr lang="en-US" dirty="0">
                <a:solidFill>
                  <a:schemeClr val="bg1"/>
                </a:solidFill>
              </a:rPr>
              <a:t>catch </a:t>
            </a:r>
            <a:r>
              <a:rPr lang="en-US" i="1" dirty="0">
                <a:solidFill>
                  <a:schemeClr val="bg1"/>
                </a:solidFill>
              </a:rPr>
              <a:t>block, if any, is executed, and </a:t>
            </a:r>
            <a:r>
              <a:rPr lang="en-US" i="1">
                <a:solidFill>
                  <a:schemeClr val="bg1"/>
                </a:solidFill>
              </a:rPr>
              <a:t>the others </a:t>
            </a:r>
            <a:r>
              <a:rPr lang="en-US" i="1" dirty="0">
                <a:solidFill>
                  <a:schemeClr val="bg1"/>
                </a:solidFill>
              </a:rPr>
              <a:t>are skipped</a:t>
            </a:r>
            <a:endParaRPr lang="en-US" dirty="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457200" y="152400"/>
            <a:ext cx="8001000" cy="685800"/>
          </a:xfrm>
        </p:spPr>
        <p:txBody>
          <a:bodyPr/>
          <a:lstStyle/>
          <a:p>
            <a:r>
              <a:rPr lang="en-US" sz="2800" dirty="0">
                <a:latin typeface="Arial" charset="0"/>
                <a:cs typeface="Arial" charset="0"/>
              </a:rPr>
              <a:t>Catching specific/general-level exception</a:t>
            </a:r>
          </a:p>
        </p:txBody>
      </p:sp>
      <p:pic>
        <p:nvPicPr>
          <p:cNvPr id="41988" name="Picture 2"/>
          <p:cNvPicPr>
            <a:picLocks noChangeAspect="1" noChangeArrowheads="1"/>
          </p:cNvPicPr>
          <p:nvPr/>
        </p:nvPicPr>
        <p:blipFill>
          <a:blip r:embed="rId2"/>
          <a:srcRect/>
          <a:stretch>
            <a:fillRect/>
          </a:stretch>
        </p:blipFill>
        <p:spPr bwMode="auto">
          <a:xfrm>
            <a:off x="104516" y="838200"/>
            <a:ext cx="8934968" cy="5467350"/>
          </a:xfrm>
          <a:prstGeom prst="rect">
            <a:avLst/>
          </a:prstGeom>
          <a:noFill/>
          <a:ln w="9525">
            <a:noFill/>
            <a:miter lim="800000"/>
            <a:headEnd/>
            <a:tailEnd/>
          </a:ln>
        </p:spPr>
      </p:pic>
      <p:sp>
        <p:nvSpPr>
          <p:cNvPr id="5" name="Rectangle 4"/>
          <p:cNvSpPr/>
          <p:nvPr/>
        </p:nvSpPr>
        <p:spPr>
          <a:xfrm>
            <a:off x="5867400" y="4419600"/>
            <a:ext cx="3200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Type conformity: father=son;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2405</TotalTime>
  <Words>1287</Words>
  <Application>Microsoft Office PowerPoint</Application>
  <PresentationFormat>On-screen Show (4:3)</PresentationFormat>
  <Paragraphs>148</Paragraphs>
  <Slides>23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Courier New</vt:lpstr>
      <vt:lpstr>Times New Roman</vt:lpstr>
      <vt:lpstr>Wingdings</vt:lpstr>
      <vt:lpstr>Office Theme</vt:lpstr>
      <vt:lpstr> Exceptions  (http://docs.oracle.com/javase/tutorial/essential/exceptions/index.html)</vt:lpstr>
      <vt:lpstr>Objectives</vt:lpstr>
      <vt:lpstr>Exceptions</vt:lpstr>
      <vt:lpstr>Exceptions</vt:lpstr>
      <vt:lpstr>Kinds of Exceptions</vt:lpstr>
      <vt:lpstr>PowerPoint Presentation</vt:lpstr>
      <vt:lpstr>Two Kinds of Exception</vt:lpstr>
      <vt:lpstr>Catching exceptions: try catch finally</vt:lpstr>
      <vt:lpstr>Catching specific/general-level exception</vt:lpstr>
      <vt:lpstr>Throwing exceptions in methods</vt:lpstr>
      <vt:lpstr>Exception Propagations</vt:lpstr>
      <vt:lpstr>Exception Propagations</vt:lpstr>
      <vt:lpstr>Catching Exceptions…</vt:lpstr>
      <vt:lpstr>The finally block (1) </vt:lpstr>
      <vt:lpstr>  Nesting of try/catch Blocks  </vt:lpstr>
      <vt:lpstr>Creating Your Own Exception Classes (1)</vt:lpstr>
      <vt:lpstr>Creating Your Own Exception Classes (2)</vt:lpstr>
      <vt:lpstr>Creating Your Own Exception Classes (3)</vt:lpstr>
      <vt:lpstr>Creating Your Own Exception Classes (4)</vt:lpstr>
      <vt:lpstr>Exceptions and Overriding</vt:lpstr>
      <vt:lpstr>Assertions</vt:lpstr>
      <vt:lpstr>Assertions…</vt:lpstr>
      <vt:lpstr>Summary</vt:lpstr>
    </vt:vector>
  </TitlesOfParts>
  <Company>FPT-Uni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Java- Introduction</dc:title>
  <dc:creator>DuyDT</dc:creator>
  <cp:lastModifiedBy>Nguyen Dang Loc</cp:lastModifiedBy>
  <cp:revision>484</cp:revision>
  <dcterms:created xsi:type="dcterms:W3CDTF">2007-08-21T04:43:22Z</dcterms:created>
  <dcterms:modified xsi:type="dcterms:W3CDTF">2021-07-30T01:10:26Z</dcterms:modified>
</cp:coreProperties>
</file>