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4"/>
  </p:notesMasterIdLst>
  <p:handoutMasterIdLst>
    <p:handoutMasterId r:id="rId25"/>
  </p:handoutMasterIdLst>
  <p:sldIdLst>
    <p:sldId id="439" r:id="rId2"/>
    <p:sldId id="440" r:id="rId3"/>
    <p:sldId id="500" r:id="rId4"/>
    <p:sldId id="587" r:id="rId5"/>
    <p:sldId id="589" r:id="rId6"/>
    <p:sldId id="568" r:id="rId7"/>
    <p:sldId id="569" r:id="rId8"/>
    <p:sldId id="570" r:id="rId9"/>
    <p:sldId id="565" r:id="rId10"/>
    <p:sldId id="590" r:id="rId11"/>
    <p:sldId id="558" r:id="rId12"/>
    <p:sldId id="559" r:id="rId13"/>
    <p:sldId id="560" r:id="rId14"/>
    <p:sldId id="544" r:id="rId15"/>
    <p:sldId id="549" r:id="rId16"/>
    <p:sldId id="550" r:id="rId17"/>
    <p:sldId id="551" r:id="rId18"/>
    <p:sldId id="546" r:id="rId19"/>
    <p:sldId id="571" r:id="rId20"/>
    <p:sldId id="585" r:id="rId21"/>
    <p:sldId id="586" r:id="rId22"/>
    <p:sldId id="49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75" autoAdjust="0"/>
    <p:restoredTop sz="86323" autoAdjust="0"/>
  </p:normalViewPr>
  <p:slideViewPr>
    <p:cSldViewPr>
      <p:cViewPr varScale="1">
        <p:scale>
          <a:sx n="99" d="100"/>
          <a:sy n="99" d="100"/>
        </p:scale>
        <p:origin x="14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8590-671A-491D-8419-172FAC74D613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FE23-5E9B-490D-8567-C12BF7BB868D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6B98-070D-4671-AB5D-8A9212B576D9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0012-CD0A-45F7-8C3D-698DA3ABBD66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3D24-1AFB-4D39-AC24-AAA016588FAC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6341-F530-4948-BC7F-FF8CC6E6C38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9962-B0D8-4DFE-925F-D36DE511F9EA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4010-D506-4019-BE63-7E649D878C64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0A3E-15E0-4ABC-B915-7D68F836A878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914-4A27-4FE1-95CA-C91057F339BE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1D999E-32DB-45E4-9FD4-198DA1F99893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Polymorphism</a:t>
            </a:r>
            <a:br>
              <a:rPr lang="en-US" sz="4000" dirty="0">
                <a:latin typeface="Arial" charset="0"/>
                <a:cs typeface="Arial" charset="0"/>
              </a:rPr>
            </a:br>
            <a:br>
              <a:rPr lang="en-US" dirty="0"/>
            </a:b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/>
          <a:lstStyle/>
          <a:p>
            <a:r>
              <a:rPr lang="en-US" sz="3600" cap="all" dirty="0"/>
              <a:t>WHY AND WHEN TO USE INTERFACES?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276600"/>
          </a:xfrm>
        </p:spPr>
        <p:txBody>
          <a:bodyPr/>
          <a:lstStyle/>
          <a:p>
            <a:r>
              <a:rPr lang="en-US" sz="2600" dirty="0"/>
              <a:t>To achieve security - hide certain details and only show the important details of an object (interface).</a:t>
            </a:r>
          </a:p>
          <a:p>
            <a:r>
              <a:rPr lang="en-US" sz="2600" dirty="0"/>
              <a:t>Java does not support "multiple inheritance" (a class can only inherit from one superclass). However, it can be achieved with interfaces, because the class can implement multiple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5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85310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71340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m3(), m4() in A cannot implement m3(), m4() in InterfaceDemo, attempting to assign weaker access privileges, were public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Default methods of an interface must be overridden as public methods in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2667000" cy="1981200"/>
          </a:xfrm>
        </p:spPr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76200"/>
            <a:ext cx="5800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5" y="3962400"/>
            <a:ext cx="460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745552"/>
            <a:ext cx="2190750" cy="15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Classes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Used 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className{ ... 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It isn’t necessary for all of the methods in an abstract class to be abstract.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An abstract class can also declare implemented methods.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96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have no abstract method but it is declared as an abstract class. So, we can not initiate an object of this class.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281506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Error. Why?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108708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Implementing Abstract Methods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Derive 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all of </a:t>
            </a:r>
            <a:r>
              <a:rPr lang="en-US" sz="2800" b="1" i="1" dirty="0"/>
              <a:t>abstract </a:t>
            </a:r>
            <a:r>
              <a:rPr lang="en-US" sz="2800" b="1" dirty="0"/>
              <a:t>methods </a:t>
            </a:r>
            <a:r>
              <a:rPr lang="en-US" sz="2800" dirty="0"/>
              <a:t>included</a:t>
            </a:r>
            <a:r>
              <a:rPr lang="en-US" sz="2800" b="1" dirty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To 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it.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/>
              <a:t>Anonymous classes</a:t>
            </a:r>
            <a:r>
              <a:rPr lang="en-US" sz="2800" dirty="0"/>
              <a:t> </a:t>
            </a:r>
            <a:r>
              <a:rPr lang="en-US" sz="2400" dirty="0"/>
              <a:t>are classes which are not named but they are identified automatically by Java compiler.</a:t>
            </a:r>
            <a:endParaRPr lang="en-US" sz="2800" dirty="0"/>
          </a:p>
          <a:p>
            <a:pPr marL="60325" indent="-60325">
              <a:buNone/>
            </a:pPr>
            <a:r>
              <a:rPr lang="en-US" sz="2800" b="1" dirty="0"/>
              <a:t>Where are they? </a:t>
            </a:r>
            <a:r>
              <a:rPr lang="en-US" sz="2400" dirty="0"/>
              <a:t>They are identified at initializations of interface/abstract class object but abstract methods are implemented as attachments</a:t>
            </a:r>
            <a:r>
              <a:rPr lang="en-US" sz="2400" b="1" dirty="0"/>
              <a:t>.</a:t>
            </a:r>
            <a:endParaRPr lang="en-US" sz="2800" b="1" dirty="0"/>
          </a:p>
          <a:p>
            <a:pPr marL="60325" indent="-60325">
              <a:buNone/>
            </a:pPr>
            <a:r>
              <a:rPr lang="en-US" sz="2800" b="1" dirty="0"/>
              <a:t>Why are they used?</a:t>
            </a:r>
          </a:p>
          <a:p>
            <a:r>
              <a:rPr lang="en-US" sz="2400" dirty="0"/>
              <a:t>Enable you to make your code more concise. </a:t>
            </a:r>
          </a:p>
          <a:p>
            <a:r>
              <a:rPr lang="en-US" sz="2400" dirty="0"/>
              <a:t>Enable you to declare and instantiate a class at the same time. </a:t>
            </a:r>
          </a:p>
          <a:p>
            <a:r>
              <a:rPr lang="en-US" sz="2400" dirty="0"/>
              <a:t>They are like local classes except that they do not have a name. </a:t>
            </a:r>
          </a:p>
          <a:p>
            <a:r>
              <a:rPr lang="en-US" sz="2400" dirty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Overloading and Overriding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Interface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Abstract class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3000" dirty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Anonymous class.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ContainerClass$Number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Polymorphism is a concept of object-oriented programming</a:t>
            </a:r>
          </a:p>
          <a:p>
            <a:r>
              <a:rPr lang="en-US" sz="2600" dirty="0"/>
              <a:t>Polymorphism is the ability of an object to take on many forms</a:t>
            </a:r>
          </a:p>
          <a:p>
            <a:r>
              <a:rPr lang="en-US" sz="2600" dirty="0"/>
              <a:t>Overloading and overriding are a technology to implement polymorphism feature.</a:t>
            </a:r>
          </a:p>
          <a:p>
            <a:r>
              <a:rPr lang="en-US" sz="2600" dirty="0"/>
              <a:t>In OOP occurs when a parent class/ interface reference is used to refer to a child class object</a:t>
            </a: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method in the father class can be overridden in its derived classes (body of a method can be replaced in derived classes).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0"/>
            <a:ext cx="4419600" cy="4830763"/>
          </a:xfrm>
        </p:spPr>
        <p:txBody>
          <a:bodyPr/>
          <a:lstStyle/>
          <a:p>
            <a:r>
              <a:rPr lang="en-US" sz="2000" dirty="0"/>
              <a:t>overloading with constructors</a:t>
            </a:r>
            <a:br>
              <a:rPr lang="en-US" sz="2000" dirty="0"/>
            </a:br>
            <a:r>
              <a:rPr lang="en-US" sz="1600" dirty="0">
                <a:solidFill>
                  <a:srgbClr val="0000CC"/>
                </a:solidFill>
              </a:rPr>
              <a:t>public Rectangle(){…}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CC"/>
                </a:solidFill>
              </a:rPr>
              <a:t>      public Rectangle(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length, 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 width){… }</a:t>
            </a:r>
          </a:p>
          <a:p>
            <a:pPr marL="0" indent="0">
              <a:buNone/>
            </a:pPr>
            <a:endParaRPr lang="en-US" sz="1600" dirty="0">
              <a:solidFill>
                <a:srgbClr val="0000CC"/>
              </a:solidFill>
            </a:endParaRPr>
          </a:p>
          <a:p>
            <a:r>
              <a:rPr lang="en-US" sz="2000" dirty="0"/>
              <a:t>Overloading also extends to general methods.</a:t>
            </a:r>
            <a:br>
              <a:rPr lang="en-US" sz="2000" dirty="0"/>
            </a:br>
            <a:r>
              <a:rPr lang="en-US" sz="1600" dirty="0">
                <a:solidFill>
                  <a:srgbClr val="0000CC"/>
                </a:solidFill>
              </a:rPr>
              <a:t>public void </a:t>
            </a:r>
            <a:r>
              <a:rPr lang="en-US" sz="1600" dirty="0" err="1">
                <a:solidFill>
                  <a:srgbClr val="0000CC"/>
                </a:solidFill>
              </a:rPr>
              <a:t>setValue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){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length= (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&gt;0)?1:0;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}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public void </a:t>
            </a:r>
            <a:r>
              <a:rPr lang="en-US" sz="1600" dirty="0" err="1">
                <a:solidFill>
                  <a:srgbClr val="0000CC"/>
                </a:solidFill>
              </a:rPr>
              <a:t>setValue</a:t>
            </a:r>
            <a:r>
              <a:rPr lang="en-US" sz="1600" dirty="0">
                <a:solidFill>
                  <a:srgbClr val="0000CC"/>
                </a:solidFill>
              </a:rPr>
              <a:t> 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 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, 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wi</a:t>
            </a:r>
            <a:r>
              <a:rPr lang="en-US" sz="1600" dirty="0">
                <a:solidFill>
                  <a:srgbClr val="0000CC"/>
                </a:solidFill>
              </a:rPr>
              <a:t>){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  length= (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&gt;0)? 1: 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  width= (</a:t>
            </a:r>
            <a:r>
              <a:rPr lang="en-US" sz="1600" dirty="0" err="1">
                <a:solidFill>
                  <a:srgbClr val="0000CC"/>
                </a:solidFill>
              </a:rPr>
              <a:t>wi</a:t>
            </a:r>
            <a:r>
              <a:rPr lang="en-US" sz="1600" dirty="0">
                <a:solidFill>
                  <a:srgbClr val="0000CC"/>
                </a:solidFill>
              </a:rPr>
              <a:t>&gt;0)? wi:0;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710" y="1717848"/>
            <a:ext cx="332807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8710" y="2242781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2645" y="1841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108" y="2251248"/>
            <a:ext cx="10486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# length: </a:t>
            </a:r>
            <a:r>
              <a:rPr lang="en-US" sz="1300" dirty="0" err="1"/>
              <a:t>int</a:t>
            </a:r>
            <a:br>
              <a:rPr lang="en-US" sz="1300" dirty="0"/>
            </a:br>
            <a:r>
              <a:rPr lang="en-US" sz="1300" dirty="0"/>
              <a:t># width:  </a:t>
            </a:r>
            <a:r>
              <a:rPr lang="en-US" sz="1300" dirty="0" err="1"/>
              <a:t>int</a:t>
            </a:r>
            <a:br>
              <a:rPr lang="en-US" sz="1300" dirty="0"/>
            </a:br>
            <a:endParaRPr lang="en-US" sz="13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5265" y="2708448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3232" y="2943745"/>
            <a:ext cx="19227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Rectangle();</a:t>
            </a:r>
            <a:br>
              <a:rPr lang="en-US" sz="1300" dirty="0"/>
            </a:br>
            <a:r>
              <a:rPr lang="en-US" sz="1300" dirty="0"/>
              <a:t>+ Rectangle(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): void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): void</a:t>
            </a:r>
          </a:p>
        </p:txBody>
      </p:sp>
    </p:spTree>
    <p:extLst>
      <p:ext uri="{BB962C8B-B14F-4D97-AF65-F5344CB8AC3E}">
        <p14:creationId xmlns:p14="http://schemas.microsoft.com/office/powerpoint/2010/main" val="298378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Overriding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1805" y="3732072"/>
            <a:ext cx="3328070" cy="2044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21805" y="4257005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5740" y="385540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4203" y="4265472"/>
            <a:ext cx="982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 Height: </a:t>
            </a:r>
            <a:r>
              <a:rPr lang="en-US" sz="1300" dirty="0" err="1"/>
              <a:t>int</a:t>
            </a:r>
            <a:br>
              <a:rPr lang="en-US" sz="1300" dirty="0"/>
            </a:br>
            <a:endParaRPr lang="en-US" sz="13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0104" y="4633569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65908" y="4757915"/>
            <a:ext cx="30564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Box();</a:t>
            </a:r>
            <a:br>
              <a:rPr lang="en-US" sz="1300" dirty="0"/>
            </a:br>
            <a:r>
              <a:rPr lang="en-US" sz="1300" dirty="0"/>
              <a:t>+ Box(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>
                <a:solidFill>
                  <a:srgbClr val="0000CC"/>
                </a:solidFill>
              </a:rPr>
              <a:t>+ </a:t>
            </a:r>
            <a:r>
              <a:rPr lang="en-US" sz="1300" dirty="0" err="1">
                <a:solidFill>
                  <a:srgbClr val="0000CC"/>
                </a:solidFill>
              </a:rPr>
              <a:t>toString</a:t>
            </a:r>
            <a:r>
              <a:rPr lang="en-US" sz="1300" dirty="0">
                <a:solidFill>
                  <a:srgbClr val="0000CC"/>
                </a:solidFill>
              </a:rPr>
              <a:t>(): String</a:t>
            </a:r>
            <a:br>
              <a:rPr lang="en-US" sz="1300" dirty="0">
                <a:solidFill>
                  <a:srgbClr val="0000CC"/>
                </a:solidFill>
              </a:rPr>
            </a:br>
            <a:r>
              <a:rPr lang="en-US" sz="1300" dirty="0"/>
              <a:t>+ set(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 ): void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71848" y="1052168"/>
            <a:ext cx="3328070" cy="210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71848" y="1577102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5783" y="11755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4246" y="1585569"/>
            <a:ext cx="10486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# length: </a:t>
            </a:r>
            <a:r>
              <a:rPr lang="en-US" sz="1300" dirty="0" err="1"/>
              <a:t>int</a:t>
            </a:r>
            <a:br>
              <a:rPr lang="en-US" sz="1300" dirty="0"/>
            </a:br>
            <a:r>
              <a:rPr lang="en-US" sz="1300" dirty="0"/>
              <a:t># width:  </a:t>
            </a:r>
            <a:r>
              <a:rPr lang="en-US" sz="1300" dirty="0" err="1"/>
              <a:t>int</a:t>
            </a:r>
            <a:br>
              <a:rPr lang="en-US" sz="1300" dirty="0"/>
            </a:br>
            <a:endParaRPr lang="en-US" sz="13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38403" y="2042769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0800" y="2064097"/>
            <a:ext cx="29213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Rectangle();</a:t>
            </a:r>
            <a:br>
              <a:rPr lang="en-US" sz="1300" dirty="0"/>
            </a:br>
            <a:r>
              <a:rPr lang="en-US" sz="1300" dirty="0"/>
              <a:t>+ Rectangle(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 ):void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 ,</a:t>
            </a:r>
            <a:r>
              <a:rPr lang="en-US" sz="1300" dirty="0" err="1"/>
              <a:t>int</a:t>
            </a:r>
            <a:r>
              <a:rPr lang="en-US" sz="1300" dirty="0"/>
              <a:t> ):void</a:t>
            </a:r>
            <a:br>
              <a:rPr lang="en-US" sz="1300" dirty="0"/>
            </a:br>
            <a:r>
              <a:rPr lang="en-US" sz="1300" dirty="0">
                <a:solidFill>
                  <a:srgbClr val="0000CC"/>
                </a:solidFill>
              </a:rPr>
              <a:t>+ </a:t>
            </a:r>
            <a:r>
              <a:rPr lang="en-US" sz="1300" dirty="0" err="1">
                <a:solidFill>
                  <a:srgbClr val="0000CC"/>
                </a:solidFill>
              </a:rPr>
              <a:t>toString</a:t>
            </a:r>
            <a:r>
              <a:rPr lang="en-US" sz="1300" dirty="0">
                <a:solidFill>
                  <a:srgbClr val="0000CC"/>
                </a:solidFill>
              </a:rPr>
              <a:t>(): String</a:t>
            </a:r>
          </a:p>
        </p:txBody>
      </p:sp>
      <p:cxnSp>
        <p:nvCxnSpPr>
          <p:cNvPr id="23" name="Straight Connector 22"/>
          <p:cNvCxnSpPr>
            <a:stCxn id="4" idx="0"/>
          </p:cNvCxnSpPr>
          <p:nvPr/>
        </p:nvCxnSpPr>
        <p:spPr>
          <a:xfrm flipV="1">
            <a:off x="4085840" y="3382722"/>
            <a:ext cx="16598" cy="34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02438" y="3154120"/>
            <a:ext cx="16808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94626" y="3154120"/>
            <a:ext cx="257855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94626" y="3382720"/>
            <a:ext cx="375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34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Inherited Methods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Overridden method: An inherited method is re-written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Overridden Method be Determined?</a:t>
            </a:r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How Can Overridden Methods be Determined?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650)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1371602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800)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800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 are loaded to static heap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500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8000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8000</a:t>
            </a: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16200000" flipH="1">
            <a:off x="3163789" y="4611588"/>
            <a:ext cx="835223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rot="16200000" flipV="1">
            <a:off x="3619500" y="5067300"/>
            <a:ext cx="1295400" cy="152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700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9000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6172200" y="4749225"/>
            <a:ext cx="838200" cy="38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y=2</a:t>
            </a:r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H="1">
            <a:off x="6515100" y="3009900"/>
            <a:ext cx="685800" cy="304800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>
                <a:solidFill>
                  <a:srgbClr val="FF0000"/>
                </a:solidFill>
              </a:rPr>
              <a:t>only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002060"/>
                </a:solidFill>
              </a:rPr>
              <a:t>constants, initialized fields,  static methods, prototypes (abstract methods, default methods), static methods, and nested types.</a:t>
            </a:r>
          </a:p>
          <a:p>
            <a:r>
              <a:rPr lang="en-US" sz="2800" dirty="0"/>
              <a:t>It will be the </a:t>
            </a:r>
            <a:r>
              <a:rPr lang="en-US" sz="2800" b="1" dirty="0"/>
              <a:t>core</a:t>
            </a:r>
            <a:r>
              <a:rPr lang="en-US" sz="2800" dirty="0"/>
              <a:t> of some classes</a:t>
            </a:r>
          </a:p>
          <a:p>
            <a:r>
              <a:rPr lang="en-US" sz="2800" dirty="0"/>
              <a:t>Interfaces cannot be instantiated because they have no-body </a:t>
            </a:r>
            <a:r>
              <a:rPr lang="en-US" sz="2800"/>
              <a:t>methods. -&gt; not new</a:t>
            </a:r>
            <a:endParaRPr lang="en-US" sz="2800" dirty="0"/>
          </a:p>
          <a:p>
            <a:r>
              <a:rPr lang="en-US" sz="2800" dirty="0"/>
              <a:t>Interfaces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</TotalTime>
  <Words>994</Words>
  <Application>Microsoft Office PowerPoint</Application>
  <PresentationFormat>On-screen Show (4:3)</PresentationFormat>
  <Paragraphs>118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 Polymorphism  </vt:lpstr>
      <vt:lpstr>Objectives</vt:lpstr>
      <vt:lpstr>Polymorphism</vt:lpstr>
      <vt:lpstr>Overloading</vt:lpstr>
      <vt:lpstr>Overriding</vt:lpstr>
      <vt:lpstr>Overriding Inherited Methods</vt:lpstr>
      <vt:lpstr>How Can Overridden Method be Determined?</vt:lpstr>
      <vt:lpstr>How Can Overridden Methods be Determined?</vt:lpstr>
      <vt:lpstr>Interfaces</vt:lpstr>
      <vt:lpstr>WHY AND WHEN TO USE INTERFACES?</vt:lpstr>
      <vt:lpstr>Interfaces…</vt:lpstr>
      <vt:lpstr>Interfaces…</vt:lpstr>
      <vt:lpstr>Interfaces…</vt:lpstr>
      <vt:lpstr>Abstract Classes</vt:lpstr>
      <vt:lpstr>Abstract Classes…</vt:lpstr>
      <vt:lpstr>Abstract Classes…</vt:lpstr>
      <vt:lpstr>Abstract Classes…</vt:lpstr>
      <vt:lpstr>  Implementing Abstract Methods  </vt:lpstr>
      <vt:lpstr>Anonymous Classes</vt:lpstr>
      <vt:lpstr>Anonymous Class…</vt:lpstr>
      <vt:lpstr>Anonymous Class…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Dang Loc</cp:lastModifiedBy>
  <cp:revision>557</cp:revision>
  <dcterms:created xsi:type="dcterms:W3CDTF">2007-08-21T04:43:22Z</dcterms:created>
  <dcterms:modified xsi:type="dcterms:W3CDTF">2021-07-24T11:12:33Z</dcterms:modified>
</cp:coreProperties>
</file>