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6"/>
  </p:notesMasterIdLst>
  <p:handoutMasterIdLst>
    <p:handoutMasterId r:id="rId37"/>
  </p:handoutMasterIdLst>
  <p:sldIdLst>
    <p:sldId id="439" r:id="rId2"/>
    <p:sldId id="440" r:id="rId3"/>
    <p:sldId id="517" r:id="rId4"/>
    <p:sldId id="494" r:id="rId5"/>
    <p:sldId id="518" r:id="rId6"/>
    <p:sldId id="529" r:id="rId7"/>
    <p:sldId id="530" r:id="rId8"/>
    <p:sldId id="524" r:id="rId9"/>
    <p:sldId id="531" r:id="rId10"/>
    <p:sldId id="527" r:id="rId11"/>
    <p:sldId id="528" r:id="rId12"/>
    <p:sldId id="525" r:id="rId13"/>
    <p:sldId id="526" r:id="rId14"/>
    <p:sldId id="523" r:id="rId15"/>
    <p:sldId id="521" r:id="rId16"/>
    <p:sldId id="533" r:id="rId17"/>
    <p:sldId id="522" r:id="rId18"/>
    <p:sldId id="496" r:id="rId19"/>
    <p:sldId id="532" r:id="rId20"/>
    <p:sldId id="505" r:id="rId21"/>
    <p:sldId id="506" r:id="rId22"/>
    <p:sldId id="507" r:id="rId23"/>
    <p:sldId id="534" r:id="rId24"/>
    <p:sldId id="535" r:id="rId25"/>
    <p:sldId id="510" r:id="rId26"/>
    <p:sldId id="511" r:id="rId27"/>
    <p:sldId id="512" r:id="rId28"/>
    <p:sldId id="513" r:id="rId29"/>
    <p:sldId id="514" r:id="rId30"/>
    <p:sldId id="515" r:id="rId31"/>
    <p:sldId id="516" r:id="rId32"/>
    <p:sldId id="536" r:id="rId33"/>
    <p:sldId id="537" r:id="rId34"/>
    <p:sldId id="476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21" autoAdjust="0"/>
    <p:restoredTop sz="86323" autoAdjust="0"/>
  </p:normalViewPr>
  <p:slideViewPr>
    <p:cSldViewPr>
      <p:cViewPr varScale="1">
        <p:scale>
          <a:sx n="99" d="100"/>
          <a:sy n="99" d="100"/>
        </p:scale>
        <p:origin x="150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7/23/2021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7/23/2021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3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ArrayCopyDemo { </a:t>
            </a:r>
          </a:p>
          <a:p>
            <a:r>
              <a:rPr lang="en-US" dirty="0"/>
              <a:t>public static void main(String[] args) { </a:t>
            </a:r>
          </a:p>
          <a:p>
            <a:r>
              <a:rPr lang="en-US" dirty="0"/>
              <a:t>char[] copyFrom = { 'd', 'e', 'c', 'a', 'f', 'f', 'e', 'i', 'n', 'a', 't', 'e', 'd' }; </a:t>
            </a:r>
          </a:p>
          <a:p>
            <a:r>
              <a:rPr lang="en-US" dirty="0"/>
              <a:t>char[] copyTo = new char[7]; </a:t>
            </a:r>
          </a:p>
          <a:p>
            <a:r>
              <a:rPr lang="en-US" dirty="0"/>
              <a:t>System.arraycopy(copyFrom, 2, copyTo, 0, 7); </a:t>
            </a:r>
          </a:p>
          <a:p>
            <a:r>
              <a:rPr lang="en-US" dirty="0"/>
              <a:t>System.out.println(new String(copyTo));</a:t>
            </a:r>
          </a:p>
          <a:p>
            <a:r>
              <a:rPr lang="en-US" dirty="0"/>
              <a:t> } 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40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Comments wisely: </a:t>
            </a:r>
            <a:r>
              <a:rPr lang="en-US" dirty="0"/>
              <a:t>If there can be any doubt as to what a passage of code does, precede it with a comment.</a:t>
            </a:r>
          </a:p>
          <a:p>
            <a:r>
              <a:rPr lang="en-US" dirty="0"/>
              <a:t>• Indent each comment to the same level as the block of code or statement to which it applies. </a:t>
            </a:r>
          </a:p>
          <a:p>
            <a:r>
              <a:rPr lang="en-US" dirty="0"/>
              <a:t>• Make sure that all comments add value—don’t state the obvious, as in the following fairly useless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99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4582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15240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DDBE28B-BDB7-4619-85DD-9CBC6673C806}" type="datetime1">
              <a:rPr lang="en-US" smtClean="0"/>
              <a:pPr>
                <a:defRPr/>
              </a:pPr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29400"/>
            <a:ext cx="42672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629400"/>
            <a:ext cx="10668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34BC3-1A6A-4F29-9A57-82027F21C3F4}" type="datetime1">
              <a:rPr lang="en-US" smtClean="0"/>
              <a:pPr>
                <a:defRPr/>
              </a:pPr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83A4F-9707-4502-9CD9-A8ACB04A6CD0}" type="datetime1">
              <a:rPr lang="en-US" smtClean="0"/>
              <a:pPr>
                <a:defRPr/>
              </a:pPr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9C61CE2-C01D-4910-8555-C29A36271EAD}" type="datetime1">
              <a:rPr lang="en-US" smtClean="0"/>
              <a:pPr>
                <a:defRPr/>
              </a:pPr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862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B156A-824D-42F7-B1EB-083579C80476}" type="datetime1">
              <a:rPr lang="en-US" smtClean="0"/>
              <a:pPr>
                <a:defRPr/>
              </a:pPr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0F5F8-D099-48FE-90AE-A8D5BF1CEA11}" type="datetime1">
              <a:rPr lang="en-US" smtClean="0"/>
              <a:pPr>
                <a:defRPr/>
              </a:pPr>
              <a:t>7/23/2021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EAB35-6179-441E-A51F-39609C6F0272}" type="datetime1">
              <a:rPr lang="en-US" smtClean="0"/>
              <a:pPr>
                <a:defRPr/>
              </a:pPr>
              <a:t>7/23/2021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EC61B-22BF-4FDD-ADEA-84F68D7C51EC}" type="datetime1">
              <a:rPr lang="en-US" smtClean="0"/>
              <a:pPr>
                <a:defRPr/>
              </a:pPr>
              <a:t>7/23/2021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84B96-B340-4B81-BA45-BE5B374FD2DC}" type="datetime1">
              <a:rPr lang="en-US" smtClean="0"/>
              <a:pPr>
                <a:defRPr/>
              </a:pPr>
              <a:t>7/23/2021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A49F6-650D-47B6-9792-5FDD5BF2E7A8}" type="datetime1">
              <a:rPr lang="en-US" smtClean="0"/>
              <a:pPr>
                <a:defRPr/>
              </a:pPr>
              <a:t>7/23/2021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03683-DE22-42D9-B5FF-D95DCBD9A496}" type="datetime1">
              <a:rPr lang="en-US" smtClean="0"/>
              <a:pPr>
                <a:defRPr/>
              </a:pPr>
              <a:t>7/23/2021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543E519-AB94-4E40-A96A-5AAACCCF251E}" type="datetime1">
              <a:rPr lang="en-US" smtClean="0"/>
              <a:pPr>
                <a:defRPr/>
              </a:pPr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Arial" charset="0"/>
                <a:cs typeface="Arial" charset="0"/>
              </a:rPr>
              <a:t>Session 02 </a:t>
            </a:r>
            <a:br>
              <a:rPr lang="en-US" sz="4000" dirty="0">
                <a:latin typeface="Arial" charset="0"/>
                <a:cs typeface="Arial" charset="0"/>
              </a:rPr>
            </a:br>
            <a:r>
              <a:rPr lang="en-US" dirty="0"/>
              <a:t>Learning the Java Language</a:t>
            </a:r>
            <a:br>
              <a:rPr lang="en-US" dirty="0"/>
            </a:br>
            <a:br>
              <a:rPr lang="en-US" dirty="0"/>
            </a:br>
            <a:r>
              <a:rPr lang="en-US" sz="2400" b="0" dirty="0"/>
              <a:t>(http://docs.oracle.com/javase/tutorial/java/index.html)</a:t>
            </a:r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One Dimensional Arrays (1)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An </a:t>
            </a:r>
            <a:r>
              <a:rPr lang="en-US" i="1" dirty="0"/>
              <a:t>array</a:t>
            </a:r>
            <a:r>
              <a:rPr lang="en-US" dirty="0"/>
              <a:t> is a </a:t>
            </a:r>
            <a:r>
              <a:rPr lang="en-US" b="1" dirty="0"/>
              <a:t>container object </a:t>
            </a:r>
            <a:r>
              <a:rPr lang="en-US" dirty="0"/>
              <a:t>that holds a fixed number of values of a single type.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length of an array is established when the array is created.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Each item in an array is called an </a:t>
            </a:r>
            <a:r>
              <a:rPr lang="en-US" i="1" dirty="0"/>
              <a:t>element</a:t>
            </a:r>
            <a:r>
              <a:rPr lang="en-US" dirty="0"/>
              <a:t>, and each element is accessed by its numerical </a:t>
            </a:r>
            <a:r>
              <a:rPr lang="en-US" i="1" dirty="0"/>
              <a:t>index.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</p:txBody>
      </p:sp>
      <p:pic>
        <p:nvPicPr>
          <p:cNvPr id="1026" name="Picture 2" descr="Illustration of an array as 10 boxes numbered 0 through 9; an index of 0 indicates the first element in the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5257800"/>
            <a:ext cx="319087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844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One Dimensional Arrays (2)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Declaring a Variable to Refer to an Array</a:t>
            </a:r>
          </a:p>
          <a:p>
            <a:pPr marL="0" indent="0">
              <a:buClrTx/>
              <a:buSzTx/>
              <a:buNone/>
            </a:pPr>
            <a:r>
              <a:rPr lang="en-US" dirty="0"/>
              <a:t>	</a:t>
            </a:r>
            <a:r>
              <a:rPr lang="en-US" dirty="0">
                <a:latin typeface="Courier" pitchFamily="49" charset="0"/>
              </a:rPr>
              <a:t>int[] anArray</a:t>
            </a:r>
            <a:r>
              <a:rPr lang="en-US" dirty="0"/>
              <a:t>; </a:t>
            </a:r>
          </a:p>
          <a:p>
            <a:pPr marL="457200" lvl="1" indent="0">
              <a:buNone/>
            </a:pPr>
            <a:r>
              <a:rPr lang="en-US" dirty="0"/>
              <a:t>	or </a:t>
            </a:r>
            <a:r>
              <a:rPr lang="en-US" dirty="0">
                <a:latin typeface="Courier" pitchFamily="49" charset="0"/>
              </a:rPr>
              <a:t>float anArrayOfFloats[];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Creating, Initializing, and Accessing an Array</a:t>
            </a:r>
          </a:p>
          <a:p>
            <a:pPr marL="0" indent="0">
              <a:buClrTx/>
              <a:buSzTx/>
              <a:buNone/>
            </a:pPr>
            <a:r>
              <a:rPr lang="en-US" dirty="0">
                <a:latin typeface="Courier" pitchFamily="49" charset="0"/>
              </a:rPr>
              <a:t>	anArray = new int[10];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Copying Arrays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Use arraycopy method from System class.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50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val 34"/>
          <p:cNvSpPr>
            <a:spLocks noChangeArrowheads="1"/>
          </p:cNvSpPr>
          <p:nvPr/>
        </p:nvSpPr>
        <p:spPr bwMode="auto">
          <a:xfrm>
            <a:off x="5562600" y="4267200"/>
            <a:ext cx="1447800" cy="990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One Dimensional Arrays (3)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1054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dirty="0">
                <a:solidFill>
                  <a:srgbClr val="000099"/>
                </a:solidFill>
                <a:latin typeface="Arial" charset="0"/>
                <a:cs typeface="Arial" charset="0"/>
              </a:rPr>
              <a:t>int[] ar;</a:t>
            </a:r>
          </a:p>
          <a:p>
            <a:pPr>
              <a:buFont typeface="Arial" charset="0"/>
              <a:buNone/>
            </a:pPr>
            <a:r>
              <a:rPr lang="en-US" b="1" dirty="0">
                <a:solidFill>
                  <a:srgbClr val="000099"/>
                </a:solidFill>
                <a:latin typeface="Arial" charset="0"/>
                <a:cs typeface="Arial" charset="0"/>
              </a:rPr>
              <a:t>ar= new int[3];</a:t>
            </a:r>
          </a:p>
          <a:p>
            <a:pPr>
              <a:buFont typeface="Arial" charset="0"/>
              <a:buNone/>
            </a:pPr>
            <a:r>
              <a:rPr lang="en-US" b="1" dirty="0">
                <a:solidFill>
                  <a:srgbClr val="000099"/>
                </a:solidFill>
                <a:latin typeface="Arial" charset="0"/>
                <a:cs typeface="Arial" charset="0"/>
              </a:rPr>
              <a:t>ar[0]=1; ar[1]=2; ar[2]=3;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int a2[];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int[] a3 = {1,2,3,4,5};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int a4[] = {1,2,3,4,5};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D2D66-2EB7-4746-BC59-E64E20C71A39}" type="slidenum">
              <a:rPr lang="en-US"/>
              <a:pPr>
                <a:defRPr/>
              </a:pPr>
              <a:t>12</a:t>
            </a:fld>
            <a:r>
              <a:rPr lang="en-US" dirty="0"/>
              <a:t>/40</a:t>
            </a:r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838200" y="5334000"/>
            <a:ext cx="4572000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Array is a reference variable</a:t>
            </a:r>
          </a:p>
        </p:txBody>
      </p:sp>
      <p:sp>
        <p:nvSpPr>
          <p:cNvPr id="39943" name="Rectangle 5"/>
          <p:cNvSpPr>
            <a:spLocks noChangeArrowheads="1"/>
          </p:cNvSpPr>
          <p:nvPr/>
        </p:nvSpPr>
        <p:spPr bwMode="auto">
          <a:xfrm>
            <a:off x="6858000" y="5562600"/>
            <a:ext cx="1524000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int n=10;</a:t>
            </a:r>
          </a:p>
        </p:txBody>
      </p:sp>
      <p:sp>
        <p:nvSpPr>
          <p:cNvPr id="39944" name="Rectangle 9"/>
          <p:cNvSpPr>
            <a:spLocks noChangeArrowheads="1"/>
          </p:cNvSpPr>
          <p:nvPr/>
        </p:nvSpPr>
        <p:spPr bwMode="auto">
          <a:xfrm>
            <a:off x="7315200" y="45720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10000</a:t>
            </a:r>
          </a:p>
        </p:txBody>
      </p:sp>
      <p:sp>
        <p:nvSpPr>
          <p:cNvPr id="39945" name="Rectangle 10"/>
          <p:cNvSpPr>
            <a:spLocks noChangeArrowheads="1"/>
          </p:cNvSpPr>
          <p:nvPr/>
        </p:nvSpPr>
        <p:spPr bwMode="auto">
          <a:xfrm>
            <a:off x="6858000" y="4572000"/>
            <a:ext cx="381000" cy="381000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</a:t>
            </a:r>
          </a:p>
        </p:txBody>
      </p:sp>
      <p:sp>
        <p:nvSpPr>
          <p:cNvPr id="39946" name="Line 27"/>
          <p:cNvSpPr>
            <a:spLocks noChangeShapeType="1"/>
          </p:cNvSpPr>
          <p:nvPr/>
        </p:nvSpPr>
        <p:spPr bwMode="auto">
          <a:xfrm>
            <a:off x="73152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947" name="Line 28"/>
          <p:cNvSpPr>
            <a:spLocks noChangeShapeType="1"/>
          </p:cNvSpPr>
          <p:nvPr/>
        </p:nvSpPr>
        <p:spPr bwMode="auto">
          <a:xfrm>
            <a:off x="82296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948" name="Oval 34"/>
          <p:cNvSpPr>
            <a:spLocks noChangeArrowheads="1"/>
          </p:cNvSpPr>
          <p:nvPr/>
        </p:nvSpPr>
        <p:spPr bwMode="auto">
          <a:xfrm>
            <a:off x="5410200" y="2514600"/>
            <a:ext cx="1447800" cy="990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39949" name="Rectangle 9"/>
          <p:cNvSpPr>
            <a:spLocks noChangeArrowheads="1"/>
          </p:cNvSpPr>
          <p:nvPr/>
        </p:nvSpPr>
        <p:spPr bwMode="auto">
          <a:xfrm>
            <a:off x="6400800" y="3124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10000</a:t>
            </a:r>
          </a:p>
        </p:txBody>
      </p:sp>
      <p:sp>
        <p:nvSpPr>
          <p:cNvPr id="39950" name="Rectangle 9"/>
          <p:cNvSpPr>
            <a:spLocks noChangeArrowheads="1"/>
          </p:cNvSpPr>
          <p:nvPr/>
        </p:nvSpPr>
        <p:spPr bwMode="auto">
          <a:xfrm>
            <a:off x="7315200" y="3124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951" name="Rectangle 9"/>
          <p:cNvSpPr>
            <a:spLocks noChangeArrowheads="1"/>
          </p:cNvSpPr>
          <p:nvPr/>
        </p:nvSpPr>
        <p:spPr bwMode="auto">
          <a:xfrm>
            <a:off x="7315200" y="2743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952" name="Rectangle 9"/>
          <p:cNvSpPr>
            <a:spLocks noChangeArrowheads="1"/>
          </p:cNvSpPr>
          <p:nvPr/>
        </p:nvSpPr>
        <p:spPr bwMode="auto">
          <a:xfrm>
            <a:off x="7315200" y="2362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8" name="Straight Arrow Connector 17"/>
          <p:cNvCxnSpPr>
            <a:stCxn id="39949" idx="2"/>
          </p:cNvCxnSpPr>
          <p:nvPr/>
        </p:nvCxnSpPr>
        <p:spPr>
          <a:xfrm rot="16200000" flipH="1">
            <a:off x="6629400" y="37338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248400" y="3886200"/>
            <a:ext cx="2514600" cy="1588"/>
          </a:xfrm>
          <a:prstGeom prst="line">
            <a:avLst/>
          </a:prstGeom>
          <a:ln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Multiple Dimensional Arrays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304800" y="4419600"/>
            <a:ext cx="8610600" cy="16764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800" b="1" dirty="0">
                <a:solidFill>
                  <a:srgbClr val="000099"/>
                </a:solidFill>
                <a:latin typeface="Arial" charset="0"/>
                <a:cs typeface="Arial" charset="0"/>
              </a:rPr>
              <a:t>int m[][]= { {1,2,3,4}, {91,92}, {2001,2002}};</a:t>
            </a:r>
          </a:p>
          <a:p>
            <a:pPr>
              <a:buFont typeface="Arial" charset="0"/>
              <a:buNone/>
            </a:pPr>
            <a:r>
              <a:rPr lang="en-US" sz="2800" b="1" dirty="0">
                <a:solidFill>
                  <a:srgbClr val="000099"/>
                </a:solidFill>
                <a:latin typeface="Arial" charset="0"/>
                <a:cs typeface="Arial" charset="0"/>
              </a:rPr>
              <a:t>int[] replacement = {5,6,7,8,9,10};</a:t>
            </a:r>
          </a:p>
          <a:p>
            <a:pPr>
              <a:buFont typeface="Arial" charset="0"/>
              <a:buNone/>
            </a:pPr>
            <a:r>
              <a:rPr lang="en-US" sz="2800" b="1" dirty="0">
                <a:solidFill>
                  <a:srgbClr val="000099"/>
                </a:solidFill>
                <a:latin typeface="Arial" charset="0"/>
                <a:cs typeface="Arial" charset="0"/>
              </a:rPr>
              <a:t>m[1]= replacement;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8D0A-A737-4041-84BA-BCC461A56256}" type="slidenum">
              <a:rPr lang="en-US"/>
              <a:pPr>
                <a:defRPr/>
              </a:pPr>
              <a:t>13</a:t>
            </a:fld>
            <a:r>
              <a:rPr lang="en-US" dirty="0"/>
              <a:t>/40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00600" y="1752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00600" y="2133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00600" y="2514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86600" y="2590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86600" y="2971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086600" y="3352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086600" y="3733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924800" y="16002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24800" y="19812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91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81800" y="1066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2002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81800" y="1447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2001</a:t>
            </a:r>
          </a:p>
        </p:txBody>
      </p:sp>
      <p:cxnSp>
        <p:nvCxnSpPr>
          <p:cNvPr id="32" name="Straight Arrow Connector 31"/>
          <p:cNvCxnSpPr>
            <a:stCxn id="45" idx="0"/>
          </p:cNvCxnSpPr>
          <p:nvPr/>
        </p:nvCxnSpPr>
        <p:spPr>
          <a:xfrm rot="16200000" flipV="1">
            <a:off x="5791200" y="2892623"/>
            <a:ext cx="11430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 flipV="1">
            <a:off x="6019800" y="2286000"/>
            <a:ext cx="13716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 flipV="1">
            <a:off x="5791200" y="1828800"/>
            <a:ext cx="6096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038600" y="3505200"/>
            <a:ext cx="685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800600" y="34290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8000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16200000" flipV="1">
            <a:off x="4572000" y="29718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143000" y="1905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143000" y="2286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143000" y="2667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43000" y="3048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62200" y="3581400"/>
            <a:ext cx="8382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57200" y="3200400"/>
            <a:ext cx="838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43000" y="1143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43000" y="1524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38200" y="3581400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replacement</a:t>
            </a:r>
          </a:p>
        </p:txBody>
      </p:sp>
      <p:cxnSp>
        <p:nvCxnSpPr>
          <p:cNvPr id="43" name="Straight Arrow Connector 42"/>
          <p:cNvCxnSpPr>
            <a:stCxn id="36" idx="0"/>
          </p:cNvCxnSpPr>
          <p:nvPr/>
        </p:nvCxnSpPr>
        <p:spPr>
          <a:xfrm rot="5400000" flipH="1" flipV="1">
            <a:off x="3333750" y="1733550"/>
            <a:ext cx="1295400" cy="2400300"/>
          </a:xfrm>
          <a:prstGeom prst="straightConnector1">
            <a:avLst/>
          </a:prstGeom>
          <a:ln>
            <a:solidFill>
              <a:srgbClr val="0000C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1" idx="3"/>
          </p:cNvCxnSpPr>
          <p:nvPr/>
        </p:nvCxnSpPr>
        <p:spPr>
          <a:xfrm>
            <a:off x="990600" y="3505200"/>
            <a:ext cx="13716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93" name="Rectangle 43"/>
          <p:cNvSpPr>
            <a:spLocks noChangeArrowheads="1"/>
          </p:cNvSpPr>
          <p:nvPr/>
        </p:nvSpPr>
        <p:spPr bwMode="auto">
          <a:xfrm>
            <a:off x="3886200" y="5553075"/>
            <a:ext cx="4572000" cy="92333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int[][] m; // declare a matrix</a:t>
            </a:r>
          </a:p>
          <a:p>
            <a:r>
              <a:rPr lang="en-US" dirty="0">
                <a:solidFill>
                  <a:srgbClr val="FFFF00"/>
                </a:solidFill>
              </a:rPr>
              <a:t>int r=10, c=5; // number of rows, columns</a:t>
            </a:r>
          </a:p>
          <a:p>
            <a:r>
              <a:rPr lang="en-US" dirty="0">
                <a:solidFill>
                  <a:srgbClr val="FFFF00"/>
                </a:solidFill>
              </a:rPr>
              <a:t>m= new int[r][c]; // memory allocate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467600" y="5029200"/>
            <a:ext cx="9144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m[i][j]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77000" y="39594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191000" y="27402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8000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315200" y="21306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200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172200" y="16002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500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Evaluating Expressions and Operator Precedence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The compiler generally evaluates such expressions from the innermost to outermost parentheses, left to right.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14400" y="3201412"/>
            <a:ext cx="7079105" cy="3046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r>
              <a:rPr lang="en-US" sz="2400" dirty="0"/>
              <a:t>int x = 1; int y = 2; int z = 3;</a:t>
            </a:r>
            <a:br>
              <a:rPr lang="en-US" sz="2400" dirty="0"/>
            </a:br>
            <a:r>
              <a:rPr lang="en-US" sz="2400" dirty="0"/>
              <a:t>int answer = ((8 * (y + z)) + y) * x;</a:t>
            </a:r>
            <a:br>
              <a:rPr lang="en-US" sz="2400" dirty="0"/>
            </a:br>
            <a:r>
              <a:rPr lang="en-US" sz="2400" dirty="0"/>
              <a:t>would be evaluated piece by piece as follows:</a:t>
            </a:r>
            <a:br>
              <a:rPr lang="en-US" sz="2400" dirty="0"/>
            </a:br>
            <a:r>
              <a:rPr lang="en-US" sz="2400" dirty="0"/>
              <a:t>((8 * (y + z) ) + y) * x</a:t>
            </a:r>
            <a:br>
              <a:rPr lang="en-US" sz="2400" dirty="0"/>
            </a:br>
            <a:r>
              <a:rPr lang="en-US" sz="2400" dirty="0"/>
              <a:t>((8 * 5) + y) * x</a:t>
            </a:r>
            <a:br>
              <a:rPr lang="en-US" sz="2400" dirty="0"/>
            </a:br>
            <a:r>
              <a:rPr lang="en-US" sz="2400" dirty="0"/>
              <a:t>(40 + y) * x</a:t>
            </a:r>
            <a:br>
              <a:rPr lang="en-US" sz="2400" dirty="0"/>
            </a:br>
            <a:r>
              <a:rPr lang="en-US" sz="2400" dirty="0"/>
              <a:t>42 * x</a:t>
            </a:r>
            <a:br>
              <a:rPr lang="en-US" sz="2400" dirty="0"/>
            </a:br>
            <a:r>
              <a:rPr lang="en-US" sz="2400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342122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Operator Precedence- Evaluation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2CE0E-9AD9-4A30-80EF-0103FCF767E7}" type="slidenum">
              <a:rPr lang="en-US"/>
              <a:pPr>
                <a:defRPr/>
              </a:pPr>
              <a:t>15</a:t>
            </a:fld>
            <a:r>
              <a:rPr lang="en-US" dirty="0"/>
              <a:t>/40</a:t>
            </a: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140" y="1352550"/>
            <a:ext cx="864946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81000" y="4038600"/>
            <a:ext cx="8153400" cy="2133600"/>
            <a:chOff x="762000" y="3352800"/>
            <a:chExt cx="7772400" cy="1752600"/>
          </a:xfrm>
        </p:grpSpPr>
        <p:pic>
          <p:nvPicPr>
            <p:cNvPr id="51206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0" y="3352800"/>
              <a:ext cx="2943225" cy="866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3886200" y="3429000"/>
              <a:ext cx="4648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Order:</a:t>
              </a:r>
            </a:p>
            <a:p>
              <a:pPr marL="342900" indent="-342900">
                <a:buFontTx/>
                <a:buAutoNum type="arabicParenBoth"/>
                <a:defRPr/>
              </a:pPr>
              <a:r>
                <a:rPr lang="en-US" dirty="0"/>
                <a:t>  [ ] </a:t>
              </a:r>
              <a:r>
                <a:rPr lang="en-US" dirty="0">
                  <a:sym typeface="Wingdings" pitchFamily="2" charset="2"/>
                </a:rPr>
                <a:t>  a[b]  a[1]</a:t>
              </a:r>
            </a:p>
            <a:p>
              <a:pPr marL="342900" indent="-342900">
                <a:buFontTx/>
                <a:buAutoNum type="arabicParenBoth"/>
                <a:defRPr/>
              </a:pPr>
              <a:r>
                <a:rPr lang="en-US" dirty="0"/>
                <a:t>  = ( from the right) </a:t>
              </a:r>
              <a:r>
                <a:rPr lang="en-US" dirty="0">
                  <a:sym typeface="Wingdings" pitchFamily="2" charset="2"/>
                </a:rPr>
                <a:t> b=0  return 0</a:t>
              </a:r>
            </a:p>
            <a:p>
              <a:pPr marL="342900" indent="-342900">
                <a:defRPr/>
              </a:pPr>
              <a:r>
                <a:rPr lang="en-US" dirty="0">
                  <a:sym typeface="Wingdings" pitchFamily="2" charset="2"/>
                </a:rPr>
                <a:t> a[1] = 0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taken from C-language</a:t>
            </a:r>
          </a:p>
          <a:p>
            <a:r>
              <a:rPr lang="en-US" dirty="0"/>
              <a:t>Selection</a:t>
            </a:r>
          </a:p>
          <a:p>
            <a:pPr lvl="1">
              <a:buNone/>
            </a:pPr>
            <a:r>
              <a:rPr lang="en-US" dirty="0"/>
              <a:t>if, if … else</a:t>
            </a:r>
          </a:p>
          <a:p>
            <a:pPr lvl="1">
              <a:buNone/>
            </a:pPr>
            <a:r>
              <a:rPr lang="en-US" dirty="0"/>
              <a:t>switch (char/int exp)… case … default…</a:t>
            </a:r>
          </a:p>
          <a:p>
            <a:r>
              <a:rPr lang="en-US" dirty="0"/>
              <a:t>Loops</a:t>
            </a:r>
          </a:p>
          <a:p>
            <a:pPr lvl="1">
              <a:buNone/>
            </a:pPr>
            <a:r>
              <a:rPr lang="en-US" dirty="0"/>
              <a:t>for</a:t>
            </a:r>
          </a:p>
          <a:p>
            <a:pPr lvl="1">
              <a:buNone/>
            </a:pPr>
            <a:r>
              <a:rPr lang="en-US" dirty="0"/>
              <a:t>do… while</a:t>
            </a:r>
          </a:p>
          <a:p>
            <a:pPr lvl="1">
              <a:buNone/>
            </a:pPr>
            <a:r>
              <a:rPr lang="en-US" dirty="0"/>
              <a:t>while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Basic Logic Constructs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010400" cy="533400"/>
          </a:xfrm>
          <a:solidFill>
            <a:srgbClr val="0000FF"/>
          </a:solidFill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</a:rPr>
              <a:t>They are the same with those in C-statements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B541A-B1D1-4480-9430-67B7E6074556}" type="slidenum">
              <a:rPr lang="en-US"/>
              <a:pPr>
                <a:defRPr/>
              </a:pPr>
              <a:t>17</a:t>
            </a:fld>
            <a:r>
              <a:rPr lang="en-US" dirty="0"/>
              <a:t>/40</a:t>
            </a:r>
          </a:p>
        </p:txBody>
      </p:sp>
      <p:pic>
        <p:nvPicPr>
          <p:cNvPr id="5222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699611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029200" y="1828800"/>
            <a:ext cx="3429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An enhanced for loop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12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56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628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3200" y="5638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57800" y="4876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3600" y="5638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16" name="Straight Arrow Connector 15"/>
          <p:cNvCxnSpPr>
            <a:stCxn id="7" idx="2"/>
          </p:cNvCxnSpPr>
          <p:nvPr/>
        </p:nvCxnSpPr>
        <p:spPr>
          <a:xfrm rot="16200000" flipH="1">
            <a:off x="6096000" y="5181600"/>
            <a:ext cx="3810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String type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 String represents a sequence of zero or more Unicode characters.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String name = "Steve";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String s = “”;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String s = null;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String concatenation.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String x = "foo“ + "bar“ + "!";</a:t>
            </a:r>
          </a:p>
          <a:p>
            <a:pPr>
              <a:buClrTx/>
              <a:buFont typeface="Arial" charset="0"/>
              <a:buChar char="•"/>
            </a:pPr>
            <a:r>
              <a:rPr lang="en-US" dirty="0"/>
              <a:t>Java is a case-sensitive language.</a:t>
            </a:r>
          </a:p>
        </p:txBody>
      </p:sp>
    </p:spTree>
    <p:extLst>
      <p:ext uri="{BB962C8B-B14F-4D97-AF65-F5344CB8AC3E}">
        <p14:creationId xmlns:p14="http://schemas.microsoft.com/office/powerpoint/2010/main" val="4269174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239000" y="5486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795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marL="342900" indent="-342900"/>
            <a:r>
              <a:rPr lang="en-US" sz="3200" dirty="0"/>
              <a:t>Type Conversions and Explicit Casting</a:t>
            </a: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995B8-CD00-4F1B-8D4A-FE72BE5E41E6}" type="slidenum">
              <a:rPr lang="en-US"/>
              <a:pPr>
                <a:defRPr/>
              </a:pPr>
              <a:t>19</a:t>
            </a:fld>
            <a:r>
              <a:rPr lang="en-US" dirty="0"/>
              <a:t>/34</a:t>
            </a: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990600"/>
            <a:ext cx="55340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3562350"/>
            <a:ext cx="55435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953000" y="50292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0000 0001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5486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0000 0000</a:t>
            </a:r>
          </a:p>
        </p:txBody>
      </p:sp>
      <p:sp>
        <p:nvSpPr>
          <p:cNvPr id="9" name="Rectangle 8"/>
          <p:cNvSpPr/>
          <p:nvPr/>
        </p:nvSpPr>
        <p:spPr>
          <a:xfrm>
            <a:off x="4953000" y="5486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0000 0000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62600" y="6019800"/>
            <a:ext cx="533400" cy="4572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CC"/>
                </a:solidFill>
              </a:rPr>
              <a:t>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0" y="6019800"/>
            <a:ext cx="533400" cy="4572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15000" y="1295400"/>
            <a:ext cx="32004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/>
              <a:t>* Widening Conversion: OK</a:t>
            </a:r>
          </a:p>
          <a:p>
            <a:pPr marL="166688" indent="-166688">
              <a:buFont typeface="Arial" charset="0"/>
              <a:buChar char="•"/>
              <a:defRPr/>
            </a:pPr>
            <a:r>
              <a:rPr lang="en-US" sz="2000" dirty="0"/>
              <a:t>Narrowing  conversion: Not allowed. We must use explicit casting.</a:t>
            </a:r>
          </a:p>
          <a:p>
            <a:pPr marL="166688" indent="-166688">
              <a:buFont typeface="Arial" charset="0"/>
              <a:buChar char="•"/>
              <a:defRPr/>
            </a:pPr>
            <a:r>
              <a:rPr lang="en-US" sz="2000" dirty="0"/>
              <a:t>A boolean can not be converted  to any other type.</a:t>
            </a:r>
          </a:p>
          <a:p>
            <a:pPr marL="166688" indent="-166688">
              <a:buFont typeface="Arial" charset="0"/>
              <a:buChar char="•"/>
              <a:defRPr/>
            </a:pPr>
            <a:r>
              <a:rPr lang="en-US" sz="2000" dirty="0"/>
              <a:t>A non-boolean can be converted  to another non-boolean type.</a:t>
            </a:r>
          </a:p>
          <a:p>
            <a:pPr marL="166688" indent="-166688">
              <a:buFont typeface="Arial" charset="0"/>
              <a:buChar char="•"/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Study some fundamentals of Java languages: Data types, variables, arrays, operators, logic constructs.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Pass arguments to the main method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Input/output variables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Object-Oriented Programming Concepts: Class, Interface, Package.</a:t>
            </a: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Scope of a Variable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05030"/>
            <a:ext cx="7620000" cy="4614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Brace 6"/>
          <p:cNvSpPr/>
          <p:nvPr/>
        </p:nvSpPr>
        <p:spPr>
          <a:xfrm>
            <a:off x="4267200" y="3048000"/>
            <a:ext cx="304800" cy="1143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3239869"/>
            <a:ext cx="1752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Scope of the variable y</a:t>
            </a:r>
          </a:p>
        </p:txBody>
      </p:sp>
      <p:sp>
        <p:nvSpPr>
          <p:cNvPr id="9" name="Right Brace 8"/>
          <p:cNvSpPr/>
          <p:nvPr/>
        </p:nvSpPr>
        <p:spPr>
          <a:xfrm>
            <a:off x="6781800" y="4648200"/>
            <a:ext cx="304800" cy="228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62800" y="4419600"/>
            <a:ext cx="1752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Scope of the variable i</a:t>
            </a:r>
          </a:p>
        </p:txBody>
      </p:sp>
    </p:spTree>
    <p:extLst>
      <p:ext uri="{BB962C8B-B14F-4D97-AF65-F5344CB8AC3E}">
        <p14:creationId xmlns:p14="http://schemas.microsoft.com/office/powerpoint/2010/main" val="1456373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Input/Output Data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" y="1133475"/>
            <a:ext cx="612457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257800" y="1676400"/>
            <a:ext cx="3886200" cy="838200"/>
          </a:xfrm>
        </p:spPr>
        <p:txBody>
          <a:bodyPr/>
          <a:lstStyle/>
          <a:p>
            <a:r>
              <a:rPr lang="en-US" sz="2400" dirty="0">
                <a:latin typeface="Arial" charset="0"/>
                <a:cs typeface="Arial" charset="0"/>
              </a:rPr>
              <a:t>Class java.lang.System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Class java.util.Scanner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4572000"/>
            <a:ext cx="3057525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943600" y="2590800"/>
            <a:ext cx="3124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Refer to Java documentation:</a:t>
            </a:r>
          </a:p>
          <a:p>
            <a:pPr>
              <a:defRPr/>
            </a:pP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java.lang.String </a:t>
            </a:r>
            <a:r>
              <a:rPr lang="en-US" dirty="0"/>
              <a:t>class, </a:t>
            </a:r>
          </a:p>
          <a:p>
            <a:pPr>
              <a:defRPr/>
            </a:pPr>
            <a:r>
              <a:rPr lang="en-US" dirty="0"/>
              <a:t>  -  the </a:t>
            </a:r>
            <a:r>
              <a:rPr lang="en-US" b="1" dirty="0"/>
              <a:t>format </a:t>
            </a:r>
            <a:r>
              <a:rPr lang="en-US" dirty="0"/>
              <a:t>method, </a:t>
            </a:r>
          </a:p>
          <a:p>
            <a:pPr>
              <a:defRPr/>
            </a:pPr>
            <a:r>
              <a:rPr lang="en-US" dirty="0"/>
              <a:t>        - format string </a:t>
            </a:r>
          </a:p>
          <a:p>
            <a:pPr>
              <a:defRPr/>
            </a:pPr>
            <a:r>
              <a:rPr lang="en-US" dirty="0"/>
              <a:t>for more details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7400" y="5943600"/>
            <a:ext cx="243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n= sc.nextInt();</a:t>
            </a:r>
          </a:p>
        </p:txBody>
      </p:sp>
    </p:spTree>
    <p:extLst>
      <p:ext uri="{BB962C8B-B14F-4D97-AF65-F5344CB8AC3E}">
        <p14:creationId xmlns:p14="http://schemas.microsoft.com/office/powerpoint/2010/main" val="2525294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Elements of Java Style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Proper Use of Indentation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Statements within a block of code should be indented relative to the starting/ending line of the enclosing block.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Use Comments Wisely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Placement of Braces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Opening brace at the end of the line of code that starts a given block. Each closing brace goes on its own line, aligned with the first character of the line con.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Descriptive Variable Names</a:t>
            </a:r>
          </a:p>
        </p:txBody>
      </p:sp>
    </p:spTree>
    <p:extLst>
      <p:ext uri="{BB962C8B-B14F-4D97-AF65-F5344CB8AC3E}">
        <p14:creationId xmlns:p14="http://schemas.microsoft.com/office/powerpoint/2010/main" val="661054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Arguments to the method main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86201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3352800" cy="1782762"/>
          </a:xfrm>
        </p:spPr>
        <p:txBody>
          <a:bodyPr/>
          <a:lstStyle/>
          <a:p>
            <a:r>
              <a:rPr lang="en-US" sz="2400" dirty="0"/>
              <a:t>Pass Arguments to the method main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19325"/>
            <a:ext cx="25622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3429000"/>
            <a:ext cx="40100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67100" y="0"/>
            <a:ext cx="56769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81675" y="5334000"/>
            <a:ext cx="33623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3886200" cy="1554162"/>
          </a:xfrm>
        </p:spPr>
        <p:txBody>
          <a:bodyPr/>
          <a:lstStyle/>
          <a:p>
            <a:pPr algn="l"/>
            <a:r>
              <a:rPr lang="en-US" sz="4000" b="1" dirty="0"/>
              <a:t>What Is an Object?(1)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228600" y="2286000"/>
            <a:ext cx="8686800" cy="38862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Objects are key to understanding </a:t>
            </a:r>
            <a:r>
              <a:rPr lang="en-US" i="1" dirty="0"/>
              <a:t>object-oriented</a:t>
            </a:r>
            <a:r>
              <a:rPr lang="en-US" dirty="0"/>
              <a:t> technology.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Examples of real-world objects: your dog, your desk, your television set, your bicycle.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Real-world objects share two characteristics: They all have </a:t>
            </a:r>
            <a:r>
              <a:rPr lang="en-US" b="1" i="1" dirty="0"/>
              <a:t>state</a:t>
            </a:r>
            <a:r>
              <a:rPr lang="en-US" dirty="0"/>
              <a:t> and </a:t>
            </a:r>
            <a:r>
              <a:rPr lang="en-US" b="1" i="1" dirty="0">
                <a:solidFill>
                  <a:srgbClr val="FF0000"/>
                </a:solidFill>
              </a:rPr>
              <a:t>behavior</a:t>
            </a:r>
            <a:r>
              <a:rPr lang="en-US" i="1" dirty="0"/>
              <a:t>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Dogs have </a:t>
            </a:r>
            <a:r>
              <a:rPr lang="en-US" b="1" dirty="0"/>
              <a:t>state (name, color, breed, hungry)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behavior (barking, fetching, wagging tail).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57675" y="0"/>
            <a:ext cx="48863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29602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an Object?(2)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Software objects are conceptually similar to real-world objects: they too consist of state and related behavior.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An object stores its state in </a:t>
            </a:r>
            <a:r>
              <a:rPr lang="en-US" i="1" dirty="0"/>
              <a:t>fields</a:t>
            </a:r>
            <a:r>
              <a:rPr lang="en-US" dirty="0"/>
              <a:t> and exposes its behavior through </a:t>
            </a:r>
            <a:r>
              <a:rPr lang="en-US" i="1" dirty="0"/>
              <a:t>methods</a:t>
            </a:r>
            <a:r>
              <a:rPr lang="en-US" dirty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</p:txBody>
      </p:sp>
      <p:pic>
        <p:nvPicPr>
          <p:cNvPr id="11266" name="Picture 2" descr="A circle with an inner circle filled with items, surrounded by gray wedges representing methods that allow access to the inner circ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14800"/>
            <a:ext cx="36861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A picture of an object, with bibycle methods and instance variables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114800"/>
            <a:ext cx="274320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443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an Object?(3)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Software objects provides a number of benefits: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Modularity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Information-hiding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Code re-use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Pluggability and debugging ease</a:t>
            </a:r>
          </a:p>
        </p:txBody>
      </p:sp>
    </p:spTree>
    <p:extLst>
      <p:ext uri="{BB962C8B-B14F-4D97-AF65-F5344CB8AC3E}">
        <p14:creationId xmlns:p14="http://schemas.microsoft.com/office/powerpoint/2010/main" val="3713218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a Class?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 </a:t>
            </a:r>
            <a:r>
              <a:rPr lang="en-US" i="1" dirty="0"/>
              <a:t>class</a:t>
            </a:r>
            <a:r>
              <a:rPr lang="en-US" dirty="0"/>
              <a:t> is the blueprint from which individual objects are created.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Your bicycle is an </a:t>
            </a:r>
            <a:r>
              <a:rPr lang="en-US" i="1" dirty="0"/>
              <a:t>instance</a:t>
            </a:r>
            <a:r>
              <a:rPr lang="en-US" dirty="0"/>
              <a:t> of the </a:t>
            </a:r>
            <a:r>
              <a:rPr lang="en-US" i="1" dirty="0"/>
              <a:t>class of objects</a:t>
            </a:r>
            <a:r>
              <a:rPr lang="en-US" dirty="0"/>
              <a:t> known as bicycles.</a:t>
            </a:r>
            <a:endParaRPr lang="en-US" sz="2800" dirty="0">
              <a:cs typeface="Arial" pitchFamily="34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215" y="1447800"/>
            <a:ext cx="2819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260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Inheritance?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Object-oriented programming allows classes to </a:t>
            </a:r>
            <a:r>
              <a:rPr lang="en-US" i="1" dirty="0"/>
              <a:t>inherit</a:t>
            </a:r>
            <a:r>
              <a:rPr lang="en-US" dirty="0"/>
              <a:t> commonly used state and behavior from other classes.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Bicycle now becomes the </a:t>
            </a:r>
            <a:r>
              <a:rPr lang="en-US" sz="2400" i="1" dirty="0"/>
              <a:t>superclass</a:t>
            </a:r>
            <a:r>
              <a:rPr lang="en-US" sz="2400" dirty="0"/>
              <a:t> of MountainBike, RoadBike, and TandemBike</a:t>
            </a:r>
          </a:p>
          <a:p>
            <a:pPr lvl="1">
              <a:buFont typeface="Arial" charset="0"/>
              <a:buChar char="•"/>
            </a:pPr>
            <a:endParaRPr lang="en-US" sz="2400" dirty="0"/>
          </a:p>
          <a:p>
            <a:pPr marL="57150" indent="0">
              <a:buNone/>
            </a:pPr>
            <a:r>
              <a:rPr lang="en-US" sz="1800" dirty="0">
                <a:latin typeface="Courier" pitchFamily="49" charset="0"/>
              </a:rPr>
              <a:t>class MountainBike </a:t>
            </a:r>
          </a:p>
          <a:p>
            <a:pPr marL="57150" indent="0">
              <a:buNone/>
            </a:pPr>
            <a:r>
              <a:rPr lang="en-US" sz="1800" b="1" dirty="0">
                <a:latin typeface="Courier" pitchFamily="49" charset="0"/>
              </a:rPr>
              <a:t>extends</a:t>
            </a:r>
            <a:r>
              <a:rPr lang="en-US" sz="1800" dirty="0">
                <a:latin typeface="Courier" pitchFamily="49" charset="0"/>
              </a:rPr>
              <a:t> Bicycle { </a:t>
            </a:r>
          </a:p>
          <a:p>
            <a:pPr marL="57150" indent="0">
              <a:buNone/>
            </a:pPr>
            <a:r>
              <a:rPr lang="en-US" sz="1800" dirty="0">
                <a:latin typeface="Courier" pitchFamily="49" charset="0"/>
              </a:rPr>
              <a:t>// new fields and methods defining </a:t>
            </a:r>
          </a:p>
          <a:p>
            <a:pPr marL="57150" indent="0">
              <a:buNone/>
            </a:pPr>
            <a:r>
              <a:rPr lang="en-US" sz="1800" dirty="0">
                <a:latin typeface="Courier" pitchFamily="49" charset="0"/>
              </a:rPr>
              <a:t>// a mountain bike would go here </a:t>
            </a:r>
          </a:p>
          <a:p>
            <a:pPr marL="57150" indent="0">
              <a:buNone/>
            </a:pPr>
            <a:r>
              <a:rPr lang="en-US" sz="1800" dirty="0">
                <a:latin typeface="Courier" pitchFamily="49" charset="0"/>
              </a:rPr>
              <a:t>}</a:t>
            </a:r>
          </a:p>
        </p:txBody>
      </p:sp>
      <p:pic>
        <p:nvPicPr>
          <p:cNvPr id="16386" name="Picture 2" descr="A diagram of classes in a hierarchy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4038600"/>
            <a:ext cx="3562350" cy="262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85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Keywords and Identifiers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2954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Keywords: Almost of them are similar to those in C language</a:t>
            </a:r>
          </a:p>
          <a:p>
            <a:r>
              <a:rPr lang="en-US" dirty="0">
                <a:latin typeface="Arial" charset="0"/>
                <a:cs typeface="Arial" charset="0"/>
              </a:rPr>
              <a:t>Naming Convention: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4DE669-74C6-45E8-A1CE-547538495B78}" type="slidenum">
              <a:rPr lang="en-US"/>
              <a:pPr>
                <a:defRPr/>
              </a:pPr>
              <a:t>3</a:t>
            </a:fld>
            <a:r>
              <a:rPr lang="en-US" dirty="0"/>
              <a:t>/40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3124200"/>
            <a:ext cx="1066800" cy="1066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Letter</a:t>
            </a:r>
          </a:p>
          <a:p>
            <a:pPr algn="ctr">
              <a:defRPr/>
            </a:pPr>
            <a:r>
              <a:rPr lang="en-US" b="1" dirty="0"/>
              <a:t>$</a:t>
            </a:r>
          </a:p>
          <a:p>
            <a:pPr algn="ctr">
              <a:defRPr/>
            </a:pPr>
            <a:r>
              <a:rPr lang="en-US" b="1" dirty="0"/>
              <a:t>_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0800" y="3124200"/>
            <a:ext cx="3886200" cy="1066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Letters</a:t>
            </a:r>
          </a:p>
          <a:p>
            <a:pPr algn="ctr">
              <a:defRPr/>
            </a:pPr>
            <a:r>
              <a:rPr lang="en-US" b="1" dirty="0"/>
              <a:t>Digits, $</a:t>
            </a:r>
          </a:p>
          <a:p>
            <a:pPr algn="ctr">
              <a:defRPr/>
            </a:pPr>
            <a:r>
              <a:rPr lang="en-US" b="1" dirty="0"/>
              <a:t>_</a:t>
            </a:r>
          </a:p>
        </p:txBody>
      </p:sp>
      <p:sp>
        <p:nvSpPr>
          <p:cNvPr id="36871" name="Content Placeholder 2"/>
          <p:cNvSpPr txBox="1">
            <a:spLocks/>
          </p:cNvSpPr>
          <p:nvPr/>
        </p:nvSpPr>
        <p:spPr bwMode="auto">
          <a:xfrm>
            <a:off x="457200" y="47244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3200" dirty="0"/>
              <a:t>Java is </a:t>
            </a:r>
            <a:r>
              <a:rPr lang="en-US" sz="3200"/>
              <a:t>a </a:t>
            </a:r>
            <a:r>
              <a:rPr lang="en-US" sz="3200" b="1"/>
              <a:t>case-sensitive </a:t>
            </a:r>
            <a:r>
              <a:rPr lang="en-US" sz="3200"/>
              <a:t>language</a:t>
            </a:r>
            <a:endParaRPr lang="en-US" sz="3200" dirty="0"/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3200" dirty="0"/>
              <a:t>Identifiers must be different to keywords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an Interface?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An interface is a group of related methods with empty bodies.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2819400"/>
            <a:ext cx="7620000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49" charset="0"/>
              </a:rPr>
              <a:t>interface Bicycle { </a:t>
            </a:r>
          </a:p>
          <a:p>
            <a:r>
              <a:rPr lang="en-US" dirty="0">
                <a:latin typeface="Courier" pitchFamily="49" charset="0"/>
              </a:rPr>
              <a:t>/ wheel revolutions per minute </a:t>
            </a:r>
          </a:p>
          <a:p>
            <a:r>
              <a:rPr lang="en-US" dirty="0">
                <a:latin typeface="Courier" pitchFamily="49" charset="0"/>
              </a:rPr>
              <a:t>void changeCadence(int newValue); </a:t>
            </a:r>
          </a:p>
          <a:p>
            <a:r>
              <a:rPr lang="en-US" dirty="0">
                <a:latin typeface="Courier" pitchFamily="49" charset="0"/>
              </a:rPr>
              <a:t>void changeGear(int newValue); </a:t>
            </a:r>
          </a:p>
          <a:p>
            <a:r>
              <a:rPr lang="en-US" dirty="0">
                <a:latin typeface="Courier" pitchFamily="49" charset="0"/>
              </a:rPr>
              <a:t>void speedUp(int increment); </a:t>
            </a:r>
          </a:p>
          <a:p>
            <a:r>
              <a:rPr lang="en-US" dirty="0">
                <a:latin typeface="Courier" pitchFamily="49" charset="0"/>
              </a:rPr>
              <a:t>void applyBrakes(int decrement); </a:t>
            </a:r>
          </a:p>
          <a:p>
            <a:r>
              <a:rPr lang="en-US" dirty="0">
                <a:latin typeface="Courier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2433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a Package?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3" indent="-342900">
              <a:buFont typeface="Arial" charset="0"/>
              <a:buChar char="•"/>
              <a:tabLst>
                <a:tab pos="539750" algn="l"/>
              </a:tabLst>
            </a:pPr>
            <a:r>
              <a:rPr lang="en-US" sz="3200" dirty="0">
                <a:cs typeface="Arial" pitchFamily="34" charset="0"/>
              </a:rPr>
              <a:t>A package is a namespace that organizes a set of related classes and interfaces.</a:t>
            </a:r>
          </a:p>
          <a:p>
            <a:pPr marL="342900" lvl="3" indent="-342900">
              <a:buFont typeface="Arial" charset="0"/>
              <a:buChar char="•"/>
              <a:tabLst>
                <a:tab pos="539750" algn="l"/>
              </a:tabLst>
            </a:pPr>
            <a:r>
              <a:rPr lang="en-US" sz="3200" dirty="0"/>
              <a:t>The Java platform provides an enormous class library (a set of packages) suitable for use in your own applications called API.</a:t>
            </a:r>
            <a:endParaRPr lang="en-US" sz="2800" dirty="0">
              <a:cs typeface="Arial" pitchFamily="34" charset="0"/>
            </a:endParaRPr>
          </a:p>
          <a:p>
            <a:pPr marL="742950" lvl="2" indent="-342900"/>
            <a:r>
              <a:rPr lang="en-US" dirty="0"/>
              <a:t>For example, a String object contains state and behavior for character strings.</a:t>
            </a: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713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/>
              <a:t>User-Defined </a:t>
            </a:r>
            <a:r>
              <a:rPr lang="en-US" sz="4000" b="1" dirty="0"/>
              <a:t>Package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362200" cy="457199"/>
          </a:xfrm>
        </p:spPr>
        <p:txBody>
          <a:bodyPr/>
          <a:lstStyle/>
          <a:p>
            <a:pPr marL="342900" lvl="3" indent="-342900">
              <a:buFont typeface="Arial" charset="0"/>
              <a:buChar char="•"/>
              <a:tabLst>
                <a:tab pos="539750" algn="l"/>
              </a:tabLst>
            </a:pPr>
            <a:r>
              <a:rPr lang="en-US" b="1" dirty="0"/>
              <a:t>Add a Java class</a:t>
            </a:r>
            <a:endParaRPr lang="en-US" b="1" dirty="0">
              <a:cs typeface="Arial" pitchFamily="34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971800"/>
            <a:ext cx="699135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219200"/>
            <a:ext cx="58769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791200" y="3962400"/>
            <a:ext cx="33528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package is used, it must be the first line in Java code</a:t>
            </a:r>
          </a:p>
        </p:txBody>
      </p:sp>
    </p:spTree>
    <p:extLst>
      <p:ext uri="{BB962C8B-B14F-4D97-AF65-F5344CB8AC3E}">
        <p14:creationId xmlns:p14="http://schemas.microsoft.com/office/powerpoint/2010/main" val="4260713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" y="3429000"/>
            <a:ext cx="8496300" cy="329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715962"/>
          </a:xfrm>
        </p:spPr>
        <p:txBody>
          <a:bodyPr/>
          <a:lstStyle/>
          <a:p>
            <a:r>
              <a:rPr lang="en-US" sz="4000" dirty="0"/>
              <a:t>User-Defined </a:t>
            </a:r>
            <a:r>
              <a:rPr lang="en-US" sz="4000" b="1" dirty="0"/>
              <a:t>Package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412" y="990600"/>
            <a:ext cx="2767188" cy="246697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2895600"/>
            <a:ext cx="29718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38600" y="914400"/>
            <a:ext cx="4963182" cy="197167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60713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/>
              <a:t>Summary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core concepts behind object-oriented programming: objects, interfaces, classes, and inheritance.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traditional features of the language, including variables, arrays, data types, operators, and control flow.</a:t>
            </a:r>
          </a:p>
        </p:txBody>
      </p:sp>
    </p:spTree>
    <p:extLst>
      <p:ext uri="{BB962C8B-B14F-4D97-AF65-F5344CB8AC3E}">
        <p14:creationId xmlns:p14="http://schemas.microsoft.com/office/powerpoint/2010/main" val="105150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Primitive Data Types - Variables</a:t>
            </a:r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2895600" cy="46482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charset="0"/>
              <a:buChar char="•"/>
            </a:pPr>
            <a:r>
              <a:rPr lang="en-US" sz="2800" dirty="0"/>
              <a:t>A </a:t>
            </a:r>
            <a:r>
              <a:rPr lang="en-US" sz="2800" i="1" dirty="0">
                <a:solidFill>
                  <a:srgbClr val="FF0000"/>
                </a:solidFill>
              </a:rPr>
              <a:t>primitive</a:t>
            </a:r>
            <a:r>
              <a:rPr lang="en-US" sz="2800" i="1" dirty="0"/>
              <a:t> </a:t>
            </a:r>
            <a:r>
              <a:rPr lang="en-US" sz="2800" dirty="0"/>
              <a:t>is </a:t>
            </a:r>
            <a:r>
              <a:rPr lang="en-US" sz="2800" u="sng" dirty="0"/>
              <a:t>a simple non-object</a:t>
            </a:r>
            <a:r>
              <a:rPr lang="en-US" sz="2800" dirty="0"/>
              <a:t> data type that represents a single value. Java’s primitive data types are: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05199" y="1066800"/>
          <a:ext cx="5410201" cy="4371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8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6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r>
                        <a:rPr lang="en-US" sz="2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\u0000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\uFFFF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-2</a:t>
                      </a:r>
                      <a:r>
                        <a:rPr lang="en-US" sz="2400" baseline="30000" dirty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7</a:t>
                      </a:r>
                      <a:r>
                        <a:rPr lang="en-US" sz="2400" dirty="0"/>
                        <a:t>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-2</a:t>
                      </a:r>
                      <a:r>
                        <a:rPr lang="en-US" sz="2400" baseline="30000" dirty="0"/>
                        <a:t>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15</a:t>
                      </a:r>
                      <a:r>
                        <a:rPr lang="en-US" sz="2400" dirty="0"/>
                        <a:t>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-2</a:t>
                      </a:r>
                      <a:r>
                        <a:rPr lang="en-US" sz="2400" baseline="300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31</a:t>
                      </a:r>
                      <a:r>
                        <a:rPr lang="en-US" sz="2400" dirty="0"/>
                        <a:t>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-2</a:t>
                      </a:r>
                      <a:r>
                        <a:rPr lang="en-US" sz="2400" baseline="300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63</a:t>
                      </a:r>
                      <a:r>
                        <a:rPr lang="en-US" sz="2400" dirty="0"/>
                        <a:t>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double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boolean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400" dirty="0"/>
                        <a:t>true/false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267200" y="5715000"/>
            <a:ext cx="41148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rgbClr val="0000CC"/>
                </a:solidFill>
              </a:rPr>
              <a:t>Type    var [=Initial value] ;</a:t>
            </a:r>
          </a:p>
        </p:txBody>
      </p:sp>
    </p:spTree>
    <p:extLst>
      <p:ext uri="{BB962C8B-B14F-4D97-AF65-F5344CB8AC3E}">
        <p14:creationId xmlns:p14="http://schemas.microsoft.com/office/powerpoint/2010/main" val="55853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066800"/>
          <a:ext cx="8762999" cy="5171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2053">
                <a:tc>
                  <a:txBody>
                    <a:bodyPr/>
                    <a:lstStyle/>
                    <a:p>
                      <a:r>
                        <a:rPr lang="en-US" sz="2400" dirty="0"/>
                        <a:t>Category</a:t>
                      </a:r>
                    </a:p>
                    <a:p>
                      <a:r>
                        <a:rPr lang="en-US" sz="1600" dirty="0"/>
                        <a:t>(Descending Precedence)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/>
                        <a:t>Unary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++ --  +  -  !  ~  (type)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053">
                <a:tc>
                  <a:txBody>
                    <a:bodyPr/>
                    <a:lstStyle/>
                    <a:p>
                      <a:r>
                        <a:rPr lang="en-US" sz="2400" b="1" dirty="0"/>
                        <a:t>Arithmetic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*  /  %   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+ 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/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&lt;&lt;  &gt;&gt;   &gt;&gt;&gt;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2053">
                <a:tc>
                  <a:txBody>
                    <a:bodyPr/>
                    <a:lstStyle/>
                    <a:p>
                      <a:r>
                        <a:rPr lang="en-US" sz="2400" b="1" dirty="0"/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&lt;  &lt;=  &gt;  &gt;=  instanceof</a:t>
                      </a:r>
                    </a:p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==  !=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/>
                        <a:t>Bitwise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&amp;  ^  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/>
                        <a:t>Short-circuit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&amp;&amp;  ||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/>
                        <a:t>Conditional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?: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=   op=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029200" y="4495800"/>
            <a:ext cx="3352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They are the same with those in C language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Using Operators 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838EF-DEEB-4879-8ACF-36BA528457AF}" type="slidenum">
              <a:rPr lang="en-US"/>
              <a:pPr>
                <a:defRPr/>
              </a:pPr>
              <a:t>6</a:t>
            </a:fld>
            <a:r>
              <a:rPr lang="en-US" dirty="0"/>
              <a:t>/40</a:t>
            </a:r>
          </a:p>
        </p:txBody>
      </p:sp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/>
          <a:stretch>
            <a:fillRect/>
          </a:stretch>
        </p:blipFill>
        <p:spPr bwMode="auto">
          <a:xfrm>
            <a:off x="152400" y="1066800"/>
            <a:ext cx="8820150" cy="4164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6"/>
          <p:cNvPicPr>
            <a:picLocks noChangeAspect="1" noChangeArrowheads="1"/>
          </p:cNvPicPr>
          <p:nvPr/>
        </p:nvPicPr>
        <p:blipFill>
          <a:blip r:embed="rId3">
            <a:lum bright="-6000" contrast="24000"/>
          </a:blip>
          <a:srcRect/>
          <a:stretch>
            <a:fillRect/>
          </a:stretch>
        </p:blipFill>
        <p:spPr bwMode="auto">
          <a:xfrm>
            <a:off x="2590800" y="4752975"/>
            <a:ext cx="36195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Using Operators 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44E47-6454-4CBF-AACC-8CB23756173C}" type="slidenum">
              <a:rPr lang="en-US"/>
              <a:pPr>
                <a:defRPr/>
              </a:pPr>
              <a:t>7</a:t>
            </a:fld>
            <a:r>
              <a:rPr lang="en-US" dirty="0"/>
              <a:t>/40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6200" y="1295400"/>
            <a:ext cx="502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1: </a:t>
            </a:r>
            <a:r>
              <a:rPr lang="en-US" dirty="0">
                <a:sym typeface="Wingdings" pitchFamily="2" charset="2"/>
              </a:rPr>
              <a:t> 	  </a:t>
            </a:r>
            <a:r>
              <a:rPr lang="en-US" dirty="0"/>
              <a:t>0000 0000 0000 0001</a:t>
            </a:r>
          </a:p>
          <a:p>
            <a:pPr>
              <a:defRPr/>
            </a:pPr>
            <a:r>
              <a:rPr lang="en-US" dirty="0"/>
              <a:t>          	  1111 1111 1111 1110 ( 1-complement)</a:t>
            </a:r>
          </a:p>
          <a:p>
            <a:pPr>
              <a:defRPr/>
            </a:pPr>
            <a:r>
              <a:rPr lang="en-US" dirty="0"/>
              <a:t>-1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1111 1111 1111 1111 ( 2-complement)</a:t>
            </a:r>
          </a:p>
          <a:p>
            <a:pPr>
              <a:defRPr/>
            </a:pPr>
            <a:r>
              <a:rPr lang="en-US" dirty="0"/>
              <a:t>-1 &lt;&lt;1 </a:t>
            </a:r>
            <a:r>
              <a:rPr lang="en-US" dirty="0">
                <a:sym typeface="Wingdings" pitchFamily="2" charset="2"/>
              </a:rPr>
              <a:t>   1111 1111 1111 1110 (-2)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6200" y="2514600"/>
            <a:ext cx="502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-1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1111 1111 1111 1111 </a:t>
            </a:r>
          </a:p>
          <a:p>
            <a:pPr>
              <a:defRPr/>
            </a:pPr>
            <a:r>
              <a:rPr lang="en-US" dirty="0"/>
              <a:t>-1 &gt;&gt;1 </a:t>
            </a:r>
            <a:r>
              <a:rPr lang="en-US" dirty="0">
                <a:sym typeface="Wingdings" pitchFamily="2" charset="2"/>
              </a:rPr>
              <a:t>   </a:t>
            </a:r>
            <a:r>
              <a:rPr lang="en-US" b="1" dirty="0">
                <a:solidFill>
                  <a:srgbClr val="FF6600"/>
                </a:solidFill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111 1111 1111 1111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6200" y="3429000"/>
            <a:ext cx="502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-1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1111 1111 1111 1111 </a:t>
            </a:r>
          </a:p>
          <a:p>
            <a:pPr>
              <a:defRPr/>
            </a:pPr>
            <a:r>
              <a:rPr lang="en-US" dirty="0"/>
              <a:t>-1 &gt;&gt;&gt;1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b="1" dirty="0">
                <a:solidFill>
                  <a:srgbClr val="FF6600"/>
                </a:solidFill>
                <a:sym typeface="Wingdings" pitchFamily="2" charset="2"/>
              </a:rPr>
              <a:t>0</a:t>
            </a:r>
            <a:r>
              <a:rPr lang="en-US" dirty="0">
                <a:sym typeface="Wingdings" pitchFamily="2" charset="2"/>
              </a:rPr>
              <a:t>111 1111 1111 1111 (2147483647)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3733800"/>
            <a:ext cx="3657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3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0000 0000 0000 0011</a:t>
            </a:r>
          </a:p>
          <a:p>
            <a:pPr>
              <a:defRPr/>
            </a:pPr>
            <a:r>
              <a:rPr lang="en-US" dirty="0"/>
              <a:t>4 </a:t>
            </a:r>
            <a:r>
              <a:rPr lang="en-US" dirty="0">
                <a:sym typeface="Wingdings" pitchFamily="2" charset="2"/>
              </a:rPr>
              <a:t>            0000 0000 0000</a:t>
            </a:r>
            <a:r>
              <a:rPr lang="en-US" dirty="0"/>
              <a:t> 0100</a:t>
            </a:r>
          </a:p>
          <a:p>
            <a:pPr>
              <a:defRPr/>
            </a:pPr>
            <a:r>
              <a:rPr lang="en-US" dirty="0"/>
              <a:t>3|4 </a:t>
            </a:r>
            <a:r>
              <a:rPr lang="en-US" dirty="0">
                <a:sym typeface="Wingdings" pitchFamily="2" charset="2"/>
              </a:rPr>
              <a:t>        0000 0000 0000 0111 (7)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4648200"/>
            <a:ext cx="3657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3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0000 0000 0000 0011</a:t>
            </a:r>
          </a:p>
          <a:p>
            <a:pPr>
              <a:defRPr/>
            </a:pPr>
            <a:r>
              <a:rPr lang="en-US" dirty="0"/>
              <a:t>4 </a:t>
            </a:r>
            <a:r>
              <a:rPr lang="en-US" dirty="0">
                <a:sym typeface="Wingdings" pitchFamily="2" charset="2"/>
              </a:rPr>
              <a:t>            0000 0000 0000</a:t>
            </a:r>
            <a:r>
              <a:rPr lang="en-US" dirty="0"/>
              <a:t> 0100</a:t>
            </a:r>
          </a:p>
          <a:p>
            <a:pPr>
              <a:defRPr/>
            </a:pPr>
            <a:r>
              <a:rPr lang="en-US" dirty="0"/>
              <a:t>3&amp;4 </a:t>
            </a:r>
            <a:r>
              <a:rPr lang="en-US" dirty="0">
                <a:sym typeface="Wingdings" pitchFamily="2" charset="2"/>
              </a:rPr>
              <a:t>       0000 0000 0000 0000 (0)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" y="5562600"/>
            <a:ext cx="472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3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0000 0000 0000 0011</a:t>
            </a:r>
          </a:p>
          <a:p>
            <a:pPr>
              <a:defRPr/>
            </a:pPr>
            <a:r>
              <a:rPr lang="en-US" dirty="0"/>
              <a:t>4 </a:t>
            </a:r>
            <a:r>
              <a:rPr lang="en-US" dirty="0">
                <a:sym typeface="Wingdings" pitchFamily="2" charset="2"/>
              </a:rPr>
              <a:t>            0000 0000 0000</a:t>
            </a:r>
            <a:r>
              <a:rPr lang="en-US" dirty="0"/>
              <a:t> 0100</a:t>
            </a:r>
          </a:p>
          <a:p>
            <a:pPr>
              <a:defRPr/>
            </a:pPr>
            <a:r>
              <a:rPr lang="en-US" dirty="0"/>
              <a:t>3^4 </a:t>
            </a:r>
            <a:r>
              <a:rPr lang="en-US" dirty="0">
                <a:sym typeface="Wingdings" pitchFamily="2" charset="2"/>
              </a:rPr>
              <a:t>        0000 0000 0000 0111 (7 ): XOR BIT</a:t>
            </a:r>
            <a:endParaRPr lang="en-US" dirty="0"/>
          </a:p>
        </p:txBody>
      </p:sp>
      <p:pic>
        <p:nvPicPr>
          <p:cNvPr id="50186" name="Picture 11"/>
          <p:cNvPicPr>
            <a:picLocks noChangeAspect="1" noChangeArrowheads="1"/>
          </p:cNvPicPr>
          <p:nvPr/>
        </p:nvPicPr>
        <p:blipFill>
          <a:blip r:embed="rId2">
            <a:lum bright="-14000" contrast="14000"/>
          </a:blip>
          <a:srcRect/>
          <a:stretch>
            <a:fillRect/>
          </a:stretch>
        </p:blipFill>
        <p:spPr bwMode="auto">
          <a:xfrm>
            <a:off x="152400" y="1371600"/>
            <a:ext cx="36195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04800" y="914400"/>
            <a:ext cx="32766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Use 2 bytes to store value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Literals and Value Variables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410200" cy="5029200"/>
          </a:xfrm>
        </p:spPr>
        <p:txBody>
          <a:bodyPr/>
          <a:lstStyle/>
          <a:p>
            <a:pPr marL="514350" indent="-514350"/>
            <a:r>
              <a:rPr lang="en-US" sz="2400" dirty="0">
                <a:latin typeface="Arial" charset="0"/>
                <a:cs typeface="Arial" charset="0"/>
              </a:rPr>
              <a:t>Character: ‘a’</a:t>
            </a:r>
          </a:p>
          <a:p>
            <a:pPr marL="514350" indent="-514350"/>
            <a:r>
              <a:rPr lang="en-US" sz="2400" dirty="0">
                <a:latin typeface="Arial" charset="0"/>
                <a:cs typeface="Arial" charset="0"/>
              </a:rPr>
              <a:t>String:   String S=“Hello”;</a:t>
            </a:r>
          </a:p>
          <a:p>
            <a:pPr marL="514350" indent="-514350"/>
            <a:r>
              <a:rPr lang="en-US" sz="2400" dirty="0">
                <a:latin typeface="Arial" charset="0"/>
                <a:cs typeface="Arial" charset="0"/>
              </a:rPr>
              <a:t>Escape sequences: see the page 10</a:t>
            </a:r>
          </a:p>
          <a:p>
            <a:pPr marL="514350" indent="-514350"/>
            <a:r>
              <a:rPr lang="en-US" sz="2400" dirty="0">
                <a:latin typeface="Arial" charset="0"/>
                <a:cs typeface="Arial" charset="0"/>
              </a:rPr>
              <a:t>Integral literals: </a:t>
            </a:r>
          </a:p>
          <a:p>
            <a:pPr marL="514350" indent="-514350"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       28,  0x1c,  0X1A ( default: int).   123l,  123L (long)</a:t>
            </a:r>
          </a:p>
          <a:p>
            <a:pPr marL="514350" indent="-514350"/>
            <a:r>
              <a:rPr lang="en-US" sz="2400" dirty="0">
                <a:latin typeface="Arial" charset="0"/>
                <a:cs typeface="Arial" charset="0"/>
              </a:rPr>
              <a:t>Floating point: 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1.234 (default: double)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1.3f 	1.3F 		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1.3E+21 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1.3d	1.3D</a:t>
            </a:r>
          </a:p>
          <a:p>
            <a:pPr marL="914400" lvl="1" indent="-514350"/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7BB9C-FC8F-4170-9D45-6B8489780AB4}" type="slidenum">
              <a:rPr lang="en-US"/>
              <a:pPr>
                <a:defRPr/>
              </a:pPr>
              <a:t>8</a:t>
            </a:fld>
            <a:r>
              <a:rPr lang="en-US" dirty="0"/>
              <a:t>/40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6705600" y="1219200"/>
            <a:ext cx="1828800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Value variable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6858000" y="5562600"/>
            <a:ext cx="1524000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int n=10;</a:t>
            </a:r>
          </a:p>
        </p:txBody>
      </p:sp>
      <p:sp>
        <p:nvSpPr>
          <p:cNvPr id="38919" name="Rectangle 9"/>
          <p:cNvSpPr>
            <a:spLocks noChangeArrowheads="1"/>
          </p:cNvSpPr>
          <p:nvPr/>
        </p:nvSpPr>
        <p:spPr bwMode="auto">
          <a:xfrm>
            <a:off x="7315200" y="45720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38920" name="Rectangle 10"/>
          <p:cNvSpPr>
            <a:spLocks noChangeArrowheads="1"/>
          </p:cNvSpPr>
          <p:nvPr/>
        </p:nvSpPr>
        <p:spPr bwMode="auto">
          <a:xfrm>
            <a:off x="6858000" y="4572000"/>
            <a:ext cx="381000" cy="381000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8921" name="Line 27"/>
          <p:cNvSpPr>
            <a:spLocks noChangeShapeType="1"/>
          </p:cNvSpPr>
          <p:nvPr/>
        </p:nvSpPr>
        <p:spPr bwMode="auto">
          <a:xfrm>
            <a:off x="73152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8922" name="Line 28"/>
          <p:cNvSpPr>
            <a:spLocks noChangeShapeType="1"/>
          </p:cNvSpPr>
          <p:nvPr/>
        </p:nvSpPr>
        <p:spPr bwMode="auto">
          <a:xfrm>
            <a:off x="82296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8923" name="Oval 34"/>
          <p:cNvSpPr>
            <a:spLocks noChangeArrowheads="1"/>
          </p:cNvSpPr>
          <p:nvPr/>
        </p:nvSpPr>
        <p:spPr bwMode="auto">
          <a:xfrm>
            <a:off x="6477000" y="2514600"/>
            <a:ext cx="1447800" cy="990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Java Expressions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8823" y="1373187"/>
            <a:ext cx="8686800" cy="49831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Java is an expression-oriented language. A simple expression in Java is either: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 constant: 7, false 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 char - literal enclosed in single quotes: 'A', '3‘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 String - literal enclosed in double quotes: "foo“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The name of any properly declared variables: x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Any two|one of the preceding types of expression that are combined with one of the Java binary operators: i++, x + 2, (x + 2)</a:t>
            </a:r>
          </a:p>
        </p:txBody>
      </p:sp>
    </p:spTree>
    <p:extLst>
      <p:ext uri="{BB962C8B-B14F-4D97-AF65-F5344CB8AC3E}">
        <p14:creationId xmlns:p14="http://schemas.microsoft.com/office/powerpoint/2010/main" val="264552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1970</TotalTime>
  <Words>1990</Words>
  <Application>Microsoft Office PowerPoint</Application>
  <PresentationFormat>On-screen Show (4:3)</PresentationFormat>
  <Paragraphs>350</Paragraphs>
  <Slides>34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Courier</vt:lpstr>
      <vt:lpstr>Courier New</vt:lpstr>
      <vt:lpstr>Wingdings</vt:lpstr>
      <vt:lpstr>Office Theme</vt:lpstr>
      <vt:lpstr>Session 02  Learning the Java Language  (http://docs.oracle.com/javase/tutorial/java/index.html)</vt:lpstr>
      <vt:lpstr>Objectives</vt:lpstr>
      <vt:lpstr>Keywords and Identifiers</vt:lpstr>
      <vt:lpstr>Primitive Data Types - Variables</vt:lpstr>
      <vt:lpstr>Operators</vt:lpstr>
      <vt:lpstr>Using Operators Demonstration</vt:lpstr>
      <vt:lpstr>Using Operators Demonstration</vt:lpstr>
      <vt:lpstr>Literals and Value Variables</vt:lpstr>
      <vt:lpstr>Java Expressions</vt:lpstr>
      <vt:lpstr>One Dimensional Arrays (1)</vt:lpstr>
      <vt:lpstr>One Dimensional Arrays (2)</vt:lpstr>
      <vt:lpstr>One Dimensional Arrays (3)</vt:lpstr>
      <vt:lpstr>Multiple Dimensional Arrays</vt:lpstr>
      <vt:lpstr>Evaluating Expressions and Operator Precedence</vt:lpstr>
      <vt:lpstr>Operator Precedence- Evaluation Order</vt:lpstr>
      <vt:lpstr>Basic Constructs</vt:lpstr>
      <vt:lpstr>Basic Logic Constructs</vt:lpstr>
      <vt:lpstr>The String type</vt:lpstr>
      <vt:lpstr>Type Conversions and Explicit Casting</vt:lpstr>
      <vt:lpstr>Scope of a Variable</vt:lpstr>
      <vt:lpstr>Input/Output Data</vt:lpstr>
      <vt:lpstr>Elements of Java Style</vt:lpstr>
      <vt:lpstr>Pass Arguments to the method main</vt:lpstr>
      <vt:lpstr>Pass Arguments to the method main</vt:lpstr>
      <vt:lpstr>What Is an Object?(1)</vt:lpstr>
      <vt:lpstr>What Is an Object?(2)</vt:lpstr>
      <vt:lpstr>What Is an Object?(3)</vt:lpstr>
      <vt:lpstr>What Is a Class?</vt:lpstr>
      <vt:lpstr>What Is Inheritance?</vt:lpstr>
      <vt:lpstr>What Is an Interface?</vt:lpstr>
      <vt:lpstr>What Is a Package?</vt:lpstr>
      <vt:lpstr>User-Defined Package</vt:lpstr>
      <vt:lpstr>User-Defined Package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Nguyen Dang Loc</cp:lastModifiedBy>
  <cp:revision>364</cp:revision>
  <dcterms:created xsi:type="dcterms:W3CDTF">2007-08-21T04:43:22Z</dcterms:created>
  <dcterms:modified xsi:type="dcterms:W3CDTF">2021-07-23T14:46:41Z</dcterms:modified>
</cp:coreProperties>
</file>