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323" autoAdjust="0"/>
  </p:normalViewPr>
  <p:slideViewPr>
    <p:cSldViewPr>
      <p:cViewPr varScale="1">
        <p:scale>
          <a:sx n="99" d="100"/>
          <a:sy n="99" d="100"/>
        </p:scale>
        <p:origin x="19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6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03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Classes and </a:t>
            </a:r>
            <a:r>
              <a:rPr lang="en-US" dirty="0"/>
              <a:t>Objects</a:t>
            </a:r>
            <a:br>
              <a:rPr lang="en-US" b="1" dirty="0"/>
            </a:br>
            <a:br>
              <a:rPr lang="en-US" dirty="0"/>
            </a:br>
            <a:r>
              <a:rPr lang="en-US" sz="2400" dirty="0"/>
              <a:t>(http://docs.oracle.com/javase/tutorial/java/javaOO/index.html)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Employee details of a </a:t>
            </a:r>
            <a:r>
              <a:rPr lang="en-US" sz="2000" b="1" dirty="0">
                <a:solidFill>
                  <a:srgbClr val="0000FF"/>
                </a:solidFill>
              </a:rPr>
              <a:t>student </a:t>
            </a:r>
            <a:r>
              <a:rPr lang="en-US" sz="2000" dirty="0"/>
              <a:t>include </a:t>
            </a:r>
            <a:r>
              <a:rPr lang="en-US" sz="20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/>
              <a:t>Write a Java program that will allow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 a student, </a:t>
            </a:r>
            <a:r>
              <a:rPr lang="en-US" sz="2000" b="1" dirty="0">
                <a:solidFill>
                  <a:srgbClr val="FF0000"/>
                </a:solidFill>
              </a:rPr>
              <a:t>outpu</a:t>
            </a:r>
            <a:r>
              <a:rPr lang="en-US" sz="2000" dirty="0"/>
              <a:t>t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b="1" dirty="0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>
                <a:latin typeface="Courier" pitchFamily="49" charset="0"/>
              </a:rPr>
              <a:t>  &lt;code&gt;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provides the blueprint for objects; you create an object from a 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p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1-Programming Paradigms</a:t>
            </a:r>
          </a:p>
          <a:p>
            <a:pPr>
              <a:buNone/>
            </a:pPr>
            <a:r>
              <a:rPr lang="en-US" sz="2400" dirty="0"/>
              <a:t>2-OOP basic concepts</a:t>
            </a:r>
          </a:p>
          <a:p>
            <a:pPr>
              <a:buNone/>
            </a:pPr>
            <a:r>
              <a:rPr lang="en-US" sz="2400" dirty="0"/>
              <a:t>3-How to identify classes</a:t>
            </a:r>
          </a:p>
          <a:p>
            <a:pPr>
              <a:buNone/>
            </a:pPr>
            <a:r>
              <a:rPr lang="en-US" sz="2400" dirty="0"/>
              <a:t>4-Hints for class design</a:t>
            </a:r>
          </a:p>
          <a:p>
            <a:pPr>
              <a:buNone/>
            </a:pPr>
            <a:r>
              <a:rPr lang="en-US" sz="2400" dirty="0"/>
              <a:t>5-How to declare/use a class</a:t>
            </a:r>
          </a:p>
          <a:p>
            <a:pPr>
              <a:buNone/>
            </a:pPr>
            <a:r>
              <a:rPr lang="en-US" sz="2400" dirty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/>
              <a:t>7-Memory Management in Java</a:t>
            </a:r>
          </a:p>
          <a:p>
            <a:pPr>
              <a:buNone/>
            </a:pPr>
            <a:r>
              <a:rPr lang="en-US" sz="2400" dirty="0"/>
              <a:t>8-Garbage Collection</a:t>
            </a:r>
          </a:p>
          <a:p>
            <a:pPr>
              <a:buNone/>
            </a:pPr>
            <a:r>
              <a:rPr lang="en-US" sz="2400" dirty="0"/>
              <a:t>9-Case study: Java program for managing a list of persons</a:t>
            </a:r>
          </a:p>
          <a:p>
            <a:pPr marL="0" indent="0">
              <a:buClrTx/>
              <a:buSzTx/>
              <a:buNone/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/>
              <a:t>High-level programming languages (from 3</a:t>
            </a:r>
            <a:r>
              <a:rPr lang="en-US" sz="2800" baseline="30000" dirty="0"/>
              <a:t>rd</a:t>
            </a:r>
            <a:r>
              <a:rPr lang="en-US" sz="2800" dirty="0"/>
              <a:t> generation languages) are </a:t>
            </a:r>
            <a:r>
              <a:rPr lang="en-US" sz="2800"/>
              <a:t>divided into </a:t>
            </a:r>
            <a:r>
              <a:rPr lang="en-US" sz="2000"/>
              <a:t>(Wikipedia)</a:t>
            </a:r>
            <a:r>
              <a:rPr lang="en-US" sz="280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Program= data + algorithms. Each algorithm is implemented as a function (group of statements) and data are it’s parameters (C-language)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Object-oriented</a:t>
                      </a:r>
                      <a:r>
                        <a:rPr lang="en-US" baseline="0" dirty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Programs = actions of some objects. Object = data + behaviors.</a:t>
                      </a:r>
                      <a:r>
                        <a:rPr lang="en-US" baseline="0" dirty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Functional paradigm</a:t>
                      </a:r>
                    </a:p>
                    <a:p>
                      <a:r>
                        <a:rPr lang="en-US" dirty="0"/>
                        <a:t>(4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Domain-specific</a:t>
                      </a:r>
                      <a:r>
                        <a:rPr lang="en-US" baseline="0" dirty="0"/>
                        <a:t> languages. </a:t>
                      </a:r>
                      <a:r>
                        <a:rPr lang="en-US" dirty="0"/>
                        <a:t>Basic functions were implemented.  Programs = a set of functions ( SQL)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= declarations + inference rules ( Prolog, CLISP,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/>
              <a:t>Demo: Overloading Method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7- 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cs typeface="Arial" charset="0"/>
              </a:rPr>
              <a:t>Review:</a:t>
            </a:r>
            <a:r>
              <a:rPr lang="en-US" sz="2400" dirty="0">
                <a:latin typeface="Arial" charset="0"/>
                <a:cs typeface="Arial" charset="0"/>
              </a:rPr>
              <a:t> In C, 4 basic regions: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>
                <a:latin typeface="Arial" charset="0"/>
                <a:cs typeface="Arial" charset="0"/>
              </a:rPr>
              <a:t> (for global data),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>
                <a:latin typeface="Arial" charset="0"/>
                <a:cs typeface="Arial" charset="0"/>
              </a:rPr>
              <a:t>(for statements),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JVM support the </a:t>
            </a:r>
            <a:r>
              <a:rPr lang="en-US" sz="2000" b="1" dirty="0">
                <a:latin typeface="Arial" charset="0"/>
                <a:cs typeface="Arial" charset="0"/>
              </a:rPr>
              <a:t>garbage collector </a:t>
            </a:r>
            <a:r>
              <a:rPr lang="en-US" sz="2000" dirty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Java heap is managed by 2 lists: </a:t>
            </a:r>
            <a:r>
              <a:rPr lang="en-US" sz="2000" b="1" dirty="0">
                <a:latin typeface="Arial" charset="0"/>
                <a:cs typeface="Arial" charset="0"/>
              </a:rPr>
              <a:t>Free block list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b="1" dirty="0">
                <a:latin typeface="Arial" charset="0"/>
                <a:cs typeface="Arial" charset="0"/>
              </a:rPr>
              <a:t>Allocated block list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Memory Management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chemeClr val="accent2"/>
                </a:solidFill>
              </a:rPr>
              <a:t>Dynamic 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Entry: 2 references)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(10000, m1)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obj1.m1()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(8000, m4) </a:t>
            </a:r>
            <a:r>
              <a:rPr lang="en-US" sz="1600" dirty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heap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1</a:t>
            </a:r>
          </a:p>
          <a:p>
            <a:pPr algn="ctr"/>
            <a:r>
              <a:rPr lang="en-US" dirty="0"/>
              <a:t>(Garbage collection is applied)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obj1:10000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obj2:8000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2 Relations object-method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3886200" y="3429000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(5) Code of m1() executes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Most modern languages permit you to allocate data storage during a program run. In Java, this is done </a:t>
            </a:r>
            <a:r>
              <a:rPr lang="en-US" sz="2800" u="sng" dirty="0"/>
              <a:t>directly</a:t>
            </a:r>
            <a:r>
              <a:rPr lang="en-US" sz="2800" dirty="0"/>
              <a:t> when you create an object with the </a:t>
            </a:r>
            <a:r>
              <a:rPr lang="en-US" sz="2800" u="sng" dirty="0"/>
              <a:t>new</a:t>
            </a:r>
            <a:r>
              <a:rPr lang="en-US" sz="2800" dirty="0"/>
              <a:t> operation and </a:t>
            </a:r>
            <a:r>
              <a:rPr lang="en-US" sz="2800" u="sng" dirty="0"/>
              <a:t>indirectly</a:t>
            </a:r>
            <a:r>
              <a:rPr lang="en-US" sz="2800" dirty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Method locals are allocated space on the </a:t>
            </a:r>
            <a:r>
              <a:rPr lang="en-US" sz="2800" u="sng" dirty="0"/>
              <a:t>stack</a:t>
            </a:r>
            <a:r>
              <a:rPr lang="en-US" sz="2800" dirty="0"/>
              <a:t> and are </a:t>
            </a:r>
            <a:r>
              <a:rPr lang="en-US" sz="2800" u="sng" dirty="0"/>
              <a:t>discarded</a:t>
            </a:r>
            <a:r>
              <a:rPr lang="en-US" sz="2800" dirty="0"/>
              <a:t> when the </a:t>
            </a:r>
            <a:r>
              <a:rPr lang="en-US" sz="2800" u="sng" dirty="0"/>
              <a:t>method exits</a:t>
            </a:r>
            <a:r>
              <a:rPr lang="en-US" sz="2800" dirty="0"/>
              <a:t>, but objects are allocated space on the </a:t>
            </a:r>
            <a:r>
              <a:rPr lang="en-US" sz="2800" u="sng" dirty="0"/>
              <a:t>heap</a:t>
            </a:r>
            <a:r>
              <a:rPr lang="en-US" sz="2800" dirty="0"/>
              <a:t> and have a </a:t>
            </a:r>
            <a:r>
              <a:rPr lang="en-US" sz="2800" u="sng" dirty="0"/>
              <a:t>longer lifetime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 Java, you </a:t>
            </a:r>
            <a:r>
              <a:rPr lang="en-US" sz="2800" u="sng" dirty="0"/>
              <a:t>never explicitly free memory</a:t>
            </a:r>
            <a:r>
              <a:rPr lang="en-US" sz="2800" dirty="0"/>
              <a:t> that you have allocated; instead, Java provides </a:t>
            </a:r>
            <a:r>
              <a:rPr lang="en-US" sz="2800" u="sng" dirty="0"/>
              <a:t>automatic garbage collection</a:t>
            </a:r>
            <a:r>
              <a:rPr lang="en-US" sz="2800" dirty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 data is treated as garbage when it is out of it’s scope or an object is assigned to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obj2, y are out of scope ( they are no longer used)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Scope of a variable begins at the line where it is declared  and ends at the closing bracket of the block containing it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obj1= null </a:t>
              </a:r>
              <a:r>
                <a:rPr lang="en-US" sz="2000" dirty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When does garbage collector execute?</a:t>
            </a:r>
          </a:p>
          <a:p>
            <a:r>
              <a:rPr lang="en-US" dirty="0"/>
              <a:t>Garbage collector has the lowest priority. So, it runs only when program’s memory is exhausted.</a:t>
            </a:r>
          </a:p>
          <a:p>
            <a:r>
              <a:rPr lang="en-US" dirty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9- </a:t>
            </a:r>
            <a:r>
              <a:rPr lang="en-US">
                <a:latin typeface="Arial" charset="0"/>
                <a:cs typeface="Arial" charset="0"/>
              </a:rPr>
              <a:t>Case study and Sample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Programming Paradigms: </a:t>
            </a:r>
            <a:r>
              <a:rPr lang="en-US" dirty="0"/>
              <a:t>POP vs.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>
                <a:solidFill>
                  <a:schemeClr val="bg1"/>
                </a:solidFill>
              </a:rPr>
              <a:t>void setField (Type newValue)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 Study 1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>
                <a:latin typeface="Arial" charset="0"/>
                <a:cs typeface="Arial" charset="0"/>
              </a:rPr>
              <a:t>From the </a:t>
            </a:r>
            <a:r>
              <a:rPr lang="en-US" sz="280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/>
              <a:t>User runs a function is expressed as a line</a:t>
            </a:r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>
                <a:latin typeface="Arial" charset="0"/>
                <a:cs typeface="Arial" charset="0"/>
              </a:rPr>
              <a:t>3.1- Class Design</a:t>
            </a:r>
            <a:endParaRPr lang="en-US" sz="2600" b="1" u="sng" dirty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</a:t>
            </a:r>
            <a:r>
              <a:rPr lang="en-US" sz="240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person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dirty="0"/>
                        <a:t>: String code; String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name; int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input() for collecting data</a:t>
                      </a:r>
                    </a:p>
                    <a:p>
                      <a:r>
                        <a:rPr lang="en-US" sz="2000" baseline="0" dirty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Data: </a:t>
                      </a:r>
                    </a:p>
                    <a:p>
                      <a:r>
                        <a:rPr lang="en-US" sz="2000" dirty="0"/>
                        <a:t>Person[] list;  // current list</a:t>
                      </a:r>
                    </a:p>
                    <a:p>
                      <a:r>
                        <a:rPr lang="en-US" sz="2000" dirty="0"/>
                        <a:t>int count        // current number of persons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/>
                        <a:t>int</a:t>
                      </a:r>
                      <a:r>
                        <a:rPr lang="en-US" sz="2000" baseline="0" dirty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/>
                        <a:t>void remove()/</a:t>
                      </a:r>
                      <a:r>
                        <a:rPr lang="en-US" sz="2000" dirty="0"/>
                        <a:t>/ remove a  person. His/</a:t>
                      </a:r>
                      <a:r>
                        <a:rPr lang="en-US" sz="2000" baseline="0" dirty="0"/>
                        <a:t> her code is accepted </a:t>
                      </a:r>
                      <a:r>
                        <a:rPr lang="en-US" sz="2000" dirty="0"/>
                        <a:t>from keyboard</a:t>
                      </a:r>
                    </a:p>
                    <a:p>
                      <a:r>
                        <a:rPr lang="en-US" sz="2000" dirty="0"/>
                        <a:t>void sort(); // descending sort the list based on their ages</a:t>
                      </a:r>
                    </a:p>
                    <a:p>
                      <a:r>
                        <a:rPr lang="en-US" sz="2000" dirty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/>
                        <a:t>void print(); // print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r>
                        <a:rPr lang="en-US" sz="2000" baseline="0" dirty="0"/>
                        <a:t> for a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String[]</a:t>
                      </a:r>
                      <a:r>
                        <a:rPr lang="en-US" sz="2000" b="0" u="none" baseline="0" dirty="0"/>
                        <a:t> hints; // list of hints</a:t>
                      </a:r>
                    </a:p>
                    <a:p>
                      <a:r>
                        <a:rPr lang="en-US" sz="2000" b="0" u="none" baseline="0" dirty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/>
                        <a:t>void</a:t>
                      </a:r>
                      <a:r>
                        <a:rPr lang="en-US" sz="2000" b="0" u="none" baseline="0" dirty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b="0" u="none" dirty="0"/>
                        <a:t>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main(…): main method</a:t>
                      </a:r>
                      <a:r>
                        <a:rPr lang="en-US" sz="2000" b="0" u="none" baseline="0" dirty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>
                <a:latin typeface="Arial" charset="0"/>
                <a:cs typeface="Arial" charset="0"/>
              </a:rPr>
              <a:t>3.2- Program </a:t>
            </a:r>
            <a:r>
              <a:rPr lang="en-US" sz="3400" b="1" u="sng" dirty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>
                <a:latin typeface="Arial" charset="0"/>
                <a:cs typeface="Arial" charset="0"/>
              </a:rPr>
              <a:t>Please see </a:t>
            </a:r>
            <a:r>
              <a:rPr lang="en-US" sz="2800" dirty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3.3- User interface</a:t>
            </a:r>
            <a:endParaRPr lang="en-US" sz="2800" b="1" u="sng" dirty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/>
          </a:p>
          <a:p>
            <a:pPr marL="1373188" indent="-742950">
              <a:buNone/>
            </a:pPr>
            <a:r>
              <a:rPr lang="en-US" sz="2800"/>
              <a:t>Menu of the program will be seen as:</a:t>
            </a:r>
          </a:p>
          <a:p>
            <a:pPr marL="1373188" indent="-742950">
              <a:buNone/>
            </a:pPr>
            <a:endParaRPr lang="en-US" sz="2800"/>
          </a:p>
          <a:p>
            <a:pPr marL="1373188" lvl="0" indent="-742950">
              <a:buNone/>
            </a:pPr>
            <a:r>
              <a:rPr lang="en-US" sz="2800"/>
              <a:t>1-Add new person</a:t>
            </a:r>
          </a:p>
          <a:p>
            <a:pPr marL="1373188" lvl="0" indent="-742950">
              <a:buNone/>
            </a:pPr>
            <a:r>
              <a:rPr lang="en-US" sz="2800"/>
              <a:t>2-Remove a person</a:t>
            </a:r>
          </a:p>
          <a:p>
            <a:pPr marL="1373188" lvl="0" indent="-742950">
              <a:buNone/>
            </a:pPr>
            <a:r>
              <a:rPr lang="en-US" sz="2800"/>
              <a:t>3-Update a person</a:t>
            </a:r>
          </a:p>
          <a:p>
            <a:pPr marL="1373188" lvl="0" indent="-742950">
              <a:buNone/>
            </a:pPr>
            <a:r>
              <a:rPr lang="en-US" sz="2800"/>
              <a:t>4-List</a:t>
            </a:r>
          </a:p>
          <a:p>
            <a:pPr marL="1373188" lvl="0" indent="-742950">
              <a:buNone/>
            </a:pPr>
            <a:r>
              <a:rPr lang="en-US" sz="2800"/>
              <a:t>5-Quit</a:t>
            </a:r>
          </a:p>
          <a:p>
            <a:pPr>
              <a:buNone/>
            </a:pPr>
            <a:endParaRPr lang="en-US" sz="2800" b="1" u="s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/>
              <a:t>4- Implementation</a:t>
            </a:r>
            <a:endParaRPr lang="en-US" sz="2800"/>
          </a:p>
          <a:p>
            <a:pPr lvl="0">
              <a:buNone/>
            </a:pPr>
            <a:r>
              <a:rPr lang="en-US" sz="2000" b="1" i="1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/>
              <a:t>            </a:t>
            </a:r>
            <a:r>
              <a:rPr lang="en-US" sz="2000"/>
              <a:t>Please explore the software structure</a:t>
            </a:r>
          </a:p>
          <a:p>
            <a:pPr lvl="0">
              <a:buNone/>
            </a:pPr>
            <a:r>
              <a:rPr lang="en-US" sz="2000" b="1" i="1"/>
              <a:t>     Software</a:t>
            </a:r>
            <a:endParaRPr lang="en-US" sz="2000"/>
          </a:p>
          <a:p>
            <a:pPr>
              <a:buNone/>
            </a:pPr>
            <a:r>
              <a:rPr lang="en-US" sz="200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/>
              <a:t>5- Testing</a:t>
            </a:r>
            <a:endParaRPr lang="en-US" sz="2800"/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new person</a:t>
                      </a:r>
                    </a:p>
                    <a:p>
                      <a:r>
                        <a:rPr lang="en-US"/>
                        <a:t>      Code: not duplicate</a:t>
                      </a:r>
                    </a:p>
                    <a:p>
                      <a:r>
                        <a:rPr lang="en-US"/>
                        <a:t>       Name: ….</a:t>
                      </a:r>
                    </a:p>
                    <a:p>
                      <a:r>
                        <a:rPr lang="en-US"/>
                        <a:t>       Age: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  <a:p>
                      <a:r>
                        <a:rPr lang="en-US"/>
                        <a:t>      Passed</a:t>
                      </a:r>
                    </a:p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/>
                        <a:t>       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  <a:r>
                        <a:rPr lang="en-US" baseline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Code Conventions:</a:t>
            </a:r>
            <a:endParaRPr lang="en-US">
              <a:solidFill>
                <a:srgbClr val="FF0000"/>
              </a:solidFill>
            </a:endParaRPr>
          </a:p>
          <a:p>
            <a:pPr lvl="0"/>
            <a:r>
              <a:rPr lang="en-US" sz="2800" b="1"/>
              <a:t>Indentation: 4 blanks at the beginning of each code line</a:t>
            </a:r>
            <a:endParaRPr lang="en-US" sz="2800"/>
          </a:p>
          <a:p>
            <a:pPr lvl="0"/>
            <a:r>
              <a:rPr lang="en-US" sz="2800" b="1"/>
              <a:t>Comments in the code must be carried out.</a:t>
            </a:r>
            <a:endParaRPr lang="en-US" sz="2800"/>
          </a:p>
          <a:p>
            <a:pPr lvl="0"/>
            <a:r>
              <a:rPr lang="en-US" sz="2800" b="1"/>
              <a:t>Names: </a:t>
            </a:r>
            <a:endParaRPr lang="en-US" sz="2800"/>
          </a:p>
          <a:p>
            <a:pPr lvl="1"/>
            <a:r>
              <a:rPr lang="en-US" sz="2400" b="1"/>
              <a:t>One-word name: lowercase</a:t>
            </a:r>
            <a:endParaRPr lang="en-US" sz="2400"/>
          </a:p>
          <a:p>
            <a:pPr lvl="1"/>
            <a:r>
              <a:rPr lang="en-US" sz="2400" b="1"/>
              <a:t>Multi-word name: The first word: lowercase, remaining words: The first character is uppercase, others are lowercase. </a:t>
            </a:r>
            <a:endParaRPr lang="en-US" sz="2400"/>
          </a:p>
          <a:p>
            <a:pPr>
              <a:buNone/>
            </a:pPr>
            <a:r>
              <a:rPr lang="en-US" sz="2800" b="1"/>
              <a:t> </a:t>
            </a:r>
            <a:endParaRPr lang="en-US" sz="280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/>
              <a:t>A sample :</a:t>
            </a:r>
            <a:endParaRPr lang="en-US" sz="1600"/>
          </a:p>
          <a:p>
            <a:pPr>
              <a:buNone/>
            </a:pPr>
            <a:r>
              <a:rPr lang="en-US" sz="1600" b="1"/>
              <a:t>/*  </a:t>
            </a:r>
            <a:endParaRPr lang="en-US" sz="1600"/>
          </a:p>
          <a:p>
            <a:pPr>
              <a:buNone/>
            </a:pPr>
            <a:r>
              <a:rPr lang="en-US" sz="1600" b="1"/>
              <a:t>Author:  ……</a:t>
            </a:r>
            <a:endParaRPr lang="en-US" sz="1600"/>
          </a:p>
          <a:p>
            <a:pPr>
              <a:buNone/>
            </a:pPr>
            <a:r>
              <a:rPr lang="en-US" sz="1600" b="1"/>
              <a:t>   Date:   …….</a:t>
            </a:r>
            <a:endParaRPr lang="en-US" sz="1600"/>
          </a:p>
          <a:p>
            <a:pPr>
              <a:buNone/>
            </a:pPr>
            <a:r>
              <a:rPr lang="en-US" sz="1600" b="1"/>
              <a:t>   This class represents ……..   </a:t>
            </a:r>
            <a:endParaRPr lang="en-US" sz="1600"/>
          </a:p>
          <a:p>
            <a:pPr>
              <a:buNone/>
            </a:pPr>
            <a:r>
              <a:rPr lang="en-US" sz="1600" b="1"/>
              <a:t>*/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class  ClassName …….   {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/>
              <a:t>    int data; </a:t>
            </a:r>
            <a:r>
              <a:rPr lang="en-US" sz="1600" b="1">
                <a:solidFill>
                  <a:srgbClr val="FF0000"/>
                </a:solidFill>
              </a:rPr>
              <a:t>//  Which does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….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/*  What is the goal of the method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    Which does the return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*/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Method implementation ….. {</a:t>
            </a:r>
            <a:endParaRPr lang="en-US" sz="1600"/>
          </a:p>
          <a:p>
            <a:pPr>
              <a:buNone/>
            </a:pPr>
            <a:r>
              <a:rPr lang="en-US" sz="1600" b="1"/>
              <a:t>    …</a:t>
            </a:r>
            <a:endParaRPr lang="en-US" sz="1600"/>
          </a:p>
          <a:p>
            <a:pPr>
              <a:buNone/>
            </a:pPr>
            <a:r>
              <a:rPr lang="en-US" sz="1600" b="1"/>
              <a:t>    }</a:t>
            </a:r>
            <a:endParaRPr lang="en-US" sz="1600"/>
          </a:p>
          <a:p>
            <a:pPr>
              <a:buNone/>
            </a:pPr>
            <a:r>
              <a:rPr lang="en-US" sz="1600" b="1"/>
              <a:t> </a:t>
            </a:r>
            <a:r>
              <a:rPr lang="en-US" sz="1600" b="1">
                <a:solidFill>
                  <a:srgbClr val="0000FF"/>
                </a:solidFill>
              </a:rPr>
              <a:t>}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2-OOP Concepts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" y="429406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</a:t>
            </a:r>
            <a:r>
              <a:rPr lang="en-US" sz="3600">
                <a:latin typeface="Arial" charset="0"/>
                <a:cs typeface="Arial" charset="0"/>
              </a:rPr>
              <a:t>: Code Supported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</a:t>
            </a:r>
            <a:r>
              <a:rPr lang="en-US" sz="280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</a:t>
            </a:r>
            <a:r>
              <a:rPr lang="en-US" sz="2800" dirty="0"/>
              <a:t>instantiate </a:t>
            </a:r>
            <a:r>
              <a:rPr lang="en-US" sz="2800"/>
              <a:t>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OOP Concepts:</a:t>
            </a:r>
            <a:r>
              <a:rPr lang="en-US" b="1" dirty="0"/>
              <a:t> 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b="1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b="1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latin typeface="Arial" charset="0"/>
                <a:cs typeface="Arial" charset="0"/>
              </a:rPr>
              <a:t>boundary condition: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</a:t>
            </a:r>
            <a:r>
              <a:rPr lang="en-US" b="1" dirty="0"/>
              <a:t> 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 </a:t>
            </a:r>
            <a:r>
              <a:rPr lang="en-US" sz="2800" b="1" dirty="0">
                <a:latin typeface="Arial" charset="0"/>
                <a:cs typeface="Arial" charset="0"/>
                <a:sym typeface="Wingdings" pitchFamily="2" charset="2"/>
              </a:rPr>
              <a:t>Re-used code, save time</a:t>
            </a:r>
            <a:endParaRPr lang="en-US" sz="2800" b="1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3560</Words>
  <Application>Microsoft Office PowerPoint</Application>
  <PresentationFormat>On-screen Show (4:3)</PresentationFormat>
  <Paragraphs>641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</vt:lpstr>
      <vt:lpstr>Times New Roman</vt:lpstr>
      <vt:lpstr>Wingdings</vt:lpstr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428</cp:revision>
  <dcterms:created xsi:type="dcterms:W3CDTF">2007-08-21T04:43:22Z</dcterms:created>
  <dcterms:modified xsi:type="dcterms:W3CDTF">2021-07-23T15:50:10Z</dcterms:modified>
</cp:coreProperties>
</file>