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3"/>
  </p:notesMasterIdLst>
  <p:handoutMasterIdLst>
    <p:handoutMasterId r:id="rId34"/>
  </p:handoutMasterIdLst>
  <p:sldIdLst>
    <p:sldId id="439" r:id="rId2"/>
    <p:sldId id="440" r:id="rId3"/>
    <p:sldId id="515" r:id="rId4"/>
    <p:sldId id="516" r:id="rId5"/>
    <p:sldId id="517" r:id="rId6"/>
    <p:sldId id="553" r:id="rId7"/>
    <p:sldId id="549" r:id="rId8"/>
    <p:sldId id="521" r:id="rId9"/>
    <p:sldId id="554" r:id="rId10"/>
    <p:sldId id="555" r:id="rId11"/>
    <p:sldId id="556" r:id="rId12"/>
    <p:sldId id="525" r:id="rId13"/>
    <p:sldId id="527" r:id="rId14"/>
    <p:sldId id="558" r:id="rId15"/>
    <p:sldId id="560" r:id="rId16"/>
    <p:sldId id="557" r:id="rId17"/>
    <p:sldId id="559" r:id="rId18"/>
    <p:sldId id="528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61" r:id="rId27"/>
    <p:sldId id="562" r:id="rId28"/>
    <p:sldId id="563" r:id="rId29"/>
    <p:sldId id="537" r:id="rId30"/>
    <p:sldId id="547" r:id="rId31"/>
    <p:sldId id="54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3596" autoAdjust="0"/>
  </p:normalViewPr>
  <p:slideViewPr>
    <p:cSldViewPr>
      <p:cViewPr varScale="1">
        <p:scale>
          <a:sx n="108" d="100"/>
          <a:sy n="108" d="100"/>
        </p:scale>
        <p:origin x="14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common data in almost all of programs. In</a:t>
            </a:r>
            <a:r>
              <a:rPr lang="en-US" baseline="0" dirty="0"/>
              <a:t> </a:t>
            </a:r>
            <a:r>
              <a:rPr lang="en-US" baseline="0" dirty="0" err="1"/>
              <a:t>tis</a:t>
            </a:r>
            <a:r>
              <a:rPr lang="en-US" baseline="0"/>
              <a:t> lesson, the framework for managing group of elements in the java.util package are introduced . If you use them, you will save noticeable efforts.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Thread: unit of running code (methods)</a:t>
            </a:r>
            <a:r>
              <a:rPr lang="en-US" baseline="0"/>
              <a:t> of a process ( program in running).</a:t>
            </a:r>
            <a:endParaRPr lang="en-US"/>
          </a:p>
          <a:p>
            <a:r>
              <a:rPr lang="en-US"/>
              <a:t>Nowaday, operating systems support the time-sharing mechanism which allows many</a:t>
            </a:r>
            <a:r>
              <a:rPr lang="en-US" baseline="0"/>
              <a:t> process running concurrently. CPU will run instructions of each process in a duration (about 50 milsecond) the the process will  pause to yield CPU to others.</a:t>
            </a:r>
          </a:p>
          <a:p>
            <a:r>
              <a:rPr lang="en-US" baseline="0"/>
              <a:t>Also, a computer can have a multicore-CPU with 2, 4, 8,… cores. Some processes/ threads execute really concurrently.</a:t>
            </a:r>
          </a:p>
          <a:p>
            <a:r>
              <a:rPr lang="en-US" baseline="0"/>
              <a:t>A common data can be accessed by some threads concurrently </a:t>
            </a:r>
            <a:r>
              <a:rPr lang="en-US" baseline="0">
                <a:sym typeface="Wingdings" pitchFamily="2" charset="2"/>
              </a:rPr>
              <a:t> It’s value is not reliable  not threadsafe.</a:t>
            </a:r>
          </a:p>
          <a:p>
            <a:r>
              <a:rPr lang="en-US" baseline="0" dirty="0">
                <a:sym typeface="Wingdings" pitchFamily="2" charset="2"/>
              </a:rPr>
              <a:t>To make a common data being reliable, a mechanism in which at a time, only one thread is granted to access this data  Synchronization  threadsafe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This slide is intended to introduce the most basic concept about a hash table. More</a:t>
            </a:r>
            <a:r>
              <a:rPr lang="en-US" baseline="0"/>
              <a:t> details about hash table will be studied in the subject Data Structure and Algorithms.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219CFE-5497-4B5A-9F3C-E23BF388B258}" type="datetime1">
              <a:rPr lang="en-US" smtClean="0"/>
              <a:pPr>
                <a:defRPr/>
              </a:pPr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13525"/>
            <a:ext cx="54102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613525"/>
            <a:ext cx="8382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1C1E0-61C0-4ABE-82A3-988C06DB38C3}" type="datetime1">
              <a:rPr lang="en-US" smtClean="0"/>
              <a:pPr>
                <a:defRPr/>
              </a:pPr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D5085-3CD9-4358-BB09-5FFAE125F2F7}" type="datetime1">
              <a:rPr lang="en-US" smtClean="0"/>
              <a:pPr>
                <a:defRPr/>
              </a:pPr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1430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DC0B813-DA26-4A80-8DC5-24E1E77E768B}" type="datetime1">
              <a:rPr lang="en-US" smtClean="0"/>
              <a:pPr>
                <a:defRPr/>
              </a:pPr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613525"/>
            <a:ext cx="44958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613525"/>
            <a:ext cx="990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D92A7-97FF-4EFB-960C-6AB28C7FB4E2}" type="datetime1">
              <a:rPr lang="en-US" smtClean="0"/>
              <a:pPr>
                <a:defRPr/>
              </a:pPr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CDCB-795B-487D-B553-A445B3AF58AA}" type="datetime1">
              <a:rPr lang="en-US" smtClean="0"/>
              <a:pPr>
                <a:defRPr/>
              </a:pPr>
              <a:t>7/24/2021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5E7D4-9F6C-4867-88CE-F6384E54B465}" type="datetime1">
              <a:rPr lang="en-US" smtClean="0"/>
              <a:pPr>
                <a:defRPr/>
              </a:pPr>
              <a:t>7/24/2021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1B84A-6BB9-4716-BD00-D844AB9A55B9}" type="datetime1">
              <a:rPr lang="en-US" smtClean="0"/>
              <a:pPr>
                <a:defRPr/>
              </a:pPr>
              <a:t>7/24/2021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CC3B6-2A66-4DC0-8DD5-1EE857ABECCB}" type="datetime1">
              <a:rPr lang="en-US" smtClean="0"/>
              <a:pPr>
                <a:defRPr/>
              </a:pPr>
              <a:t>7/24/2021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AE497-0EE2-41E4-AD33-13FCB15D8CE4}" type="datetime1">
              <a:rPr lang="en-US" smtClean="0"/>
              <a:pPr>
                <a:defRPr/>
              </a:pPr>
              <a:t>7/24/2021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C29D2-D4CD-46ED-A4BE-D1E35ACF402A}" type="datetime1">
              <a:rPr lang="en-US" smtClean="0"/>
              <a:pPr>
                <a:defRPr/>
              </a:pPr>
              <a:t>7/24/2021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2AE7BEF-215B-40EB-BD88-E3F153FB0934}" type="datetime1">
              <a:rPr lang="en-US" smtClean="0"/>
              <a:pPr>
                <a:defRPr/>
              </a:pPr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J:\Softs\JavaSofts\JavaDocs\docs-Java8\api\java\util\Collection.html" TargetMode="External"/><Relationship Id="rId2" Type="http://schemas.openxmlformats.org/officeDocument/2006/relationships/hyperlink" Target="file:///J:\Softs\JavaSofts\JavaDocs\docs-Java8\api\java\util\Queu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file:///J:\Softs\JavaSofts\JavaDocs\docs-Java8\api\java\io\Serializable.html" TargetMode="External"/><Relationship Id="rId3" Type="http://schemas.openxmlformats.org/officeDocument/2006/relationships/image" Target="../media/image13.png"/><Relationship Id="rId7" Type="http://schemas.openxmlformats.org/officeDocument/2006/relationships/hyperlink" Target="file:///J:\Softs\JavaSofts\JavaDocs\docs-Java8\api\java\util\List.html" TargetMode="External"/><Relationship Id="rId2" Type="http://schemas.openxmlformats.org/officeDocument/2006/relationships/hyperlink" Target="file:///J:\Softs\JavaSofts\JavaDocs\docs-Java8\api\java\util\Queu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J:\Softs\JavaSofts\JavaDocs\docs-Java8\api\java\util\Deque.html" TargetMode="External"/><Relationship Id="rId5" Type="http://schemas.openxmlformats.org/officeDocument/2006/relationships/hyperlink" Target="file:///J:\Softs\JavaSofts\JavaDocs\docs-Java8\api\java\lang\Cloneable.html" TargetMode="External"/><Relationship Id="rId4" Type="http://schemas.openxmlformats.org/officeDocument/2006/relationships/hyperlink" Target="file:///J:\Softs\JavaSofts\JavaDocs\docs-Java8\api\java\util\LinkedList.html" TargetMode="External"/><Relationship Id="rId9" Type="http://schemas.openxmlformats.org/officeDocument/2006/relationships/hyperlink" Target="file:///J:\Softs\JavaSofts\JavaDocs\docs-Java8\api\java\util\ArrayDequ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Session 08 </a:t>
            </a:r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Collections</a:t>
            </a:r>
            <a:br>
              <a:rPr lang="en-US" dirty="0"/>
            </a:br>
            <a:br>
              <a:rPr lang="en-US" dirty="0"/>
            </a:br>
            <a:r>
              <a:rPr lang="en-US" sz="2800" b="0" dirty="0"/>
              <a:t>(http://docs.oracle.com/javase/tutorial/collections/</a:t>
            </a:r>
            <a:br>
              <a:rPr lang="en-US" sz="2800" b="0" dirty="0"/>
            </a:br>
            <a:r>
              <a:rPr lang="en-US" sz="2800" b="0" dirty="0"/>
              <a:t>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List Implementing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Vector vec = new Vector();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for (int i = 101; i &lt;= 110; i++) {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vec.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nn-NO" sz="2000" b="1">
                <a:latin typeface="Courier New" pitchFamily="49" charset="0"/>
                <a:cs typeface="Courier New" pitchFamily="49" charset="0"/>
              </a:rPr>
              <a:t>for (int i = 0; i &lt; vec.</a:t>
            </a:r>
            <a:r>
              <a:rPr lang="nn-NO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2000" b="1">
                <a:latin typeface="Courier New" pitchFamily="49" charset="0"/>
                <a:cs typeface="Courier New" pitchFamily="49" charset="0"/>
              </a:rPr>
              <a:t>(); i++) {</a:t>
            </a:r>
          </a:p>
          <a:p>
            <a:pPr lvl="1">
              <a:buFont typeface="Arial" pitchFamily="34" charset="0"/>
              <a:buNone/>
            </a:pPr>
            <a:r>
              <a:rPr lang="nn-NO" sz="2000" b="1">
                <a:latin typeface="Courier New" pitchFamily="49" charset="0"/>
                <a:cs typeface="Courier New" pitchFamily="49" charset="0"/>
              </a:rPr>
              <a:t>            System.out.println(vec.get(i));</a:t>
            </a:r>
          </a:p>
          <a:p>
            <a:pPr lvl="1">
              <a:buFont typeface="Arial" pitchFamily="34" charset="0"/>
              <a:buNone/>
            </a:pPr>
            <a:r>
              <a:rPr lang="nn-NO" sz="2000" b="1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nn-NO" sz="2000" b="1">
                <a:latin typeface="Courier New" pitchFamily="49" charset="0"/>
                <a:cs typeface="Courier New" pitchFamily="49" charset="0"/>
              </a:rPr>
              <a:t>   //or using </a:t>
            </a:r>
            <a:r>
              <a:rPr lang="nn-NO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Iterator</a:t>
            </a:r>
          </a:p>
          <a:p>
            <a:pPr lvl="1">
              <a:buFont typeface="Arial" pitchFamily="34" charset="0"/>
              <a:buNone/>
            </a:pPr>
            <a:r>
              <a:rPr lang="nn-NO" sz="2000" b="1">
                <a:latin typeface="Courier New" pitchFamily="49" charset="0"/>
                <a:cs typeface="Courier New" pitchFamily="49" charset="0"/>
              </a:rPr>
              <a:t>   /*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Iterator iter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vec.iterator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while (iter.hasNext()) {</a:t>
            </a:r>
          </a:p>
          <a:p>
            <a:pPr lvl="1">
              <a:buFont typeface="Arial" pitchFamily="34" charset="0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    System.out.println(iter.next());</a:t>
            </a:r>
          </a:p>
          <a:p>
            <a:pPr lvl="1">
              <a:buFont typeface="Arial" pitchFamily="34" charset="0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>
              <a:buFont typeface="Arial" pitchFamily="34" charset="0"/>
              <a:buNone/>
            </a:pPr>
            <a:r>
              <a:rPr lang="en-US" sz="2000" b="1" i="1">
                <a:latin typeface="Courier New" pitchFamily="49" charset="0"/>
                <a:cs typeface="Courier New" pitchFamily="49" charset="0"/>
              </a:rPr>
              <a:t>   */</a:t>
            </a:r>
          </a:p>
        </p:txBody>
      </p:sp>
    </p:spTree>
    <p:extLst>
      <p:ext uri="{BB962C8B-B14F-4D97-AF65-F5344CB8AC3E}">
        <p14:creationId xmlns:p14="http://schemas.microsoft.com/office/powerpoint/2010/main" val="8053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the Vector class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" y="1371600"/>
            <a:ext cx="80867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4600" y="953869"/>
            <a:ext cx="6629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java.util.</a:t>
            </a:r>
            <a:r>
              <a:rPr lang="en-US" b="1" dirty="0">
                <a:solidFill>
                  <a:schemeClr val="bg1"/>
                </a:solidFill>
                <a:latin typeface="Perpetua" pitchFamily="18" charset="0"/>
              </a:rPr>
              <a:t>Vector</a:t>
            </a:r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&lt;E&gt; (implements java.lang.Cloneable, </a:t>
            </a:r>
          </a:p>
          <a:p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                 java.util.List&lt;E&gt;, java.util.RandomAccess, java.io.Serializable)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1600200"/>
            <a:ext cx="6629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erpetua" pitchFamily="18" charset="0"/>
              </a:rPr>
              <a:t>The Vector class is obsolete from Java 1.6 but it is still introduced because it is a parameter in the constructor of the javax.swing.JTable class, a class will be introduced in GUI programming.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572000" cy="4648201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Lists are based on an ordering of their members. Sets have no concept of order.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A Set is just a cluster of references to objects.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Sets may </a:t>
            </a:r>
            <a:r>
              <a:rPr lang="en-US" sz="280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sz="2800">
                <a:latin typeface="Calibri" pitchFamily="34" charset="0"/>
              </a:rPr>
              <a:t> contain </a:t>
            </a:r>
            <a:r>
              <a:rPr lang="en-US" sz="2800">
                <a:solidFill>
                  <a:srgbClr val="FF0000"/>
                </a:solidFill>
                <a:latin typeface="Calibri" pitchFamily="34" charset="0"/>
              </a:rPr>
              <a:t>duplicate</a:t>
            </a:r>
            <a:r>
              <a:rPr lang="en-US" sz="2800">
                <a:latin typeface="Calibri" pitchFamily="34" charset="0"/>
              </a:rPr>
              <a:t> elements.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Sets use the equals() method, not the == operator, to check for duplication of elements.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876800" y="1524000"/>
            <a:ext cx="3810000" cy="29718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void addTwice(Set set)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set.clear();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p1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p2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set.add(p2);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System.out.println(set.size());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953000" y="4876800"/>
            <a:ext cx="3810000" cy="609600"/>
          </a:xfrm>
          <a:prstGeom prst="wedgeEllipseCallout">
            <a:avLst>
              <a:gd name="adj1" fmla="val 25384"/>
              <a:gd name="adj2" fmla="val -1861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will print out 1, not 2.</a:t>
            </a:r>
          </a:p>
        </p:txBody>
      </p:sp>
    </p:spTree>
    <p:extLst>
      <p:ext uri="{BB962C8B-B14F-4D97-AF65-F5344CB8AC3E}">
        <p14:creationId xmlns:p14="http://schemas.microsoft.com/office/powerpoint/2010/main" val="35580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Sets…</a:t>
            </a:r>
          </a:p>
        </p:txBody>
      </p:sp>
      <p:sp>
        <p:nvSpPr>
          <p:cNvPr id="1638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/>
              <a:t>Set extends Collection but does not add any additional methods.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/>
              <a:t>The two most commonly used implementing classes are: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cs typeface="Arial" pitchFamily="34" charset="0"/>
              </a:rPr>
              <a:t>TreeSet </a:t>
            </a:r>
          </a:p>
          <a:p>
            <a:pPr lvl="2">
              <a:lnSpc>
                <a:spcPct val="90000"/>
              </a:lnSpc>
            </a:pPr>
            <a:r>
              <a:rPr lang="en-US" sz="2000">
                <a:cs typeface="Arial" pitchFamily="34" charset="0"/>
              </a:rPr>
              <a:t>Guarantees that the sorted set will be in ascending element order.</a:t>
            </a:r>
          </a:p>
          <a:p>
            <a:pPr lvl="2">
              <a:lnSpc>
                <a:spcPct val="90000"/>
              </a:lnSpc>
            </a:pPr>
            <a:r>
              <a:rPr lang="en-US" sz="2000">
                <a:cs typeface="Arial" pitchFamily="34" charset="0"/>
              </a:rPr>
              <a:t>log(n) time cost for the basic operations (add, remove and contains).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cs typeface="Arial" pitchFamily="34" charset="0"/>
              </a:rPr>
              <a:t>HashSet</a:t>
            </a:r>
          </a:p>
          <a:p>
            <a:pPr lvl="2">
              <a:lnSpc>
                <a:spcPct val="90000"/>
              </a:lnSpc>
            </a:pPr>
            <a:r>
              <a:rPr lang="en-US" sz="2000">
                <a:cs typeface="Arial" pitchFamily="34" charset="0"/>
              </a:rPr>
              <a:t>Constant time performance for the basic operations (add, remove, contains and size). </a:t>
            </a:r>
          </a:p>
        </p:txBody>
      </p:sp>
    </p:spTree>
    <p:extLst>
      <p:ext uri="{BB962C8B-B14F-4D97-AF65-F5344CB8AC3E}">
        <p14:creationId xmlns:p14="http://schemas.microsoft.com/office/powerpoint/2010/main" val="156882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TreeSet  and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Ordered Tree – Introduced in the suject Discrete Mathematics</a:t>
            </a:r>
          </a:p>
          <a:p>
            <a:r>
              <a:rPr lang="en-US" sz="2800"/>
              <a:t>Set: Group of different elements</a:t>
            </a:r>
          </a:p>
          <a:p>
            <a:r>
              <a:rPr lang="en-US" sz="2800"/>
              <a:t>TreeSet: Set + ordered tree, each element is calles as node</a:t>
            </a:r>
          </a:p>
          <a:p>
            <a:r>
              <a:rPr lang="en-US" sz="2800"/>
              <a:t>Iterator: An operation in which references of all node are grouped to make a linked list. Iterator is a way to access every node of a tree.</a:t>
            </a:r>
          </a:p>
          <a:p>
            <a:r>
              <a:rPr lang="en-US" sz="2800"/>
              <a:t>Linked list: a group of elements, each element contains a reference to the next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TreeSet = Set + Tree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/>
              <a:t>	    </a:t>
            </a:r>
            <a:r>
              <a:rPr lang="en-US" sz="240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</a:t>
            </a:r>
            <a:r>
              <a:rPr lang="en-US" sz="2400">
                <a:solidFill>
                  <a:srgbClr val="FF0000"/>
                </a:solidFill>
              </a:rPr>
              <a:t>TreeSet myset = new TreeSet();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2133600"/>
            <a:ext cx="990600" cy="3733800"/>
          </a:xfrm>
          <a:prstGeom prst="wedgeRectCallout">
            <a:avLst>
              <a:gd name="adj1" fmla="val -210767"/>
              <a:gd name="adj2" fmla="val 31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/>
              <a:t>7</a:t>
            </a:r>
          </a:p>
          <a:p>
            <a:pPr algn="ctr">
              <a:defRPr/>
            </a:pPr>
            <a:r>
              <a:rPr lang="en-US" sz="2400" b="1"/>
              <a:t>27</a:t>
            </a:r>
          </a:p>
          <a:p>
            <a:pPr algn="ctr">
              <a:defRPr/>
            </a:pPr>
            <a:r>
              <a:rPr lang="en-US" sz="2400" b="1"/>
              <a:t>36</a:t>
            </a:r>
          </a:p>
          <a:p>
            <a:pPr algn="ctr">
              <a:defRPr/>
            </a:pPr>
            <a:r>
              <a:rPr lang="en-US" sz="2400" b="1"/>
              <a:t>41</a:t>
            </a:r>
          </a:p>
          <a:p>
            <a:pPr algn="ctr">
              <a:defRPr/>
            </a:pPr>
            <a:r>
              <a:rPr lang="en-US" sz="2400" b="1"/>
              <a:t>43</a:t>
            </a:r>
          </a:p>
          <a:p>
            <a:pPr algn="ctr">
              <a:defRPr/>
            </a:pPr>
            <a:r>
              <a:rPr lang="en-US" sz="2400" b="1"/>
              <a:t>46</a:t>
            </a:r>
          </a:p>
          <a:p>
            <a:pPr algn="ctr">
              <a:defRPr/>
            </a:pPr>
            <a:r>
              <a:rPr lang="en-US" sz="2400" b="1"/>
              <a:t>49</a:t>
            </a:r>
          </a:p>
          <a:p>
            <a:pPr algn="ctr">
              <a:defRPr/>
            </a:pPr>
            <a:r>
              <a:rPr lang="en-US" sz="2400" b="1"/>
              <a:t>57</a:t>
            </a:r>
          </a:p>
          <a:p>
            <a:pPr algn="ctr">
              <a:defRPr/>
            </a:pPr>
            <a:r>
              <a:rPr lang="en-US" sz="2400" b="1"/>
              <a:t>75</a:t>
            </a:r>
          </a:p>
          <a:p>
            <a:pPr algn="ctr">
              <a:defRPr/>
            </a:pPr>
            <a:r>
              <a:rPr lang="en-US" sz="2400" b="1"/>
              <a:t>83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 result may be:</a:t>
            </a:r>
          </a:p>
        </p:txBody>
      </p:sp>
    </p:spTree>
    <p:extLst>
      <p:ext uri="{BB962C8B-B14F-4D97-AF65-F5344CB8AC3E}">
        <p14:creationId xmlns:p14="http://schemas.microsoft.com/office/powerpoint/2010/main" val="304249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Using the TreeSet class &amp; Iterator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979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0292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you want a </a:t>
            </a:r>
            <a:r>
              <a:rPr lang="en-US" sz="2000">
                <a:solidFill>
                  <a:schemeClr val="bg1"/>
                </a:solidFill>
              </a:rPr>
              <a:t>TreeSet containing </a:t>
            </a:r>
            <a:r>
              <a:rPr lang="en-US" sz="2000" dirty="0">
                <a:solidFill>
                  <a:schemeClr val="bg1"/>
                </a:solidFill>
              </a:rPr>
              <a:t>your own objects, you must implement the method compareTo(Object), declared in the Comparable interface.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5257800" cy="3886200"/>
          </a:xfrm>
        </p:spPr>
        <p:txBody>
          <a:bodyPr/>
          <a:lstStyle/>
          <a:p>
            <a:r>
              <a:rPr lang="en-US" sz="2400"/>
              <a:t>In array, elements are stored in a contiguous memory blocks </a:t>
            </a:r>
            <a:r>
              <a:rPr lang="en-US" sz="2400">
                <a:sym typeface="Wingdings" pitchFamily="2" charset="2"/>
              </a:rPr>
              <a:t> Linear  search is applied  </a:t>
            </a:r>
            <a:r>
              <a:rPr lang="en-US" sz="2400"/>
              <a:t> slow, binary search is an improvement.</a:t>
            </a:r>
          </a:p>
          <a:p>
            <a:r>
              <a:rPr lang="en-US" sz="2400"/>
              <a:t>Hash table: elements can be stored in a different memory blocks. The index of an element is determined by a function (hash funtion) </a:t>
            </a:r>
            <a:r>
              <a:rPr lang="en-US" sz="2400">
                <a:sym typeface="Wingdings" pitchFamily="2" charset="2"/>
              </a:rPr>
              <a:t> Add/Search operation is very fast (O(1)). 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0" y="1143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05600" y="1447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Brown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1752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5600" y="2057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5600" y="2362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5600" y="2667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056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3276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5600" y="3886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4191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Smith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5600" y="4495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05600" y="480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05600" y="5105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05600" y="5410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5600" y="5715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5715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4600" y="4191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4600" y="2971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2200" y="14140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14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57400" y="4953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“Smith”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953000"/>
            <a:ext cx="45720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 flipV="1">
            <a:off x="3048000" y="5153055"/>
            <a:ext cx="1981200" cy="285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581400" y="4876800"/>
            <a:ext cx="9144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5715000"/>
            <a:ext cx="5410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The hash function f may be: ‘S’*10000+’m’*1000+’i’*100+’t’*10+’h’ % 50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05600" y="228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172200" y="228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49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839662" y="3076867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210467" y="3093745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HashSet = Set + Hash Table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/>
              <a:t>	    </a:t>
            </a:r>
            <a:r>
              <a:rPr lang="en-US" sz="240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</a:t>
            </a:r>
            <a:r>
              <a:rPr lang="en-US" sz="2400">
                <a:solidFill>
                  <a:srgbClr val="FF0000"/>
                </a:solidFill>
              </a:rPr>
              <a:t>HashSet myset = new HashSet();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>
                <a:solidFill>
                  <a:srgbClr val="0000CC"/>
                </a:solidFill>
              </a:rPr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1905000"/>
            <a:ext cx="914400" cy="3733800"/>
          </a:xfrm>
          <a:prstGeom prst="wedgeRectCallout">
            <a:avLst>
              <a:gd name="adj1" fmla="val -210308"/>
              <a:gd name="adj2" fmla="val 40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/>
              <a:t>84</a:t>
            </a:r>
          </a:p>
          <a:p>
            <a:pPr algn="ctr">
              <a:defRPr/>
            </a:pPr>
            <a:r>
              <a:rPr lang="en-US" sz="2400" b="1"/>
              <a:t>55</a:t>
            </a:r>
          </a:p>
          <a:p>
            <a:pPr algn="ctr">
              <a:defRPr/>
            </a:pPr>
            <a:r>
              <a:rPr lang="en-US" sz="2400" b="1"/>
              <a:t>7</a:t>
            </a:r>
          </a:p>
          <a:p>
            <a:pPr algn="ctr">
              <a:defRPr/>
            </a:pPr>
            <a:r>
              <a:rPr lang="en-US" sz="2400" b="1"/>
              <a:t>76</a:t>
            </a:r>
          </a:p>
          <a:p>
            <a:pPr algn="ctr">
              <a:defRPr/>
            </a:pPr>
            <a:r>
              <a:rPr lang="en-US" sz="2400" b="1"/>
              <a:t>77</a:t>
            </a:r>
          </a:p>
          <a:p>
            <a:pPr algn="ctr">
              <a:defRPr/>
            </a:pPr>
            <a:r>
              <a:rPr lang="en-US" sz="2400" b="1"/>
              <a:t>95</a:t>
            </a:r>
          </a:p>
          <a:p>
            <a:pPr algn="ctr">
              <a:defRPr/>
            </a:pPr>
            <a:r>
              <a:rPr lang="en-US" sz="2400" b="1"/>
              <a:t>94</a:t>
            </a:r>
          </a:p>
          <a:p>
            <a:pPr algn="ctr">
              <a:defRPr/>
            </a:pPr>
            <a:r>
              <a:rPr lang="en-US" sz="2400" b="1"/>
              <a:t>12</a:t>
            </a:r>
          </a:p>
          <a:p>
            <a:pPr algn="ctr">
              <a:defRPr/>
            </a:pPr>
            <a:r>
              <a:rPr lang="en-US" sz="2400" b="1"/>
              <a:t>91</a:t>
            </a:r>
          </a:p>
          <a:p>
            <a:pPr algn="ctr">
              <a:defRPr/>
            </a:pPr>
            <a:r>
              <a:rPr lang="en-US" sz="2400" b="1"/>
              <a:t>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 result may be:</a:t>
            </a:r>
          </a:p>
        </p:txBody>
      </p:sp>
    </p:spTree>
    <p:extLst>
      <p:ext uri="{BB962C8B-B14F-4D97-AF65-F5344CB8AC3E}">
        <p14:creationId xmlns:p14="http://schemas.microsoft.com/office/powerpoint/2010/main" val="324887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HashSet or TreeSet?</a:t>
            </a:r>
          </a:p>
        </p:txBody>
      </p:sp>
      <p:sp>
        <p:nvSpPr>
          <p:cNvPr id="1946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/>
              <a:t>If you care about </a:t>
            </a:r>
            <a:r>
              <a:rPr lang="en-US" u="sng"/>
              <a:t>iteration order</a:t>
            </a:r>
            <a:r>
              <a:rPr lang="en-US"/>
              <a:t>, use a Tree Set and pay the time penalty.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/>
              <a:t>If iteration order doesn’t matter, use the higher-performance Hash Set.</a:t>
            </a:r>
          </a:p>
        </p:txBody>
      </p:sp>
    </p:spTree>
    <p:extLst>
      <p:ext uri="{BB962C8B-B14F-4D97-AF65-F5344CB8AC3E}">
        <p14:creationId xmlns:p14="http://schemas.microsoft.com/office/powerpoint/2010/main" val="84273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Collections Framework (package </a:t>
            </a:r>
            <a:r>
              <a:rPr lang="en-US" dirty="0" err="1">
                <a:solidFill>
                  <a:srgbClr val="0000CC"/>
                </a:solidFill>
              </a:rPr>
              <a:t>java.util</a:t>
            </a:r>
            <a:r>
              <a:rPr lang="en-US"/>
              <a:t>):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List: </a:t>
            </a:r>
            <a:r>
              <a:rPr lang="en-US" dirty="0" err="1"/>
              <a:t>ArrayList</a:t>
            </a:r>
            <a:r>
              <a:rPr lang="en-US"/>
              <a:t>, Vector </a:t>
            </a:r>
            <a:r>
              <a:rPr lang="en-US" sz="2000">
                <a:sym typeface="Wingdings" pitchFamily="2" charset="2"/>
              </a:rPr>
              <a:t> Duplicates are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Set: </a:t>
            </a:r>
            <a:r>
              <a:rPr lang="en-US" dirty="0" err="1"/>
              <a:t>HashSet</a:t>
            </a:r>
            <a:r>
              <a:rPr lang="en-US"/>
              <a:t>, TreeSet</a:t>
            </a:r>
            <a:r>
              <a:rPr lang="en-US">
                <a:sym typeface="Wingdings" pitchFamily="2" charset="2"/>
              </a:rPr>
              <a:t> </a:t>
            </a:r>
            <a:r>
              <a:rPr lang="en-US" sz="2000">
                <a:sym typeface="Wingdings" pitchFamily="2" charset="2"/>
              </a:rPr>
              <a:t> Duplicates are not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Map: </a:t>
            </a:r>
            <a:r>
              <a:rPr lang="en-US" dirty="0" err="1"/>
              <a:t>HashMap</a:t>
            </a:r>
            <a:r>
              <a:rPr lang="en-US" dirty="0"/>
              <a:t>, </a:t>
            </a:r>
            <a:r>
              <a:rPr lang="en-US" dirty="0" err="1"/>
              <a:t>TreeMap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Queue: </a:t>
            </a:r>
            <a:r>
              <a:rPr lang="en-US" dirty="0" err="1"/>
              <a:t>LinkedList</a:t>
            </a:r>
            <a:r>
              <a:rPr lang="en-US" dirty="0"/>
              <a:t>, </a:t>
            </a:r>
            <a:r>
              <a:rPr lang="en-US" dirty="0" err="1"/>
              <a:t>PriorityQueue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 err="1"/>
              <a:t>Deque</a:t>
            </a:r>
            <a:r>
              <a:rPr lang="en-US" dirty="0"/>
              <a:t>: </a:t>
            </a:r>
            <a:r>
              <a:rPr lang="en-US" dirty="0" err="1"/>
              <a:t>LinkedList</a:t>
            </a:r>
            <a:r>
              <a:rPr lang="en-US" dirty="0"/>
              <a:t>, </a:t>
            </a:r>
            <a:r>
              <a:rPr lang="en-US" dirty="0" err="1"/>
              <a:t>ArrayDeque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639762"/>
          </a:xfrm>
        </p:spPr>
        <p:txBody>
          <a:bodyPr/>
          <a:lstStyle/>
          <a:p>
            <a:r>
              <a:rPr lang="en-US" sz="4000"/>
              <a:t>How to TreeSet ordering elements?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/>
              <a:t>Tree Sets rely on all their elements implementing the interface  </a:t>
            </a:r>
            <a:r>
              <a:rPr lang="en-US">
                <a:solidFill>
                  <a:srgbClr val="0000CC"/>
                </a:solidFill>
              </a:rPr>
              <a:t>java.lang.Comparable.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/>
              <a:t>	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/>
              <a:t>	</a:t>
            </a:r>
            <a:r>
              <a:rPr lang="en-US">
                <a:solidFill>
                  <a:srgbClr val="FF3300"/>
                </a:solidFill>
              </a:rPr>
              <a:t>public int compareTo(Object x)</a:t>
            </a:r>
          </a:p>
          <a:p>
            <a:pPr lvl="1"/>
            <a:r>
              <a:rPr lang="en-US">
                <a:cs typeface="Arial" pitchFamily="34" charset="0"/>
              </a:rPr>
              <a:t>Returns a positive number if the current object is “greater than” x, by whatever definition of “greater than” the class itself wants to use.</a:t>
            </a:r>
          </a:p>
        </p:txBody>
      </p:sp>
    </p:spTree>
    <p:extLst>
      <p:ext uri="{BB962C8B-B14F-4D97-AF65-F5344CB8AC3E}">
        <p14:creationId xmlns:p14="http://schemas.microsoft.com/office/powerpoint/2010/main" val="413363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/>
              <a:t>How to TreeSet ordering elements?</a:t>
            </a:r>
          </a:p>
        </p:txBody>
      </p:sp>
      <p:sp>
        <p:nvSpPr>
          <p:cNvPr id="21509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class Student implements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int no;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public 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(Object o)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Student st = (Student) 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if(no &gt;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else if(no ==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2971800"/>
            <a:ext cx="26670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Comparing 2 students based on their IDs ( field </a:t>
            </a:r>
            <a:r>
              <a:rPr lang="en-US" sz="2000" b="1" i="1" u="sng"/>
              <a:t>no</a:t>
            </a:r>
            <a:r>
              <a:rPr lang="en-US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6422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/>
              <a:t>How to </a:t>
            </a:r>
            <a:r>
              <a:rPr lang="en-US" sz="4000" dirty="0" err="1"/>
              <a:t>TreeSet</a:t>
            </a:r>
            <a:r>
              <a:rPr lang="en-US" sz="4000" dirty="0"/>
              <a:t> ordering elements?</a:t>
            </a:r>
          </a:p>
        </p:txBody>
      </p:sp>
      <p:sp>
        <p:nvSpPr>
          <p:cNvPr id="22533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Random r =  new Random();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 myset = new TreeSet();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for (int i = 0; i &lt; 10; i++)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int no = r.nextInt(100);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Student st = new Student(no, "abc");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myset.add(st);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Iterator iter = myset.iterator();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Student st = (Student)iter.next();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  System.out.println("No: " + st.getNo());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239000" y="1524000"/>
            <a:ext cx="1143000" cy="3276600"/>
          </a:xfrm>
          <a:prstGeom prst="wedgeRectCallout">
            <a:avLst>
              <a:gd name="adj1" fmla="val -121150"/>
              <a:gd name="adj2" fmla="val 31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/>
              <a:t>No: 2</a:t>
            </a:r>
          </a:p>
          <a:p>
            <a:pPr>
              <a:defRPr/>
            </a:pPr>
            <a:r>
              <a:rPr lang="en-US" b="1"/>
              <a:t>No: 8</a:t>
            </a:r>
          </a:p>
          <a:p>
            <a:pPr>
              <a:defRPr/>
            </a:pPr>
            <a:r>
              <a:rPr lang="en-US" b="1"/>
              <a:t>No: 11</a:t>
            </a:r>
          </a:p>
          <a:p>
            <a:pPr>
              <a:defRPr/>
            </a:pPr>
            <a:r>
              <a:rPr lang="en-US" b="1"/>
              <a:t>No: 19</a:t>
            </a:r>
          </a:p>
          <a:p>
            <a:pPr>
              <a:defRPr/>
            </a:pPr>
            <a:r>
              <a:rPr lang="en-US" b="1"/>
              <a:t>No: 33</a:t>
            </a:r>
          </a:p>
          <a:p>
            <a:pPr>
              <a:defRPr/>
            </a:pPr>
            <a:r>
              <a:rPr lang="en-US" b="1"/>
              <a:t>No: 52</a:t>
            </a:r>
          </a:p>
          <a:p>
            <a:pPr>
              <a:defRPr/>
            </a:pPr>
            <a:r>
              <a:rPr lang="en-US" b="1"/>
              <a:t>No: 78</a:t>
            </a:r>
          </a:p>
          <a:p>
            <a:pPr>
              <a:defRPr/>
            </a:pPr>
            <a:r>
              <a:rPr lang="en-US" b="1"/>
              <a:t>No: 83</a:t>
            </a:r>
          </a:p>
          <a:p>
            <a:pPr>
              <a:defRPr/>
            </a:pPr>
            <a:r>
              <a:rPr lang="en-US" b="1"/>
              <a:t>No: 92</a:t>
            </a:r>
          </a:p>
          <a:p>
            <a:pPr>
              <a:defRPr/>
            </a:pPr>
            <a:r>
              <a:rPr lang="en-US" b="1"/>
              <a:t>No: 96</a:t>
            </a:r>
          </a:p>
        </p:txBody>
      </p:sp>
    </p:spTree>
    <p:extLst>
      <p:ext uri="{BB962C8B-B14F-4D97-AF65-F5344CB8AC3E}">
        <p14:creationId xmlns:p14="http://schemas.microsoft.com/office/powerpoint/2010/main" val="210341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233475" name="Rectangle 3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5181600" cy="4983163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/>
              <a:t>Map doesn’t implement the java.util.Collection interface.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/>
              <a:t>A Map combines </a:t>
            </a:r>
            <a:r>
              <a:rPr lang="en-US" sz="2400" i="1"/>
              <a:t>two </a:t>
            </a:r>
            <a:r>
              <a:rPr lang="en-US" sz="2400"/>
              <a:t>collections, called keys and values.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/>
              <a:t>The Map’s job is to associate exactly one value with each key.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/>
              <a:t>A Map like a dictionary.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/>
              <a:t>Maps check for key uniqueness based on the equals() method, not the == operator.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/>
              <a:t>IDs, Item code, roll numbers are keys.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/>
              <a:t>The normal data type for keys is String. 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209800"/>
            <a:ext cx="1371600" cy="2590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3300"/>
                </a:solidFill>
              </a:rPr>
              <a:t>key</a:t>
            </a:r>
          </a:p>
        </p:txBody>
      </p:sp>
      <p:sp>
        <p:nvSpPr>
          <p:cNvPr id="6" name="Oval 5"/>
          <p:cNvSpPr/>
          <p:nvPr/>
        </p:nvSpPr>
        <p:spPr>
          <a:xfrm>
            <a:off x="7239000" y="2209800"/>
            <a:ext cx="1371600" cy="2590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value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0800" y="3505200"/>
            <a:ext cx="1219200" cy="1588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33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5181600"/>
            <a:ext cx="3200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Each element: &lt;key,value&gt;</a:t>
            </a:r>
          </a:p>
        </p:txBody>
      </p:sp>
    </p:spTree>
    <p:extLst>
      <p:ext uri="{BB962C8B-B14F-4D97-AF65-F5344CB8AC3E}">
        <p14:creationId xmlns:p14="http://schemas.microsoft.com/office/powerpoint/2010/main" val="2118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Maps..</a:t>
            </a:r>
          </a:p>
        </p:txBody>
      </p:sp>
      <p:sp>
        <p:nvSpPr>
          <p:cNvPr id="2458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/>
              <a:t>Java’s two most important Map classes:</a:t>
            </a:r>
          </a:p>
          <a:p>
            <a:pPr lvl="1"/>
            <a:r>
              <a:rPr lang="en-US">
                <a:cs typeface="Arial" pitchFamily="34" charset="0"/>
              </a:rPr>
              <a:t>HashMap (mapping keys are unpredictable order – hash table is used, hash function is pre-defined in the Java Library).</a:t>
            </a:r>
          </a:p>
          <a:p>
            <a:pPr lvl="1"/>
            <a:r>
              <a:rPr lang="en-US">
                <a:cs typeface="Arial" pitchFamily="34" charset="0"/>
              </a:rPr>
              <a:t>TreeMap (mapping keys are natural order)-&gt; all keys must implement Comparable (a tree is used to store elements).</a:t>
            </a:r>
          </a:p>
          <a:p>
            <a:pPr lvl="1"/>
            <a:endParaRPr lang="en-US">
              <a:cs typeface="Arial" pitchFamily="34" charset="0"/>
            </a:endParaRPr>
          </a:p>
          <a:p>
            <a:pPr lvl="1"/>
            <a:endParaRPr lang="en-US">
              <a:cs typeface="Arial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7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</a:t>
            </a:r>
          </a:p>
        </p:txBody>
      </p:sp>
      <p:sp>
        <p:nvSpPr>
          <p:cNvPr id="2560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>
                <a:solidFill>
                  <a:srgbClr val="FF0000"/>
                </a:solidFill>
              </a:rPr>
              <a:t>        HashMap mymap = new HashMap();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mymap.put(1, “One");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mymap.put(2, “Two");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mymap.put(3, “Three");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mymap.put(4, “Four");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Iterator iter = mymap.keySet().iterator();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    Object key = 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    System.out.println(key + ": " + mymap.get(key));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/>
              <a:t>    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477000" y="1524000"/>
            <a:ext cx="1600200" cy="2209800"/>
          </a:xfrm>
          <a:prstGeom prst="wedgeRoundRectCallout">
            <a:avLst>
              <a:gd name="adj1" fmla="val -194801"/>
              <a:gd name="adj2" fmla="val 53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2400" b="1">
                <a:latin typeface="Arial" pitchFamily="34" charset="0"/>
                <a:cs typeface="Arial" pitchFamily="34" charset="0"/>
              </a:rPr>
              <a:t>//output</a:t>
            </a:r>
          </a:p>
          <a:p>
            <a:pPr>
              <a:defRPr/>
            </a:pPr>
            <a:r>
              <a:rPr lang="fr-FR" sz="2400" b="1">
                <a:latin typeface="Arial" pitchFamily="34" charset="0"/>
                <a:cs typeface="Arial" pitchFamily="34" charset="0"/>
              </a:rPr>
              <a:t>1: One</a:t>
            </a:r>
          </a:p>
          <a:p>
            <a:pPr>
              <a:defRPr/>
            </a:pPr>
            <a:r>
              <a:rPr lang="fr-FR" sz="2400" b="1">
                <a:latin typeface="Arial" pitchFamily="34" charset="0"/>
                <a:cs typeface="Arial" pitchFamily="34" charset="0"/>
              </a:rPr>
              <a:t>2: Two</a:t>
            </a:r>
          </a:p>
          <a:p>
            <a:pPr>
              <a:defRPr/>
            </a:pPr>
            <a:r>
              <a:rPr lang="fr-FR" sz="2400" b="1">
                <a:latin typeface="Arial" pitchFamily="34" charset="0"/>
                <a:cs typeface="Arial" pitchFamily="34" charset="0"/>
              </a:rPr>
              <a:t>3: Three</a:t>
            </a:r>
          </a:p>
          <a:p>
            <a:pPr>
              <a:defRPr/>
            </a:pPr>
            <a:r>
              <a:rPr lang="fr-FR" sz="2400" b="1">
                <a:latin typeface="Arial" pitchFamily="34" charset="0"/>
                <a:cs typeface="Arial" pitchFamily="34" charset="0"/>
              </a:rPr>
              <a:t>4: Four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8862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Key: integer, value: String</a:t>
            </a:r>
          </a:p>
        </p:txBody>
      </p:sp>
    </p:spTree>
    <p:extLst>
      <p:ext uri="{BB962C8B-B14F-4D97-AF65-F5344CB8AC3E}">
        <p14:creationId xmlns:p14="http://schemas.microsoft.com/office/powerpoint/2010/main" val="104028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Using HashMap class &amp; Iterator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19175"/>
            <a:ext cx="57245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400675"/>
            <a:ext cx="5029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21336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Key: String, value: String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</a:t>
            </a:r>
            <a:r>
              <a:rPr lang="en-US">
                <a:solidFill>
                  <a:srgbClr val="FF0000"/>
                </a:solidFill>
              </a:rPr>
              <a:t>Queue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Deque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962400"/>
          </a:xfrm>
        </p:spPr>
        <p:txBody>
          <a:bodyPr/>
          <a:lstStyle/>
          <a:p>
            <a:r>
              <a:rPr lang="en-US" sz="2400"/>
              <a:t>Interfaces for restricted list (limited manipulatation), programmers can not access an arbitrary element but elements at the beginning or the end of the list only.</a:t>
            </a:r>
          </a:p>
          <a:p>
            <a:r>
              <a:rPr lang="en-US" sz="2400">
                <a:solidFill>
                  <a:srgbClr val="0000CC"/>
                </a:solidFill>
                <a:latin typeface="DejaVu Serif"/>
              </a:rPr>
              <a:t>Deque</a:t>
            </a:r>
            <a:r>
              <a:rPr lang="en-US" sz="2400">
                <a:latin typeface="DejaVu Serif"/>
              </a:rPr>
              <a:t>: A linear collection that supports element insertion and removal at both ends. The name </a:t>
            </a:r>
            <a:r>
              <a:rPr lang="en-US" sz="2400" i="1">
                <a:latin typeface="DejaVu Serif"/>
              </a:rPr>
              <a:t>deque</a:t>
            </a:r>
            <a:r>
              <a:rPr lang="en-US" sz="2400">
                <a:latin typeface="DejaVu Serif"/>
              </a:rPr>
              <a:t> is short for "double ended queue" and is usually </a:t>
            </a:r>
            <a:r>
              <a:rPr lang="en-US" sz="2400">
                <a:solidFill>
                  <a:srgbClr val="0000CC"/>
                </a:solidFill>
                <a:latin typeface="DejaVu Serif"/>
              </a:rPr>
              <a:t>pronounced "deck"</a:t>
            </a:r>
            <a:r>
              <a:rPr lang="en-US" sz="2400">
                <a:latin typeface="DejaVu Serif"/>
              </a:rPr>
              <a:t>. Most </a:t>
            </a:r>
            <a:r>
              <a:rPr lang="en-US" sz="2400">
                <a:latin typeface="DejaVu Sans Mono"/>
              </a:rPr>
              <a:t>Deque</a:t>
            </a:r>
            <a:r>
              <a:rPr lang="en-US" sz="2400">
                <a:latin typeface="DejaVu Serif"/>
              </a:rPr>
              <a:t>implementations place no fixed limits on the number of elements they may contain, but this interface supports capacity-restricted deques as well as those with no fixed size limit.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09 - Collections</a:t>
            </a:r>
            <a:endParaRPr lang="en-US" dirty="0"/>
          </a:p>
        </p:txBody>
      </p:sp>
      <p:grpSp>
        <p:nvGrpSpPr>
          <p:cNvPr id="5" name="Group 14"/>
          <p:cNvGrpSpPr/>
          <p:nvPr/>
        </p:nvGrpSpPr>
        <p:grpSpPr>
          <a:xfrm>
            <a:off x="685800" y="1371600"/>
            <a:ext cx="3276600" cy="457200"/>
            <a:chOff x="5562600" y="3810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6096000" y="3810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Queue</a:t>
              </a:r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>
              <a:off x="5562600" y="609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382000" y="611188"/>
              <a:ext cx="4572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105400" y="1371600"/>
            <a:ext cx="3352800" cy="457200"/>
            <a:chOff x="5105400" y="1371600"/>
            <a:chExt cx="3352800" cy="457200"/>
          </a:xfrm>
        </p:grpSpPr>
        <p:sp>
          <p:nvSpPr>
            <p:cNvPr id="10" name="Rectangle 9"/>
            <p:cNvSpPr/>
            <p:nvPr/>
          </p:nvSpPr>
          <p:spPr>
            <a:xfrm>
              <a:off x="5638800" y="13716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Deque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105400" y="15240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924800" y="1752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105400" y="17510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924800" y="15224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639762"/>
          </a:xfrm>
        </p:spPr>
        <p:txBody>
          <a:bodyPr/>
          <a:lstStyle/>
          <a:p>
            <a:pPr algn="l"/>
            <a:r>
              <a:rPr lang="en-US"/>
              <a:t>Interface Queue 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5562600" y="381000"/>
            <a:ext cx="3276600" cy="457200"/>
            <a:chOff x="5562600" y="3810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6096000" y="3810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Queue</a:t>
              </a:r>
            </a:p>
          </p:txBody>
        </p:sp>
        <p:cxnSp>
          <p:nvCxnSpPr>
            <p:cNvPr id="9" name="Straight Arrow Connector 8"/>
            <p:cNvCxnSpPr>
              <a:endCxn id="7" idx="1"/>
            </p:cNvCxnSpPr>
            <p:nvPr/>
          </p:nvCxnSpPr>
          <p:spPr>
            <a:xfrm>
              <a:off x="5562600" y="609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382000" y="611188"/>
              <a:ext cx="4572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" y="1600200"/>
          <a:ext cx="8763000" cy="3566421"/>
        </p:xfrm>
        <a:graphic>
          <a:graphicData uri="http://schemas.openxmlformats.org/drawingml/2006/table">
            <a:tbl>
              <a:tblPr/>
              <a:tblGrid>
                <a:gridCol w="1035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7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boolean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add</a:t>
                      </a:r>
                      <a:r>
                        <a:rPr lang="en-US" sz="1800"/>
                        <a:t>(</a:t>
                      </a:r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r>
                        <a:rPr lang="en-US" sz="1800"/>
                        <a:t> e) </a:t>
                      </a:r>
                      <a:r>
                        <a:rPr lang="en-US" sz="1600">
                          <a:solidFill>
                            <a:srgbClr val="474747"/>
                          </a:solidFill>
                          <a:latin typeface="DejaVu Serif"/>
                        </a:rPr>
                        <a:t>Inserts the specified element into this queue if it is possible to do so immediately without violating capacity restrictions,</a:t>
                      </a:r>
                      <a:r>
                        <a:rPr lang="en-US" sz="1600" baseline="0">
                          <a:solidFill>
                            <a:srgbClr val="474747"/>
                          </a:solidFill>
                          <a:latin typeface="DejaVu Serif"/>
                        </a:rPr>
                        <a:t> </a:t>
                      </a:r>
                      <a:r>
                        <a:rPr lang="en-US" sz="1600">
                          <a:solidFill>
                            <a:srgbClr val="474747"/>
                          </a:solidFill>
                          <a:latin typeface="DejaVu Serif"/>
                        </a:rPr>
                        <a:t>returning true upon success and throwing an IllegalStateException if no space is currently available.</a:t>
                      </a:r>
                      <a:endParaRPr lang="en-US" sz="180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22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element</a:t>
                      </a:r>
                      <a:r>
                        <a:rPr lang="en-US" sz="1800"/>
                        <a:t>() </a:t>
                      </a:r>
                      <a:r>
                        <a:rPr lang="en-US" sz="1800">
                          <a:solidFill>
                            <a:srgbClr val="474747"/>
                          </a:solidFill>
                          <a:latin typeface="DejaVu Serif"/>
                        </a:rPr>
                        <a:t>Retrieves, but does not remove, the head of this queue.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57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/>
                        <a:t>boolean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offer</a:t>
                      </a:r>
                      <a:r>
                        <a:rPr lang="en-US" sz="1800"/>
                        <a:t>(</a:t>
                      </a:r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r>
                        <a:rPr lang="en-US" sz="1800"/>
                        <a:t> e) </a:t>
                      </a:r>
                      <a:r>
                        <a:rPr lang="en-US" sz="1600">
                          <a:solidFill>
                            <a:srgbClr val="474747"/>
                          </a:solidFill>
                          <a:latin typeface="DejaVu Serif"/>
                        </a:rPr>
                        <a:t>Inserts the specified element into this queue if it is possible to do so immediately without violating capacity restrictions.</a:t>
                      </a:r>
                      <a:endParaRPr lang="en-US" sz="180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peek</a:t>
                      </a:r>
                      <a:r>
                        <a:rPr lang="en-US" sz="1800"/>
                        <a:t>() </a:t>
                      </a:r>
                      <a:r>
                        <a:rPr lang="en-US" sz="1600">
                          <a:solidFill>
                            <a:srgbClr val="474747"/>
                          </a:solidFill>
                          <a:latin typeface="DejaVu Serif"/>
                        </a:rPr>
                        <a:t>Retrieves, but does not remove, the head of this queue, or returns null if this queue is empty.</a:t>
                      </a:r>
                      <a:endParaRPr lang="en-US" sz="180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poll</a:t>
                      </a:r>
                      <a:r>
                        <a:rPr lang="en-US" sz="1800"/>
                        <a:t>() </a:t>
                      </a:r>
                      <a:r>
                        <a:rPr lang="en-US" sz="1600">
                          <a:solidFill>
                            <a:srgbClr val="474747"/>
                          </a:solidFill>
                          <a:latin typeface="DejaVu Serif"/>
                        </a:rPr>
                        <a:t>Retrieves and removes the head of this queue, or returns null if this queue is empty.</a:t>
                      </a:r>
                      <a:endParaRPr lang="en-US" sz="180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22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remove</a:t>
                      </a:r>
                      <a:r>
                        <a:rPr lang="en-US" sz="1800"/>
                        <a:t>() </a:t>
                      </a:r>
                      <a:r>
                        <a:rPr lang="en-US" sz="1800">
                          <a:solidFill>
                            <a:srgbClr val="474747"/>
                          </a:solidFill>
                          <a:latin typeface="DejaVu Serif"/>
                        </a:rPr>
                        <a:t>Retrieves and removes the head of this queue.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1066800"/>
            <a:ext cx="7391400" cy="3231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public interface </a:t>
            </a:r>
            <a:r>
              <a:rPr kumimoji="0" lang="en-US" b="1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Queue&lt;E&gt;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 extends 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4A6782"/>
                </a:solidFill>
                <a:effectLst/>
                <a:latin typeface="DejaVu Sans Mono"/>
                <a:cs typeface="Arial" pitchFamily="34" charset="0"/>
                <a:hlinkClick r:id="rId3" tooltip="interface in java.util"/>
              </a:rPr>
              <a:t>Collection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&lt;E&gt;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782" y="5800724"/>
            <a:ext cx="9110218" cy="60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81000" y="53340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Classes:</a:t>
            </a:r>
          </a:p>
        </p:txBody>
      </p:sp>
    </p:spTree>
    <p:extLst>
      <p:ext uri="{BB962C8B-B14F-4D97-AF65-F5344CB8AC3E}">
        <p14:creationId xmlns:p14="http://schemas.microsoft.com/office/powerpoint/2010/main" val="303303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639762"/>
          </a:xfrm>
        </p:spPr>
        <p:txBody>
          <a:bodyPr/>
          <a:lstStyle/>
          <a:p>
            <a:pPr algn="l"/>
            <a:r>
              <a:rPr lang="en-US"/>
              <a:t>Interface Deque…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1170057"/>
            <a:ext cx="7391400" cy="3539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z="2000"/>
              <a:t>public interface </a:t>
            </a:r>
            <a:r>
              <a:rPr lang="pt-BR" sz="2000" b="1"/>
              <a:t>Deque&lt;E&gt;</a:t>
            </a:r>
            <a:r>
              <a:rPr lang="pt-BR" sz="2000"/>
              <a:t> extends </a:t>
            </a:r>
            <a:r>
              <a:rPr lang="pt-BR" sz="2000">
                <a:hlinkClick r:id="rId2" action="ppaction://hlinkfile" tooltip="interface in java.util"/>
              </a:rPr>
              <a:t>Queue</a:t>
            </a:r>
            <a:r>
              <a:rPr lang="pt-BR" sz="2000"/>
              <a:t>&lt;E&gt;</a:t>
            </a:r>
            <a:endParaRPr kumimoji="0" 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81000" y="1752600"/>
            <a:ext cx="8153400" cy="853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68241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IN addition to methods inherited</a:t>
            </a:r>
            <a:r>
              <a:rPr kumimoji="0" lang="en-US" sz="2400" b="0" i="0" u="none" strike="noStrike" cap="none" normalizeH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from the interface Queue, some methods are declared:</a:t>
            </a:r>
            <a:endParaRPr kumimoji="0" lang="en-US" sz="2400" b="0" i="0" u="none" strike="noStrike" cap="none" normalizeH="0" baseline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486400" y="304800"/>
            <a:ext cx="3352800" cy="457200"/>
            <a:chOff x="5105400" y="1371600"/>
            <a:chExt cx="3352800" cy="457200"/>
          </a:xfrm>
        </p:grpSpPr>
        <p:sp>
          <p:nvSpPr>
            <p:cNvPr id="28" name="Rectangle 27"/>
            <p:cNvSpPr/>
            <p:nvPr/>
          </p:nvSpPr>
          <p:spPr>
            <a:xfrm>
              <a:off x="5638800" y="13716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Deque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105400" y="15240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924800" y="1752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105400" y="17510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924800" y="15224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lum bright="-28000" contrast="40000"/>
          </a:blip>
          <a:srcRect/>
          <a:stretch>
            <a:fillRect/>
          </a:stretch>
        </p:blipFill>
        <p:spPr bwMode="auto">
          <a:xfrm>
            <a:off x="1425078" y="2667000"/>
            <a:ext cx="756652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5943600" y="838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3300"/>
                </a:solidFill>
              </a:rPr>
              <a:t>Head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77200" y="838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3300"/>
                </a:solidFill>
              </a:rPr>
              <a:t>Tail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8600" y="5144869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java.util.</a:t>
            </a:r>
            <a:r>
              <a:rPr lang="en-US" b="1">
                <a:hlinkClick r:id="rId4" action="ppaction://hlinkfile" tooltip="class in java.util"/>
              </a:rPr>
              <a:t>LinkedList</a:t>
            </a:r>
            <a:r>
              <a:rPr lang="en-US"/>
              <a:t>&lt;E&gt; (implements java.lang.</a:t>
            </a:r>
            <a:r>
              <a:rPr lang="en-US">
                <a:hlinkClick r:id="rId5" action="ppaction://hlinkfile" tooltip="interface in java.lang"/>
              </a:rPr>
              <a:t>Cloneable</a:t>
            </a:r>
            <a:r>
              <a:rPr lang="en-US"/>
              <a:t>, java.util.</a:t>
            </a:r>
            <a:r>
              <a:rPr lang="en-US">
                <a:hlinkClick r:id="rId6" action="ppaction://hlinkfile" tooltip="interface in java.util"/>
              </a:rPr>
              <a:t>Deque</a:t>
            </a:r>
            <a:r>
              <a:rPr lang="en-US"/>
              <a:t>&lt;E&gt;, </a:t>
            </a:r>
          </a:p>
          <a:p>
            <a:r>
              <a:rPr lang="en-US"/>
              <a:t>                                                                  java.util.</a:t>
            </a:r>
            <a:r>
              <a:rPr lang="en-US">
                <a:hlinkClick r:id="rId7" action="ppaction://hlinkfile" tooltip="interface in java.util"/>
              </a:rPr>
              <a:t>List</a:t>
            </a:r>
            <a:r>
              <a:rPr lang="en-US"/>
              <a:t>&lt;E&gt;, java.io.</a:t>
            </a:r>
            <a:r>
              <a:rPr lang="en-US">
                <a:hlinkClick r:id="rId8" action="ppaction://hlinkfile" tooltip="interface in java.io"/>
              </a:rPr>
              <a:t>Serializable</a:t>
            </a:r>
            <a:r>
              <a:rPr lang="en-US"/>
              <a:t>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600" y="5754469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java.util.</a:t>
            </a:r>
            <a:r>
              <a:rPr lang="en-US" b="1">
                <a:hlinkClick r:id="rId9" action="ppaction://hlinkfile" tooltip="class in java.util"/>
              </a:rPr>
              <a:t>ArrayDeque</a:t>
            </a:r>
            <a:r>
              <a:rPr lang="en-US"/>
              <a:t>&lt;E&gt; (implements java.lang.</a:t>
            </a:r>
            <a:r>
              <a:rPr lang="en-US">
                <a:hlinkClick r:id="rId5" action="ppaction://hlinkfile" tooltip="interface in java.lang"/>
              </a:rPr>
              <a:t>Cloneable</a:t>
            </a:r>
            <a:r>
              <a:rPr lang="en-US"/>
              <a:t>,       </a:t>
            </a:r>
          </a:p>
          <a:p>
            <a:r>
              <a:rPr lang="en-US"/>
              <a:t>                                                          java.util.</a:t>
            </a:r>
            <a:r>
              <a:rPr lang="en-US">
                <a:hlinkClick r:id="rId6" action="ppaction://hlinkfile" tooltip="interface in java.util"/>
              </a:rPr>
              <a:t>Deque</a:t>
            </a:r>
            <a:r>
              <a:rPr lang="en-US"/>
              <a:t>&lt;E&gt;, java.io.</a:t>
            </a:r>
            <a:r>
              <a:rPr lang="en-US">
                <a:hlinkClick r:id="rId8" action="ppaction://hlinkfile" tooltip="interface in java.io"/>
              </a:rPr>
              <a:t>Serializable</a:t>
            </a:r>
            <a:r>
              <a:rPr lang="en-US"/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4724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0330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Collections Framework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The Java 2 platform includes a new </a:t>
            </a:r>
            <a:r>
              <a:rPr lang="en-US" i="1">
                <a:latin typeface="Calibri" pitchFamily="34" charset="0"/>
              </a:rPr>
              <a:t>collections framework</a:t>
            </a:r>
            <a:r>
              <a:rPr lang="en-US">
                <a:latin typeface="Calibri" pitchFamily="34" charset="0"/>
              </a:rPr>
              <a:t>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A </a:t>
            </a:r>
            <a:r>
              <a:rPr lang="en-US" i="1">
                <a:latin typeface="Calibri" pitchFamily="34" charset="0"/>
              </a:rPr>
              <a:t>collection</a:t>
            </a:r>
            <a:r>
              <a:rPr lang="en-US">
                <a:latin typeface="Calibri" pitchFamily="34" charset="0"/>
              </a:rPr>
              <a:t> is an object that represents a group of objects.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The Collections Framework is a unified architecture for representing and manipulating collections.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The collections framework as a whole is </a:t>
            </a:r>
            <a:r>
              <a:rPr lang="en-US" b="1">
                <a:latin typeface="Calibri" pitchFamily="34" charset="0"/>
              </a:rPr>
              <a:t>not threadsafe</a:t>
            </a:r>
            <a:r>
              <a:rPr lang="en-US">
                <a:latin typeface="Calibri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6943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639762"/>
          </a:xfrm>
        </p:spPr>
        <p:txBody>
          <a:bodyPr/>
          <a:lstStyle/>
          <a:p>
            <a:pPr algn="l"/>
            <a:r>
              <a:rPr lang="en-US">
                <a:latin typeface="Calibri" pitchFamily="34" charset="0"/>
              </a:rPr>
              <a:t>Queue/Deque Demo.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1390650"/>
            <a:ext cx="79438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2514600"/>
            <a:ext cx="1876426" cy="157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Straight Arrow Connector 25"/>
          <p:cNvCxnSpPr/>
          <p:nvPr/>
        </p:nvCxnSpPr>
        <p:spPr>
          <a:xfrm rot="5400000" flipH="1" flipV="1">
            <a:off x="6172201" y="3352800"/>
            <a:ext cx="1066800" cy="762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7924800" y="19812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572000" y="990600"/>
            <a:ext cx="4572000" cy="762000"/>
            <a:chOff x="4572000" y="457200"/>
            <a:chExt cx="4572000" cy="762000"/>
          </a:xfrm>
        </p:grpSpPr>
        <p:grpSp>
          <p:nvGrpSpPr>
            <p:cNvPr id="36" name="Group 35"/>
            <p:cNvGrpSpPr/>
            <p:nvPr/>
          </p:nvGrpSpPr>
          <p:grpSpPr>
            <a:xfrm>
              <a:off x="4648200" y="457200"/>
              <a:ext cx="4419600" cy="381000"/>
              <a:chOff x="1295400" y="1295400"/>
              <a:chExt cx="6400800" cy="381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2954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050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670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766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0386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482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4102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0198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7818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3914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24" name="Straight Arrow Connector 23"/>
              <p:cNvCxnSpPr>
                <a:stCxn id="6" idx="3"/>
                <a:endCxn id="7" idx="1"/>
              </p:cNvCxnSpPr>
              <p:nvPr/>
            </p:nvCxnSpPr>
            <p:spPr>
              <a:xfrm>
                <a:off x="22098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3"/>
                <a:endCxn id="15" idx="1"/>
              </p:cNvCxnSpPr>
              <p:nvPr/>
            </p:nvCxnSpPr>
            <p:spPr>
              <a:xfrm>
                <a:off x="35814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6" idx="3"/>
                <a:endCxn id="17" idx="1"/>
              </p:cNvCxnSpPr>
              <p:nvPr/>
            </p:nvCxnSpPr>
            <p:spPr>
              <a:xfrm>
                <a:off x="49530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8" idx="3"/>
                <a:endCxn id="19" idx="1"/>
              </p:cNvCxnSpPr>
              <p:nvPr/>
            </p:nvCxnSpPr>
            <p:spPr>
              <a:xfrm>
                <a:off x="63246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8382000" y="838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head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72000" y="849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tail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134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The Collections Framework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The </a:t>
            </a:r>
            <a:r>
              <a:rPr lang="en-US" sz="2400" b="1" i="1" dirty="0"/>
              <a:t>Collection </a:t>
            </a:r>
            <a:r>
              <a:rPr lang="en-US" sz="2400" b="1" dirty="0"/>
              <a:t>Super interface and Iteration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Lists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Sets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Maps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Support Classes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Collections and Code Maintenance</a:t>
            </a:r>
          </a:p>
        </p:txBody>
      </p:sp>
    </p:spTree>
    <p:extLst>
      <p:ext uri="{BB962C8B-B14F-4D97-AF65-F5344CB8AC3E}">
        <p14:creationId xmlns:p14="http://schemas.microsoft.com/office/powerpoint/2010/main" val="287756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The Collections Framework…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programming effort</a:t>
            </a:r>
            <a:r>
              <a:rPr lang="en-US" sz="2300" dirty="0">
                <a:latin typeface="Calibri" pitchFamily="34" charset="0"/>
              </a:rPr>
              <a:t> by providing useful data structures and algorithms so you don't have to write them yourself.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Increases performance</a:t>
            </a:r>
            <a:r>
              <a:rPr lang="en-US" sz="2300" dirty="0">
                <a:latin typeface="Calibri" pitchFamily="34" charset="0"/>
              </a:rPr>
              <a:t> by providing high-performance implementations of useful data structures and algorithms.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Provides interoperability between unrelated APIs</a:t>
            </a:r>
            <a:r>
              <a:rPr lang="en-US" sz="2300" dirty="0">
                <a:latin typeface="Calibri" pitchFamily="34" charset="0"/>
              </a:rPr>
              <a:t> by establishing a common language to pass collections back and forth.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the effort required to learn APIs</a:t>
            </a:r>
            <a:r>
              <a:rPr lang="en-US" sz="2300" dirty="0">
                <a:latin typeface="Calibri" pitchFamily="34" charset="0"/>
              </a:rPr>
              <a:t> by eliminating the need to learn multiple ad hoc collection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the effort required to design and implement APIs</a:t>
            </a:r>
            <a:r>
              <a:rPr lang="en-US" sz="2300" dirty="0">
                <a:latin typeface="Calibri" pitchFamily="34" charset="0"/>
              </a:rPr>
              <a:t> by eliminating the need to produce ad hoc collections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Fosters software reuse</a:t>
            </a:r>
            <a:r>
              <a:rPr lang="en-US" sz="2300" dirty="0">
                <a:latin typeface="Calibri" pitchFamily="34" charset="0"/>
              </a:rPr>
              <a:t> by providing a standard interface for collections and algorithms to manipulate them.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None/>
            </a:pPr>
            <a:endParaRPr lang="en-US" sz="2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5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21000" contrast="33000"/>
          </a:blip>
          <a:srcRect/>
          <a:stretch>
            <a:fillRect/>
          </a:stretch>
        </p:blipFill>
        <p:spPr bwMode="auto">
          <a:xfrm>
            <a:off x="457200" y="1143000"/>
            <a:ext cx="5742569" cy="300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219200"/>
            <a:ext cx="3886200" cy="1477328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declared in these interfaces can work on a list containing elements which belong to arbitrary type. T: type, E: Element, K: Key, V: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267200"/>
            <a:ext cx="8991600" cy="132343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 types of group: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List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can contain duplicate elements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Set</a:t>
            </a:r>
            <a:r>
              <a:rPr lang="en-US" sz="2000" dirty="0">
                <a:solidFill>
                  <a:schemeClr val="bg1"/>
                </a:solidFill>
              </a:rPr>
              <a:t> can contain distinct elements only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Map</a:t>
            </a:r>
            <a:r>
              <a:rPr lang="en-US" sz="2000" dirty="0">
                <a:solidFill>
                  <a:schemeClr val="bg1"/>
                </a:solidFill>
              </a:rPr>
              <a:t> can contain pairs &lt;key, value&gt;. Key of element is data for fast searching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6183868"/>
            <a:ext cx="71628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Common methods on group are: Add, Remove, Search, Clear,…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2895600"/>
            <a:ext cx="2209800" cy="92333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Details of this will be introduced in the topic Generic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5715000"/>
            <a:ext cx="899160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Queue, </a:t>
            </a:r>
            <a:r>
              <a:rPr lang="en-US" sz="2000" b="1" u="sng" dirty="0" err="1">
                <a:solidFill>
                  <a:schemeClr val="bg1"/>
                </a:solidFill>
              </a:rPr>
              <a:t>Deque</a:t>
            </a:r>
            <a:r>
              <a:rPr lang="en-US" sz="2000">
                <a:solidFill>
                  <a:schemeClr val="bg1"/>
                </a:solidFill>
              </a:rPr>
              <a:t> contains methods of restricted list.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19100" y="2247900"/>
            <a:ext cx="26670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47700" y="2781300"/>
            <a:ext cx="22098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33400" y="4191000"/>
            <a:ext cx="1295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lum bright="-27000" contras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" y="417513"/>
            <a:ext cx="8456613" cy="644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76200"/>
            <a:ext cx="7086600" cy="461665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Common Methods of the interface Collection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990601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Elements can be stored using some ways such as an array, a tree, a hash table.</a:t>
            </a:r>
          </a:p>
          <a:p>
            <a:r>
              <a:rPr lang="en-US" sz="1600">
                <a:solidFill>
                  <a:srgbClr val="FF0000"/>
                </a:solidFill>
              </a:rPr>
              <a:t>Sometimes, we want to traverse elements as a list </a:t>
            </a:r>
            <a:r>
              <a:rPr lang="en-US" sz="1600">
                <a:solidFill>
                  <a:srgbClr val="FF0000"/>
                </a:solidFill>
                <a:sym typeface="Wingdings" pitchFamily="2" charset="2"/>
              </a:rPr>
              <a:t> We need a list of references  </a:t>
            </a:r>
            <a:r>
              <a:rPr lang="en-US" sz="1600">
                <a:solidFill>
                  <a:srgbClr val="FF0000"/>
                </a:solidFill>
              </a:rPr>
              <a:t>Iterator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1219200" y="2021652"/>
            <a:ext cx="5638800" cy="20169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0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Collection Framework…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1000" y="1600200"/>
            <a:ext cx="8458200" cy="2973388"/>
            <a:chOff x="381000" y="2438400"/>
            <a:chExt cx="8458200" cy="29733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81000" y="2438400"/>
              <a:ext cx="8458200" cy="2973388"/>
              <a:chOff x="762000" y="2438400"/>
              <a:chExt cx="7696200" cy="2592184"/>
            </a:xfrm>
          </p:grpSpPr>
          <p:pic>
            <p:nvPicPr>
              <p:cNvPr id="2765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62000" y="3124200"/>
                <a:ext cx="3162300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143343" y="2438400"/>
                <a:ext cx="2514844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Central Interfaces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14643" y="2438400"/>
                <a:ext cx="2887519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Common Used Classes</a:t>
                </a:r>
              </a:p>
            </p:txBody>
          </p:sp>
          <p:pic>
            <p:nvPicPr>
              <p:cNvPr id="27661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67200" y="3048000"/>
                <a:ext cx="155257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" name="Straight Arrow Connector 9"/>
              <p:cNvCxnSpPr/>
              <p:nvPr/>
            </p:nvCxnSpPr>
            <p:spPr>
              <a:xfrm rot="10800000" flipV="1">
                <a:off x="2285929" y="3277088"/>
                <a:ext cx="1981829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5866799" y="2903415"/>
                <a:ext cx="2591401" cy="52591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Store: Dynamic array</a:t>
                </a:r>
              </a:p>
              <a:p>
                <a:pPr algn="ctr">
                  <a:defRPr/>
                </a:pPr>
                <a:r>
                  <a:rPr lang="en-US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Use </a:t>
                </a: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index to access an element.</a:t>
                </a:r>
              </a:p>
            </p:txBody>
          </p:sp>
          <p:pic>
            <p:nvPicPr>
              <p:cNvPr id="27664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267200" y="3581400"/>
                <a:ext cx="14954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Arrow Connector 12"/>
              <p:cNvCxnSpPr>
                <a:stCxn id="49156" idx="1"/>
              </p:cNvCxnSpPr>
              <p:nvPr/>
            </p:nvCxnSpPr>
            <p:spPr>
              <a:xfrm rot="10800000" flipV="1">
                <a:off x="2362486" y="3809919"/>
                <a:ext cx="1905272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666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267200" y="4572000"/>
                <a:ext cx="1752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5866799" y="3581563"/>
                <a:ext cx="2591401" cy="51760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>
                    <a:solidFill>
                      <a:srgbClr val="FF0000"/>
                    </a:solidFill>
                    <a:latin typeface="Perpetua" pitchFamily="18" charset="0"/>
                  </a:rPr>
                  <a:t>Store: Specific structute/tree</a:t>
                </a:r>
              </a:p>
              <a:p>
                <a:pPr algn="ctr">
                  <a:defRPr/>
                </a:pPr>
                <a:r>
                  <a:rPr lang="en-US">
                    <a:solidFill>
                      <a:srgbClr val="FF0000"/>
                    </a:solidFill>
                    <a:latin typeface="Perpetua" pitchFamily="18" charset="0"/>
                  </a:rPr>
                  <a:t>Use </a:t>
                </a: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iterator to access elements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418173" y="4497754"/>
                <a:ext cx="989470" cy="53144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Use iterator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31470" y="4497754"/>
                <a:ext cx="1219143" cy="5328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keySet()</a:t>
                </a:r>
              </a:p>
              <a:p>
                <a:pPr>
                  <a:defRPr/>
                </a:pPr>
                <a:r>
                  <a:rPr lang="en-US" dirty="0"/>
                  <a:t>values()</a:t>
                </a:r>
              </a:p>
            </p:txBody>
          </p:sp>
          <p:cxnSp>
            <p:nvCxnSpPr>
              <p:cNvPr id="23" name="Straight Arrow Connector 22"/>
              <p:cNvCxnSpPr>
                <a:stCxn id="49157" idx="1"/>
              </p:cNvCxnSpPr>
              <p:nvPr/>
            </p:nvCxnSpPr>
            <p:spPr>
              <a:xfrm rot="10800000">
                <a:off x="2590714" y="4572488"/>
                <a:ext cx="1677044" cy="228356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rot="10800000" flipV="1">
              <a:off x="3581400" y="4191000"/>
              <a:ext cx="685800" cy="304800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3810000" y="5257800"/>
              <a:ext cx="381000" cy="1588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4" name="Rectangle 23"/>
          <p:cNvSpPr>
            <a:spLocks noChangeArrowheads="1"/>
          </p:cNvSpPr>
          <p:nvPr/>
        </p:nvSpPr>
        <p:spPr bwMode="auto">
          <a:xfrm>
            <a:off x="4648200" y="342900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java.lang.Comparable interface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" y="48768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Lists</a:t>
            </a:r>
          </a:p>
        </p:txBody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A List keeps it elements in the </a:t>
            </a:r>
            <a:r>
              <a:rPr lang="en-US" u="sng" dirty="0">
                <a:latin typeface="Calibri" pitchFamily="34" charset="0"/>
              </a:rPr>
              <a:t>order</a:t>
            </a:r>
            <a:r>
              <a:rPr lang="en-US" dirty="0">
                <a:latin typeface="Calibri" pitchFamily="34" charset="0"/>
              </a:rPr>
              <a:t> in which they were added.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Each element of a List has an index, starting from </a:t>
            </a:r>
            <a:r>
              <a:rPr lang="en-US">
                <a:latin typeface="Calibri" pitchFamily="34" charset="0"/>
              </a:rPr>
              <a:t>0.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Common methods: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>
                <a:latin typeface="Calibri" pitchFamily="34" charset="0"/>
              </a:rPr>
              <a:t>void add(int index, Object x)</a:t>
            </a:r>
            <a:endParaRPr lang="en-US">
              <a:latin typeface="Calibri" pitchFamily="34" charset="0"/>
            </a:endParaRPr>
          </a:p>
          <a:p>
            <a:pPr lvl="1">
              <a:buClrTx/>
            </a:pPr>
            <a:r>
              <a:rPr lang="en-US" b="1">
                <a:latin typeface="Calibri" pitchFamily="34" charset="0"/>
              </a:rPr>
              <a:t>Object get(int index)</a:t>
            </a:r>
            <a:endParaRPr lang="en-US">
              <a:latin typeface="Calibri" pitchFamily="34" charset="0"/>
            </a:endParaRPr>
          </a:p>
          <a:p>
            <a:pPr lvl="1">
              <a:buClrTx/>
            </a:pPr>
            <a:r>
              <a:rPr lang="en-US" b="1">
                <a:latin typeface="Calibri" pitchFamily="34" charset="0"/>
              </a:rPr>
              <a:t>int indexOf(Object x)</a:t>
            </a:r>
            <a:endParaRPr lang="en-US">
              <a:latin typeface="Calibri" pitchFamily="34" charset="0"/>
            </a:endParaRPr>
          </a:p>
          <a:p>
            <a:pPr lvl="1">
              <a:buClrTx/>
            </a:pPr>
            <a:r>
              <a:rPr lang="en-US" b="1">
                <a:latin typeface="Calibri" pitchFamily="34" charset="0"/>
              </a:rPr>
              <a:t>Object remove(int index)</a:t>
            </a:r>
            <a:endParaRPr lang="en-US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None/>
            </a:pPr>
            <a:endParaRPr lang="en-US" dirty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Classes Implementing the interface List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lvl="1"/>
            <a:r>
              <a:rPr lang="en-US" dirty="0"/>
              <a:t>AbstractList</a:t>
            </a:r>
          </a:p>
          <a:p>
            <a:pPr lvl="1"/>
            <a:r>
              <a:rPr lang="en-US" dirty="0"/>
              <a:t>ArrayList</a:t>
            </a:r>
          </a:p>
          <a:p>
            <a:pPr lvl="1"/>
            <a:r>
              <a:rPr lang="en-US" dirty="0"/>
              <a:t>Vector</a:t>
            </a:r>
            <a:r>
              <a:rPr lang="en-US" b="1" dirty="0"/>
              <a:t> </a:t>
            </a:r>
            <a:r>
              <a:rPr lang="en-US" dirty="0"/>
              <a:t>(like ArrayList </a:t>
            </a:r>
            <a:r>
              <a:rPr lang="en-US"/>
              <a:t>but it is </a:t>
            </a:r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LinkedList: </a:t>
            </a:r>
            <a:r>
              <a:rPr lang="en-US" i="1" dirty="0"/>
              <a:t>linked lists can be used as a stack, queue, or double-ended queue (deque)</a:t>
            </a:r>
          </a:p>
        </p:txBody>
      </p:sp>
    </p:spTree>
    <p:extLst>
      <p:ext uri="{BB962C8B-B14F-4D97-AF65-F5344CB8AC3E}">
        <p14:creationId xmlns:p14="http://schemas.microsoft.com/office/powerpoint/2010/main" val="273583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2499</TotalTime>
  <Words>2716</Words>
  <Application>Microsoft Office PowerPoint</Application>
  <PresentationFormat>On-screen Show (4:3)</PresentationFormat>
  <Paragraphs>352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DejaVu Sans Mono</vt:lpstr>
      <vt:lpstr>DejaVu Serif</vt:lpstr>
      <vt:lpstr>Perpetua</vt:lpstr>
      <vt:lpstr>Wingdings</vt:lpstr>
      <vt:lpstr>Office Theme</vt:lpstr>
      <vt:lpstr>Session 08  Collections  (http://docs.oracle.com/javase/tutorial/collections/ index.html)</vt:lpstr>
      <vt:lpstr>Objectives</vt:lpstr>
      <vt:lpstr>The Collections Framework</vt:lpstr>
      <vt:lpstr>The Collections Framework…</vt:lpstr>
      <vt:lpstr>Collection Interfaces</vt:lpstr>
      <vt:lpstr>PowerPoint Presentation</vt:lpstr>
      <vt:lpstr>The Collection Framework…</vt:lpstr>
      <vt:lpstr>Lists</vt:lpstr>
      <vt:lpstr>Classes Implementing the interface List</vt:lpstr>
      <vt:lpstr>List Implementing Classes</vt:lpstr>
      <vt:lpstr>Using the Vector class</vt:lpstr>
      <vt:lpstr>Sets</vt:lpstr>
      <vt:lpstr>Sets…</vt:lpstr>
      <vt:lpstr>TreeSet  and Iterator</vt:lpstr>
      <vt:lpstr>TreeSet = Set + Tree</vt:lpstr>
      <vt:lpstr>Using the TreeSet class &amp; Iterator</vt:lpstr>
      <vt:lpstr>Hash Table</vt:lpstr>
      <vt:lpstr>HashSet = Set + Hash Table</vt:lpstr>
      <vt:lpstr>HashSet or TreeSet?</vt:lpstr>
      <vt:lpstr>How to TreeSet ordering elements?</vt:lpstr>
      <vt:lpstr>How to TreeSet ordering elements?</vt:lpstr>
      <vt:lpstr>How to TreeSet ordering elements?</vt:lpstr>
      <vt:lpstr>Maps</vt:lpstr>
      <vt:lpstr>Maps..</vt:lpstr>
      <vt:lpstr>HashMap</vt:lpstr>
      <vt:lpstr>Using HashMap class &amp; Iterator</vt:lpstr>
      <vt:lpstr>Interface Queue and Deque</vt:lpstr>
      <vt:lpstr>Interface Queue </vt:lpstr>
      <vt:lpstr>Interface Deque…</vt:lpstr>
      <vt:lpstr>Queue/Deque Demo.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Nguyen Dang Loc</cp:lastModifiedBy>
  <cp:revision>460</cp:revision>
  <dcterms:created xsi:type="dcterms:W3CDTF">2007-08-21T04:43:22Z</dcterms:created>
  <dcterms:modified xsi:type="dcterms:W3CDTF">2021-07-24T07:28:33Z</dcterms:modified>
</cp:coreProperties>
</file>