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6"/>
  </p:notesMasterIdLst>
  <p:handoutMasterIdLst>
    <p:handoutMasterId r:id="rId27"/>
  </p:handoutMasterIdLst>
  <p:sldIdLst>
    <p:sldId id="439" r:id="rId2"/>
    <p:sldId id="582" r:id="rId3"/>
    <p:sldId id="440" r:id="rId4"/>
    <p:sldId id="568" r:id="rId5"/>
    <p:sldId id="579" r:id="rId6"/>
    <p:sldId id="567" r:id="rId7"/>
    <p:sldId id="577" r:id="rId8"/>
    <p:sldId id="583" r:id="rId9"/>
    <p:sldId id="578" r:id="rId10"/>
    <p:sldId id="580" r:id="rId11"/>
    <p:sldId id="553" r:id="rId12"/>
    <p:sldId id="571" r:id="rId13"/>
    <p:sldId id="581" r:id="rId14"/>
    <p:sldId id="576" r:id="rId15"/>
    <p:sldId id="552" r:id="rId16"/>
    <p:sldId id="558" r:id="rId17"/>
    <p:sldId id="574" r:id="rId18"/>
    <p:sldId id="559" r:id="rId19"/>
    <p:sldId id="575" r:id="rId20"/>
    <p:sldId id="562" r:id="rId21"/>
    <p:sldId id="563" r:id="rId22"/>
    <p:sldId id="565" r:id="rId23"/>
    <p:sldId id="566" r:id="rId24"/>
    <p:sldId id="5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7" autoAdjust="0"/>
    <p:restoredTop sz="86323" autoAdjust="0"/>
  </p:normalViewPr>
  <p:slideViewPr>
    <p:cSldViewPr>
      <p:cViewPr varScale="1">
        <p:scale>
          <a:sx n="99" d="100"/>
          <a:sy n="99" d="100"/>
        </p:scale>
        <p:origin x="15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OOP polymorphism and Object is the ultimate</a:t>
            </a:r>
            <a:r>
              <a:rPr lang="en-US" baseline="0" dirty="0"/>
              <a:t> Java classes. We can create a list of arbitrary objects. However, the cost for accessing an element in an arbitrary list is the type-casting must be used. In addition to support utilities if the list contains elements which are generic ( they belong to the same type), this technique supports a ways to prescribe limitations of types of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1A85D9-CF23-4A22-BD93-F3927A300135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D25B-FF28-498B-B7AE-520DA463718F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A6D7-6006-417E-B09C-4B4BA07A4C54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0DAE91-5384-4C9E-B797-4CE57E1E64CF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8CAA-9160-4B8F-990A-F4A346207322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9D18-173E-475E-A918-443C5465999B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8285-3484-4E27-87F5-B2A762FE19B0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8559-6CA3-469B-AA8F-3C6CE643CDFA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7261-695A-4776-B190-6EBD68DB4BB9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9386-C2D8-4C37-B2E1-DB68EC318148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E29-C588-4F13-ADD1-A904E165C982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B934FF1E-8C90-4E45-BF88-6D6783C71C52}" type="datetime1">
              <a:rPr lang="en-US" smtClean="0"/>
              <a:pPr>
                <a:defRPr/>
              </a:pPr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10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Generics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(http://docs.oracle.com/javase/tutorial/java/generics/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Generic: same type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Generics- Syntax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b="1" dirty="0"/>
              <a:t>Invoking and Instantiating a Generic Type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Box&lt;Integer&gt;();</a:t>
            </a:r>
          </a:p>
          <a:p>
            <a:r>
              <a:rPr lang="en-US" sz="2800" b="1" dirty="0"/>
              <a:t>The Diamond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Box&lt;&gt;();</a:t>
            </a:r>
          </a:p>
          <a:p>
            <a:r>
              <a:rPr lang="en-US" sz="2800" b="1" dirty="0"/>
              <a:t>Multiple Type Parameters</a:t>
            </a:r>
          </a:p>
          <a:p>
            <a:pPr lvl="1"/>
            <a:r>
              <a:rPr lang="en-US" sz="2400" i="1" dirty="0"/>
              <a:t>Pair&lt;String, Integer&gt; p1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&lt;String, Integer&gt;("Even", 8);</a:t>
            </a:r>
          </a:p>
          <a:p>
            <a:r>
              <a:rPr lang="en-US" sz="2800" b="1" dirty="0"/>
              <a:t>Parameterized Types</a:t>
            </a:r>
          </a:p>
          <a:p>
            <a:pPr lvl="1"/>
            <a:r>
              <a:rPr lang="en-US" sz="2400" i="1" dirty="0" err="1"/>
              <a:t>OrderedPair</a:t>
            </a:r>
            <a:r>
              <a:rPr lang="en-US" sz="2400" i="1" dirty="0"/>
              <a:t>&lt;String, </a:t>
            </a:r>
            <a:r>
              <a:rPr lang="en-US" sz="2400" b="1" i="1" dirty="0"/>
              <a:t>Box&lt;Integer&gt;</a:t>
            </a:r>
            <a:r>
              <a:rPr lang="en-US" sz="2400" i="1" dirty="0"/>
              <a:t>&gt; p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&lt;&gt;("primes", new Box&lt;Integer&gt;(...));</a:t>
            </a:r>
            <a:endParaRPr lang="en-US" sz="2400" b="1" i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533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Implementing a Generic class</a:t>
            </a:r>
            <a:endParaRPr lang="en-US" sz="3600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2133599"/>
          </a:xfrm>
        </p:spPr>
        <p:txBody>
          <a:bodyPr/>
          <a:lstStyle/>
          <a:p>
            <a:r>
              <a:rPr lang="en-US" sz="2600"/>
              <a:t>Syntax:</a:t>
            </a:r>
          </a:p>
          <a:p>
            <a:pPr marL="0" indent="0">
              <a:buNone/>
            </a:pPr>
            <a:r>
              <a:rPr lang="en-US" sz="2600"/>
              <a:t>	</a:t>
            </a:r>
            <a:r>
              <a:rPr lang="en-US" sz="2600" i="1">
                <a:solidFill>
                  <a:srgbClr val="0000CC"/>
                </a:solidFill>
              </a:rPr>
              <a:t>class name&lt;T1, T2, ..., Tn&gt; { </a:t>
            </a:r>
          </a:p>
          <a:p>
            <a:pPr marL="0" indent="0">
              <a:buNone/>
            </a:pPr>
            <a:r>
              <a:rPr lang="en-US" sz="2600" i="1">
                <a:solidFill>
                  <a:srgbClr val="0000CC"/>
                </a:solidFill>
              </a:rPr>
              <a:t>              code</a:t>
            </a:r>
          </a:p>
          <a:p>
            <a:pPr marL="0" indent="0">
              <a:buNone/>
            </a:pPr>
            <a:r>
              <a:rPr lang="en-US" sz="2600" i="1">
                <a:solidFill>
                  <a:srgbClr val="0000CC"/>
                </a:solidFill>
              </a:rPr>
              <a:t>          }</a:t>
            </a:r>
            <a:endParaRPr lang="en-US" sz="2600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886200"/>
            <a:ext cx="71628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Box&lt;T&gt; {</a:t>
            </a:r>
          </a:p>
          <a:p>
            <a:r>
              <a:rPr lang="en-US" sz="2400" dirty="0"/>
              <a:t> // T stands for "Type" </a:t>
            </a:r>
          </a:p>
          <a:p>
            <a:r>
              <a:rPr lang="en-US" sz="2400" dirty="0"/>
              <a:t>private T </a:t>
            </a:r>
            <a:r>
              <a:rPr lang="en-US" sz="2400" dirty="0" err="1"/>
              <a:t>t</a:t>
            </a:r>
            <a:r>
              <a:rPr lang="en-US" sz="2400" dirty="0"/>
              <a:t>; </a:t>
            </a:r>
          </a:p>
          <a:p>
            <a:r>
              <a:rPr lang="en-US" sz="2400" dirty="0"/>
              <a:t>public void set(T t) { this.t = t; } </a:t>
            </a:r>
          </a:p>
          <a:p>
            <a:r>
              <a:rPr lang="en-US" sz="2400" dirty="0"/>
              <a:t>public T get() { return t; }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0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8001000" cy="868362"/>
          </a:xfrm>
        </p:spPr>
        <p:txBody>
          <a:bodyPr/>
          <a:lstStyle/>
          <a:p>
            <a:r>
              <a:rPr lang="en-US" sz="3200"/>
              <a:t>Implementing Generic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03838"/>
            <a:ext cx="7962900" cy="48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42212"/>
            <a:ext cx="7896226" cy="45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915400" cy="792162"/>
          </a:xfrm>
        </p:spPr>
        <p:txBody>
          <a:bodyPr/>
          <a:lstStyle/>
          <a:p>
            <a:r>
              <a:rPr lang="en-US" sz="3200"/>
              <a:t>Implementing Generic Methods…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1143000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Generic is not used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8378" y="4496868"/>
            <a:ext cx="2887822" cy="197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051816" y="813316"/>
            <a:ext cx="697468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rot="16200000" flipH="1">
            <a:off x="5156716" y="1803916"/>
            <a:ext cx="69746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2057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Generic is  used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657600" y="24384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324600" y="2590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rot="5400000">
            <a:off x="4737616" y="1422916"/>
            <a:ext cx="1764268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6490216" y="3175516"/>
            <a:ext cx="176426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2667000"/>
            <a:ext cx="2286000" cy="2209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67200" y="3810000"/>
            <a:ext cx="2209800" cy="685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3886200"/>
            <a:ext cx="1905000" cy="1752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05200" y="4648200"/>
            <a:ext cx="1371600" cy="1295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76600" y="4953000"/>
            <a:ext cx="1676400" cy="1219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generic class is treated?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Compiler will save generic information in this class to class files (file.class)</a:t>
            </a:r>
          </a:p>
          <a:p>
            <a:r>
              <a:rPr lang="en-US"/>
              <a:t>When this class is used ( an object of this class is created)</a:t>
            </a:r>
          </a:p>
          <a:p>
            <a:pPr lvl="1"/>
            <a:r>
              <a:rPr lang="en-US"/>
              <a:t>If an argument types are declared: Compiler updates type information.</a:t>
            </a:r>
          </a:p>
          <a:p>
            <a:pPr lvl="1"/>
            <a:r>
              <a:rPr lang="en-US"/>
              <a:t>If  no argument type is declared, type information in parameters are erased or changed to Object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3600"/>
              <a:t>Implementing a Generic Methods</a:t>
            </a:r>
            <a:endParaRPr lang="en-US" sz="3600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i="1" dirty="0"/>
              <a:t>Generic methods</a:t>
            </a:r>
            <a:r>
              <a:rPr lang="en-US" dirty="0"/>
              <a:t> are methods that introduce their own type parameters.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type parameter's scope is limited to the method where it is declared.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syntax for a generic method includes a type parameter, inside angle brackets, and appears before the method's return type.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971871"/>
            <a:ext cx="7620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static &lt;K, V&gt; </a:t>
            </a:r>
            <a:r>
              <a:rPr lang="en-US" sz="2000" b="1" err="1"/>
              <a:t>boolean</a:t>
            </a:r>
            <a:r>
              <a:rPr lang="en-US" sz="2000" b="1"/>
              <a:t> equals(Pair&lt;K</a:t>
            </a:r>
            <a:r>
              <a:rPr lang="en-US" sz="2000" b="1" dirty="0"/>
              <a:t>, V&gt; p1, Pair&lt;K, V&gt; p2)</a:t>
            </a:r>
            <a:r>
              <a:rPr lang="en-US" sz="2000" dirty="0"/>
              <a:t> { </a:t>
            </a:r>
          </a:p>
          <a:p>
            <a:r>
              <a:rPr lang="en-US" sz="2000"/>
              <a:t>         return </a:t>
            </a:r>
            <a:r>
              <a:rPr lang="en-US" sz="2000" dirty="0"/>
              <a:t>p1.getKey().equals(p2.getKey()) </a:t>
            </a:r>
            <a:r>
              <a:rPr lang="en-US" sz="2000"/>
              <a:t>&amp;&amp;                  </a:t>
            </a:r>
          </a:p>
          <a:p>
            <a:r>
              <a:rPr lang="en-US" sz="2000"/>
              <a:t>                    p1.getValue</a:t>
            </a:r>
            <a:r>
              <a:rPr lang="en-US" sz="2000" dirty="0"/>
              <a:t>().equals(p2.getValue()); 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39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Type </a:t>
            </a:r>
            <a:r>
              <a:rPr lang="en-US" dirty="0"/>
              <a:t>Parameters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838201"/>
          </a:xfrm>
        </p:spPr>
        <p:txBody>
          <a:bodyPr/>
          <a:lstStyle/>
          <a:p>
            <a:pPr>
              <a:buClrTx/>
              <a:buSzTx/>
            </a:pPr>
            <a:r>
              <a:rPr lang="en-US"/>
              <a:t>Restriction on types of  arguments when a method is called.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2" y="3003588"/>
            <a:ext cx="8839198" cy="36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7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868362"/>
          </a:xfrm>
        </p:spPr>
        <p:txBody>
          <a:bodyPr/>
          <a:lstStyle/>
          <a:p>
            <a:r>
              <a:rPr lang="en-US" sz="3600"/>
              <a:t>Bounded Type Parameters: </a:t>
            </a:r>
            <a:br>
              <a:rPr lang="en-US" sz="3600"/>
            </a:br>
            <a:r>
              <a:rPr lang="en-US" sz="3600"/>
              <a:t>Using wildcarts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5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rcRect l="52328" t="25197" r="10954" b="39371"/>
          <a:stretch>
            <a:fillRect/>
          </a:stretch>
        </p:blipFill>
        <p:spPr>
          <a:xfrm>
            <a:off x="0" y="1828800"/>
            <a:ext cx="7162800" cy="3429000"/>
          </a:xfr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" y="4953000"/>
            <a:ext cx="8915400" cy="137160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The ? stands for an unknown type </a:t>
            </a:r>
          </a:p>
          <a:p>
            <a:r>
              <a:rPr lang="en-US" sz="2400">
                <a:solidFill>
                  <a:schemeClr val="bg1"/>
                </a:solidFill>
              </a:rPr>
              <a:t>? </a:t>
            </a:r>
            <a:r>
              <a:rPr lang="en-US" sz="2400" b="1">
                <a:solidFill>
                  <a:schemeClr val="bg1"/>
                </a:solidFill>
              </a:rPr>
              <a:t>extends</a:t>
            </a:r>
            <a:r>
              <a:rPr lang="en-US" sz="2400">
                <a:solidFill>
                  <a:schemeClr val="bg1"/>
                </a:solidFill>
              </a:rPr>
              <a:t>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upper bound</a:t>
            </a:r>
          </a:p>
          <a:p>
            <a:r>
              <a:rPr lang="en-US" sz="2400">
                <a:solidFill>
                  <a:schemeClr val="bg1"/>
                </a:solidFill>
              </a:rPr>
              <a:t>? super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lower bound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91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1524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2133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2743200"/>
            <a:ext cx="1143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6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6200" y="3962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8153400" y="14097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rot="5400000" flipH="1" flipV="1">
            <a:off x="8153400" y="201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9" idx="2"/>
          </p:cNvCxnSpPr>
          <p:nvPr/>
        </p:nvCxnSpPr>
        <p:spPr>
          <a:xfrm rot="5400000" flipH="1" flipV="1">
            <a:off x="81534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10" idx="2"/>
          </p:cNvCxnSpPr>
          <p:nvPr/>
        </p:nvCxnSpPr>
        <p:spPr>
          <a:xfrm rot="5400000" flipH="1" flipV="1">
            <a:off x="81534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1" idx="2"/>
          </p:cNvCxnSpPr>
          <p:nvPr/>
        </p:nvCxnSpPr>
        <p:spPr>
          <a:xfrm rot="5400000" flipH="1" flipV="1">
            <a:off x="8153400" y="3848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476206" y="1905000"/>
            <a:ext cx="198199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705600" y="3657600"/>
            <a:ext cx="1524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67200" y="2133600"/>
            <a:ext cx="3048000" cy="1752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257300" y="4457700"/>
            <a:ext cx="3810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4648200"/>
            <a:ext cx="48768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324600" y="3657600"/>
            <a:ext cx="990600" cy="990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dirty="0"/>
              <a:t>The question mark (?), called the </a:t>
            </a:r>
            <a:r>
              <a:rPr lang="en-US" i="1" dirty="0"/>
              <a:t>wildcard</a:t>
            </a:r>
            <a:r>
              <a:rPr lang="en-US" dirty="0"/>
              <a:t>, represents an unknown type. </a:t>
            </a:r>
          </a:p>
          <a:p>
            <a:pPr>
              <a:buClrTx/>
              <a:buSzTx/>
            </a:pPr>
            <a:r>
              <a:rPr lang="en-US" dirty="0"/>
              <a:t>The wildcard can be used in a variety of situations: as the type of a parameter, field, or local variable.</a:t>
            </a:r>
          </a:p>
          <a:p>
            <a:pPr>
              <a:buClrTx/>
              <a:buSzTx/>
            </a:pPr>
            <a:r>
              <a:rPr lang="en-US" dirty="0"/>
              <a:t> The wildcard is never used as a type argument for a generic method invocation, a generic class instance creation, or a super type.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Wildcards Demo.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" y="361950"/>
            <a:ext cx="8991600" cy="6191250"/>
            <a:chOff x="48" y="42"/>
            <a:chExt cx="5664" cy="39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736"/>
              <a:ext cx="4014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522"/>
              <a:ext cx="2592" cy="1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4" y="42"/>
              <a:ext cx="2988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360" y="2874"/>
              <a:ext cx="0" cy="3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allows programmers creating general processes on data whose data types are not determined (generic is not used) or they can be determined (generic is used) when they are used.</a:t>
            </a:r>
          </a:p>
          <a:p>
            <a:r>
              <a:rPr lang="en-US" dirty="0"/>
              <a:t>A way allows programmer implementing general algorithms which can be used to process multi-type input </a:t>
            </a:r>
            <a:r>
              <a:rPr lang="en-US" dirty="0">
                <a:sym typeface="Wingdings" pitchFamily="2" charset="2"/>
              </a:rPr>
              <a:t> Polymorphism.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11 - Generics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2133600"/>
          </a:xfrm>
        </p:spPr>
        <p:txBody>
          <a:bodyPr/>
          <a:lstStyle/>
          <a:p>
            <a:pPr>
              <a:buClrTx/>
              <a:buSzTx/>
            </a:pPr>
            <a:r>
              <a:rPr lang="en-US" sz="2400">
                <a:solidFill>
                  <a:srgbClr val="FF3300"/>
                </a:solidFill>
              </a:rPr>
              <a:t>When a generic type like collection is used without a type parameter, it is called a raw type. Compiler will execute </a:t>
            </a:r>
            <a:r>
              <a:rPr lang="en-US" sz="2400" b="1">
                <a:solidFill>
                  <a:srgbClr val="FF0000"/>
                </a:solidFill>
              </a:rPr>
              <a:t>erasure process</a:t>
            </a:r>
            <a:r>
              <a:rPr lang="en-US" sz="2400"/>
              <a:t> to remove all generic type information. All the type information between angle brackets are thrown out.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321546"/>
            <a:ext cx="7924800" cy="32316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Box</a:t>
            </a:r>
            <a:r>
              <a:rPr lang="en-US" sz="2000" dirty="0"/>
              <a:t>&lt;T&gt; {</a:t>
            </a:r>
          </a:p>
          <a:p>
            <a:r>
              <a:rPr lang="en-US" sz="2000"/>
              <a:t>          public </a:t>
            </a:r>
            <a:r>
              <a:rPr lang="en-US" sz="2000" dirty="0"/>
              <a:t>void set(T t) { /* ... */ } </a:t>
            </a:r>
          </a:p>
          <a:p>
            <a:r>
              <a:rPr lang="en-US" sz="2000"/>
              <a:t>     // </a:t>
            </a:r>
            <a:r>
              <a:rPr lang="en-US" sz="2000" dirty="0"/>
              <a:t>...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//…</a:t>
            </a:r>
          </a:p>
          <a:p>
            <a:r>
              <a:rPr lang="en-US" sz="2000" dirty="0"/>
              <a:t>Box&lt;String&gt; </a:t>
            </a:r>
            <a:r>
              <a:rPr lang="en-US" sz="2000" dirty="0" err="1"/>
              <a:t>stringBox</a:t>
            </a:r>
            <a:r>
              <a:rPr lang="en-US" sz="2000" dirty="0"/>
              <a:t> = new Box&lt;&gt;(); </a:t>
            </a:r>
          </a:p>
          <a:p>
            <a:r>
              <a:rPr lang="en-US" sz="2000" dirty="0"/>
              <a:t>Box </a:t>
            </a:r>
            <a:r>
              <a:rPr lang="en-US" sz="2000" dirty="0" err="1"/>
              <a:t>rawBox</a:t>
            </a:r>
            <a:r>
              <a:rPr lang="en-US" sz="2000" dirty="0"/>
              <a:t> = </a:t>
            </a:r>
            <a:r>
              <a:rPr lang="en-US" sz="2000" dirty="0" err="1"/>
              <a:t>stringBox</a:t>
            </a:r>
            <a:r>
              <a:rPr lang="en-US" sz="2000" dirty="0"/>
              <a:t>;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= new Box();        //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is a raw type of Box&lt;T&gt;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Box&lt;Integer&gt; </a:t>
            </a:r>
            <a:r>
              <a:rPr lang="en-US" sz="2000" dirty="0" err="1">
                <a:solidFill>
                  <a:srgbClr val="FF0000"/>
                </a:solidFill>
              </a:rPr>
              <a:t>intBox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;  // warning: unchecked conversion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48000" y="29718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2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/>
              <a:t>Erasure 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7391400" cy="5334000"/>
          </a:xfrm>
        </p:spPr>
        <p:txBody>
          <a:bodyPr/>
          <a:lstStyle/>
          <a:p>
            <a:r>
              <a:rPr lang="en-US" sz="2800" dirty="0"/>
              <a:t>Type </a:t>
            </a:r>
            <a:r>
              <a:rPr lang="en-US" sz="2800"/>
              <a:t>erasure will</a:t>
            </a:r>
            <a:endParaRPr lang="en-US" sz="2800" dirty="0"/>
          </a:p>
          <a:p>
            <a:pPr lvl="1"/>
            <a:r>
              <a:rPr lang="en-US" sz="2400" dirty="0"/>
              <a:t>Replace </a:t>
            </a:r>
            <a:r>
              <a:rPr lang="en-US" sz="2400"/>
              <a:t>all </a:t>
            </a:r>
            <a:r>
              <a:rPr lang="en-US" sz="2400">
                <a:solidFill>
                  <a:srgbClr val="FF0000"/>
                </a:solidFill>
              </a:rPr>
              <a:t>bounded type </a:t>
            </a:r>
            <a:r>
              <a:rPr lang="en-US" sz="2400" dirty="0">
                <a:solidFill>
                  <a:srgbClr val="FF0000"/>
                </a:solidFill>
              </a:rPr>
              <a:t>parameters </a:t>
            </a:r>
            <a:r>
              <a:rPr lang="en-US" sz="2400" dirty="0"/>
              <a:t>in generic types with </a:t>
            </a:r>
            <a:r>
              <a:rPr lang="en-US" sz="2400"/>
              <a:t>their bounds</a:t>
            </a:r>
          </a:p>
          <a:p>
            <a:pPr lvl="1"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00CC"/>
                </a:solidFill>
              </a:rPr>
              <a:t>public </a:t>
            </a:r>
            <a:r>
              <a:rPr lang="en-US" sz="2400">
                <a:solidFill>
                  <a:srgbClr val="FF0000"/>
                </a:solidFill>
              </a:rPr>
              <a:t>&lt;U extends A&gt; </a:t>
            </a:r>
            <a:r>
              <a:rPr lang="en-US" sz="2400">
                <a:solidFill>
                  <a:srgbClr val="0000CC"/>
                </a:solidFill>
              </a:rPr>
              <a:t>void inspect (</a:t>
            </a:r>
            <a:r>
              <a:rPr lang="en-US" sz="2400">
                <a:solidFill>
                  <a:srgbClr val="FF0000"/>
                </a:solidFill>
              </a:rPr>
              <a:t>U</a:t>
            </a:r>
            <a:r>
              <a:rPr lang="en-US" sz="240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>
                <a:solidFill>
                  <a:srgbClr val="0000CC"/>
                </a:solidFill>
              </a:rPr>
              <a:t> public void inspect (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0000CC"/>
                </a:solidFill>
              </a:rPr>
              <a:t> obj)</a:t>
            </a:r>
          </a:p>
          <a:p>
            <a:pPr lvl="1"/>
            <a:r>
              <a:rPr lang="en-US" sz="2400"/>
              <a:t>Change unbounded type parameter to Object</a:t>
            </a:r>
          </a:p>
          <a:p>
            <a:pPr lvl="1"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00CC"/>
                </a:solidFill>
              </a:rPr>
              <a:t>public void f (</a:t>
            </a:r>
            <a:r>
              <a:rPr lang="en-US" sz="2400" b="1">
                <a:solidFill>
                  <a:srgbClr val="0000CC"/>
                </a:solidFill>
              </a:rPr>
              <a:t>T</a:t>
            </a:r>
            <a:r>
              <a:rPr lang="en-US" sz="240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>
                <a:solidFill>
                  <a:srgbClr val="0000CC"/>
                </a:solidFill>
              </a:rPr>
              <a:t> public void f (</a:t>
            </a:r>
            <a:r>
              <a:rPr lang="en-US" sz="2400" b="1">
                <a:solidFill>
                  <a:srgbClr val="0000CC"/>
                </a:solidFill>
              </a:rPr>
              <a:t>Object</a:t>
            </a:r>
            <a:r>
              <a:rPr lang="en-US" sz="2400">
                <a:solidFill>
                  <a:srgbClr val="0000CC"/>
                </a:solidFill>
              </a:rPr>
              <a:t> obj)</a:t>
            </a:r>
            <a:endParaRPr lang="en-US" sz="2400"/>
          </a:p>
          <a:p>
            <a:pPr lvl="1"/>
            <a:r>
              <a:rPr lang="en-US" sz="2400"/>
              <a:t>Insert </a:t>
            </a:r>
            <a:r>
              <a:rPr lang="en-US" sz="2400" dirty="0"/>
              <a:t>type casts if necessary to preserve type safety.</a:t>
            </a:r>
          </a:p>
          <a:p>
            <a:pPr lvl="1"/>
            <a:r>
              <a:rPr lang="en-US" sz="2400" dirty="0"/>
              <a:t>Generate bridge methods to preserve polymorphism in extended generic types.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1752600"/>
            <a:ext cx="1981200" cy="415498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66675" lvl="1" algn="ctr">
              <a:buNone/>
            </a:pPr>
            <a:r>
              <a:rPr lang="en-US" sz="240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>
                <a:solidFill>
                  <a:schemeClr val="bg1"/>
                </a:solidFill>
              </a:rPr>
              <a:t>The produced bytecode, therefore, contains only ordinary classes, interfaces, and methods.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Erasure – Demo.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sz="2400" dirty="0"/>
              <a:t>Erasure of </a:t>
            </a:r>
            <a:r>
              <a:rPr lang="en-US" sz="2400"/>
              <a:t>Generic 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1"/>
            <a:ext cx="845820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&lt;T&gt;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 is unbounded, the Java compiler replaces it with Object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count(Object[]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(Object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257300" y="3543300"/>
            <a:ext cx="1752600" cy="304800"/>
          </a:xfrm>
          <a:prstGeom prst="straightConnector1">
            <a:avLst/>
          </a:prstGeom>
          <a:ln w="952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9812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Type information is erased.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81300" y="3543300"/>
            <a:ext cx="16764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0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Generics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Cannot Instantiate Generic Types with Primitive Types.</a:t>
            </a:r>
          </a:p>
          <a:p>
            <a:r>
              <a:rPr lang="en-US" sz="2400" dirty="0"/>
              <a:t>Cannot Create Instances of Type Parameters.</a:t>
            </a:r>
          </a:p>
          <a:p>
            <a:r>
              <a:rPr lang="en-US" sz="2400" dirty="0"/>
              <a:t>Cannot Declare Static Fields Whose Types are Type Parameters.</a:t>
            </a:r>
          </a:p>
          <a:p>
            <a:r>
              <a:rPr lang="en-US" sz="2400" dirty="0"/>
              <a:t>Cannot Use Casts or </a:t>
            </a:r>
            <a:r>
              <a:rPr lang="en-US" sz="2400" dirty="0" err="1"/>
              <a:t>instanceof</a:t>
            </a:r>
            <a:r>
              <a:rPr lang="en-US" sz="2400" dirty="0"/>
              <a:t> With Parameterized Types.</a:t>
            </a:r>
          </a:p>
          <a:p>
            <a:r>
              <a:rPr lang="en-US" sz="2400" dirty="0"/>
              <a:t>Cannot Create Arrays of Parameterized Types.</a:t>
            </a:r>
          </a:p>
          <a:p>
            <a:r>
              <a:rPr lang="en-US" sz="2400" dirty="0"/>
              <a:t>Cannot Create, Catch, or Throw Objects of Parameterized Types.</a:t>
            </a:r>
          </a:p>
          <a:p>
            <a:r>
              <a:rPr lang="en-US" sz="2400" dirty="0"/>
              <a:t>Cannot Overload a Method Where the Formal Parameter Types of Each Overload Erase to the Same Raw Type.</a:t>
            </a:r>
          </a:p>
        </p:txBody>
      </p:sp>
    </p:spTree>
    <p:extLst>
      <p:ext uri="{BB962C8B-B14F-4D97-AF65-F5344CB8AC3E}">
        <p14:creationId xmlns:p14="http://schemas.microsoft.com/office/powerpoint/2010/main" val="214064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sz="3600" dirty="0"/>
              <a:t>Generics on methods, classes and collections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Bounded Type Parameters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Wildcards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type erasure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Generic restrictions</a:t>
            </a:r>
            <a:endParaRPr lang="en-US" sz="3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dirty="0"/>
              <a:t>How we can create a list of arbitrary elements?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Generics in Java API (</a:t>
            </a:r>
            <a:r>
              <a:rPr lang="en-US" dirty="0" err="1"/>
              <a:t>java.util</a:t>
            </a:r>
            <a:r>
              <a:rPr lang="en-US"/>
              <a:t> pakage)</a:t>
            </a:r>
          </a:p>
          <a:p>
            <a:pPr>
              <a:buClrTx/>
              <a:buFont typeface="Arial" charset="0"/>
              <a:buChar char="•"/>
            </a:pPr>
            <a:r>
              <a:rPr lang="en-US"/>
              <a:t>Advantages of Generics</a:t>
            </a:r>
          </a:p>
          <a:p>
            <a:pPr>
              <a:buClrTx/>
              <a:buFont typeface="Arial" charset="0"/>
              <a:buChar char="•"/>
            </a:pPr>
            <a:r>
              <a:rPr lang="en-US"/>
              <a:t>How to create a generic class/ method/ interface</a:t>
            </a:r>
          </a:p>
          <a:p>
            <a:pPr>
              <a:buClrTx/>
              <a:buFont typeface="Arial" charset="0"/>
              <a:buChar char="•"/>
            </a:pPr>
            <a:r>
              <a:rPr lang="en-US"/>
              <a:t>How is a generic class treated by compiler?</a:t>
            </a:r>
          </a:p>
          <a:p>
            <a:pPr>
              <a:buClrTx/>
              <a:buFont typeface="Arial" charset="0"/>
              <a:buChar char="•"/>
            </a:pPr>
            <a:r>
              <a:rPr lang="en-US"/>
              <a:t>How to give bounded type parameters?</a:t>
            </a:r>
          </a:p>
          <a:p>
            <a:pPr>
              <a:buClrTx/>
              <a:buFont typeface="Arial" charset="0"/>
              <a:buChar char="•"/>
            </a:pPr>
            <a:r>
              <a:rPr lang="en-US"/>
              <a:t>Restrictions on Generics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/>
              <a:t>A list of arbitrary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2971800" cy="5257800"/>
          </a:xfrm>
        </p:spPr>
        <p:txBody>
          <a:bodyPr/>
          <a:lstStyle/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Reference type conformity: fatherRef=sonRef</a:t>
            </a:r>
          </a:p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The Object class is the ultimate class of all Java class</a:t>
            </a:r>
          </a:p>
          <a:p>
            <a:pPr marL="165100" indent="-165100">
              <a:buFont typeface="Wingdings"/>
              <a:buChar char="è"/>
            </a:pPr>
            <a:r>
              <a:rPr lang="en-US" sz="2400">
                <a:latin typeface="Arial" charset="0"/>
                <a:cs typeface="Arial" charset="0"/>
              </a:rPr>
              <a:t>We can create a list of elements which can belong to different classes</a:t>
            </a:r>
          </a:p>
          <a:p>
            <a:pPr marL="165100" indent="-165100">
              <a:buFont typeface="Wingdings"/>
              <a:buChar char="è"/>
            </a:pPr>
            <a:r>
              <a:rPr lang="en-US" sz="2400" b="1">
                <a:latin typeface="Arial" charset="0"/>
                <a:cs typeface="Arial" charset="0"/>
              </a:rPr>
              <a:t> A demonstration: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838200"/>
            <a:ext cx="6029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665568"/>
            <a:ext cx="1343026" cy="1659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/>
              <a:t>Generic Classes in java.util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38862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400"/>
              <a:t>Almost of interfaces and classes related to lists in the Java API declared as generic.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sz="2400"/>
              <a:t>Type </a:t>
            </a:r>
            <a:r>
              <a:rPr lang="en-US" sz="2400" dirty="0"/>
              <a:t>Parameter Naming Conventions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000" dirty="0">
                <a:cs typeface="Arial" pitchFamily="34" charset="0"/>
              </a:rPr>
              <a:t>By convention, type parameter names are single, uppercase letters. </a:t>
            </a:r>
          </a:p>
          <a:p>
            <a:pPr lvl="1"/>
            <a:r>
              <a:rPr lang="en-US" sz="2000" dirty="0">
                <a:cs typeface="Arial" pitchFamily="34" charset="0"/>
              </a:rPr>
              <a:t>The most commonly used type parameter names are:</a:t>
            </a:r>
          </a:p>
          <a:p>
            <a:pPr lvl="2"/>
            <a:r>
              <a:rPr lang="en-US" sz="1600">
                <a:cs typeface="Arial" pitchFamily="34" charset="0"/>
              </a:rPr>
              <a:t>E : Element/  K: Key</a:t>
            </a:r>
            <a:endParaRPr lang="en-US" sz="1600" dirty="0">
              <a:cs typeface="Arial" pitchFamily="34" charset="0"/>
            </a:endParaRPr>
          </a:p>
          <a:p>
            <a:pPr lvl="2"/>
            <a:r>
              <a:rPr lang="en-US" sz="1600">
                <a:cs typeface="Arial" pitchFamily="34" charset="0"/>
              </a:rPr>
              <a:t>N – Number/ T </a:t>
            </a:r>
            <a:r>
              <a:rPr lang="en-US" sz="1600" dirty="0">
                <a:cs typeface="Arial" pitchFamily="34" charset="0"/>
              </a:rPr>
              <a:t>- Type</a:t>
            </a:r>
          </a:p>
          <a:p>
            <a:pPr lvl="2"/>
            <a:r>
              <a:rPr lang="en-US" sz="1600" dirty="0">
                <a:cs typeface="Arial" pitchFamily="34" charset="0"/>
              </a:rPr>
              <a:t>V - Value</a:t>
            </a:r>
          </a:p>
          <a:p>
            <a:pPr lvl="2"/>
            <a:r>
              <a:rPr lang="en-US" sz="1600" dirty="0">
                <a:cs typeface="Arial" pitchFamily="34" charset="0"/>
              </a:rPr>
              <a:t>S,U,V etc. - 2nd, 3rd, 4th types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90600"/>
            <a:ext cx="4566738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3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/>
              <a:t>Generics on a List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/>
              <a:t>Sometimes, we want to create a list with restrictions as elements must belong to some types </a:t>
            </a:r>
            <a:r>
              <a:rPr lang="en-US">
                <a:sym typeface="Wingdings" pitchFamily="2" charset="2"/>
              </a:rPr>
              <a:t> Generic</a:t>
            </a:r>
            <a:endParaRPr lang="en-US"/>
          </a:p>
          <a:p>
            <a:pPr>
              <a:lnSpc>
                <a:spcPct val="90000"/>
              </a:lnSpc>
              <a:buClrTx/>
              <a:buSzTx/>
            </a:pPr>
            <a:r>
              <a:rPr lang="en-US"/>
              <a:t>Generic is a technique which allows a list of arbitrary objects and supports advantages if elements of a list belong to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/>
              <a:t>Advantages of Generics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10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add stability to your code by making more of your bugs detectable at compile time.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Generics enable </a:t>
            </a:r>
            <a:r>
              <a:rPr lang="en-US" sz="2800" i="1" dirty="0">
                <a:solidFill>
                  <a:srgbClr val="0000CC"/>
                </a:solidFill>
              </a:rPr>
              <a:t>types</a:t>
            </a:r>
            <a:r>
              <a:rPr lang="en-US" sz="2800" dirty="0">
                <a:solidFill>
                  <a:srgbClr val="0000CC"/>
                </a:solidFill>
              </a:rPr>
              <a:t> (classes and interfaces) to be parameters when defining classes, interfaces </a:t>
            </a:r>
            <a:r>
              <a:rPr lang="en-US" sz="2800">
                <a:solidFill>
                  <a:srgbClr val="0000CC"/>
                </a:solidFill>
              </a:rPr>
              <a:t>and methods and limits on parametric types may be declared.</a:t>
            </a:r>
            <a:endParaRPr lang="en-US" sz="28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Code that uses generics has many benefits over non-generic code.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Stronger type checks at compile time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Elimination of casts.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Enabling programmers to implement generic </a:t>
            </a:r>
            <a:r>
              <a:rPr lang="en-US" sz="2400"/>
              <a:t>algorithms.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/>
              <a:t>Generics are not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2667000" cy="5638800"/>
          </a:xfrm>
        </p:spPr>
        <p:txBody>
          <a:bodyPr/>
          <a:lstStyle/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The package java.util supports general-purpose implementations which allows lists containing arbitrary  elements</a:t>
            </a:r>
          </a:p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The </a:t>
            </a:r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sz="2400">
                <a:latin typeface="Arial" charset="0"/>
                <a:cs typeface="Arial" charset="0"/>
              </a:rPr>
              <a:t> of this flexibility is we may have to use a </a:t>
            </a:r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casting operator </a:t>
            </a:r>
            <a:r>
              <a:rPr lang="en-US" sz="2400">
                <a:latin typeface="Arial" charset="0"/>
                <a:cs typeface="Arial" charset="0"/>
              </a:rPr>
              <a:t>when accessing an element.</a:t>
            </a:r>
            <a:endParaRPr lang="en-US" sz="2400" b="1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47724"/>
            <a:ext cx="5420310" cy="601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514600" y="4953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5257800"/>
            <a:ext cx="2209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The class </a:t>
            </a:r>
            <a:r>
              <a:rPr lang="en-US" b="1"/>
              <a:t>Object</a:t>
            </a:r>
            <a:r>
              <a:rPr lang="en-US"/>
              <a:t> does not have the </a:t>
            </a:r>
            <a:r>
              <a:rPr lang="en-US" b="1"/>
              <a:t>print()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Generics are used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3352800" cy="44196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If all elements of the collection are homogeneous(identical), the generic technique should be used.</a:t>
            </a:r>
          </a:p>
          <a:p>
            <a:r>
              <a:rPr lang="en-U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Generics add stability to your code by making more of your bugs detectable at compile time. Casting can not be used. </a:t>
            </a:r>
            <a:endParaRPr lang="en-US" sz="24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4876800" cy="53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200400" y="2667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6600" y="46482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876800"/>
            <a:ext cx="274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00CC"/>
                </a:solidFill>
              </a:rPr>
              <a:t>The casting operators are missed.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1526</Words>
  <Application>Microsoft Office PowerPoint</Application>
  <PresentationFormat>On-screen Show (4:3)</PresentationFormat>
  <Paragraphs>179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Session 10 Generics  (http://docs.oracle.com/javase/tutorial/java/generics/ index.html)</vt:lpstr>
      <vt:lpstr>What is Generics?</vt:lpstr>
      <vt:lpstr>Objectives</vt:lpstr>
      <vt:lpstr>A list of arbitrary elements</vt:lpstr>
      <vt:lpstr>Generic Classes in java.util</vt:lpstr>
      <vt:lpstr>Generics on a List</vt:lpstr>
      <vt:lpstr>Advantages of Generics</vt:lpstr>
      <vt:lpstr>Generics are not used</vt:lpstr>
      <vt:lpstr>Generics are used</vt:lpstr>
      <vt:lpstr>Using Generics- Syntax</vt:lpstr>
      <vt:lpstr>Implementing a Generic class</vt:lpstr>
      <vt:lpstr>Implementing Generic Methods</vt:lpstr>
      <vt:lpstr>Implementing Generic Methods…</vt:lpstr>
      <vt:lpstr>How generic class is treated?</vt:lpstr>
      <vt:lpstr>Implementing a Generic Methods</vt:lpstr>
      <vt:lpstr>Bounded Type Parameters</vt:lpstr>
      <vt:lpstr>Bounded Type Parameters:  Using wildcarts</vt:lpstr>
      <vt:lpstr>Wildcards</vt:lpstr>
      <vt:lpstr>Wildcards Demo.</vt:lpstr>
      <vt:lpstr>Raw Types</vt:lpstr>
      <vt:lpstr>Type Erasure </vt:lpstr>
      <vt:lpstr>Type Erasure – Demo.</vt:lpstr>
      <vt:lpstr>Restrictions on Generics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511</cp:revision>
  <dcterms:created xsi:type="dcterms:W3CDTF">2007-08-21T04:43:22Z</dcterms:created>
  <dcterms:modified xsi:type="dcterms:W3CDTF">2021-09-10T14:55:05Z</dcterms:modified>
</cp:coreProperties>
</file>