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4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6" r:id="rId31"/>
    <p:sldId id="297" r:id="rId32"/>
    <p:sldId id="299" r:id="rId33"/>
    <p:sldId id="303" r:id="rId34"/>
    <p:sldId id="326" r:id="rId35"/>
    <p:sldId id="305" r:id="rId36"/>
    <p:sldId id="306" r:id="rId37"/>
    <p:sldId id="307" r:id="rId38"/>
    <p:sldId id="308" r:id="rId39"/>
    <p:sldId id="321" r:id="rId40"/>
    <p:sldId id="32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07" d="100"/>
          <a:sy n="107" d="100"/>
        </p:scale>
        <p:origin x="163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3/30/2022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AE06FBC-E223-4578-A672-4695D2C9D53E}" type="datetime1">
              <a:rPr lang="en-US" smtClean="0"/>
              <a:pPr/>
              <a:t>3/30/2022</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3/30/2022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3/30/2022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A2B28D8-B102-4B49-B2C2-2BCAF2A738EE}" type="datetime1">
              <a:rPr lang="en-US" smtClean="0"/>
              <a:pPr/>
              <a:t>3/30/2022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3/30/2022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3910BE-1162-49A3-BCFF-0515A62F3D64}" type="datetime1">
              <a:rPr lang="en-US" smtClean="0"/>
              <a:pPr/>
              <a:t>3/30/2022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3/30/2022</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84782E-B1D2-4084-B10E-A0B432A6F5C1}" type="datetime1">
              <a:rPr lang="en-US" smtClean="0"/>
              <a:pPr/>
              <a:t>3/30/2022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3/30/2022</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3/30/2022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3/30/2022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3/30/2022</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a:t>Lecture 05</a:t>
            </a:r>
            <a:br>
              <a:rPr lang="en-US" dirty="0"/>
            </a:br>
            <a:r>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a:solidFill>
                  <a:srgbClr val="008000"/>
                </a:solidFill>
              </a:rPr>
              <a:t>JDBC- Java Database Connectivity</a:t>
            </a:r>
          </a:p>
          <a:p>
            <a:pPr algn="l">
              <a:defRPr/>
            </a:pPr>
            <a:r>
              <a:rPr lang="en-US" sz="2800" b="1" dirty="0">
                <a:solidFill>
                  <a:srgbClr val="008000"/>
                </a:solidFill>
              </a:rPr>
              <a:t>                           ( 5 slots)</a:t>
            </a:r>
          </a:p>
          <a:p>
            <a:pPr algn="l">
              <a:defRPr/>
            </a:pPr>
            <a:endParaRPr lang="en-US" sz="2800" b="1" dirty="0">
              <a:solidFill>
                <a:srgbClr val="008000"/>
              </a:solidFill>
            </a:endParaRPr>
          </a:p>
          <a:p>
            <a:pPr algn="l">
              <a:defRPr/>
            </a:pPr>
            <a:r>
              <a:rPr lang="en-US" sz="2800" b="1" dirty="0">
                <a:solidFill>
                  <a:srgbClr val="008000"/>
                </a:solidFill>
              </a:rPr>
              <a:t>References:</a:t>
            </a:r>
          </a:p>
          <a:p>
            <a:pPr marL="681038" algn="l">
              <a:buFont typeface="Arial" pitchFamily="34" charset="0"/>
              <a:buChar char="•"/>
              <a:defRPr/>
            </a:pPr>
            <a:r>
              <a:rPr lang="en-US" sz="2800" b="1" dirty="0">
                <a:solidFill>
                  <a:srgbClr val="008000"/>
                </a:solidFill>
              </a:rPr>
              <a:t> Java-Tutorials/tutorial-2015/jdbc/index.html</a:t>
            </a:r>
          </a:p>
          <a:p>
            <a:pPr marL="681038" algn="l">
              <a:buFont typeface="Arial" pitchFamily="34" charset="0"/>
              <a:buChar char="•"/>
              <a:defRPr/>
            </a:pPr>
            <a:r>
              <a:rPr lang="en-US" sz="2800" b="1" dirty="0">
                <a:solidFill>
                  <a:srgbClr val="008000"/>
                </a:solidFill>
              </a:rPr>
              <a:t> Java Documentation, the java.sql package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a:latin typeface="Times New Roman" pitchFamily="18" charset="0"/>
                <a:cs typeface="Arial" charset="0"/>
              </a:rPr>
              <a:t>JDBC </a:t>
            </a:r>
            <a:r>
              <a:rPr lang="en-US" dirty="0">
                <a:latin typeface="Times New Roman" pitchFamily="18" charset="0"/>
                <a:cs typeface="Arial" charset="0"/>
              </a:rPr>
              <a:t>APIs </a:t>
            </a:r>
            <a:r>
              <a:rPr lang="vi-VN">
                <a:latin typeface="Times New Roman" pitchFamily="18" charset="0"/>
                <a:cs typeface="Arial" charset="0"/>
              </a:rPr>
              <a:t>has 02 parts</a:t>
            </a:r>
            <a:r>
              <a:rPr lang="en-US" dirty="0">
                <a:latin typeface="Times New Roman" pitchFamily="18" charset="0"/>
                <a:cs typeface="Arial" charset="0"/>
              </a:rPr>
              <a:t> in the </a:t>
            </a:r>
            <a:r>
              <a:rPr lang="en-US" b="1" dirty="0">
                <a:latin typeface="Times New Roman" pitchFamily="18" charset="0"/>
                <a:cs typeface="Arial" charset="0"/>
              </a:rPr>
              <a:t>java.sql</a:t>
            </a:r>
            <a:r>
              <a:rPr lang="en-US" dirty="0">
                <a:latin typeface="Times New Roman" pitchFamily="18" charset="0"/>
                <a:cs typeface="Arial" charset="0"/>
              </a:rPr>
              <a:t> package.</a:t>
            </a:r>
            <a:endParaRPr lang="vi-VN">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extLst>
                    <a:ext uri="{9D8B030D-6E8A-4147-A177-3AD203B41FA5}">
                      <a16:colId xmlns:a16="http://schemas.microsoft.com/office/drawing/2014/main" val="20000"/>
                    </a:ext>
                  </a:extLst>
                </a:gridCol>
                <a:gridCol w="2151647">
                  <a:extLst>
                    <a:ext uri="{9D8B030D-6E8A-4147-A177-3AD203B41FA5}">
                      <a16:colId xmlns:a16="http://schemas.microsoft.com/office/drawing/2014/main" val="20001"/>
                    </a:ext>
                  </a:extLst>
                </a:gridCol>
                <a:gridCol w="4971047">
                  <a:extLst>
                    <a:ext uri="{9D8B030D-6E8A-4147-A177-3AD203B41FA5}">
                      <a16:colId xmlns:a16="http://schemas.microsoft.com/office/drawing/2014/main" val="20002"/>
                    </a:ext>
                  </a:extLst>
                </a:gridCol>
              </a:tblGrid>
              <a:tr h="533399">
                <a:tc>
                  <a:txBody>
                    <a:bodyPr/>
                    <a:lstStyle/>
                    <a:p>
                      <a:r>
                        <a:rPr lang="en-US" dirty="0"/>
                        <a:t>Part</a:t>
                      </a:r>
                    </a:p>
                  </a:txBody>
                  <a:tcPr/>
                </a:tc>
                <a:tc>
                  <a:txBody>
                    <a:bodyPr/>
                    <a:lstStyle/>
                    <a:p>
                      <a:r>
                        <a:rPr lang="en-US" dirty="0"/>
                        <a:t>Details</a:t>
                      </a:r>
                    </a:p>
                  </a:txBody>
                  <a:tcPr/>
                </a:tc>
                <a:tc>
                  <a:txBody>
                    <a:bodyPr/>
                    <a:lstStyle/>
                    <a:p>
                      <a:r>
                        <a:rPr lang="en-US" dirty="0"/>
                        <a:t>Purposes</a:t>
                      </a:r>
                    </a:p>
                  </a:txBody>
                  <a:tcPr/>
                </a:tc>
                <a:extLst>
                  <a:ext uri="{0D108BD9-81ED-4DB2-BD59-A6C34878D82A}">
                    <a16:rowId xmlns:a16="http://schemas.microsoft.com/office/drawing/2014/main" val="10000"/>
                  </a:ext>
                </a:extLst>
              </a:tr>
              <a:tr h="370840">
                <a:tc>
                  <a:txBody>
                    <a:bodyPr/>
                    <a:lstStyle/>
                    <a:p>
                      <a:r>
                        <a:rPr lang="en-US" dirty="0"/>
                        <a:t>JDBC Driver</a:t>
                      </a:r>
                    </a:p>
                  </a:txBody>
                  <a:tcPr/>
                </a:tc>
                <a:tc>
                  <a:txBody>
                    <a:bodyPr/>
                    <a:lstStyle/>
                    <a:p>
                      <a:r>
                        <a:rPr lang="en-US" b="1" dirty="0"/>
                        <a:t>DriverManager </a:t>
                      </a:r>
                      <a:r>
                        <a:rPr lang="en-US" dirty="0"/>
                        <a:t>class</a:t>
                      </a:r>
                    </a:p>
                  </a:txBody>
                  <a:tcPr/>
                </a:tc>
                <a:tc>
                  <a:txBody>
                    <a:bodyPr/>
                    <a:lstStyle/>
                    <a:p>
                      <a:r>
                        <a:rPr lang="en-US" dirty="0"/>
                        <a:t>Java.lang.Class.forName(DriverClass) will dynamically load the</a:t>
                      </a:r>
                      <a:r>
                        <a:rPr lang="en-US" baseline="0" dirty="0"/>
                        <a:t> concrete driver class, provided by a </a:t>
                      </a:r>
                      <a:r>
                        <a:rPr lang="en-US" b="1" baseline="0" dirty="0">
                          <a:solidFill>
                            <a:srgbClr val="FF0000"/>
                          </a:solidFill>
                        </a:rPr>
                        <a:t>specific provider for a specific database</a:t>
                      </a:r>
                      <a:r>
                        <a:rPr lang="en-US" baseline="0" dirty="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class DriverManager will g</a:t>
                      </a:r>
                      <a:r>
                        <a:rPr lang="en-US" dirty="0"/>
                        <a:t>et a connection to database based on the specific driver class loaded.</a:t>
                      </a:r>
                    </a:p>
                  </a:txBody>
                  <a:tcPr/>
                </a:tc>
                <a:extLst>
                  <a:ext uri="{0D108BD9-81ED-4DB2-BD59-A6C34878D82A}">
                    <a16:rowId xmlns:a16="http://schemas.microsoft.com/office/drawing/2014/main" val="10001"/>
                  </a:ext>
                </a:extLst>
              </a:tr>
              <a:tr h="370840">
                <a:tc>
                  <a:txBody>
                    <a:bodyPr/>
                    <a:lstStyle/>
                    <a:p>
                      <a:r>
                        <a:rPr lang="en-US" dirty="0"/>
                        <a:t>JDBC API</a:t>
                      </a:r>
                    </a:p>
                  </a:txBody>
                  <a:tcPr/>
                </a:tc>
                <a:tc>
                  <a:txBody>
                    <a:bodyPr/>
                    <a:lstStyle/>
                    <a:p>
                      <a:r>
                        <a:rPr lang="en-US" b="0" u="sng" dirty="0"/>
                        <a:t>Interfaces:</a:t>
                      </a:r>
                    </a:p>
                    <a:p>
                      <a:r>
                        <a:rPr lang="en-US" b="1" dirty="0"/>
                        <a:t>Connection,</a:t>
                      </a:r>
                      <a:endParaRPr lang="en-US" b="1" baseline="0" dirty="0"/>
                    </a:p>
                    <a:p>
                      <a:r>
                        <a:rPr lang="en-US" b="1" baseline="0" dirty="0"/>
                        <a:t>Statement</a:t>
                      </a:r>
                    </a:p>
                    <a:p>
                      <a:r>
                        <a:rPr lang="en-US" b="1" baseline="0" dirty="0"/>
                        <a:t>ResultSet</a:t>
                      </a:r>
                    </a:p>
                    <a:p>
                      <a:r>
                        <a:rPr lang="en-US" b="1" baseline="0" dirty="0"/>
                        <a:t>DatabaseMetadata</a:t>
                      </a:r>
                    </a:p>
                    <a:p>
                      <a:r>
                        <a:rPr lang="en-US" b="1" baseline="0" dirty="0"/>
                        <a:t>ResultSetMetadata</a:t>
                      </a:r>
                    </a:p>
                    <a:p>
                      <a:r>
                        <a:rPr lang="en-US" b="0" u="sng" baseline="0" dirty="0"/>
                        <a:t>Classes</a:t>
                      </a:r>
                    </a:p>
                    <a:p>
                      <a:r>
                        <a:rPr lang="en-US" b="1" baseline="0" dirty="0"/>
                        <a:t>SQLException</a:t>
                      </a:r>
                      <a:endParaRPr lang="en-US" b="1" dirty="0"/>
                    </a:p>
                  </a:txBody>
                  <a:tcPr/>
                </a:tc>
                <a:tc>
                  <a:txBody>
                    <a:bodyPr/>
                    <a:lstStyle/>
                    <a:p>
                      <a:endParaRPr lang="en-US" dirty="0"/>
                    </a:p>
                    <a:p>
                      <a:r>
                        <a:rPr lang="en-US" dirty="0"/>
                        <a:t>For creating</a:t>
                      </a:r>
                      <a:r>
                        <a:rPr lang="en-US" baseline="0" dirty="0"/>
                        <a:t> a connection to a DBMS</a:t>
                      </a:r>
                    </a:p>
                    <a:p>
                      <a:r>
                        <a:rPr lang="en-US" baseline="0" dirty="0"/>
                        <a:t>For executing SQL statements</a:t>
                      </a:r>
                    </a:p>
                    <a:p>
                      <a:r>
                        <a:rPr lang="en-US" baseline="0" dirty="0"/>
                        <a:t>For storing result data set and achieving columns</a:t>
                      </a:r>
                    </a:p>
                    <a:p>
                      <a:r>
                        <a:rPr lang="en-US" dirty="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getting resultset metadata</a:t>
                      </a:r>
                    </a:p>
                    <a:p>
                      <a:endParaRPr lang="en-US" dirty="0"/>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1287670" y="6275309"/>
            <a:ext cx="6949659" cy="369332"/>
          </a:xfrm>
          <a:prstGeom prst="rect">
            <a:avLst/>
          </a:prstGeom>
        </p:spPr>
        <p:txBody>
          <a:bodyPr wrap="none">
            <a:spAutoFit/>
          </a:bodyPr>
          <a:lstStyle/>
          <a:p>
            <a:r>
              <a:rPr lang="en-US" b="1" dirty="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Java App.</a:t>
            </a:r>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con</a:t>
            </a:r>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JDBC Driver implement interfaces</a:t>
            </a:r>
          </a:p>
          <a:p>
            <a:pPr algn="ctr"/>
            <a:r>
              <a:rPr lang="en-US" dirty="0"/>
              <a:t>(loaded dynamically by  java.lang.Class)</a:t>
            </a:r>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DriverManager</a:t>
            </a:r>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getConnection()</a:t>
            </a: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stmt</a:t>
            </a:r>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ResultSet rs</a:t>
            </a:r>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rs</a:t>
            </a:r>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createStatement()</a:t>
            </a: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8000"/>
                </a:solidFill>
              </a:rPr>
              <a:t>executeQuery()</a:t>
            </a: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Model of a JDBC App. </a:t>
            </a: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lstStyle/>
          <a:p>
            <a:pPr algn="just">
              <a:lnSpc>
                <a:spcPct val="80000"/>
              </a:lnSpc>
              <a:defRPr/>
            </a:pPr>
            <a:r>
              <a:rPr lang="en-US" dirty="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a:latin typeface="Times New Roman" pitchFamily="18" charset="0"/>
                <a:cs typeface="Arial" charset="0"/>
              </a:rPr>
              <a:t>Based on characteristics of DBMSs, four types of JDBC drivers are:</a:t>
            </a:r>
            <a:endParaRPr lang="vi-VN" dirty="0">
              <a:latin typeface="Times New Roman" pitchFamily="18" charset="0"/>
              <a:cs typeface="Arial" charset="0"/>
            </a:endParaRPr>
          </a:p>
          <a:p>
            <a:pPr lvl="1" algn="just">
              <a:lnSpc>
                <a:spcPct val="80000"/>
              </a:lnSpc>
              <a:defRPr/>
            </a:pPr>
            <a:r>
              <a:rPr lang="vi-VN" sz="3200" dirty="0">
                <a:latin typeface="Times New Roman" pitchFamily="18" charset="0"/>
                <a:cs typeface="Arial" charset="0"/>
              </a:rPr>
              <a:t>Type 1: JDBC ODBC</a:t>
            </a:r>
          </a:p>
          <a:p>
            <a:pPr lvl="1" algn="just">
              <a:lnSpc>
                <a:spcPct val="80000"/>
              </a:lnSpc>
              <a:defRPr/>
            </a:pPr>
            <a:r>
              <a:rPr lang="vi-VN" sz="3200" dirty="0">
                <a:latin typeface="Times New Roman" pitchFamily="18" charset="0"/>
                <a:cs typeface="Arial" charset="0"/>
              </a:rPr>
              <a:t>Type 2: Native API</a:t>
            </a:r>
          </a:p>
          <a:p>
            <a:pPr lvl="1" algn="just">
              <a:lnSpc>
                <a:spcPct val="80000"/>
              </a:lnSpc>
              <a:defRPr/>
            </a:pPr>
            <a:r>
              <a:rPr lang="vi-VN" sz="3200" dirty="0">
                <a:latin typeface="Times New Roman" pitchFamily="18" charset="0"/>
                <a:cs typeface="Arial" charset="0"/>
              </a:rPr>
              <a:t>Type 3: Network Protocol </a:t>
            </a:r>
          </a:p>
          <a:p>
            <a:pPr lvl="1" algn="just">
              <a:lnSpc>
                <a:spcPct val="80000"/>
              </a:lnSpc>
              <a:defRPr/>
            </a:pPr>
            <a:r>
              <a:rPr lang="vi-VN" sz="3200" dirty="0">
                <a:latin typeface="Times New Roman" pitchFamily="18" charset="0"/>
                <a:cs typeface="Arial" charset="0"/>
              </a:rPr>
              <a:t>Type 4: Native Protocol</a:t>
            </a:r>
          </a:p>
          <a:p>
            <a:pPr marL="342900" lvl="1" indent="-342900">
              <a:buFont typeface="Arial" charset="0"/>
              <a:buChar char="•"/>
              <a:defRPr/>
            </a:pPr>
            <a:r>
              <a:rPr lang="vi-VN" sz="3200" dirty="0">
                <a:latin typeface="Times New Roman" pitchFamily="18" charset="0"/>
                <a:cs typeface="Arial" charset="0"/>
              </a:rPr>
              <a:t>Type 1 </a:t>
            </a:r>
            <a:r>
              <a:rPr lang="en-US" sz="3200" dirty="0">
                <a:latin typeface="Times New Roman" pitchFamily="18" charset="0"/>
                <a:cs typeface="Arial" charset="0"/>
              </a:rPr>
              <a:t>and</a:t>
            </a:r>
            <a:r>
              <a:rPr lang="vi-VN" sz="3200" dirty="0">
                <a:latin typeface="Times New Roman" pitchFamily="18" charset="0"/>
                <a:cs typeface="Arial" charset="0"/>
              </a:rPr>
              <a:t> Type 4 </a:t>
            </a:r>
            <a:r>
              <a:rPr lang="en-US" sz="3200" dirty="0">
                <a:latin typeface="Times New Roman" pitchFamily="18" charset="0"/>
                <a:cs typeface="Arial" charset="0"/>
              </a:rPr>
              <a:t>are</a:t>
            </a:r>
            <a:r>
              <a:rPr lang="vi-VN" sz="3200" dirty="0">
                <a:latin typeface="Times New Roman" pitchFamily="18" charset="0"/>
                <a:cs typeface="Arial" charset="0"/>
              </a:rPr>
              <a:t> populated</a:t>
            </a:r>
            <a:r>
              <a:rPr lang="en-US" sz="3200" dirty="0">
                <a:latin typeface="Arial" charset="0"/>
                <a:cs typeface="Arial" charset="0"/>
              </a:rPr>
              <a:t>.</a:t>
            </a:r>
            <a:endParaRPr lang="vi-VN" sz="3200" dirty="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a:latin typeface="Arial" charset="0"/>
                <a:cs typeface="Arial" charset="0"/>
              </a:rPr>
              <a:t>Type 1-Driver : </a:t>
            </a:r>
            <a:r>
              <a:rPr lang="en-US" dirty="0">
                <a:latin typeface="Arial" charset="0"/>
                <a:cs typeface="Arial" charset="0"/>
              </a:rPr>
              <a:t>JDBC-ODBC</a:t>
            </a:r>
            <a:r>
              <a:rPr lang="en-US" sz="3200" dirty="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Microsoft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a:latin typeface="Times New Roman" pitchFamily="18" charset="0"/>
                <a:cs typeface="Arial" charset="0"/>
              </a:rPr>
              <a:t>This package is in the JDK as default.</a:t>
            </a:r>
          </a:p>
          <a:p>
            <a:pPr algn="just">
              <a:lnSpc>
                <a:spcPct val="80000"/>
              </a:lnSpc>
            </a:pPr>
            <a:r>
              <a:rPr lang="en-US" sz="2400" dirty="0">
                <a:latin typeface="Times New Roman" pitchFamily="18" charset="0"/>
                <a:cs typeface="Arial" charset="0"/>
              </a:rPr>
              <a:t>Translates JDBC APIs to ODBC APIs </a:t>
            </a:r>
          </a:p>
          <a:p>
            <a:pPr algn="just">
              <a:lnSpc>
                <a:spcPct val="80000"/>
              </a:lnSpc>
            </a:pPr>
            <a:r>
              <a:rPr lang="en-US" sz="2400" dirty="0">
                <a:latin typeface="Times New Roman" pitchFamily="18" charset="0"/>
                <a:cs typeface="Arial" charset="0"/>
              </a:rPr>
              <a:t>Enables the Java applications to interact with any database supported by Microsoft.</a:t>
            </a:r>
            <a:endParaRPr lang="vi-VN" sz="2400">
              <a:latin typeface="Times New Roman" pitchFamily="18" charset="0"/>
              <a:cs typeface="Arial" charset="0"/>
            </a:endParaRPr>
          </a:p>
          <a:p>
            <a:pPr algn="just">
              <a:lnSpc>
                <a:spcPct val="80000"/>
              </a:lnSpc>
            </a:pPr>
            <a:r>
              <a:rPr lang="en-US" sz="2400" dirty="0">
                <a:latin typeface="Times New Roman" pitchFamily="18" charset="0"/>
                <a:cs typeface="Arial" charset="0"/>
              </a:rPr>
              <a:t>Provides platform dependence, as JDBC ODBC bridge driver uses ODBC</a:t>
            </a:r>
            <a:endParaRPr lang="vi-VN" sz="2400">
              <a:latin typeface="Times New Roman" pitchFamily="18" charset="0"/>
              <a:cs typeface="Arial" charset="0"/>
            </a:endParaRPr>
          </a:p>
          <a:p>
            <a:pPr algn="just">
              <a:lnSpc>
                <a:spcPct val="80000"/>
              </a:lnSpc>
            </a:pPr>
            <a:r>
              <a:rPr lang="en-US" sz="2400" b="1" dirty="0">
                <a:latin typeface="Times New Roman" pitchFamily="18" charset="0"/>
                <a:cs typeface="Arial" charset="0"/>
              </a:rPr>
              <a:t>JDBC-ODBC bridge is useful when Java driver is not available for a database but it is supported by Microsoft.</a:t>
            </a:r>
            <a:endParaRPr lang="vi-VN" sz="2400" b="1">
              <a:latin typeface="Times New Roman" pitchFamily="18" charset="0"/>
              <a:cs typeface="Arial" charset="0"/>
            </a:endParaRPr>
          </a:p>
          <a:p>
            <a:pPr algn="just">
              <a:lnSpc>
                <a:spcPct val="80000"/>
              </a:lnSpc>
            </a:pPr>
            <a:r>
              <a:rPr lang="vi-VN" sz="2400">
                <a:latin typeface="Times New Roman" pitchFamily="18" charset="0"/>
                <a:cs typeface="Arial" charset="0"/>
              </a:rPr>
              <a:t>Disadvantages</a:t>
            </a:r>
          </a:p>
          <a:p>
            <a:pPr lvl="1" algn="just">
              <a:lnSpc>
                <a:spcPct val="80000"/>
              </a:lnSpc>
            </a:pPr>
            <a:r>
              <a:rPr lang="vi-VN" sz="2000">
                <a:latin typeface="Times New Roman" pitchFamily="18" charset="0"/>
                <a:cs typeface="Arial" charset="0"/>
              </a:rPr>
              <a:t>Platform depen</a:t>
            </a:r>
            <a:r>
              <a:rPr lang="en-US" sz="2000" dirty="0">
                <a:latin typeface="Times New Roman" pitchFamily="18" charset="0"/>
                <a:cs typeface="Arial" charset="0"/>
              </a:rPr>
              <a:t>den</a:t>
            </a:r>
            <a:r>
              <a:rPr lang="vi-VN" sz="2000">
                <a:latin typeface="Times New Roman" pitchFamily="18" charset="0"/>
                <a:cs typeface="Arial" charset="0"/>
              </a:rPr>
              <a:t>ce</a:t>
            </a:r>
            <a:r>
              <a:rPr lang="en-US" sz="2000" dirty="0">
                <a:latin typeface="Times New Roman" pitchFamily="18" charset="0"/>
                <a:cs typeface="Arial" charset="0"/>
              </a:rPr>
              <a:t> (Microsoft)</a:t>
            </a:r>
            <a:endParaRPr lang="vi-VN" sz="2000">
              <a:latin typeface="Times New Roman" pitchFamily="18" charset="0"/>
              <a:cs typeface="Arial" charset="0"/>
            </a:endParaRPr>
          </a:p>
          <a:p>
            <a:pPr lvl="1" algn="just">
              <a:lnSpc>
                <a:spcPct val="80000"/>
              </a:lnSpc>
            </a:pPr>
            <a:r>
              <a:rPr lang="vi-VN" sz="2000">
                <a:latin typeface="Times New Roman" pitchFamily="18" charset="0"/>
                <a:cs typeface="Arial" charset="0"/>
              </a:rPr>
              <a:t>The performance is comparatively slower than other drivers</a:t>
            </a:r>
          </a:p>
          <a:p>
            <a:pPr lvl="1" algn="just">
              <a:lnSpc>
                <a:spcPct val="80000"/>
              </a:lnSpc>
            </a:pPr>
            <a:r>
              <a:rPr lang="vi-VN" sz="2000">
                <a:latin typeface="Times New Roman" pitchFamily="18" charset="0"/>
                <a:cs typeface="Arial" charset="0"/>
              </a:rPr>
              <a:t>Require the ODBC driver and the client DB to be on the server.</a:t>
            </a:r>
          </a:p>
          <a:p>
            <a:pPr algn="just">
              <a:lnSpc>
                <a:spcPct val="80000"/>
              </a:lnSpc>
            </a:pPr>
            <a:r>
              <a:rPr lang="vi-VN" sz="2400">
                <a:latin typeface="Times New Roman" pitchFamily="18" charset="0"/>
                <a:cs typeface="Arial" charset="0"/>
              </a:rPr>
              <a:t>Usage: DSN is registered to use connecting DB</a:t>
            </a:r>
            <a:r>
              <a:rPr lang="en-US" sz="2400" dirty="0">
                <a:latin typeface="Times New Roman" pitchFamily="18" charset="0"/>
                <a:cs typeface="Arial" charset="0"/>
              </a:rPr>
              <a:t> (a data source is declared in Control Panel/ODBC Data sources)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a:latin typeface="Times New Roman" pitchFamily="18" charset="0"/>
                <a:cs typeface="Arial" charset="0"/>
              </a:rPr>
              <a:t>Provides access to the database through C/C++ codes.</a:t>
            </a:r>
          </a:p>
          <a:p>
            <a:pPr algn="just">
              <a:lnSpc>
                <a:spcPct val="80000"/>
              </a:lnSpc>
            </a:pPr>
            <a:r>
              <a:rPr lang="en-US" sz="2400" dirty="0">
                <a:latin typeface="Times New Roman" pitchFamily="18" charset="0"/>
                <a:cs typeface="Arial" charset="0"/>
              </a:rPr>
              <a:t>Developed using native code libraries</a:t>
            </a:r>
            <a:endParaRPr lang="vi-VN" sz="2400" dirty="0">
              <a:latin typeface="Times New Roman" pitchFamily="18" charset="0"/>
              <a:cs typeface="Arial" charset="0"/>
            </a:endParaRPr>
          </a:p>
          <a:p>
            <a:pPr algn="just">
              <a:lnSpc>
                <a:spcPct val="80000"/>
              </a:lnSpc>
            </a:pPr>
            <a:r>
              <a:rPr lang="en-US" sz="2400" dirty="0">
                <a:latin typeface="Times New Roman" pitchFamily="18" charset="0"/>
                <a:cs typeface="Arial" charset="0"/>
              </a:rPr>
              <a:t>Native code libraries provide access to the database, and improve the performance</a:t>
            </a:r>
            <a:endParaRPr lang="vi-VN" sz="2400" dirty="0">
              <a:latin typeface="Times New Roman" pitchFamily="18" charset="0"/>
              <a:cs typeface="Arial" charset="0"/>
            </a:endParaRPr>
          </a:p>
          <a:p>
            <a:pPr algn="just">
              <a:lnSpc>
                <a:spcPct val="80000"/>
              </a:lnSpc>
            </a:pPr>
            <a:r>
              <a:rPr lang="en-US" sz="2400" dirty="0">
                <a:latin typeface="Times New Roman" pitchFamily="18" charset="0"/>
                <a:cs typeface="Arial" charset="0"/>
              </a:rPr>
              <a:t>Java application sends a request for database connectivity as a normal JDBC call to the Native API driver</a:t>
            </a:r>
            <a:endParaRPr lang="vi-VN" sz="2400" dirty="0">
              <a:latin typeface="Times New Roman" pitchFamily="18" charset="0"/>
              <a:cs typeface="Arial" charset="0"/>
            </a:endParaRPr>
          </a:p>
          <a:p>
            <a:pPr algn="just">
              <a:lnSpc>
                <a:spcPct val="80000"/>
              </a:lnSpc>
            </a:pPr>
            <a:r>
              <a:rPr lang="en-US" sz="2400" dirty="0">
                <a:latin typeface="Times New Roman" pitchFamily="18" charset="0"/>
                <a:cs typeface="Arial" charset="0"/>
              </a:rPr>
              <a:t>Establishes the call, and translates the call to the particular database protocol that is forwarded to the database</a:t>
            </a:r>
            <a:endParaRPr lang="en-US" sz="2000" dirty="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a:latin typeface="Times New Roman" pitchFamily="18" charset="0"/>
                <a:cs typeface="Arial" charset="0"/>
              </a:rPr>
              <a:t>The middleware server then communicates the client</a:t>
            </a:r>
            <a:r>
              <a:rPr lang="en-US" sz="2800" dirty="0">
                <a:latin typeface="Arial" charset="0"/>
                <a:cs typeface="Arial" charset="0"/>
              </a:rPr>
              <a:t>’</a:t>
            </a:r>
            <a:r>
              <a:rPr lang="en-US" sz="2800" dirty="0">
                <a:latin typeface="Times New Roman" pitchFamily="18" charset="0"/>
                <a:cs typeface="Arial" charset="0"/>
              </a:rPr>
              <a:t>s requests to the data source</a:t>
            </a:r>
          </a:p>
          <a:p>
            <a:pPr algn="just">
              <a:lnSpc>
                <a:spcPct val="90000"/>
              </a:lnSpc>
            </a:pPr>
            <a:r>
              <a:rPr lang="en-US" sz="2800" dirty="0">
                <a:latin typeface="Times New Roman" pitchFamily="18" charset="0"/>
                <a:cs typeface="Arial" charset="0"/>
              </a:rPr>
              <a:t>Manages multiple Java applications connecting to different databases</a:t>
            </a:r>
          </a:p>
          <a:p>
            <a:endParaRPr lang="en-US" sz="2800" dirty="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a:latin typeface="Times New Roman" pitchFamily="18" charset="0"/>
                <a:cs typeface="Arial" charset="0"/>
              </a:rPr>
              <a:t>Communicates directly with the database using Java sockets</a:t>
            </a:r>
            <a:endParaRPr lang="vi-VN" sz="2400">
              <a:latin typeface="Times New Roman" pitchFamily="18" charset="0"/>
              <a:cs typeface="Arial" charset="0"/>
            </a:endParaRPr>
          </a:p>
          <a:p>
            <a:pPr algn="just">
              <a:lnSpc>
                <a:spcPct val="90000"/>
              </a:lnSpc>
            </a:pPr>
            <a:r>
              <a:rPr lang="en-US" sz="2400" dirty="0">
                <a:latin typeface="Times New Roman" pitchFamily="18" charset="0"/>
                <a:cs typeface="Arial" charset="0"/>
              </a:rPr>
              <a:t>Improves the performance as translation is not required</a:t>
            </a:r>
            <a:endParaRPr lang="vi-VN" sz="2400">
              <a:latin typeface="Times New Roman" pitchFamily="18" charset="0"/>
              <a:cs typeface="Arial" charset="0"/>
            </a:endParaRPr>
          </a:p>
          <a:p>
            <a:pPr algn="just">
              <a:lnSpc>
                <a:spcPct val="90000"/>
              </a:lnSpc>
            </a:pPr>
            <a:r>
              <a:rPr lang="en-US" sz="2400" dirty="0">
                <a:latin typeface="Times New Roman" pitchFamily="18" charset="0"/>
                <a:cs typeface="Arial" charset="0"/>
              </a:rPr>
              <a:t>Converts JDBC queries into native calls used by the particular RDBMS</a:t>
            </a:r>
            <a:endParaRPr lang="vi-VN" sz="2400">
              <a:latin typeface="Times New Roman" pitchFamily="18" charset="0"/>
              <a:cs typeface="Arial" charset="0"/>
            </a:endParaRPr>
          </a:p>
          <a:p>
            <a:pPr algn="just">
              <a:lnSpc>
                <a:spcPct val="90000"/>
              </a:lnSpc>
            </a:pPr>
            <a:r>
              <a:rPr lang="vi-VN" sz="2400">
                <a:latin typeface="Times New Roman" pitchFamily="18" charset="0"/>
                <a:cs typeface="Arial" charset="0"/>
              </a:rPr>
              <a:t>The driver library is required when it is used and attached with the deployed application</a:t>
            </a:r>
            <a:r>
              <a:rPr lang="en-US" sz="2400" dirty="0">
                <a:latin typeface="Times New Roman" pitchFamily="18" charset="0"/>
                <a:cs typeface="Arial" charset="0"/>
              </a:rPr>
              <a:t> (</a:t>
            </a:r>
            <a:r>
              <a:rPr lang="en-US" sz="2400" b="1" dirty="0">
                <a:latin typeface="Times New Roman" pitchFamily="18" charset="0"/>
                <a:cs typeface="Arial" charset="0"/>
              </a:rPr>
              <a:t>sqlserver 2000</a:t>
            </a:r>
            <a:r>
              <a:rPr lang="en-US" sz="2400" dirty="0">
                <a:latin typeface="Times New Roman" pitchFamily="18" charset="0"/>
                <a:cs typeface="Arial" charset="0"/>
              </a:rPr>
              <a:t>: mssqlserver.jar, msutil.jar, msbase.jar; </a:t>
            </a:r>
            <a:r>
              <a:rPr lang="en-US" sz="2400" b="1" dirty="0">
                <a:latin typeface="Times New Roman" pitchFamily="18" charset="0"/>
                <a:cs typeface="Arial" charset="0"/>
              </a:rPr>
              <a:t>sqlserver 2005</a:t>
            </a:r>
            <a:r>
              <a:rPr lang="en-US" sz="2400" dirty="0">
                <a:latin typeface="Times New Roman" pitchFamily="18" charset="0"/>
                <a:cs typeface="Arial" charset="0"/>
              </a:rPr>
              <a:t>: sqljdbc.jar; </a:t>
            </a:r>
            <a:r>
              <a:rPr lang="en-US" sz="2400" b="1" dirty="0">
                <a:latin typeface="Times New Roman" pitchFamily="18" charset="0"/>
                <a:cs typeface="Arial" charset="0"/>
              </a:rPr>
              <a:t>jtds</a:t>
            </a:r>
            <a:r>
              <a:rPr lang="en-US" sz="2400" dirty="0">
                <a:latin typeface="Times New Roman" pitchFamily="18" charset="0"/>
                <a:cs typeface="Arial" charset="0"/>
              </a:rPr>
              <a:t>: jtds.jar </a:t>
            </a:r>
            <a:r>
              <a:rPr lang="en-US" sz="2400" dirty="0">
                <a:latin typeface="Arial" charset="0"/>
                <a:cs typeface="Arial" charset="0"/>
              </a:rPr>
              <a:t>…</a:t>
            </a:r>
            <a:r>
              <a:rPr lang="en-US" sz="2400" dirty="0">
                <a:latin typeface="Times New Roman" pitchFamily="18" charset="0"/>
                <a:cs typeface="Arial" charset="0"/>
              </a:rPr>
              <a:t>)</a:t>
            </a:r>
            <a:endParaRPr lang="vi-VN" sz="2400">
              <a:latin typeface="Times New Roman" pitchFamily="18" charset="0"/>
              <a:cs typeface="Arial" charset="0"/>
            </a:endParaRPr>
          </a:p>
          <a:p>
            <a:pPr algn="just">
              <a:lnSpc>
                <a:spcPct val="90000"/>
              </a:lnSpc>
            </a:pPr>
            <a:r>
              <a:rPr lang="vi-VN" sz="2400">
                <a:latin typeface="Times New Roman" pitchFamily="18" charset="0"/>
                <a:cs typeface="Arial" charset="0"/>
              </a:rPr>
              <a:t>Independent platform</a:t>
            </a:r>
            <a:endParaRPr lang="en-US" sz="2400" dirty="0">
              <a:latin typeface="Times New Roman" pitchFamily="18" charset="0"/>
              <a:cs typeface="Arial" charset="0"/>
            </a:endParaRPr>
          </a:p>
          <a:p>
            <a:endParaRPr lang="en-US" sz="2400" dirty="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a:solidFill>
                  <a:srgbClr val="FF0000"/>
                </a:solidFill>
                <a:latin typeface="Tahoma" pitchFamily="34" charset="0"/>
              </a:rPr>
              <a:t>use Proprietary protocol</a:t>
            </a:r>
          </a:p>
        </p:txBody>
      </p:sp>
      <p:sp>
        <p:nvSpPr>
          <p:cNvPr id="15" name="Rectangle 14"/>
          <p:cNvSpPr/>
          <p:nvPr/>
        </p:nvSpPr>
        <p:spPr>
          <a:xfrm>
            <a:off x="5273168" y="3974068"/>
            <a:ext cx="1661032" cy="369332"/>
          </a:xfrm>
          <a:prstGeom prst="rect">
            <a:avLst/>
          </a:prstGeom>
        </p:spPr>
        <p:txBody>
          <a:bodyPr wrap="none">
            <a:spAutoFit/>
          </a:bodyPr>
          <a:lstStyle/>
          <a:p>
            <a:r>
              <a:rPr lang="en-US" dirty="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a:solidFill>
                  <a:srgbClr val="0000FF"/>
                </a:solidFill>
                <a:latin typeface="Tahoma" pitchFamily="34" charset="0"/>
              </a:rPr>
              <a:t>Result Set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2"/>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3"/>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a:latin typeface="Arial" charset="0"/>
                <a:cs typeface="Arial" charset="0"/>
              </a:rPr>
              <a:t>Configure Ports, Protocols for SQL Server</a:t>
            </a:r>
          </a:p>
        </p:txBody>
      </p:sp>
      <p:pic>
        <p:nvPicPr>
          <p:cNvPr id="30726" name="Picture 9"/>
          <p:cNvPicPr>
            <a:picLocks noChangeAspect="1" noChangeArrowheads="1"/>
          </p:cNvPicPr>
          <p:nvPr/>
        </p:nvPicPr>
        <p:blipFill>
          <a:blip r:embed="rId4"/>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5"/>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Attention: Disable VIA</a:t>
            </a:r>
          </a:p>
        </p:txBody>
      </p:sp>
      <p:pic>
        <p:nvPicPr>
          <p:cNvPr id="30732" name="Picture 12"/>
          <p:cNvPicPr>
            <a:picLocks noChangeAspect="1" noChangeArrowheads="1"/>
          </p:cNvPicPr>
          <p:nvPr/>
        </p:nvPicPr>
        <p:blipFill>
          <a:blip r:embed="rId6"/>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Right</a:t>
            </a:r>
          </a:p>
          <a:p>
            <a:pPr algn="ctr">
              <a:defRPr/>
            </a:pPr>
            <a:r>
              <a:rPr lang="en-US" sz="1600" dirty="0"/>
              <a:t>click</a:t>
            </a:r>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you study this lecture?</a:t>
            </a:r>
          </a:p>
        </p:txBody>
      </p:sp>
      <p:sp>
        <p:nvSpPr>
          <p:cNvPr id="3" name="Content Placeholder 2"/>
          <p:cNvSpPr>
            <a:spLocks noGrp="1"/>
          </p:cNvSpPr>
          <p:nvPr>
            <p:ph sz="quarter" idx="1"/>
          </p:nvPr>
        </p:nvSpPr>
        <p:spPr/>
        <p:txBody>
          <a:bodyPr/>
          <a:lstStyle/>
          <a:p>
            <a:r>
              <a:rPr lang="en-US" dirty="0"/>
              <a:t>In almost all large applications. Data are organized and stored in databases which are managed by database management systems (DBMS) such as MS Access, MS SQL Server, Oracle, My SQL,…</a:t>
            </a:r>
          </a:p>
          <a:p>
            <a:r>
              <a:rPr lang="en-US" dirty="0"/>
              <a:t>Do you want to create Java applications which can connect to DBMSs?</a:t>
            </a:r>
          </a:p>
          <a:p>
            <a:r>
              <a:rPr lang="en-US" dirty="0"/>
              <a:t>Database programming is a skill which can not be missed for programmers.</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Right</a:t>
            </a:r>
          </a:p>
          <a:p>
            <a:pPr algn="ctr">
              <a:defRPr/>
            </a:pPr>
            <a:r>
              <a:rPr lang="en-US" sz="1600" dirty="0"/>
              <a:t>click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extLst>
                    <a:ext uri="{9D8B030D-6E8A-4147-A177-3AD203B41FA5}">
                      <a16:colId xmlns:a16="http://schemas.microsoft.com/office/drawing/2014/main" val="20000"/>
                    </a:ext>
                  </a:extLst>
                </a:gridCol>
                <a:gridCol w="181196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457200">
                <a:tc>
                  <a:txBody>
                    <a:bodyPr/>
                    <a:lstStyle/>
                    <a:p>
                      <a:r>
                        <a:rPr lang="en-US" dirty="0"/>
                        <a:t>Step</a:t>
                      </a:r>
                    </a:p>
                  </a:txBody>
                  <a:tcPr/>
                </a:tc>
                <a:tc>
                  <a:txBody>
                    <a:bodyPr/>
                    <a:lstStyle/>
                    <a:p>
                      <a:r>
                        <a:rPr lang="en-US" dirty="0"/>
                        <a:t>Description</a:t>
                      </a:r>
                    </a:p>
                  </a:txBody>
                  <a:tcPr/>
                </a:tc>
                <a:tc>
                  <a:txBody>
                    <a:bodyPr/>
                    <a:lstStyle/>
                    <a:p>
                      <a:r>
                        <a:rPr lang="en-US" dirty="0"/>
                        <a:t>Use</a:t>
                      </a:r>
                      <a:r>
                        <a:rPr lang="en-US" baseline="0" dirty="0"/>
                        <a:t> ( java.sql package)</a:t>
                      </a:r>
                      <a:r>
                        <a:rPr lang="en-US" dirty="0"/>
                        <a:t> </a:t>
                      </a:r>
                    </a:p>
                  </a:txBody>
                  <a:tcPr/>
                </a:tc>
                <a:tc>
                  <a:txBody>
                    <a:bodyPr/>
                    <a:lstStyle/>
                    <a:p>
                      <a:r>
                        <a:rPr lang="en-US" dirty="0"/>
                        <a:t>Methods</a:t>
                      </a:r>
                    </a:p>
                  </a:txBody>
                  <a:tcPr/>
                </a:tc>
                <a:extLst>
                  <a:ext uri="{0D108BD9-81ED-4DB2-BD59-A6C34878D82A}">
                    <a16:rowId xmlns:a16="http://schemas.microsoft.com/office/drawing/2014/main" val="10000"/>
                  </a:ext>
                </a:extLst>
              </a:tr>
              <a:tr h="595328">
                <a:tc>
                  <a:txBody>
                    <a:bodyPr/>
                    <a:lstStyle/>
                    <a:p>
                      <a:r>
                        <a:rPr lang="en-US" dirty="0"/>
                        <a:t>1</a:t>
                      </a:r>
                    </a:p>
                  </a:txBody>
                  <a:tcPr/>
                </a:tc>
                <a:tc>
                  <a:txBody>
                    <a:bodyPr/>
                    <a:lstStyle/>
                    <a:p>
                      <a:r>
                        <a:rPr lang="en-US" b="1" dirty="0"/>
                        <a:t>Load JDBC Driver</a:t>
                      </a:r>
                    </a:p>
                  </a:txBody>
                  <a:tcPr/>
                </a:tc>
                <a:tc>
                  <a:txBody>
                    <a:bodyPr/>
                    <a:lstStyle/>
                    <a:p>
                      <a:r>
                        <a:rPr lang="en-US" dirty="0"/>
                        <a:t>Java.lang.Class</a:t>
                      </a:r>
                    </a:p>
                  </a:txBody>
                  <a:tcPr/>
                </a:tc>
                <a:tc>
                  <a:txBody>
                    <a:bodyPr/>
                    <a:lstStyle/>
                    <a:p>
                      <a:r>
                        <a:rPr lang="en-US" dirty="0"/>
                        <a:t>forName(…)</a:t>
                      </a:r>
                    </a:p>
                  </a:txBody>
                  <a:tcPr/>
                </a:tc>
                <a:extLst>
                  <a:ext uri="{0D108BD9-81ED-4DB2-BD59-A6C34878D82A}">
                    <a16:rowId xmlns:a16="http://schemas.microsoft.com/office/drawing/2014/main" val="10001"/>
                  </a:ext>
                </a:extLst>
              </a:tr>
              <a:tr h="770767">
                <a:tc>
                  <a:txBody>
                    <a:bodyPr/>
                    <a:lstStyle/>
                    <a:p>
                      <a:r>
                        <a:rPr lang="en-US" dirty="0"/>
                        <a:t>2</a:t>
                      </a:r>
                    </a:p>
                  </a:txBody>
                  <a:tcPr/>
                </a:tc>
                <a:tc>
                  <a:txBody>
                    <a:bodyPr/>
                    <a:lstStyle/>
                    <a:p>
                      <a:r>
                        <a:rPr lang="en-US" b="1" dirty="0"/>
                        <a:t>Establish a DB connection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java.sql.DriverManager</a:t>
                      </a:r>
                    </a:p>
                    <a:p>
                      <a:endParaRPr lang="en-US" dirty="0"/>
                    </a:p>
                  </a:txBody>
                  <a:tcPr/>
                </a:tc>
                <a:tc>
                  <a:txBody>
                    <a:bodyPr/>
                    <a:lstStyle/>
                    <a:p>
                      <a:endParaRPr lang="en-US" dirty="0"/>
                    </a:p>
                    <a:p>
                      <a:r>
                        <a:rPr lang="en-US" dirty="0"/>
                        <a:t>DriverManager getConnection(…)  </a:t>
                      </a:r>
                      <a:r>
                        <a:rPr lang="en-US" dirty="0">
                          <a:sym typeface="Wingdings" pitchFamily="2" charset="2"/>
                        </a:rPr>
                        <a:t> Connection</a:t>
                      </a:r>
                      <a:endParaRPr lang="en-US" dirty="0"/>
                    </a:p>
                  </a:txBody>
                  <a:tcPr/>
                </a:tc>
                <a:extLst>
                  <a:ext uri="{0D108BD9-81ED-4DB2-BD59-A6C34878D82A}">
                    <a16:rowId xmlns:a16="http://schemas.microsoft.com/office/drawing/2014/main" val="10002"/>
                  </a:ext>
                </a:extLst>
              </a:tr>
              <a:tr h="595328">
                <a:tc>
                  <a:txBody>
                    <a:bodyPr/>
                    <a:lstStyle/>
                    <a:p>
                      <a:r>
                        <a:rPr lang="en-US" dirty="0"/>
                        <a:t>3</a:t>
                      </a:r>
                    </a:p>
                  </a:txBody>
                  <a:tcPr/>
                </a:tc>
                <a:tc>
                  <a:txBody>
                    <a:bodyPr/>
                    <a:lstStyle/>
                    <a:p>
                      <a:r>
                        <a:rPr lang="en-US" b="1" dirty="0"/>
                        <a:t>Create &amp; execute SQL statements</a:t>
                      </a:r>
                    </a:p>
                  </a:txBody>
                  <a:tcPr/>
                </a:tc>
                <a:tc>
                  <a:txBody>
                    <a:bodyPr/>
                    <a:lstStyle/>
                    <a:p>
                      <a:r>
                        <a:rPr lang="en-US" dirty="0"/>
                        <a:t>java.sql.Statement</a:t>
                      </a:r>
                    </a:p>
                    <a:p>
                      <a:r>
                        <a:rPr lang="en-US" dirty="0"/>
                        <a:t>java.sql.PrepareStatement</a:t>
                      </a:r>
                    </a:p>
                    <a:p>
                      <a:r>
                        <a:rPr lang="en-US" dirty="0"/>
                        <a:t>java.sql.CallableStatement</a:t>
                      </a:r>
                    </a:p>
                  </a:txBody>
                  <a:tcPr/>
                </a:tc>
                <a:tc>
                  <a:txBody>
                    <a:bodyPr/>
                    <a:lstStyle/>
                    <a:p>
                      <a:r>
                        <a:rPr lang="en-US" dirty="0"/>
                        <a:t>execute(…)</a:t>
                      </a:r>
                    </a:p>
                    <a:p>
                      <a:r>
                        <a:rPr lang="en-US" dirty="0"/>
                        <a:t>executeQuery(…)   </a:t>
                      </a:r>
                      <a:r>
                        <a:rPr lang="en-US" dirty="0">
                          <a:sym typeface="Wingdings" pitchFamily="2" charset="2"/>
                        </a:rPr>
                        <a:t></a:t>
                      </a:r>
                      <a:r>
                        <a:rPr lang="en-US" dirty="0"/>
                        <a:t> SELECT</a:t>
                      </a:r>
                    </a:p>
                    <a:p>
                      <a:pPr marL="631825" indent="-631825"/>
                      <a:r>
                        <a:rPr lang="en-US" dirty="0"/>
                        <a:t>executeUpdate(…) </a:t>
                      </a:r>
                      <a:r>
                        <a:rPr lang="en-US" dirty="0">
                          <a:sym typeface="Wingdings" pitchFamily="2" charset="2"/>
                        </a:rPr>
                        <a:t>  </a:t>
                      </a:r>
                      <a:r>
                        <a:rPr lang="en-US" dirty="0"/>
                        <a:t>INSERT/UPDATE/DELETE</a:t>
                      </a:r>
                    </a:p>
                  </a:txBody>
                  <a:tcPr/>
                </a:tc>
                <a:extLst>
                  <a:ext uri="{0D108BD9-81ED-4DB2-BD59-A6C34878D82A}">
                    <a16:rowId xmlns:a16="http://schemas.microsoft.com/office/drawing/2014/main" val="10003"/>
                  </a:ext>
                </a:extLst>
              </a:tr>
              <a:tr h="595328">
                <a:tc>
                  <a:txBody>
                    <a:bodyPr/>
                    <a:lstStyle/>
                    <a:p>
                      <a:r>
                        <a:rPr lang="en-US" dirty="0"/>
                        <a:t>4</a:t>
                      </a:r>
                    </a:p>
                  </a:txBody>
                  <a:tcPr/>
                </a:tc>
                <a:tc>
                  <a:txBody>
                    <a:bodyPr/>
                    <a:lstStyle/>
                    <a:p>
                      <a:r>
                        <a:rPr lang="en-US" b="1" dirty="0"/>
                        <a:t>Process the</a:t>
                      </a:r>
                      <a:r>
                        <a:rPr lang="en-US" b="1" baseline="0" dirty="0"/>
                        <a:t> results</a:t>
                      </a:r>
                      <a:endParaRPr lang="en-US" b="1" dirty="0"/>
                    </a:p>
                  </a:txBody>
                  <a:tcPr/>
                </a:tc>
                <a:tc>
                  <a:txBody>
                    <a:bodyPr/>
                    <a:lstStyle/>
                    <a:p>
                      <a:r>
                        <a:rPr lang="en-US" dirty="0"/>
                        <a:t>java.sql.ResultSet</a:t>
                      </a:r>
                    </a:p>
                  </a:txBody>
                  <a:tcPr/>
                </a:tc>
                <a:tc>
                  <a:txBody>
                    <a:bodyPr/>
                    <a:lstStyle/>
                    <a:p>
                      <a:r>
                        <a:rPr lang="en-US" dirty="0"/>
                        <a:t>first(), last(), next(), previous()</a:t>
                      </a:r>
                    </a:p>
                    <a:p>
                      <a:r>
                        <a:rPr lang="en-US" dirty="0"/>
                        <a:t>getXXX(..)</a:t>
                      </a:r>
                    </a:p>
                  </a:txBody>
                  <a:tcPr/>
                </a:tc>
                <a:extLst>
                  <a:ext uri="{0D108BD9-81ED-4DB2-BD59-A6C34878D82A}">
                    <a16:rowId xmlns:a16="http://schemas.microsoft.com/office/drawing/2014/main" val="10004"/>
                  </a:ext>
                </a:extLst>
              </a:tr>
              <a:tr h="595328">
                <a:tc>
                  <a:txBody>
                    <a:bodyPr/>
                    <a:lstStyle/>
                    <a:p>
                      <a:r>
                        <a:rPr lang="en-US" dirty="0"/>
                        <a:t>5</a:t>
                      </a:r>
                    </a:p>
                  </a:txBody>
                  <a:tcPr/>
                </a:tc>
                <a:tc>
                  <a:txBody>
                    <a:bodyPr/>
                    <a:lstStyle/>
                    <a:p>
                      <a:r>
                        <a:rPr lang="en-US" b="1" dirty="0"/>
                        <a:t>Close</a:t>
                      </a:r>
                    </a:p>
                  </a:txBody>
                  <a:tcPr/>
                </a:tc>
                <a:tc>
                  <a:txBody>
                    <a:bodyPr/>
                    <a:lstStyle/>
                    <a:p>
                      <a:r>
                        <a:rPr lang="en-US" dirty="0"/>
                        <a:t>ResultSet, Statement, Connection</a:t>
                      </a:r>
                    </a:p>
                  </a:txBody>
                  <a:tcPr/>
                </a:tc>
                <a:tc>
                  <a:txBody>
                    <a:bodyPr/>
                    <a:lstStyle/>
                    <a:p>
                      <a:r>
                        <a:rPr lang="en-US" dirty="0"/>
                        <a:t>close()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a:latin typeface="Arial" charset="0"/>
                <a:cs typeface="Arial" charset="0"/>
              </a:rPr>
              <a:t>Step 1: Register JDBC Driver</a:t>
            </a:r>
            <a:br>
              <a:rPr lang="en-US" sz="2800" dirty="0">
                <a:latin typeface="Arial" charset="0"/>
                <a:cs typeface="Arial" charset="0"/>
              </a:rPr>
            </a:br>
            <a:r>
              <a:rPr lang="en-US" sz="2800" dirty="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 Class</a:t>
            </a:r>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Attention to the syntax of URL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a:latin typeface="Arial" charset="0"/>
                <a:cs typeface="Arial" charset="0"/>
              </a:rPr>
              <a:t>Step 1: Register JDBC Driver</a:t>
            </a:r>
            <a:br>
              <a:rPr lang="en-US" sz="2800" dirty="0">
                <a:latin typeface="Arial" charset="0"/>
                <a:cs typeface="Arial" charset="0"/>
              </a:rPr>
            </a:br>
            <a:r>
              <a:rPr lang="en-US" sz="2800" dirty="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 Class</a:t>
            </a:r>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Attention to the syntax of URL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con.preparedStatement(sql5);</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from 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At a time, resultset maintains a current position. When the resultset is initialized, the position is the BOF position. An exception is thrown when the current position is  out of its scope.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a:sym typeface="Wingdings" pitchFamily="2" charset="2"/>
              </a:rPr>
              <a:t>You should close the rs1 before trying get the rs2 result set</a:t>
            </a:r>
          </a:p>
          <a:p>
            <a:pPr>
              <a:buFont typeface="Wingdings"/>
              <a:buChar char="è"/>
              <a:defRPr/>
            </a:pPr>
            <a:r>
              <a:rPr lang="en-US" sz="2000" dirty="0">
                <a:sym typeface="Wingdings" pitchFamily="2" charset="2"/>
              </a:rPr>
              <a:t>Solution: Transfer data in the rs1 to ArrayList (or Vector) then close rs1 before get new data to rs2.</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a:t>Demonstrations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a:latin typeface="Arial" charset="0"/>
                <a:cs typeface="Arial" charset="0"/>
              </a:rPr>
              <a:t>Use MS Access or MS SQL Server 2008</a:t>
            </a:r>
          </a:p>
          <a:p>
            <a:pPr lvl="1"/>
            <a:r>
              <a:rPr lang="en-US" dirty="0">
                <a:latin typeface="Arial" charset="0"/>
                <a:cs typeface="Arial" charset="0"/>
              </a:rPr>
              <a:t>Database name: Human </a:t>
            </a:r>
          </a:p>
          <a:p>
            <a:pPr lvl="1"/>
            <a:r>
              <a:rPr lang="en-US" dirty="0">
                <a:latin typeface="Arial" charset="0"/>
                <a:cs typeface="Arial" charset="0"/>
              </a:rPr>
              <a:t>Tables and Relationship:</a:t>
            </a:r>
          </a:p>
        </p:txBody>
      </p:sp>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file from CMS.</a:t>
            </a:r>
          </a:p>
        </p:txBody>
      </p:sp>
      <p:pic>
        <p:nvPicPr>
          <p:cNvPr id="3" name="Picture 2"/>
          <p:cNvPicPr>
            <a:picLocks noChangeAspect="1"/>
          </p:cNvPicPr>
          <p:nvPr/>
        </p:nvPicPr>
        <p:blipFill>
          <a:blip r:embed="rId2"/>
          <a:stretch>
            <a:fillRect/>
          </a:stretch>
        </p:blipFill>
        <p:spPr>
          <a:xfrm>
            <a:off x="533400" y="2819400"/>
            <a:ext cx="8221816" cy="232403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a:latin typeface="Arial" charset="0"/>
                <a:cs typeface="Arial" charset="0"/>
              </a:rPr>
              <a:t>Initial data:</a:t>
            </a:r>
          </a:p>
        </p:txBody>
      </p:sp>
      <p:pic>
        <p:nvPicPr>
          <p:cNvPr id="3" name="Picture 2"/>
          <p:cNvPicPr>
            <a:picLocks noChangeAspect="1"/>
          </p:cNvPicPr>
          <p:nvPr/>
        </p:nvPicPr>
        <p:blipFill>
          <a:blip r:embed="rId2"/>
          <a:stretch>
            <a:fillRect/>
          </a:stretch>
        </p:blipFill>
        <p:spPr>
          <a:xfrm>
            <a:off x="1905000" y="3581400"/>
            <a:ext cx="7041373" cy="2438400"/>
          </a:xfrm>
          <a:prstGeom prst="rect">
            <a:avLst/>
          </a:prstGeom>
        </p:spPr>
      </p:pic>
      <p:pic>
        <p:nvPicPr>
          <p:cNvPr id="4" name="Picture 3"/>
          <p:cNvPicPr>
            <a:picLocks noChangeAspect="1"/>
          </p:cNvPicPr>
          <p:nvPr/>
        </p:nvPicPr>
        <p:blipFill>
          <a:blip r:embed="rId3"/>
          <a:stretch>
            <a:fillRect/>
          </a:stretch>
        </p:blipFill>
        <p:spPr>
          <a:xfrm>
            <a:off x="1905000" y="1447800"/>
            <a:ext cx="4114800" cy="1871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latin typeface="Arial" charset="0"/>
                <a:cs typeface="Arial" charset="0"/>
              </a:rPr>
              <a:t>Objectives</a:t>
            </a:r>
          </a:p>
        </p:txBody>
      </p:sp>
      <p:sp>
        <p:nvSpPr>
          <p:cNvPr id="15363" name="Content Placeholder 2"/>
          <p:cNvSpPr>
            <a:spLocks noGrp="1"/>
          </p:cNvSpPr>
          <p:nvPr>
            <p:ph idx="1"/>
          </p:nvPr>
        </p:nvSpPr>
        <p:spPr/>
        <p:txBody>
          <a:bodyPr/>
          <a:lstStyle/>
          <a:p>
            <a:r>
              <a:rPr lang="en-US" dirty="0">
                <a:latin typeface="Arial" charset="0"/>
                <a:cs typeface="Arial" charset="0"/>
              </a:rPr>
              <a:t>Introduction to databases</a:t>
            </a:r>
          </a:p>
          <a:p>
            <a:r>
              <a:rPr lang="en-US" dirty="0">
                <a:latin typeface="Arial" charset="0"/>
                <a:cs typeface="Arial" charset="0"/>
              </a:rPr>
              <a:t>Relational Database Overview</a:t>
            </a:r>
          </a:p>
          <a:p>
            <a:r>
              <a:rPr lang="en-US" dirty="0">
                <a:latin typeface="Arial" charset="0"/>
                <a:cs typeface="Arial" charset="0"/>
              </a:rPr>
              <a:t>JDBC and JDBC Drivers</a:t>
            </a:r>
          </a:p>
          <a:p>
            <a:r>
              <a:rPr lang="en-US" dirty="0">
                <a:latin typeface="Arial" charset="0"/>
                <a:cs typeface="Arial" charset="0"/>
              </a:rPr>
              <a:t>Steps to develop a JDBC application.</a:t>
            </a:r>
          </a:p>
          <a:p>
            <a:r>
              <a:rPr lang="en-US" dirty="0">
                <a:latin typeface="Arial" charset="0"/>
                <a:cs typeface="Arial" charset="0"/>
              </a:rPr>
              <a:t>Demonstrations</a:t>
            </a:r>
            <a:r>
              <a:rPr lang="en-US" dirty="0">
                <a:solidFill>
                  <a:srgbClr val="0000FF"/>
                </a:solidFill>
                <a:latin typeface="Arial" charset="0"/>
                <a:cs typeface="Arial"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a:latin typeface="Arial" charset="0"/>
                <a:cs typeface="Arial" charset="0"/>
              </a:rPr>
              <a:t>Database:</a:t>
            </a:r>
          </a:p>
        </p:txBody>
      </p:sp>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latin typeface="Arial" charset="0"/>
                <a:cs typeface="Arial" charset="0"/>
              </a:rPr>
              <a:t>Program GUI</a:t>
            </a:r>
            <a:endParaRPr kumimoji="0" lang="en-US" sz="2600" b="0" i="0" u="none" strike="noStrike" kern="1200" cap="none" spc="0" normalizeH="0" baseline="0" noProof="0" dirty="0">
              <a:ln>
                <a:noFill/>
              </a:ln>
              <a:solidFill>
                <a:schemeClr val="tx1"/>
              </a:solidFill>
              <a:effectLst/>
              <a:uLnTx/>
              <a:uFillTx/>
              <a:latin typeface="Arial" charset="0"/>
              <a:ea typeface="+mn-ea"/>
              <a:cs typeface="Arial" charset="0"/>
            </a:endParaRPr>
          </a:p>
        </p:txBody>
      </p:sp>
      <p:pic>
        <p:nvPicPr>
          <p:cNvPr id="8" name="Picture 7"/>
          <p:cNvPicPr>
            <a:picLocks noChangeAspect="1"/>
          </p:cNvPicPr>
          <p:nvPr/>
        </p:nvPicPr>
        <p:blipFill>
          <a:blip r:embed="rId2"/>
          <a:stretch>
            <a:fillRect/>
          </a:stretch>
        </p:blipFill>
        <p:spPr>
          <a:xfrm>
            <a:off x="2895600" y="1524000"/>
            <a:ext cx="5334000" cy="1507744"/>
          </a:xfrm>
          <a:prstGeom prst="rect">
            <a:avLst/>
          </a:prstGeom>
        </p:spPr>
      </p:pic>
      <p:pic>
        <p:nvPicPr>
          <p:cNvPr id="4" name="Picture 3"/>
          <p:cNvPicPr>
            <a:picLocks noChangeAspect="1"/>
          </p:cNvPicPr>
          <p:nvPr/>
        </p:nvPicPr>
        <p:blipFill>
          <a:blip r:embed="rId3"/>
          <a:stretch>
            <a:fillRect/>
          </a:stretch>
        </p:blipFill>
        <p:spPr>
          <a:xfrm>
            <a:off x="838200" y="3124200"/>
            <a:ext cx="6172200" cy="33777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latin typeface="Arial" charset="0"/>
                <a:cs typeface="Arial" charset="0"/>
              </a:rPr>
              <a:t>Demo 3…</a:t>
            </a:r>
          </a:p>
        </p:txBody>
      </p:sp>
      <p:pic>
        <p:nvPicPr>
          <p:cNvPr id="5" name="Picture 4"/>
          <p:cNvPicPr>
            <a:picLocks noChangeAspect="1"/>
          </p:cNvPicPr>
          <p:nvPr/>
        </p:nvPicPr>
        <p:blipFill>
          <a:blip r:embed="rId2"/>
          <a:stretch>
            <a:fillRect/>
          </a:stretch>
        </p:blipFill>
        <p:spPr>
          <a:xfrm>
            <a:off x="1119097" y="685800"/>
            <a:ext cx="7286805" cy="58898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latin typeface="Arial" charset="0"/>
                <a:cs typeface="Arial" charset="0"/>
              </a:rPr>
              <a:t>Demo 3…</a:t>
            </a:r>
          </a:p>
        </p:txBody>
      </p:sp>
      <p:pic>
        <p:nvPicPr>
          <p:cNvPr id="2" name="Picture 1"/>
          <p:cNvPicPr>
            <a:picLocks noChangeAspect="1"/>
          </p:cNvPicPr>
          <p:nvPr/>
        </p:nvPicPr>
        <p:blipFill>
          <a:blip r:embed="rId2"/>
          <a:stretch>
            <a:fillRect/>
          </a:stretch>
        </p:blipFill>
        <p:spPr>
          <a:xfrm>
            <a:off x="762000" y="721359"/>
            <a:ext cx="5105400" cy="5961747"/>
          </a:xfrm>
          <a:prstGeom prst="rect">
            <a:avLst/>
          </a:prstGeom>
        </p:spPr>
      </p:pic>
      <p:pic>
        <p:nvPicPr>
          <p:cNvPr id="5" name="Picture 4"/>
          <p:cNvPicPr>
            <a:picLocks noChangeAspect="1"/>
          </p:cNvPicPr>
          <p:nvPr/>
        </p:nvPicPr>
        <p:blipFill>
          <a:blip r:embed="rId3"/>
          <a:stretch>
            <a:fillRect/>
          </a:stretch>
        </p:blipFill>
        <p:spPr>
          <a:xfrm>
            <a:off x="5926494" y="2817022"/>
            <a:ext cx="2972058" cy="2406752"/>
          </a:xfrm>
          <a:prstGeom prst="rect">
            <a:avLst/>
          </a:prstGeom>
        </p:spPr>
      </p:pic>
      <p:pic>
        <p:nvPicPr>
          <p:cNvPr id="7" name="Picture 6"/>
          <p:cNvPicPr>
            <a:picLocks noChangeAspect="1"/>
          </p:cNvPicPr>
          <p:nvPr/>
        </p:nvPicPr>
        <p:blipFill>
          <a:blip r:embed="rId4"/>
          <a:stretch>
            <a:fillRect/>
          </a:stretch>
        </p:blipFill>
        <p:spPr>
          <a:xfrm>
            <a:off x="5911254" y="914400"/>
            <a:ext cx="3004404" cy="1887382"/>
          </a:xfrm>
          <a:prstGeom prst="rect">
            <a:avLst/>
          </a:prstGeom>
        </p:spPr>
      </p:pic>
      <p:pic>
        <p:nvPicPr>
          <p:cNvPr id="12" name="Picture 11"/>
          <p:cNvPicPr>
            <a:picLocks noChangeAspect="1"/>
          </p:cNvPicPr>
          <p:nvPr/>
        </p:nvPicPr>
        <p:blipFill>
          <a:blip r:embed="rId5"/>
          <a:stretch>
            <a:fillRect/>
          </a:stretch>
        </p:blipFill>
        <p:spPr>
          <a:xfrm>
            <a:off x="5868344" y="5943600"/>
            <a:ext cx="1574659" cy="27729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latin typeface="Arial" charset="0"/>
                <a:cs typeface="Arial" charset="0"/>
              </a:rPr>
              <a:t>Demo 3…</a:t>
            </a:r>
          </a:p>
        </p:txBody>
      </p:sp>
      <p:pic>
        <p:nvPicPr>
          <p:cNvPr id="4" name="Picture 3"/>
          <p:cNvPicPr>
            <a:picLocks noChangeAspect="1"/>
          </p:cNvPicPr>
          <p:nvPr/>
        </p:nvPicPr>
        <p:blipFill>
          <a:blip r:embed="rId2"/>
          <a:stretch>
            <a:fillRect/>
          </a:stretch>
        </p:blipFill>
        <p:spPr>
          <a:xfrm>
            <a:off x="848360" y="762000"/>
            <a:ext cx="7772400" cy="5812570"/>
          </a:xfrm>
          <a:prstGeom prst="rect">
            <a:avLst/>
          </a:prstGeom>
        </p:spPr>
      </p:pic>
    </p:spTree>
    <p:extLst>
      <p:ext uri="{BB962C8B-B14F-4D97-AF65-F5344CB8AC3E}">
        <p14:creationId xmlns:p14="http://schemas.microsoft.com/office/powerpoint/2010/main" val="250609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latin typeface="Arial" charset="0"/>
                <a:cs typeface="Arial" charset="0"/>
              </a:rPr>
              <a:t>Demo 3…</a:t>
            </a:r>
          </a:p>
        </p:txBody>
      </p:sp>
      <p:pic>
        <p:nvPicPr>
          <p:cNvPr id="2" name="Picture 1"/>
          <p:cNvPicPr>
            <a:picLocks noChangeAspect="1"/>
          </p:cNvPicPr>
          <p:nvPr/>
        </p:nvPicPr>
        <p:blipFill>
          <a:blip r:embed="rId2"/>
          <a:stretch>
            <a:fillRect/>
          </a:stretch>
        </p:blipFill>
        <p:spPr>
          <a:xfrm>
            <a:off x="304800" y="990600"/>
            <a:ext cx="8656720" cy="539973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latin typeface="Arial" charset="0"/>
                <a:cs typeface="Arial" charset="0"/>
              </a:rPr>
              <a:t>Demo 3…</a:t>
            </a:r>
          </a:p>
        </p:txBody>
      </p:sp>
      <p:pic>
        <p:nvPicPr>
          <p:cNvPr id="2" name="Picture 1"/>
          <p:cNvPicPr>
            <a:picLocks noChangeAspect="1"/>
          </p:cNvPicPr>
          <p:nvPr/>
        </p:nvPicPr>
        <p:blipFill>
          <a:blip r:embed="rId2"/>
          <a:stretch>
            <a:fillRect/>
          </a:stretch>
        </p:blipFill>
        <p:spPr>
          <a:xfrm>
            <a:off x="722763" y="1143000"/>
            <a:ext cx="8079474" cy="4876800"/>
          </a:xfrm>
          <a:prstGeom prst="rect">
            <a:avLst/>
          </a:prstGeom>
        </p:spPr>
      </p:pic>
      <p:pic>
        <p:nvPicPr>
          <p:cNvPr id="6" name="Picture 5"/>
          <p:cNvPicPr>
            <a:picLocks noChangeAspect="1"/>
          </p:cNvPicPr>
          <p:nvPr/>
        </p:nvPicPr>
        <p:blipFill>
          <a:blip r:embed="rId3"/>
          <a:stretch>
            <a:fillRect/>
          </a:stretch>
        </p:blipFill>
        <p:spPr>
          <a:xfrm>
            <a:off x="5979968" y="2438400"/>
            <a:ext cx="2822269" cy="13031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latin typeface="Arial" charset="0"/>
                <a:cs typeface="Arial" charset="0"/>
              </a:rPr>
              <a:t>Demo 3…</a:t>
            </a:r>
          </a:p>
        </p:txBody>
      </p:sp>
      <p:pic>
        <p:nvPicPr>
          <p:cNvPr id="2" name="Picture 1"/>
          <p:cNvPicPr>
            <a:picLocks noChangeAspect="1"/>
          </p:cNvPicPr>
          <p:nvPr/>
        </p:nvPicPr>
        <p:blipFill>
          <a:blip r:embed="rId2"/>
          <a:stretch>
            <a:fillRect/>
          </a:stretch>
        </p:blipFill>
        <p:spPr>
          <a:xfrm>
            <a:off x="1196166" y="655320"/>
            <a:ext cx="7132668" cy="608175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latin typeface="Arial" charset="0"/>
                <a:cs typeface="Arial" charset="0"/>
              </a:rPr>
              <a:t>Demo 3…</a:t>
            </a:r>
          </a:p>
        </p:txBody>
      </p:sp>
      <p:pic>
        <p:nvPicPr>
          <p:cNvPr id="2" name="Picture 1"/>
          <p:cNvPicPr>
            <a:picLocks noChangeAspect="1"/>
          </p:cNvPicPr>
          <p:nvPr/>
        </p:nvPicPr>
        <p:blipFill>
          <a:blip r:embed="rId2"/>
          <a:stretch>
            <a:fillRect/>
          </a:stretch>
        </p:blipFill>
        <p:spPr>
          <a:xfrm>
            <a:off x="-5080" y="914400"/>
            <a:ext cx="9144000" cy="572729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a:latin typeface="Arial" charset="0"/>
                <a:cs typeface="Arial" charset="0"/>
              </a:rPr>
              <a:t>Summary</a:t>
            </a:r>
          </a:p>
        </p:txBody>
      </p:sp>
      <p:sp>
        <p:nvSpPr>
          <p:cNvPr id="71683" name="Content Placeholder 2"/>
          <p:cNvSpPr>
            <a:spLocks noGrp="1"/>
          </p:cNvSpPr>
          <p:nvPr>
            <p:ph idx="1"/>
          </p:nvPr>
        </p:nvSpPr>
        <p:spPr/>
        <p:txBody>
          <a:bodyPr/>
          <a:lstStyle/>
          <a:p>
            <a:r>
              <a:rPr lang="en-US" dirty="0">
                <a:latin typeface="Arial" charset="0"/>
                <a:cs typeface="Arial" charset="0"/>
              </a:rPr>
              <a:t>Introduction to databases</a:t>
            </a:r>
          </a:p>
          <a:p>
            <a:r>
              <a:rPr lang="en-US" dirty="0">
                <a:latin typeface="Arial" charset="0"/>
                <a:cs typeface="Arial" charset="0"/>
              </a:rPr>
              <a:t>Relational Database Overview</a:t>
            </a:r>
          </a:p>
          <a:p>
            <a:r>
              <a:rPr lang="en-US" dirty="0">
                <a:latin typeface="Arial" charset="0"/>
                <a:cs typeface="Arial" charset="0"/>
              </a:rPr>
              <a:t>JDBC and JDBC Drivers</a:t>
            </a:r>
          </a:p>
          <a:p>
            <a:r>
              <a:rPr lang="en-US" dirty="0">
                <a:latin typeface="Arial" charset="0"/>
                <a:cs typeface="Arial" charset="0"/>
              </a:rPr>
              <a:t>Steps to develop a JDBC application.</a:t>
            </a:r>
          </a:p>
          <a:p>
            <a:r>
              <a:rPr lang="en-US" dirty="0">
                <a:latin typeface="Arial" charset="0"/>
                <a:cs typeface="Arial" charset="0"/>
              </a:rPr>
              <a:t>Demonstrations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a:latin typeface="Arial" charset="0"/>
                <a:cs typeface="Arial" charset="0"/>
              </a:rPr>
              <a:t>1- Database and DBMS</a:t>
            </a:r>
          </a:p>
          <a:p>
            <a:pPr>
              <a:buFont typeface="Arial" charset="0"/>
              <a:buNone/>
            </a:pPr>
            <a:r>
              <a:rPr lang="en-US" dirty="0">
                <a:latin typeface="Arial" charset="0"/>
                <a:cs typeface="Arial" charset="0"/>
              </a:rPr>
              <a:t>2- Relational Database Overview</a:t>
            </a:r>
          </a:p>
          <a:p>
            <a:pPr>
              <a:buFont typeface="Arial" charset="0"/>
              <a:buNone/>
            </a:pPr>
            <a:r>
              <a:rPr lang="en-US" dirty="0">
                <a:latin typeface="Arial" charset="0"/>
                <a:cs typeface="Arial" charset="0"/>
              </a:rPr>
              <a:t>3- JDBC and JDBC Drivers</a:t>
            </a:r>
          </a:p>
          <a:p>
            <a:pPr>
              <a:buFont typeface="Arial" charset="0"/>
              <a:buNone/>
            </a:pPr>
            <a:r>
              <a:rPr lang="en-US" dirty="0">
                <a:latin typeface="Arial" charset="0"/>
                <a:cs typeface="Arial" charset="0"/>
              </a:rPr>
              <a:t>4- Steps to develop a JDBC Application</a:t>
            </a:r>
          </a:p>
          <a:p>
            <a:pPr>
              <a:buFont typeface="Arial" charset="0"/>
              <a:buNone/>
            </a:pPr>
            <a:r>
              <a:rPr lang="en-US" dirty="0">
                <a:latin typeface="Arial" charset="0"/>
                <a:cs typeface="Arial" charset="0"/>
              </a:rPr>
              <a:t>5- A Demonstration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a:latin typeface="Arial" charset="0"/>
                <a:cs typeface="Arial"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a:solidFill>
                  <a:srgbClr val="0000FF"/>
                </a:solidFill>
                <a:latin typeface="Arial" charset="0"/>
                <a:cs typeface="Arial" charset="0"/>
              </a:rPr>
              <a:t>Database</a:t>
            </a:r>
            <a:r>
              <a:rPr lang="en-US" sz="2800" dirty="0">
                <a:latin typeface="Arial" charset="0"/>
                <a:cs typeface="Arial" charset="0"/>
              </a:rPr>
              <a:t> is a collection of related data which are stored in secondary mass storage and are used by some processes concurrently.</a:t>
            </a:r>
          </a:p>
          <a:p>
            <a:r>
              <a:rPr lang="en-US" sz="2800" dirty="0">
                <a:latin typeface="Arial" charset="0"/>
                <a:cs typeface="Arial" charset="0"/>
              </a:rPr>
              <a:t>Databases are organized in some ways in order to reduce redundancies.</a:t>
            </a:r>
          </a:p>
          <a:p>
            <a:r>
              <a:rPr lang="en-US" sz="2800" b="1" u="sng" dirty="0">
                <a:solidFill>
                  <a:srgbClr val="0000FF"/>
                </a:solidFill>
                <a:latin typeface="Arial" charset="0"/>
                <a:cs typeface="Arial" charset="0"/>
              </a:rPr>
              <a:t>DBMS</a:t>
            </a:r>
            <a:r>
              <a:rPr lang="en-US" sz="2800" dirty="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a:latin typeface="Arial" charset="0"/>
                <a:cs typeface="Arial" charset="0"/>
              </a:rPr>
              <a:t>DBMS libraries (C/C++ codes are usually used) support APIs for user programs to manipulate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a:latin typeface="Arial" charset="0"/>
                <a:cs typeface="Arial" charset="0"/>
              </a:rPr>
              <a:t>Common databases are designed and implemented based on relational algebra (set theory).</a:t>
            </a:r>
          </a:p>
          <a:p>
            <a:r>
              <a:rPr lang="en-US" sz="2800" dirty="0">
                <a:latin typeface="Arial" charset="0"/>
                <a:cs typeface="Arial" charset="0"/>
              </a:rPr>
              <a:t>Relational database is one that presents information in tables with rows and columns.</a:t>
            </a:r>
          </a:p>
          <a:p>
            <a:r>
              <a:rPr lang="en-US" sz="2800" dirty="0">
                <a:latin typeface="Arial" charset="0"/>
                <a:cs typeface="Arial" charset="0"/>
              </a:rPr>
              <a:t>A table is referred to as a relation in the sense that it is a collection of objects of the same type (rows). </a:t>
            </a:r>
          </a:p>
          <a:p>
            <a:r>
              <a:rPr lang="en-US" sz="2800" dirty="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a:latin typeface="Arial" charset="0"/>
                <a:cs typeface="Arial" charset="0"/>
              </a:rPr>
              <a:t>RDBMS: </a:t>
            </a:r>
            <a:br>
              <a:rPr lang="en-US" sz="2800" dirty="0">
                <a:latin typeface="Arial" charset="0"/>
                <a:cs typeface="Arial" charset="0"/>
              </a:rPr>
            </a:br>
            <a:r>
              <a:rPr lang="en-US" dirty="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a:solidFill>
                  <a:srgbClr val="FF0000"/>
                </a:solidFill>
              </a:rPr>
              <a:t>L</a:t>
            </a:r>
            <a:r>
              <a:rPr lang="en-US" b="1" u="sng" dirty="0">
                <a:solidFill>
                  <a:schemeClr val="tx1"/>
                </a:solidFill>
              </a:rPr>
              <a:t>anguage (DDL):</a:t>
            </a:r>
            <a:r>
              <a:rPr lang="en-US" dirty="0">
                <a:solidFill>
                  <a:schemeClr val="tx1"/>
                </a:solidFill>
              </a:rPr>
              <a:t>  </a:t>
            </a:r>
          </a:p>
          <a:p>
            <a:pPr>
              <a:defRPr/>
            </a:pPr>
            <a:r>
              <a:rPr lang="en-US" dirty="0">
                <a:solidFill>
                  <a:schemeClr val="tx1"/>
                </a:solidFill>
              </a:rPr>
              <a:t>CREATE…/ ALTER…/ 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a:solidFill>
                  <a:srgbClr val="FF0000"/>
                </a:solidFill>
              </a:rPr>
              <a:t>L</a:t>
            </a:r>
            <a:r>
              <a:rPr lang="en-US" b="1" u="sng" dirty="0">
                <a:solidFill>
                  <a:schemeClr val="tx1"/>
                </a:solidFill>
              </a:rPr>
              <a:t>anguage (DML):</a:t>
            </a:r>
            <a:r>
              <a:rPr lang="en-US" dirty="0">
                <a:solidFill>
                  <a:schemeClr val="tx1"/>
                </a:solidFill>
              </a:rPr>
              <a:t>  </a:t>
            </a: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1219200" y="5334000"/>
            <a:ext cx="43434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a:solidFill>
                  <a:srgbClr val="FF0000"/>
                </a:solidFill>
              </a:rPr>
              <a:t>L</a:t>
            </a:r>
            <a:r>
              <a:rPr lang="en-US" b="1" u="sng" dirty="0">
                <a:solidFill>
                  <a:schemeClr val="tx1"/>
                </a:solidFill>
              </a:rPr>
              <a:t>anguage (DCL):</a:t>
            </a:r>
            <a:r>
              <a:rPr lang="en-US" dirty="0">
                <a:solidFill>
                  <a:schemeClr val="tx1"/>
                </a:solidFill>
              </a:rPr>
              <a:t>  </a:t>
            </a: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 languages: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a:latin typeface="Arial" charset="0"/>
                <a:cs typeface="Arial" charset="0"/>
              </a:rPr>
              <a:t>RDBMS:  </a:t>
            </a:r>
            <a:r>
              <a:rPr lang="en-US" dirty="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a:solidFill>
                  <a:srgbClr val="0000FF"/>
                </a:solidFill>
                <a:latin typeface="Arial" charset="0"/>
                <a:cs typeface="Arial" charset="0"/>
              </a:rPr>
              <a:t>Common DML queries</a:t>
            </a:r>
            <a:r>
              <a:rPr lang="en-US" dirty="0">
                <a:latin typeface="Arial" charset="0"/>
                <a:cs typeface="Arial" charset="0"/>
              </a:rPr>
              <a:t>:</a:t>
            </a:r>
          </a:p>
          <a:p>
            <a:pPr lvl="1">
              <a:buNone/>
            </a:pPr>
            <a:endParaRPr lang="en-US" dirty="0">
              <a:latin typeface="Arial" charset="0"/>
              <a:cs typeface="Arial" charset="0"/>
            </a:endParaRPr>
          </a:p>
          <a:p>
            <a:pPr lvl="1"/>
            <a:r>
              <a:rPr lang="en-US" dirty="0">
                <a:solidFill>
                  <a:srgbClr val="0000FF"/>
                </a:solidFill>
                <a:latin typeface="Arial" charset="0"/>
                <a:cs typeface="Arial" charset="0"/>
              </a:rPr>
              <a:t>SELECT</a:t>
            </a:r>
            <a:r>
              <a:rPr lang="en-US" dirty="0">
                <a:latin typeface="Arial" charset="0"/>
                <a:cs typeface="Arial" charset="0"/>
              </a:rPr>
              <a:t> columns </a:t>
            </a:r>
            <a:r>
              <a:rPr lang="en-US" dirty="0">
                <a:solidFill>
                  <a:srgbClr val="0000FF"/>
                </a:solidFill>
                <a:latin typeface="Arial" charset="0"/>
                <a:cs typeface="Arial" charset="0"/>
              </a:rPr>
              <a:t>FROM</a:t>
            </a:r>
            <a:r>
              <a:rPr lang="en-US" dirty="0">
                <a:latin typeface="Arial" charset="0"/>
                <a:cs typeface="Arial" charset="0"/>
              </a:rPr>
              <a:t> tables </a:t>
            </a:r>
            <a:r>
              <a:rPr lang="en-US" dirty="0">
                <a:solidFill>
                  <a:srgbClr val="0000FF"/>
                </a:solidFill>
                <a:latin typeface="Arial" charset="0"/>
                <a:cs typeface="Arial" charset="0"/>
              </a:rPr>
              <a:t>WHERE</a:t>
            </a:r>
            <a:r>
              <a:rPr lang="en-US" dirty="0">
                <a:latin typeface="Arial" charset="0"/>
                <a:cs typeface="Arial" charset="0"/>
              </a:rPr>
              <a:t> condition</a:t>
            </a:r>
          </a:p>
          <a:p>
            <a:pPr lvl="1"/>
            <a:r>
              <a:rPr lang="en-US" dirty="0">
                <a:solidFill>
                  <a:srgbClr val="0000FF"/>
                </a:solidFill>
                <a:latin typeface="Arial" charset="0"/>
                <a:cs typeface="Arial" charset="0"/>
              </a:rPr>
              <a:t>UPDATE</a:t>
            </a:r>
            <a:r>
              <a:rPr lang="en-US" dirty="0">
                <a:latin typeface="Arial" charset="0"/>
                <a:cs typeface="Arial" charset="0"/>
              </a:rPr>
              <a:t> table </a:t>
            </a:r>
            <a:r>
              <a:rPr lang="en-US" dirty="0">
                <a:solidFill>
                  <a:srgbClr val="0000FF"/>
                </a:solidFill>
                <a:latin typeface="Arial" charset="0"/>
                <a:cs typeface="Arial" charset="0"/>
              </a:rPr>
              <a:t>SET</a:t>
            </a:r>
            <a:r>
              <a:rPr lang="en-US" dirty="0">
                <a:latin typeface="Arial" charset="0"/>
                <a:cs typeface="Arial" charset="0"/>
              </a:rPr>
              <a:t> column=value,… </a:t>
            </a:r>
            <a:r>
              <a:rPr lang="en-US" dirty="0">
                <a:solidFill>
                  <a:srgbClr val="0000FF"/>
                </a:solidFill>
                <a:latin typeface="Arial" charset="0"/>
                <a:cs typeface="Arial" charset="0"/>
              </a:rPr>
              <a:t>Where</a:t>
            </a:r>
            <a:r>
              <a:rPr lang="en-US" dirty="0">
                <a:latin typeface="Arial" charset="0"/>
                <a:cs typeface="Arial" charset="0"/>
              </a:rPr>
              <a:t> condition</a:t>
            </a:r>
          </a:p>
          <a:p>
            <a:pPr lvl="1"/>
            <a:r>
              <a:rPr lang="en-US" dirty="0">
                <a:solidFill>
                  <a:srgbClr val="0000FF"/>
                </a:solidFill>
                <a:latin typeface="Arial" charset="0"/>
                <a:cs typeface="Arial" charset="0"/>
              </a:rPr>
              <a:t>DELETE FROM </a:t>
            </a:r>
            <a:r>
              <a:rPr lang="en-US" dirty="0">
                <a:latin typeface="Arial" charset="0"/>
                <a:cs typeface="Arial" charset="0"/>
              </a:rPr>
              <a:t>table </a:t>
            </a:r>
            <a:r>
              <a:rPr lang="en-US" dirty="0">
                <a:solidFill>
                  <a:srgbClr val="0000FF"/>
                </a:solidFill>
                <a:latin typeface="Arial" charset="0"/>
                <a:cs typeface="Arial" charset="0"/>
              </a:rPr>
              <a:t>WHERE</a:t>
            </a:r>
            <a:r>
              <a:rPr lang="en-US" dirty="0">
                <a:latin typeface="Arial" charset="0"/>
                <a:cs typeface="Arial" charset="0"/>
              </a:rPr>
              <a:t> condition </a:t>
            </a:r>
          </a:p>
          <a:p>
            <a:pPr lvl="1"/>
            <a:r>
              <a:rPr lang="en-US" dirty="0">
                <a:solidFill>
                  <a:srgbClr val="0000FF"/>
                </a:solidFill>
                <a:latin typeface="Arial" charset="0"/>
                <a:cs typeface="Arial" charset="0"/>
              </a:rPr>
              <a:t>INSERT INTO </a:t>
            </a:r>
            <a:r>
              <a:rPr lang="en-US" dirty="0">
                <a:latin typeface="Arial" charset="0"/>
                <a:cs typeface="Arial" charset="0"/>
              </a:rPr>
              <a:t>table </a:t>
            </a:r>
            <a:r>
              <a:rPr lang="en-US" dirty="0">
                <a:solidFill>
                  <a:srgbClr val="0000FF"/>
                </a:solidFill>
                <a:latin typeface="Arial" charset="0"/>
                <a:cs typeface="Arial" charset="0"/>
              </a:rPr>
              <a:t>Values</a:t>
            </a:r>
            <a:r>
              <a:rPr lang="en-US" dirty="0">
                <a:latin typeface="Arial" charset="0"/>
                <a:cs typeface="Arial" charset="0"/>
              </a:rPr>
              <a:t> ( val1, val2,…)</a:t>
            </a:r>
          </a:p>
          <a:p>
            <a:pPr lvl="1"/>
            <a:r>
              <a:rPr lang="en-US" dirty="0">
                <a:solidFill>
                  <a:srgbClr val="0000FF"/>
                </a:solidFill>
                <a:latin typeface="Arial" charset="0"/>
                <a:cs typeface="Arial" charset="0"/>
              </a:rPr>
              <a:t>INSERT INTO </a:t>
            </a:r>
            <a:r>
              <a:rPr lang="en-US" dirty="0">
                <a:latin typeface="Arial" charset="0"/>
                <a:cs typeface="Arial" charset="0"/>
              </a:rPr>
              <a:t>table (col1, col2,…) </a:t>
            </a:r>
            <a:r>
              <a:rPr lang="en-US" dirty="0">
                <a:solidFill>
                  <a:srgbClr val="0000FF"/>
                </a:solidFill>
                <a:latin typeface="Arial" charset="0"/>
                <a:cs typeface="Arial" charset="0"/>
              </a:rPr>
              <a:t>Values</a:t>
            </a:r>
            <a:r>
              <a:rPr lang="en-US" dirty="0">
                <a:latin typeface="Arial" charset="0"/>
                <a:cs typeface="Arial" charset="0"/>
              </a:rPr>
              <a:t> ( val1, val2,…)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a:latin typeface="Arial" charset="0"/>
                <a:cs typeface="Arial" charset="0"/>
              </a:rPr>
              <a:t>The JDBC API is a Java API that can access any kind of tabular data, especially data stored in a </a:t>
            </a:r>
            <a:r>
              <a:rPr lang="en-US" sz="2800" dirty="0">
                <a:latin typeface="Arial" charset="0"/>
                <a:cs typeface="Arial" charset="0"/>
                <a:hlinkClick r:id="" action="ppaction://hlinkfile"/>
              </a:rPr>
              <a:t>Relational Database. </a:t>
            </a:r>
            <a:endParaRPr lang="en-US" sz="2800" dirty="0">
              <a:latin typeface="Arial" charset="0"/>
              <a:cs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443</TotalTime>
  <Words>1923</Words>
  <Application>Microsoft Office PowerPoint</Application>
  <PresentationFormat>On-screen Show (4:3)</PresentationFormat>
  <Paragraphs>306</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Franklin Gothic Book</vt:lpstr>
      <vt:lpstr>Perpetua</vt:lpstr>
      <vt:lpstr>Tahoma</vt:lpstr>
      <vt:lpstr>Times New Roman</vt:lpstr>
      <vt:lpstr>Wingdings</vt:lpstr>
      <vt:lpstr>Wingdings 2</vt: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3) Develop the program for managing items using MS Sql Server JDBC</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Nguyen Dang Loc</cp:lastModifiedBy>
  <cp:revision>91</cp:revision>
  <dcterms:created xsi:type="dcterms:W3CDTF">2014-12-30T03:31:12Z</dcterms:created>
  <dcterms:modified xsi:type="dcterms:W3CDTF">2022-03-30T00:02:05Z</dcterms:modified>
</cp:coreProperties>
</file>