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2"/>
  </p:notesMasterIdLst>
  <p:sldIdLst>
    <p:sldId id="256" r:id="rId2"/>
    <p:sldId id="359" r:id="rId3"/>
    <p:sldId id="437" r:id="rId4"/>
    <p:sldId id="534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64" r:id="rId17"/>
    <p:sldId id="465" r:id="rId18"/>
    <p:sldId id="466" r:id="rId19"/>
    <p:sldId id="439" r:id="rId20"/>
    <p:sldId id="468" r:id="rId21"/>
    <p:sldId id="441" r:id="rId22"/>
    <p:sldId id="442" r:id="rId23"/>
    <p:sldId id="446" r:id="rId24"/>
    <p:sldId id="447" r:id="rId25"/>
    <p:sldId id="448" r:id="rId26"/>
    <p:sldId id="454" r:id="rId27"/>
    <p:sldId id="467" r:id="rId28"/>
    <p:sldId id="471" r:id="rId29"/>
    <p:sldId id="462" r:id="rId30"/>
    <p:sldId id="39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7887" autoAdjust="0"/>
  </p:normalViewPr>
  <p:slideViewPr>
    <p:cSldViewPr snapToGrid="0">
      <p:cViewPr varScale="1">
        <p:scale>
          <a:sx n="60" d="100"/>
          <a:sy n="60" d="100"/>
        </p:scale>
        <p:origin x="19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1, 2, 3, 4, 5, 6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2727" custLinFactNeighborY="5519">
        <dgm:presLayoutVars>
          <dgm:chPref val="3"/>
        </dgm:presLayoutVars>
      </dgm:prSet>
      <dgm:spPr/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1, 2, 3, 4, 5, 6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Servlet, JDBC</a:t>
          </a:r>
        </a:p>
      </dsp:txBody>
      <dsp:txXfrm>
        <a:off x="4616186" y="68922"/>
        <a:ext cx="40418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</a:p>
      </dsp:txBody>
      <dsp:txXfrm>
        <a:off x="4616186" y="5201731"/>
        <a:ext cx="4071362" cy="70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4119BE-6DAC-481A-A1FE-AF92ACD1CEF4}" type="datetimeFigureOut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C1CC5-64B2-4556-BE03-0B68F3995C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44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00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671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081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299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Bundle: bó, bọc vào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7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71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34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69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64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28F0-6EC3-475D-8095-64E63225B6F8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460EC-2BD1-4BDD-872E-01F21938A00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380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26EB4-493E-4DB5-A6CC-330FB38BBD3F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B9E41-A782-4803-8A02-BE6031CA6FF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523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639F-EF97-42C3-B3BE-2F3BF0B1DCDF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9C585-6869-43DA-82B0-511C27FF026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68517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F1E9-4072-44BF-BF17-5702C9F12815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282CB-12E7-46F9-97A7-D709F1E1394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522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5EFA8-0A32-4DD9-A4CE-62C5BA17D3B8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9779F-A276-4734-A9C7-A72246012E8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629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E67B7-1132-4E95-9B8B-A00EC4528B73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E7B01-77D4-4C60-9318-FEF00FB194C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658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F5426-839D-4EFF-BC3B-5D32204DEBCD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79600-FC3B-41F8-9783-78D75AF7A78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9906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9CFB1-0ED9-4D99-91F3-C1CB83F71580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7EA40-F22A-41B5-BB99-042237C80D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291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B777-285F-4B2D-A555-D1DE73E4DA08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746B-282F-46F1-961C-4B313EAC95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7165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61C4-7672-4D5B-8F62-88AFD4642963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EF570-88AB-4209-9ED2-01E07A12C25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1125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CFE11-ACBB-4660-AA9D-7EA7D3BDE525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8443A-F459-43BF-922D-2A564EB34FA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500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517F1-B50F-4C30-A3CA-B52B3CC20F79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E3FFF-066D-43C1-AAF9-037629440B8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34515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C2480-D99A-4670-945E-9A42725FC4D5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9BA8C-909E-45F4-9B11-8E0E1540AAA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7792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CD5932D2-959E-48F9-B129-9D63BC4B849E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0E47DE3-B4BF-4031-B38A-D55FBD04CF7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2055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books24x7.com/toc.aspx?bookid=62587" TargetMode="External"/><Relationship Id="rId7" Type="http://schemas.openxmlformats.org/officeDocument/2006/relationships/hyperlink" Target="https://www.facebook.com/TrongKhanh.Kie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ava.sun.com/" TargetMode="External"/><Relationship Id="rId5" Type="http://schemas.openxmlformats.org/officeDocument/2006/relationships/hyperlink" Target="https://docs.oracle.com/cd/B14099_19/web.1012/b14017/filters.htm" TargetMode="External"/><Relationship Id="rId4" Type="http://schemas.openxmlformats.org/officeDocument/2006/relationships/hyperlink" Target="http://java.sun.com/docs/books/tutorial/jdbc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index.html" TargetMode="External"/><Relationship Id="rId7" Type="http://schemas.openxmlformats.org/officeDocument/2006/relationships/hyperlink" Target="http://lms-undergrad.fpt.edu.vn/mod/resource/view.php?id=456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icrosoft.com/sqlserver/2008/en/us/default.aspx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www.netbean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Java Applications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PRJ301</a:t>
            </a: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291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74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404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306CAE8-3E0E-4C6B-BC38-DD3289D834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92475" y="3884613"/>
            <a:ext cx="312738" cy="303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5444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306CAE8-3E0E-4C6B-BC38-DD3289D834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92475" y="3884613"/>
            <a:ext cx="312738" cy="303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">
            <a:extLst>
              <a:ext uri="{FF2B5EF4-FFF2-40B4-BE49-F238E27FC236}">
                <a16:creationId xmlns:a16="http://schemas.microsoft.com/office/drawing/2014/main" id="{623BCE5A-6065-4502-9303-D1A9AC536F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6588" y="3863975"/>
            <a:ext cx="0" cy="9286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8B836C-EAEE-47B6-918E-16D82FA8072E}"/>
              </a:ext>
            </a:extLst>
          </p:cNvPr>
          <p:cNvSpPr txBox="1"/>
          <p:nvPr/>
        </p:nvSpPr>
        <p:spPr>
          <a:xfrm>
            <a:off x="2932284" y="41671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0" name="AutoShape 12">
            <a:extLst>
              <a:ext uri="{FF2B5EF4-FFF2-40B4-BE49-F238E27FC236}">
                <a16:creationId xmlns:a16="http://schemas.microsoft.com/office/drawing/2014/main" id="{D21A774D-FB09-48B6-B01E-06CE70983FCB}"/>
              </a:ext>
            </a:extLst>
          </p:cNvPr>
          <p:cNvCxnSpPr>
            <a:cxnSpLocks noChangeShapeType="1"/>
            <a:stCxn id="40970" idx="7"/>
            <a:endCxn id="40968" idx="3"/>
          </p:cNvCxnSpPr>
          <p:nvPr/>
        </p:nvCxnSpPr>
        <p:spPr bwMode="auto">
          <a:xfrm flipV="1">
            <a:off x="3385379" y="4618866"/>
            <a:ext cx="172968" cy="2602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6549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306CAE8-3E0E-4C6B-BC38-DD3289D834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92475" y="3884613"/>
            <a:ext cx="312738" cy="303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">
            <a:extLst>
              <a:ext uri="{FF2B5EF4-FFF2-40B4-BE49-F238E27FC236}">
                <a16:creationId xmlns:a16="http://schemas.microsoft.com/office/drawing/2014/main" id="{623BCE5A-6065-4502-9303-D1A9AC536F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6588" y="3863975"/>
            <a:ext cx="0" cy="9286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8B836C-EAEE-47B6-918E-16D82FA8072E}"/>
              </a:ext>
            </a:extLst>
          </p:cNvPr>
          <p:cNvSpPr txBox="1"/>
          <p:nvPr/>
        </p:nvSpPr>
        <p:spPr>
          <a:xfrm>
            <a:off x="2932284" y="41671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0" name="AutoShape 13">
            <a:extLst>
              <a:ext uri="{FF2B5EF4-FFF2-40B4-BE49-F238E27FC236}">
                <a16:creationId xmlns:a16="http://schemas.microsoft.com/office/drawing/2014/main" id="{8342DD07-01C9-4CC4-9BB4-A5B9FD575BB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547813" y="4214813"/>
            <a:ext cx="1333500" cy="873125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4">
            <a:extLst>
              <a:ext uri="{FF2B5EF4-FFF2-40B4-BE49-F238E27FC236}">
                <a16:creationId xmlns:a16="http://schemas.microsoft.com/office/drawing/2014/main" id="{66AA981B-A13F-4DC7-99B4-B5A0FA558B9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547813" y="3778250"/>
            <a:ext cx="1419225" cy="436563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7F514A-A487-4FF3-A937-D3727F2F432A}"/>
              </a:ext>
            </a:extLst>
          </p:cNvPr>
          <p:cNvSpPr txBox="1"/>
          <p:nvPr/>
        </p:nvSpPr>
        <p:spPr>
          <a:xfrm>
            <a:off x="1899444" y="413781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23" name="AutoShape 12">
            <a:extLst>
              <a:ext uri="{FF2B5EF4-FFF2-40B4-BE49-F238E27FC236}">
                <a16:creationId xmlns:a16="http://schemas.microsoft.com/office/drawing/2014/main" id="{CBFFB21E-AA0E-41D1-A395-DA7761A1CDA8}"/>
              </a:ext>
            </a:extLst>
          </p:cNvPr>
          <p:cNvCxnSpPr>
            <a:cxnSpLocks noChangeShapeType="1"/>
            <a:endCxn id="40966" idx="3"/>
          </p:cNvCxnSpPr>
          <p:nvPr/>
        </p:nvCxnSpPr>
        <p:spPr bwMode="auto">
          <a:xfrm flipH="1" flipV="1">
            <a:off x="2967797" y="3777491"/>
            <a:ext cx="111968" cy="1019552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2">
            <a:extLst>
              <a:ext uri="{FF2B5EF4-FFF2-40B4-BE49-F238E27FC236}">
                <a16:creationId xmlns:a16="http://schemas.microsoft.com/office/drawing/2014/main" id="{DDC8DF54-3F56-4E79-B255-EE6203B8C7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85379" y="4618866"/>
            <a:ext cx="172968" cy="2602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325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138237"/>
            <a:ext cx="806767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71" name="Content Placeholder 2"/>
          <p:cNvSpPr>
            <a:spLocks/>
          </p:cNvSpPr>
          <p:nvPr/>
        </p:nvSpPr>
        <p:spPr bwMode="auto">
          <a:xfrm>
            <a:off x="228600" y="763588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b="1">
                <a:latin typeface="Times New Roman" panose="02020603050405020304" pitchFamily="18" charset="0"/>
                <a:cs typeface="Arial" panose="020B0604020202020204" pitchFamily="34" charset="0"/>
              </a:rPr>
              <a:t>J2EE 1.4/ JavaEE5</a:t>
            </a:r>
            <a:r>
              <a:rPr lang="en-US" altLang="en-US" sz="3000">
                <a:latin typeface="Times New Roman" panose="02020603050405020304" pitchFamily="18" charset="0"/>
                <a:cs typeface="Arial" panose="020B0604020202020204" pitchFamily="34" charset="0"/>
              </a:rPr>
              <a:t>/ JavaEE6 Platform 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593851"/>
            <a:ext cx="793432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A1B313-CE9D-4F91-B87B-CF91E50A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56" y="667724"/>
            <a:ext cx="5049483" cy="6194424"/>
          </a:xfrm>
          <a:prstGeom prst="rect">
            <a:avLst/>
          </a:prstGeom>
        </p:spPr>
      </p:pic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Content Placeholder 2"/>
          <p:cNvSpPr>
            <a:spLocks/>
          </p:cNvSpPr>
          <p:nvPr/>
        </p:nvSpPr>
        <p:spPr bwMode="auto">
          <a:xfrm>
            <a:off x="228600" y="763588"/>
            <a:ext cx="35544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>
                <a:latin typeface="Times New Roman" panose="02020603050405020304" pitchFamily="18" charset="0"/>
                <a:cs typeface="Arial" panose="020B0604020202020204" pitchFamily="34" charset="0"/>
              </a:rPr>
              <a:t>J2EE/JavaEE Technologies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3392487" y="1090024"/>
            <a:ext cx="2167655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392487" y="1583761"/>
            <a:ext cx="2034919" cy="210781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3392487" y="1794542"/>
            <a:ext cx="2801836" cy="24163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3392487" y="5069423"/>
            <a:ext cx="2359384" cy="24163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CA1CDC7B-0358-4DE4-B499-EF52957F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983" y="5496846"/>
            <a:ext cx="2521617" cy="24163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8229600" cy="7604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534988" y="914400"/>
            <a:ext cx="8609012" cy="5845175"/>
          </a:xfrm>
        </p:spPr>
        <p:txBody>
          <a:bodyPr/>
          <a:lstStyle/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 Model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Interacting with Database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&amp; Web Container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(JSP)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Tag Libraries – Custom Tags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  <a:p>
            <a:pPr marL="514350" indent="-514350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974725"/>
            <a:ext cx="8686800" cy="51943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Completed:</a:t>
            </a:r>
          </a:p>
          <a:p>
            <a:pPr marL="342900" lvl="1" indent="-342900"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DBI202 (Database Systems)</a:t>
            </a:r>
          </a:p>
          <a:p>
            <a:pPr marL="342900" lvl="1" indent="-342900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PRO192 (Object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Oriented Programming)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Plan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404813" y="511175"/>
            <a:ext cx="8739187" cy="4921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 LMS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40000"/>
              </a:spcBef>
              <a:buFont typeface="Arial" charset="0"/>
              <a:buChar char="•"/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93502627"/>
              </p:ext>
            </p:extLst>
          </p:nvPr>
        </p:nvGraphicFramePr>
        <p:xfrm>
          <a:off x="0" y="92914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E37FC1-BDBB-4C43-AAAB-3A26587CE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9E37FC1-BDBB-4C43-AAAB-3A26587CE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00F55-7DFF-40CD-95EF-C419D3D82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F100F55-7DFF-40CD-95EF-C419D3D82E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34026E-3E69-44D2-B5CF-A3F57395C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134026E-3E69-44D2-B5CF-A3F57395C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BAFC3C-264E-4707-82B8-E775B3336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BBAFC3C-264E-4707-82B8-E775B33364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4F2CF0-7374-41A0-91A4-469B641C6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84F2CF0-7374-41A0-91A4-469B641C6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D920D-8794-4A2C-9EDF-E0A1421EC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217D920D-8794-4A2C-9EDF-E0A1421EC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EF549B-6708-4C9D-9C35-D64F152DE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FFEF549B-6708-4C9D-9C35-D64F152DE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2C1B45-A08E-41CF-977B-5C1075B5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862C1B45-A08E-41CF-977B-5C1075B5A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05F64-2A98-4F0F-9AC8-065F65BFC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CF05F64-2A98-4F0F-9AC8-065F65BFC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A39FF7-D184-4029-9ACB-884CFBAF3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1A39FF7-D184-4029-9ACB-884CFBAF3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D1E02A-DC05-4D32-9025-EEFA03D59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F5D1E02A-DC05-4D32-9025-EEFA03D594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3E3EFD-52E8-4882-AC9F-15AE8A74F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43E3EFD-52E8-4882-AC9F-15AE8A74F7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F82A37-B133-4909-B918-7AEA048CB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B2F82A37-B133-4909-B918-7AEA048CB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51605E-796F-4756-8FE6-E0971E14E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AE51605E-796F-4756-8FE6-E0971E14E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E50797-BC72-4EF3-8593-FD0ECC494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68E50797-BC72-4EF3-8593-FD0ECC494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83D13F-AE0E-4F18-8A9F-471BFD5D7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BA83D13F-AE0E-4F18-8A9F-471BFD5D7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21D977-A654-40BF-BC59-E7B25818C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1A21D977-A654-40BF-BC59-E7B25818C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Plan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404813" y="898991"/>
            <a:ext cx="8739187" cy="61991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LMS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Servlet Model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Interacting with Database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 Application &amp; Web Container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 Server Pages (JSP)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Session Management,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 &amp; Listener (self-study)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JavaBeans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JSP Tag Libraries – Custom Tags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Filters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Practical test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Project Presentation </a:t>
            </a:r>
          </a:p>
          <a:p>
            <a:pPr eaLnBrk="1" hangingPunct="1">
              <a:lnSpc>
                <a:spcPct val="125000"/>
              </a:lnSpc>
              <a:spcBef>
                <a:spcPct val="40000"/>
              </a:spcBef>
              <a:buFont typeface="Arial" charset="0"/>
              <a:buChar char="•"/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98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Materials/ References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265113" y="942975"/>
            <a:ext cx="8878887" cy="5915025"/>
          </a:xfrm>
        </p:spPr>
        <p:txBody>
          <a:bodyPr/>
          <a:lstStyle/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Textbook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Text book: Nicholas S. Williams, 2014, Professional Java® for Web Applications,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Wrox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</a:t>
            </a:r>
          </a:p>
          <a:p>
            <a:pPr lvl="1" algn="just" eaLnBrk="1" hangingPunct="1"/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http://library.books24x7.com/toc.aspx?bookid=62587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References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http://java.sun.com/docs/books/tutorial/jdbc/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https://docs.oracle.com/cd/B14099_19/web.1012/b14017/filters.htm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http://java.sun.com/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Page: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https://www.facebook.com/TrongKhanh.Kieu/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112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Environments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>
          <a:xfrm>
            <a:off x="266700" y="1319213"/>
            <a:ext cx="8877300" cy="55387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7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http://www.oracle.com/technetwork/java/index.html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JDK 7 Update 51, JDK 8 Update 66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7 Documentation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J2EE 1.4/JavaEE5 Core Patterns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NetBeans IDE 8.1/8.2 with supporting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http://www.netbean.org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Tomcat 8.0.x/7.0.x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http://tomcat.apache.org/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SQL Server 2008/2014/2017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http://www.microsoft.com/sqlserver/2008/en/us/default.aspx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 ≥ 8.x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Type 4 for MS. SQL Server: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sqlserver4.jar 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http://lms-undergrad.fpt.edu.vn/mod/resource/view.php?id=4566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Viewer for supporting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048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Rules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1" y="582613"/>
            <a:ext cx="9144000" cy="6084887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conduct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contents of the next session/ topic at home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lessons in classrooms and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previous session at the beginning of class in every day (penalty marks on workshops)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chapter assessments in time and Quizzes (via LMS)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 by FU-HCM LMS, Forum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 actively in your teams and in classrooms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to question and answer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phone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laptops under teacher’s instruction (No game, no chat in class)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4159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Strategy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211308" y="682552"/>
            <a:ext cx="8820150" cy="5888037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attend more than 80% of contact hours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not, not allow to take exam).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Progress Test (Q)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10 %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Workshop (Lab)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10 %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Assignment (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	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40 %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Practical Exam (P)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20 %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(FE)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20 %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score</a:t>
            </a:r>
          </a:p>
          <a:p>
            <a:pPr lvl="1"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(Q) + 10% (Lab) + 40%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+ 20% (P) + 20% (FE)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score ≥ 5 and Final Examination ≥ 4 (of 10)</a:t>
            </a:r>
          </a:p>
          <a:p>
            <a:pPr lvl="1" algn="just" eaLnBrk="1" hangingPunct="1"/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components  &gt; 0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Retake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the Final Exam when not passed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5540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study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481013"/>
            <a:ext cx="9144000" cy="60325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knowledge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it’s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and exciting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so you need to keep tight grip on it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books to get the general concept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Reference, study, collection from internet, your classmates, forum …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 lectures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Listens, understand, then make your own notes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your explanation about some topic in lectures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some examples that are not existed in your book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all the exercises, demo to make your sense 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classes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your classmate in directly, on forum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lab, assignments to submit via CMS, and do more exercises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your teams in yourselves to support together in studying</a:t>
            </a:r>
          </a:p>
          <a:p>
            <a:pPr marL="0" indent="0" algn="just"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Make question to deposit marks for components in progress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5540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exam/test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554038"/>
            <a:ext cx="9144000" cy="61928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following rules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you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focus and practice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exercises and homework in try your best everyday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Tests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students violate, they take 0 marks)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Exam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students violate, they take 0 marks)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 requirements and lecturer’s recommended in his lecture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internets,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emails,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chats,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copy or paste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available/previous code.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try it yourselves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Nothing else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only work with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configuring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Workshop/Assignment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students violate, they take 0 marks)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 requirements and lecturer’s recommended in his lecture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(copy code, contents, style)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all source code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delete anything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815262" cy="54334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policy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-98474" y="506435"/>
            <a:ext cx="9242474" cy="572381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during a test, making a project, or an exam is construed as talking, peeking at another student’s paper, or any other clandestine method of transmitting information.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during in making lab and assignment as copy source code, copy style, same meaning in progress, …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verify, student’s code in project can be deleted, then he/she must be retyped to make the program running correctly. Or/And make new required functions (Otherwise, he/she takes 0 marks for his/her project/quiz)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is using the work of others without citing it; that is, holding the work of others out as your own work.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verify, student must be described functionality dataflow and how it work (Otherwise, he/she takes 0 marks for his/her project)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photocopy a textbook without the copyright holder's permission, you violate copyright law.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1382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Enjoy the Course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354013" y="1511300"/>
            <a:ext cx="8789987" cy="53467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 enthusiastic about the material because it is interesting, useful and an important part of your training as a software engineer. </a:t>
            </a:r>
          </a:p>
          <a:p>
            <a:pPr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job is to help you learn and enjoy the experience. </a:t>
            </a:r>
          </a:p>
          <a:p>
            <a:pPr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So, let’s all have fun together with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Web-Based Java Applications!!!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153551"/>
            <a:ext cx="9144000" cy="553934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the features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(J2EE)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web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(Servlets, JSP, JavaBeans, Custom Tags, Filtering)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be able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MVC architecture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web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with framework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(Struts 2)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(Servlets, JSP)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4164013" y="25050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6279" name="Line 13"/>
          <p:cNvSpPr>
            <a:spLocks noChangeShapeType="1"/>
          </p:cNvSpPr>
          <p:nvPr/>
        </p:nvSpPr>
        <p:spPr bwMode="auto">
          <a:xfrm>
            <a:off x="5092700" y="2392363"/>
            <a:ext cx="1073150" cy="1030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1" name="Picture 18" descr="C:\My Documents\images\couch-t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93788"/>
            <a:ext cx="11604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562600" y="43338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6283" name="Line 15"/>
          <p:cNvSpPr>
            <a:spLocks noChangeShapeType="1"/>
          </p:cNvSpPr>
          <p:nvPr/>
        </p:nvSpPr>
        <p:spPr bwMode="auto">
          <a:xfrm flipH="1">
            <a:off x="4876800" y="4105275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4" name="Picture 19" descr="C:\My Documents\images\remo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86075"/>
            <a:ext cx="11334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3810000" y="5476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6287" name="Line 16"/>
          <p:cNvSpPr>
            <a:spLocks noChangeShapeType="1"/>
          </p:cNvSpPr>
          <p:nvPr/>
        </p:nvSpPr>
        <p:spPr bwMode="auto">
          <a:xfrm flipH="1" flipV="1">
            <a:off x="2971800" y="4029075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7" name="Picture 20" descr="C:\My Documents\images\vc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91075"/>
            <a:ext cx="190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905000" y="43338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6291" name="Line 17"/>
          <p:cNvSpPr>
            <a:spLocks noChangeShapeType="1"/>
          </p:cNvSpPr>
          <p:nvPr/>
        </p:nvSpPr>
        <p:spPr bwMode="auto">
          <a:xfrm flipV="1">
            <a:off x="2971800" y="2413000"/>
            <a:ext cx="1062038" cy="715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30" name="Picture 22" descr="C:\My Documents\images\tv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86075"/>
            <a:ext cx="11874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3" name="Text Box 149"/>
          <p:cNvSpPr txBox="1">
            <a:spLocks noChangeArrowheads="1"/>
          </p:cNvSpPr>
          <p:nvPr/>
        </p:nvSpPr>
        <p:spPr bwMode="auto">
          <a:xfrm>
            <a:off x="1263650" y="5803900"/>
            <a:ext cx="672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This is a MVC Model</a:t>
            </a:r>
          </a:p>
        </p:txBody>
      </p:sp>
      <p:cxnSp>
        <p:nvCxnSpPr>
          <p:cNvPr id="17" name="Straight Arrow Connector 16"/>
          <p:cNvCxnSpPr>
            <a:endCxn id="56334" idx="3"/>
          </p:cNvCxnSpPr>
          <p:nvPr/>
        </p:nvCxnSpPr>
        <p:spPr>
          <a:xfrm rot="10800000">
            <a:off x="2940050" y="3548063"/>
            <a:ext cx="3044825" cy="539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7" name="Text Box 10"/>
          <p:cNvSpPr txBox="1">
            <a:spLocks noChangeArrowheads="1"/>
          </p:cNvSpPr>
          <p:nvPr/>
        </p:nvSpPr>
        <p:spPr bwMode="auto">
          <a:xfrm rot="2527738">
            <a:off x="5119688" y="239395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56338" name="Text Box 10"/>
          <p:cNvSpPr txBox="1">
            <a:spLocks noChangeArrowheads="1"/>
          </p:cNvSpPr>
          <p:nvPr/>
        </p:nvSpPr>
        <p:spPr bwMode="auto">
          <a:xfrm rot="-2374083">
            <a:off x="2389188" y="2214563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Sees</a:t>
            </a:r>
          </a:p>
        </p:txBody>
      </p:sp>
      <p:sp>
        <p:nvSpPr>
          <p:cNvPr id="56339" name="Text Box 10"/>
          <p:cNvSpPr txBox="1">
            <a:spLocks noChangeArrowheads="1"/>
          </p:cNvSpPr>
          <p:nvPr/>
        </p:nvSpPr>
        <p:spPr bwMode="auto">
          <a:xfrm rot="-2372124">
            <a:off x="4217988" y="40290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Manipulates</a:t>
            </a:r>
          </a:p>
        </p:txBody>
      </p:sp>
      <p:sp>
        <p:nvSpPr>
          <p:cNvPr id="56340" name="Text Box 10"/>
          <p:cNvSpPr txBox="1">
            <a:spLocks noChangeArrowheads="1"/>
          </p:cNvSpPr>
          <p:nvPr/>
        </p:nvSpPr>
        <p:spPr bwMode="auto">
          <a:xfrm rot="2052344">
            <a:off x="2778125" y="40020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3" grpId="0"/>
      <p:bldP spid="56337" grpId="0"/>
      <p:bldP spid="56338" grpId="0"/>
      <p:bldP spid="56339" grpId="0"/>
      <p:bldP spid="563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5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3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6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611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1514</Words>
  <Application>Microsoft Office PowerPoint</Application>
  <PresentationFormat>On-screen Show (4:3)</PresentationFormat>
  <Paragraphs>320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Wingdings</vt:lpstr>
      <vt:lpstr>Office Theme</vt:lpstr>
      <vt:lpstr>Photo Editor Photo</vt:lpstr>
      <vt:lpstr>Introduction to  Web-Based Java Applications (PRJ301)</vt:lpstr>
      <vt:lpstr>Prerequisites</vt:lpstr>
      <vt:lpstr>Course Objectives </vt:lpstr>
      <vt:lpstr>MVC Design Pattern   Model – View – Controller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Description</vt:lpstr>
      <vt:lpstr>Course Plan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How to exam/test</vt:lpstr>
      <vt:lpstr>Academic policy</vt:lpstr>
      <vt:lpstr>Enjoy the Course</vt:lpstr>
      <vt:lpstr>PowerPoint Presentation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Kieu Trong Khanh (FE FPTU HCM)</cp:lastModifiedBy>
  <cp:revision>2074</cp:revision>
  <dcterms:created xsi:type="dcterms:W3CDTF">2007-08-21T04:43:22Z</dcterms:created>
  <dcterms:modified xsi:type="dcterms:W3CDTF">2021-11-09T01:27:11Z</dcterms:modified>
</cp:coreProperties>
</file>